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256" r:id="rId2"/>
    <p:sldId id="360" r:id="rId3"/>
    <p:sldId id="258" r:id="rId4"/>
    <p:sldId id="259" r:id="rId5"/>
    <p:sldId id="260" r:id="rId6"/>
    <p:sldId id="361" r:id="rId7"/>
    <p:sldId id="362" r:id="rId8"/>
    <p:sldId id="363" r:id="rId9"/>
    <p:sldId id="373" r:id="rId10"/>
    <p:sldId id="262" r:id="rId11"/>
    <p:sldId id="263" r:id="rId12"/>
    <p:sldId id="264" r:id="rId13"/>
    <p:sldId id="265" r:id="rId14"/>
    <p:sldId id="266" r:id="rId15"/>
    <p:sldId id="267" r:id="rId16"/>
    <p:sldId id="268" r:id="rId17"/>
    <p:sldId id="269" r:id="rId18"/>
    <p:sldId id="365" r:id="rId19"/>
    <p:sldId id="270" r:id="rId20"/>
    <p:sldId id="271" r:id="rId21"/>
    <p:sldId id="272" r:id="rId22"/>
    <p:sldId id="273" r:id="rId23"/>
    <p:sldId id="364" r:id="rId24"/>
    <p:sldId id="275" r:id="rId25"/>
    <p:sldId id="276" r:id="rId26"/>
    <p:sldId id="277" r:id="rId27"/>
    <p:sldId id="278" r:id="rId28"/>
    <p:sldId id="279" r:id="rId29"/>
    <p:sldId id="280" r:id="rId30"/>
    <p:sldId id="281" r:id="rId31"/>
    <p:sldId id="282" r:id="rId32"/>
    <p:sldId id="366" r:id="rId33"/>
    <p:sldId id="367" r:id="rId34"/>
    <p:sldId id="368" r:id="rId35"/>
    <p:sldId id="369" r:id="rId36"/>
    <p:sldId id="370"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359"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71" r:id="rId79"/>
    <p:sldId id="342" r:id="rId80"/>
    <p:sldId id="343" r:id="rId81"/>
    <p:sldId id="374" r:id="rId82"/>
    <p:sldId id="376" r:id="rId83"/>
    <p:sldId id="377" r:id="rId84"/>
  </p:sldIdLst>
  <p:sldSz cx="9144000" cy="6858000" type="screen4x3"/>
  <p:notesSz cx="6858000" cy="9144000"/>
  <p:embeddedFontLst>
    <p:embeddedFont>
      <p:font typeface="Arial Bold" panose="020B0704020202020204" pitchFamily="34" charset="0"/>
      <p:bold r:id="rId86"/>
    </p:embeddedFont>
    <p:embeddedFont>
      <p:font typeface="Arial Narrow" panose="020B0606020202030204" pitchFamily="34" charset="0"/>
      <p:regular r:id="rId87"/>
      <p:bold r:id="rId88"/>
      <p:italic r:id="rId89"/>
      <p:boldItalic r:id="rId90"/>
    </p:embeddedFont>
    <p:embeddedFont>
      <p:font typeface="Consolas" panose="020B0609020204030204" pitchFamily="49" charset="0"/>
      <p:regular r:id="rId91"/>
      <p:bold r:id="rId92"/>
      <p:italic r:id="rId93"/>
      <p:boldItalic r:id="rId94"/>
    </p:embeddedFont>
    <p:embeddedFont>
      <p:font typeface="Noto Sans Symbols" panose="020B0604020202020204" charset="0"/>
      <p:regular r:id="rId95"/>
      <p:bold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6" roundtripDataSignature="AMtx7mgZjt/jfM20jQ/m5++CPLJr33C4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DECBB-9E6D-4515-A226-BCC396946A9F}">
  <a:tblStyle styleId="{BBDDECBB-9E6D-4515-A226-BCC396946A9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C889C01-FB79-4823-A86E-0510009B045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F"/>
          </a:solidFill>
        </a:fill>
      </a:tcStyle>
    </a:wholeTbl>
    <a:band1H>
      <a:tcTxStyle/>
      <a:tcStyle>
        <a:tcBdr/>
        <a:fill>
          <a:solidFill>
            <a:srgbClr val="CCCCDD"/>
          </a:solidFill>
        </a:fill>
      </a:tcStyle>
    </a:band1H>
    <a:band2H>
      <a:tcTxStyle/>
      <a:tcStyle>
        <a:tcBdr/>
      </a:tcStyle>
    </a:band2H>
    <a:band1V>
      <a:tcTxStyle/>
      <a:tcStyle>
        <a:tcBdr/>
        <a:fill>
          <a:solidFill>
            <a:srgbClr val="CCCCDD"/>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98" autoAdjust="0"/>
  </p:normalViewPr>
  <p:slideViewPr>
    <p:cSldViewPr snapToGrid="0">
      <p:cViewPr varScale="1">
        <p:scale>
          <a:sx n="85" d="100"/>
          <a:sy n="85" d="100"/>
        </p:scale>
        <p:origin x="2364" y="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2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unaids.sharepoint.com/sites/FSDFI/PROSIE/DFI-Publications/2024%20Global%20Report/4.%20Figures%20&amp;%20data/Sandrine/d.%20Sandrine_ToDesign/A1.01&amp;A1.02_NI%20&amp;%20AD,%20global,%201990-2023,%20and%202025%20target_EDITED_CH_04June2024_M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Data!$B$9</c:f>
              <c:strCache>
                <c:ptCount val="1"/>
                <c:pt idx="0">
                  <c:v>New HIV infections </c:v>
                </c:pt>
              </c:strCache>
            </c:strRef>
          </c:tx>
          <c:spPr>
            <a:ln w="28575" cap="rnd">
              <a:solidFill>
                <a:schemeClr val="accent1"/>
              </a:solidFill>
              <a:round/>
            </a:ln>
            <a:effectLst/>
          </c:spPr>
          <c:marker>
            <c:symbol val="none"/>
          </c:marker>
          <c:cat>
            <c:strRef>
              <c:f>Data!$C$8:$AL$8</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Data!$C$9:$AL$9</c:f>
              <c:numCache>
                <c:formatCode>General</c:formatCode>
                <c:ptCount val="36"/>
                <c:pt idx="0">
                  <c:v>2504599.5779300001</c:v>
                </c:pt>
                <c:pt idx="1">
                  <c:v>2769202.98281</c:v>
                </c:pt>
                <c:pt idx="2">
                  <c:v>2940084.4160799999</c:v>
                </c:pt>
                <c:pt idx="3">
                  <c:v>3049105.0173399998</c:v>
                </c:pt>
                <c:pt idx="4">
                  <c:v>3232794.8676800001</c:v>
                </c:pt>
                <c:pt idx="5">
                  <c:v>3281989.2864999999</c:v>
                </c:pt>
                <c:pt idx="6">
                  <c:v>3277806.69527</c:v>
                </c:pt>
                <c:pt idx="7">
                  <c:v>3182065.2145699998</c:v>
                </c:pt>
                <c:pt idx="8">
                  <c:v>3035802.20579</c:v>
                </c:pt>
                <c:pt idx="9">
                  <c:v>2929875.2146200002</c:v>
                </c:pt>
                <c:pt idx="10">
                  <c:v>2839100.2155200001</c:v>
                </c:pt>
                <c:pt idx="11">
                  <c:v>2758172.1176100001</c:v>
                </c:pt>
                <c:pt idx="12">
                  <c:v>2685570.06091</c:v>
                </c:pt>
                <c:pt idx="13">
                  <c:v>2608123.1899100002</c:v>
                </c:pt>
                <c:pt idx="14">
                  <c:v>2560971.4919799999</c:v>
                </c:pt>
                <c:pt idx="15">
                  <c:v>2490761.0783199999</c:v>
                </c:pt>
                <c:pt idx="16">
                  <c:v>2419942.71905</c:v>
                </c:pt>
                <c:pt idx="17">
                  <c:v>2339167.1905399999</c:v>
                </c:pt>
                <c:pt idx="18">
                  <c:v>2268102.43297</c:v>
                </c:pt>
                <c:pt idx="19">
                  <c:v>2197229.87678</c:v>
                </c:pt>
                <c:pt idx="20">
                  <c:v>2141092.4353800002</c:v>
                </c:pt>
                <c:pt idx="21">
                  <c:v>2067869.6020899999</c:v>
                </c:pt>
                <c:pt idx="22">
                  <c:v>1999253.36338</c:v>
                </c:pt>
                <c:pt idx="23">
                  <c:v>1933067.3018400001</c:v>
                </c:pt>
                <c:pt idx="24">
                  <c:v>1869822.7810500001</c:v>
                </c:pt>
                <c:pt idx="25">
                  <c:v>1815530.31357</c:v>
                </c:pt>
                <c:pt idx="26">
                  <c:v>1758183.24502</c:v>
                </c:pt>
                <c:pt idx="27">
                  <c:v>1678292.7258200001</c:v>
                </c:pt>
                <c:pt idx="28">
                  <c:v>1617151.8242599999</c:v>
                </c:pt>
                <c:pt idx="29">
                  <c:v>1548120.2346900001</c:v>
                </c:pt>
                <c:pt idx="30">
                  <c:v>1482399.49777</c:v>
                </c:pt>
                <c:pt idx="31">
                  <c:v>1429720.9040600001</c:v>
                </c:pt>
                <c:pt idx="32">
                  <c:v>1356605.6709400001</c:v>
                </c:pt>
                <c:pt idx="33">
                  <c:v>1297715.95481</c:v>
                </c:pt>
              </c:numCache>
            </c:numRef>
          </c:val>
          <c:smooth val="0"/>
          <c:extLst>
            <c:ext xmlns:c16="http://schemas.microsoft.com/office/drawing/2014/chart" uri="{C3380CC4-5D6E-409C-BE32-E72D297353CC}">
              <c16:uniqueId val="{00000000-9317-4796-8FBF-CFA8B93C419A}"/>
            </c:ext>
          </c:extLst>
        </c:ser>
        <c:ser>
          <c:idx val="1"/>
          <c:order val="1"/>
          <c:tx>
            <c:strRef>
              <c:f>Data!$B$10</c:f>
              <c:strCache>
                <c:ptCount val="1"/>
                <c:pt idx="0">
                  <c:v>N- New HIV infections Male+Female; Lower bound</c:v>
                </c:pt>
              </c:strCache>
            </c:strRef>
          </c:tx>
          <c:spPr>
            <a:ln w="28575" cap="rnd">
              <a:solidFill>
                <a:srgbClr val="A5A5A5"/>
              </a:solidFill>
              <a:prstDash val="sysDot"/>
              <a:round/>
            </a:ln>
            <a:effectLst/>
          </c:spPr>
          <c:marker>
            <c:symbol val="none"/>
          </c:marker>
          <c:cat>
            <c:strRef>
              <c:f>Data!$C$8:$AL$8</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Data!$C$10:$AL$10</c:f>
              <c:numCache>
                <c:formatCode>General</c:formatCode>
                <c:ptCount val="36"/>
                <c:pt idx="0">
                  <c:v>2019474.925</c:v>
                </c:pt>
                <c:pt idx="1">
                  <c:v>2232825.9619999998</c:v>
                </c:pt>
                <c:pt idx="2">
                  <c:v>2370609.2149999999</c:v>
                </c:pt>
                <c:pt idx="3">
                  <c:v>2458513.3160000001</c:v>
                </c:pt>
                <c:pt idx="4">
                  <c:v>2606623.0890000002</c:v>
                </c:pt>
                <c:pt idx="5">
                  <c:v>2646288.7940000002</c:v>
                </c:pt>
                <c:pt idx="6">
                  <c:v>2642916.9780000001</c:v>
                </c:pt>
                <c:pt idx="7">
                  <c:v>2565719.5869999998</c:v>
                </c:pt>
                <c:pt idx="8">
                  <c:v>2447787.3309999998</c:v>
                </c:pt>
                <c:pt idx="9">
                  <c:v>2362377.3360000001</c:v>
                </c:pt>
                <c:pt idx="10">
                  <c:v>2289185.145</c:v>
                </c:pt>
                <c:pt idx="11">
                  <c:v>2223935.2579999999</c:v>
                </c:pt>
                <c:pt idx="12">
                  <c:v>2165395.4219999998</c:v>
                </c:pt>
                <c:pt idx="13">
                  <c:v>2102951.1150000002</c:v>
                </c:pt>
                <c:pt idx="14">
                  <c:v>2064932.5220000001</c:v>
                </c:pt>
                <c:pt idx="15">
                  <c:v>2008322.554</c:v>
                </c:pt>
                <c:pt idx="16">
                  <c:v>1951221.419</c:v>
                </c:pt>
                <c:pt idx="17">
                  <c:v>1886092.3740000001</c:v>
                </c:pt>
                <c:pt idx="18">
                  <c:v>1828793.227</c:v>
                </c:pt>
                <c:pt idx="19">
                  <c:v>1771648.291</c:v>
                </c:pt>
                <c:pt idx="20">
                  <c:v>1726386.2209999999</c:v>
                </c:pt>
                <c:pt idx="21">
                  <c:v>1667344.3219999999</c:v>
                </c:pt>
                <c:pt idx="22">
                  <c:v>1612021.0589999999</c:v>
                </c:pt>
                <c:pt idx="23">
                  <c:v>1558660.017</c:v>
                </c:pt>
                <c:pt idx="24">
                  <c:v>1507668.1129999999</c:v>
                </c:pt>
                <c:pt idx="25">
                  <c:v>1463890.959</c:v>
                </c:pt>
                <c:pt idx="26">
                  <c:v>1417651.9080000001</c:v>
                </c:pt>
                <c:pt idx="27">
                  <c:v>1353237.9509999999</c:v>
                </c:pt>
                <c:pt idx="28">
                  <c:v>1303939.477</c:v>
                </c:pt>
                <c:pt idx="29">
                  <c:v>1248277.547</c:v>
                </c:pt>
                <c:pt idx="30">
                  <c:v>1195286.183</c:v>
                </c:pt>
                <c:pt idx="31">
                  <c:v>1152810.2760000001</c:v>
                </c:pt>
                <c:pt idx="32">
                  <c:v>1093852.6939999999</c:v>
                </c:pt>
                <c:pt idx="33">
                  <c:v>1046365.002</c:v>
                </c:pt>
              </c:numCache>
            </c:numRef>
          </c:val>
          <c:smooth val="0"/>
          <c:extLst>
            <c:ext xmlns:c16="http://schemas.microsoft.com/office/drawing/2014/chart" uri="{C3380CC4-5D6E-409C-BE32-E72D297353CC}">
              <c16:uniqueId val="{00000001-9317-4796-8FBF-CFA8B93C419A}"/>
            </c:ext>
          </c:extLst>
        </c:ser>
        <c:ser>
          <c:idx val="2"/>
          <c:order val="2"/>
          <c:tx>
            <c:strRef>
              <c:f>Data!$B$11</c:f>
              <c:strCache>
                <c:ptCount val="1"/>
                <c:pt idx="0">
                  <c:v>N- New HIV infections Male+Female; Upper bound</c:v>
                </c:pt>
              </c:strCache>
            </c:strRef>
          </c:tx>
          <c:spPr>
            <a:ln w="28575" cap="rnd">
              <a:solidFill>
                <a:schemeClr val="accent3"/>
              </a:solidFill>
              <a:prstDash val="sysDot"/>
              <a:round/>
            </a:ln>
            <a:effectLst/>
          </c:spPr>
          <c:marker>
            <c:symbol val="none"/>
          </c:marker>
          <c:cat>
            <c:strRef>
              <c:f>Data!$C$8:$AL$8</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Data!$C$11:$AL$11</c:f>
              <c:numCache>
                <c:formatCode>General</c:formatCode>
                <c:ptCount val="36"/>
                <c:pt idx="0">
                  <c:v>3194392.1540000001</c:v>
                </c:pt>
                <c:pt idx="1">
                  <c:v>3531869.42</c:v>
                </c:pt>
                <c:pt idx="2">
                  <c:v>3749814.0630000001</c:v>
                </c:pt>
                <c:pt idx="3">
                  <c:v>3888860.1910000001</c:v>
                </c:pt>
                <c:pt idx="4">
                  <c:v>4123139.2570000002</c:v>
                </c:pt>
                <c:pt idx="5">
                  <c:v>4185882.2080000001</c:v>
                </c:pt>
                <c:pt idx="6">
                  <c:v>4180548.6910000001</c:v>
                </c:pt>
                <c:pt idx="7">
                  <c:v>4058438.3659999999</c:v>
                </c:pt>
                <c:pt idx="8">
                  <c:v>3871893.9</c:v>
                </c:pt>
                <c:pt idx="9">
                  <c:v>3736792.932</c:v>
                </c:pt>
                <c:pt idx="10">
                  <c:v>3621018.0049999999</c:v>
                </c:pt>
                <c:pt idx="11">
                  <c:v>3517806.1630000002</c:v>
                </c:pt>
                <c:pt idx="12">
                  <c:v>3425208.2349999999</c:v>
                </c:pt>
                <c:pt idx="13">
                  <c:v>3326434.2409999999</c:v>
                </c:pt>
                <c:pt idx="14">
                  <c:v>3266296.6809999999</c:v>
                </c:pt>
                <c:pt idx="15">
                  <c:v>3176751.406</c:v>
                </c:pt>
                <c:pt idx="16">
                  <c:v>3086429.2069999999</c:v>
                </c:pt>
                <c:pt idx="17">
                  <c:v>2983408.5120000001</c:v>
                </c:pt>
                <c:pt idx="18">
                  <c:v>2892773.0970000001</c:v>
                </c:pt>
                <c:pt idx="19">
                  <c:v>2802381.6129999999</c:v>
                </c:pt>
                <c:pt idx="20">
                  <c:v>2730786.3679999998</c:v>
                </c:pt>
                <c:pt idx="21">
                  <c:v>2637394.281</c:v>
                </c:pt>
                <c:pt idx="22">
                  <c:v>2549884.3080000002</c:v>
                </c:pt>
                <c:pt idx="23">
                  <c:v>2465478.162</c:v>
                </c:pt>
                <c:pt idx="24">
                  <c:v>2384819.5040000002</c:v>
                </c:pt>
                <c:pt idx="25">
                  <c:v>2315573.09</c:v>
                </c:pt>
                <c:pt idx="26">
                  <c:v>2242432.463</c:v>
                </c:pt>
                <c:pt idx="27">
                  <c:v>2140542.89</c:v>
                </c:pt>
                <c:pt idx="28">
                  <c:v>2062562.888</c:v>
                </c:pt>
                <c:pt idx="29">
                  <c:v>1974517.213</c:v>
                </c:pt>
                <c:pt idx="30">
                  <c:v>1890695.8230000001</c:v>
                </c:pt>
                <c:pt idx="31">
                  <c:v>1823507.713</c:v>
                </c:pt>
                <c:pt idx="32">
                  <c:v>1730248.996</c:v>
                </c:pt>
                <c:pt idx="33">
                  <c:v>1655133.2779999999</c:v>
                </c:pt>
              </c:numCache>
            </c:numRef>
          </c:val>
          <c:smooth val="0"/>
          <c:extLst>
            <c:ext xmlns:c16="http://schemas.microsoft.com/office/drawing/2014/chart" uri="{C3380CC4-5D6E-409C-BE32-E72D297353CC}">
              <c16:uniqueId val="{00000002-9317-4796-8FBF-CFA8B93C419A}"/>
            </c:ext>
          </c:extLst>
        </c:ser>
        <c:dLbls>
          <c:showLegendKey val="0"/>
          <c:showVal val="0"/>
          <c:showCatName val="0"/>
          <c:showSerName val="0"/>
          <c:showPercent val="0"/>
          <c:showBubbleSize val="0"/>
        </c:dLbls>
        <c:marker val="1"/>
        <c:smooth val="0"/>
        <c:axId val="574631247"/>
        <c:axId val="574622127"/>
      </c:lineChart>
      <c:scatterChart>
        <c:scatterStyle val="lineMarker"/>
        <c:varyColors val="0"/>
        <c:ser>
          <c:idx val="3"/>
          <c:order val="3"/>
          <c:tx>
            <c:v>2025 target</c:v>
          </c:tx>
          <c:spPr>
            <a:ln w="25400" cap="rnd">
              <a:noFill/>
              <a:round/>
            </a:ln>
            <a:effectLst/>
          </c:spPr>
          <c:marker>
            <c:symbol val="circle"/>
            <c:size val="5"/>
            <c:spPr>
              <a:solidFill>
                <a:schemeClr val="accent4"/>
              </a:solidFill>
              <a:ln w="9525">
                <a:solidFill>
                  <a:schemeClr val="accent4"/>
                </a:solidFill>
              </a:ln>
              <a:effectLst/>
            </c:spPr>
          </c:marker>
          <c:dPt>
            <c:idx val="35"/>
            <c:marker>
              <c:symbol val="circle"/>
              <c:size val="5"/>
              <c:spPr>
                <a:solidFill>
                  <a:schemeClr val="accent4"/>
                </a:solidFill>
                <a:ln w="22225">
                  <a:solidFill>
                    <a:schemeClr val="accent4"/>
                  </a:solidFill>
                </a:ln>
                <a:effectLst/>
              </c:spPr>
            </c:marker>
            <c:bubble3D val="0"/>
            <c:extLst>
              <c:ext xmlns:c16="http://schemas.microsoft.com/office/drawing/2014/chart" uri="{C3380CC4-5D6E-409C-BE32-E72D297353CC}">
                <c16:uniqueId val="{00000003-9317-4796-8FBF-CFA8B93C419A}"/>
              </c:ext>
            </c:extLst>
          </c:dPt>
          <c:yVal>
            <c:numRef>
              <c:f>Data!$C$12:$AL$12</c:f>
              <c:numCache>
                <c:formatCode>General</c:formatCode>
                <c:ptCount val="36"/>
                <c:pt idx="35">
                  <c:v>370000</c:v>
                </c:pt>
              </c:numCache>
            </c:numRef>
          </c:yVal>
          <c:smooth val="0"/>
          <c:extLst>
            <c:ext xmlns:c16="http://schemas.microsoft.com/office/drawing/2014/chart" uri="{C3380CC4-5D6E-409C-BE32-E72D297353CC}">
              <c16:uniqueId val="{00000004-9317-4796-8FBF-CFA8B93C419A}"/>
            </c:ext>
          </c:extLst>
        </c:ser>
        <c:dLbls>
          <c:showLegendKey val="0"/>
          <c:showVal val="0"/>
          <c:showCatName val="0"/>
          <c:showSerName val="0"/>
          <c:showPercent val="0"/>
          <c:showBubbleSize val="0"/>
        </c:dLbls>
        <c:axId val="574631247"/>
        <c:axId val="574622127"/>
      </c:scatterChart>
      <c:catAx>
        <c:axId val="57463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4622127"/>
        <c:crosses val="autoZero"/>
        <c:auto val="1"/>
        <c:lblAlgn val="ctr"/>
        <c:lblOffset val="100"/>
        <c:tickLblSkip val="5"/>
        <c:noMultiLvlLbl val="0"/>
      </c:catAx>
      <c:valAx>
        <c:axId val="574622127"/>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a:t>Number of new HIV infections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 ###\ ###"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4631247"/>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BFBDC-1588-4C18-8518-AB4CA95C40B0}" type="doc">
      <dgm:prSet loTypeId="urn:microsoft.com/office/officeart/2005/8/layout/arrow2" loCatId="process" qsTypeId="urn:microsoft.com/office/officeart/2005/8/quickstyle/simple1" qsCatId="simple" csTypeId="urn:microsoft.com/office/officeart/2005/8/colors/accent1_2" csCatId="accent1" phldr="1"/>
      <dgm:spPr/>
    </dgm:pt>
    <dgm:pt modelId="{B77B88BA-1F91-4BE0-9E7C-51DBE63C3A7E}">
      <dgm:prSet phldrT="[Text]" custT="1"/>
      <dgm:spPr/>
      <dgm:t>
        <a:bodyPr/>
        <a:lstStyle/>
        <a:p>
          <a:r>
            <a:rPr lang="en-US" sz="2400" dirty="0"/>
            <a:t>Started May 2022</a:t>
          </a:r>
        </a:p>
      </dgm:t>
    </dgm:pt>
    <dgm:pt modelId="{CF461B1D-B8D9-4406-B242-7CFCFA373CE8}" type="parTrans" cxnId="{026CE4EA-6904-487E-B2D9-E241A3AD792F}">
      <dgm:prSet/>
      <dgm:spPr/>
      <dgm:t>
        <a:bodyPr/>
        <a:lstStyle/>
        <a:p>
          <a:endParaRPr lang="en-US"/>
        </a:p>
      </dgm:t>
    </dgm:pt>
    <dgm:pt modelId="{A9C6C109-0F40-4365-A0BA-4DE1828EF58F}" type="sibTrans" cxnId="{026CE4EA-6904-487E-B2D9-E241A3AD792F}">
      <dgm:prSet/>
      <dgm:spPr/>
      <dgm:t>
        <a:bodyPr/>
        <a:lstStyle/>
        <a:p>
          <a:endParaRPr lang="en-US"/>
        </a:p>
      </dgm:t>
    </dgm:pt>
    <dgm:pt modelId="{1236EFDD-AB21-44E0-9013-C354D373397A}">
      <dgm:prSet phldrT="[Text]" custT="1"/>
      <dgm:spPr/>
      <dgm:t>
        <a:bodyPr/>
        <a:lstStyle/>
        <a:p>
          <a:r>
            <a:rPr lang="en-US" sz="2400" dirty="0"/>
            <a:t>1900 participants to date</a:t>
          </a:r>
        </a:p>
      </dgm:t>
    </dgm:pt>
    <dgm:pt modelId="{BED2B9B2-0962-49AB-87F2-4FD2AC830180}" type="parTrans" cxnId="{2E185CB2-AFF4-418C-893A-EE0D8F056F51}">
      <dgm:prSet/>
      <dgm:spPr/>
      <dgm:t>
        <a:bodyPr/>
        <a:lstStyle/>
        <a:p>
          <a:endParaRPr lang="en-US"/>
        </a:p>
      </dgm:t>
    </dgm:pt>
    <dgm:pt modelId="{FE5D237F-C411-4C5D-9B1D-066D284CBBE5}" type="sibTrans" cxnId="{2E185CB2-AFF4-418C-893A-EE0D8F056F51}">
      <dgm:prSet/>
      <dgm:spPr/>
      <dgm:t>
        <a:bodyPr/>
        <a:lstStyle/>
        <a:p>
          <a:endParaRPr lang="en-US"/>
        </a:p>
      </dgm:t>
    </dgm:pt>
    <dgm:pt modelId="{7F02104C-7FAA-4B20-B1E2-0D64E931D5FE}" type="pres">
      <dgm:prSet presAssocID="{40FBFBDC-1588-4C18-8518-AB4CA95C40B0}" presName="arrowDiagram" presStyleCnt="0">
        <dgm:presLayoutVars>
          <dgm:chMax val="5"/>
          <dgm:dir/>
          <dgm:resizeHandles val="exact"/>
        </dgm:presLayoutVars>
      </dgm:prSet>
      <dgm:spPr/>
    </dgm:pt>
    <dgm:pt modelId="{21E33B8E-19C3-4608-8A10-085EA6F88850}" type="pres">
      <dgm:prSet presAssocID="{40FBFBDC-1588-4C18-8518-AB4CA95C40B0}" presName="arrow" presStyleLbl="bgShp" presStyleIdx="0" presStyleCnt="1"/>
      <dgm:spPr/>
    </dgm:pt>
    <dgm:pt modelId="{D8E91A99-0260-48F9-B83B-B3725ED666DB}" type="pres">
      <dgm:prSet presAssocID="{40FBFBDC-1588-4C18-8518-AB4CA95C40B0}" presName="arrowDiagram2" presStyleCnt="0"/>
      <dgm:spPr/>
    </dgm:pt>
    <dgm:pt modelId="{07B1BA54-1840-4A68-9DDA-D825BBC0E14C}" type="pres">
      <dgm:prSet presAssocID="{B77B88BA-1F91-4BE0-9E7C-51DBE63C3A7E}" presName="bullet2a" presStyleLbl="node1" presStyleIdx="0" presStyleCnt="2"/>
      <dgm:spPr/>
    </dgm:pt>
    <dgm:pt modelId="{AA4C4592-579E-40B4-AD93-8364ED1827CD}" type="pres">
      <dgm:prSet presAssocID="{B77B88BA-1F91-4BE0-9E7C-51DBE63C3A7E}" presName="textBox2a" presStyleLbl="revTx" presStyleIdx="0" presStyleCnt="2">
        <dgm:presLayoutVars>
          <dgm:bulletEnabled val="1"/>
        </dgm:presLayoutVars>
      </dgm:prSet>
      <dgm:spPr/>
    </dgm:pt>
    <dgm:pt modelId="{47E63DD7-6D2B-43DE-AA33-6A40134B6207}" type="pres">
      <dgm:prSet presAssocID="{1236EFDD-AB21-44E0-9013-C354D373397A}" presName="bullet2b" presStyleLbl="node1" presStyleIdx="1" presStyleCnt="2"/>
      <dgm:spPr/>
    </dgm:pt>
    <dgm:pt modelId="{5FEEC876-AED6-4CAA-91F3-6340240252D8}" type="pres">
      <dgm:prSet presAssocID="{1236EFDD-AB21-44E0-9013-C354D373397A}" presName="textBox2b" presStyleLbl="revTx" presStyleIdx="1" presStyleCnt="2" custScaleX="101314">
        <dgm:presLayoutVars>
          <dgm:bulletEnabled val="1"/>
        </dgm:presLayoutVars>
      </dgm:prSet>
      <dgm:spPr/>
    </dgm:pt>
  </dgm:ptLst>
  <dgm:cxnLst>
    <dgm:cxn modelId="{D08A910A-0CEA-42FF-A94D-5501B7043D1C}" type="presOf" srcId="{40FBFBDC-1588-4C18-8518-AB4CA95C40B0}" destId="{7F02104C-7FAA-4B20-B1E2-0D64E931D5FE}" srcOrd="0" destOrd="0" presId="urn:microsoft.com/office/officeart/2005/8/layout/arrow2"/>
    <dgm:cxn modelId="{E5BF4B49-2149-4B61-BFFA-0B441F6543A3}" type="presOf" srcId="{B77B88BA-1F91-4BE0-9E7C-51DBE63C3A7E}" destId="{AA4C4592-579E-40B4-AD93-8364ED1827CD}" srcOrd="0" destOrd="0" presId="urn:microsoft.com/office/officeart/2005/8/layout/arrow2"/>
    <dgm:cxn modelId="{2E185CB2-AFF4-418C-893A-EE0D8F056F51}" srcId="{40FBFBDC-1588-4C18-8518-AB4CA95C40B0}" destId="{1236EFDD-AB21-44E0-9013-C354D373397A}" srcOrd="1" destOrd="0" parTransId="{BED2B9B2-0962-49AB-87F2-4FD2AC830180}" sibTransId="{FE5D237F-C411-4C5D-9B1D-066D284CBBE5}"/>
    <dgm:cxn modelId="{EFC7C3E6-7EBF-418D-B96E-F5EC95FEF2F3}" type="presOf" srcId="{1236EFDD-AB21-44E0-9013-C354D373397A}" destId="{5FEEC876-AED6-4CAA-91F3-6340240252D8}" srcOrd="0" destOrd="0" presId="urn:microsoft.com/office/officeart/2005/8/layout/arrow2"/>
    <dgm:cxn modelId="{026CE4EA-6904-487E-B2D9-E241A3AD792F}" srcId="{40FBFBDC-1588-4C18-8518-AB4CA95C40B0}" destId="{B77B88BA-1F91-4BE0-9E7C-51DBE63C3A7E}" srcOrd="0" destOrd="0" parTransId="{CF461B1D-B8D9-4406-B242-7CFCFA373CE8}" sibTransId="{A9C6C109-0F40-4365-A0BA-4DE1828EF58F}"/>
    <dgm:cxn modelId="{E52EA92E-6860-49AB-807F-6B3442949B0E}" type="presParOf" srcId="{7F02104C-7FAA-4B20-B1E2-0D64E931D5FE}" destId="{21E33B8E-19C3-4608-8A10-085EA6F88850}" srcOrd="0" destOrd="0" presId="urn:microsoft.com/office/officeart/2005/8/layout/arrow2"/>
    <dgm:cxn modelId="{DAA2BAD0-8EFE-441A-B773-CA319FF03EA1}" type="presParOf" srcId="{7F02104C-7FAA-4B20-B1E2-0D64E931D5FE}" destId="{D8E91A99-0260-48F9-B83B-B3725ED666DB}" srcOrd="1" destOrd="0" presId="urn:microsoft.com/office/officeart/2005/8/layout/arrow2"/>
    <dgm:cxn modelId="{38134879-FEAB-44AE-B3F1-BBE570991D13}" type="presParOf" srcId="{D8E91A99-0260-48F9-B83B-B3725ED666DB}" destId="{07B1BA54-1840-4A68-9DDA-D825BBC0E14C}" srcOrd="0" destOrd="0" presId="urn:microsoft.com/office/officeart/2005/8/layout/arrow2"/>
    <dgm:cxn modelId="{F57AE8E3-555B-4C54-A5CB-22F5E10DBCFE}" type="presParOf" srcId="{D8E91A99-0260-48F9-B83B-B3725ED666DB}" destId="{AA4C4592-579E-40B4-AD93-8364ED1827CD}" srcOrd="1" destOrd="0" presId="urn:microsoft.com/office/officeart/2005/8/layout/arrow2"/>
    <dgm:cxn modelId="{CBE35E06-9F36-4F23-9A08-BE721BA53C05}" type="presParOf" srcId="{D8E91A99-0260-48F9-B83B-B3725ED666DB}" destId="{47E63DD7-6D2B-43DE-AA33-6A40134B6207}" srcOrd="2" destOrd="0" presId="urn:microsoft.com/office/officeart/2005/8/layout/arrow2"/>
    <dgm:cxn modelId="{078AB440-036B-4B4B-81F7-4649C341DD8A}" type="presParOf" srcId="{D8E91A99-0260-48F9-B83B-B3725ED666DB}" destId="{5FEEC876-AED6-4CAA-91F3-6340240252D8}"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33B8E-19C3-4608-8A10-085EA6F88850}">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1BA54-1840-4A68-9DDA-D825BBC0E14C}">
      <dsp:nvSpPr>
        <dsp:cNvPr id="0" name=""/>
        <dsp:cNvSpPr/>
      </dsp:nvSpPr>
      <dsp:spPr>
        <a:xfrm>
          <a:off x="1417320" y="2203449"/>
          <a:ext cx="213360" cy="2133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C4592-579E-40B4-AD93-8364ED1827CD}">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Started May 2022</a:t>
          </a:r>
        </a:p>
      </dsp:txBody>
      <dsp:txXfrm>
        <a:off x="1524000" y="2310129"/>
        <a:ext cx="1981200" cy="1626870"/>
      </dsp:txXfrm>
    </dsp:sp>
    <dsp:sp modelId="{47E63DD7-6D2B-43DE-AA33-6A40134B6207}">
      <dsp:nvSpPr>
        <dsp:cNvPr id="0" name=""/>
        <dsp:cNvSpPr/>
      </dsp:nvSpPr>
      <dsp:spPr>
        <a:xfrm>
          <a:off x="3383280" y="1231899"/>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EC876-AED6-4CAA-91F3-6340240252D8}">
      <dsp:nvSpPr>
        <dsp:cNvPr id="0" name=""/>
        <dsp:cNvSpPr/>
      </dsp:nvSpPr>
      <dsp:spPr>
        <a:xfrm>
          <a:off x="3553143" y="1414779"/>
          <a:ext cx="2007232"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1900 participants to date</a:t>
          </a:r>
        </a:p>
      </dsp:txBody>
      <dsp:txXfrm>
        <a:off x="3553143" y="1414779"/>
        <a:ext cx="2007232" cy="25222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Instrument free</a:t>
            </a:r>
            <a:endParaRPr/>
          </a:p>
          <a:p>
            <a:pPr marL="0" lvl="0" indent="0" algn="l" rtl="0">
              <a:lnSpc>
                <a:spcPct val="100000"/>
              </a:lnSpc>
              <a:spcBef>
                <a:spcPts val="0"/>
              </a:spcBef>
              <a:spcAft>
                <a:spcPts val="0"/>
              </a:spcAft>
              <a:buNone/>
            </a:pPr>
            <a:r>
              <a:rPr lang="en-US"/>
              <a:t>Result semi-quantitative (above or below 200 cells/µL) in 40 minutes</a:t>
            </a:r>
            <a:endParaRPr/>
          </a:p>
          <a:p>
            <a:pPr marL="0" lvl="0" indent="0" algn="l" rtl="0">
              <a:lnSpc>
                <a:spcPct val="100000"/>
              </a:lnSpc>
              <a:spcBef>
                <a:spcPts val="0"/>
              </a:spcBef>
              <a:spcAft>
                <a:spcPts val="0"/>
              </a:spcAft>
              <a:buNone/>
            </a:pPr>
            <a:r>
              <a:rPr lang="en-US"/>
              <a:t>Requires 30µL of blood (i.e., a finger prick)</a:t>
            </a:r>
            <a:endParaRPr/>
          </a:p>
          <a:p>
            <a:pPr marL="0" lvl="0" indent="0" algn="l" rtl="0">
              <a:lnSpc>
                <a:spcPct val="100000"/>
              </a:lnSpc>
              <a:spcBef>
                <a:spcPts val="0"/>
              </a:spcBef>
              <a:spcAft>
                <a:spcPts val="0"/>
              </a:spcAft>
              <a:buNone/>
            </a:pPr>
            <a:r>
              <a:rPr lang="en-US"/>
              <a:t>Read visually </a:t>
            </a:r>
            <a:endParaRPr/>
          </a:p>
          <a:p>
            <a:pPr marL="0" lvl="0" indent="0" algn="l" rtl="0">
              <a:lnSpc>
                <a:spcPct val="100000"/>
              </a:lnSpc>
              <a:spcBef>
                <a:spcPts val="0"/>
              </a:spcBef>
              <a:spcAft>
                <a:spcPts val="0"/>
              </a:spcAft>
              <a:buNone/>
            </a:pPr>
            <a:r>
              <a:rPr lang="en-US"/>
              <a:t>Requires no electricity </a:t>
            </a:r>
            <a:endParaRPr/>
          </a:p>
          <a:p>
            <a:pPr marL="0" lvl="0" indent="0" algn="l" rtl="0">
              <a:lnSpc>
                <a:spcPct val="100000"/>
              </a:lnSpc>
              <a:spcBef>
                <a:spcPts val="0"/>
              </a:spcBef>
              <a:spcAft>
                <a:spcPts val="0"/>
              </a:spcAft>
              <a:buNone/>
            </a:pPr>
            <a:r>
              <a:rPr lang="en-US"/>
              <a:t>Can be stored at room temperature </a:t>
            </a:r>
            <a:endParaRPr/>
          </a:p>
          <a:p>
            <a:pPr marL="0" lvl="0" indent="0" algn="l" rtl="0">
              <a:lnSpc>
                <a:spcPct val="100000"/>
              </a:lnSpc>
              <a:spcBef>
                <a:spcPts val="0"/>
              </a:spcBef>
              <a:spcAft>
                <a:spcPts val="0"/>
              </a:spcAft>
              <a:buNone/>
            </a:pPr>
            <a:r>
              <a:rPr lang="en-US"/>
              <a:t>Costs ~$6 per test</a:t>
            </a:r>
            <a:endParaRPr/>
          </a:p>
          <a:p>
            <a:pPr marL="0" lvl="0" indent="0" algn="l" rtl="0">
              <a:lnSpc>
                <a:spcPct val="100000"/>
              </a:lnSpc>
              <a:spcBef>
                <a:spcPts val="0"/>
              </a:spcBef>
              <a:spcAft>
                <a:spcPts val="0"/>
              </a:spcAft>
              <a:buNone/>
            </a:pPr>
            <a:r>
              <a:rPr lang="en-US"/>
              <a:t>WHO prequalified</a:t>
            </a:r>
            <a:endParaRPr/>
          </a:p>
          <a:p>
            <a:pPr marL="0" lvl="0" indent="0" algn="l" rtl="0">
              <a:spcBef>
                <a:spcPts val="0"/>
              </a:spcBef>
              <a:spcAft>
                <a:spcPts val="0"/>
              </a:spcAft>
              <a:buNone/>
            </a:pPr>
            <a:r>
              <a:rPr lang="en-US"/>
              <a:t>Fujifilm TB TB LAM</a:t>
            </a:r>
            <a:endParaRPr/>
          </a:p>
          <a:p>
            <a:pPr marL="0" lvl="0" indent="0" algn="l" rtl="0">
              <a:spcBef>
                <a:spcPts val="0"/>
              </a:spcBef>
              <a:spcAft>
                <a:spcPts val="0"/>
              </a:spcAft>
              <a:buNone/>
            </a:pPr>
            <a:r>
              <a:rPr lang="en-US"/>
              <a:t>Sensitivity 70% PLWH</a:t>
            </a:r>
            <a:endParaRPr/>
          </a:p>
          <a:p>
            <a:pPr marL="0" lvl="0" indent="0" algn="l" rtl="0">
              <a:spcBef>
                <a:spcPts val="0"/>
              </a:spcBef>
              <a:spcAft>
                <a:spcPts val="0"/>
              </a:spcAft>
              <a:buNone/>
            </a:pPr>
            <a:r>
              <a:rPr lang="en-US"/>
              <a:t>Specificity 91%</a:t>
            </a:r>
            <a:endParaRPr/>
          </a:p>
          <a:p>
            <a:pPr marL="0" lvl="0" indent="0" algn="l" rtl="0">
              <a:spcBef>
                <a:spcPts val="0"/>
              </a:spcBef>
              <a:spcAft>
                <a:spcPts val="0"/>
              </a:spcAft>
              <a:buNone/>
            </a:pPr>
            <a:r>
              <a:rPr lang="en-US"/>
              <a:t>Need for prospective trials to understand affordability, user acceptability, and impact</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CrAg SQ LFA</a:t>
            </a:r>
            <a:endParaRPr/>
          </a:p>
          <a:p>
            <a:pPr marL="0" lvl="0" indent="0" algn="l" rtl="0">
              <a:spcBef>
                <a:spcPts val="0"/>
              </a:spcBef>
              <a:spcAft>
                <a:spcPts val="0"/>
              </a:spcAft>
              <a:buNone/>
            </a:pPr>
            <a:r>
              <a:rPr lang="en-US"/>
              <a:t>98% sensitivity and 98% specificity</a:t>
            </a:r>
            <a:endParaRPr/>
          </a:p>
          <a:p>
            <a:pPr marL="0" lvl="0" indent="0" algn="l" rtl="0">
              <a:spcBef>
                <a:spcPts val="0"/>
              </a:spcBef>
              <a:spcAft>
                <a:spcPts val="0"/>
              </a:spcAft>
              <a:buNone/>
            </a:pPr>
            <a:r>
              <a:rPr lang="en-US"/>
              <a:t>Titer in real time</a:t>
            </a:r>
            <a:endParaRPr/>
          </a:p>
          <a:p>
            <a:pPr marL="0" lvl="0" indent="0" algn="l" rtl="0">
              <a:spcBef>
                <a:spcPts val="0"/>
              </a:spcBef>
              <a:spcAft>
                <a:spcPts val="0"/>
              </a:spcAft>
              <a:buNone/>
            </a:pPr>
            <a:r>
              <a:rPr lang="en-US"/>
              <a:t>Requires 40µL of sample</a:t>
            </a:r>
            <a:endParaRPr/>
          </a:p>
          <a:p>
            <a:pPr marL="0" lvl="0" indent="0" algn="l" rtl="0">
              <a:spcBef>
                <a:spcPts val="0"/>
              </a:spcBef>
              <a:spcAft>
                <a:spcPts val="0"/>
              </a:spcAft>
              <a:buNone/>
            </a:pPr>
            <a:r>
              <a:rPr lang="en-US"/>
              <a:t>Read in 10 minutes</a:t>
            </a:r>
            <a:endParaRPr/>
          </a:p>
          <a:p>
            <a:pPr marL="0" lvl="0" indent="0" algn="l" rtl="0">
              <a:spcBef>
                <a:spcPts val="0"/>
              </a:spcBef>
              <a:spcAft>
                <a:spcPts val="0"/>
              </a:spcAft>
              <a:buNone/>
            </a:pPr>
            <a:r>
              <a:rPr lang="en-US"/>
              <a:t>Estimated cost $3.50</a:t>
            </a:r>
            <a:endParaRPr/>
          </a:p>
          <a:p>
            <a:pPr marL="0" lvl="0" indent="0" algn="l" rtl="0">
              <a:spcBef>
                <a:spcPts val="0"/>
              </a:spcBef>
              <a:spcAft>
                <a:spcPts val="0"/>
              </a:spcAft>
              <a:buNone/>
            </a:pPr>
            <a:r>
              <a:rPr lang="en-US"/>
              <a:t>Implementation and impact have not been studied prospectively</a:t>
            </a: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111" name="Google Shape;1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 dose adjustment with dolutegravir</a:t>
            </a:r>
            <a:endParaRPr/>
          </a:p>
        </p:txBody>
      </p:sp>
      <p:sp>
        <p:nvSpPr>
          <p:cNvPr id="123" name="Google Shape;12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318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This will be a 2x2 factorial cluster randomized trial to evaluate: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(i) point-of-care CD4 testing to rapidly identify persons with advanced HIV disease, and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(ii) an enhanced strategy for diagnosis and prophylaxis of OIs in participants with advanced HIV disease.</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will identify participants with advanced HIV disease by randomizing clinics to either the Visitect point-of-care CD4 assay, or standard flow cytometry CD4 testing. Through a second randomization, we will subsequently evaluate an enhanced care package for participants with advanced disease</a:t>
            </a:r>
            <a:endParaRPr/>
          </a:p>
          <a:p>
            <a:pPr marL="0" lvl="0" indent="0" algn="l" rtl="0">
              <a:spcBef>
                <a:spcPts val="0"/>
              </a:spcBef>
              <a:spcAft>
                <a:spcPts val="0"/>
              </a:spcAft>
              <a:buNone/>
            </a:pPr>
            <a:endParaRPr/>
          </a:p>
        </p:txBody>
      </p:sp>
      <p:sp>
        <p:nvSpPr>
          <p:cNvPr id="155" name="Google Shape;15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4" name="Google Shape;16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85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Over the course of the study 34% of Visitect results have been inaccurate</a:t>
            </a:r>
            <a:endParaRPr/>
          </a:p>
        </p:txBody>
      </p:sp>
      <p:sp>
        <p:nvSpPr>
          <p:cNvPr id="197" name="Google Shape;19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90% confirmed on same blood sample, 10% on different blood sample median of 3 days after initial CD4 testing</a:t>
            </a:r>
            <a:endParaRPr/>
          </a:p>
        </p:txBody>
      </p:sp>
      <p:sp>
        <p:nvSpPr>
          <p:cNvPr id="224" name="Google Shape;22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Of those with inaccurate results, 39% had CD4 between 200 and 350. 61% &gt;350. </a:t>
            </a:r>
            <a:endParaRPr/>
          </a:p>
        </p:txBody>
      </p:sp>
      <p:sp>
        <p:nvSpPr>
          <p:cNvPr id="237" name="Google Shape;23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Presented to WHO, funders, CHAI, Ministries of health, Global fund. Ugandan MOH has used our cost-benefit analysis to influence their national guidelines. </a:t>
            </a:r>
            <a:endParaRPr/>
          </a:p>
        </p:txBody>
      </p:sp>
      <p:sp>
        <p:nvSpPr>
          <p:cNvPr id="247" name="Google Shape;24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Three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Visitect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CD4 results initially read as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&lt;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 cells/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 When re-tested and read by an independent reader, read as &gt;200 cells/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 Confirmatory CD4 values for all three are &gt;200 cells/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 If the T line is stronger or darker than the 200 line, the CD4 count is &gt;200 cells/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 If the T line is equal or weaker (lighter) than the 200 line, the CD4 count is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&lt;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 cells/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CB49A9-5497-449F-9FF5-6FC03F97CBE4}" type="slidenum">
              <a:rPr lang="en-US" smtClean="0"/>
              <a:t>34</a:t>
            </a:fld>
            <a:endParaRPr lang="en-US" dirty="0"/>
          </a:p>
        </p:txBody>
      </p:sp>
    </p:spTree>
    <p:extLst>
      <p:ext uri="{BB962C8B-B14F-4D97-AF65-F5344CB8AC3E}">
        <p14:creationId xmlns:p14="http://schemas.microsoft.com/office/powerpoint/2010/main" val="315020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International goal to end AIDS</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AIDS-related deaths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AIDS-related deaths have been reduced by more than 55% since the peak in 2004.</a:t>
            </a:r>
            <a:endParaRPr/>
          </a:p>
          <a:p>
            <a:pPr marL="457200" lvl="1" indent="0" algn="l" rtl="0">
              <a:spcBef>
                <a:spcPts val="0"/>
              </a:spcBef>
              <a:spcAft>
                <a:spcPts val="0"/>
              </a:spcAft>
              <a:buNone/>
            </a:pPr>
            <a:r>
              <a:rPr lang="en-US" sz="1200" b="0" i="0">
                <a:solidFill>
                  <a:schemeClr val="dk1"/>
                </a:solidFill>
                <a:latin typeface="Calibri"/>
                <a:ea typeface="Calibri"/>
                <a:cs typeface="Calibri"/>
                <a:sym typeface="Calibri"/>
              </a:rPr>
              <a:t>In 2018, around 770 000 [570 000–1.1 million] people died from AIDS-related illnesses worldwide, compared to 1.7 million [1.3 million–2.4 million] in 2004 and 1.2 million [860 000–1.6 million] in 2010.</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AIDS-related mortality has declined by 33% since 2010</a:t>
            </a:r>
            <a:endParaRPr/>
          </a:p>
          <a:p>
            <a:pPr marL="0" lvl="0" indent="0" algn="l" rtl="0">
              <a:spcBef>
                <a:spcPts val="0"/>
              </a:spcBef>
              <a:spcAft>
                <a:spcPts val="0"/>
              </a:spcAft>
              <a:buNone/>
            </a:pPr>
            <a:endParaRPr/>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Laboratories that perform poorly have &gt;100 patients/day, no dedicated lab staff, frequent lab stockouts. Staff run a wide array of lab tests. Tell them how it is run</a:t>
            </a:r>
          </a:p>
        </p:txBody>
      </p:sp>
      <p:sp>
        <p:nvSpPr>
          <p:cNvPr id="4" name="Slide Number Placeholder 3"/>
          <p:cNvSpPr>
            <a:spLocks noGrp="1"/>
          </p:cNvSpPr>
          <p:nvPr>
            <p:ph type="sldNum" sz="quarter" idx="5"/>
          </p:nvPr>
        </p:nvSpPr>
        <p:spPr/>
        <p:txBody>
          <a:bodyPr/>
          <a:lstStyle/>
          <a:p>
            <a:fld id="{A5CB49A9-5497-449F-9FF5-6FC03F97CBE4}" type="slidenum">
              <a:rPr lang="en-US" smtClean="0"/>
              <a:t>35</a:t>
            </a:fld>
            <a:endParaRPr lang="en-US" dirty="0"/>
          </a:p>
        </p:txBody>
      </p:sp>
    </p:spTree>
    <p:extLst>
      <p:ext uri="{BB962C8B-B14F-4D97-AF65-F5344CB8AC3E}">
        <p14:creationId xmlns:p14="http://schemas.microsoft.com/office/powerpoint/2010/main" val="1845056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Qualitative study</a:t>
            </a:r>
            <a:endParaRPr/>
          </a:p>
          <a:p>
            <a:pPr marL="0" lvl="0" indent="0" algn="l" rtl="0">
              <a:spcBef>
                <a:spcPts val="0"/>
              </a:spcBef>
              <a:spcAft>
                <a:spcPts val="0"/>
              </a:spcAft>
              <a:buNone/>
            </a:pPr>
            <a:r>
              <a:rPr lang="en-US"/>
              <a:t>Cost-effectiveness analysis</a:t>
            </a:r>
            <a:endParaRPr/>
          </a:p>
        </p:txBody>
      </p:sp>
      <p:sp>
        <p:nvSpPr>
          <p:cNvPr id="255" name="Google Shape;25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Sixteen clusters were randomized to Visitect CD4 testing versus standard of care CD4 testing. All clusters received the allocated intervention and were included in the analysis. Average size of each cluster was 100 participants. However, given poor specificity of the Visitect CD4 test, 294 participants initially thought to have CD4&lt;200 cells/mcL by Visitect CD4 test were determined to have a confirmatory CD4 result &gt;200 cells/mcL. Thus, we present an intention-to-treat analysis, and a per protocol analysis, where only participants in the Visitect CD4 assignment and confirmatory CD4 testing results &lt;200 cells/mcL were included. </a:t>
            </a:r>
            <a:endParaRPr b="0"/>
          </a:p>
          <a:p>
            <a:pPr marL="0" lvl="0" indent="0" algn="l" rtl="0">
              <a:spcBef>
                <a:spcPts val="1200"/>
              </a:spcBef>
              <a:spcAft>
                <a:spcPts val="0"/>
              </a:spcAft>
              <a:buNone/>
            </a:pPr>
            <a:br>
              <a:rPr lang="en-US"/>
            </a:br>
            <a:endParaRPr/>
          </a:p>
        </p:txBody>
      </p:sp>
      <p:sp>
        <p:nvSpPr>
          <p:cNvPr id="286" name="Google Shape;28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P=0.774. </a:t>
            </a:r>
            <a:r>
              <a:rPr lang="en-US" sz="1800" b="0" i="0" u="none" strike="noStrike">
                <a:solidFill>
                  <a:srgbClr val="000000"/>
                </a:solidFill>
                <a:latin typeface="Arial"/>
                <a:ea typeface="Arial"/>
                <a:cs typeface="Arial"/>
                <a:sym typeface="Arial"/>
              </a:rPr>
              <a:t>After including only those with confirmatory CD4 testing </a:t>
            </a:r>
            <a:r>
              <a:rPr lang="en-US" sz="1800" b="0" i="0" u="sng">
                <a:solidFill>
                  <a:srgbClr val="000000"/>
                </a:solidFill>
                <a:latin typeface="Arial"/>
                <a:ea typeface="Arial"/>
                <a:cs typeface="Arial"/>
                <a:sym typeface="Arial"/>
              </a:rPr>
              <a:t>&lt;</a:t>
            </a:r>
            <a:r>
              <a:rPr lang="en-US" sz="1800" b="0" i="0" u="none" strike="noStrike">
                <a:solidFill>
                  <a:srgbClr val="000000"/>
                </a:solidFill>
                <a:latin typeface="Arial"/>
                <a:ea typeface="Arial"/>
                <a:cs typeface="Arial"/>
                <a:sym typeface="Arial"/>
              </a:rPr>
              <a:t>200 cells/mcL, no significant differences were found in death or loss to follow up between arms (Hazard ratio, 1.00 (95%CI: 0.66 to 1.50),</a:t>
            </a:r>
            <a:endParaRPr/>
          </a:p>
        </p:txBody>
      </p:sp>
      <p:sp>
        <p:nvSpPr>
          <p:cNvPr id="299" name="Google Shape;29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of hospitalization not different by arm even among CD4&lt;200 only</a:t>
            </a:r>
            <a:endParaRPr/>
          </a:p>
        </p:txBody>
      </p:sp>
      <p:sp>
        <p:nvSpPr>
          <p:cNvPr id="313" name="Google Shape;31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Visitect</a:t>
            </a:r>
            <a:r>
              <a:rPr lang="en-US" dirty="0"/>
              <a:t>: 57%</a:t>
            </a:r>
            <a:r>
              <a:rPr lang="en-US" baseline="0" dirty="0"/>
              <a:t> initiated ART on day 1</a:t>
            </a:r>
          </a:p>
          <a:p>
            <a:pPr marL="0" lvl="0" indent="0" algn="l" rtl="0">
              <a:spcBef>
                <a:spcPts val="0"/>
              </a:spcBef>
              <a:spcAft>
                <a:spcPts val="0"/>
              </a:spcAft>
              <a:buNone/>
            </a:pPr>
            <a:r>
              <a:rPr lang="en-US" baseline="0" dirty="0"/>
              <a:t>SOC: 48% </a:t>
            </a:r>
            <a:r>
              <a:rPr lang="en-US" baseline="0" dirty="0" err="1"/>
              <a:t>initated</a:t>
            </a:r>
            <a:r>
              <a:rPr lang="en-US" baseline="0" dirty="0"/>
              <a:t> ART on day 1</a:t>
            </a:r>
            <a:endParaRPr dirty="0"/>
          </a:p>
        </p:txBody>
      </p:sp>
      <p:sp>
        <p:nvSpPr>
          <p:cNvPr id="319" name="Google Shape;31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Novel urine-based TB tests are needed</a:t>
            </a:r>
            <a:endParaRPr/>
          </a:p>
        </p:txBody>
      </p:sp>
      <p:sp>
        <p:nvSpPr>
          <p:cNvPr id="352" name="Google Shape;35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705FE2-EDE9-49F5-A20A-547CEF40302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57343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Within 30 days of enrollment</a:t>
            </a:r>
            <a:endParaRPr/>
          </a:p>
        </p:txBody>
      </p:sp>
      <p:sp>
        <p:nvSpPr>
          <p:cNvPr id="376" name="Google Shape;37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Who had FujiLAM performed, and what was their TB status</a:t>
            </a:r>
            <a:endParaRPr/>
          </a:p>
        </p:txBody>
      </p:sp>
      <p:sp>
        <p:nvSpPr>
          <p:cNvPr id="389" name="Google Shape;389;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Venn diagram of FujiLAM II, Xpert and Alere LAM test positivity among the 103 participants with all three tests performed and at least one test positive</a:t>
            </a:r>
            <a:endParaRPr/>
          </a:p>
          <a:p>
            <a:pPr marL="0" lvl="0" indent="0" algn="l" rtl="0">
              <a:spcBef>
                <a:spcPts val="0"/>
              </a:spcBef>
              <a:spcAft>
                <a:spcPts val="0"/>
              </a:spcAft>
              <a:buNone/>
            </a:pPr>
            <a:endParaRPr/>
          </a:p>
        </p:txBody>
      </p:sp>
      <p:sp>
        <p:nvSpPr>
          <p:cNvPr id="402" name="Google Shape;40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785 had</a:t>
            </a:r>
            <a:r>
              <a:rPr lang="en-US" baseline="0" dirty="0"/>
              <a:t> CRP measured and completed 6 month follow up</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61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AIDS deaths</a:t>
            </a:r>
          </a:p>
          <a:p>
            <a:pPr marL="0" lvl="0" indent="0" algn="l" rtl="0">
              <a:spcBef>
                <a:spcPts val="0"/>
              </a:spcBef>
              <a:spcAft>
                <a:spcPts val="0"/>
              </a:spcAft>
              <a:buNone/>
            </a:pPr>
            <a:r>
              <a:rPr lang="en-US" dirty="0"/>
              <a:t>2004: 1.7 million</a:t>
            </a:r>
          </a:p>
          <a:p>
            <a:pPr marL="0" lvl="0" indent="0" algn="l" rtl="0">
              <a:spcBef>
                <a:spcPts val="0"/>
              </a:spcBef>
              <a:spcAft>
                <a:spcPts val="0"/>
              </a:spcAft>
              <a:buNone/>
            </a:pPr>
            <a:r>
              <a:rPr lang="en-US" dirty="0"/>
              <a:t>2019: 690,000  -64% in Sub Saharan Africa</a:t>
            </a:r>
          </a:p>
          <a:p>
            <a:pPr marL="0" lvl="0" indent="0" algn="l" rtl="0">
              <a:spcBef>
                <a:spcPts val="0"/>
              </a:spcBef>
              <a:spcAft>
                <a:spcPts val="0"/>
              </a:spcAft>
              <a:buNone/>
            </a:pPr>
            <a:r>
              <a:rPr lang="en-US" dirty="0"/>
              <a:t>2020 goal: &lt;500,000</a:t>
            </a:r>
          </a:p>
          <a:p>
            <a:pPr marL="0" lvl="0" indent="0" algn="l" rtl="0">
              <a:spcBef>
                <a:spcPts val="0"/>
              </a:spcBef>
              <a:spcAft>
                <a:spcPts val="0"/>
              </a:spcAft>
              <a:buNone/>
            </a:pPr>
            <a:r>
              <a:rPr lang="en-US" dirty="0"/>
              <a:t>2025 goal is &lt;250,000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705FE2-EDE9-49F5-A20A-547CEF40302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30770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30-day and 180-day cumulative incidence of hospitalization or mortality among persons with advanced HIV disease by baseline serum C-reactive protein, N=785. The 30-day incidence of hospitalization or death among people with baseline CRP ≥10 mg/L was higher than those with CRP &lt;10 mg/L (10.1% vs. 2.4%, log-rank p&lt;.001). The 180-day incidence of hospitalization or death followed a similar trend (13.8% vs. 5.2%).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9516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30-day incidence of hospitalization or death was highest among participants with probable TB (9.8%) or confirmed TB (7.7%). The 180-day incidence of hospitalization or death was highest among participants with probable TB (15.0%) or symptomatic AHD (9.8%).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8349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a:t>
            </a:r>
            <a:r>
              <a:rPr lang="en-US" baseline="0" dirty="0"/>
              <a:t> people with probable TB, having a high CRP conferred increased risk of hospitalization or death. This is true among people with symptomatic AHD. But not different among people with confirmed TB and in people without TB.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81466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(HR=1.3, 95%CI: 1.2–1.5, p&lt;.001).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6781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Data from 23 clinics in and around Kampala from 2019 showed 27% of people presenting to clinic have a CD4&lt;200. </a:t>
            </a:r>
            <a:endParaRPr/>
          </a:p>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Lack of pre-ART CD4 testing is associated with higher mortality among persons with advanced HIV disease. </a:t>
            </a:r>
            <a:r>
              <a:rPr lang="en-US" sz="1200">
                <a:solidFill>
                  <a:schemeClr val="dk1"/>
                </a:solidFill>
                <a:latin typeface="Calibri"/>
                <a:ea typeface="Calibri"/>
                <a:cs typeface="Calibri"/>
                <a:sym typeface="Calibri"/>
              </a:rPr>
              <a:t>In a cohort of &gt; 39,000 HIV Zambian patients starting ART, absence of pre-therapy CD4 testing conferred a 45% increased hazard of death during the first year.</a:t>
            </a:r>
            <a:r>
              <a:rPr lang="en-US" sz="1200" u="sng" strike="noStrike" baseline="3000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20</a:t>
            </a:r>
            <a:r>
              <a:rPr lang="en-US" sz="1200">
                <a:solidFill>
                  <a:schemeClr val="dk1"/>
                </a:solidFill>
                <a:latin typeface="Calibri"/>
                <a:ea typeface="Calibri"/>
                <a:cs typeface="Calibri"/>
                <a:sym typeface="Calibri"/>
              </a:rPr>
              <a:t> Most such deaths occurred within 90 days of ART initiation, which supports unmasking of OIs as a potential cause of death.</a:t>
            </a:r>
            <a:endParaRPr/>
          </a:p>
          <a:p>
            <a:pPr marL="0" lvl="0" indent="0" algn="l" rtl="0">
              <a:spcBef>
                <a:spcPts val="0"/>
              </a:spcBef>
              <a:spcAft>
                <a:spcPts val="0"/>
              </a:spcAft>
              <a:buNone/>
            </a:pPr>
            <a:r>
              <a:rPr lang="en-US"/>
              <a:t>Despite test and treat, 30 to 40% of PLWH present to care with advanced HIV disease (CD4&lt;200)</a:t>
            </a:r>
            <a:endParaRPr/>
          </a:p>
          <a:p>
            <a:pPr marL="457200" lvl="1" indent="0" algn="l" rtl="0">
              <a:spcBef>
                <a:spcPts val="0"/>
              </a:spcBef>
              <a:spcAft>
                <a:spcPts val="0"/>
              </a:spcAft>
              <a:buNone/>
            </a:pPr>
            <a:r>
              <a:rPr lang="en-US"/>
              <a:t>High risk for OIs, IRIS, morbidity, mortality</a:t>
            </a:r>
            <a:endParaRPr/>
          </a:p>
          <a:p>
            <a:pPr marL="0" lvl="0" indent="0" algn="l" rtl="0">
              <a:spcBef>
                <a:spcPts val="0"/>
              </a:spcBef>
              <a:spcAft>
                <a:spcPts val="0"/>
              </a:spcAft>
              <a:buNone/>
            </a:pPr>
            <a:r>
              <a:rPr lang="en-US"/>
              <a:t>The WHO recommends baseline CD4 testing to identify people with advanced HIV disease for screening and prophylaxis</a:t>
            </a:r>
            <a:endParaRPr/>
          </a:p>
          <a:p>
            <a:pPr marL="0" lvl="0" indent="0" algn="l" rtl="0">
              <a:spcBef>
                <a:spcPts val="0"/>
              </a:spcBef>
              <a:spcAft>
                <a:spcPts val="0"/>
              </a:spcAft>
              <a:buNone/>
            </a:pPr>
            <a:r>
              <a:rPr lang="en-US"/>
              <a:t>However CD4 testing has been de-emphasized, in favor of viral load testing</a:t>
            </a:r>
            <a:endParaRPr/>
          </a:p>
          <a:p>
            <a:pPr marL="0" lvl="0" indent="0" algn="l" rtl="0">
              <a:spcBef>
                <a:spcPts val="0"/>
              </a:spcBef>
              <a:spcAft>
                <a:spcPts val="0"/>
              </a:spcAft>
              <a:buNone/>
            </a:pPr>
            <a:r>
              <a:rPr lang="en-US"/>
              <a:t>Lack of pre-ART CD4 testing is associated with higher mortality among people with advanced HIV disease</a:t>
            </a:r>
            <a:endParaRPr/>
          </a:p>
          <a:p>
            <a:pPr marL="457200" lvl="1" indent="0" algn="l" rtl="0">
              <a:spcBef>
                <a:spcPts val="0"/>
              </a:spcBef>
              <a:spcAft>
                <a:spcPts val="0"/>
              </a:spcAft>
              <a:buNone/>
            </a:pPr>
            <a:r>
              <a:rPr lang="en-US"/>
              <a:t>Deaths typically occur within 90 days of ART initiation –suggesting unmasking OIs as cause of death</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04" name="Google Shape;10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pic>
        <p:nvPicPr>
          <p:cNvPr id="14" name="Google Shape;14;p90" descr="UofM-3_TM"/>
          <p:cNvPicPr preferRelativeResize="0"/>
          <p:nvPr/>
        </p:nvPicPr>
        <p:blipFill rotWithShape="1">
          <a:blip r:embed="rId2">
            <a:alphaModFix/>
          </a:blip>
          <a:srcRect/>
          <a:stretch/>
        </p:blipFill>
        <p:spPr>
          <a:xfrm>
            <a:off x="0" y="5943600"/>
            <a:ext cx="9145588" cy="914400"/>
          </a:xfrm>
          <a:prstGeom prst="rect">
            <a:avLst/>
          </a:prstGeom>
          <a:noFill/>
          <a:ln>
            <a:noFill/>
          </a:ln>
        </p:spPr>
      </p:pic>
      <p:sp>
        <p:nvSpPr>
          <p:cNvPr id="15" name="Google Shape;15;p90"/>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 name="Google Shape;16;p9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Font typeface="Arial"/>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9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99"/>
          <p:cNvSpPr txBox="1">
            <a:spLocks noGrp="1"/>
          </p:cNvSpPr>
          <p:nvPr>
            <p:ph type="body" idx="1"/>
          </p:nvPr>
        </p:nvSpPr>
        <p:spPr>
          <a:xfrm rot="5400000">
            <a:off x="2590800" y="-152400"/>
            <a:ext cx="39624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
        <p:cNvGrpSpPr/>
        <p:nvPr/>
      </p:nvGrpSpPr>
      <p:grpSpPr>
        <a:xfrm>
          <a:off x="0" y="0"/>
          <a:ext cx="0" cy="0"/>
          <a:chOff x="0" y="0"/>
          <a:chExt cx="0" cy="0"/>
        </a:xfrm>
      </p:grpSpPr>
      <p:sp>
        <p:nvSpPr>
          <p:cNvPr id="48" name="Google Shape;48;p100"/>
          <p:cNvSpPr txBox="1">
            <a:spLocks noGrp="1"/>
          </p:cNvSpPr>
          <p:nvPr>
            <p:ph type="title"/>
          </p:nvPr>
        </p:nvSpPr>
        <p:spPr>
          <a:xfrm rot="5400000">
            <a:off x="4781550" y="2038350"/>
            <a:ext cx="54102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00"/>
          <p:cNvSpPr txBox="1">
            <a:spLocks noGrp="1"/>
          </p:cNvSpPr>
          <p:nvPr>
            <p:ph type="body" idx="1"/>
          </p:nvPr>
        </p:nvSpPr>
        <p:spPr>
          <a:xfrm rot="5400000">
            <a:off x="819150" y="171450"/>
            <a:ext cx="54102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lineHeadline+pictur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42244" y="244263"/>
            <a:ext cx="353241" cy="418563"/>
          </a:xfrm>
          <a:prstGeom prst="rect">
            <a:avLst/>
          </a:prstGeom>
        </p:spPr>
      </p:pic>
      <p:sp>
        <p:nvSpPr>
          <p:cNvPr id="11" name="Text Placeholder 16">
            <a:extLst>
              <a:ext uri="{FF2B5EF4-FFF2-40B4-BE49-F238E27FC236}">
                <a16:creationId xmlns:a16="http://schemas.microsoft.com/office/drawing/2014/main" id="{F3AAD051-305B-594C-D4AD-12F18A90B5D6}"/>
              </a:ext>
            </a:extLst>
          </p:cNvPr>
          <p:cNvSpPr>
            <a:spLocks noGrp="1"/>
          </p:cNvSpPr>
          <p:nvPr>
            <p:ph type="body" sz="quarter" idx="10" hasCustomPrompt="1"/>
          </p:nvPr>
        </p:nvSpPr>
        <p:spPr>
          <a:xfrm>
            <a:off x="938194" y="868543"/>
            <a:ext cx="3385328" cy="667875"/>
          </a:xfrm>
          <a:prstGeom prst="rect">
            <a:avLst/>
          </a:prstGeom>
        </p:spPr>
        <p:txBody>
          <a:bodyPr wrap="square" lIns="0" tIns="0" rIns="0" bIns="0">
            <a:spAutoFit/>
          </a:bodyPr>
          <a:lstStyle>
            <a:lvl1pPr marL="0" indent="0">
              <a:lnSpc>
                <a:spcPct val="80000"/>
              </a:lnSpc>
              <a:buNone/>
              <a:defRPr sz="2400" b="0" i="0" cap="none" spc="75" baseline="0">
                <a:solidFill>
                  <a:schemeClr val="tx2"/>
                </a:solidFill>
                <a:latin typeface="Aptos" panose="020B0004020202020204" pitchFamily="34" charset="0"/>
              </a:defRPr>
            </a:lvl1pPr>
          </a:lstStyle>
          <a:p>
            <a:pPr lvl="0"/>
            <a:r>
              <a:rPr lang="en-GB"/>
              <a:t>Headlines that require two lines to fit the text </a:t>
            </a:r>
            <a:endParaRPr lang="en-US"/>
          </a:p>
        </p:txBody>
      </p:sp>
      <p:sp>
        <p:nvSpPr>
          <p:cNvPr id="8" name="Picture Placeholder 7">
            <a:extLst>
              <a:ext uri="{FF2B5EF4-FFF2-40B4-BE49-F238E27FC236}">
                <a16:creationId xmlns:a16="http://schemas.microsoft.com/office/drawing/2014/main" id="{C095236D-0461-A6FF-B0EB-4800EDD3DDFE}"/>
              </a:ext>
            </a:extLst>
          </p:cNvPr>
          <p:cNvSpPr>
            <a:spLocks noGrp="1"/>
          </p:cNvSpPr>
          <p:nvPr>
            <p:ph type="pic" sz="quarter" idx="20"/>
          </p:nvPr>
        </p:nvSpPr>
        <p:spPr>
          <a:xfrm>
            <a:off x="926307" y="2024063"/>
            <a:ext cx="7616429" cy="4284662"/>
          </a:xfrm>
        </p:spPr>
        <p:txBody>
          <a:bodyPr/>
          <a:lstStyle/>
          <a:p>
            <a:r>
              <a:rPr lang="en-GB"/>
              <a:t>Click icon to add picture</a:t>
            </a:r>
            <a:endParaRPr lang="en-US"/>
          </a:p>
        </p:txBody>
      </p:sp>
      <p:sp>
        <p:nvSpPr>
          <p:cNvPr id="9" name="Text Placeholder 11">
            <a:extLst>
              <a:ext uri="{FF2B5EF4-FFF2-40B4-BE49-F238E27FC236}">
                <a16:creationId xmlns:a16="http://schemas.microsoft.com/office/drawing/2014/main" id="{9CE0728B-C103-EEF9-E922-F20353780326}"/>
              </a:ext>
            </a:extLst>
          </p:cNvPr>
          <p:cNvSpPr>
            <a:spLocks noGrp="1"/>
          </p:cNvSpPr>
          <p:nvPr>
            <p:ph type="body" sz="quarter" idx="11" hasCustomPrompt="1"/>
          </p:nvPr>
        </p:nvSpPr>
        <p:spPr>
          <a:xfrm>
            <a:off x="4498042" y="6549649"/>
            <a:ext cx="4472154" cy="114262"/>
          </a:xfrm>
          <a:prstGeom prst="rect">
            <a:avLst/>
          </a:prstGeom>
        </p:spPr>
        <p:txBody>
          <a:bodyPr wrap="square" lIns="0" tIns="0" rIns="0" bIns="0">
            <a:spAutoFit/>
          </a:bodyPr>
          <a:lstStyle>
            <a:lvl1pPr marL="0" indent="0" algn="r">
              <a:lnSpc>
                <a:spcPct val="110000"/>
              </a:lnSpc>
              <a:spcBef>
                <a:spcPts val="0"/>
              </a:spcBef>
              <a:spcAft>
                <a:spcPts val="0"/>
              </a:spcAft>
              <a:buFontTx/>
              <a:buNone/>
              <a:defRPr sz="675" b="0" i="0" cap="none" spc="75" baseline="0">
                <a:solidFill>
                  <a:schemeClr val="tx1"/>
                </a:solidFill>
                <a:latin typeface="Consolas" panose="020B0609020204030204" pitchFamily="49" charset="0"/>
                <a:cs typeface="Consolas" panose="020B0609020204030204" pitchFamily="49" charset="0"/>
              </a:defRPr>
            </a:lvl1pPr>
            <a:lvl2pPr marL="342900" indent="0">
              <a:buFontTx/>
              <a:buNone/>
              <a:defRPr sz="1125" baseline="0">
                <a:latin typeface="Degular Text" pitchFamily="82" charset="77"/>
              </a:defRPr>
            </a:lvl2pPr>
            <a:lvl3pPr marL="685800" indent="0">
              <a:buFontTx/>
              <a:buNone/>
              <a:defRPr sz="1125" baseline="0">
                <a:latin typeface="Degular Text" pitchFamily="82" charset="77"/>
              </a:defRPr>
            </a:lvl3pPr>
            <a:lvl4pPr marL="1028700" indent="0">
              <a:buFontTx/>
              <a:buNone/>
              <a:defRPr sz="1125" baseline="0">
                <a:latin typeface="Degular Text" pitchFamily="82" charset="77"/>
              </a:defRPr>
            </a:lvl4pPr>
            <a:lvl5pPr marL="1371600" indent="0">
              <a:buFontTx/>
              <a:buNone/>
              <a:defRPr sz="1125" baseline="0">
                <a:latin typeface="Degular Text" pitchFamily="82" charset="77"/>
              </a:defRPr>
            </a:lvl5pPr>
          </a:lstStyle>
          <a:p>
            <a:pPr lvl="0"/>
            <a:r>
              <a:rPr lang="en-GB"/>
              <a:t>Click to add text</a:t>
            </a:r>
          </a:p>
        </p:txBody>
      </p:sp>
    </p:spTree>
    <p:extLst>
      <p:ext uri="{BB962C8B-B14F-4D97-AF65-F5344CB8AC3E}">
        <p14:creationId xmlns:p14="http://schemas.microsoft.com/office/powerpoint/2010/main" val="3575759695"/>
      </p:ext>
    </p:extLst>
  </p:cSld>
  <p:clrMapOvr>
    <a:masterClrMapping/>
  </p:clrMapOvr>
  <p:extLst>
    <p:ext uri="{DCECCB84-F9BA-43D5-87BE-67443E8EF086}">
      <p15:sldGuideLst xmlns:p15="http://schemas.microsoft.com/office/powerpoint/2012/main">
        <p15:guide id="1" orient="horz" pos="3974">
          <p15:clr>
            <a:srgbClr val="FBAE40"/>
          </p15:clr>
        </p15:guide>
        <p15:guide id="2" pos="3727">
          <p15:clr>
            <a:srgbClr val="FBAE40"/>
          </p15:clr>
        </p15:guide>
        <p15:guide id="3" pos="3953">
          <p15:clr>
            <a:srgbClr val="FBAE40"/>
          </p15:clr>
        </p15:guide>
        <p15:guide id="4" pos="778">
          <p15:clr>
            <a:srgbClr val="FBAE40"/>
          </p15:clr>
        </p15:guide>
        <p15:guide id="5" pos="5314">
          <p15:clr>
            <a:srgbClr val="FBAE40"/>
          </p15:clr>
        </p15:guide>
        <p15:guide id="6" orient="horz" pos="1275">
          <p15:clr>
            <a:srgbClr val="FBAE40"/>
          </p15:clr>
        </p15:guide>
        <p15:guide id="7" orient="horz" pos="5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91"/>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92"/>
          <p:cNvSpPr txBox="1">
            <a:spLocks noGrp="1"/>
          </p:cNvSpPr>
          <p:nvPr>
            <p:ph type="title"/>
          </p:nvPr>
        </p:nvSpPr>
        <p:spPr>
          <a:xfrm>
            <a:off x="722313" y="4406907"/>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9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Font typeface="Arial"/>
              <a:buNone/>
              <a:defRPr sz="2000"/>
            </a:lvl1pPr>
            <a:lvl2pPr marL="914400" lvl="1" indent="-228600" algn="l">
              <a:spcBef>
                <a:spcPts val="360"/>
              </a:spcBef>
              <a:spcAft>
                <a:spcPts val="0"/>
              </a:spcAft>
              <a:buSzPts val="1800"/>
              <a:buFont typeface="Arial"/>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SzPts val="1400"/>
              <a:buFont typeface="Arial"/>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9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95"/>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95"/>
          <p:cNvSpPr txBox="1">
            <a:spLocks noGrp="1"/>
          </p:cNvSpPr>
          <p:nvPr>
            <p:ph type="body" idx="1"/>
          </p:nvPr>
        </p:nvSpPr>
        <p:spPr>
          <a:xfrm>
            <a:off x="457200" y="1535115"/>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29" name="Google Shape;29;p9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30" name="Google Shape;30;p95"/>
          <p:cNvSpPr txBox="1">
            <a:spLocks noGrp="1"/>
          </p:cNvSpPr>
          <p:nvPr>
            <p:ph type="body" idx="3"/>
          </p:nvPr>
        </p:nvSpPr>
        <p:spPr>
          <a:xfrm>
            <a:off x="4645030" y="1535115"/>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31" name="Google Shape;31;p95"/>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9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96"/>
          <p:cNvSpPr txBox="1">
            <a:spLocks noGrp="1"/>
          </p:cNvSpPr>
          <p:nvPr>
            <p:ph type="body" idx="1"/>
          </p:nvPr>
        </p:nvSpPr>
        <p:spPr>
          <a:xfrm>
            <a:off x="685800" y="1752600"/>
            <a:ext cx="3810000" cy="3962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35" name="Google Shape;35;p96"/>
          <p:cNvSpPr txBox="1">
            <a:spLocks noGrp="1"/>
          </p:cNvSpPr>
          <p:nvPr>
            <p:ph type="body" idx="2"/>
          </p:nvPr>
        </p:nvSpPr>
        <p:spPr>
          <a:xfrm>
            <a:off x="4648200" y="1752600"/>
            <a:ext cx="3810000" cy="3962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97"/>
          <p:cNvSpPr txBox="1">
            <a:spLocks noGrp="1"/>
          </p:cNvSpPr>
          <p:nvPr>
            <p:ph type="title"/>
          </p:nvPr>
        </p:nvSpPr>
        <p:spPr>
          <a:xfrm>
            <a:off x="457205" y="273051"/>
            <a:ext cx="3008313"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7"/>
          <p:cNvSpPr txBox="1">
            <a:spLocks noGrp="1"/>
          </p:cNvSpPr>
          <p:nvPr>
            <p:ph type="body" idx="1"/>
          </p:nvPr>
        </p:nvSpPr>
        <p:spPr>
          <a:xfrm>
            <a:off x="3575050" y="273058"/>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Font typeface="Arial"/>
              <a:buChar char="•"/>
              <a:defRPr sz="3200"/>
            </a:lvl1pPr>
            <a:lvl2pPr marL="914400" lvl="1" indent="-406400" algn="l">
              <a:spcBef>
                <a:spcPts val="560"/>
              </a:spcBef>
              <a:spcAft>
                <a:spcPts val="0"/>
              </a:spcAft>
              <a:buSzPts val="2800"/>
              <a:buFont typeface="Arial"/>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39" name="Google Shape;39;p97"/>
          <p:cNvSpPr txBox="1">
            <a:spLocks noGrp="1"/>
          </p:cNvSpPr>
          <p:nvPr>
            <p:ph type="body" idx="2"/>
          </p:nvPr>
        </p:nvSpPr>
        <p:spPr>
          <a:xfrm>
            <a:off x="457205" y="1435104"/>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98"/>
          <p:cNvSpPr txBox="1">
            <a:spLocks noGrp="1"/>
          </p:cNvSpPr>
          <p:nvPr>
            <p:ph type="title"/>
          </p:nvPr>
        </p:nvSpPr>
        <p:spPr>
          <a:xfrm>
            <a:off x="1792288" y="4800602"/>
            <a:ext cx="54864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98"/>
          <p:cNvSpPr>
            <a:spLocks noGrp="1"/>
          </p:cNvSpPr>
          <p:nvPr>
            <p:ph type="pic" idx="2"/>
          </p:nvPr>
        </p:nvSpPr>
        <p:spPr>
          <a:xfrm>
            <a:off x="1792288" y="612775"/>
            <a:ext cx="5486400" cy="4114800"/>
          </a:xfrm>
          <a:prstGeom prst="rect">
            <a:avLst/>
          </a:prstGeom>
          <a:noFill/>
          <a:ln>
            <a:noFill/>
          </a:ln>
        </p:spPr>
      </p:sp>
      <p:sp>
        <p:nvSpPr>
          <p:cNvPr id="43" name="Google Shape;43;p98"/>
          <p:cNvSpPr txBox="1">
            <a:spLocks noGrp="1"/>
          </p:cNvSpPr>
          <p:nvPr>
            <p:ph type="body" idx="1"/>
          </p:nvPr>
        </p:nvSpPr>
        <p:spPr>
          <a:xfrm>
            <a:off x="1792288" y="5367340"/>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7A0019"/>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7A0019"/>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7A0019"/>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7A0019"/>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7A0019"/>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7A0019"/>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7A0019"/>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7A0019"/>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7A0019"/>
                </a:solidFill>
                <a:latin typeface="Arial"/>
                <a:ea typeface="Arial"/>
                <a:cs typeface="Arial"/>
                <a:sym typeface="Arial"/>
              </a:defRPr>
            </a:lvl9pPr>
          </a:lstStyle>
          <a:p>
            <a:endParaRPr/>
          </a:p>
        </p:txBody>
      </p:sp>
      <p:sp>
        <p:nvSpPr>
          <p:cNvPr id="11" name="Google Shape;11;p89"/>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7A0019"/>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7A0019"/>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7A0019"/>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7A0019"/>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7A0019"/>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7A0019"/>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rgbClr val="7A0019"/>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rgbClr val="7A0019"/>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rgbClr val="7A0019"/>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89" descr="UofM-3_TM"/>
          <p:cNvPicPr preferRelativeResize="0"/>
          <p:nvPr/>
        </p:nvPicPr>
        <p:blipFill rotWithShape="1">
          <a:blip r:embed="rId14">
            <a:alphaModFix/>
          </a:blip>
          <a:srcRect/>
          <a:stretch/>
        </p:blipFill>
        <p:spPr>
          <a:xfrm>
            <a:off x="0" y="5943600"/>
            <a:ext cx="9145588" cy="914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hyperlink" Target="https://www.medrxiv.org/content/10/1101/2025.02.28.25.323033v2"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0" y="1371600"/>
            <a:ext cx="9144000" cy="1219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Reducing AIDS deaths by preventing opportunistic infections</a:t>
            </a:r>
            <a:br>
              <a:rPr lang="en-US"/>
            </a:br>
            <a:endParaRPr/>
          </a:p>
        </p:txBody>
      </p:sp>
      <p:sp>
        <p:nvSpPr>
          <p:cNvPr id="55" name="Google Shape;55;p1"/>
          <p:cNvSpPr txBox="1">
            <a:spLocks noGrp="1"/>
          </p:cNvSpPr>
          <p:nvPr>
            <p:ph type="subTitle" idx="1"/>
          </p:nvPr>
        </p:nvSpPr>
        <p:spPr>
          <a:xfrm>
            <a:off x="228600" y="3505200"/>
            <a:ext cx="8610600" cy="17526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SzPct val="100000"/>
              <a:buFont typeface="Arial"/>
              <a:buNone/>
            </a:pPr>
            <a:r>
              <a:rPr lang="en-US" dirty="0"/>
              <a:t>April 3, 2025</a:t>
            </a:r>
            <a:endParaRPr dirty="0"/>
          </a:p>
          <a:p>
            <a:pPr marL="0" lvl="0" indent="0" algn="ctr" rtl="0">
              <a:spcBef>
                <a:spcPts val="400"/>
              </a:spcBef>
              <a:spcAft>
                <a:spcPts val="0"/>
              </a:spcAft>
              <a:buSzPct val="100000"/>
              <a:buFont typeface="Arial"/>
              <a:buNone/>
            </a:pPr>
            <a:endParaRPr dirty="0"/>
          </a:p>
          <a:p>
            <a:pPr marL="0" lvl="0" indent="0" algn="ctr" rtl="0">
              <a:lnSpc>
                <a:spcPct val="120000"/>
              </a:lnSpc>
              <a:spcBef>
                <a:spcPts val="400"/>
              </a:spcBef>
              <a:spcAft>
                <a:spcPts val="0"/>
              </a:spcAft>
              <a:buSzPct val="100000"/>
              <a:buFont typeface="Arial"/>
              <a:buNone/>
            </a:pPr>
            <a:r>
              <a:rPr lang="en-US" dirty="0"/>
              <a:t>Radha Rajasingham, MD</a:t>
            </a:r>
            <a:endParaRPr dirty="0"/>
          </a:p>
          <a:p>
            <a:pPr marL="0" lvl="0" indent="0" algn="ctr" rtl="0">
              <a:lnSpc>
                <a:spcPct val="120000"/>
              </a:lnSpc>
              <a:spcBef>
                <a:spcPts val="400"/>
              </a:spcBef>
              <a:spcAft>
                <a:spcPts val="0"/>
              </a:spcAft>
              <a:buSzPct val="100000"/>
              <a:buFont typeface="Arial"/>
              <a:buNone/>
            </a:pPr>
            <a:r>
              <a:rPr lang="en-US" dirty="0"/>
              <a:t>Associate Professor </a:t>
            </a:r>
            <a:endParaRPr dirty="0"/>
          </a:p>
          <a:p>
            <a:pPr marL="0" lvl="0" indent="0" algn="ctr" rtl="0">
              <a:lnSpc>
                <a:spcPct val="120000"/>
              </a:lnSpc>
              <a:spcBef>
                <a:spcPts val="400"/>
              </a:spcBef>
              <a:spcAft>
                <a:spcPts val="0"/>
              </a:spcAft>
              <a:buSzPct val="100000"/>
              <a:buFont typeface="Arial"/>
              <a:buNone/>
            </a:pPr>
            <a:r>
              <a:rPr lang="en-US" dirty="0"/>
              <a:t>Division of Infectious Diseases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Advanced HIV disease</a:t>
            </a:r>
            <a:endParaRPr/>
          </a:p>
        </p:txBody>
      </p:sp>
      <p:sp>
        <p:nvSpPr>
          <p:cNvPr id="93" name="Google Shape;93;p7"/>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640"/>
              </a:spcBef>
              <a:spcAft>
                <a:spcPts val="0"/>
              </a:spcAft>
              <a:buSzPts val="3200"/>
              <a:buFont typeface="Arial"/>
              <a:buChar char="•"/>
            </a:pPr>
            <a:r>
              <a:rPr lang="en-US" dirty="0"/>
              <a:t>High risk for infections &amp; death</a:t>
            </a:r>
            <a:endParaRPr dirty="0"/>
          </a:p>
          <a:p>
            <a:pPr marL="742950" lvl="1" indent="-285750" algn="l" rtl="0">
              <a:spcBef>
                <a:spcPts val="560"/>
              </a:spcBef>
              <a:spcAft>
                <a:spcPts val="0"/>
              </a:spcAft>
              <a:buSzPts val="2800"/>
              <a:buFont typeface="Arial"/>
              <a:buChar char="–"/>
            </a:pPr>
            <a:r>
              <a:rPr lang="en-US" dirty="0"/>
              <a:t>1. TB</a:t>
            </a:r>
            <a:endParaRPr dirty="0"/>
          </a:p>
          <a:p>
            <a:pPr marL="742950" lvl="1" indent="-285750" algn="l" rtl="0">
              <a:spcBef>
                <a:spcPts val="560"/>
              </a:spcBef>
              <a:spcAft>
                <a:spcPts val="0"/>
              </a:spcAft>
              <a:buSzPts val="2800"/>
              <a:buFont typeface="Arial"/>
              <a:buChar char="–"/>
            </a:pPr>
            <a:r>
              <a:rPr lang="en-US" dirty="0"/>
              <a:t>2. Cryptococcal infection</a:t>
            </a:r>
            <a:endParaRPr dirty="0"/>
          </a:p>
          <a:p>
            <a:pPr marL="742950" lvl="1" indent="-285750" algn="l" rtl="0">
              <a:spcBef>
                <a:spcPts val="560"/>
              </a:spcBef>
              <a:spcAft>
                <a:spcPts val="0"/>
              </a:spcAft>
              <a:buSzPts val="2800"/>
              <a:buFont typeface="Arial"/>
              <a:buChar char="–"/>
            </a:pPr>
            <a:r>
              <a:rPr lang="en-US" dirty="0"/>
              <a:t>3. Bacterial infections</a:t>
            </a:r>
            <a:endParaRPr dirty="0"/>
          </a:p>
        </p:txBody>
      </p:sp>
      <p:pic>
        <p:nvPicPr>
          <p:cNvPr id="3" name="Picture 2">
            <a:extLst>
              <a:ext uri="{FF2B5EF4-FFF2-40B4-BE49-F238E27FC236}">
                <a16:creationId xmlns:a16="http://schemas.microsoft.com/office/drawing/2014/main" id="{C772FE69-8ABA-BB10-7D17-49E0A3250354}"/>
              </a:ext>
            </a:extLst>
          </p:cNvPr>
          <p:cNvPicPr>
            <a:picLocks noChangeAspect="1"/>
          </p:cNvPicPr>
          <p:nvPr/>
        </p:nvPicPr>
        <p:blipFill>
          <a:blip r:embed="rId3"/>
          <a:stretch>
            <a:fillRect/>
          </a:stretch>
        </p:blipFill>
        <p:spPr>
          <a:xfrm>
            <a:off x="5167427" y="4282676"/>
            <a:ext cx="2083765" cy="1605694"/>
          </a:xfrm>
          <a:prstGeom prst="rect">
            <a:avLst/>
          </a:prstGeom>
        </p:spPr>
      </p:pic>
      <p:pic>
        <p:nvPicPr>
          <p:cNvPr id="5" name="Picture 4">
            <a:extLst>
              <a:ext uri="{FF2B5EF4-FFF2-40B4-BE49-F238E27FC236}">
                <a16:creationId xmlns:a16="http://schemas.microsoft.com/office/drawing/2014/main" id="{A3C65E35-C53F-4675-33DE-AD3EF7EA7863}"/>
              </a:ext>
            </a:extLst>
          </p:cNvPr>
          <p:cNvPicPr>
            <a:picLocks noChangeAspect="1"/>
          </p:cNvPicPr>
          <p:nvPr/>
        </p:nvPicPr>
        <p:blipFill>
          <a:blip r:embed="rId4"/>
          <a:srcRect l="30083" r="12472"/>
          <a:stretch/>
        </p:blipFill>
        <p:spPr>
          <a:xfrm>
            <a:off x="7342632" y="4282676"/>
            <a:ext cx="1737360" cy="16056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152400" y="3862387"/>
            <a:ext cx="8991600" cy="136207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a:t>AN ENHANCED PACKAGE OF CARE TO REDUCE MORTALITY IN ADVANCED HIV DISEASE (ENCORE)</a:t>
            </a:r>
            <a:endParaRPr/>
          </a:p>
        </p:txBody>
      </p:sp>
      <p:sp>
        <p:nvSpPr>
          <p:cNvPr id="100" name="Google Shape;100;p8"/>
          <p:cNvSpPr txBox="1">
            <a:spLocks noGrp="1"/>
          </p:cNvSpPr>
          <p:nvPr>
            <p:ph type="body" idx="1"/>
          </p:nvPr>
        </p:nvSpPr>
        <p:spPr>
          <a:xfrm>
            <a:off x="722313" y="2362200"/>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2000"/>
              <a:buFont typeface="Arial"/>
              <a:buNone/>
            </a:pPr>
            <a:r>
              <a:rPr lang="en-US" dirty="0"/>
              <a:t>PI: Radha Rajasingham</a:t>
            </a:r>
            <a:endParaRPr dirty="0"/>
          </a:p>
          <a:p>
            <a:pPr marL="0" lvl="0" indent="0" algn="l" rtl="0">
              <a:spcBef>
                <a:spcPts val="400"/>
              </a:spcBef>
              <a:spcAft>
                <a:spcPts val="0"/>
              </a:spcAft>
              <a:buSzPts val="2000"/>
              <a:buFont typeface="Arial"/>
              <a:buNone/>
            </a:pPr>
            <a:r>
              <a:rPr lang="en-US" dirty="0"/>
              <a:t>Co-investigators: Elizabeth </a:t>
            </a:r>
            <a:r>
              <a:rPr lang="en-US" dirty="0" err="1"/>
              <a:t>Nalintya</a:t>
            </a:r>
            <a:r>
              <a:rPr lang="en-US" dirty="0"/>
              <a:t>, David </a:t>
            </a:r>
            <a:r>
              <a:rPr lang="en-US" dirty="0" err="1"/>
              <a:t>Meya</a:t>
            </a:r>
            <a:r>
              <a:rPr lang="en-US" dirty="0"/>
              <a:t>, David </a:t>
            </a:r>
            <a:r>
              <a:rPr lang="en-US" dirty="0" err="1"/>
              <a:t>Boulware</a:t>
            </a:r>
            <a:endParaRPr lang="en-US" dirty="0"/>
          </a:p>
          <a:p>
            <a:pPr marL="0" lvl="0" indent="0" algn="l" rtl="0">
              <a:spcBef>
                <a:spcPts val="400"/>
              </a:spcBef>
              <a:spcAft>
                <a:spcPts val="0"/>
              </a:spcAft>
              <a:buSzPts val="2000"/>
              <a:buFont typeface="Arial"/>
              <a:buNone/>
            </a:pPr>
            <a:r>
              <a:rPr lang="en-US" dirty="0"/>
              <a:t>R01AI162181</a:t>
            </a:r>
            <a:endParaRPr dirty="0"/>
          </a:p>
          <a:p>
            <a:pPr marL="0" lvl="0" indent="0" algn="l" rtl="0">
              <a:spcBef>
                <a:spcPts val="400"/>
              </a:spcBef>
              <a:spcAft>
                <a:spcPts val="0"/>
              </a:spcAft>
              <a:buSzPts val="2000"/>
              <a:buFont typeface="Arial"/>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Background</a:t>
            </a:r>
            <a:endParaRPr/>
          </a:p>
        </p:txBody>
      </p:sp>
      <p:sp>
        <p:nvSpPr>
          <p:cNvPr id="107" name="Google Shape;107;p9"/>
          <p:cNvSpPr txBox="1">
            <a:spLocks noGrp="1"/>
          </p:cNvSpPr>
          <p:nvPr>
            <p:ph type="body" idx="1"/>
          </p:nvPr>
        </p:nvSpPr>
        <p:spPr>
          <a:xfrm>
            <a:off x="228600" y="1986439"/>
            <a:ext cx="8915400" cy="343702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544"/>
              </a:spcBef>
              <a:spcAft>
                <a:spcPts val="0"/>
              </a:spcAft>
              <a:buSzPct val="100000"/>
              <a:buFont typeface="Arial"/>
              <a:buChar char="•"/>
            </a:pPr>
            <a:r>
              <a:rPr lang="en-US" dirty="0"/>
              <a:t>WHO recommends baseline CD4 testing to identify people with advanced HIV disease </a:t>
            </a:r>
            <a:endParaRPr dirty="0"/>
          </a:p>
          <a:p>
            <a:pPr marL="742950" lvl="1" indent="-285750" algn="l" rtl="0">
              <a:spcBef>
                <a:spcPts val="476"/>
              </a:spcBef>
              <a:spcAft>
                <a:spcPts val="0"/>
              </a:spcAft>
              <a:buSzPct val="100000"/>
              <a:buFont typeface="Arial"/>
              <a:buChar char="–"/>
            </a:pPr>
            <a:r>
              <a:rPr lang="en-US" dirty="0"/>
              <a:t>However, CD4 testing has been de-emphasized, in favor of HIV viral load monitoring</a:t>
            </a:r>
            <a:endParaRPr dirty="0"/>
          </a:p>
          <a:p>
            <a:pPr marL="342900" lvl="0" indent="-342900" algn="l" rtl="0">
              <a:spcBef>
                <a:spcPts val="544"/>
              </a:spcBef>
              <a:spcAft>
                <a:spcPts val="0"/>
              </a:spcAft>
              <a:buSzPct val="100000"/>
              <a:buFont typeface="Arial"/>
              <a:buChar char="•"/>
            </a:pPr>
            <a:r>
              <a:rPr lang="en-US" dirty="0"/>
              <a:t>Lack of pre-ART CD4 is associated with higher mortality</a:t>
            </a:r>
          </a:p>
          <a:p>
            <a:pPr marL="800100" lvl="1">
              <a:spcBef>
                <a:spcPts val="544"/>
              </a:spcBef>
              <a:buSzPct val="100000"/>
              <a:buFont typeface="Arial"/>
              <a:buChar char="•"/>
            </a:pPr>
            <a:r>
              <a:rPr lang="en-US" dirty="0"/>
              <a:t>Deaths typically occur within 90 days of ART initiation suggesting unmasking of OIs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txBox="1">
            <a:spLocks noGrp="1"/>
          </p:cNvSpPr>
          <p:nvPr>
            <p:ph type="title"/>
          </p:nvPr>
        </p:nvSpPr>
        <p:spPr>
          <a:xfrm>
            <a:off x="457200" y="304800"/>
            <a:ext cx="8104394"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New point-of-care tests for advanced HIV </a:t>
            </a:r>
            <a:endParaRPr/>
          </a:p>
        </p:txBody>
      </p:sp>
      <p:sp>
        <p:nvSpPr>
          <p:cNvPr id="114" name="Google Shape;114;p10"/>
          <p:cNvSpPr txBox="1">
            <a:spLocks noGrp="1"/>
          </p:cNvSpPr>
          <p:nvPr>
            <p:ph type="body" idx="1"/>
          </p:nvPr>
        </p:nvSpPr>
        <p:spPr>
          <a:xfrm>
            <a:off x="194600" y="2016962"/>
            <a:ext cx="3156439" cy="4573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Font typeface="Arial"/>
              <a:buNone/>
            </a:pPr>
            <a:r>
              <a:rPr lang="en-US"/>
              <a:t>Visitect CD4</a:t>
            </a:r>
            <a:endParaRPr/>
          </a:p>
        </p:txBody>
      </p:sp>
      <p:pic>
        <p:nvPicPr>
          <p:cNvPr id="115" name="Google Shape;115;p10"/>
          <p:cNvPicPr preferRelativeResize="0"/>
          <p:nvPr/>
        </p:nvPicPr>
        <p:blipFill rotWithShape="1">
          <a:blip r:embed="rId3">
            <a:alphaModFix/>
          </a:blip>
          <a:srcRect/>
          <a:stretch/>
        </p:blipFill>
        <p:spPr>
          <a:xfrm>
            <a:off x="373123" y="2548208"/>
            <a:ext cx="3356510" cy="2427016"/>
          </a:xfrm>
          <a:prstGeom prst="rect">
            <a:avLst/>
          </a:prstGeom>
          <a:noFill/>
          <a:ln>
            <a:noFill/>
          </a:ln>
        </p:spPr>
      </p:pic>
      <p:pic>
        <p:nvPicPr>
          <p:cNvPr id="116" name="Google Shape;116;p10"/>
          <p:cNvPicPr preferRelativeResize="0"/>
          <p:nvPr/>
        </p:nvPicPr>
        <p:blipFill rotWithShape="1">
          <a:blip r:embed="rId4">
            <a:alphaModFix/>
          </a:blip>
          <a:srcRect/>
          <a:stretch/>
        </p:blipFill>
        <p:spPr>
          <a:xfrm rot="-5400000">
            <a:off x="3270138" y="3560306"/>
            <a:ext cx="2609500" cy="893184"/>
          </a:xfrm>
          <a:prstGeom prst="rect">
            <a:avLst/>
          </a:prstGeom>
          <a:noFill/>
          <a:ln>
            <a:noFill/>
          </a:ln>
        </p:spPr>
      </p:pic>
      <p:sp>
        <p:nvSpPr>
          <p:cNvPr id="117" name="Google Shape;117;p10"/>
          <p:cNvSpPr txBox="1"/>
          <p:nvPr/>
        </p:nvSpPr>
        <p:spPr>
          <a:xfrm>
            <a:off x="3379500" y="2016962"/>
            <a:ext cx="2502925" cy="457383"/>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chemeClr val="dk1"/>
              </a:buClr>
              <a:buSzPts val="2250"/>
              <a:buFont typeface="Arial"/>
              <a:buNone/>
            </a:pPr>
            <a:r>
              <a:rPr lang="en-US" sz="2250" b="0" i="0" u="none" strike="noStrike" cap="none">
                <a:solidFill>
                  <a:schemeClr val="dk1"/>
                </a:solidFill>
                <a:latin typeface="Arial"/>
                <a:ea typeface="Arial"/>
                <a:cs typeface="Arial"/>
                <a:sym typeface="Arial"/>
              </a:rPr>
              <a:t>Fujifilm SILVAMP TB LAM</a:t>
            </a:r>
            <a:endParaRPr/>
          </a:p>
        </p:txBody>
      </p:sp>
      <p:pic>
        <p:nvPicPr>
          <p:cNvPr id="118" name="Google Shape;118;p10"/>
          <p:cNvPicPr preferRelativeResize="0"/>
          <p:nvPr/>
        </p:nvPicPr>
        <p:blipFill rotWithShape="1">
          <a:blip r:embed="rId5">
            <a:alphaModFix/>
          </a:blip>
          <a:srcRect/>
          <a:stretch/>
        </p:blipFill>
        <p:spPr>
          <a:xfrm>
            <a:off x="6663870" y="2548208"/>
            <a:ext cx="1415095" cy="2763441"/>
          </a:xfrm>
          <a:prstGeom prst="rect">
            <a:avLst/>
          </a:prstGeom>
          <a:noFill/>
          <a:ln>
            <a:noFill/>
          </a:ln>
        </p:spPr>
      </p:pic>
      <p:sp>
        <p:nvSpPr>
          <p:cNvPr id="119" name="Google Shape;119;p10"/>
          <p:cNvSpPr txBox="1"/>
          <p:nvPr/>
        </p:nvSpPr>
        <p:spPr>
          <a:xfrm>
            <a:off x="6663869" y="2016962"/>
            <a:ext cx="1720658" cy="457383"/>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CrAg SQ</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0" y="322610"/>
            <a:ext cx="9079992" cy="9941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New options for Latent TB treatment</a:t>
            </a:r>
            <a:endParaRPr dirty="0"/>
          </a:p>
        </p:txBody>
      </p:sp>
      <p:sp>
        <p:nvSpPr>
          <p:cNvPr id="126" name="Google Shape;126;p11"/>
          <p:cNvSpPr txBox="1">
            <a:spLocks noGrp="1"/>
          </p:cNvSpPr>
          <p:nvPr>
            <p:ph type="body" idx="1"/>
          </p:nvPr>
        </p:nvSpPr>
        <p:spPr>
          <a:xfrm>
            <a:off x="157752" y="3815146"/>
            <a:ext cx="7690697" cy="4554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Font typeface="Arial"/>
              <a:buNone/>
            </a:pPr>
            <a:r>
              <a:rPr lang="en-US" dirty="0"/>
              <a:t>Isoniazid + </a:t>
            </a:r>
            <a:r>
              <a:rPr lang="en-US" dirty="0" err="1"/>
              <a:t>rifapentine</a:t>
            </a:r>
            <a:r>
              <a:rPr lang="en-US" dirty="0"/>
              <a:t> x 28 days (1HP)</a:t>
            </a:r>
            <a:endParaRPr dirty="0"/>
          </a:p>
        </p:txBody>
      </p:sp>
      <p:sp>
        <p:nvSpPr>
          <p:cNvPr id="127" name="Google Shape;127;p11"/>
          <p:cNvSpPr txBox="1">
            <a:spLocks noGrp="1"/>
          </p:cNvSpPr>
          <p:nvPr>
            <p:ph type="body" idx="2"/>
          </p:nvPr>
        </p:nvSpPr>
        <p:spPr>
          <a:xfrm>
            <a:off x="157752" y="4300448"/>
            <a:ext cx="8818458" cy="135624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ct val="100000"/>
              <a:buFont typeface="Arial"/>
              <a:buChar char="•"/>
            </a:pPr>
            <a:r>
              <a:rPr lang="en-US"/>
              <a:t>Increased rate of completion</a:t>
            </a:r>
            <a:endParaRPr/>
          </a:p>
          <a:p>
            <a:pPr marL="342900" lvl="0" indent="-342900" algn="l" rtl="0">
              <a:spcBef>
                <a:spcPts val="444"/>
              </a:spcBef>
              <a:spcAft>
                <a:spcPts val="0"/>
              </a:spcAft>
              <a:buSzPct val="100000"/>
              <a:buFont typeface="Arial"/>
              <a:buChar char="•"/>
            </a:pPr>
            <a:r>
              <a:rPr lang="en-US"/>
              <a:t>Recommended as an option by WHO and Ugandan 2021 national guidelines </a:t>
            </a:r>
            <a:endParaRPr/>
          </a:p>
          <a:p>
            <a:pPr marL="342900" lvl="0" indent="-342900" algn="l" rtl="0">
              <a:spcBef>
                <a:spcPts val="444"/>
              </a:spcBef>
              <a:spcAft>
                <a:spcPts val="0"/>
              </a:spcAft>
              <a:buSzPct val="100000"/>
              <a:buFont typeface="Arial"/>
              <a:buChar char="•"/>
            </a:pPr>
            <a:r>
              <a:rPr lang="en-US"/>
              <a:t>Not widely implemented due to cost of (access to) rifapentine</a:t>
            </a:r>
            <a:endParaRPr/>
          </a:p>
          <a:p>
            <a:pPr marL="342900" lvl="0" indent="-201930" algn="l" rtl="0">
              <a:spcBef>
                <a:spcPts val="444"/>
              </a:spcBef>
              <a:spcAft>
                <a:spcPts val="0"/>
              </a:spcAft>
              <a:buSzPct val="100000"/>
              <a:buFont typeface="Arial"/>
              <a:buNone/>
            </a:pPr>
            <a:endParaRPr/>
          </a:p>
        </p:txBody>
      </p:sp>
      <p:pic>
        <p:nvPicPr>
          <p:cNvPr id="128" name="Google Shape;128;p11"/>
          <p:cNvPicPr preferRelativeResize="0"/>
          <p:nvPr/>
        </p:nvPicPr>
        <p:blipFill rotWithShape="1">
          <a:blip r:embed="rId3">
            <a:alphaModFix/>
          </a:blip>
          <a:srcRect/>
          <a:stretch/>
        </p:blipFill>
        <p:spPr>
          <a:xfrm>
            <a:off x="2631098" y="1515705"/>
            <a:ext cx="3871765" cy="21005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Objective</a:t>
            </a:r>
            <a:endParaRPr dirty="0"/>
          </a:p>
        </p:txBody>
      </p:sp>
      <p:sp>
        <p:nvSpPr>
          <p:cNvPr id="135" name="Google Shape;135;p12"/>
          <p:cNvSpPr txBox="1">
            <a:spLocks noGrp="1"/>
          </p:cNvSpPr>
          <p:nvPr>
            <p:ph type="body" idx="1"/>
          </p:nvPr>
        </p:nvSpPr>
        <p:spPr>
          <a:xfrm>
            <a:off x="381000" y="1433945"/>
            <a:ext cx="8686800" cy="36302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Font typeface="Arial"/>
              <a:buNone/>
            </a:pPr>
            <a:endParaRPr dirty="0"/>
          </a:p>
          <a:p>
            <a:pPr marL="342900" lvl="0" indent="-342900" algn="l" rtl="0">
              <a:spcBef>
                <a:spcPts val="640"/>
              </a:spcBef>
              <a:spcAft>
                <a:spcPts val="0"/>
              </a:spcAft>
              <a:buSzPts val="3200"/>
              <a:buFont typeface="Arial"/>
              <a:buChar char="•"/>
            </a:pPr>
            <a:r>
              <a:rPr lang="en-US" dirty="0"/>
              <a:t>Rapidly identify people with advanced HIV disease and implement OI screening in order to maximize survival</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3"/>
          <p:cNvSpPr txBox="1">
            <a:spLocks noGrp="1"/>
          </p:cNvSpPr>
          <p:nvPr>
            <p:ph type="title"/>
          </p:nvPr>
        </p:nvSpPr>
        <p:spPr>
          <a:xfrm>
            <a:off x="554836" y="421661"/>
            <a:ext cx="77724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 1</a:t>
            </a:r>
            <a:endParaRPr/>
          </a:p>
        </p:txBody>
      </p:sp>
      <p:sp>
        <p:nvSpPr>
          <p:cNvPr id="142" name="Google Shape;142;p13"/>
          <p:cNvSpPr txBox="1">
            <a:spLocks noGrp="1"/>
          </p:cNvSpPr>
          <p:nvPr>
            <p:ph type="body" idx="1"/>
          </p:nvPr>
        </p:nvSpPr>
        <p:spPr>
          <a:xfrm>
            <a:off x="304800" y="1551851"/>
            <a:ext cx="7886700" cy="326350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dirty="0"/>
              <a:t>Evaluate the survival benefit of point-of-care CD4 testing vs standard CD4 via flow cytometry in persons with advanced HIV disease</a:t>
            </a:r>
            <a:endParaRPr dirty="0"/>
          </a:p>
          <a:p>
            <a:pPr marL="742950" lvl="1" indent="-285750" algn="l" rtl="0">
              <a:spcBef>
                <a:spcPts val="480"/>
              </a:spcBef>
              <a:spcAft>
                <a:spcPts val="0"/>
              </a:spcAft>
              <a:buSzPts val="2400"/>
              <a:buFont typeface="Arial"/>
              <a:buChar char="–"/>
            </a:pPr>
            <a:r>
              <a:rPr lang="en-US" sz="2400" dirty="0"/>
              <a:t>12 clinics randomized to </a:t>
            </a:r>
            <a:r>
              <a:rPr lang="en-US" sz="2400" dirty="0" err="1"/>
              <a:t>Visitect</a:t>
            </a:r>
            <a:r>
              <a:rPr lang="en-US" sz="2400" dirty="0"/>
              <a:t> point-of-care CD4 test</a:t>
            </a:r>
            <a:endParaRPr dirty="0"/>
          </a:p>
          <a:p>
            <a:pPr marL="742950" lvl="1" indent="-285750" algn="l" rtl="0">
              <a:spcBef>
                <a:spcPts val="480"/>
              </a:spcBef>
              <a:spcAft>
                <a:spcPts val="0"/>
              </a:spcAft>
              <a:buSzPts val="2400"/>
              <a:buFont typeface="Arial"/>
              <a:buChar char="–"/>
            </a:pPr>
            <a:r>
              <a:rPr lang="en-US" sz="2400" dirty="0"/>
              <a:t>12 clinics randomized to standard flow cytometry</a:t>
            </a:r>
            <a:endParaRPr dirty="0"/>
          </a:p>
          <a:p>
            <a:pPr marL="342900" lvl="0" indent="-190500" algn="l" rtl="0">
              <a:spcBef>
                <a:spcPts val="480"/>
              </a:spcBef>
              <a:spcAft>
                <a:spcPts val="0"/>
              </a:spcAft>
              <a:buSzPts val="2400"/>
              <a:buFont typeface="Arial"/>
              <a:buNone/>
            </a:pPr>
            <a:endParaRPr sz="2400" dirty="0"/>
          </a:p>
          <a:p>
            <a:pPr marL="342900" lvl="0" indent="-342900" algn="l" rtl="0">
              <a:spcBef>
                <a:spcPts val="480"/>
              </a:spcBef>
              <a:spcAft>
                <a:spcPts val="0"/>
              </a:spcAft>
              <a:buSzPts val="2400"/>
              <a:buFont typeface="Arial"/>
              <a:buChar char="•"/>
            </a:pPr>
            <a:r>
              <a:rPr lang="en-US" sz="2400" dirty="0"/>
              <a:t>Outcome: 6-month survival with retention-in-care</a:t>
            </a:r>
            <a:endParaRPr dirty="0"/>
          </a:p>
        </p:txBody>
      </p:sp>
      <p:pic>
        <p:nvPicPr>
          <p:cNvPr id="143" name="Google Shape;143;p13"/>
          <p:cNvPicPr preferRelativeResize="0"/>
          <p:nvPr/>
        </p:nvPicPr>
        <p:blipFill rotWithShape="1">
          <a:blip r:embed="rId3">
            <a:alphaModFix/>
          </a:blip>
          <a:srcRect r="83025"/>
          <a:stretch/>
        </p:blipFill>
        <p:spPr>
          <a:xfrm>
            <a:off x="8270570" y="1551851"/>
            <a:ext cx="626453" cy="26684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xfrm>
            <a:off x="658091" y="304800"/>
            <a:ext cx="77724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 2</a:t>
            </a:r>
            <a:endParaRPr/>
          </a:p>
        </p:txBody>
      </p:sp>
      <p:sp>
        <p:nvSpPr>
          <p:cNvPr id="150" name="Google Shape;150;p14"/>
          <p:cNvSpPr txBox="1">
            <a:spLocks noGrp="1"/>
          </p:cNvSpPr>
          <p:nvPr>
            <p:ph type="body" idx="1"/>
          </p:nvPr>
        </p:nvSpPr>
        <p:spPr>
          <a:xfrm>
            <a:off x="381741" y="1287262"/>
            <a:ext cx="8566950" cy="428937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100000"/>
              <a:buFont typeface="Arial"/>
              <a:buNone/>
            </a:pPr>
            <a:r>
              <a:rPr lang="en-US" sz="3800" dirty="0"/>
              <a:t>Determine the survival benefit of an enhanced OI screening and prophylaxis strategy in persons with advanced HIV disease</a:t>
            </a:r>
            <a:endParaRPr sz="3800" dirty="0"/>
          </a:p>
          <a:p>
            <a:pPr marL="342900" lvl="0" indent="-215900" algn="l" rtl="0">
              <a:spcBef>
                <a:spcPts val="400"/>
              </a:spcBef>
              <a:spcAft>
                <a:spcPts val="0"/>
              </a:spcAft>
              <a:buSzPct val="100000"/>
              <a:buFont typeface="Arial"/>
              <a:buNone/>
            </a:pPr>
            <a:endParaRPr dirty="0"/>
          </a:p>
          <a:p>
            <a:pPr marL="0" lvl="0" indent="0" algn="l" rtl="0">
              <a:spcBef>
                <a:spcPts val="40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0" lvl="0" indent="0" algn="l" rtl="0">
              <a:spcBef>
                <a:spcPts val="400"/>
              </a:spcBef>
              <a:spcAft>
                <a:spcPts val="0"/>
              </a:spcAft>
              <a:buSzPct val="100000"/>
              <a:buFont typeface="Arial"/>
              <a:buNone/>
            </a:pPr>
            <a:endParaRPr dirty="0"/>
          </a:p>
          <a:p>
            <a:pPr marL="0" lvl="0" indent="0" algn="l" rtl="0">
              <a:spcBef>
                <a:spcPts val="400"/>
              </a:spcBef>
              <a:spcAft>
                <a:spcPts val="0"/>
              </a:spcAft>
              <a:buSzPct val="100000"/>
              <a:buFont typeface="Arial"/>
              <a:buNone/>
            </a:pPr>
            <a:r>
              <a:rPr lang="en-US" dirty="0"/>
              <a:t> </a:t>
            </a:r>
            <a:endParaRPr dirty="0"/>
          </a:p>
        </p:txBody>
      </p:sp>
      <p:graphicFrame>
        <p:nvGraphicFramePr>
          <p:cNvPr id="151" name="Google Shape;151;p14"/>
          <p:cNvGraphicFramePr/>
          <p:nvPr>
            <p:extLst>
              <p:ext uri="{D42A27DB-BD31-4B8C-83A1-F6EECF244321}">
                <p14:modId xmlns:p14="http://schemas.microsoft.com/office/powerpoint/2010/main" val="3419499720"/>
              </p:ext>
            </p:extLst>
          </p:nvPr>
        </p:nvGraphicFramePr>
        <p:xfrm>
          <a:off x="1033757" y="2592203"/>
          <a:ext cx="4680725" cy="1821250"/>
        </p:xfrm>
        <a:graphic>
          <a:graphicData uri="http://schemas.openxmlformats.org/drawingml/2006/table">
            <a:tbl>
              <a:tblPr firstRow="1" bandRow="1">
                <a:noFill/>
                <a:tableStyleId>{BBDDECBB-9E6D-4515-A226-BCC396946A9F}</a:tableStyleId>
              </a:tblPr>
              <a:tblGrid>
                <a:gridCol w="2559650">
                  <a:extLst>
                    <a:ext uri="{9D8B030D-6E8A-4147-A177-3AD203B41FA5}">
                      <a16:colId xmlns:a16="http://schemas.microsoft.com/office/drawing/2014/main" val="20000"/>
                    </a:ext>
                  </a:extLst>
                </a:gridCol>
                <a:gridCol w="2121075">
                  <a:extLst>
                    <a:ext uri="{9D8B030D-6E8A-4147-A177-3AD203B41FA5}">
                      <a16:colId xmlns:a16="http://schemas.microsoft.com/office/drawing/2014/main" val="20001"/>
                    </a:ext>
                  </a:extLst>
                </a:gridCol>
              </a:tblGrid>
              <a:tr h="480050">
                <a:tc>
                  <a:txBody>
                    <a:bodyPr/>
                    <a:lstStyle/>
                    <a:p>
                      <a:pPr marL="0" marR="0" lvl="0" indent="0" algn="l" rtl="0">
                        <a:spcBef>
                          <a:spcPts val="0"/>
                        </a:spcBef>
                        <a:spcAft>
                          <a:spcPts val="0"/>
                        </a:spcAft>
                        <a:buNone/>
                      </a:pPr>
                      <a:endParaRPr sz="1400" dirty="0"/>
                    </a:p>
                  </a:txBody>
                  <a:tcPr marL="68575" marR="68575" marT="34300" marB="34300"/>
                </a:tc>
                <a:tc>
                  <a:txBody>
                    <a:bodyPr/>
                    <a:lstStyle/>
                    <a:p>
                      <a:pPr marL="0" marR="0" lvl="0" indent="0" algn="ctr" rtl="0">
                        <a:spcBef>
                          <a:spcPts val="0"/>
                        </a:spcBef>
                        <a:spcAft>
                          <a:spcPts val="0"/>
                        </a:spcAft>
                        <a:buNone/>
                      </a:pPr>
                      <a:r>
                        <a:rPr lang="en-US" sz="1400" b="0">
                          <a:solidFill>
                            <a:schemeClr val="dk1"/>
                          </a:solidFill>
                        </a:rPr>
                        <a:t>Standard OI screening and prophylaxis</a:t>
                      </a:r>
                      <a:endParaRPr sz="1400" b="0"/>
                    </a:p>
                  </a:txBody>
                  <a:tcPr marL="68575" marR="68575" marT="34300" marB="34300"/>
                </a:tc>
                <a:extLst>
                  <a:ext uri="{0D108BD9-81ED-4DB2-BD59-A6C34878D82A}">
                    <a16:rowId xmlns:a16="http://schemas.microsoft.com/office/drawing/2014/main" val="10000"/>
                  </a:ext>
                </a:extLst>
              </a:tr>
              <a:tr h="480050">
                <a:tc>
                  <a:txBody>
                    <a:bodyPr/>
                    <a:lstStyle/>
                    <a:p>
                      <a:pPr marL="0" marR="0" lvl="0" indent="0" algn="l" rtl="0">
                        <a:spcBef>
                          <a:spcPts val="0"/>
                        </a:spcBef>
                        <a:spcAft>
                          <a:spcPts val="0"/>
                        </a:spcAft>
                        <a:buNone/>
                      </a:pPr>
                      <a:r>
                        <a:rPr lang="en-US" sz="1400"/>
                        <a:t>TB Screening</a:t>
                      </a:r>
                      <a:endParaRPr/>
                    </a:p>
                  </a:txBody>
                  <a:tcPr marL="68575" marR="68575" marT="34300" marB="34300"/>
                </a:tc>
                <a:tc>
                  <a:txBody>
                    <a:bodyPr/>
                    <a:lstStyle/>
                    <a:p>
                      <a:pPr marL="0" marR="0" lvl="0" indent="0" algn="ctr" rtl="0">
                        <a:spcBef>
                          <a:spcPts val="0"/>
                        </a:spcBef>
                        <a:spcAft>
                          <a:spcPts val="0"/>
                        </a:spcAft>
                        <a:buNone/>
                      </a:pPr>
                      <a:r>
                        <a:rPr lang="en-US" sz="1400"/>
                        <a:t>Urine TB LAM</a:t>
                      </a:r>
                      <a:endParaRPr/>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1400"/>
                        <a:t>Cryptococcal screening</a:t>
                      </a:r>
                      <a:endParaRPr/>
                    </a:p>
                  </a:txBody>
                  <a:tcPr marL="68575" marR="68575" marT="34300" marB="34300"/>
                </a:tc>
                <a:tc>
                  <a:txBody>
                    <a:bodyPr/>
                    <a:lstStyle/>
                    <a:p>
                      <a:pPr marL="0" marR="0" lvl="0" indent="0" algn="ctr" rtl="0">
                        <a:spcBef>
                          <a:spcPts val="0"/>
                        </a:spcBef>
                        <a:spcAft>
                          <a:spcPts val="0"/>
                        </a:spcAft>
                        <a:buNone/>
                      </a:pPr>
                      <a:r>
                        <a:rPr lang="en-US" sz="1400"/>
                        <a:t>CrAg LFA</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1400"/>
                        <a:t>TB Prophylaxis</a:t>
                      </a:r>
                      <a:endParaRPr/>
                    </a:p>
                  </a:txBody>
                  <a:tcPr marL="68575" marR="68575" marT="34300" marB="34300"/>
                </a:tc>
                <a:tc>
                  <a:txBody>
                    <a:bodyPr/>
                    <a:lstStyle/>
                    <a:p>
                      <a:pPr marL="0" marR="0" lvl="0" indent="0" algn="ctr" rtl="0">
                        <a:spcBef>
                          <a:spcPts val="0"/>
                        </a:spcBef>
                        <a:spcAft>
                          <a:spcPts val="0"/>
                        </a:spcAft>
                        <a:buNone/>
                      </a:pPr>
                      <a:r>
                        <a:rPr lang="en-US" sz="1400"/>
                        <a:t>INH (6 months)</a:t>
                      </a:r>
                      <a:endParaRPr sz="1400"/>
                    </a:p>
                  </a:txBody>
                  <a:tcPr marL="68575" marR="68575" marT="34300" marB="34300"/>
                </a:tc>
                <a:extLst>
                  <a:ext uri="{0D108BD9-81ED-4DB2-BD59-A6C34878D82A}">
                    <a16:rowId xmlns:a16="http://schemas.microsoft.com/office/drawing/2014/main" val="10003"/>
                  </a:ext>
                </a:extLst>
              </a:tr>
              <a:tr h="213150">
                <a:tc>
                  <a:txBody>
                    <a:bodyPr/>
                    <a:lstStyle/>
                    <a:p>
                      <a:pPr marL="0" marR="0" lvl="0" indent="0" algn="l" rtl="0">
                        <a:spcBef>
                          <a:spcPts val="0"/>
                        </a:spcBef>
                        <a:spcAft>
                          <a:spcPts val="0"/>
                        </a:spcAft>
                        <a:buNone/>
                      </a:pPr>
                      <a:r>
                        <a:rPr lang="en-US" sz="1400"/>
                        <a:t>CrAg+ preemptive treatment</a:t>
                      </a:r>
                      <a:endParaRPr/>
                    </a:p>
                  </a:txBody>
                  <a:tcPr marL="68575" marR="68575" marT="34300" marB="34300"/>
                </a:tc>
                <a:tc>
                  <a:txBody>
                    <a:bodyPr/>
                    <a:lstStyle/>
                    <a:p>
                      <a:pPr marL="0" marR="0" lvl="0" indent="0" algn="ctr" rtl="0">
                        <a:spcBef>
                          <a:spcPts val="0"/>
                        </a:spcBef>
                        <a:spcAft>
                          <a:spcPts val="0"/>
                        </a:spcAft>
                        <a:buNone/>
                      </a:pPr>
                      <a:r>
                        <a:rPr lang="en-US" sz="1400" dirty="0"/>
                        <a:t>Fluconazole</a:t>
                      </a:r>
                      <a:endParaRPr dirty="0"/>
                    </a:p>
                  </a:txBody>
                  <a:tcPr marL="68575" marR="68575" marT="34300" marB="3430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xfrm>
            <a:off x="658091" y="304800"/>
            <a:ext cx="77724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 2</a:t>
            </a:r>
            <a:endParaRPr/>
          </a:p>
        </p:txBody>
      </p:sp>
      <p:sp>
        <p:nvSpPr>
          <p:cNvPr id="150" name="Google Shape;150;p14"/>
          <p:cNvSpPr txBox="1">
            <a:spLocks noGrp="1"/>
          </p:cNvSpPr>
          <p:nvPr>
            <p:ph type="body" idx="1"/>
          </p:nvPr>
        </p:nvSpPr>
        <p:spPr>
          <a:xfrm>
            <a:off x="381741" y="1287262"/>
            <a:ext cx="8566950" cy="428937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100000"/>
              <a:buFont typeface="Arial"/>
              <a:buNone/>
            </a:pPr>
            <a:r>
              <a:rPr lang="en-US" sz="3800" dirty="0"/>
              <a:t>Determine the survival benefit of an enhanced OI screening and prophylaxis strategy in persons with advanced HIV disease</a:t>
            </a:r>
            <a:endParaRPr sz="3800" dirty="0"/>
          </a:p>
          <a:p>
            <a:pPr marL="342900" lvl="0" indent="-215900" algn="l" rtl="0">
              <a:spcBef>
                <a:spcPts val="400"/>
              </a:spcBef>
              <a:spcAft>
                <a:spcPts val="0"/>
              </a:spcAft>
              <a:buSzPct val="100000"/>
              <a:buFont typeface="Arial"/>
              <a:buNone/>
            </a:pPr>
            <a:endParaRPr dirty="0"/>
          </a:p>
          <a:p>
            <a:pPr marL="0" lvl="0" indent="0" algn="l" rtl="0">
              <a:spcBef>
                <a:spcPts val="40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342900" lvl="1" indent="0" algn="l" rtl="0">
              <a:spcBef>
                <a:spcPts val="350"/>
              </a:spcBef>
              <a:spcAft>
                <a:spcPts val="0"/>
              </a:spcAft>
              <a:buSzPct val="100000"/>
              <a:buFont typeface="Arial"/>
              <a:buNone/>
            </a:pPr>
            <a:endParaRPr dirty="0"/>
          </a:p>
          <a:p>
            <a:pPr marL="0" lvl="0" indent="0" algn="l" rtl="0">
              <a:spcBef>
                <a:spcPts val="400"/>
              </a:spcBef>
              <a:spcAft>
                <a:spcPts val="0"/>
              </a:spcAft>
              <a:buSzPct val="100000"/>
              <a:buFont typeface="Arial"/>
              <a:buNone/>
            </a:pPr>
            <a:endParaRPr dirty="0"/>
          </a:p>
          <a:p>
            <a:pPr marL="0" lvl="0" indent="0" algn="l" rtl="0">
              <a:spcBef>
                <a:spcPts val="400"/>
              </a:spcBef>
              <a:spcAft>
                <a:spcPts val="0"/>
              </a:spcAft>
              <a:buSzPct val="100000"/>
              <a:buFont typeface="Arial"/>
              <a:buNone/>
            </a:pPr>
            <a:r>
              <a:rPr lang="en-US" dirty="0"/>
              <a:t>Outcome: 6-month survival with retention-in-care</a:t>
            </a:r>
            <a:endParaRPr dirty="0"/>
          </a:p>
        </p:txBody>
      </p:sp>
      <p:graphicFrame>
        <p:nvGraphicFramePr>
          <p:cNvPr id="151" name="Google Shape;151;p14"/>
          <p:cNvGraphicFramePr/>
          <p:nvPr/>
        </p:nvGraphicFramePr>
        <p:xfrm>
          <a:off x="1033757" y="2592203"/>
          <a:ext cx="7021075" cy="2263240"/>
        </p:xfrm>
        <a:graphic>
          <a:graphicData uri="http://schemas.openxmlformats.org/drawingml/2006/table">
            <a:tbl>
              <a:tblPr firstRow="1" bandRow="1">
                <a:noFill/>
                <a:tableStyleId>{BBDDECBB-9E6D-4515-A226-BCC396946A9F}</a:tableStyleId>
              </a:tblPr>
              <a:tblGrid>
                <a:gridCol w="2559650">
                  <a:extLst>
                    <a:ext uri="{9D8B030D-6E8A-4147-A177-3AD203B41FA5}">
                      <a16:colId xmlns:a16="http://schemas.microsoft.com/office/drawing/2014/main" val="20000"/>
                    </a:ext>
                  </a:extLst>
                </a:gridCol>
                <a:gridCol w="2121075">
                  <a:extLst>
                    <a:ext uri="{9D8B030D-6E8A-4147-A177-3AD203B41FA5}">
                      <a16:colId xmlns:a16="http://schemas.microsoft.com/office/drawing/2014/main" val="20001"/>
                    </a:ext>
                  </a:extLst>
                </a:gridCol>
                <a:gridCol w="2340350">
                  <a:extLst>
                    <a:ext uri="{9D8B030D-6E8A-4147-A177-3AD203B41FA5}">
                      <a16:colId xmlns:a16="http://schemas.microsoft.com/office/drawing/2014/main" val="20002"/>
                    </a:ext>
                  </a:extLst>
                </a:gridCol>
              </a:tblGrid>
              <a:tr h="480050">
                <a:tc>
                  <a:txBody>
                    <a:bodyPr/>
                    <a:lstStyle/>
                    <a:p>
                      <a:pPr marL="0" marR="0" lvl="0" indent="0" algn="l" rtl="0">
                        <a:spcBef>
                          <a:spcPts val="0"/>
                        </a:spcBef>
                        <a:spcAft>
                          <a:spcPts val="0"/>
                        </a:spcAft>
                        <a:buNone/>
                      </a:pPr>
                      <a:endParaRPr sz="1400" dirty="0"/>
                    </a:p>
                  </a:txBody>
                  <a:tcPr marL="68575" marR="68575" marT="34300" marB="34300"/>
                </a:tc>
                <a:tc>
                  <a:txBody>
                    <a:bodyPr/>
                    <a:lstStyle/>
                    <a:p>
                      <a:pPr marL="0" marR="0" lvl="0" indent="0" algn="ctr" rtl="0">
                        <a:spcBef>
                          <a:spcPts val="0"/>
                        </a:spcBef>
                        <a:spcAft>
                          <a:spcPts val="0"/>
                        </a:spcAft>
                        <a:buNone/>
                      </a:pPr>
                      <a:r>
                        <a:rPr lang="en-US" sz="1400" b="0">
                          <a:solidFill>
                            <a:schemeClr val="dk1"/>
                          </a:solidFill>
                        </a:rPr>
                        <a:t>Standard OI screening and prophylaxis</a:t>
                      </a:r>
                      <a:endParaRPr sz="1400" b="0"/>
                    </a:p>
                  </a:txBody>
                  <a:tcPr marL="68575" marR="68575" marT="34300" marB="34300"/>
                </a:tc>
                <a:tc>
                  <a:txBody>
                    <a:bodyPr/>
                    <a:lstStyle/>
                    <a:p>
                      <a:pPr marL="0" marR="0" lvl="0" indent="0" algn="ctr" rtl="0">
                        <a:spcBef>
                          <a:spcPts val="0"/>
                        </a:spcBef>
                        <a:spcAft>
                          <a:spcPts val="0"/>
                        </a:spcAft>
                        <a:buNone/>
                      </a:pPr>
                      <a:r>
                        <a:rPr lang="en-US" sz="1400" b="0">
                          <a:solidFill>
                            <a:schemeClr val="dk1"/>
                          </a:solidFill>
                        </a:rPr>
                        <a:t>Enhanced</a:t>
                      </a:r>
                      <a:r>
                        <a:rPr lang="en-US" sz="1400" b="0">
                          <a:solidFill>
                            <a:schemeClr val="lt1"/>
                          </a:solidFill>
                        </a:rPr>
                        <a:t> </a:t>
                      </a:r>
                      <a:r>
                        <a:rPr lang="en-US" sz="1400" b="0">
                          <a:solidFill>
                            <a:schemeClr val="dk1"/>
                          </a:solidFill>
                        </a:rPr>
                        <a:t>OI screening </a:t>
                      </a:r>
                      <a:endParaRPr/>
                    </a:p>
                    <a:p>
                      <a:pPr marL="0" marR="0" lvl="0" indent="0" algn="ctr" rtl="0">
                        <a:spcBef>
                          <a:spcPts val="0"/>
                        </a:spcBef>
                        <a:spcAft>
                          <a:spcPts val="0"/>
                        </a:spcAft>
                        <a:buNone/>
                      </a:pPr>
                      <a:r>
                        <a:rPr lang="en-US" sz="1400" b="0">
                          <a:solidFill>
                            <a:schemeClr val="dk1"/>
                          </a:solidFill>
                        </a:rPr>
                        <a:t>and prophylaxis</a:t>
                      </a:r>
                      <a:endParaRPr sz="1400" b="0"/>
                    </a:p>
                  </a:txBody>
                  <a:tcPr marL="68575" marR="68575" marT="34300" marB="34300"/>
                </a:tc>
                <a:extLst>
                  <a:ext uri="{0D108BD9-81ED-4DB2-BD59-A6C34878D82A}">
                    <a16:rowId xmlns:a16="http://schemas.microsoft.com/office/drawing/2014/main" val="10000"/>
                  </a:ext>
                </a:extLst>
              </a:tr>
              <a:tr h="480050">
                <a:tc>
                  <a:txBody>
                    <a:bodyPr/>
                    <a:lstStyle/>
                    <a:p>
                      <a:pPr marL="0" marR="0" lvl="0" indent="0" algn="l" rtl="0">
                        <a:spcBef>
                          <a:spcPts val="0"/>
                        </a:spcBef>
                        <a:spcAft>
                          <a:spcPts val="0"/>
                        </a:spcAft>
                        <a:buNone/>
                      </a:pPr>
                      <a:r>
                        <a:rPr lang="en-US" sz="1400"/>
                        <a:t>TB Screening</a:t>
                      </a:r>
                      <a:endParaRPr/>
                    </a:p>
                  </a:txBody>
                  <a:tcPr marL="68575" marR="68575" marT="34300" marB="34300"/>
                </a:tc>
                <a:tc>
                  <a:txBody>
                    <a:bodyPr/>
                    <a:lstStyle/>
                    <a:p>
                      <a:pPr marL="0" marR="0" lvl="0" indent="0" algn="ctr" rtl="0">
                        <a:spcBef>
                          <a:spcPts val="0"/>
                        </a:spcBef>
                        <a:spcAft>
                          <a:spcPts val="0"/>
                        </a:spcAft>
                        <a:buNone/>
                      </a:pPr>
                      <a:r>
                        <a:rPr lang="en-US" sz="1400"/>
                        <a:t>Urine TB LAM</a:t>
                      </a:r>
                      <a:endParaRPr/>
                    </a:p>
                  </a:txBody>
                  <a:tcPr marL="68575" marR="68575" marT="34300" marB="34300"/>
                </a:tc>
                <a:tc>
                  <a:txBody>
                    <a:bodyPr/>
                    <a:lstStyle/>
                    <a:p>
                      <a:pPr marL="0" marR="0" lvl="0" indent="0" algn="ctr" rtl="0">
                        <a:spcBef>
                          <a:spcPts val="0"/>
                        </a:spcBef>
                        <a:spcAft>
                          <a:spcPts val="0"/>
                        </a:spcAft>
                        <a:buNone/>
                      </a:pPr>
                      <a:r>
                        <a:rPr lang="en-US" sz="1400"/>
                        <a:t>FujiFilm TB LAM</a:t>
                      </a:r>
                      <a:endParaRPr/>
                    </a:p>
                    <a:p>
                      <a:pPr marL="0" marR="0" lvl="0" indent="0" algn="ctr" rtl="0">
                        <a:spcBef>
                          <a:spcPts val="0"/>
                        </a:spcBef>
                        <a:spcAft>
                          <a:spcPts val="0"/>
                        </a:spcAft>
                        <a:buNone/>
                      </a:pPr>
                      <a:r>
                        <a:rPr lang="en-US" sz="1400"/>
                        <a:t>+ Urine TB LAM</a:t>
                      </a:r>
                      <a:endParaRPr sz="1400"/>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1400"/>
                        <a:t>Cryptococcal screening</a:t>
                      </a:r>
                      <a:endParaRPr/>
                    </a:p>
                  </a:txBody>
                  <a:tcPr marL="68575" marR="68575" marT="34300" marB="34300"/>
                </a:tc>
                <a:tc>
                  <a:txBody>
                    <a:bodyPr/>
                    <a:lstStyle/>
                    <a:p>
                      <a:pPr marL="0" marR="0" lvl="0" indent="0" algn="ctr" rtl="0">
                        <a:spcBef>
                          <a:spcPts val="0"/>
                        </a:spcBef>
                        <a:spcAft>
                          <a:spcPts val="0"/>
                        </a:spcAft>
                        <a:buNone/>
                      </a:pPr>
                      <a:r>
                        <a:rPr lang="en-US" sz="1400"/>
                        <a:t>CrAg LFA</a:t>
                      </a:r>
                      <a:endParaRPr/>
                    </a:p>
                  </a:txBody>
                  <a:tcPr marL="68575" marR="68575" marT="34300" marB="34300"/>
                </a:tc>
                <a:tc>
                  <a:txBody>
                    <a:bodyPr/>
                    <a:lstStyle/>
                    <a:p>
                      <a:pPr marL="0" marR="0" lvl="0" indent="0" algn="ctr" rtl="0">
                        <a:spcBef>
                          <a:spcPts val="0"/>
                        </a:spcBef>
                        <a:spcAft>
                          <a:spcPts val="0"/>
                        </a:spcAft>
                        <a:buNone/>
                      </a:pPr>
                      <a:r>
                        <a:rPr lang="en-US" sz="1400"/>
                        <a:t>CrAg SQ LFA (titers)</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1400"/>
                        <a:t>TB Prophylaxis</a:t>
                      </a:r>
                      <a:endParaRPr/>
                    </a:p>
                  </a:txBody>
                  <a:tcPr marL="68575" marR="68575" marT="34300" marB="34300"/>
                </a:tc>
                <a:tc>
                  <a:txBody>
                    <a:bodyPr/>
                    <a:lstStyle/>
                    <a:p>
                      <a:pPr marL="0" marR="0" lvl="0" indent="0" algn="ctr" rtl="0">
                        <a:spcBef>
                          <a:spcPts val="0"/>
                        </a:spcBef>
                        <a:spcAft>
                          <a:spcPts val="0"/>
                        </a:spcAft>
                        <a:buNone/>
                      </a:pPr>
                      <a:r>
                        <a:rPr lang="en-US" sz="1400"/>
                        <a:t>INH (6 months)</a:t>
                      </a:r>
                      <a:endParaRPr sz="1400"/>
                    </a:p>
                  </a:txBody>
                  <a:tcPr marL="68575" marR="68575" marT="34300" marB="34300"/>
                </a:tc>
                <a:tc>
                  <a:txBody>
                    <a:bodyPr/>
                    <a:lstStyle/>
                    <a:p>
                      <a:pPr marL="0" marR="0" lvl="0" indent="0" algn="ctr" rtl="0">
                        <a:spcBef>
                          <a:spcPts val="0"/>
                        </a:spcBef>
                        <a:spcAft>
                          <a:spcPts val="0"/>
                        </a:spcAft>
                        <a:buNone/>
                      </a:pPr>
                      <a:r>
                        <a:rPr lang="en-US" sz="1400"/>
                        <a:t>INH + rifapentine (1 month)</a:t>
                      </a:r>
                      <a:endParaRPr/>
                    </a:p>
                  </a:txBody>
                  <a:tcPr marL="68575" marR="68575" marT="34300" marB="34300"/>
                </a:tc>
                <a:extLst>
                  <a:ext uri="{0D108BD9-81ED-4DB2-BD59-A6C34878D82A}">
                    <a16:rowId xmlns:a16="http://schemas.microsoft.com/office/drawing/2014/main" val="10003"/>
                  </a:ext>
                </a:extLst>
              </a:tr>
              <a:tr h="213150">
                <a:tc>
                  <a:txBody>
                    <a:bodyPr/>
                    <a:lstStyle/>
                    <a:p>
                      <a:pPr marL="0" marR="0" lvl="0" indent="0" algn="l" rtl="0">
                        <a:spcBef>
                          <a:spcPts val="0"/>
                        </a:spcBef>
                        <a:spcAft>
                          <a:spcPts val="0"/>
                        </a:spcAft>
                        <a:buNone/>
                      </a:pPr>
                      <a:r>
                        <a:rPr lang="en-US" sz="1400"/>
                        <a:t>CrAg+ preemptive treatment</a:t>
                      </a:r>
                      <a:endParaRPr/>
                    </a:p>
                  </a:txBody>
                  <a:tcPr marL="68575" marR="68575" marT="34300" marB="34300"/>
                </a:tc>
                <a:tc>
                  <a:txBody>
                    <a:bodyPr/>
                    <a:lstStyle/>
                    <a:p>
                      <a:pPr marL="0" marR="0" lvl="0" indent="0" algn="ctr" rtl="0">
                        <a:spcBef>
                          <a:spcPts val="0"/>
                        </a:spcBef>
                        <a:spcAft>
                          <a:spcPts val="0"/>
                        </a:spcAft>
                        <a:buNone/>
                      </a:pPr>
                      <a:r>
                        <a:rPr lang="en-US" sz="1400"/>
                        <a:t>Fluconazole</a:t>
                      </a:r>
                      <a:endParaRPr/>
                    </a:p>
                  </a:txBody>
                  <a:tcPr marL="68575" marR="68575" marT="34300" marB="34300"/>
                </a:tc>
                <a:tc>
                  <a:txBody>
                    <a:bodyPr/>
                    <a:lstStyle/>
                    <a:p>
                      <a:pPr marL="0" marR="0" lvl="0" indent="0" algn="ctr" rtl="0">
                        <a:spcBef>
                          <a:spcPts val="0"/>
                        </a:spcBef>
                        <a:spcAft>
                          <a:spcPts val="0"/>
                        </a:spcAft>
                        <a:buNone/>
                      </a:pPr>
                      <a:r>
                        <a:rPr lang="en-US" sz="1400" dirty="0"/>
                        <a:t>Fluconazole plus treatment for disseminated Cryptococcus if titers high</a:t>
                      </a:r>
                      <a:endParaRPr sz="1400" dirty="0"/>
                    </a:p>
                  </a:txBody>
                  <a:tcPr marL="68575" marR="68575" marT="34300" marB="343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12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p:nvPr/>
        </p:nvSpPr>
        <p:spPr>
          <a:xfrm>
            <a:off x="1219200" y="5120594"/>
            <a:ext cx="73699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0" i="0" u="none" strike="noStrike" cap="none" dirty="0">
                <a:solidFill>
                  <a:schemeClr val="dk1"/>
                </a:solidFill>
                <a:latin typeface="Arial"/>
                <a:ea typeface="Arial"/>
                <a:cs typeface="Arial"/>
                <a:sym typeface="Arial"/>
              </a:rPr>
              <a:t>Participants: 2400 participants with CD4&lt;200 in 24 clinics (100 participants per clinic)</a:t>
            </a:r>
            <a:endParaRPr dirty="0"/>
          </a:p>
          <a:p>
            <a:pPr marL="0" marR="0" lvl="0" indent="0" algn="l" rtl="0">
              <a:spcBef>
                <a:spcPts val="0"/>
              </a:spcBef>
              <a:spcAft>
                <a:spcPts val="0"/>
              </a:spcAft>
              <a:buNone/>
            </a:pPr>
            <a:r>
              <a:rPr lang="en-US" sz="1500" dirty="0">
                <a:solidFill>
                  <a:schemeClr val="dk1"/>
                </a:solidFill>
                <a:latin typeface="Arial"/>
                <a:ea typeface="Arial"/>
                <a:cs typeface="Arial"/>
                <a:sym typeface="Arial"/>
              </a:rPr>
              <a:t>Screen: up to 20,000 PWH entering or re-entering care</a:t>
            </a:r>
            <a:endParaRPr dirty="0"/>
          </a:p>
        </p:txBody>
      </p:sp>
      <p:sp>
        <p:nvSpPr>
          <p:cNvPr id="158" name="Google Shape;158;p1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Factorial Cluster Randomized Design</a:t>
            </a:r>
            <a:endParaRPr/>
          </a:p>
        </p:txBody>
      </p:sp>
      <p:pic>
        <p:nvPicPr>
          <p:cNvPr id="159" name="Google Shape;159;p15"/>
          <p:cNvPicPr preferRelativeResize="0"/>
          <p:nvPr/>
        </p:nvPicPr>
        <p:blipFill rotWithShape="1">
          <a:blip r:embed="rId3">
            <a:alphaModFix/>
          </a:blip>
          <a:srcRect/>
          <a:stretch/>
        </p:blipFill>
        <p:spPr>
          <a:xfrm>
            <a:off x="2323532" y="1943100"/>
            <a:ext cx="4610668" cy="2781299"/>
          </a:xfrm>
          <a:prstGeom prst="rect">
            <a:avLst/>
          </a:prstGeom>
          <a:noFill/>
          <a:ln>
            <a:noFill/>
          </a:ln>
        </p:spPr>
      </p:pic>
      <p:pic>
        <p:nvPicPr>
          <p:cNvPr id="160" name="Google Shape;160;p15"/>
          <p:cNvPicPr preferRelativeResize="0"/>
          <p:nvPr/>
        </p:nvPicPr>
        <p:blipFill rotWithShape="1">
          <a:blip r:embed="rId4">
            <a:alphaModFix/>
          </a:blip>
          <a:srcRect/>
          <a:stretch/>
        </p:blipFill>
        <p:spPr>
          <a:xfrm>
            <a:off x="1862920" y="2384502"/>
            <a:ext cx="388961" cy="17993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Text Placeholder 2"/>
          <p:cNvSpPr>
            <a:spLocks noGrp="1"/>
          </p:cNvSpPr>
          <p:nvPr>
            <p:ph type="body" idx="1"/>
          </p:nvPr>
        </p:nvSpPr>
        <p:spPr>
          <a:xfrm>
            <a:off x="685800" y="1447800"/>
            <a:ext cx="7772400" cy="3962400"/>
          </a:xfrm>
        </p:spPr>
        <p:txBody>
          <a:bodyPr/>
          <a:lstStyle/>
          <a:p>
            <a:r>
              <a:rPr lang="en-US" dirty="0"/>
              <a:t>Current state of HIV pandemic</a:t>
            </a:r>
          </a:p>
          <a:p>
            <a:r>
              <a:rPr lang="en-US" dirty="0"/>
              <a:t>Advanced HIV disease</a:t>
            </a:r>
          </a:p>
          <a:p>
            <a:r>
              <a:rPr lang="en-US" dirty="0"/>
              <a:t>Clinical trial evaluating new diagnostics</a:t>
            </a:r>
          </a:p>
          <a:p>
            <a:pPr lvl="1"/>
            <a:r>
              <a:rPr lang="en-US" dirty="0"/>
              <a:t>Validation</a:t>
            </a:r>
          </a:p>
          <a:p>
            <a:pPr lvl="1"/>
            <a:r>
              <a:rPr lang="en-US" dirty="0"/>
              <a:t>Clinical impact</a:t>
            </a:r>
          </a:p>
          <a:p>
            <a:pPr lvl="1"/>
            <a:r>
              <a:rPr lang="en-US" dirty="0"/>
              <a:t>Markers for poor clinical outcomes</a:t>
            </a:r>
          </a:p>
          <a:p>
            <a:pPr marL="571500" lvl="1" indent="0">
              <a:buNone/>
            </a:pPr>
            <a:endParaRPr lang="en-US" dirty="0"/>
          </a:p>
          <a:p>
            <a:endParaRPr lang="en-US" dirty="0"/>
          </a:p>
        </p:txBody>
      </p:sp>
    </p:spTree>
    <p:extLst>
      <p:ext uri="{BB962C8B-B14F-4D97-AF65-F5344CB8AC3E}">
        <p14:creationId xmlns:p14="http://schemas.microsoft.com/office/powerpoint/2010/main" val="174109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Population of interest</a:t>
            </a:r>
            <a:endParaRPr/>
          </a:p>
        </p:txBody>
      </p:sp>
      <p:sp>
        <p:nvSpPr>
          <p:cNvPr id="167" name="Google Shape;167;p16"/>
          <p:cNvSpPr txBox="1">
            <a:spLocks noGrp="1"/>
          </p:cNvSpPr>
          <p:nvPr>
            <p:ph type="body" idx="1"/>
          </p:nvPr>
        </p:nvSpPr>
        <p:spPr>
          <a:xfrm>
            <a:off x="629841" y="1343025"/>
            <a:ext cx="3868340" cy="617934"/>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SzPts val="2400"/>
              <a:buFont typeface="Arial"/>
              <a:buNone/>
            </a:pPr>
            <a:r>
              <a:rPr lang="en-US"/>
              <a:t>Inclusion criteria</a:t>
            </a:r>
            <a:endParaRPr/>
          </a:p>
        </p:txBody>
      </p:sp>
      <p:sp>
        <p:nvSpPr>
          <p:cNvPr id="168" name="Google Shape;168;p16"/>
          <p:cNvSpPr txBox="1">
            <a:spLocks noGrp="1"/>
          </p:cNvSpPr>
          <p:nvPr>
            <p:ph type="body" idx="2"/>
          </p:nvPr>
        </p:nvSpPr>
        <p:spPr>
          <a:xfrm>
            <a:off x="627689" y="1960959"/>
            <a:ext cx="3868340" cy="276344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a:t>Age </a:t>
            </a:r>
            <a:r>
              <a:rPr lang="en-US" u="sng"/>
              <a:t>&gt;</a:t>
            </a:r>
            <a:r>
              <a:rPr lang="en-US"/>
              <a:t>18 years</a:t>
            </a:r>
            <a:endParaRPr/>
          </a:p>
          <a:p>
            <a:pPr marL="342900" lvl="0" indent="-342900" algn="l" rtl="0">
              <a:spcBef>
                <a:spcPts val="480"/>
              </a:spcBef>
              <a:spcAft>
                <a:spcPts val="0"/>
              </a:spcAft>
              <a:buSzPts val="2400"/>
              <a:buFont typeface="Arial"/>
              <a:buChar char="•"/>
            </a:pPr>
            <a:r>
              <a:rPr lang="en-US"/>
              <a:t>CD4 </a:t>
            </a:r>
            <a:r>
              <a:rPr lang="en-US" u="sng"/>
              <a:t>&lt;</a:t>
            </a:r>
            <a:r>
              <a:rPr lang="en-US"/>
              <a:t> 200 cells/</a:t>
            </a:r>
            <a:r>
              <a:rPr lang="en-US">
                <a:latin typeface="Noto Sans Symbols"/>
                <a:ea typeface="Noto Sans Symbols"/>
                <a:cs typeface="Noto Sans Symbols"/>
                <a:sym typeface="Noto Sans Symbols"/>
              </a:rPr>
              <a:t>μ</a:t>
            </a:r>
            <a:r>
              <a:rPr lang="en-US"/>
              <a:t>L</a:t>
            </a:r>
            <a:endParaRPr/>
          </a:p>
          <a:p>
            <a:pPr marL="342900" lvl="0" indent="-342900" algn="l" rtl="0">
              <a:spcBef>
                <a:spcPts val="480"/>
              </a:spcBef>
              <a:spcAft>
                <a:spcPts val="0"/>
              </a:spcAft>
              <a:buSzPts val="2400"/>
              <a:buFont typeface="Arial"/>
              <a:buChar char="•"/>
            </a:pPr>
            <a:r>
              <a:rPr lang="en-US"/>
              <a:t>Informed consent</a:t>
            </a:r>
            <a:endParaRPr/>
          </a:p>
        </p:txBody>
      </p:sp>
      <p:sp>
        <p:nvSpPr>
          <p:cNvPr id="169" name="Google Shape;169;p16"/>
          <p:cNvSpPr txBox="1">
            <a:spLocks noGrp="1"/>
          </p:cNvSpPr>
          <p:nvPr>
            <p:ph type="body" idx="3"/>
          </p:nvPr>
        </p:nvSpPr>
        <p:spPr>
          <a:xfrm>
            <a:off x="4629150" y="1343025"/>
            <a:ext cx="3887391" cy="61793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Font typeface="Arial"/>
              <a:buNone/>
            </a:pPr>
            <a:r>
              <a:rPr lang="en-US"/>
              <a:t>Exclusion criteria</a:t>
            </a:r>
            <a:endParaRPr/>
          </a:p>
        </p:txBody>
      </p:sp>
      <p:sp>
        <p:nvSpPr>
          <p:cNvPr id="170" name="Google Shape;170;p16"/>
          <p:cNvSpPr txBox="1">
            <a:spLocks noGrp="1"/>
          </p:cNvSpPr>
          <p:nvPr>
            <p:ph type="body" idx="4"/>
          </p:nvPr>
        </p:nvSpPr>
        <p:spPr>
          <a:xfrm>
            <a:off x="4629150" y="1960959"/>
            <a:ext cx="3887391" cy="276344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a:t>Known virologic suppression (viral load &lt;1000 copies/mL) within prior 3 months</a:t>
            </a:r>
            <a:endParaRPr/>
          </a:p>
        </p:txBody>
      </p:sp>
      <p:sp>
        <p:nvSpPr>
          <p:cNvPr id="171" name="Google Shape;171;p16"/>
          <p:cNvSpPr txBox="1"/>
          <p:nvPr/>
        </p:nvSpPr>
        <p:spPr>
          <a:xfrm>
            <a:off x="296351" y="4053281"/>
            <a:ext cx="8551298" cy="1246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Arial"/>
                <a:ea typeface="Arial"/>
                <a:cs typeface="Arial"/>
                <a:sym typeface="Arial"/>
              </a:rPr>
              <a:t>Safety issues:</a:t>
            </a:r>
            <a:endParaRPr/>
          </a:p>
          <a:p>
            <a:pPr marL="214313" marR="0" lvl="0" indent="-214313"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Pregnant and breastfeeding women </a:t>
            </a:r>
            <a:r>
              <a:rPr lang="en-US" sz="1800" i="1">
                <a:solidFill>
                  <a:schemeClr val="dk1"/>
                </a:solidFill>
                <a:latin typeface="Arial"/>
                <a:ea typeface="Arial"/>
                <a:cs typeface="Arial"/>
                <a:sym typeface="Arial"/>
              </a:rPr>
              <a:t>included</a:t>
            </a:r>
            <a:endParaRPr/>
          </a:p>
          <a:p>
            <a:pPr marL="214313" marR="0" lvl="0" indent="-214313"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Persons with contraindications to prophylaxis will still be followed for 6-month outcomes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ENCORE clinic sites</a:t>
            </a:r>
            <a:endParaRPr/>
          </a:p>
        </p:txBody>
      </p:sp>
      <p:pic>
        <p:nvPicPr>
          <p:cNvPr id="177" name="Google Shape;177;p17" descr="A map of a city&#10;&#10;Description automatically generated"/>
          <p:cNvPicPr preferRelativeResize="0"/>
          <p:nvPr/>
        </p:nvPicPr>
        <p:blipFill rotWithShape="1">
          <a:blip r:embed="rId3">
            <a:alphaModFix/>
          </a:blip>
          <a:srcRect t="16117" b="8542"/>
          <a:stretch/>
        </p:blipFill>
        <p:spPr>
          <a:xfrm>
            <a:off x="232597" y="1769816"/>
            <a:ext cx="8678807" cy="33183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309560" y="152400"/>
            <a:ext cx="8229600" cy="7080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Study evaluations</a:t>
            </a:r>
            <a:endParaRPr/>
          </a:p>
        </p:txBody>
      </p:sp>
      <p:sp>
        <p:nvSpPr>
          <p:cNvPr id="184" name="Google Shape;184;p18"/>
          <p:cNvSpPr txBox="1">
            <a:spLocks noGrp="1"/>
          </p:cNvSpPr>
          <p:nvPr>
            <p:ph type="body" idx="1"/>
          </p:nvPr>
        </p:nvSpPr>
        <p:spPr>
          <a:xfrm>
            <a:off x="457198" y="1448493"/>
            <a:ext cx="4040188" cy="47982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Font typeface="Arial"/>
              <a:buNone/>
            </a:pPr>
            <a:r>
              <a:rPr lang="en-US" b="0" u="sng"/>
              <a:t>Routine care (not research)</a:t>
            </a:r>
            <a:endParaRPr/>
          </a:p>
        </p:txBody>
      </p:sp>
      <p:sp>
        <p:nvSpPr>
          <p:cNvPr id="185" name="Google Shape;185;p18"/>
          <p:cNvSpPr txBox="1">
            <a:spLocks noGrp="1"/>
          </p:cNvSpPr>
          <p:nvPr>
            <p:ph type="body" idx="2"/>
          </p:nvPr>
        </p:nvSpPr>
        <p:spPr>
          <a:xfrm>
            <a:off x="309560" y="1928314"/>
            <a:ext cx="4187826" cy="296346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Arial"/>
              <a:buChar char="•"/>
            </a:pPr>
            <a:r>
              <a:rPr lang="en-US" sz="1800"/>
              <a:t>Baseline labs </a:t>
            </a:r>
            <a:endParaRPr/>
          </a:p>
          <a:p>
            <a:pPr marL="342900" lvl="0" indent="-342900" algn="l" rtl="0">
              <a:spcBef>
                <a:spcPts val="360"/>
              </a:spcBef>
              <a:spcAft>
                <a:spcPts val="0"/>
              </a:spcAft>
              <a:buSzPts val="1800"/>
              <a:buFont typeface="Arial"/>
              <a:buChar char="•"/>
            </a:pPr>
            <a:r>
              <a:rPr lang="en-US" sz="1800"/>
              <a:t>CrAg screen, </a:t>
            </a:r>
            <a:endParaRPr/>
          </a:p>
          <a:p>
            <a:pPr marL="742950" lvl="1" indent="-285750" algn="l" rtl="0">
              <a:spcBef>
                <a:spcPts val="360"/>
              </a:spcBef>
              <a:spcAft>
                <a:spcPts val="0"/>
              </a:spcAft>
              <a:buSzPts val="1800"/>
              <a:buFont typeface="Arial"/>
              <a:buChar char="–"/>
            </a:pPr>
            <a:r>
              <a:rPr lang="en-US" sz="1800"/>
              <a:t>if CrAg+ preemptive fluconazole</a:t>
            </a:r>
            <a:endParaRPr/>
          </a:p>
          <a:p>
            <a:pPr marL="342900" lvl="0" indent="-342900" algn="l" rtl="0">
              <a:spcBef>
                <a:spcPts val="360"/>
              </a:spcBef>
              <a:spcAft>
                <a:spcPts val="0"/>
              </a:spcAft>
              <a:buSzPts val="1800"/>
              <a:buFont typeface="Arial"/>
              <a:buChar char="•"/>
            </a:pPr>
            <a:r>
              <a:rPr lang="en-US" sz="1800"/>
              <a:t>TB care</a:t>
            </a:r>
            <a:endParaRPr/>
          </a:p>
          <a:p>
            <a:pPr marL="742950" lvl="1" indent="-285750" algn="l" rtl="0">
              <a:spcBef>
                <a:spcPts val="360"/>
              </a:spcBef>
              <a:spcAft>
                <a:spcPts val="0"/>
              </a:spcAft>
              <a:buSzPts val="1800"/>
              <a:buFont typeface="Arial"/>
              <a:buChar char="–"/>
            </a:pPr>
            <a:r>
              <a:rPr lang="en-US" sz="1800"/>
              <a:t>Symptom screen</a:t>
            </a:r>
            <a:endParaRPr/>
          </a:p>
          <a:p>
            <a:pPr marL="742950" lvl="1" indent="-285750" algn="l" rtl="0">
              <a:spcBef>
                <a:spcPts val="360"/>
              </a:spcBef>
              <a:spcAft>
                <a:spcPts val="0"/>
              </a:spcAft>
              <a:buSzPts val="1800"/>
              <a:buFont typeface="Arial"/>
              <a:buChar char="–"/>
            </a:pPr>
            <a:r>
              <a:rPr lang="en-US" sz="1800"/>
              <a:t>Urine TB LAM (Alere)</a:t>
            </a:r>
            <a:endParaRPr/>
          </a:p>
          <a:p>
            <a:pPr marL="742950" lvl="1" indent="-285750" algn="l" rtl="0">
              <a:spcBef>
                <a:spcPts val="360"/>
              </a:spcBef>
              <a:spcAft>
                <a:spcPts val="0"/>
              </a:spcAft>
              <a:buSzPts val="1800"/>
              <a:buFont typeface="Arial"/>
              <a:buChar char="–"/>
            </a:pPr>
            <a:r>
              <a:rPr lang="en-US" sz="1800"/>
              <a:t>Xpert Ultra, CXR prn</a:t>
            </a:r>
            <a:endParaRPr/>
          </a:p>
          <a:p>
            <a:pPr marL="742950" lvl="1" indent="-285750" algn="l" rtl="0">
              <a:spcBef>
                <a:spcPts val="360"/>
              </a:spcBef>
              <a:spcAft>
                <a:spcPts val="0"/>
              </a:spcAft>
              <a:buSzPts val="1800"/>
              <a:buFont typeface="Arial"/>
              <a:buChar char="–"/>
            </a:pPr>
            <a:r>
              <a:rPr lang="en-US" sz="1800"/>
              <a:t>Referral for active TB treatment,</a:t>
            </a:r>
            <a:endParaRPr/>
          </a:p>
          <a:p>
            <a:pPr marL="342900" lvl="0" indent="-342900" algn="l" rtl="0">
              <a:spcBef>
                <a:spcPts val="360"/>
              </a:spcBef>
              <a:spcAft>
                <a:spcPts val="0"/>
              </a:spcAft>
              <a:buSzPts val="1800"/>
              <a:buFont typeface="Arial"/>
              <a:buChar char="•"/>
            </a:pPr>
            <a:r>
              <a:rPr lang="en-US" sz="1800"/>
              <a:t>INH preventive therapy (if no active TB)</a:t>
            </a:r>
            <a:endParaRPr/>
          </a:p>
          <a:p>
            <a:pPr marL="342900" lvl="0" indent="-342900" algn="l" rtl="0">
              <a:spcBef>
                <a:spcPts val="360"/>
              </a:spcBef>
              <a:spcAft>
                <a:spcPts val="0"/>
              </a:spcAft>
              <a:buSzPts val="1800"/>
              <a:buFont typeface="Arial"/>
              <a:buChar char="•"/>
            </a:pPr>
            <a:r>
              <a:rPr lang="en-US" sz="1800"/>
              <a:t>ART care, HIV viral load at 6 months</a:t>
            </a:r>
            <a:endParaRPr/>
          </a:p>
        </p:txBody>
      </p:sp>
      <p:sp>
        <p:nvSpPr>
          <p:cNvPr id="186" name="Google Shape;186;p18"/>
          <p:cNvSpPr txBox="1">
            <a:spLocks noGrp="1"/>
          </p:cNvSpPr>
          <p:nvPr>
            <p:ph type="body" idx="3"/>
          </p:nvPr>
        </p:nvSpPr>
        <p:spPr>
          <a:xfrm>
            <a:off x="4645024" y="1448492"/>
            <a:ext cx="4498976" cy="47982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Font typeface="Arial"/>
              <a:buNone/>
            </a:pPr>
            <a:r>
              <a:rPr lang="en-US" b="0" u="sng"/>
              <a:t>Research-related procedures</a:t>
            </a:r>
            <a:endParaRPr/>
          </a:p>
        </p:txBody>
      </p:sp>
      <p:sp>
        <p:nvSpPr>
          <p:cNvPr id="187" name="Google Shape;187;p18"/>
          <p:cNvSpPr txBox="1">
            <a:spLocks noGrp="1"/>
          </p:cNvSpPr>
          <p:nvPr>
            <p:ph type="body" idx="4"/>
          </p:nvPr>
        </p:nvSpPr>
        <p:spPr>
          <a:xfrm>
            <a:off x="4645026" y="1997513"/>
            <a:ext cx="4041775" cy="296346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sz="2000"/>
              <a:t>CrAg SQ (titer in real time)</a:t>
            </a:r>
            <a:endParaRPr/>
          </a:p>
          <a:p>
            <a:pPr marL="742950" lvl="1" indent="-285750" algn="l" rtl="0">
              <a:spcBef>
                <a:spcPts val="400"/>
              </a:spcBef>
              <a:spcAft>
                <a:spcPts val="0"/>
              </a:spcAft>
              <a:buSzPts val="2000"/>
              <a:buFont typeface="Arial"/>
              <a:buChar char="–"/>
            </a:pPr>
            <a:r>
              <a:rPr lang="en-US"/>
              <a:t>Low titer, standard fluconazole</a:t>
            </a:r>
            <a:endParaRPr/>
          </a:p>
          <a:p>
            <a:pPr marL="742950" lvl="1" indent="-285750" algn="l" rtl="0">
              <a:spcBef>
                <a:spcPts val="400"/>
              </a:spcBef>
              <a:spcAft>
                <a:spcPts val="0"/>
              </a:spcAft>
              <a:buSzPts val="2000"/>
              <a:buFont typeface="Arial"/>
              <a:buChar char="–"/>
            </a:pPr>
            <a:r>
              <a:rPr lang="en-US"/>
              <a:t>High titer, referred for evaluation of meningitis / disseminated infection</a:t>
            </a:r>
            <a:endParaRPr/>
          </a:p>
          <a:p>
            <a:pPr marL="342900" lvl="0" indent="-342900" algn="l" rtl="0">
              <a:spcBef>
                <a:spcPts val="400"/>
              </a:spcBef>
              <a:spcAft>
                <a:spcPts val="0"/>
              </a:spcAft>
              <a:buSzPts val="2000"/>
              <a:buFont typeface="Arial"/>
              <a:buChar char="•"/>
            </a:pPr>
            <a:r>
              <a:rPr lang="en-US" sz="2000"/>
              <a:t>Fujifilm SILVAMP TB</a:t>
            </a:r>
            <a:endParaRPr/>
          </a:p>
          <a:p>
            <a:pPr marL="342900" lvl="0" indent="-342900" algn="l" rtl="0">
              <a:spcBef>
                <a:spcPts val="400"/>
              </a:spcBef>
              <a:spcAft>
                <a:spcPts val="0"/>
              </a:spcAft>
              <a:buSzPts val="2000"/>
              <a:buFont typeface="Arial"/>
              <a:buChar char="•"/>
            </a:pPr>
            <a:r>
              <a:rPr lang="en-US" sz="2000"/>
              <a:t>1HP preventive therapy (if no active TB)</a:t>
            </a:r>
            <a:endParaRPr/>
          </a:p>
          <a:p>
            <a:pPr marL="342891" lvl="1" indent="0" algn="l" rtl="0">
              <a:spcBef>
                <a:spcPts val="400"/>
              </a:spcBef>
              <a:spcAft>
                <a:spcPts val="0"/>
              </a:spcAft>
              <a:buSzPts val="200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a:spLocks noGrp="1"/>
          </p:cNvSpPr>
          <p:nvPr>
            <p:ph type="title"/>
          </p:nvPr>
        </p:nvSpPr>
        <p:spPr>
          <a:xfrm>
            <a:off x="457200" y="228600"/>
            <a:ext cx="7772400" cy="7524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Enrollment</a:t>
            </a:r>
            <a:endParaRPr/>
          </a:p>
        </p:txBody>
      </p:sp>
      <p:graphicFrame>
        <p:nvGraphicFramePr>
          <p:cNvPr id="2" name="Diagram 1"/>
          <p:cNvGraphicFramePr/>
          <p:nvPr>
            <p:extLst>
              <p:ext uri="{D42A27DB-BD31-4B8C-83A1-F6EECF244321}">
                <p14:modId xmlns:p14="http://schemas.microsoft.com/office/powerpoint/2010/main" val="403365416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21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0" y="602572"/>
            <a:ext cx="91440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err="1"/>
              <a:t>Innacurate</a:t>
            </a:r>
            <a:r>
              <a:rPr lang="en-US" dirty="0"/>
              <a:t> </a:t>
            </a:r>
            <a:r>
              <a:rPr lang="en-US" dirty="0" err="1"/>
              <a:t>Visitect</a:t>
            </a:r>
            <a:r>
              <a:rPr lang="en-US" dirty="0"/>
              <a:t> results by month</a:t>
            </a:r>
            <a:endParaRPr dirty="0"/>
          </a:p>
        </p:txBody>
      </p:sp>
      <p:pic>
        <p:nvPicPr>
          <p:cNvPr id="200" name="Google Shape;200;p20"/>
          <p:cNvPicPr preferRelativeResize="0"/>
          <p:nvPr/>
        </p:nvPicPr>
        <p:blipFill rotWithShape="1">
          <a:blip r:embed="rId3">
            <a:alphaModFix/>
          </a:blip>
          <a:srcRect t="17128"/>
          <a:stretch/>
        </p:blipFill>
        <p:spPr>
          <a:xfrm>
            <a:off x="1552015" y="1813373"/>
            <a:ext cx="6279894" cy="38766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722313" y="4406907"/>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VISTECT VALIDATION SUBSTUDY</a:t>
            </a:r>
            <a:endParaRPr/>
          </a:p>
        </p:txBody>
      </p:sp>
      <p:pic>
        <p:nvPicPr>
          <p:cNvPr id="206" name="Google Shape;206;p21"/>
          <p:cNvPicPr preferRelativeResize="0"/>
          <p:nvPr/>
        </p:nvPicPr>
        <p:blipFill rotWithShape="1">
          <a:blip r:embed="rId3">
            <a:alphaModFix/>
          </a:blip>
          <a:srcRect r="83025"/>
          <a:stretch/>
        </p:blipFill>
        <p:spPr>
          <a:xfrm>
            <a:off x="8181486" y="2743200"/>
            <a:ext cx="626453" cy="2668409"/>
          </a:xfrm>
          <a:prstGeom prst="rect">
            <a:avLst/>
          </a:prstGeom>
          <a:noFill/>
          <a:ln>
            <a:noFill/>
          </a:ln>
        </p:spPr>
      </p:pic>
      <p:pic>
        <p:nvPicPr>
          <p:cNvPr id="207" name="Google Shape;207;p21"/>
          <p:cNvPicPr preferRelativeResize="0"/>
          <p:nvPr/>
        </p:nvPicPr>
        <p:blipFill rotWithShape="1">
          <a:blip r:embed="rId4">
            <a:alphaModFix/>
          </a:blip>
          <a:srcRect/>
          <a:stretch/>
        </p:blipFill>
        <p:spPr>
          <a:xfrm>
            <a:off x="76200" y="76200"/>
            <a:ext cx="1648055" cy="1219370"/>
          </a:xfrm>
          <a:prstGeom prst="rect">
            <a:avLst/>
          </a:prstGeom>
          <a:noFill/>
          <a:ln>
            <a:noFill/>
          </a:ln>
        </p:spPr>
      </p:pic>
      <p:pic>
        <p:nvPicPr>
          <p:cNvPr id="208" name="Google Shape;208;p21"/>
          <p:cNvPicPr preferRelativeResize="0"/>
          <p:nvPr/>
        </p:nvPicPr>
        <p:blipFill rotWithShape="1">
          <a:blip r:embed="rId5">
            <a:alphaModFix/>
          </a:blip>
          <a:srcRect/>
          <a:stretch/>
        </p:blipFill>
        <p:spPr>
          <a:xfrm>
            <a:off x="1828800" y="88418"/>
            <a:ext cx="1197258" cy="12071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Background</a:t>
            </a:r>
            <a:endParaRPr/>
          </a:p>
        </p:txBody>
      </p:sp>
      <p:sp>
        <p:nvSpPr>
          <p:cNvPr id="214" name="Google Shape;214;p22"/>
          <p:cNvSpPr txBox="1">
            <a:spLocks noGrp="1"/>
          </p:cNvSpPr>
          <p:nvPr>
            <p:ph type="body" idx="1"/>
          </p:nvPr>
        </p:nvSpPr>
        <p:spPr>
          <a:xfrm>
            <a:off x="685800" y="1752600"/>
            <a:ext cx="83058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Visitect is being rolled out as the primary method of CD4 testing</a:t>
            </a:r>
            <a:endParaRPr/>
          </a:p>
          <a:p>
            <a:pPr marL="342900" lvl="0" indent="-342900" algn="l" rtl="0">
              <a:spcBef>
                <a:spcPts val="640"/>
              </a:spcBef>
              <a:spcAft>
                <a:spcPts val="0"/>
              </a:spcAft>
              <a:buSzPts val="3200"/>
              <a:buFont typeface="Arial"/>
              <a:buChar char="•"/>
            </a:pPr>
            <a:r>
              <a:rPr lang="en-US"/>
              <a:t>Anecdotally, many facilities and laboratory staff had concerns about Visitect accuracy</a:t>
            </a:r>
            <a:endParaRPr/>
          </a:p>
          <a:p>
            <a:pPr marL="342900" lvl="0" indent="-342900" algn="l" rtl="0">
              <a:spcBef>
                <a:spcPts val="640"/>
              </a:spcBef>
              <a:spcAft>
                <a:spcPts val="0"/>
              </a:spcAft>
              <a:buSzPts val="3200"/>
              <a:buFont typeface="Arial"/>
              <a:buChar char="•"/>
            </a:pPr>
            <a:r>
              <a:rPr lang="en-US"/>
              <a:t>A prior lab validation has shown reduced specificity. How does this relate to real world performance in our clinic settings?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Objectives</a:t>
            </a:r>
            <a:endParaRPr/>
          </a:p>
        </p:txBody>
      </p:sp>
      <p:sp>
        <p:nvSpPr>
          <p:cNvPr id="220" name="Google Shape;220;p23"/>
          <p:cNvSpPr txBox="1">
            <a:spLocks noGrp="1"/>
          </p:cNvSpPr>
          <p:nvPr>
            <p:ph type="body" idx="1"/>
          </p:nvPr>
        </p:nvSpPr>
        <p:spPr>
          <a:xfrm>
            <a:off x="304800" y="1752600"/>
            <a:ext cx="83820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Evaluate real world diagnostic performance </a:t>
            </a:r>
            <a:endParaRPr/>
          </a:p>
          <a:p>
            <a:pPr marL="342900" lvl="0" indent="-342900" algn="l" rtl="0">
              <a:spcBef>
                <a:spcPts val="640"/>
              </a:spcBef>
              <a:spcAft>
                <a:spcPts val="0"/>
              </a:spcAft>
              <a:buSzPts val="3200"/>
              <a:buFont typeface="Arial"/>
              <a:buChar char="•"/>
            </a:pPr>
            <a:r>
              <a:rPr lang="en-US"/>
              <a:t>Qualitative assessment to understand challenges and barriers to implementation</a:t>
            </a:r>
            <a:endParaRPr/>
          </a:p>
          <a:p>
            <a:pPr marL="342900" lvl="0" indent="-342900" algn="l" rtl="0">
              <a:spcBef>
                <a:spcPts val="640"/>
              </a:spcBef>
              <a:spcAft>
                <a:spcPts val="0"/>
              </a:spcAft>
              <a:buSzPts val="3200"/>
              <a:buFont typeface="Arial"/>
              <a:buChar char="•"/>
            </a:pPr>
            <a:r>
              <a:rPr lang="en-US"/>
              <a:t>Compare costs of Visitect vs. standard CD4 testing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a:spLocks noGrp="1"/>
          </p:cNvSpPr>
          <p:nvPr>
            <p:ph type="title"/>
          </p:nvPr>
        </p:nvSpPr>
        <p:spPr>
          <a:xfrm>
            <a:off x="685800" y="9525"/>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Methods</a:t>
            </a:r>
            <a:endParaRPr/>
          </a:p>
        </p:txBody>
      </p:sp>
      <p:sp>
        <p:nvSpPr>
          <p:cNvPr id="227" name="Google Shape;227;p24"/>
          <p:cNvSpPr txBox="1">
            <a:spLocks noGrp="1"/>
          </p:cNvSpPr>
          <p:nvPr>
            <p:ph type="body" idx="1"/>
          </p:nvPr>
        </p:nvSpPr>
        <p:spPr>
          <a:xfrm>
            <a:off x="0" y="1143000"/>
            <a:ext cx="8936182" cy="2971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dirty="0"/>
              <a:t>Pragmatic laboratory validation at 4 clinics around Kampala from May 2022 to October 2023</a:t>
            </a:r>
            <a:endParaRPr dirty="0"/>
          </a:p>
          <a:p>
            <a:pPr marL="742950" lvl="1" indent="-285750" algn="l" rtl="0">
              <a:spcBef>
                <a:spcPts val="560"/>
              </a:spcBef>
              <a:spcAft>
                <a:spcPts val="0"/>
              </a:spcAft>
              <a:buSzPts val="2800"/>
              <a:buFont typeface="Arial"/>
              <a:buChar char="–"/>
            </a:pPr>
            <a:r>
              <a:rPr lang="en-US" dirty="0"/>
              <a:t>4 clinics randomized to </a:t>
            </a:r>
            <a:r>
              <a:rPr lang="en-US" dirty="0" err="1"/>
              <a:t>Visitect</a:t>
            </a:r>
            <a:endParaRPr dirty="0"/>
          </a:p>
          <a:p>
            <a:pPr marL="742950" lvl="1" indent="-285750" algn="l" rtl="0">
              <a:spcBef>
                <a:spcPts val="560"/>
              </a:spcBef>
              <a:spcAft>
                <a:spcPts val="0"/>
              </a:spcAft>
              <a:buSzPts val="2800"/>
              <a:buFont typeface="Arial"/>
              <a:buChar char="–"/>
            </a:pPr>
            <a:r>
              <a:rPr lang="en-US" dirty="0"/>
              <a:t>Confirmatory testing performed via PIMA, BD Presto, or flow cytometry</a:t>
            </a:r>
            <a:endParaRPr dirty="0"/>
          </a:p>
          <a:p>
            <a:pPr marL="742950" lvl="1" indent="-285750" algn="l" rtl="0">
              <a:spcBef>
                <a:spcPts val="560"/>
              </a:spcBef>
              <a:spcAft>
                <a:spcPts val="0"/>
              </a:spcAft>
              <a:buSzPts val="2800"/>
              <a:buFont typeface="Arial"/>
              <a:buChar char="–"/>
            </a:pPr>
            <a:r>
              <a:rPr lang="en-US" dirty="0"/>
              <a:t>Laboratory personnel were employed by the </a:t>
            </a:r>
            <a:r>
              <a:rPr lang="en-US" dirty="0" err="1"/>
              <a:t>MoH</a:t>
            </a:r>
            <a:r>
              <a:rPr lang="en-US" dirty="0"/>
              <a:t> (not research staff)</a:t>
            </a:r>
            <a:endParaRPr dirty="0"/>
          </a:p>
          <a:p>
            <a:pPr marL="342891" lvl="1" indent="0" algn="l" rtl="0">
              <a:spcBef>
                <a:spcPts val="560"/>
              </a:spcBef>
              <a:spcAft>
                <a:spcPts val="0"/>
              </a:spcAft>
              <a:buSzPts val="2800"/>
              <a:buFont typeface="Arial"/>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233" name="Google Shape;233;p25"/>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1495 venous samples process both by Visitect and another confirmatory CD4 method</a:t>
            </a:r>
            <a:endParaRPr/>
          </a:p>
          <a:p>
            <a:pPr marL="342900" lvl="0" indent="-342900" algn="l" rtl="0">
              <a:spcBef>
                <a:spcPts val="640"/>
              </a:spcBef>
              <a:spcAft>
                <a:spcPts val="0"/>
              </a:spcAft>
              <a:buSzPts val="3200"/>
              <a:buFont typeface="Arial"/>
              <a:buChar char="•"/>
            </a:pPr>
            <a:r>
              <a:rPr lang="en-US"/>
              <a:t>30% (442/1495) had confirmatory CD4&lt;200 cells/mcL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722313" y="4406907"/>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BACKGROUND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err="1"/>
              <a:t>Visitect</a:t>
            </a:r>
            <a:r>
              <a:rPr lang="en-US" dirty="0"/>
              <a:t> validation results</a:t>
            </a:r>
            <a:endParaRPr dirty="0"/>
          </a:p>
        </p:txBody>
      </p:sp>
      <p:graphicFrame>
        <p:nvGraphicFramePr>
          <p:cNvPr id="240" name="Google Shape;240;p26"/>
          <p:cNvGraphicFramePr/>
          <p:nvPr/>
        </p:nvGraphicFramePr>
        <p:xfrm>
          <a:off x="973282" y="2134753"/>
          <a:ext cx="6903000" cy="2332445"/>
        </p:xfrm>
        <a:graphic>
          <a:graphicData uri="http://schemas.openxmlformats.org/drawingml/2006/table">
            <a:tbl>
              <a:tblPr firstRow="1" bandRow="1">
                <a:noFill/>
                <a:tableStyleId>{BBDDECBB-9E6D-4515-A226-BCC396946A9F}</a:tableStyleId>
              </a:tblPr>
              <a:tblGrid>
                <a:gridCol w="1725750">
                  <a:extLst>
                    <a:ext uri="{9D8B030D-6E8A-4147-A177-3AD203B41FA5}">
                      <a16:colId xmlns:a16="http://schemas.microsoft.com/office/drawing/2014/main" val="20000"/>
                    </a:ext>
                  </a:extLst>
                </a:gridCol>
                <a:gridCol w="1725750">
                  <a:extLst>
                    <a:ext uri="{9D8B030D-6E8A-4147-A177-3AD203B41FA5}">
                      <a16:colId xmlns:a16="http://schemas.microsoft.com/office/drawing/2014/main" val="20001"/>
                    </a:ext>
                  </a:extLst>
                </a:gridCol>
                <a:gridCol w="1725750">
                  <a:extLst>
                    <a:ext uri="{9D8B030D-6E8A-4147-A177-3AD203B41FA5}">
                      <a16:colId xmlns:a16="http://schemas.microsoft.com/office/drawing/2014/main" val="20002"/>
                    </a:ext>
                  </a:extLst>
                </a:gridCol>
                <a:gridCol w="1725750">
                  <a:extLst>
                    <a:ext uri="{9D8B030D-6E8A-4147-A177-3AD203B41FA5}">
                      <a16:colId xmlns:a16="http://schemas.microsoft.com/office/drawing/2014/main" val="20003"/>
                    </a:ext>
                  </a:extLst>
                </a:gridCol>
              </a:tblGrid>
              <a:tr h="617225">
                <a:tc>
                  <a:txBody>
                    <a:bodyPr/>
                    <a:lstStyle/>
                    <a:p>
                      <a:pPr marL="0" marR="0" lvl="0" indent="0" algn="l" rtl="0">
                        <a:spcBef>
                          <a:spcPts val="0"/>
                        </a:spcBef>
                        <a:spcAft>
                          <a:spcPts val="0"/>
                        </a:spcAft>
                        <a:buNone/>
                      </a:pPr>
                      <a:endParaRPr sz="1800"/>
                    </a:p>
                  </a:txBody>
                  <a:tcPr marL="68575" marR="68575" marT="34300" marB="34300"/>
                </a:tc>
                <a:tc>
                  <a:txBody>
                    <a:bodyPr/>
                    <a:lstStyle/>
                    <a:p>
                      <a:pPr marL="0" marR="0" lvl="0" indent="0" algn="ctr" rtl="0">
                        <a:spcBef>
                          <a:spcPts val="0"/>
                        </a:spcBef>
                        <a:spcAft>
                          <a:spcPts val="0"/>
                        </a:spcAft>
                        <a:buNone/>
                      </a:pPr>
                      <a:r>
                        <a:rPr lang="en-US" sz="1800">
                          <a:solidFill>
                            <a:schemeClr val="dk1"/>
                          </a:solidFill>
                        </a:rPr>
                        <a:t>Confirmatory CD4&lt;200</a:t>
                      </a:r>
                      <a:endParaRPr/>
                    </a:p>
                  </a:txBody>
                  <a:tcPr marL="68575" marR="68575" marT="34300" marB="34300"/>
                </a:tc>
                <a:tc>
                  <a:txBody>
                    <a:bodyPr/>
                    <a:lstStyle/>
                    <a:p>
                      <a:pPr marL="0" marR="0" lvl="0" indent="0" algn="ctr" rtl="0">
                        <a:spcBef>
                          <a:spcPts val="0"/>
                        </a:spcBef>
                        <a:spcAft>
                          <a:spcPts val="0"/>
                        </a:spcAft>
                        <a:buNone/>
                      </a:pPr>
                      <a:r>
                        <a:rPr lang="en-US" sz="1800">
                          <a:solidFill>
                            <a:schemeClr val="dk1"/>
                          </a:solidFill>
                        </a:rPr>
                        <a:t>Confirmatory CD4&gt;200</a:t>
                      </a:r>
                      <a:endParaRPr/>
                    </a:p>
                  </a:txBody>
                  <a:tcPr marL="68575" marR="68575" marT="34300" marB="34300"/>
                </a:tc>
                <a:tc>
                  <a:txBody>
                    <a:bodyPr/>
                    <a:lstStyle/>
                    <a:p>
                      <a:pPr marL="0" marR="0" lvl="0" indent="0" algn="ctr" rtl="0">
                        <a:spcBef>
                          <a:spcPts val="0"/>
                        </a:spcBef>
                        <a:spcAft>
                          <a:spcPts val="0"/>
                        </a:spcAft>
                        <a:buNone/>
                      </a:pPr>
                      <a:r>
                        <a:rPr lang="en-US" sz="1800">
                          <a:solidFill>
                            <a:schemeClr val="dk1"/>
                          </a:solidFill>
                        </a:rPr>
                        <a:t>Total</a:t>
                      </a:r>
                      <a:endParaRPr/>
                    </a:p>
                  </a:txBody>
                  <a:tcPr marL="68575" marR="68575" marT="34300" marB="34300"/>
                </a:tc>
                <a:extLst>
                  <a:ext uri="{0D108BD9-81ED-4DB2-BD59-A6C34878D82A}">
                    <a16:rowId xmlns:a16="http://schemas.microsoft.com/office/drawing/2014/main" val="10000"/>
                  </a:ext>
                </a:extLst>
              </a:tr>
              <a:tr h="617225">
                <a:tc>
                  <a:txBody>
                    <a:bodyPr/>
                    <a:lstStyle/>
                    <a:p>
                      <a:pPr marL="0" marR="0" lvl="0" indent="0" algn="l" rtl="0">
                        <a:spcBef>
                          <a:spcPts val="0"/>
                        </a:spcBef>
                        <a:spcAft>
                          <a:spcPts val="0"/>
                        </a:spcAft>
                        <a:buNone/>
                      </a:pPr>
                      <a:r>
                        <a:rPr lang="en-US" sz="1800"/>
                        <a:t>Visitect CD4&lt;200</a:t>
                      </a:r>
                      <a:endParaRPr/>
                    </a:p>
                  </a:txBody>
                  <a:tcPr marL="68575" marR="68575" marT="34300" marB="34300" anchor="ctr"/>
                </a:tc>
                <a:tc>
                  <a:txBody>
                    <a:bodyPr/>
                    <a:lstStyle/>
                    <a:p>
                      <a:pPr marL="0" marR="0" lvl="0" indent="0" algn="ctr" rtl="0">
                        <a:spcBef>
                          <a:spcPts val="0"/>
                        </a:spcBef>
                        <a:spcAft>
                          <a:spcPts val="0"/>
                        </a:spcAft>
                        <a:buNone/>
                      </a:pPr>
                      <a:r>
                        <a:rPr lang="en-US" sz="1800"/>
                        <a:t>442</a:t>
                      </a:r>
                      <a:endParaRPr/>
                    </a:p>
                  </a:txBody>
                  <a:tcPr marL="68575" marR="68575" marT="34300" marB="34300" anchor="ctr"/>
                </a:tc>
                <a:tc>
                  <a:txBody>
                    <a:bodyPr/>
                    <a:lstStyle/>
                    <a:p>
                      <a:pPr marL="0" marR="0" lvl="0" indent="0" algn="ctr" rtl="0">
                        <a:spcBef>
                          <a:spcPts val="0"/>
                        </a:spcBef>
                        <a:spcAft>
                          <a:spcPts val="0"/>
                        </a:spcAft>
                        <a:buNone/>
                      </a:pPr>
                      <a:r>
                        <a:rPr lang="en-US" sz="1800"/>
                        <a:t>198</a:t>
                      </a:r>
                      <a:endParaRPr/>
                    </a:p>
                  </a:txBody>
                  <a:tcPr marL="68575" marR="68575" marT="34300" marB="34300" anchor="ctr"/>
                </a:tc>
                <a:tc>
                  <a:txBody>
                    <a:bodyPr/>
                    <a:lstStyle/>
                    <a:p>
                      <a:pPr marL="0" marR="0" lvl="0" indent="0" algn="ctr" rtl="0">
                        <a:spcBef>
                          <a:spcPts val="0"/>
                        </a:spcBef>
                        <a:spcAft>
                          <a:spcPts val="0"/>
                        </a:spcAft>
                        <a:buNone/>
                      </a:pPr>
                      <a:r>
                        <a:rPr lang="en-US" sz="1800"/>
                        <a:t>640</a:t>
                      </a:r>
                      <a:endParaRPr/>
                    </a:p>
                  </a:txBody>
                  <a:tcPr marL="68575" marR="68575" marT="34300" marB="34300" anchor="ctr"/>
                </a:tc>
                <a:extLst>
                  <a:ext uri="{0D108BD9-81ED-4DB2-BD59-A6C34878D82A}">
                    <a16:rowId xmlns:a16="http://schemas.microsoft.com/office/drawing/2014/main" val="10001"/>
                  </a:ext>
                </a:extLst>
              </a:tr>
              <a:tr h="617225">
                <a:tc>
                  <a:txBody>
                    <a:bodyPr/>
                    <a:lstStyle/>
                    <a:p>
                      <a:pPr marL="0" marR="0" lvl="0" indent="0" algn="l" rtl="0">
                        <a:spcBef>
                          <a:spcPts val="0"/>
                        </a:spcBef>
                        <a:spcAft>
                          <a:spcPts val="0"/>
                        </a:spcAft>
                        <a:buNone/>
                      </a:pPr>
                      <a:r>
                        <a:rPr lang="en-US" sz="1800"/>
                        <a:t>Visitect CD4&gt;200</a:t>
                      </a:r>
                      <a:endParaRPr/>
                    </a:p>
                  </a:txBody>
                  <a:tcPr marL="68575" marR="68575" marT="34300" marB="34300" anchor="ctr"/>
                </a:tc>
                <a:tc>
                  <a:txBody>
                    <a:bodyPr/>
                    <a:lstStyle/>
                    <a:p>
                      <a:pPr marL="0" marR="0" lvl="0" indent="0" algn="ctr" rtl="0">
                        <a:spcBef>
                          <a:spcPts val="0"/>
                        </a:spcBef>
                        <a:spcAft>
                          <a:spcPts val="0"/>
                        </a:spcAft>
                        <a:buNone/>
                      </a:pPr>
                      <a:r>
                        <a:rPr lang="en-US" sz="1800"/>
                        <a:t>0</a:t>
                      </a:r>
                      <a:endParaRPr/>
                    </a:p>
                  </a:txBody>
                  <a:tcPr marL="68575" marR="68575" marT="34300" marB="34300" anchor="ctr"/>
                </a:tc>
                <a:tc>
                  <a:txBody>
                    <a:bodyPr/>
                    <a:lstStyle/>
                    <a:p>
                      <a:pPr marL="0" marR="0" lvl="0" indent="0" algn="ctr" rtl="0">
                        <a:spcBef>
                          <a:spcPts val="0"/>
                        </a:spcBef>
                        <a:spcAft>
                          <a:spcPts val="0"/>
                        </a:spcAft>
                        <a:buNone/>
                      </a:pPr>
                      <a:r>
                        <a:rPr lang="en-US" sz="1800"/>
                        <a:t>855</a:t>
                      </a:r>
                      <a:endParaRPr/>
                    </a:p>
                  </a:txBody>
                  <a:tcPr marL="68575" marR="68575" marT="34300" marB="34300" anchor="ctr"/>
                </a:tc>
                <a:tc>
                  <a:txBody>
                    <a:bodyPr/>
                    <a:lstStyle/>
                    <a:p>
                      <a:pPr marL="0" marR="0" lvl="0" indent="0" algn="ctr" rtl="0">
                        <a:spcBef>
                          <a:spcPts val="0"/>
                        </a:spcBef>
                        <a:spcAft>
                          <a:spcPts val="0"/>
                        </a:spcAft>
                        <a:buNone/>
                      </a:pPr>
                      <a:r>
                        <a:rPr lang="en-US" sz="1800"/>
                        <a:t>855</a:t>
                      </a:r>
                      <a:endParaRPr/>
                    </a:p>
                  </a:txBody>
                  <a:tcPr marL="68575" marR="68575" marT="34300" marB="34300" anchor="ctr"/>
                </a:tc>
                <a:extLst>
                  <a:ext uri="{0D108BD9-81ED-4DB2-BD59-A6C34878D82A}">
                    <a16:rowId xmlns:a16="http://schemas.microsoft.com/office/drawing/2014/main" val="10002"/>
                  </a:ext>
                </a:extLst>
              </a:tr>
              <a:tr h="480725">
                <a:tc>
                  <a:txBody>
                    <a:bodyPr/>
                    <a:lstStyle/>
                    <a:p>
                      <a:pPr marL="0" marR="0" lvl="0" indent="0" algn="l" rtl="0">
                        <a:spcBef>
                          <a:spcPts val="0"/>
                        </a:spcBef>
                        <a:spcAft>
                          <a:spcPts val="0"/>
                        </a:spcAft>
                        <a:buNone/>
                      </a:pPr>
                      <a:r>
                        <a:rPr lang="en-US" sz="1800"/>
                        <a:t>Total</a:t>
                      </a:r>
                      <a:endParaRPr/>
                    </a:p>
                  </a:txBody>
                  <a:tcPr marL="68575" marR="68575" marT="34300" marB="34300" anchor="ctr"/>
                </a:tc>
                <a:tc>
                  <a:txBody>
                    <a:bodyPr/>
                    <a:lstStyle/>
                    <a:p>
                      <a:pPr marL="0" marR="0" lvl="0" indent="0" algn="ctr" rtl="0">
                        <a:spcBef>
                          <a:spcPts val="0"/>
                        </a:spcBef>
                        <a:spcAft>
                          <a:spcPts val="0"/>
                        </a:spcAft>
                        <a:buNone/>
                      </a:pPr>
                      <a:r>
                        <a:rPr lang="en-US" sz="1800"/>
                        <a:t>442</a:t>
                      </a:r>
                      <a:endParaRPr/>
                    </a:p>
                  </a:txBody>
                  <a:tcPr marL="68575" marR="68575" marT="34300" marB="34300" anchor="ctr"/>
                </a:tc>
                <a:tc>
                  <a:txBody>
                    <a:bodyPr/>
                    <a:lstStyle/>
                    <a:p>
                      <a:pPr marL="0" marR="0" lvl="0" indent="0" algn="ctr" rtl="0">
                        <a:spcBef>
                          <a:spcPts val="0"/>
                        </a:spcBef>
                        <a:spcAft>
                          <a:spcPts val="0"/>
                        </a:spcAft>
                        <a:buNone/>
                      </a:pPr>
                      <a:r>
                        <a:rPr lang="en-US" sz="1800"/>
                        <a:t>1053</a:t>
                      </a:r>
                      <a:endParaRPr/>
                    </a:p>
                  </a:txBody>
                  <a:tcPr marL="68575" marR="68575" marT="34300" marB="34300" anchor="ctr"/>
                </a:tc>
                <a:tc>
                  <a:txBody>
                    <a:bodyPr/>
                    <a:lstStyle/>
                    <a:p>
                      <a:pPr marL="0" marR="0" lvl="0" indent="0" algn="ctr" rtl="0">
                        <a:spcBef>
                          <a:spcPts val="0"/>
                        </a:spcBef>
                        <a:spcAft>
                          <a:spcPts val="0"/>
                        </a:spcAft>
                        <a:buNone/>
                      </a:pPr>
                      <a:r>
                        <a:rPr lang="en-US" sz="1800"/>
                        <a:t>1495</a:t>
                      </a:r>
                      <a:endParaRPr/>
                    </a:p>
                  </a:txBody>
                  <a:tcPr marL="68575" marR="68575" marT="34300" marB="34300" anchor="ctr"/>
                </a:tc>
                <a:extLst>
                  <a:ext uri="{0D108BD9-81ED-4DB2-BD59-A6C34878D82A}">
                    <a16:rowId xmlns:a16="http://schemas.microsoft.com/office/drawing/2014/main" val="10003"/>
                  </a:ext>
                </a:extLst>
              </a:tr>
            </a:tbl>
          </a:graphicData>
        </a:graphic>
      </p:graphicFrame>
      <p:sp>
        <p:nvSpPr>
          <p:cNvPr id="241" name="Google Shape;241;p26"/>
          <p:cNvSpPr txBox="1"/>
          <p:nvPr/>
        </p:nvSpPr>
        <p:spPr>
          <a:xfrm>
            <a:off x="477982" y="4480873"/>
            <a:ext cx="73983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Sensitivity </a:t>
            </a:r>
            <a:r>
              <a:rPr lang="en-US" sz="1800" b="1">
                <a:solidFill>
                  <a:schemeClr val="dk1"/>
                </a:solidFill>
                <a:latin typeface="Arial"/>
                <a:ea typeface="Arial"/>
                <a:cs typeface="Arial"/>
                <a:sym typeface="Arial"/>
              </a:rPr>
              <a:t>100%, </a:t>
            </a:r>
            <a:r>
              <a:rPr lang="en-US" sz="1800">
                <a:solidFill>
                  <a:schemeClr val="dk1"/>
                </a:solidFill>
                <a:latin typeface="Arial"/>
                <a:ea typeface="Arial"/>
                <a:cs typeface="Arial"/>
                <a:sym typeface="Arial"/>
              </a:rPr>
              <a:t>Specificity 81%</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PPV 69%, </a:t>
            </a:r>
            <a:r>
              <a:rPr lang="en-US" sz="1800" b="1">
                <a:solidFill>
                  <a:schemeClr val="dk1"/>
                </a:solidFill>
                <a:latin typeface="Arial"/>
                <a:ea typeface="Arial"/>
                <a:cs typeface="Arial"/>
                <a:sym typeface="Arial"/>
              </a:rPr>
              <a:t>NPV 100%</a:t>
            </a:r>
            <a:endParaRPr/>
          </a:p>
        </p:txBody>
      </p:sp>
      <p:sp>
        <p:nvSpPr>
          <p:cNvPr id="242" name="Google Shape;242;p26"/>
          <p:cNvSpPr/>
          <p:nvPr/>
        </p:nvSpPr>
        <p:spPr>
          <a:xfrm>
            <a:off x="4868719" y="2838839"/>
            <a:ext cx="841664" cy="462107"/>
          </a:xfrm>
          <a:prstGeom prst="ellipse">
            <a:avLst/>
          </a:prstGeom>
          <a:noFill/>
          <a:ln w="3810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26"/>
          <p:cNvSpPr txBox="1"/>
          <p:nvPr/>
        </p:nvSpPr>
        <p:spPr>
          <a:xfrm>
            <a:off x="5118100" y="4480872"/>
            <a:ext cx="38481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Median CD4 397 (IQR 281 to 590)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Percentage correctly classified stratified by CD4 category</a:t>
            </a:r>
            <a:endParaRPr/>
          </a:p>
        </p:txBody>
      </p:sp>
      <p:graphicFrame>
        <p:nvGraphicFramePr>
          <p:cNvPr id="250" name="Google Shape;250;p27"/>
          <p:cNvGraphicFramePr/>
          <p:nvPr/>
        </p:nvGraphicFramePr>
        <p:xfrm>
          <a:off x="685800" y="2811780"/>
          <a:ext cx="7886700" cy="1234480"/>
        </p:xfrm>
        <a:graphic>
          <a:graphicData uri="http://schemas.openxmlformats.org/drawingml/2006/table">
            <a:tbl>
              <a:tblPr firstRow="1" bandRow="1">
                <a:noFill/>
                <a:tableStyleId>{BBDDECBB-9E6D-4515-A226-BCC396946A9F}</a:tableStyleId>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314450">
                  <a:extLst>
                    <a:ext uri="{9D8B030D-6E8A-4147-A177-3AD203B41FA5}">
                      <a16:colId xmlns:a16="http://schemas.microsoft.com/office/drawing/2014/main" val="20005"/>
                    </a:ext>
                  </a:extLst>
                </a:gridCol>
              </a:tblGrid>
              <a:tr h="617225">
                <a:tc>
                  <a:txBody>
                    <a:bodyPr/>
                    <a:lstStyle/>
                    <a:p>
                      <a:pPr marL="0" marR="0" lvl="0" indent="0" algn="l" rtl="0">
                        <a:spcBef>
                          <a:spcPts val="0"/>
                        </a:spcBef>
                        <a:spcAft>
                          <a:spcPts val="0"/>
                        </a:spcAft>
                        <a:buNone/>
                      </a:pPr>
                      <a:r>
                        <a:rPr lang="en-US" sz="1800">
                          <a:solidFill>
                            <a:schemeClr val="dk1"/>
                          </a:solidFill>
                        </a:rPr>
                        <a:t>CD4 category</a:t>
                      </a:r>
                      <a:endParaRPr/>
                    </a:p>
                  </a:txBody>
                  <a:tcPr marL="68575" marR="68575" marT="34300" marB="34300" anchor="ctr"/>
                </a:tc>
                <a:tc>
                  <a:txBody>
                    <a:bodyPr/>
                    <a:lstStyle/>
                    <a:p>
                      <a:pPr marL="0" marR="0" lvl="0" indent="0" algn="ctr" rtl="0">
                        <a:spcBef>
                          <a:spcPts val="0"/>
                        </a:spcBef>
                        <a:spcAft>
                          <a:spcPts val="0"/>
                        </a:spcAft>
                        <a:buNone/>
                      </a:pPr>
                      <a:r>
                        <a:rPr lang="en-US" sz="1800">
                          <a:solidFill>
                            <a:schemeClr val="dk1"/>
                          </a:solidFill>
                        </a:rPr>
                        <a:t>&lt;100</a:t>
                      </a:r>
                      <a:endParaRPr/>
                    </a:p>
                  </a:txBody>
                  <a:tcPr marL="68575" marR="68575" marT="34300" marB="34300" anchor="ctr"/>
                </a:tc>
                <a:tc>
                  <a:txBody>
                    <a:bodyPr/>
                    <a:lstStyle/>
                    <a:p>
                      <a:pPr marL="0" marR="0" lvl="0" indent="0" algn="ctr" rtl="0">
                        <a:spcBef>
                          <a:spcPts val="0"/>
                        </a:spcBef>
                        <a:spcAft>
                          <a:spcPts val="0"/>
                        </a:spcAft>
                        <a:buNone/>
                      </a:pPr>
                      <a:r>
                        <a:rPr lang="en-US" sz="1800">
                          <a:solidFill>
                            <a:schemeClr val="dk1"/>
                          </a:solidFill>
                        </a:rPr>
                        <a:t>100-200</a:t>
                      </a:r>
                      <a:endParaRPr/>
                    </a:p>
                  </a:txBody>
                  <a:tcPr marL="68575" marR="68575" marT="34300" marB="34300" anchor="ctr"/>
                </a:tc>
                <a:tc>
                  <a:txBody>
                    <a:bodyPr/>
                    <a:lstStyle/>
                    <a:p>
                      <a:pPr marL="0" marR="0" lvl="0" indent="0" algn="ctr" rtl="0">
                        <a:spcBef>
                          <a:spcPts val="0"/>
                        </a:spcBef>
                        <a:spcAft>
                          <a:spcPts val="0"/>
                        </a:spcAft>
                        <a:buNone/>
                      </a:pPr>
                      <a:r>
                        <a:rPr lang="en-US" sz="1800">
                          <a:solidFill>
                            <a:schemeClr val="dk1"/>
                          </a:solidFill>
                        </a:rPr>
                        <a:t>201-350</a:t>
                      </a:r>
                      <a:endParaRPr/>
                    </a:p>
                  </a:txBody>
                  <a:tcPr marL="68575" marR="68575" marT="34300" marB="34300" anchor="ctr"/>
                </a:tc>
                <a:tc>
                  <a:txBody>
                    <a:bodyPr/>
                    <a:lstStyle/>
                    <a:p>
                      <a:pPr marL="0" marR="0" lvl="0" indent="0" algn="ctr" rtl="0">
                        <a:spcBef>
                          <a:spcPts val="0"/>
                        </a:spcBef>
                        <a:spcAft>
                          <a:spcPts val="0"/>
                        </a:spcAft>
                        <a:buNone/>
                      </a:pPr>
                      <a:r>
                        <a:rPr lang="en-US" sz="1800">
                          <a:solidFill>
                            <a:schemeClr val="dk1"/>
                          </a:solidFill>
                        </a:rPr>
                        <a:t>351-500</a:t>
                      </a:r>
                      <a:endParaRPr/>
                    </a:p>
                  </a:txBody>
                  <a:tcPr marL="68575" marR="68575" marT="34300" marB="34300" anchor="ctr"/>
                </a:tc>
                <a:tc>
                  <a:txBody>
                    <a:bodyPr/>
                    <a:lstStyle/>
                    <a:p>
                      <a:pPr marL="0" marR="0" lvl="0" indent="0" algn="ctr" rtl="0">
                        <a:spcBef>
                          <a:spcPts val="0"/>
                        </a:spcBef>
                        <a:spcAft>
                          <a:spcPts val="0"/>
                        </a:spcAft>
                        <a:buNone/>
                      </a:pPr>
                      <a:r>
                        <a:rPr lang="en-US" sz="1800">
                          <a:solidFill>
                            <a:schemeClr val="dk1"/>
                          </a:solidFill>
                        </a:rPr>
                        <a:t>&gt;500</a:t>
                      </a:r>
                      <a:endParaRPr/>
                    </a:p>
                  </a:txBody>
                  <a:tcPr marL="68575" marR="68575" marT="34300" marB="34300" anchor="ctr"/>
                </a:tc>
                <a:extLst>
                  <a:ext uri="{0D108BD9-81ED-4DB2-BD59-A6C34878D82A}">
                    <a16:rowId xmlns:a16="http://schemas.microsoft.com/office/drawing/2014/main" val="10000"/>
                  </a:ext>
                </a:extLst>
              </a:tr>
              <a:tr h="617225">
                <a:tc>
                  <a:txBody>
                    <a:bodyPr/>
                    <a:lstStyle/>
                    <a:p>
                      <a:pPr marL="0" marR="0" lvl="0" indent="0" algn="l" rtl="0">
                        <a:spcBef>
                          <a:spcPts val="0"/>
                        </a:spcBef>
                        <a:spcAft>
                          <a:spcPts val="0"/>
                        </a:spcAft>
                        <a:buNone/>
                      </a:pPr>
                      <a:r>
                        <a:rPr lang="en-US" sz="1800"/>
                        <a:t>Correctly classified</a:t>
                      </a:r>
                      <a:endParaRPr/>
                    </a:p>
                  </a:txBody>
                  <a:tcPr marL="68575" marR="68575" marT="34300" marB="34300" anchor="ctr"/>
                </a:tc>
                <a:tc>
                  <a:txBody>
                    <a:bodyPr/>
                    <a:lstStyle/>
                    <a:p>
                      <a:pPr marL="0" marR="0" lvl="0" indent="0" algn="ctr" rtl="0">
                        <a:spcBef>
                          <a:spcPts val="0"/>
                        </a:spcBef>
                        <a:spcAft>
                          <a:spcPts val="0"/>
                        </a:spcAft>
                        <a:buNone/>
                      </a:pPr>
                      <a:r>
                        <a:rPr lang="en-US" sz="1800"/>
                        <a:t>100%</a:t>
                      </a:r>
                      <a:endParaRPr/>
                    </a:p>
                  </a:txBody>
                  <a:tcPr marL="68575" marR="68575" marT="34300" marB="34300" anchor="ctr"/>
                </a:tc>
                <a:tc>
                  <a:txBody>
                    <a:bodyPr/>
                    <a:lstStyle/>
                    <a:p>
                      <a:pPr marL="0" marR="0" lvl="0" indent="0" algn="ctr" rtl="0">
                        <a:spcBef>
                          <a:spcPts val="0"/>
                        </a:spcBef>
                        <a:spcAft>
                          <a:spcPts val="0"/>
                        </a:spcAft>
                        <a:buNone/>
                      </a:pPr>
                      <a:r>
                        <a:rPr lang="en-US" sz="1800"/>
                        <a:t>100%</a:t>
                      </a:r>
                      <a:endParaRPr/>
                    </a:p>
                  </a:txBody>
                  <a:tcPr marL="68575" marR="68575" marT="34300" marB="34300" anchor="ctr"/>
                </a:tc>
                <a:tc>
                  <a:txBody>
                    <a:bodyPr/>
                    <a:lstStyle/>
                    <a:p>
                      <a:pPr marL="0" marR="0" lvl="0" indent="0" algn="ctr" rtl="0">
                        <a:spcBef>
                          <a:spcPts val="0"/>
                        </a:spcBef>
                        <a:spcAft>
                          <a:spcPts val="0"/>
                        </a:spcAft>
                        <a:buNone/>
                      </a:pPr>
                      <a:r>
                        <a:rPr lang="en-US" sz="1800"/>
                        <a:t>77%</a:t>
                      </a:r>
                      <a:endParaRPr/>
                    </a:p>
                  </a:txBody>
                  <a:tcPr marL="68575" marR="68575" marT="34300" marB="34300" anchor="ctr"/>
                </a:tc>
                <a:tc>
                  <a:txBody>
                    <a:bodyPr/>
                    <a:lstStyle/>
                    <a:p>
                      <a:pPr marL="0" marR="0" lvl="0" indent="0" algn="ctr" rtl="0">
                        <a:spcBef>
                          <a:spcPts val="0"/>
                        </a:spcBef>
                        <a:spcAft>
                          <a:spcPts val="0"/>
                        </a:spcAft>
                        <a:buNone/>
                      </a:pPr>
                      <a:r>
                        <a:rPr lang="en-US" sz="1800"/>
                        <a:t>84%</a:t>
                      </a:r>
                      <a:endParaRPr/>
                    </a:p>
                  </a:txBody>
                  <a:tcPr marL="68575" marR="68575" marT="34300" marB="34300" anchor="ctr"/>
                </a:tc>
                <a:tc>
                  <a:txBody>
                    <a:bodyPr/>
                    <a:lstStyle/>
                    <a:p>
                      <a:pPr marL="0" marR="0" lvl="0" indent="0" algn="ctr" rtl="0">
                        <a:spcBef>
                          <a:spcPts val="0"/>
                        </a:spcBef>
                        <a:spcAft>
                          <a:spcPts val="0"/>
                        </a:spcAft>
                        <a:buNone/>
                      </a:pPr>
                      <a:r>
                        <a:rPr lang="en-US" sz="1800"/>
                        <a:t>83%</a:t>
                      </a:r>
                      <a:endParaRPr/>
                    </a:p>
                  </a:txBody>
                  <a:tcPr marL="68575" marR="68575" marT="34300" marB="34300" anchor="ctr"/>
                </a:tc>
                <a:extLst>
                  <a:ext uri="{0D108BD9-81ED-4DB2-BD59-A6C34878D82A}">
                    <a16:rowId xmlns:a16="http://schemas.microsoft.com/office/drawing/2014/main" val="10001"/>
                  </a:ext>
                </a:extLst>
              </a:tr>
            </a:tbl>
          </a:graphicData>
        </a:graphic>
      </p:graphicFrame>
      <p:sp>
        <p:nvSpPr>
          <p:cNvPr id="251" name="Google Shape;251;p27"/>
          <p:cNvSpPr txBox="1"/>
          <p:nvPr/>
        </p:nvSpPr>
        <p:spPr>
          <a:xfrm>
            <a:off x="756745" y="4759216"/>
            <a:ext cx="5476265"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Reference standard: PIMA (Abbott) or FACSPresto (B-D)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1939-D822-EA42-A581-61B4DB213B58}"/>
              </a:ext>
            </a:extLst>
          </p:cNvPr>
          <p:cNvSpPr>
            <a:spLocks noGrp="1"/>
          </p:cNvSpPr>
          <p:nvPr>
            <p:ph type="title"/>
          </p:nvPr>
        </p:nvSpPr>
        <p:spPr/>
        <p:txBody>
          <a:bodyPr/>
          <a:lstStyle/>
          <a:p>
            <a:r>
              <a:rPr lang="en-US" dirty="0" err="1"/>
              <a:t>Visitect</a:t>
            </a:r>
            <a:r>
              <a:rPr lang="en-US" dirty="0"/>
              <a:t> qualitative study</a:t>
            </a:r>
          </a:p>
        </p:txBody>
      </p:sp>
      <p:sp>
        <p:nvSpPr>
          <p:cNvPr id="3" name="Text Placeholder 2">
            <a:extLst>
              <a:ext uri="{FF2B5EF4-FFF2-40B4-BE49-F238E27FC236}">
                <a16:creationId xmlns:a16="http://schemas.microsoft.com/office/drawing/2014/main" id="{6CAF9745-E7BF-3849-ABCB-73364F73189C}"/>
              </a:ext>
            </a:extLst>
          </p:cNvPr>
          <p:cNvSpPr>
            <a:spLocks noGrp="1"/>
          </p:cNvSpPr>
          <p:nvPr>
            <p:ph type="body" idx="1"/>
          </p:nvPr>
        </p:nvSpPr>
        <p:spPr/>
        <p:txBody>
          <a:bodyPr/>
          <a:lstStyle/>
          <a:p>
            <a:r>
              <a:rPr lang="en-US" dirty="0"/>
              <a:t>Understanding laboratory characteristics and healthcare workers’ perception of the test</a:t>
            </a:r>
          </a:p>
        </p:txBody>
      </p:sp>
    </p:spTree>
    <p:extLst>
      <p:ext uri="{BB962C8B-B14F-4D97-AF65-F5344CB8AC3E}">
        <p14:creationId xmlns:p14="http://schemas.microsoft.com/office/powerpoint/2010/main" val="155883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413F-8BED-494F-A3BD-116079853393}"/>
              </a:ext>
            </a:extLst>
          </p:cNvPr>
          <p:cNvSpPr>
            <a:spLocks noGrp="1"/>
          </p:cNvSpPr>
          <p:nvPr>
            <p:ph type="title"/>
          </p:nvPr>
        </p:nvSpPr>
        <p:spPr>
          <a:xfrm>
            <a:off x="685800" y="299466"/>
            <a:ext cx="7772400" cy="857250"/>
          </a:xfrm>
        </p:spPr>
        <p:txBody>
          <a:bodyPr/>
          <a:lstStyle/>
          <a:p>
            <a:r>
              <a:rPr lang="en-US" dirty="0"/>
              <a:t>Laboratory characteristics</a:t>
            </a:r>
          </a:p>
        </p:txBody>
      </p:sp>
      <p:graphicFrame>
        <p:nvGraphicFramePr>
          <p:cNvPr id="3" name="Table 3">
            <a:extLst>
              <a:ext uri="{FF2B5EF4-FFF2-40B4-BE49-F238E27FC236}">
                <a16:creationId xmlns:a16="http://schemas.microsoft.com/office/drawing/2014/main" id="{B6147309-4D5F-764B-A978-0335968F4ED2}"/>
              </a:ext>
            </a:extLst>
          </p:cNvPr>
          <p:cNvGraphicFramePr>
            <a:graphicFrameLocks noGrp="1"/>
          </p:cNvGraphicFramePr>
          <p:nvPr/>
        </p:nvGraphicFramePr>
        <p:xfrm>
          <a:off x="233795" y="1529272"/>
          <a:ext cx="8676410" cy="4412326"/>
        </p:xfrm>
        <a:graphic>
          <a:graphicData uri="http://schemas.openxmlformats.org/drawingml/2006/table">
            <a:tbl>
              <a:tblPr firstRow="1" bandRow="1">
                <a:tableStyleId>{5C22544A-7EE6-4342-B048-85BDC9FD1C3A}</a:tableStyleId>
              </a:tblPr>
              <a:tblGrid>
                <a:gridCol w="704270">
                  <a:extLst>
                    <a:ext uri="{9D8B030D-6E8A-4147-A177-3AD203B41FA5}">
                      <a16:colId xmlns:a16="http://schemas.microsoft.com/office/drawing/2014/main" val="281019524"/>
                    </a:ext>
                  </a:extLst>
                </a:gridCol>
                <a:gridCol w="557564">
                  <a:extLst>
                    <a:ext uri="{9D8B030D-6E8A-4147-A177-3AD203B41FA5}">
                      <a16:colId xmlns:a16="http://schemas.microsoft.com/office/drawing/2014/main" val="322097581"/>
                    </a:ext>
                  </a:extLst>
                </a:gridCol>
                <a:gridCol w="1026789">
                  <a:extLst>
                    <a:ext uri="{9D8B030D-6E8A-4147-A177-3AD203B41FA5}">
                      <a16:colId xmlns:a16="http://schemas.microsoft.com/office/drawing/2014/main" val="3499147349"/>
                    </a:ext>
                  </a:extLst>
                </a:gridCol>
                <a:gridCol w="1300910">
                  <a:extLst>
                    <a:ext uri="{9D8B030D-6E8A-4147-A177-3AD203B41FA5}">
                      <a16:colId xmlns:a16="http://schemas.microsoft.com/office/drawing/2014/main" val="3410760503"/>
                    </a:ext>
                  </a:extLst>
                </a:gridCol>
                <a:gridCol w="1117883">
                  <a:extLst>
                    <a:ext uri="{9D8B030D-6E8A-4147-A177-3AD203B41FA5}">
                      <a16:colId xmlns:a16="http://schemas.microsoft.com/office/drawing/2014/main" val="2638798497"/>
                    </a:ext>
                  </a:extLst>
                </a:gridCol>
                <a:gridCol w="3968994">
                  <a:extLst>
                    <a:ext uri="{9D8B030D-6E8A-4147-A177-3AD203B41FA5}">
                      <a16:colId xmlns:a16="http://schemas.microsoft.com/office/drawing/2014/main" val="4216886702"/>
                    </a:ext>
                  </a:extLst>
                </a:gridCol>
              </a:tblGrid>
              <a:tr h="822560">
                <a:tc>
                  <a:txBody>
                    <a:bodyPr/>
                    <a:lstStyle/>
                    <a:p>
                      <a:pPr algn="ctr"/>
                      <a:r>
                        <a:rPr lang="en-US" sz="1100" dirty="0">
                          <a:solidFill>
                            <a:schemeClr val="tx1"/>
                          </a:solidFill>
                        </a:rPr>
                        <a:t>Clinic #</a:t>
                      </a:r>
                    </a:p>
                  </a:txBody>
                  <a:tcPr marL="68580" marR="68580" marT="34290" marB="34290" anchor="ctr"/>
                </a:tc>
                <a:tc>
                  <a:txBody>
                    <a:bodyPr/>
                    <a:lstStyle/>
                    <a:p>
                      <a:pPr algn="ctr"/>
                      <a:r>
                        <a:rPr lang="en-US" sz="1100" dirty="0">
                          <a:solidFill>
                            <a:schemeClr val="tx1"/>
                          </a:solidFill>
                        </a:rPr>
                        <a:t>PPV</a:t>
                      </a:r>
                    </a:p>
                  </a:txBody>
                  <a:tcPr marL="68580" marR="68580" marT="34290" marB="34290" anchor="ctr"/>
                </a:tc>
                <a:tc>
                  <a:txBody>
                    <a:bodyPr/>
                    <a:lstStyle/>
                    <a:p>
                      <a:pPr algn="ctr"/>
                      <a:r>
                        <a:rPr lang="en-US" sz="1100" dirty="0">
                          <a:solidFill>
                            <a:schemeClr val="tx1"/>
                          </a:solidFill>
                        </a:rPr>
                        <a:t>Specificity</a:t>
                      </a:r>
                    </a:p>
                  </a:txBody>
                  <a:tcPr marL="68580" marR="68580" marT="34290" marB="34290" anchor="ctr"/>
                </a:tc>
                <a:tc>
                  <a:txBody>
                    <a:bodyPr/>
                    <a:lstStyle/>
                    <a:p>
                      <a:pPr algn="ctr"/>
                      <a:r>
                        <a:rPr lang="en-US" sz="1100" dirty="0">
                          <a:solidFill>
                            <a:schemeClr val="tx1"/>
                          </a:solidFill>
                        </a:rPr>
                        <a:t>Number of patients seen per day</a:t>
                      </a:r>
                    </a:p>
                  </a:txBody>
                  <a:tcPr marL="68580" marR="68580" marT="34290" marB="34290" anchor="ctr"/>
                </a:tc>
                <a:tc>
                  <a:txBody>
                    <a:bodyPr/>
                    <a:lstStyle/>
                    <a:p>
                      <a:pPr algn="ctr"/>
                      <a:r>
                        <a:rPr lang="en-US" sz="1100" dirty="0">
                          <a:solidFill>
                            <a:schemeClr val="tx1"/>
                          </a:solidFill>
                        </a:rPr>
                        <a:t>Dedicated lab staff for </a:t>
                      </a:r>
                      <a:r>
                        <a:rPr lang="en-US" sz="1100" dirty="0" err="1">
                          <a:solidFill>
                            <a:schemeClr val="tx1"/>
                          </a:solidFill>
                        </a:rPr>
                        <a:t>Visitect</a:t>
                      </a:r>
                      <a:endParaRPr lang="en-US" sz="1100" dirty="0">
                        <a:solidFill>
                          <a:schemeClr val="tx1"/>
                        </a:solidFill>
                      </a:endParaRPr>
                    </a:p>
                  </a:txBody>
                  <a:tcPr marL="68580" marR="68580" marT="34290" marB="34290" anchor="ctr"/>
                </a:tc>
                <a:tc>
                  <a:txBody>
                    <a:bodyPr/>
                    <a:lstStyle/>
                    <a:p>
                      <a:pPr algn="ctr"/>
                      <a:r>
                        <a:rPr lang="en-US" sz="1100" dirty="0">
                          <a:solidFill>
                            <a:schemeClr val="tx1"/>
                          </a:solidFill>
                        </a:rPr>
                        <a:t>Other</a:t>
                      </a:r>
                    </a:p>
                  </a:txBody>
                  <a:tcPr marL="68580" marR="68580" marT="34290" marB="34290" anchor="ctr"/>
                </a:tc>
                <a:extLst>
                  <a:ext uri="{0D108BD9-81ED-4DB2-BD59-A6C34878D82A}">
                    <a16:rowId xmlns:a16="http://schemas.microsoft.com/office/drawing/2014/main" val="508288187"/>
                  </a:ext>
                </a:extLst>
              </a:tr>
              <a:tr h="678448">
                <a:tc>
                  <a:txBody>
                    <a:bodyPr/>
                    <a:lstStyle/>
                    <a:p>
                      <a:pPr algn="ctr"/>
                      <a:r>
                        <a:rPr lang="en-US" sz="1100" dirty="0"/>
                        <a:t>1</a:t>
                      </a:r>
                    </a:p>
                  </a:txBody>
                  <a:tcPr marL="68580" marR="68580" marT="34290" marB="34290" anchor="ctr"/>
                </a:tc>
                <a:tc>
                  <a:txBody>
                    <a:bodyPr/>
                    <a:lstStyle/>
                    <a:p>
                      <a:pPr algn="ctr"/>
                      <a:r>
                        <a:rPr lang="en-US" sz="1100" dirty="0"/>
                        <a:t>79%</a:t>
                      </a:r>
                    </a:p>
                  </a:txBody>
                  <a:tcPr marL="68580" marR="68580" marT="34290" marB="34290" anchor="ctr"/>
                </a:tc>
                <a:tc>
                  <a:txBody>
                    <a:bodyPr/>
                    <a:lstStyle/>
                    <a:p>
                      <a:pPr algn="ctr"/>
                      <a:r>
                        <a:rPr lang="en-US" sz="1100" dirty="0"/>
                        <a:t>89%</a:t>
                      </a:r>
                    </a:p>
                  </a:txBody>
                  <a:tcPr marL="68580" marR="68580" marT="34290" marB="34290" anchor="ctr"/>
                </a:tc>
                <a:tc>
                  <a:txBody>
                    <a:bodyPr/>
                    <a:lstStyle/>
                    <a:p>
                      <a:pPr algn="ctr"/>
                      <a:r>
                        <a:rPr lang="en-US" sz="1100" dirty="0"/>
                        <a:t>15-20</a:t>
                      </a:r>
                    </a:p>
                  </a:txBody>
                  <a:tcPr marL="68580" marR="68580" marT="34290" marB="34290" anchor="ctr"/>
                </a:tc>
                <a:tc>
                  <a:txBody>
                    <a:bodyPr/>
                    <a:lstStyle/>
                    <a:p>
                      <a:pPr algn="ctr"/>
                      <a:r>
                        <a:rPr lang="en-US" sz="1100" dirty="0"/>
                        <a:t>Yes</a:t>
                      </a:r>
                    </a:p>
                  </a:txBody>
                  <a:tcPr marL="68580" marR="68580" marT="34290" marB="34290" anchor="ctr"/>
                </a:tc>
                <a:tc>
                  <a:txBody>
                    <a:bodyPr/>
                    <a:lstStyle/>
                    <a:p>
                      <a:r>
                        <a:rPr lang="en-US" sz="1100" dirty="0"/>
                        <a:t>-1 laboratory tech</a:t>
                      </a:r>
                    </a:p>
                    <a:p>
                      <a:r>
                        <a:rPr lang="en-US" sz="1100" dirty="0"/>
                        <a:t>-well stocked</a:t>
                      </a:r>
                    </a:p>
                    <a:p>
                      <a:r>
                        <a:rPr lang="en-US" sz="1100" dirty="0"/>
                        <a:t>-CD4 PIMA run concurrently</a:t>
                      </a:r>
                    </a:p>
                  </a:txBody>
                  <a:tcPr marL="68580" marR="68580" marT="34290" marB="34290"/>
                </a:tc>
                <a:extLst>
                  <a:ext uri="{0D108BD9-81ED-4DB2-BD59-A6C34878D82A}">
                    <a16:rowId xmlns:a16="http://schemas.microsoft.com/office/drawing/2014/main" val="217002499"/>
                  </a:ext>
                </a:extLst>
              </a:tr>
              <a:tr h="678448">
                <a:tc>
                  <a:txBody>
                    <a:bodyPr/>
                    <a:lstStyle/>
                    <a:p>
                      <a:pPr algn="ctr"/>
                      <a:r>
                        <a:rPr lang="en-US" sz="1100" dirty="0"/>
                        <a:t>2</a:t>
                      </a:r>
                    </a:p>
                  </a:txBody>
                  <a:tcPr marL="68580" marR="68580" marT="34290" marB="34290" anchor="ctr"/>
                </a:tc>
                <a:tc>
                  <a:txBody>
                    <a:bodyPr/>
                    <a:lstStyle/>
                    <a:p>
                      <a:pPr algn="ctr"/>
                      <a:r>
                        <a:rPr lang="en-US" sz="1100" dirty="0"/>
                        <a:t>98%</a:t>
                      </a:r>
                    </a:p>
                  </a:txBody>
                  <a:tcPr marL="68580" marR="68580" marT="34290" marB="34290" anchor="ctr"/>
                </a:tc>
                <a:tc>
                  <a:txBody>
                    <a:bodyPr/>
                    <a:lstStyle/>
                    <a:p>
                      <a:pPr algn="ctr"/>
                      <a:r>
                        <a:rPr lang="en-US" sz="1100" dirty="0"/>
                        <a:t>99%</a:t>
                      </a:r>
                    </a:p>
                  </a:txBody>
                  <a:tcPr marL="68580" marR="68580" marT="34290" marB="34290" anchor="ctr"/>
                </a:tc>
                <a:tc>
                  <a:txBody>
                    <a:bodyPr/>
                    <a:lstStyle/>
                    <a:p>
                      <a:pPr algn="ctr"/>
                      <a:r>
                        <a:rPr lang="en-US" sz="1100" dirty="0"/>
                        <a:t>40-50</a:t>
                      </a:r>
                    </a:p>
                  </a:txBody>
                  <a:tcPr marL="68580" marR="68580" marT="34290" marB="34290" anchor="ctr"/>
                </a:tc>
                <a:tc>
                  <a:txBody>
                    <a:bodyPr/>
                    <a:lstStyle/>
                    <a:p>
                      <a:pPr algn="ctr"/>
                      <a:r>
                        <a:rPr lang="en-US" sz="1100" dirty="0"/>
                        <a:t>Yes</a:t>
                      </a:r>
                    </a:p>
                  </a:txBody>
                  <a:tcPr marL="68580" marR="68580" marT="34290" marB="34290" anchor="ctr"/>
                </a:tc>
                <a:tc>
                  <a:txBody>
                    <a:bodyPr/>
                    <a:lstStyle/>
                    <a:p>
                      <a:r>
                        <a:rPr lang="en-US" sz="1100" dirty="0"/>
                        <a:t>-2 laboratory techs</a:t>
                      </a:r>
                    </a:p>
                    <a:p>
                      <a:r>
                        <a:rPr lang="en-US" sz="1100" dirty="0"/>
                        <a:t>-well stocked</a:t>
                      </a:r>
                    </a:p>
                    <a:p>
                      <a:r>
                        <a:rPr lang="en-US" sz="1100" dirty="0"/>
                        <a:t>-CD4 PIMA of BD Presto run concurrently</a:t>
                      </a:r>
                    </a:p>
                  </a:txBody>
                  <a:tcPr marL="68580" marR="68580" marT="34290" marB="34290"/>
                </a:tc>
                <a:extLst>
                  <a:ext uri="{0D108BD9-81ED-4DB2-BD59-A6C34878D82A}">
                    <a16:rowId xmlns:a16="http://schemas.microsoft.com/office/drawing/2014/main" val="2865810856"/>
                  </a:ext>
                </a:extLst>
              </a:tr>
              <a:tr h="1289051">
                <a:tc>
                  <a:txBody>
                    <a:bodyPr/>
                    <a:lstStyle/>
                    <a:p>
                      <a:pPr algn="ctr"/>
                      <a:r>
                        <a:rPr lang="en-US" sz="1100" dirty="0"/>
                        <a:t>3</a:t>
                      </a:r>
                    </a:p>
                  </a:txBody>
                  <a:tcPr marL="68580" marR="68580" marT="34290" marB="34290" anchor="ctr"/>
                </a:tc>
                <a:tc>
                  <a:txBody>
                    <a:bodyPr/>
                    <a:lstStyle/>
                    <a:p>
                      <a:pPr algn="ctr"/>
                      <a:r>
                        <a:rPr lang="en-US" sz="1100" dirty="0"/>
                        <a:t>40%</a:t>
                      </a:r>
                    </a:p>
                  </a:txBody>
                  <a:tcPr marL="68580" marR="68580" marT="34290" marB="34290" anchor="ctr"/>
                </a:tc>
                <a:tc>
                  <a:txBody>
                    <a:bodyPr/>
                    <a:lstStyle/>
                    <a:p>
                      <a:pPr algn="ctr"/>
                      <a:r>
                        <a:rPr lang="en-US" sz="1100" dirty="0"/>
                        <a:t>--</a:t>
                      </a:r>
                    </a:p>
                  </a:txBody>
                  <a:tcPr marL="68580" marR="68580" marT="34290" marB="34290" anchor="ctr"/>
                </a:tc>
                <a:tc>
                  <a:txBody>
                    <a:bodyPr/>
                    <a:lstStyle/>
                    <a:p>
                      <a:pPr algn="ctr"/>
                      <a:r>
                        <a:rPr lang="en-US" sz="1100" dirty="0"/>
                        <a:t>100</a:t>
                      </a:r>
                    </a:p>
                  </a:txBody>
                  <a:tcPr marL="68580" marR="68580" marT="34290" marB="34290" anchor="ctr"/>
                </a:tc>
                <a:tc>
                  <a:txBody>
                    <a:bodyPr/>
                    <a:lstStyle/>
                    <a:p>
                      <a:pPr algn="ctr"/>
                      <a:r>
                        <a:rPr lang="en-US" sz="1100" dirty="0"/>
                        <a:t>No</a:t>
                      </a:r>
                    </a:p>
                  </a:txBody>
                  <a:tcPr marL="68580" marR="68580" marT="34290" marB="34290" anchor="ctr"/>
                </a:tc>
                <a:tc>
                  <a:txBody>
                    <a:bodyPr/>
                    <a:lstStyle/>
                    <a:p>
                      <a:r>
                        <a:rPr lang="en-US" sz="1100" dirty="0"/>
                        <a:t>-2-3 laboratory techs</a:t>
                      </a:r>
                    </a:p>
                    <a:p>
                      <a:r>
                        <a:rPr lang="en-US" sz="1100" dirty="0"/>
                        <a:t>-responsible for many other lab tests (peripheral smears, malaria rapid tests, CBC, HIV dx, blood draws)</a:t>
                      </a:r>
                    </a:p>
                    <a:p>
                      <a:r>
                        <a:rPr lang="en-US" sz="1100" dirty="0"/>
                        <a:t>-many stockouts</a:t>
                      </a:r>
                    </a:p>
                    <a:p>
                      <a:r>
                        <a:rPr lang="en-US" sz="1100" dirty="0"/>
                        <a:t>-no alternative forms of CD4 testing</a:t>
                      </a:r>
                    </a:p>
                  </a:txBody>
                  <a:tcPr marL="68580" marR="68580" marT="34290" marB="34290"/>
                </a:tc>
                <a:extLst>
                  <a:ext uri="{0D108BD9-81ED-4DB2-BD59-A6C34878D82A}">
                    <a16:rowId xmlns:a16="http://schemas.microsoft.com/office/drawing/2014/main" val="3111500896"/>
                  </a:ext>
                </a:extLst>
              </a:tr>
              <a:tr h="943819">
                <a:tc>
                  <a:txBody>
                    <a:bodyPr/>
                    <a:lstStyle/>
                    <a:p>
                      <a:pPr algn="ctr"/>
                      <a:r>
                        <a:rPr lang="en-US" sz="1100" dirty="0"/>
                        <a:t>4</a:t>
                      </a:r>
                    </a:p>
                  </a:txBody>
                  <a:tcPr marL="68580" marR="68580" marT="34290" marB="34290" anchor="ctr"/>
                </a:tc>
                <a:tc>
                  <a:txBody>
                    <a:bodyPr/>
                    <a:lstStyle/>
                    <a:p>
                      <a:pPr algn="ctr"/>
                      <a:r>
                        <a:rPr lang="en-US" sz="1100" dirty="0"/>
                        <a:t>54%</a:t>
                      </a:r>
                    </a:p>
                  </a:txBody>
                  <a:tcPr marL="68580" marR="68580" marT="34290" marB="34290" anchor="ctr"/>
                </a:tc>
                <a:tc>
                  <a:txBody>
                    <a:bodyPr/>
                    <a:lstStyle/>
                    <a:p>
                      <a:pPr algn="ctr"/>
                      <a:r>
                        <a:rPr lang="en-US" sz="1100" dirty="0"/>
                        <a:t>63%</a:t>
                      </a:r>
                    </a:p>
                  </a:txBody>
                  <a:tcPr marL="68580" marR="68580" marT="34290" marB="34290" anchor="ctr"/>
                </a:tc>
                <a:tc>
                  <a:txBody>
                    <a:bodyPr/>
                    <a:lstStyle/>
                    <a:p>
                      <a:pPr algn="ctr"/>
                      <a:r>
                        <a:rPr lang="en-US" sz="1100" dirty="0"/>
                        <a:t>150</a:t>
                      </a:r>
                    </a:p>
                  </a:txBody>
                  <a:tcPr marL="68580" marR="68580" marT="34290" marB="34290" anchor="ctr"/>
                </a:tc>
                <a:tc>
                  <a:txBody>
                    <a:bodyPr/>
                    <a:lstStyle/>
                    <a:p>
                      <a:pPr algn="ctr"/>
                      <a:r>
                        <a:rPr lang="en-US" sz="1100" dirty="0"/>
                        <a:t>No</a:t>
                      </a:r>
                    </a:p>
                  </a:txBody>
                  <a:tcPr marL="68580" marR="68580" marT="34290" marB="34290" anchor="ctr"/>
                </a:tc>
                <a:tc>
                  <a:txBody>
                    <a:bodyPr/>
                    <a:lstStyle/>
                    <a:p>
                      <a:r>
                        <a:rPr lang="en-US" sz="1100" dirty="0"/>
                        <a:t>-5-6 laboratory techs</a:t>
                      </a:r>
                    </a:p>
                    <a:p>
                      <a:r>
                        <a:rPr lang="en-US" sz="1100" dirty="0"/>
                        <a:t>-responsible for many other lab tests </a:t>
                      </a:r>
                    </a:p>
                    <a:p>
                      <a:r>
                        <a:rPr lang="en-US" sz="1100" dirty="0"/>
                        <a:t>-many stockouts</a:t>
                      </a:r>
                    </a:p>
                    <a:p>
                      <a:r>
                        <a:rPr lang="en-US" sz="1100" dirty="0"/>
                        <a:t>-CD4 PIMA run concurrently</a:t>
                      </a:r>
                    </a:p>
                  </a:txBody>
                  <a:tcPr marL="68580" marR="68580" marT="34290" marB="34290"/>
                </a:tc>
                <a:extLst>
                  <a:ext uri="{0D108BD9-81ED-4DB2-BD59-A6C34878D82A}">
                    <a16:rowId xmlns:a16="http://schemas.microsoft.com/office/drawing/2014/main" val="619946442"/>
                  </a:ext>
                </a:extLst>
              </a:tr>
            </a:tbl>
          </a:graphicData>
        </a:graphic>
      </p:graphicFrame>
    </p:spTree>
    <p:extLst>
      <p:ext uri="{BB962C8B-B14F-4D97-AF65-F5344CB8AC3E}">
        <p14:creationId xmlns:p14="http://schemas.microsoft.com/office/powerpoint/2010/main" val="2862275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59A9-9DB7-314D-983F-1F350908C513}"/>
              </a:ext>
            </a:extLst>
          </p:cNvPr>
          <p:cNvSpPr>
            <a:spLocks noGrp="1"/>
          </p:cNvSpPr>
          <p:nvPr>
            <p:ph type="title"/>
          </p:nvPr>
        </p:nvSpPr>
        <p:spPr/>
        <p:txBody>
          <a:bodyPr/>
          <a:lstStyle/>
          <a:p>
            <a:r>
              <a:rPr lang="en-US" dirty="0"/>
              <a:t>Sample controversial results</a:t>
            </a:r>
          </a:p>
        </p:txBody>
      </p:sp>
      <p:pic>
        <p:nvPicPr>
          <p:cNvPr id="3" name="Picture 2" descr="A group of white plastic test strips&#10;&#10;Description automatically generated">
            <a:extLst>
              <a:ext uri="{FF2B5EF4-FFF2-40B4-BE49-F238E27FC236}">
                <a16:creationId xmlns:a16="http://schemas.microsoft.com/office/drawing/2014/main" id="{B729F971-03BF-6647-AB3B-18D10E727273}"/>
              </a:ext>
            </a:extLst>
          </p:cNvPr>
          <p:cNvPicPr>
            <a:picLocks noChangeAspect="1"/>
          </p:cNvPicPr>
          <p:nvPr/>
        </p:nvPicPr>
        <p:blipFill>
          <a:blip r:embed="rId3">
            <a:extLst>
              <a:ext uri="{28A0092B-C50C-407E-A947-70E740481C1C}">
                <a14:useLocalDpi xmlns:a14="http://schemas.microsoft.com/office/drawing/2010/main" val="0"/>
              </a:ext>
            </a:extLst>
          </a:blip>
          <a:srcRect t="4154" r="13997"/>
          <a:stretch>
            <a:fillRect/>
          </a:stretch>
        </p:blipFill>
        <p:spPr>
          <a:xfrm rot="16200000">
            <a:off x="2852479" y="1266248"/>
            <a:ext cx="3246956" cy="4837113"/>
          </a:xfrm>
          <a:prstGeom prst="rect">
            <a:avLst/>
          </a:prstGeom>
          <a:ln>
            <a:noFill/>
          </a:ln>
        </p:spPr>
      </p:pic>
    </p:spTree>
    <p:extLst>
      <p:ext uri="{BB962C8B-B14F-4D97-AF65-F5344CB8AC3E}">
        <p14:creationId xmlns:p14="http://schemas.microsoft.com/office/powerpoint/2010/main" val="709155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8973-711A-704E-B6ED-1A306C216E51}"/>
              </a:ext>
            </a:extLst>
          </p:cNvPr>
          <p:cNvSpPr>
            <a:spLocks noGrp="1"/>
          </p:cNvSpPr>
          <p:nvPr>
            <p:ph type="title"/>
          </p:nvPr>
        </p:nvSpPr>
        <p:spPr/>
        <p:txBody>
          <a:bodyPr/>
          <a:lstStyle/>
          <a:p>
            <a:r>
              <a:rPr lang="en-US" dirty="0"/>
              <a:t>Themes of laboratories with good </a:t>
            </a:r>
            <a:r>
              <a:rPr lang="en-US" dirty="0" err="1"/>
              <a:t>Visitect</a:t>
            </a:r>
            <a:r>
              <a:rPr lang="en-US" dirty="0"/>
              <a:t> performance</a:t>
            </a:r>
          </a:p>
        </p:txBody>
      </p:sp>
      <p:sp>
        <p:nvSpPr>
          <p:cNvPr id="3" name="Content Placeholder 2">
            <a:extLst>
              <a:ext uri="{FF2B5EF4-FFF2-40B4-BE49-F238E27FC236}">
                <a16:creationId xmlns:a16="http://schemas.microsoft.com/office/drawing/2014/main" id="{AD7FC79A-B651-B645-9BFB-FFBB3948B4FA}"/>
              </a:ext>
            </a:extLst>
          </p:cNvPr>
          <p:cNvSpPr>
            <a:spLocks noGrp="1"/>
          </p:cNvSpPr>
          <p:nvPr>
            <p:ph idx="1"/>
          </p:nvPr>
        </p:nvSpPr>
        <p:spPr>
          <a:xfrm>
            <a:off x="372862" y="1752600"/>
            <a:ext cx="8771138" cy="3962400"/>
          </a:xfrm>
        </p:spPr>
        <p:txBody>
          <a:bodyPr/>
          <a:lstStyle/>
          <a:p>
            <a:r>
              <a:rPr lang="en-US" dirty="0"/>
              <a:t>Lab serves lower volume (&lt;50 patients/day)</a:t>
            </a:r>
          </a:p>
          <a:p>
            <a:r>
              <a:rPr lang="en-US" dirty="0"/>
              <a:t>Adequately stocked with lab supplies</a:t>
            </a:r>
          </a:p>
          <a:p>
            <a:r>
              <a:rPr lang="en-US" dirty="0"/>
              <a:t>Dedicated laboratory staff for </a:t>
            </a:r>
            <a:r>
              <a:rPr lang="en-US" dirty="0" err="1"/>
              <a:t>Visitect</a:t>
            </a:r>
            <a:r>
              <a:rPr lang="en-US" dirty="0"/>
              <a:t> CD4 testing</a:t>
            </a:r>
          </a:p>
          <a:p>
            <a:r>
              <a:rPr lang="en-US" dirty="0"/>
              <a:t>PIMA of BD Presto run concurrently</a:t>
            </a:r>
          </a:p>
        </p:txBody>
      </p:sp>
    </p:spTree>
    <p:extLst>
      <p:ext uri="{BB962C8B-B14F-4D97-AF65-F5344CB8AC3E}">
        <p14:creationId xmlns:p14="http://schemas.microsoft.com/office/powerpoint/2010/main" val="93342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BC48-D5CF-7A40-BDCF-C11A98EEF5DF}"/>
              </a:ext>
            </a:extLst>
          </p:cNvPr>
          <p:cNvSpPr>
            <a:spLocks noGrp="1"/>
          </p:cNvSpPr>
          <p:nvPr>
            <p:ph type="title"/>
          </p:nvPr>
        </p:nvSpPr>
        <p:spPr/>
        <p:txBody>
          <a:bodyPr/>
          <a:lstStyle/>
          <a:p>
            <a:r>
              <a:rPr lang="en-US" dirty="0"/>
              <a:t>Laboratory tech quotation</a:t>
            </a:r>
          </a:p>
        </p:txBody>
      </p:sp>
      <p:sp>
        <p:nvSpPr>
          <p:cNvPr id="3" name="Content Placeholder 2">
            <a:extLst>
              <a:ext uri="{FF2B5EF4-FFF2-40B4-BE49-F238E27FC236}">
                <a16:creationId xmlns:a16="http://schemas.microsoft.com/office/drawing/2014/main" id="{D1A17C1E-EFBA-6A48-B40A-0DF2F6656993}"/>
              </a:ext>
            </a:extLst>
          </p:cNvPr>
          <p:cNvSpPr>
            <a:spLocks noGrp="1"/>
          </p:cNvSpPr>
          <p:nvPr>
            <p:ph idx="1"/>
          </p:nvPr>
        </p:nvSpPr>
        <p:spPr/>
        <p:txBody>
          <a:bodyPr/>
          <a:lstStyle/>
          <a:p>
            <a:pPr marL="0" indent="0">
              <a:buNone/>
            </a:pPr>
            <a:r>
              <a:rPr lang="en-US" sz="2100" i="1" dirty="0">
                <a:latin typeface="Times New Roman" panose="02020603050405020304" pitchFamily="18" charset="0"/>
                <a:ea typeface="Times New Roman" panose="02020603050405020304" pitchFamily="18" charset="0"/>
              </a:rPr>
              <a:t>“We first look at these OPD [outpatient department] patients- they come in convulsing, the pregnant mothers are there you know. You have to first give them priority. Priority, priority, priority. </a:t>
            </a:r>
          </a:p>
          <a:p>
            <a:pPr marL="0" indent="0">
              <a:buNone/>
            </a:pPr>
            <a:r>
              <a:rPr lang="en-US" sz="2100" i="1" dirty="0">
                <a:latin typeface="Times New Roman" panose="02020603050405020304" pitchFamily="18" charset="0"/>
                <a:ea typeface="Times New Roman" panose="02020603050405020304" pitchFamily="18" charset="0"/>
              </a:rPr>
              <a:t>When I look at someone doing a CD4, it's not an emergency, you can leave the patient for 24 hours. But there are some of those with malaria, they have pneumonia, basically, that's when you need to do that urgent test immediately. So you give priority” </a:t>
            </a:r>
            <a:endParaRPr lang="en-US" sz="2100" dirty="0"/>
          </a:p>
        </p:txBody>
      </p:sp>
    </p:spTree>
    <p:extLst>
      <p:ext uri="{BB962C8B-B14F-4D97-AF65-F5344CB8AC3E}">
        <p14:creationId xmlns:p14="http://schemas.microsoft.com/office/powerpoint/2010/main" val="3019397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Impact</a:t>
            </a:r>
            <a:endParaRPr/>
          </a:p>
        </p:txBody>
      </p:sp>
      <p:sp>
        <p:nvSpPr>
          <p:cNvPr id="258" name="Google Shape;258;p28"/>
          <p:cNvSpPr txBox="1">
            <a:spLocks noGrp="1"/>
          </p:cNvSpPr>
          <p:nvPr>
            <p:ph type="body" idx="1"/>
          </p:nvPr>
        </p:nvSpPr>
        <p:spPr>
          <a:xfrm>
            <a:off x="228600" y="1676400"/>
            <a:ext cx="84582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dirty="0"/>
              <a:t>Presented to WHO, Global fund, PEPFAR, Ministries of Health</a:t>
            </a:r>
            <a:endParaRPr dirty="0"/>
          </a:p>
          <a:p>
            <a:pPr marL="742950" lvl="1" indent="-285750" algn="l" rtl="0">
              <a:spcBef>
                <a:spcPts val="560"/>
              </a:spcBef>
              <a:spcAft>
                <a:spcPts val="0"/>
              </a:spcAft>
              <a:buSzPts val="2800"/>
              <a:buFont typeface="Arial"/>
              <a:buChar char="–"/>
            </a:pPr>
            <a:r>
              <a:rPr lang="en-US" dirty="0"/>
              <a:t>Ugandan MOH plans to adjust </a:t>
            </a:r>
            <a:r>
              <a:rPr lang="en-US" dirty="0" err="1"/>
              <a:t>Visitect</a:t>
            </a:r>
            <a:r>
              <a:rPr lang="en-US" dirty="0"/>
              <a:t> roll out based on this study (our findings supported by others)</a:t>
            </a:r>
            <a:endParaRPr dirty="0"/>
          </a:p>
          <a:p>
            <a:pPr marL="342900" lvl="0" indent="-342900" algn="l" rtl="0">
              <a:spcBef>
                <a:spcPts val="640"/>
              </a:spcBef>
              <a:spcAft>
                <a:spcPts val="0"/>
              </a:spcAft>
              <a:buSzPts val="3200"/>
              <a:buFont typeface="Arial"/>
              <a:buChar char="•"/>
            </a:pPr>
            <a:r>
              <a:rPr lang="en-US" dirty="0"/>
              <a:t>Advocacy for different CD4 methodologies</a:t>
            </a:r>
          </a:p>
          <a:p>
            <a:pPr marL="342900" lvl="0" indent="-342900" algn="l" rtl="0">
              <a:spcBef>
                <a:spcPts val="640"/>
              </a:spcBef>
              <a:spcAft>
                <a:spcPts val="0"/>
              </a:spcAft>
              <a:buSzPts val="3200"/>
              <a:buFont typeface="Arial"/>
              <a:buChar char="•"/>
            </a:pPr>
            <a:r>
              <a:rPr lang="en-US" dirty="0"/>
              <a:t>Still debate about whether this is a useful technology</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a:spLocks noGrp="1"/>
          </p:cNvSpPr>
          <p:nvPr>
            <p:ph type="title"/>
          </p:nvPr>
        </p:nvSpPr>
        <p:spPr>
          <a:xfrm>
            <a:off x="722313" y="4406907"/>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VISITECT VS. STANDARD CD4 COMPARISON</a:t>
            </a:r>
            <a:endParaRPr dirty="0"/>
          </a:p>
        </p:txBody>
      </p:sp>
      <p:sp>
        <p:nvSpPr>
          <p:cNvPr id="264" name="Google Shape;264;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Font typeface="Arial"/>
              <a:buNone/>
            </a:pPr>
            <a:r>
              <a:rPr lang="en-US" dirty="0"/>
              <a:t>Evaluating clinical outcomes of different CD4 methodologies</a:t>
            </a:r>
          </a:p>
          <a:p>
            <a:pPr marL="0" lvl="0" indent="0" algn="l" rtl="0">
              <a:spcBef>
                <a:spcPts val="0"/>
              </a:spcBef>
              <a:spcAft>
                <a:spcPts val="0"/>
              </a:spcAft>
              <a:buSzPts val="2000"/>
              <a:buFont typeface="Arial"/>
              <a:buNone/>
            </a:pPr>
            <a:r>
              <a:rPr lang="en-US" dirty="0"/>
              <a:t>Does using </a:t>
            </a:r>
            <a:r>
              <a:rPr lang="en-US" dirty="0" err="1"/>
              <a:t>Visitect</a:t>
            </a:r>
            <a:r>
              <a:rPr lang="en-US" dirty="0"/>
              <a:t> improve survival?</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Primary Objective</a:t>
            </a:r>
            <a:endParaRPr/>
          </a:p>
        </p:txBody>
      </p:sp>
      <p:sp>
        <p:nvSpPr>
          <p:cNvPr id="270" name="Google Shape;270;p30"/>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Evaluate 24-week survival with retention in care</a:t>
            </a:r>
            <a:endParaRPr/>
          </a:p>
          <a:p>
            <a:pPr marL="742950" lvl="1" indent="-285750" algn="l" rtl="0">
              <a:spcBef>
                <a:spcPts val="560"/>
              </a:spcBef>
              <a:spcAft>
                <a:spcPts val="0"/>
              </a:spcAft>
              <a:buSzPts val="2800"/>
              <a:buFont typeface="Arial"/>
              <a:buChar char="–"/>
            </a:pPr>
            <a:r>
              <a:rPr lang="en-US"/>
              <a:t>Visitect CD4 strategy</a:t>
            </a:r>
            <a:endParaRPr/>
          </a:p>
          <a:p>
            <a:pPr marL="742950" lvl="1" indent="-285750" algn="l" rtl="0">
              <a:spcBef>
                <a:spcPts val="560"/>
              </a:spcBef>
              <a:spcAft>
                <a:spcPts val="0"/>
              </a:spcAft>
              <a:buSzPts val="2800"/>
              <a:buFont typeface="Arial"/>
              <a:buChar char="–"/>
            </a:pPr>
            <a:r>
              <a:rPr lang="en-US"/>
              <a:t>Standard CD4 strategy</a:t>
            </a:r>
            <a:endParaRPr/>
          </a:p>
          <a:p>
            <a:pPr marL="1143000" lvl="2" indent="-228600" algn="l" rtl="0">
              <a:spcBef>
                <a:spcPts val="480"/>
              </a:spcBef>
              <a:spcAft>
                <a:spcPts val="0"/>
              </a:spcAft>
              <a:buSzPts val="2400"/>
              <a:buFont typeface="Arial"/>
              <a:buChar char="•"/>
            </a:pPr>
            <a:r>
              <a:rPr lang="en-US"/>
              <a:t>PIMA</a:t>
            </a:r>
            <a:endParaRPr/>
          </a:p>
          <a:p>
            <a:pPr marL="1143000" lvl="2" indent="-228600" algn="l" rtl="0">
              <a:spcBef>
                <a:spcPts val="480"/>
              </a:spcBef>
              <a:spcAft>
                <a:spcPts val="0"/>
              </a:spcAft>
              <a:buSzPts val="2400"/>
              <a:buFont typeface="Arial"/>
              <a:buChar char="•"/>
            </a:pPr>
            <a:r>
              <a:rPr lang="en-US"/>
              <a:t>BD Presto</a:t>
            </a:r>
            <a:endParaRPr/>
          </a:p>
          <a:p>
            <a:pPr marL="1143000" lvl="2" indent="-228600" algn="l" rtl="0">
              <a:spcBef>
                <a:spcPts val="480"/>
              </a:spcBef>
              <a:spcAft>
                <a:spcPts val="0"/>
              </a:spcAft>
              <a:buSzPts val="2400"/>
              <a:buFont typeface="Arial"/>
              <a:buChar char="•"/>
            </a:pPr>
            <a:r>
              <a:rPr lang="en-US"/>
              <a:t>Flow cytometry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End AIDS by 2030</a:t>
            </a:r>
            <a:endParaRPr/>
          </a:p>
        </p:txBody>
      </p:sp>
      <p:pic>
        <p:nvPicPr>
          <p:cNvPr id="74" name="Google Shape;74;p4"/>
          <p:cNvPicPr preferRelativeResize="0"/>
          <p:nvPr/>
        </p:nvPicPr>
        <p:blipFill rotWithShape="1">
          <a:blip r:embed="rId3">
            <a:alphaModFix/>
          </a:blip>
          <a:srcRect/>
          <a:stretch/>
        </p:blipFill>
        <p:spPr>
          <a:xfrm>
            <a:off x="972768" y="1447800"/>
            <a:ext cx="7191375" cy="4429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Secondary outcomes</a:t>
            </a:r>
            <a:endParaRPr/>
          </a:p>
        </p:txBody>
      </p:sp>
      <p:sp>
        <p:nvSpPr>
          <p:cNvPr id="276" name="Google Shape;276;p31"/>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Time to CD4 results</a:t>
            </a:r>
            <a:endParaRPr/>
          </a:p>
          <a:p>
            <a:pPr marL="342900" lvl="0" indent="-342900" algn="l" rtl="0">
              <a:spcBef>
                <a:spcPts val="640"/>
              </a:spcBef>
              <a:spcAft>
                <a:spcPts val="0"/>
              </a:spcAft>
              <a:buSzPts val="3200"/>
              <a:buFont typeface="Arial"/>
              <a:buChar char="•"/>
            </a:pPr>
            <a:r>
              <a:rPr lang="en-US"/>
              <a:t>Time to OI screening</a:t>
            </a:r>
            <a:endParaRPr/>
          </a:p>
          <a:p>
            <a:pPr marL="342900" lvl="0" indent="-342900" algn="l" rtl="0">
              <a:spcBef>
                <a:spcPts val="640"/>
              </a:spcBef>
              <a:spcAft>
                <a:spcPts val="0"/>
              </a:spcAft>
              <a:buSzPts val="3200"/>
              <a:buFont typeface="Arial"/>
              <a:buChar char="•"/>
            </a:pPr>
            <a:r>
              <a:rPr lang="en-US"/>
              <a:t>Time to ART initiation</a:t>
            </a:r>
            <a:endParaRPr/>
          </a:p>
          <a:p>
            <a:pPr marL="342900" lvl="0" indent="-342900" algn="l" rtl="0">
              <a:spcBef>
                <a:spcPts val="640"/>
              </a:spcBef>
              <a:spcAft>
                <a:spcPts val="0"/>
              </a:spcAft>
              <a:buSzPts val="3200"/>
              <a:buFont typeface="Arial"/>
              <a:buChar char="•"/>
            </a:pPr>
            <a:r>
              <a:rPr lang="en-US"/>
              <a:t>Incidence of SAEs, hospitalizations, opportunistic infections</a:t>
            </a:r>
            <a:endParaRPr/>
          </a:p>
          <a:p>
            <a:pPr marL="342900" lvl="0" indent="-342900" algn="l" rtl="0">
              <a:spcBef>
                <a:spcPts val="640"/>
              </a:spcBef>
              <a:spcAft>
                <a:spcPts val="0"/>
              </a:spcAft>
              <a:buSzPts val="3200"/>
              <a:buFont typeface="Arial"/>
              <a:buChar char="•"/>
            </a:pPr>
            <a:r>
              <a:rPr lang="en-US"/>
              <a:t>% with virologic failure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0" y="3048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Stopped randomizing by CD4 strategy</a:t>
            </a:r>
            <a:endParaRPr/>
          </a:p>
        </p:txBody>
      </p:sp>
      <p:sp>
        <p:nvSpPr>
          <p:cNvPr id="282" name="Google Shape;282;p32"/>
          <p:cNvSpPr txBox="1">
            <a:spLocks noGrp="1"/>
          </p:cNvSpPr>
          <p:nvPr>
            <p:ph type="body" idx="1"/>
          </p:nvPr>
        </p:nvSpPr>
        <p:spPr>
          <a:xfrm>
            <a:off x="152400" y="1752600"/>
            <a:ext cx="89916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dirty="0" err="1"/>
              <a:t>Visitect</a:t>
            </a:r>
            <a:r>
              <a:rPr lang="en-US" dirty="0"/>
              <a:t> being rolled out in Uganda</a:t>
            </a:r>
            <a:endParaRPr dirty="0"/>
          </a:p>
          <a:p>
            <a:pPr marL="342900" lvl="0" indent="-342900" algn="l" rtl="0">
              <a:spcBef>
                <a:spcPts val="640"/>
              </a:spcBef>
              <a:spcAft>
                <a:spcPts val="0"/>
              </a:spcAft>
              <a:buSzPts val="3200"/>
              <a:buFont typeface="Arial"/>
              <a:buChar char="•"/>
            </a:pPr>
            <a:r>
              <a:rPr lang="en-US" dirty="0"/>
              <a:t>This is the only modality of CD4 testing in some clinics</a:t>
            </a:r>
            <a:endParaRPr dirty="0"/>
          </a:p>
          <a:p>
            <a:pPr marL="342900" lvl="0" indent="-342900" algn="l" rtl="0">
              <a:spcBef>
                <a:spcPts val="640"/>
              </a:spcBef>
              <a:spcAft>
                <a:spcPts val="0"/>
              </a:spcAft>
              <a:buSzPts val="3200"/>
              <a:buFont typeface="Arial"/>
              <a:buChar char="•"/>
            </a:pPr>
            <a:r>
              <a:rPr lang="en-US" dirty="0"/>
              <a:t>Unethical to randomize to a less efficient CD4 strategy</a:t>
            </a:r>
            <a:endParaRPr dirty="0"/>
          </a:p>
          <a:p>
            <a:pPr marL="342900" lvl="0" indent="-342900" algn="l" rtl="0">
              <a:spcBef>
                <a:spcPts val="640"/>
              </a:spcBef>
              <a:spcAft>
                <a:spcPts val="0"/>
              </a:spcAft>
              <a:buSzPts val="3200"/>
              <a:buFont typeface="Arial"/>
              <a:buChar char="•"/>
            </a:pPr>
            <a:r>
              <a:rPr lang="en-US" dirty="0"/>
              <a:t>DSMB reviewed data and ultimately decided that this comparison wasn’t relevant</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 Consort diagram</a:t>
            </a:r>
            <a:endParaRPr/>
          </a:p>
        </p:txBody>
      </p:sp>
      <p:pic>
        <p:nvPicPr>
          <p:cNvPr id="289" name="Google Shape;289;p33"/>
          <p:cNvPicPr preferRelativeResize="0"/>
          <p:nvPr/>
        </p:nvPicPr>
        <p:blipFill rotWithShape="1">
          <a:blip r:embed="rId3">
            <a:alphaModFix/>
          </a:blip>
          <a:srcRect l="1145" t="45497"/>
          <a:stretch/>
        </p:blipFill>
        <p:spPr>
          <a:xfrm>
            <a:off x="1447800" y="1905000"/>
            <a:ext cx="6578600" cy="3689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Baseline Characteristics</a:t>
            </a:r>
            <a:endParaRPr/>
          </a:p>
        </p:txBody>
      </p:sp>
      <p:graphicFrame>
        <p:nvGraphicFramePr>
          <p:cNvPr id="295" name="Google Shape;295;p34"/>
          <p:cNvGraphicFramePr/>
          <p:nvPr/>
        </p:nvGraphicFramePr>
        <p:xfrm>
          <a:off x="685800" y="1574800"/>
          <a:ext cx="7772400" cy="3708500"/>
        </p:xfrm>
        <a:graphic>
          <a:graphicData uri="http://schemas.openxmlformats.org/drawingml/2006/table">
            <a:tbl>
              <a:tblPr firstRow="1" bandRow="1">
                <a:noFill/>
                <a:tableStyleId>{4C889C01-FB79-4823-A86E-0510009B0457}</a:tableStyleId>
              </a:tblPr>
              <a:tblGrid>
                <a:gridCol w="3352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1800"/>
                        <a:t>Visitect CD4</a:t>
                      </a:r>
                      <a:endParaRPr/>
                    </a:p>
                  </a:txBody>
                  <a:tcPr marL="91450" marR="91450" marT="45725" marB="45725" anchor="ctr"/>
                </a:tc>
                <a:tc>
                  <a:txBody>
                    <a:bodyPr/>
                    <a:lstStyle/>
                    <a:p>
                      <a:pPr marL="0" marR="0" lvl="0" indent="0" algn="ctr" rtl="0">
                        <a:spcBef>
                          <a:spcPts val="0"/>
                        </a:spcBef>
                        <a:spcAft>
                          <a:spcPts val="0"/>
                        </a:spcAft>
                        <a:buNone/>
                      </a:pPr>
                      <a:r>
                        <a:rPr lang="en-US" sz="1800"/>
                        <a:t>Standard CD4</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Enrolled</a:t>
                      </a:r>
                      <a:endParaRPr/>
                    </a:p>
                  </a:txBody>
                  <a:tcPr marL="91450" marR="91450" marT="45725" marB="45725" anchor="ctr"/>
                </a:tc>
                <a:tc>
                  <a:txBody>
                    <a:bodyPr/>
                    <a:lstStyle/>
                    <a:p>
                      <a:pPr marL="0" marR="0" lvl="0" indent="0" algn="ctr" rtl="0">
                        <a:spcBef>
                          <a:spcPts val="0"/>
                        </a:spcBef>
                        <a:spcAft>
                          <a:spcPts val="0"/>
                        </a:spcAft>
                        <a:buNone/>
                      </a:pPr>
                      <a:r>
                        <a:rPr lang="en-US" sz="1800"/>
                        <a:t>926</a:t>
                      </a:r>
                      <a:endParaRPr/>
                    </a:p>
                  </a:txBody>
                  <a:tcPr marL="91450" marR="91450" marT="45725" marB="45725" anchor="ctr"/>
                </a:tc>
                <a:tc>
                  <a:txBody>
                    <a:bodyPr/>
                    <a:lstStyle/>
                    <a:p>
                      <a:pPr marL="0" marR="0" lvl="0" indent="0" algn="ctr" rtl="0">
                        <a:spcBef>
                          <a:spcPts val="0"/>
                        </a:spcBef>
                        <a:spcAft>
                          <a:spcPts val="0"/>
                        </a:spcAft>
                        <a:buNone/>
                      </a:pPr>
                      <a:r>
                        <a:rPr lang="en-US" sz="1800"/>
                        <a:t>797</a:t>
                      </a:r>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Age, years</a:t>
                      </a:r>
                      <a:endParaRPr/>
                    </a:p>
                  </a:txBody>
                  <a:tcPr marL="91450" marR="91450" marT="45725" marB="45725" anchor="ctr"/>
                </a:tc>
                <a:tc>
                  <a:txBody>
                    <a:bodyPr/>
                    <a:lstStyle/>
                    <a:p>
                      <a:pPr marL="0" marR="0" lvl="0" indent="0" algn="ctr" rtl="0">
                        <a:spcBef>
                          <a:spcPts val="0"/>
                        </a:spcBef>
                        <a:spcAft>
                          <a:spcPts val="0"/>
                        </a:spcAft>
                        <a:buNone/>
                      </a:pPr>
                      <a:r>
                        <a:rPr lang="en-US" sz="1800"/>
                        <a:t>32 (27, 39)</a:t>
                      </a:r>
                      <a:endParaRPr/>
                    </a:p>
                  </a:txBody>
                  <a:tcPr marL="91450" marR="91450" marT="45725" marB="45725" anchor="ctr"/>
                </a:tc>
                <a:tc>
                  <a:txBody>
                    <a:bodyPr/>
                    <a:lstStyle/>
                    <a:p>
                      <a:pPr marL="0" marR="0" lvl="0" indent="0" algn="ctr" rtl="0">
                        <a:spcBef>
                          <a:spcPts val="0"/>
                        </a:spcBef>
                        <a:spcAft>
                          <a:spcPts val="0"/>
                        </a:spcAft>
                        <a:buNone/>
                      </a:pPr>
                      <a:r>
                        <a:rPr lang="en-US" sz="1800"/>
                        <a:t>34 (29, 40)</a:t>
                      </a:r>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Female</a:t>
                      </a:r>
                      <a:endParaRPr/>
                    </a:p>
                  </a:txBody>
                  <a:tcPr marL="91450" marR="91450" marT="45725" marB="45725" anchor="ctr"/>
                </a:tc>
                <a:tc>
                  <a:txBody>
                    <a:bodyPr/>
                    <a:lstStyle/>
                    <a:p>
                      <a:pPr marL="0" marR="0" lvl="0" indent="0" algn="ctr" rtl="0">
                        <a:spcBef>
                          <a:spcPts val="0"/>
                        </a:spcBef>
                        <a:spcAft>
                          <a:spcPts val="0"/>
                        </a:spcAft>
                        <a:buNone/>
                      </a:pPr>
                      <a:r>
                        <a:rPr lang="en-US" sz="1800"/>
                        <a:t>509 (55%)</a:t>
                      </a:r>
                      <a:endParaRPr/>
                    </a:p>
                  </a:txBody>
                  <a:tcPr marL="91450" marR="91450" marT="45725" marB="45725" anchor="ctr"/>
                </a:tc>
                <a:tc>
                  <a:txBody>
                    <a:bodyPr/>
                    <a:lstStyle/>
                    <a:p>
                      <a:pPr marL="0" marR="0" lvl="0" indent="0" algn="ctr" rtl="0">
                        <a:spcBef>
                          <a:spcPts val="0"/>
                        </a:spcBef>
                        <a:spcAft>
                          <a:spcPts val="0"/>
                        </a:spcAft>
                        <a:buNone/>
                      </a:pPr>
                      <a:r>
                        <a:rPr lang="en-US" sz="1800"/>
                        <a:t>377 (47%)</a:t>
                      </a:r>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Weight, kg</a:t>
                      </a:r>
                      <a:endParaRPr/>
                    </a:p>
                  </a:txBody>
                  <a:tcPr marL="91450" marR="91450" marT="45725" marB="45725" anchor="ctr"/>
                </a:tc>
                <a:tc>
                  <a:txBody>
                    <a:bodyPr/>
                    <a:lstStyle/>
                    <a:p>
                      <a:pPr marL="0" marR="0" lvl="0" indent="0" algn="ctr" rtl="0">
                        <a:spcBef>
                          <a:spcPts val="0"/>
                        </a:spcBef>
                        <a:spcAft>
                          <a:spcPts val="0"/>
                        </a:spcAft>
                        <a:buNone/>
                      </a:pPr>
                      <a:r>
                        <a:rPr lang="en-US" sz="1800"/>
                        <a:t>56</a:t>
                      </a:r>
                      <a:endParaRPr/>
                    </a:p>
                  </a:txBody>
                  <a:tcPr marL="91450" marR="91450" marT="45725" marB="45725" anchor="ctr"/>
                </a:tc>
                <a:tc>
                  <a:txBody>
                    <a:bodyPr/>
                    <a:lstStyle/>
                    <a:p>
                      <a:pPr marL="0" marR="0" lvl="0" indent="0" algn="ctr" rtl="0">
                        <a:spcBef>
                          <a:spcPts val="0"/>
                        </a:spcBef>
                        <a:spcAft>
                          <a:spcPts val="0"/>
                        </a:spcAft>
                        <a:buNone/>
                      </a:pPr>
                      <a:r>
                        <a:rPr lang="en-US" sz="1800"/>
                        <a:t>55</a:t>
                      </a:r>
                      <a:endParaRPr/>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ART-naive</a:t>
                      </a:r>
                      <a:endParaRPr/>
                    </a:p>
                  </a:txBody>
                  <a:tcPr marL="91450" marR="91450" marT="45725" marB="45725" anchor="ctr"/>
                </a:tc>
                <a:tc>
                  <a:txBody>
                    <a:bodyPr/>
                    <a:lstStyle/>
                    <a:p>
                      <a:pPr marL="0" marR="0" lvl="0" indent="0" algn="ctr" rtl="0">
                        <a:spcBef>
                          <a:spcPts val="0"/>
                        </a:spcBef>
                        <a:spcAft>
                          <a:spcPts val="0"/>
                        </a:spcAft>
                        <a:buNone/>
                      </a:pPr>
                      <a:r>
                        <a:rPr lang="en-US" sz="1800"/>
                        <a:t>496 (54%)</a:t>
                      </a:r>
                      <a:endParaRPr/>
                    </a:p>
                  </a:txBody>
                  <a:tcPr marL="91450" marR="91450" marT="45725" marB="45725" anchor="ctr"/>
                </a:tc>
                <a:tc>
                  <a:txBody>
                    <a:bodyPr/>
                    <a:lstStyle/>
                    <a:p>
                      <a:pPr marL="0" marR="0" lvl="0" indent="0" algn="ctr" rtl="0">
                        <a:spcBef>
                          <a:spcPts val="0"/>
                        </a:spcBef>
                        <a:spcAft>
                          <a:spcPts val="0"/>
                        </a:spcAft>
                        <a:buNone/>
                      </a:pPr>
                      <a:r>
                        <a:rPr lang="en-US" sz="1800"/>
                        <a:t>470 (59%)</a:t>
                      </a:r>
                      <a:endParaRPr/>
                    </a:p>
                  </a:txBody>
                  <a:tcPr marL="91450" marR="91450" marT="45725" marB="45725" anchor="ct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CD4, cells/mcL</a:t>
                      </a:r>
                      <a:endParaRPr/>
                    </a:p>
                  </a:txBody>
                  <a:tcPr marL="91450" marR="91450" marT="45725" marB="45725" anchor="ctr"/>
                </a:tc>
                <a:tc>
                  <a:txBody>
                    <a:bodyPr/>
                    <a:lstStyle/>
                    <a:p>
                      <a:pPr marL="0" marR="0" lvl="0" indent="0" algn="ctr" rtl="0">
                        <a:spcBef>
                          <a:spcPts val="0"/>
                        </a:spcBef>
                        <a:spcAft>
                          <a:spcPts val="0"/>
                        </a:spcAft>
                        <a:buNone/>
                      </a:pPr>
                      <a:r>
                        <a:rPr lang="en-US" sz="1800"/>
                        <a:t>133 (60, 270)</a:t>
                      </a:r>
                      <a:endParaRPr/>
                    </a:p>
                  </a:txBody>
                  <a:tcPr marL="91450" marR="91450" marT="45725" marB="45725" anchor="ctr"/>
                </a:tc>
                <a:tc>
                  <a:txBody>
                    <a:bodyPr/>
                    <a:lstStyle/>
                    <a:p>
                      <a:pPr marL="0" marR="0" lvl="0" indent="0" algn="ctr" rtl="0">
                        <a:spcBef>
                          <a:spcPts val="0"/>
                        </a:spcBef>
                        <a:spcAft>
                          <a:spcPts val="0"/>
                        </a:spcAft>
                        <a:buNone/>
                      </a:pPr>
                      <a:r>
                        <a:rPr lang="en-US" sz="1800"/>
                        <a:t>95 (43, 145)</a:t>
                      </a:r>
                      <a:endParaRPr/>
                    </a:p>
                  </a:txBody>
                  <a:tcPr marL="91450" marR="91450" marT="45725" marB="45725" anchor="ct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Serum CrAg+</a:t>
                      </a:r>
                      <a:endParaRPr/>
                    </a:p>
                  </a:txBody>
                  <a:tcPr marL="91450" marR="91450" marT="45725" marB="45725" anchor="ctr"/>
                </a:tc>
                <a:tc>
                  <a:txBody>
                    <a:bodyPr/>
                    <a:lstStyle/>
                    <a:p>
                      <a:pPr marL="0" marR="0" lvl="0" indent="0" algn="ctr" rtl="0">
                        <a:spcBef>
                          <a:spcPts val="0"/>
                        </a:spcBef>
                        <a:spcAft>
                          <a:spcPts val="0"/>
                        </a:spcAft>
                        <a:buNone/>
                      </a:pPr>
                      <a:r>
                        <a:rPr lang="en-US" sz="1800"/>
                        <a:t>49 (5.3%)</a:t>
                      </a:r>
                      <a:endParaRPr/>
                    </a:p>
                  </a:txBody>
                  <a:tcPr marL="91450" marR="91450" marT="45725" marB="45725" anchor="ctr"/>
                </a:tc>
                <a:tc>
                  <a:txBody>
                    <a:bodyPr/>
                    <a:lstStyle/>
                    <a:p>
                      <a:pPr marL="0" marR="0" lvl="0" indent="0" algn="ctr" rtl="0">
                        <a:spcBef>
                          <a:spcPts val="0"/>
                        </a:spcBef>
                        <a:spcAft>
                          <a:spcPts val="0"/>
                        </a:spcAft>
                        <a:buNone/>
                      </a:pPr>
                      <a:r>
                        <a:rPr lang="en-US" sz="1800"/>
                        <a:t>66 (8.3%)</a:t>
                      </a:r>
                      <a:endParaRPr/>
                    </a:p>
                  </a:txBody>
                  <a:tcPr marL="91450" marR="91450" marT="45725" marB="45725" anchor="ct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Urine TB LAM+</a:t>
                      </a:r>
                      <a:endParaRPr/>
                    </a:p>
                  </a:txBody>
                  <a:tcPr marL="91450" marR="91450" marT="45725" marB="45725" anchor="ctr"/>
                </a:tc>
                <a:tc>
                  <a:txBody>
                    <a:bodyPr/>
                    <a:lstStyle/>
                    <a:p>
                      <a:pPr marL="0" marR="0" lvl="0" indent="0" algn="ctr" rtl="0">
                        <a:spcBef>
                          <a:spcPts val="0"/>
                        </a:spcBef>
                        <a:spcAft>
                          <a:spcPts val="0"/>
                        </a:spcAft>
                        <a:buNone/>
                      </a:pPr>
                      <a:r>
                        <a:rPr lang="en-US" sz="1800"/>
                        <a:t>200 (22%)</a:t>
                      </a:r>
                      <a:endParaRPr/>
                    </a:p>
                  </a:txBody>
                  <a:tcPr marL="91450" marR="91450" marT="45725" marB="45725" anchor="ctr"/>
                </a:tc>
                <a:tc>
                  <a:txBody>
                    <a:bodyPr/>
                    <a:lstStyle/>
                    <a:p>
                      <a:pPr marL="0" marR="0" lvl="0" indent="0" algn="ctr" rtl="0">
                        <a:spcBef>
                          <a:spcPts val="0"/>
                        </a:spcBef>
                        <a:spcAft>
                          <a:spcPts val="0"/>
                        </a:spcAft>
                        <a:buNone/>
                      </a:pPr>
                      <a:r>
                        <a:rPr lang="en-US" sz="1800"/>
                        <a:t>225 (28%)</a:t>
                      </a:r>
                      <a:endParaRPr/>
                    </a:p>
                  </a:txBody>
                  <a:tcPr marL="91450" marR="91450" marT="45725" marB="45725" anchor="ct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t>Receiving active TB treatment</a:t>
                      </a:r>
                      <a:endParaRPr/>
                    </a:p>
                  </a:txBody>
                  <a:tcPr marL="91450" marR="91450" marT="45725" marB="45725" anchor="ctr"/>
                </a:tc>
                <a:tc>
                  <a:txBody>
                    <a:bodyPr/>
                    <a:lstStyle/>
                    <a:p>
                      <a:pPr marL="0" marR="0" lvl="0" indent="0" algn="ctr" rtl="0">
                        <a:spcBef>
                          <a:spcPts val="0"/>
                        </a:spcBef>
                        <a:spcAft>
                          <a:spcPts val="0"/>
                        </a:spcAft>
                        <a:buNone/>
                      </a:pPr>
                      <a:r>
                        <a:rPr lang="en-US" sz="1800"/>
                        <a:t>323 (35%)</a:t>
                      </a:r>
                      <a:endParaRPr/>
                    </a:p>
                  </a:txBody>
                  <a:tcPr marL="91450" marR="91450" marT="45725" marB="45725" anchor="ctr"/>
                </a:tc>
                <a:tc>
                  <a:txBody>
                    <a:bodyPr/>
                    <a:lstStyle/>
                    <a:p>
                      <a:pPr marL="0" marR="0" lvl="0" indent="0" algn="ctr" rtl="0">
                        <a:spcBef>
                          <a:spcPts val="0"/>
                        </a:spcBef>
                        <a:spcAft>
                          <a:spcPts val="0"/>
                        </a:spcAft>
                        <a:buNone/>
                      </a:pPr>
                      <a:r>
                        <a:rPr lang="en-US" sz="1800"/>
                        <a:t>275 (35%)</a:t>
                      </a:r>
                      <a:endParaRPr/>
                    </a:p>
                  </a:txBody>
                  <a:tcPr marL="91450" marR="91450" marT="45725" marB="45725"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Primary events by CD4 group</a:t>
            </a:r>
            <a:endParaRPr/>
          </a:p>
        </p:txBody>
      </p:sp>
      <p:graphicFrame>
        <p:nvGraphicFramePr>
          <p:cNvPr id="302" name="Google Shape;302;p35"/>
          <p:cNvGraphicFramePr/>
          <p:nvPr/>
        </p:nvGraphicFramePr>
        <p:xfrm>
          <a:off x="655320" y="1981200"/>
          <a:ext cx="7772400" cy="2595950"/>
        </p:xfrm>
        <a:graphic>
          <a:graphicData uri="http://schemas.openxmlformats.org/drawingml/2006/table">
            <a:tbl>
              <a:tblPr firstRow="1" bandRow="1">
                <a:noFill/>
                <a:tableStyleId>{4C889C01-FB79-4823-A86E-0510009B0457}</a:tableStyleId>
              </a:tblPr>
              <a:tblGrid>
                <a:gridCol w="3352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1800"/>
                        <a:t>Visitect CD4</a:t>
                      </a:r>
                      <a:endParaRPr/>
                    </a:p>
                  </a:txBody>
                  <a:tcPr marL="91450" marR="91450" marT="45725" marB="45725" anchor="ctr"/>
                </a:tc>
                <a:tc>
                  <a:txBody>
                    <a:bodyPr/>
                    <a:lstStyle/>
                    <a:p>
                      <a:pPr marL="0" marR="0" lvl="0" indent="0" algn="ctr" rtl="0">
                        <a:spcBef>
                          <a:spcPts val="0"/>
                        </a:spcBef>
                        <a:spcAft>
                          <a:spcPts val="0"/>
                        </a:spcAft>
                        <a:buNone/>
                      </a:pPr>
                      <a:r>
                        <a:rPr lang="en-US" sz="1800"/>
                        <a:t>Standard CD4</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Randomized</a:t>
                      </a:r>
                      <a:endParaRPr/>
                    </a:p>
                  </a:txBody>
                  <a:tcPr marL="91450" marR="91450" marT="45725" marB="45725" anchor="ctr"/>
                </a:tc>
                <a:tc>
                  <a:txBody>
                    <a:bodyPr/>
                    <a:lstStyle/>
                    <a:p>
                      <a:pPr marL="0" marR="0" lvl="0" indent="0" algn="ctr" rtl="0">
                        <a:spcBef>
                          <a:spcPts val="0"/>
                        </a:spcBef>
                        <a:spcAft>
                          <a:spcPts val="0"/>
                        </a:spcAft>
                        <a:buNone/>
                      </a:pPr>
                      <a:r>
                        <a:rPr lang="en-US" sz="1800"/>
                        <a:t>926</a:t>
                      </a:r>
                      <a:endParaRPr/>
                    </a:p>
                  </a:txBody>
                  <a:tcPr marL="91450" marR="91450" marT="45725" marB="45725" anchor="ctr"/>
                </a:tc>
                <a:tc>
                  <a:txBody>
                    <a:bodyPr/>
                    <a:lstStyle/>
                    <a:p>
                      <a:pPr marL="0" marR="0" lvl="0" indent="0" algn="ctr" rtl="0">
                        <a:spcBef>
                          <a:spcPts val="0"/>
                        </a:spcBef>
                        <a:spcAft>
                          <a:spcPts val="0"/>
                        </a:spcAft>
                        <a:buNone/>
                      </a:pPr>
                      <a:r>
                        <a:rPr lang="en-US" sz="1800"/>
                        <a:t>797</a:t>
                      </a:r>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Completed follow up</a:t>
                      </a:r>
                      <a:endParaRPr/>
                    </a:p>
                  </a:txBody>
                  <a:tcPr marL="91450" marR="91450" marT="45725" marB="45725" anchor="ctr"/>
                </a:tc>
                <a:tc>
                  <a:txBody>
                    <a:bodyPr/>
                    <a:lstStyle/>
                    <a:p>
                      <a:pPr marL="0" marR="0" lvl="0" indent="0" algn="ctr" rtl="0">
                        <a:spcBef>
                          <a:spcPts val="0"/>
                        </a:spcBef>
                        <a:spcAft>
                          <a:spcPts val="0"/>
                        </a:spcAft>
                        <a:buNone/>
                      </a:pPr>
                      <a:r>
                        <a:rPr lang="en-US" sz="1800"/>
                        <a:t>837</a:t>
                      </a:r>
                      <a:endParaRPr/>
                    </a:p>
                  </a:txBody>
                  <a:tcPr marL="91450" marR="91450" marT="45725" marB="45725" anchor="ctr"/>
                </a:tc>
                <a:tc>
                  <a:txBody>
                    <a:bodyPr/>
                    <a:lstStyle/>
                    <a:p>
                      <a:pPr marL="0" marR="0" lvl="0" indent="0" algn="ctr" rtl="0">
                        <a:spcBef>
                          <a:spcPts val="0"/>
                        </a:spcBef>
                        <a:spcAft>
                          <a:spcPts val="0"/>
                        </a:spcAft>
                        <a:buNone/>
                      </a:pPr>
                      <a:r>
                        <a:rPr lang="en-US" sz="1800"/>
                        <a:t>752</a:t>
                      </a:r>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Death or Lost to follow up</a:t>
                      </a:r>
                      <a:endParaRPr/>
                    </a:p>
                  </a:txBody>
                  <a:tcPr marL="91450" marR="91450" marT="45725" marB="45725" anchor="ctr"/>
                </a:tc>
                <a:tc>
                  <a:txBody>
                    <a:bodyPr/>
                    <a:lstStyle/>
                    <a:p>
                      <a:pPr marL="0" marR="0" lvl="0" indent="0" algn="ctr" rtl="0">
                        <a:spcBef>
                          <a:spcPts val="0"/>
                        </a:spcBef>
                        <a:spcAft>
                          <a:spcPts val="0"/>
                        </a:spcAft>
                        <a:buNone/>
                      </a:pPr>
                      <a:r>
                        <a:rPr lang="en-US" sz="1800"/>
                        <a:t>59 (7.0%)</a:t>
                      </a:r>
                      <a:endParaRPr/>
                    </a:p>
                  </a:txBody>
                  <a:tcPr marL="91450" marR="91450" marT="45725" marB="45725" anchor="ctr"/>
                </a:tc>
                <a:tc>
                  <a:txBody>
                    <a:bodyPr/>
                    <a:lstStyle/>
                    <a:p>
                      <a:pPr marL="0" marR="0" lvl="0" indent="0" algn="ctr" rtl="0">
                        <a:spcBef>
                          <a:spcPts val="0"/>
                        </a:spcBef>
                        <a:spcAft>
                          <a:spcPts val="0"/>
                        </a:spcAft>
                        <a:buNone/>
                      </a:pPr>
                      <a:r>
                        <a:rPr lang="en-US" sz="1800"/>
                        <a:t>56 (7.4%)</a:t>
                      </a:r>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Death</a:t>
                      </a:r>
                      <a:endParaRPr/>
                    </a:p>
                  </a:txBody>
                  <a:tcPr marL="91450" marR="91450" marT="45725" marB="45725" anchor="ctr"/>
                </a:tc>
                <a:tc>
                  <a:txBody>
                    <a:bodyPr/>
                    <a:lstStyle/>
                    <a:p>
                      <a:pPr marL="0" marR="0" lvl="0" indent="0" algn="ctr" rtl="0">
                        <a:spcBef>
                          <a:spcPts val="0"/>
                        </a:spcBef>
                        <a:spcAft>
                          <a:spcPts val="0"/>
                        </a:spcAft>
                        <a:buNone/>
                      </a:pPr>
                      <a:r>
                        <a:rPr lang="en-US" sz="1800"/>
                        <a:t>28</a:t>
                      </a:r>
                      <a:endParaRPr/>
                    </a:p>
                  </a:txBody>
                  <a:tcPr marL="91450" marR="91450" marT="45725" marB="45725" anchor="ctr"/>
                </a:tc>
                <a:tc>
                  <a:txBody>
                    <a:bodyPr/>
                    <a:lstStyle/>
                    <a:p>
                      <a:pPr marL="0" marR="0" lvl="0" indent="0" algn="ctr" rtl="0">
                        <a:spcBef>
                          <a:spcPts val="0"/>
                        </a:spcBef>
                        <a:spcAft>
                          <a:spcPts val="0"/>
                        </a:spcAft>
                        <a:buNone/>
                      </a:pPr>
                      <a:r>
                        <a:rPr lang="en-US" sz="1800"/>
                        <a:t>30</a:t>
                      </a:r>
                      <a:endParaRPr/>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Lost to follow up</a:t>
                      </a:r>
                      <a:endParaRPr/>
                    </a:p>
                  </a:txBody>
                  <a:tcPr marL="91450" marR="91450" marT="45725" marB="45725" anchor="ctr"/>
                </a:tc>
                <a:tc>
                  <a:txBody>
                    <a:bodyPr/>
                    <a:lstStyle/>
                    <a:p>
                      <a:pPr marL="0" marR="0" lvl="0" indent="0" algn="ctr" rtl="0">
                        <a:spcBef>
                          <a:spcPts val="0"/>
                        </a:spcBef>
                        <a:spcAft>
                          <a:spcPts val="0"/>
                        </a:spcAft>
                        <a:buNone/>
                      </a:pPr>
                      <a:r>
                        <a:rPr lang="en-US" sz="1800"/>
                        <a:t>31</a:t>
                      </a:r>
                      <a:endParaRPr/>
                    </a:p>
                  </a:txBody>
                  <a:tcPr marL="91450" marR="91450" marT="45725" marB="45725" anchor="ctr"/>
                </a:tc>
                <a:tc>
                  <a:txBody>
                    <a:bodyPr/>
                    <a:lstStyle/>
                    <a:p>
                      <a:pPr marL="0" marR="0" lvl="0" indent="0" algn="ctr" rtl="0">
                        <a:spcBef>
                          <a:spcPts val="0"/>
                        </a:spcBef>
                        <a:spcAft>
                          <a:spcPts val="0"/>
                        </a:spcAft>
                        <a:buNone/>
                      </a:pPr>
                      <a:r>
                        <a:rPr lang="en-US" sz="1800"/>
                        <a:t>26</a:t>
                      </a:r>
                      <a:endParaRPr/>
                    </a:p>
                  </a:txBody>
                  <a:tcPr marL="91450" marR="91450" marT="45725" marB="45725" anchor="ct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dirty="0"/>
                        <a:t>Hazard ratio (95% CI)</a:t>
                      </a:r>
                      <a:endParaRPr dirty="0"/>
                    </a:p>
                  </a:txBody>
                  <a:tcPr marL="91450" marR="91450" marT="45725" marB="45725" anchor="ctr"/>
                </a:tc>
                <a:tc gridSpan="2">
                  <a:txBody>
                    <a:bodyPr/>
                    <a:lstStyle/>
                    <a:p>
                      <a:pPr marL="0" marR="0" lvl="0" indent="0" algn="ctr" rtl="0">
                        <a:spcBef>
                          <a:spcPts val="0"/>
                        </a:spcBef>
                        <a:spcAft>
                          <a:spcPts val="0"/>
                        </a:spcAft>
                        <a:buNone/>
                      </a:pPr>
                      <a:r>
                        <a:rPr lang="en-US" sz="1800" dirty="0"/>
                        <a:t>0.95 (0.66, 1.37)</a:t>
                      </a:r>
                      <a:endParaRPr dirty="0"/>
                    </a:p>
                  </a:txBody>
                  <a:tcPr marL="91450" marR="91450" marT="45725" marB="45725" anchor="ct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Survival with retention-in-care by CD4 strategy</a:t>
            </a:r>
            <a:endParaRPr dirty="0"/>
          </a:p>
        </p:txBody>
      </p:sp>
      <p:pic>
        <p:nvPicPr>
          <p:cNvPr id="308" name="Google Shape;308;p36" descr="A graph of a number of grounding&#10;&#10;Description automatically generated with medium confidence"/>
          <p:cNvPicPr preferRelativeResize="0"/>
          <p:nvPr/>
        </p:nvPicPr>
        <p:blipFill rotWithShape="1">
          <a:blip r:embed="rId3">
            <a:alphaModFix/>
          </a:blip>
          <a:srcRect l="24093"/>
          <a:stretch/>
        </p:blipFill>
        <p:spPr>
          <a:xfrm>
            <a:off x="1970935" y="1583543"/>
            <a:ext cx="5202130" cy="4088660"/>
          </a:xfrm>
          <a:prstGeom prst="rect">
            <a:avLst/>
          </a:prstGeom>
          <a:noFill/>
          <a:ln>
            <a:noFill/>
          </a:ln>
        </p:spPr>
      </p:pic>
      <p:pic>
        <p:nvPicPr>
          <p:cNvPr id="309" name="Google Shape;309;p36" descr="A graph of a number of grounding&#10;&#10;Description automatically generated with medium confidence"/>
          <p:cNvPicPr preferRelativeResize="0"/>
          <p:nvPr/>
        </p:nvPicPr>
        <p:blipFill rotWithShape="1">
          <a:blip r:embed="rId3">
            <a:alphaModFix/>
          </a:blip>
          <a:srcRect r="90415" b="13158"/>
          <a:stretch/>
        </p:blipFill>
        <p:spPr>
          <a:xfrm>
            <a:off x="1266085" y="1333500"/>
            <a:ext cx="704850" cy="41910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245084308"/>
              </p:ext>
            </p:extLst>
          </p:nvPr>
        </p:nvGraphicFramePr>
        <p:xfrm>
          <a:off x="4822787" y="2681478"/>
          <a:ext cx="3946309" cy="548650"/>
        </p:xfrm>
        <a:graphic>
          <a:graphicData uri="http://schemas.openxmlformats.org/drawingml/2006/table">
            <a:tbl>
              <a:tblPr firstRow="1" bandRow="1">
                <a:noFill/>
                <a:tableStyleId>{4C889C01-FB79-4823-A86E-0510009B0457}</a:tableStyleId>
              </a:tblPr>
              <a:tblGrid>
                <a:gridCol w="3946309">
                  <a:extLst>
                    <a:ext uri="{9D8B030D-6E8A-4147-A177-3AD203B41FA5}">
                      <a16:colId xmlns:a16="http://schemas.microsoft.com/office/drawing/2014/main" val="449361412"/>
                    </a:ext>
                  </a:extLst>
                </a:gridCol>
              </a:tblGrid>
              <a:tr h="4127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tx1"/>
                          </a:solidFill>
                        </a:rPr>
                        <a:t>Hazard ratio (95% CI) 0.95 (0.66, 1.37)</a:t>
                      </a:r>
                    </a:p>
                    <a:p>
                      <a:pPr marL="0" marR="0" lvl="0" indent="0" algn="l" rtl="0">
                        <a:spcBef>
                          <a:spcPts val="0"/>
                        </a:spcBef>
                        <a:spcAft>
                          <a:spcPts val="0"/>
                        </a:spcAft>
                        <a:buNone/>
                      </a:pPr>
                      <a:endParaRPr dirty="0"/>
                    </a:p>
                  </a:txBody>
                  <a:tcPr marL="91450" marR="91450" marT="45725" marB="45725" anchor="ctr">
                    <a:noFill/>
                  </a:tcPr>
                </a:tc>
                <a:extLst>
                  <a:ext uri="{0D108BD9-81ED-4DB2-BD59-A6C34878D82A}">
                    <a16:rowId xmlns:a16="http://schemas.microsoft.com/office/drawing/2014/main" val="74153054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Secondary outcomes</a:t>
            </a:r>
            <a:endParaRPr/>
          </a:p>
        </p:txBody>
      </p:sp>
      <p:sp>
        <p:nvSpPr>
          <p:cNvPr id="316" name="Google Shape;316;p37"/>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Median time to receipt of CD4 results was 0 days in both arms</a:t>
            </a:r>
            <a:endParaRPr/>
          </a:p>
          <a:p>
            <a:pPr marL="342900" lvl="0" indent="-342900" algn="l" rtl="0">
              <a:spcBef>
                <a:spcPts val="640"/>
              </a:spcBef>
              <a:spcAft>
                <a:spcPts val="0"/>
              </a:spcAft>
              <a:buSzPts val="3200"/>
              <a:buFont typeface="Arial"/>
              <a:buChar char="•"/>
            </a:pPr>
            <a:r>
              <a:rPr lang="en-US"/>
              <a:t>Median time to receipt of OI screening was 0 days in both arms</a:t>
            </a:r>
            <a:endParaRPr/>
          </a:p>
          <a:p>
            <a:pPr marL="342900" lvl="0" indent="-342900" algn="l" rtl="0">
              <a:spcBef>
                <a:spcPts val="640"/>
              </a:spcBef>
              <a:spcAft>
                <a:spcPts val="0"/>
              </a:spcAft>
              <a:buSzPts val="3200"/>
              <a:buFont typeface="Arial"/>
              <a:buChar char="•"/>
            </a:pPr>
            <a:r>
              <a:rPr lang="en-US"/>
              <a:t># of hospitalizations not different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Time to ART initiation</a:t>
            </a:r>
            <a:endParaRPr/>
          </a:p>
        </p:txBody>
      </p:sp>
      <p:pic>
        <p:nvPicPr>
          <p:cNvPr id="322" name="Google Shape;322;p38"/>
          <p:cNvPicPr preferRelativeResize="0"/>
          <p:nvPr/>
        </p:nvPicPr>
        <p:blipFill rotWithShape="1">
          <a:blip r:embed="rId3">
            <a:alphaModFix/>
          </a:blip>
          <a:srcRect/>
          <a:stretch/>
        </p:blipFill>
        <p:spPr>
          <a:xfrm>
            <a:off x="990600" y="1421130"/>
            <a:ext cx="7315200" cy="453683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9"/>
          <p:cNvSpPr txBox="1">
            <a:spLocks noGrp="1"/>
          </p:cNvSpPr>
          <p:nvPr>
            <p:ph type="title"/>
          </p:nvPr>
        </p:nvSpPr>
        <p:spPr>
          <a:xfrm>
            <a:off x="0" y="3048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Time to ART initiation (CD4&lt;200)</a:t>
            </a:r>
            <a:endParaRPr/>
          </a:p>
        </p:txBody>
      </p:sp>
      <p:pic>
        <p:nvPicPr>
          <p:cNvPr id="328" name="Google Shape;328;p39"/>
          <p:cNvPicPr preferRelativeResize="0"/>
          <p:nvPr/>
        </p:nvPicPr>
        <p:blipFill rotWithShape="1">
          <a:blip r:embed="rId3">
            <a:alphaModFix/>
          </a:blip>
          <a:srcRect/>
          <a:stretch/>
        </p:blipFill>
        <p:spPr>
          <a:xfrm>
            <a:off x="1047750" y="1600200"/>
            <a:ext cx="7048500" cy="4330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CD4 findings</a:t>
            </a:r>
          </a:p>
        </p:txBody>
      </p:sp>
      <p:sp>
        <p:nvSpPr>
          <p:cNvPr id="3" name="Text Placeholder 2"/>
          <p:cNvSpPr>
            <a:spLocks noGrp="1"/>
          </p:cNvSpPr>
          <p:nvPr>
            <p:ph type="body" idx="1"/>
          </p:nvPr>
        </p:nvSpPr>
        <p:spPr/>
        <p:txBody>
          <a:bodyPr/>
          <a:lstStyle/>
          <a:p>
            <a:r>
              <a:rPr lang="en-US" dirty="0"/>
              <a:t>No significant difference in 24-week survival and retention by CD4 strategy</a:t>
            </a:r>
          </a:p>
          <a:p>
            <a:r>
              <a:rPr lang="en-US" dirty="0"/>
              <a:t>Though </a:t>
            </a:r>
            <a:r>
              <a:rPr lang="en-US" dirty="0" err="1"/>
              <a:t>Visitect</a:t>
            </a:r>
            <a:r>
              <a:rPr lang="en-US" dirty="0"/>
              <a:t> has value in resource-poor settings where no other CD4 strategy is available</a:t>
            </a:r>
          </a:p>
        </p:txBody>
      </p:sp>
    </p:spTree>
    <p:extLst>
      <p:ext uri="{BB962C8B-B14F-4D97-AF65-F5344CB8AC3E}">
        <p14:creationId xmlns:p14="http://schemas.microsoft.com/office/powerpoint/2010/main" val="205928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5"/>
          <p:cNvPicPr preferRelativeResize="0"/>
          <p:nvPr/>
        </p:nvPicPr>
        <p:blipFill rotWithShape="1">
          <a:blip r:embed="rId3">
            <a:alphaModFix/>
          </a:blip>
          <a:srcRect/>
          <a:stretch/>
        </p:blipFill>
        <p:spPr>
          <a:xfrm>
            <a:off x="82410" y="1676400"/>
            <a:ext cx="8528189" cy="3790306"/>
          </a:xfrm>
          <a:prstGeom prst="rect">
            <a:avLst/>
          </a:prstGeom>
          <a:noFill/>
          <a:ln>
            <a:noFill/>
          </a:ln>
        </p:spPr>
      </p:pic>
      <p:pic>
        <p:nvPicPr>
          <p:cNvPr id="80" name="Google Shape;80;p5"/>
          <p:cNvPicPr preferRelativeResize="0"/>
          <p:nvPr/>
        </p:nvPicPr>
        <p:blipFill rotWithShape="1">
          <a:blip r:embed="rId4">
            <a:alphaModFix/>
          </a:blip>
          <a:srcRect/>
          <a:stretch/>
        </p:blipFill>
        <p:spPr>
          <a:xfrm>
            <a:off x="110764" y="76200"/>
            <a:ext cx="8865765" cy="12954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xfrm>
            <a:off x="722313" y="4406907"/>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CHANGES/UNEXPECTED ISSUES DURING THE STUDY</a:t>
            </a:r>
            <a:endParaRPr/>
          </a:p>
        </p:txBody>
      </p:sp>
      <p:sp>
        <p:nvSpPr>
          <p:cNvPr id="334" name="Google Shape;334;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Font typeface="Arial"/>
              <a:buNone/>
            </a:pPr>
            <a:r>
              <a:rPr lang="en-US" dirty="0"/>
              <a:t>Trials and tribulations of running a clinical trial</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1"/>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FujiLAM delay</a:t>
            </a:r>
            <a:endParaRPr/>
          </a:p>
        </p:txBody>
      </p:sp>
      <p:sp>
        <p:nvSpPr>
          <p:cNvPr id="340" name="Google Shape;340;p41"/>
          <p:cNvSpPr txBox="1">
            <a:spLocks noGrp="1"/>
          </p:cNvSpPr>
          <p:nvPr>
            <p:ph type="body" idx="1"/>
          </p:nvPr>
        </p:nvSpPr>
        <p:spPr>
          <a:xfrm>
            <a:off x="381000" y="1295400"/>
            <a:ext cx="86868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dirty="0" err="1"/>
              <a:t>FujiLAM</a:t>
            </a:r>
            <a:r>
              <a:rPr lang="en-US" dirty="0"/>
              <a:t> was taken off the market in early 2022 due to lot to lot variability</a:t>
            </a:r>
            <a:endParaRPr dirty="0"/>
          </a:p>
          <a:p>
            <a:pPr marL="342900" lvl="0" indent="-342900" algn="l" rtl="0">
              <a:spcBef>
                <a:spcPts val="640"/>
              </a:spcBef>
              <a:spcAft>
                <a:spcPts val="0"/>
              </a:spcAft>
              <a:buSzPts val="3200"/>
              <a:buFont typeface="Arial"/>
              <a:buChar char="•"/>
            </a:pPr>
            <a:r>
              <a:rPr lang="en-US" dirty="0"/>
              <a:t>The test has been revised and sent to us in May 2024</a:t>
            </a:r>
            <a:endParaRPr dirty="0"/>
          </a:p>
          <a:p>
            <a:pPr marL="342900" lvl="0" indent="-342900" algn="l" rtl="0">
              <a:spcBef>
                <a:spcPts val="640"/>
              </a:spcBef>
              <a:spcAft>
                <a:spcPts val="0"/>
              </a:spcAft>
              <a:buSzPts val="3200"/>
              <a:buFont typeface="Arial"/>
              <a:buChar char="•"/>
            </a:pPr>
            <a:r>
              <a:rPr lang="en-US" dirty="0"/>
              <a:t>We performed a diagnostic accuracy study first to ensure that this is appropriate for implementation</a:t>
            </a:r>
            <a:endParaRPr dirty="0"/>
          </a:p>
          <a:p>
            <a:pPr marL="742950" lvl="1" indent="-285750" algn="l" rtl="0">
              <a:spcBef>
                <a:spcPts val="560"/>
              </a:spcBef>
              <a:spcAft>
                <a:spcPts val="0"/>
              </a:spcAft>
              <a:buSzPts val="2800"/>
              <a:buFont typeface="Arial"/>
              <a:buChar char="–"/>
            </a:pPr>
            <a:r>
              <a:rPr lang="en-US" dirty="0"/>
              <a:t>If accuracy is good, we will incorporate into the final 8 clinics of the study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xfrm>
            <a:off x="722313" y="4406907"/>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FUJILAM II DIAGNOSTIC ACCURACY STUDY</a:t>
            </a:r>
            <a:endParaRPr/>
          </a:p>
        </p:txBody>
      </p:sp>
      <p:sp>
        <p:nvSpPr>
          <p:cNvPr id="346" name="Google Shape;346;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Font typeface="Arial"/>
              <a:buNone/>
            </a:pPr>
            <a:r>
              <a:rPr lang="en-US"/>
              <a:t>A substudy of the ENCORE trial</a:t>
            </a:r>
            <a:endParaRPr/>
          </a:p>
        </p:txBody>
      </p:sp>
      <p:pic>
        <p:nvPicPr>
          <p:cNvPr id="347" name="Google Shape;347;p42"/>
          <p:cNvPicPr preferRelativeResize="0"/>
          <p:nvPr/>
        </p:nvPicPr>
        <p:blipFill rotWithShape="1">
          <a:blip r:embed="rId3">
            <a:alphaModFix/>
          </a:blip>
          <a:srcRect l="15842" r="28712" b="11110"/>
          <a:stretch/>
        </p:blipFill>
        <p:spPr>
          <a:xfrm>
            <a:off x="7848600" y="152400"/>
            <a:ext cx="1066800" cy="2286000"/>
          </a:xfrm>
          <a:prstGeom prst="rect">
            <a:avLst/>
          </a:prstGeom>
          <a:noFill/>
          <a:ln>
            <a:noFill/>
          </a:ln>
        </p:spPr>
      </p:pic>
      <p:pic>
        <p:nvPicPr>
          <p:cNvPr id="348" name="Google Shape;348;p42"/>
          <p:cNvPicPr preferRelativeResize="0"/>
          <p:nvPr/>
        </p:nvPicPr>
        <p:blipFill rotWithShape="1">
          <a:blip r:embed="rId4">
            <a:alphaModFix/>
          </a:blip>
          <a:srcRect/>
          <a:stretch/>
        </p:blipFill>
        <p:spPr>
          <a:xfrm>
            <a:off x="152400" y="76200"/>
            <a:ext cx="1504950" cy="14735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Background</a:t>
            </a:r>
            <a:endParaRPr/>
          </a:p>
        </p:txBody>
      </p:sp>
      <p:sp>
        <p:nvSpPr>
          <p:cNvPr id="355" name="Google Shape;355;p43"/>
          <p:cNvSpPr txBox="1">
            <a:spLocks noGrp="1"/>
          </p:cNvSpPr>
          <p:nvPr>
            <p:ph type="body" idx="1"/>
          </p:nvPr>
        </p:nvSpPr>
        <p:spPr>
          <a:xfrm>
            <a:off x="268550" y="1690456"/>
            <a:ext cx="84582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dirty="0"/>
              <a:t>TB is the leading cause of mortality in people with AHD</a:t>
            </a:r>
            <a:endParaRPr dirty="0"/>
          </a:p>
          <a:p>
            <a:pPr marL="342900" lvl="0" indent="-342900" algn="l" rtl="0">
              <a:spcBef>
                <a:spcPts val="640"/>
              </a:spcBef>
              <a:spcAft>
                <a:spcPts val="0"/>
              </a:spcAft>
              <a:buSzPts val="3200"/>
              <a:buFont typeface="Arial"/>
              <a:buChar char="•"/>
            </a:pPr>
            <a:r>
              <a:rPr lang="en-US" dirty="0"/>
              <a:t>Diagnosis is challenging especially in people with </a:t>
            </a:r>
            <a:r>
              <a:rPr lang="en-US" dirty="0" err="1"/>
              <a:t>extrapulmonary</a:t>
            </a:r>
            <a:r>
              <a:rPr lang="en-US" dirty="0"/>
              <a:t> TB</a:t>
            </a:r>
            <a:endParaRPr dirty="0"/>
          </a:p>
          <a:p>
            <a:pPr marL="342900" lvl="0" indent="-342900" algn="l" rtl="0">
              <a:spcBef>
                <a:spcPts val="640"/>
              </a:spcBef>
              <a:spcAft>
                <a:spcPts val="0"/>
              </a:spcAft>
              <a:buSzPts val="3200"/>
              <a:buFont typeface="Arial"/>
              <a:buChar char="•"/>
            </a:pPr>
            <a:r>
              <a:rPr lang="en-US" dirty="0" err="1"/>
              <a:t>Alere</a:t>
            </a:r>
            <a:r>
              <a:rPr lang="en-US" dirty="0"/>
              <a:t> Determine TB LAM (current standard) has 42% sensitivity</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Fujifilm SILVAMP TB LAM</a:t>
            </a:r>
            <a:endParaRPr/>
          </a:p>
        </p:txBody>
      </p:sp>
      <p:sp>
        <p:nvSpPr>
          <p:cNvPr id="361" name="Google Shape;361;p44"/>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Point-of-care assay</a:t>
            </a:r>
            <a:endParaRPr/>
          </a:p>
          <a:p>
            <a:pPr marL="342900" lvl="0" indent="-342900" algn="l" rtl="0">
              <a:spcBef>
                <a:spcPts val="640"/>
              </a:spcBef>
              <a:spcAft>
                <a:spcPts val="0"/>
              </a:spcAft>
              <a:buSzPts val="3200"/>
              <a:buFont typeface="Arial"/>
              <a:buChar char="•"/>
            </a:pPr>
            <a:r>
              <a:rPr lang="en-US"/>
              <a:t>Detects mycobacterial LAM antigen in urine</a:t>
            </a:r>
            <a:endParaRPr/>
          </a:p>
          <a:p>
            <a:pPr marL="342900" lvl="0" indent="-342900" algn="l" rtl="0">
              <a:spcBef>
                <a:spcPts val="640"/>
              </a:spcBef>
              <a:spcAft>
                <a:spcPts val="0"/>
              </a:spcAft>
              <a:buSzPts val="3200"/>
              <a:buFont typeface="Arial"/>
              <a:buChar char="•"/>
            </a:pPr>
            <a:r>
              <a:rPr lang="en-US"/>
              <a:t>Detects urine LAM concentrations 30x lower than current standard Alere LAM</a:t>
            </a:r>
            <a:endParaRPr/>
          </a:p>
          <a:p>
            <a:pPr marL="342900" lvl="0" indent="-342900" algn="l" rtl="0">
              <a:spcBef>
                <a:spcPts val="640"/>
              </a:spcBef>
              <a:spcAft>
                <a:spcPts val="0"/>
              </a:spcAft>
              <a:buSzPts val="3200"/>
              <a:buFont typeface="Arial"/>
              <a:buChar char="•"/>
            </a:pPr>
            <a:r>
              <a:rPr lang="en-US"/>
              <a:t>Results &lt;1 hour</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Methods</a:t>
            </a:r>
            <a:endParaRPr/>
          </a:p>
        </p:txBody>
      </p:sp>
      <p:sp>
        <p:nvSpPr>
          <p:cNvPr id="367" name="Google Shape;367;p45"/>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We stored (froze) urine of ENCORE participants at 16 clinic sites in Kampala from 2022-2023</a:t>
            </a:r>
            <a:endParaRPr/>
          </a:p>
          <a:p>
            <a:pPr marL="342900" lvl="0" indent="-342900" algn="l" rtl="0">
              <a:spcBef>
                <a:spcPts val="640"/>
              </a:spcBef>
              <a:spcAft>
                <a:spcPts val="0"/>
              </a:spcAft>
              <a:buSzPts val="3200"/>
              <a:buFont typeface="Arial"/>
              <a:buChar char="•"/>
            </a:pPr>
            <a:r>
              <a:rPr lang="en-US"/>
              <a:t>Documented symptoms</a:t>
            </a:r>
            <a:endParaRPr/>
          </a:p>
          <a:p>
            <a:pPr marL="342900" lvl="0" indent="-342900" algn="l" rtl="0">
              <a:spcBef>
                <a:spcPts val="640"/>
              </a:spcBef>
              <a:spcAft>
                <a:spcPts val="0"/>
              </a:spcAft>
              <a:buSzPts val="3200"/>
              <a:buFont typeface="Arial"/>
              <a:buChar char="•"/>
            </a:pPr>
            <a:r>
              <a:rPr lang="en-US"/>
              <a:t>Received Alere LAM testing (standard)</a:t>
            </a:r>
            <a:endParaRPr/>
          </a:p>
          <a:p>
            <a:pPr marL="342900" lvl="0" indent="-342900" algn="l" rtl="0">
              <a:spcBef>
                <a:spcPts val="640"/>
              </a:spcBef>
              <a:spcAft>
                <a:spcPts val="0"/>
              </a:spcAft>
              <a:buSzPts val="3200"/>
              <a:buFont typeface="Arial"/>
              <a:buChar char="•"/>
            </a:pPr>
            <a:r>
              <a:rPr lang="en-US"/>
              <a:t>FujiLAM performed on thawed (previously frozen) urine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342900" y="1143000"/>
            <a:ext cx="8458200" cy="259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How do you measure diagnostic accuracy when the current standard is imperfect?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TB classifications</a:t>
            </a:r>
            <a:endParaRPr/>
          </a:p>
        </p:txBody>
      </p:sp>
      <p:sp>
        <p:nvSpPr>
          <p:cNvPr id="379" name="Google Shape;379;p47"/>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Confirmed TB: Xpert or culture positive</a:t>
            </a:r>
            <a:endParaRPr/>
          </a:p>
          <a:p>
            <a:pPr marL="342900" lvl="0" indent="-342900" algn="l" rtl="0">
              <a:spcBef>
                <a:spcPts val="640"/>
              </a:spcBef>
              <a:spcAft>
                <a:spcPts val="0"/>
              </a:spcAft>
              <a:buSzPts val="3200"/>
              <a:buFont typeface="Arial"/>
              <a:buChar char="•"/>
            </a:pPr>
            <a:r>
              <a:rPr lang="en-US"/>
              <a:t>Probable TB: Signs/symptoms of TB + receipt of TB treatment, or Alere LAM+</a:t>
            </a:r>
            <a:endParaRPr/>
          </a:p>
          <a:p>
            <a:pPr marL="342900" lvl="0" indent="-342900" algn="l" rtl="0">
              <a:spcBef>
                <a:spcPts val="640"/>
              </a:spcBef>
              <a:spcAft>
                <a:spcPts val="0"/>
              </a:spcAft>
              <a:buSzPts val="3200"/>
              <a:buFont typeface="Arial"/>
              <a:buChar char="•"/>
            </a:pPr>
            <a:r>
              <a:rPr lang="en-US"/>
              <a:t>No TB: none of the above</a:t>
            </a:r>
            <a:endParaRPr/>
          </a:p>
          <a:p>
            <a:pPr marL="742950" lvl="1" indent="-285750" algn="l" rtl="0">
              <a:spcBef>
                <a:spcPts val="560"/>
              </a:spcBef>
              <a:spcAft>
                <a:spcPts val="0"/>
              </a:spcAft>
              <a:buSzPts val="2800"/>
              <a:buFont typeface="Arial"/>
              <a:buChar char="–"/>
            </a:pPr>
            <a:r>
              <a:rPr lang="en-US"/>
              <a:t>No TB treatment</a:t>
            </a:r>
            <a:endParaRPr/>
          </a:p>
          <a:p>
            <a:pPr marL="742950" lvl="1" indent="-285750" algn="l" rtl="0">
              <a:spcBef>
                <a:spcPts val="560"/>
              </a:spcBef>
              <a:spcAft>
                <a:spcPts val="0"/>
              </a:spcAft>
              <a:buSzPts val="2800"/>
              <a:buFont typeface="Arial"/>
              <a:buChar char="–"/>
            </a:pPr>
            <a:r>
              <a:rPr lang="en-US"/>
              <a:t>No Xpert or culture positive</a:t>
            </a:r>
            <a:endParaRPr/>
          </a:p>
          <a:p>
            <a:pPr marL="742950" lvl="1" indent="-285750" algn="l" rtl="0">
              <a:spcBef>
                <a:spcPts val="560"/>
              </a:spcBef>
              <a:spcAft>
                <a:spcPts val="0"/>
              </a:spcAft>
              <a:buSzPts val="2800"/>
              <a:buFont typeface="Arial"/>
              <a:buChar char="–"/>
            </a:pPr>
            <a:r>
              <a:rPr lang="en-US"/>
              <a:t>No Alere LAM+</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Compared FujiLAM results to:</a:t>
            </a:r>
            <a:endParaRPr/>
          </a:p>
        </p:txBody>
      </p:sp>
      <p:sp>
        <p:nvSpPr>
          <p:cNvPr id="385" name="Google Shape;385;p48"/>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dirty="0"/>
              <a:t>Confirmed TB</a:t>
            </a:r>
            <a:endParaRPr dirty="0"/>
          </a:p>
          <a:p>
            <a:pPr marL="342900" lvl="0" indent="-342900" algn="l" rtl="0">
              <a:spcBef>
                <a:spcPts val="640"/>
              </a:spcBef>
              <a:spcAft>
                <a:spcPts val="0"/>
              </a:spcAft>
              <a:buSzPts val="3200"/>
              <a:buFont typeface="Arial"/>
              <a:buChar char="•"/>
            </a:pPr>
            <a:r>
              <a:rPr lang="en-US" dirty="0"/>
              <a:t>Confirmed TB or Alere LAM 2+</a:t>
            </a:r>
            <a:endParaRPr dirty="0"/>
          </a:p>
          <a:p>
            <a:pPr marL="342900" lvl="0" indent="-342900" algn="l" rtl="0">
              <a:spcBef>
                <a:spcPts val="640"/>
              </a:spcBef>
              <a:spcAft>
                <a:spcPts val="0"/>
              </a:spcAft>
              <a:buSzPts val="3200"/>
              <a:buFont typeface="Arial"/>
              <a:buChar char="•"/>
            </a:pPr>
            <a:r>
              <a:rPr lang="en-US" dirty="0"/>
              <a:t>Confirmed TB + Probable TB</a:t>
            </a:r>
            <a:endParaRPr dirty="0"/>
          </a:p>
          <a:p>
            <a:pPr marL="0" lvl="0" indent="0" algn="l" rtl="0">
              <a:spcBef>
                <a:spcPts val="640"/>
              </a:spcBef>
              <a:spcAft>
                <a:spcPts val="0"/>
              </a:spcAft>
              <a:buSzPts val="3200"/>
              <a:buFont typeface="Arial"/>
              <a:buNone/>
            </a:pP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 Flow Diagram</a:t>
            </a:r>
            <a:endParaRPr/>
          </a:p>
        </p:txBody>
      </p:sp>
      <p:pic>
        <p:nvPicPr>
          <p:cNvPr id="392" name="Google Shape;392;p49"/>
          <p:cNvPicPr preferRelativeResize="0"/>
          <p:nvPr/>
        </p:nvPicPr>
        <p:blipFill rotWithShape="1">
          <a:blip r:embed="rId3">
            <a:alphaModFix/>
          </a:blip>
          <a:srcRect/>
          <a:stretch/>
        </p:blipFill>
        <p:spPr>
          <a:xfrm>
            <a:off x="2133600" y="1449048"/>
            <a:ext cx="5126983" cy="44764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6ABAC21-ABE5-91E5-F5CA-7ED2A489F89C}"/>
              </a:ext>
            </a:extLst>
          </p:cNvPr>
          <p:cNvSpPr txBox="1"/>
          <p:nvPr/>
        </p:nvSpPr>
        <p:spPr>
          <a:xfrm>
            <a:off x="41897" y="6148705"/>
            <a:ext cx="2856872" cy="256545"/>
          </a:xfrm>
          <a:prstGeom prst="rect">
            <a:avLst/>
          </a:prstGeom>
          <a:noFill/>
        </p:spPr>
        <p:txBody>
          <a:bodyPr wrap="none" rtlCol="0">
            <a:spAutoFit/>
          </a:bodyPr>
          <a:lstStyle/>
          <a:p>
            <a:r>
              <a:rPr lang="en-US" sz="1067" dirty="0">
                <a:solidFill>
                  <a:schemeClr val="bg1"/>
                </a:solidFill>
                <a:latin typeface="Calibri" panose="020F0502020204030204" pitchFamily="34" charset="0"/>
                <a:ea typeface="Calibri" panose="020F0502020204030204" pitchFamily="34" charset="0"/>
                <a:cs typeface="Arial" panose="020B0604020202020204" pitchFamily="34" charset="0"/>
              </a:rPr>
              <a:t>Source: UNAIDS 2024 epidemiological estimates</a:t>
            </a:r>
            <a:endParaRPr lang="en-CH" sz="1067" dirty="0">
              <a:solidFill>
                <a:schemeClr val="bg1"/>
              </a:solidFill>
            </a:endParaRPr>
          </a:p>
        </p:txBody>
      </p:sp>
      <p:graphicFrame>
        <p:nvGraphicFramePr>
          <p:cNvPr id="7" name="Chart 6">
            <a:extLst>
              <a:ext uri="{FF2B5EF4-FFF2-40B4-BE49-F238E27FC236}">
                <a16:creationId xmlns:a16="http://schemas.microsoft.com/office/drawing/2014/main" id="{9CA4EAB0-2E71-4AAA-904F-12EDA78ABF41}"/>
              </a:ext>
            </a:extLst>
          </p:cNvPr>
          <p:cNvGraphicFramePr>
            <a:graphicFrameLocks/>
          </p:cNvGraphicFramePr>
          <p:nvPr/>
        </p:nvGraphicFramePr>
        <p:xfrm>
          <a:off x="1489606" y="1743708"/>
          <a:ext cx="6164788" cy="41425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New HIV infections globally</a:t>
            </a:r>
          </a:p>
        </p:txBody>
      </p:sp>
    </p:spTree>
    <p:extLst>
      <p:ext uri="{BB962C8B-B14F-4D97-AF65-F5344CB8AC3E}">
        <p14:creationId xmlns:p14="http://schemas.microsoft.com/office/powerpoint/2010/main" val="2298788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0"/>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FujiLAM performance</a:t>
            </a:r>
            <a:endParaRPr/>
          </a:p>
        </p:txBody>
      </p:sp>
      <p:pic>
        <p:nvPicPr>
          <p:cNvPr id="398" name="Google Shape;398;p50"/>
          <p:cNvPicPr preferRelativeResize="0"/>
          <p:nvPr/>
        </p:nvPicPr>
        <p:blipFill rotWithShape="1">
          <a:blip r:embed="rId3">
            <a:alphaModFix/>
          </a:blip>
          <a:srcRect t="8539" b="37375"/>
          <a:stretch/>
        </p:blipFill>
        <p:spPr>
          <a:xfrm>
            <a:off x="82800" y="1363200"/>
            <a:ext cx="8820900" cy="42284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p:nvPr/>
        </p:nvSpPr>
        <p:spPr>
          <a:xfrm>
            <a:off x="2819400" y="1786884"/>
            <a:ext cx="2541494" cy="2148168"/>
          </a:xfrm>
          <a:prstGeom prst="ellipse">
            <a:avLst/>
          </a:prstGeom>
          <a:solidFill>
            <a:srgbClr val="CCCCCC">
              <a:alpha val="5098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5" name="Google Shape;405;p51"/>
          <p:cNvSpPr/>
          <p:nvPr/>
        </p:nvSpPr>
        <p:spPr>
          <a:xfrm>
            <a:off x="4155701" y="2232638"/>
            <a:ext cx="2541494" cy="2148168"/>
          </a:xfrm>
          <a:prstGeom prst="ellipse">
            <a:avLst/>
          </a:prstGeom>
          <a:solidFill>
            <a:srgbClr val="CBCBEF">
              <a:alpha val="32941"/>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6" name="Google Shape;406;p51"/>
          <p:cNvSpPr/>
          <p:nvPr/>
        </p:nvSpPr>
        <p:spPr>
          <a:xfrm>
            <a:off x="3071535" y="3262032"/>
            <a:ext cx="2541494" cy="2148168"/>
          </a:xfrm>
          <a:prstGeom prst="ellipse">
            <a:avLst/>
          </a:prstGeom>
          <a:solidFill>
            <a:schemeClr val="accent1">
              <a:alpha val="16862"/>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7" name="Google Shape;407;p51"/>
          <p:cNvSpPr txBox="1"/>
          <p:nvPr/>
        </p:nvSpPr>
        <p:spPr>
          <a:xfrm>
            <a:off x="3084142" y="2465814"/>
            <a:ext cx="9278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Xpert</a:t>
            </a:r>
            <a:endParaRPr/>
          </a:p>
        </p:txBody>
      </p:sp>
      <p:sp>
        <p:nvSpPr>
          <p:cNvPr id="408" name="Google Shape;408;p51"/>
          <p:cNvSpPr txBox="1"/>
          <p:nvPr/>
        </p:nvSpPr>
        <p:spPr>
          <a:xfrm>
            <a:off x="5393668" y="2821648"/>
            <a:ext cx="12472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FujiLAM II</a:t>
            </a:r>
            <a:endParaRPr/>
          </a:p>
        </p:txBody>
      </p:sp>
      <p:sp>
        <p:nvSpPr>
          <p:cNvPr id="409" name="Google Shape;409;p51"/>
          <p:cNvSpPr txBox="1"/>
          <p:nvPr/>
        </p:nvSpPr>
        <p:spPr>
          <a:xfrm>
            <a:off x="3637989" y="4774133"/>
            <a:ext cx="13278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Alere LAM</a:t>
            </a:r>
            <a:endParaRPr/>
          </a:p>
        </p:txBody>
      </p:sp>
      <p:sp>
        <p:nvSpPr>
          <p:cNvPr id="410" name="Google Shape;410;p51"/>
          <p:cNvSpPr txBox="1"/>
          <p:nvPr/>
        </p:nvSpPr>
        <p:spPr>
          <a:xfrm>
            <a:off x="4755776" y="2855926"/>
            <a:ext cx="49418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5</a:t>
            </a:r>
            <a:endParaRPr/>
          </a:p>
        </p:txBody>
      </p:sp>
      <p:sp>
        <p:nvSpPr>
          <p:cNvPr id="411" name="Google Shape;411;p51"/>
          <p:cNvSpPr txBox="1"/>
          <p:nvPr/>
        </p:nvSpPr>
        <p:spPr>
          <a:xfrm>
            <a:off x="3975848" y="2304596"/>
            <a:ext cx="49418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7</a:t>
            </a:r>
            <a:endParaRPr/>
          </a:p>
        </p:txBody>
      </p:sp>
      <p:sp>
        <p:nvSpPr>
          <p:cNvPr id="412" name="Google Shape;412;p51"/>
          <p:cNvSpPr txBox="1"/>
          <p:nvPr/>
        </p:nvSpPr>
        <p:spPr>
          <a:xfrm>
            <a:off x="4440606" y="3413965"/>
            <a:ext cx="49418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20</a:t>
            </a:r>
            <a:endParaRPr/>
          </a:p>
        </p:txBody>
      </p:sp>
      <p:sp>
        <p:nvSpPr>
          <p:cNvPr id="413" name="Google Shape;413;p51"/>
          <p:cNvSpPr txBox="1"/>
          <p:nvPr/>
        </p:nvSpPr>
        <p:spPr>
          <a:xfrm>
            <a:off x="5058334" y="3796552"/>
            <a:ext cx="49418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11</a:t>
            </a:r>
            <a:endParaRPr/>
          </a:p>
        </p:txBody>
      </p:sp>
      <p:sp>
        <p:nvSpPr>
          <p:cNvPr id="414" name="Google Shape;414;p51"/>
          <p:cNvSpPr txBox="1"/>
          <p:nvPr/>
        </p:nvSpPr>
        <p:spPr>
          <a:xfrm>
            <a:off x="3651433" y="3462376"/>
            <a:ext cx="49418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13</a:t>
            </a:r>
            <a:endParaRPr/>
          </a:p>
        </p:txBody>
      </p:sp>
      <p:sp>
        <p:nvSpPr>
          <p:cNvPr id="415" name="Google Shape;415;p51"/>
          <p:cNvSpPr txBox="1"/>
          <p:nvPr/>
        </p:nvSpPr>
        <p:spPr>
          <a:xfrm>
            <a:off x="5781954" y="3407428"/>
            <a:ext cx="49418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7</a:t>
            </a:r>
            <a:endParaRPr/>
          </a:p>
        </p:txBody>
      </p:sp>
      <p:sp>
        <p:nvSpPr>
          <p:cNvPr id="416" name="Google Shape;416;p51"/>
          <p:cNvSpPr txBox="1"/>
          <p:nvPr/>
        </p:nvSpPr>
        <p:spPr>
          <a:xfrm>
            <a:off x="4054848" y="4408554"/>
            <a:ext cx="49418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40</a:t>
            </a:r>
            <a:endParaRPr/>
          </a:p>
        </p:txBody>
      </p:sp>
      <p:sp>
        <p:nvSpPr>
          <p:cNvPr id="417" name="Google Shape;417;p51"/>
          <p:cNvSpPr txBox="1">
            <a:spLocks noGrp="1"/>
          </p:cNvSpPr>
          <p:nvPr>
            <p:ph type="title"/>
          </p:nvPr>
        </p:nvSpPr>
        <p:spPr>
          <a:xfrm>
            <a:off x="358028" y="226523"/>
            <a:ext cx="8382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Venn Diagram among participants who had all 3 tests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How good is good enough?</a:t>
            </a:r>
            <a:endParaRPr/>
          </a:p>
        </p:txBody>
      </p:sp>
      <p:sp>
        <p:nvSpPr>
          <p:cNvPr id="423" name="Google Shape;423;p52"/>
          <p:cNvSpPr txBox="1">
            <a:spLocks noGrp="1"/>
          </p:cNvSpPr>
          <p:nvPr>
            <p:ph type="body" idx="1"/>
          </p:nvPr>
        </p:nvSpPr>
        <p:spPr>
          <a:xfrm>
            <a:off x="304800" y="1752600"/>
            <a:ext cx="86106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Additional context: Alere LAM (endorsed by WHO) sensitivity is 42% among outpatients with advanced HIV disease (CD4&lt;200)</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Implications</a:t>
            </a:r>
            <a:endParaRPr/>
          </a:p>
        </p:txBody>
      </p:sp>
      <p:sp>
        <p:nvSpPr>
          <p:cNvPr id="429" name="Google Shape;429;p53"/>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Arial"/>
              <a:buChar char="•"/>
            </a:pPr>
            <a:r>
              <a:rPr lang="en-US"/>
              <a:t>FujiLAM may be a good addition for outpatients with AHD</a:t>
            </a:r>
            <a:endParaRPr/>
          </a:p>
          <a:p>
            <a:pPr marL="742950" lvl="1" indent="-285750" algn="l" rtl="0">
              <a:spcBef>
                <a:spcPts val="560"/>
              </a:spcBef>
              <a:spcAft>
                <a:spcPts val="0"/>
              </a:spcAft>
              <a:buSzPts val="2800"/>
              <a:buFont typeface="Arial"/>
              <a:buChar char="–"/>
            </a:pPr>
            <a:r>
              <a:rPr lang="en-US"/>
              <a:t>Particularly if CD4&lt;100 or CRP&gt;5</a:t>
            </a:r>
            <a:endParaRPr/>
          </a:p>
          <a:p>
            <a:pPr marL="342900" lvl="0" indent="-342900" algn="l" rtl="0">
              <a:spcBef>
                <a:spcPts val="640"/>
              </a:spcBef>
              <a:spcAft>
                <a:spcPts val="0"/>
              </a:spcAft>
              <a:buSzPts val="3200"/>
              <a:buFont typeface="Arial"/>
              <a:buChar char="•"/>
            </a:pPr>
            <a:r>
              <a:rPr lang="en-US"/>
              <a:t>Shortage of Alere LAM tests</a:t>
            </a:r>
            <a:endParaRPr/>
          </a:p>
          <a:p>
            <a:pPr marL="342900" lvl="0" indent="-342900" algn="l" rtl="0">
              <a:spcBef>
                <a:spcPts val="640"/>
              </a:spcBef>
              <a:spcAft>
                <a:spcPts val="0"/>
              </a:spcAft>
              <a:buSzPts val="3200"/>
              <a:buFont typeface="Arial"/>
              <a:buChar char="•"/>
            </a:pPr>
            <a:r>
              <a:rPr lang="en-US"/>
              <a:t>Does this have the same sensitivity in fresh urine?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4"/>
          <p:cNvSpPr txBox="1">
            <a:spLocks noGrp="1"/>
          </p:cNvSpPr>
          <p:nvPr>
            <p:ph type="title"/>
          </p:nvPr>
        </p:nvSpPr>
        <p:spPr>
          <a:xfrm>
            <a:off x="722313" y="4406907"/>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CRP AS A PREDICTOR OF POOR OUTCOMES IN AHD</a:t>
            </a:r>
            <a:endParaRPr/>
          </a:p>
        </p:txBody>
      </p:sp>
      <p:sp>
        <p:nvSpPr>
          <p:cNvPr id="435" name="Google Shape;435;p5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Font typeface="Arial"/>
              <a:buNone/>
            </a:pPr>
            <a:r>
              <a:rPr lang="en-US"/>
              <a:t>ENCORE trial sub study</a:t>
            </a:r>
            <a:endParaRPr/>
          </a:p>
        </p:txBody>
      </p:sp>
      <p:pic>
        <p:nvPicPr>
          <p:cNvPr id="2" name="Picture 1"/>
          <p:cNvPicPr>
            <a:picLocks noChangeAspect="1"/>
          </p:cNvPicPr>
          <p:nvPr/>
        </p:nvPicPr>
        <p:blipFill>
          <a:blip r:embed="rId3"/>
          <a:stretch>
            <a:fillRect/>
          </a:stretch>
        </p:blipFill>
        <p:spPr>
          <a:xfrm>
            <a:off x="203200" y="157018"/>
            <a:ext cx="1246909" cy="1453452"/>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Background</a:t>
            </a:r>
            <a:endParaRPr dirty="0"/>
          </a:p>
        </p:txBody>
      </p:sp>
      <p:sp>
        <p:nvSpPr>
          <p:cNvPr id="441" name="Google Shape;441;p55"/>
          <p:cNvSpPr txBox="1">
            <a:spLocks noGrp="1"/>
          </p:cNvSpPr>
          <p:nvPr>
            <p:ph type="body" idx="1"/>
          </p:nvPr>
        </p:nvSpPr>
        <p:spPr>
          <a:xfrm>
            <a:off x="186431" y="1752600"/>
            <a:ext cx="8851037" cy="3962400"/>
          </a:xfrm>
          <a:prstGeom prst="rect">
            <a:avLst/>
          </a:prstGeom>
          <a:noFill/>
          <a:ln>
            <a:noFill/>
          </a:ln>
        </p:spPr>
        <p:txBody>
          <a:bodyPr spcFirstLastPara="1" wrap="square" lIns="91425" tIns="45700" rIns="91425" bIns="45700" anchor="t" anchorCtr="0">
            <a:noAutofit/>
          </a:bodyPr>
          <a:lstStyle/>
          <a:p>
            <a:pPr marL="660400" indent="-457200">
              <a:spcBef>
                <a:spcPts val="0"/>
              </a:spcBef>
              <a:buSzPts val="3200"/>
            </a:pPr>
            <a:r>
              <a:rPr lang="en-US" dirty="0"/>
              <a:t>C-reactive protein: marker for inflammation and infection</a:t>
            </a:r>
          </a:p>
          <a:p>
            <a:pPr marL="660400" indent="-457200">
              <a:spcBef>
                <a:spcPts val="0"/>
              </a:spcBef>
              <a:buSzPts val="3200"/>
            </a:pPr>
            <a:r>
              <a:rPr lang="en-US" dirty="0"/>
              <a:t>Elevated in active TB</a:t>
            </a:r>
          </a:p>
          <a:p>
            <a:pPr marL="660400" indent="-457200">
              <a:spcBef>
                <a:spcPts val="0"/>
              </a:spcBef>
              <a:buSzPts val="3200"/>
            </a:pPr>
            <a:r>
              <a:rPr lang="en-US" dirty="0"/>
              <a:t>Declines with TB treatment</a:t>
            </a:r>
          </a:p>
          <a:p>
            <a:pPr marL="660400" indent="-457200">
              <a:spcBef>
                <a:spcPts val="0"/>
              </a:spcBef>
              <a:buSzPts val="3200"/>
            </a:pPr>
            <a:r>
              <a:rPr lang="en-US" dirty="0"/>
              <a:t>Marker of OIs and death before ART</a:t>
            </a:r>
          </a:p>
          <a:p>
            <a:pPr marL="1117600" lvl="1" indent="-457200">
              <a:spcBef>
                <a:spcPts val="0"/>
              </a:spcBef>
              <a:buSzPts val="3200"/>
            </a:pPr>
            <a:r>
              <a:rPr lang="en-US" dirty="0"/>
              <a:t>Before universal ART</a:t>
            </a:r>
          </a:p>
          <a:p>
            <a:pPr marL="203200" indent="0">
              <a:spcBef>
                <a:spcPts val="0"/>
              </a:spcBef>
              <a:buSzPts val="3200"/>
              <a:buNone/>
            </a:pP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Text Placeholder 2"/>
          <p:cNvSpPr>
            <a:spLocks noGrp="1"/>
          </p:cNvSpPr>
          <p:nvPr>
            <p:ph type="body" idx="1"/>
          </p:nvPr>
        </p:nvSpPr>
        <p:spPr>
          <a:xfrm>
            <a:off x="159799" y="1752600"/>
            <a:ext cx="8913180" cy="3962400"/>
          </a:xfrm>
        </p:spPr>
        <p:txBody>
          <a:bodyPr/>
          <a:lstStyle/>
          <a:p>
            <a:r>
              <a:rPr lang="en-US" dirty="0"/>
              <a:t>Evaluate the predictive value of baseline serum CRP for OIs, hospitalization, or death in outpatients with AHD </a:t>
            </a:r>
          </a:p>
          <a:p>
            <a:pPr lvl="1"/>
            <a:r>
              <a:rPr lang="en-US" dirty="0"/>
              <a:t>receiving WHO-recommended OI screening and prophylaxis</a:t>
            </a:r>
          </a:p>
        </p:txBody>
      </p:sp>
    </p:spTree>
    <p:extLst>
      <p:ext uri="{BB962C8B-B14F-4D97-AF65-F5344CB8AC3E}">
        <p14:creationId xmlns:p14="http://schemas.microsoft.com/office/powerpoint/2010/main" val="2979264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Text Placeholder 2"/>
          <p:cNvSpPr>
            <a:spLocks noGrp="1"/>
          </p:cNvSpPr>
          <p:nvPr>
            <p:ph type="body" idx="1"/>
          </p:nvPr>
        </p:nvSpPr>
        <p:spPr/>
        <p:txBody>
          <a:bodyPr/>
          <a:lstStyle/>
          <a:p>
            <a:r>
              <a:rPr lang="en-US" dirty="0"/>
              <a:t>Measured CRP prospectively in all participants</a:t>
            </a:r>
          </a:p>
          <a:p>
            <a:r>
              <a:rPr lang="en-US" dirty="0"/>
              <a:t>Collected baseline demographics, symptoms, clinical outcomes (OIs, hospitalization, death)</a:t>
            </a:r>
          </a:p>
        </p:txBody>
      </p:sp>
    </p:spTree>
    <p:extLst>
      <p:ext uri="{BB962C8B-B14F-4D97-AF65-F5344CB8AC3E}">
        <p14:creationId xmlns:p14="http://schemas.microsoft.com/office/powerpoint/2010/main" val="6172089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Text Placeholder 2"/>
          <p:cNvSpPr>
            <a:spLocks noGrp="1"/>
          </p:cNvSpPr>
          <p:nvPr>
            <p:ph type="body" idx="1"/>
          </p:nvPr>
        </p:nvSpPr>
        <p:spPr/>
        <p:txBody>
          <a:bodyPr/>
          <a:lstStyle/>
          <a:p>
            <a:r>
              <a:rPr lang="en-US" dirty="0"/>
              <a:t>Primary: 30-day hospitalization or death</a:t>
            </a:r>
          </a:p>
          <a:p>
            <a:r>
              <a:rPr lang="en-US" dirty="0"/>
              <a:t>Secondary:</a:t>
            </a:r>
          </a:p>
          <a:p>
            <a:pPr lvl="1"/>
            <a:r>
              <a:rPr lang="en-US" dirty="0"/>
              <a:t>Incidence of OIs </a:t>
            </a:r>
          </a:p>
          <a:p>
            <a:pPr lvl="1"/>
            <a:r>
              <a:rPr lang="en-US" dirty="0"/>
              <a:t>Incidence of hospitalization</a:t>
            </a:r>
          </a:p>
          <a:p>
            <a:pPr lvl="1"/>
            <a:r>
              <a:rPr lang="en-US" dirty="0"/>
              <a:t>Incidence of death</a:t>
            </a:r>
          </a:p>
        </p:txBody>
      </p:sp>
    </p:spTree>
    <p:extLst>
      <p:ext uri="{BB962C8B-B14F-4D97-AF65-F5344CB8AC3E}">
        <p14:creationId xmlns:p14="http://schemas.microsoft.com/office/powerpoint/2010/main" val="2429480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Flow diagram</a:t>
            </a:r>
          </a:p>
        </p:txBody>
      </p:sp>
      <p:pic>
        <p:nvPicPr>
          <p:cNvPr id="4" name="Picture 3"/>
          <p:cNvPicPr>
            <a:picLocks noChangeAspect="1"/>
          </p:cNvPicPr>
          <p:nvPr/>
        </p:nvPicPr>
        <p:blipFill>
          <a:blip r:embed="rId3"/>
          <a:stretch>
            <a:fillRect/>
          </a:stretch>
        </p:blipFill>
        <p:spPr>
          <a:xfrm>
            <a:off x="2332770" y="1699928"/>
            <a:ext cx="6125430" cy="4067743"/>
          </a:xfrm>
          <a:prstGeom prst="rect">
            <a:avLst/>
          </a:prstGeom>
        </p:spPr>
      </p:pic>
    </p:spTree>
    <p:extLst>
      <p:ext uri="{BB962C8B-B14F-4D97-AF65-F5344CB8AC3E}">
        <p14:creationId xmlns:p14="http://schemas.microsoft.com/office/powerpoint/2010/main" val="308848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D628E-F061-0FE9-E2F2-3A55120A432A}"/>
              </a:ext>
            </a:extLst>
          </p:cNvPr>
          <p:cNvSpPr txBox="1"/>
          <p:nvPr/>
        </p:nvSpPr>
        <p:spPr>
          <a:xfrm>
            <a:off x="41897" y="6148705"/>
            <a:ext cx="2856872" cy="256545"/>
          </a:xfrm>
          <a:prstGeom prst="rect">
            <a:avLst/>
          </a:prstGeom>
          <a:noFill/>
        </p:spPr>
        <p:txBody>
          <a:bodyPr wrap="none" rtlCol="0">
            <a:spAutoFit/>
          </a:bodyPr>
          <a:lstStyle/>
          <a:p>
            <a:r>
              <a:rPr lang="en-US" sz="1067" dirty="0">
                <a:solidFill>
                  <a:schemeClr val="bg1"/>
                </a:solidFill>
                <a:latin typeface="Calibri" panose="020F0502020204030204" pitchFamily="34" charset="0"/>
                <a:ea typeface="Calibri" panose="020F0502020204030204" pitchFamily="34" charset="0"/>
                <a:cs typeface="Arial" panose="020B0604020202020204" pitchFamily="34" charset="0"/>
              </a:rPr>
              <a:t>Source: UNAIDS 2024 epidemiological estimates</a:t>
            </a:r>
            <a:endParaRPr lang="en-CH" sz="1067" dirty="0">
              <a:solidFill>
                <a:schemeClr val="bg1"/>
              </a:solidFill>
            </a:endParaRPr>
          </a:p>
        </p:txBody>
      </p:sp>
      <p:pic>
        <p:nvPicPr>
          <p:cNvPr id="14" name="Picture 13">
            <a:extLst>
              <a:ext uri="{FF2B5EF4-FFF2-40B4-BE49-F238E27FC236}">
                <a16:creationId xmlns:a16="http://schemas.microsoft.com/office/drawing/2014/main" id="{83B3E62A-8A89-61DA-33E9-354BDC4D3A66}"/>
              </a:ext>
            </a:extLst>
          </p:cNvPr>
          <p:cNvPicPr>
            <a:picLocks noChangeAspect="1"/>
          </p:cNvPicPr>
          <p:nvPr/>
        </p:nvPicPr>
        <p:blipFill rotWithShape="1">
          <a:blip r:embed="rId3"/>
          <a:srcRect l="2262"/>
          <a:stretch/>
        </p:blipFill>
        <p:spPr>
          <a:xfrm>
            <a:off x="1564850" y="1757400"/>
            <a:ext cx="6156750" cy="4047067"/>
          </a:xfrm>
          <a:prstGeom prst="rect">
            <a:avLst/>
          </a:prstGeom>
        </p:spPr>
      </p:pic>
      <p:sp>
        <p:nvSpPr>
          <p:cNvPr id="2" name="Title 1"/>
          <p:cNvSpPr>
            <a:spLocks noGrp="1"/>
          </p:cNvSpPr>
          <p:nvPr>
            <p:ph type="title"/>
          </p:nvPr>
        </p:nvSpPr>
        <p:spPr/>
        <p:txBody>
          <a:bodyPr/>
          <a:lstStyle/>
          <a:p>
            <a:r>
              <a:rPr lang="en-US" dirty="0"/>
              <a:t>Global AIDS Deaths: </a:t>
            </a:r>
            <a:br>
              <a:rPr lang="en-US" dirty="0"/>
            </a:br>
            <a:r>
              <a:rPr lang="en-US" dirty="0"/>
              <a:t>630,000 deaths in 2023</a:t>
            </a:r>
          </a:p>
        </p:txBody>
      </p:sp>
    </p:spTree>
    <p:extLst>
      <p:ext uri="{BB962C8B-B14F-4D97-AF65-F5344CB8AC3E}">
        <p14:creationId xmlns:p14="http://schemas.microsoft.com/office/powerpoint/2010/main" val="2654915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characteristics by CRP group</a:t>
            </a:r>
          </a:p>
        </p:txBody>
      </p:sp>
      <p:graphicFrame>
        <p:nvGraphicFramePr>
          <p:cNvPr id="3" name="Table 2"/>
          <p:cNvGraphicFramePr>
            <a:graphicFrameLocks noGrp="1"/>
          </p:cNvGraphicFramePr>
          <p:nvPr>
            <p:extLst>
              <p:ext uri="{D42A27DB-BD31-4B8C-83A1-F6EECF244321}">
                <p14:modId xmlns:p14="http://schemas.microsoft.com/office/powerpoint/2010/main" val="1275256434"/>
              </p:ext>
            </p:extLst>
          </p:nvPr>
        </p:nvGraphicFramePr>
        <p:xfrm>
          <a:off x="1385455" y="2071255"/>
          <a:ext cx="6096000" cy="3337560"/>
        </p:xfrm>
        <a:graphic>
          <a:graphicData uri="http://schemas.openxmlformats.org/drawingml/2006/table">
            <a:tbl>
              <a:tblPr firstRow="1" bandRow="1">
                <a:tableStyleId>{4C889C01-FB79-4823-A86E-0510009B0457}</a:tableStyleId>
              </a:tblPr>
              <a:tblGrid>
                <a:gridCol w="1976582">
                  <a:extLst>
                    <a:ext uri="{9D8B030D-6E8A-4147-A177-3AD203B41FA5}">
                      <a16:colId xmlns:a16="http://schemas.microsoft.com/office/drawing/2014/main" val="4040440936"/>
                    </a:ext>
                  </a:extLst>
                </a:gridCol>
                <a:gridCol w="1570182">
                  <a:extLst>
                    <a:ext uri="{9D8B030D-6E8A-4147-A177-3AD203B41FA5}">
                      <a16:colId xmlns:a16="http://schemas.microsoft.com/office/drawing/2014/main" val="1337515827"/>
                    </a:ext>
                  </a:extLst>
                </a:gridCol>
                <a:gridCol w="1505527">
                  <a:extLst>
                    <a:ext uri="{9D8B030D-6E8A-4147-A177-3AD203B41FA5}">
                      <a16:colId xmlns:a16="http://schemas.microsoft.com/office/drawing/2014/main" val="3115618195"/>
                    </a:ext>
                  </a:extLst>
                </a:gridCol>
                <a:gridCol w="1043709">
                  <a:extLst>
                    <a:ext uri="{9D8B030D-6E8A-4147-A177-3AD203B41FA5}">
                      <a16:colId xmlns:a16="http://schemas.microsoft.com/office/drawing/2014/main" val="3753726818"/>
                    </a:ext>
                  </a:extLst>
                </a:gridCol>
              </a:tblGrid>
              <a:tr h="370840">
                <a:tc>
                  <a:txBody>
                    <a:bodyPr/>
                    <a:lstStyle/>
                    <a:p>
                      <a:endParaRPr lang="en-US" dirty="0"/>
                    </a:p>
                  </a:txBody>
                  <a:tcPr/>
                </a:tc>
                <a:tc>
                  <a:txBody>
                    <a:bodyPr/>
                    <a:lstStyle/>
                    <a:p>
                      <a:pPr algn="ctr"/>
                      <a:r>
                        <a:rPr lang="en-US" dirty="0"/>
                        <a:t>CRP &lt;10mg/L</a:t>
                      </a:r>
                    </a:p>
                  </a:txBody>
                  <a:tcPr anchor="ctr"/>
                </a:tc>
                <a:tc>
                  <a:txBody>
                    <a:bodyPr/>
                    <a:lstStyle/>
                    <a:p>
                      <a:pPr algn="ctr"/>
                      <a:r>
                        <a:rPr lang="en-US" dirty="0"/>
                        <a:t>CRP </a:t>
                      </a:r>
                      <a:r>
                        <a:rPr lang="en-US" u="sng" dirty="0"/>
                        <a:t>&gt;</a:t>
                      </a:r>
                      <a:r>
                        <a:rPr lang="en-US" dirty="0"/>
                        <a:t>10mg/L</a:t>
                      </a:r>
                    </a:p>
                  </a:txBody>
                  <a:tcPr anchor="ctr"/>
                </a:tc>
                <a:tc>
                  <a:txBody>
                    <a:bodyPr/>
                    <a:lstStyle/>
                    <a:p>
                      <a:pPr algn="ctr"/>
                      <a:r>
                        <a:rPr lang="en-US" dirty="0"/>
                        <a:t>P-value</a:t>
                      </a:r>
                    </a:p>
                  </a:txBody>
                  <a:tcPr anchor="ctr"/>
                </a:tc>
                <a:extLst>
                  <a:ext uri="{0D108BD9-81ED-4DB2-BD59-A6C34878D82A}">
                    <a16:rowId xmlns:a16="http://schemas.microsoft.com/office/drawing/2014/main" val="3885554410"/>
                  </a:ext>
                </a:extLst>
              </a:tr>
              <a:tr h="370840">
                <a:tc>
                  <a:txBody>
                    <a:bodyPr/>
                    <a:lstStyle/>
                    <a:p>
                      <a:r>
                        <a:rPr lang="en-US" dirty="0"/>
                        <a:t>Number</a:t>
                      </a:r>
                    </a:p>
                  </a:txBody>
                  <a:tcPr anchor="ctr"/>
                </a:tc>
                <a:tc>
                  <a:txBody>
                    <a:bodyPr/>
                    <a:lstStyle/>
                    <a:p>
                      <a:pPr algn="ctr"/>
                      <a:r>
                        <a:rPr lang="en-US" dirty="0"/>
                        <a:t>459 (59%)</a:t>
                      </a:r>
                    </a:p>
                  </a:txBody>
                  <a:tcPr anchor="ctr"/>
                </a:tc>
                <a:tc>
                  <a:txBody>
                    <a:bodyPr/>
                    <a:lstStyle/>
                    <a:p>
                      <a:pPr algn="ctr"/>
                      <a:r>
                        <a:rPr lang="en-US" dirty="0"/>
                        <a:t>326 (41%)</a:t>
                      </a:r>
                    </a:p>
                  </a:txBody>
                  <a:tcPr anchor="ctr"/>
                </a:tc>
                <a:tc>
                  <a:txBody>
                    <a:bodyPr/>
                    <a:lstStyle/>
                    <a:p>
                      <a:pPr algn="ctr"/>
                      <a:endParaRPr lang="en-US" dirty="0"/>
                    </a:p>
                  </a:txBody>
                  <a:tcPr anchor="ctr"/>
                </a:tc>
                <a:extLst>
                  <a:ext uri="{0D108BD9-81ED-4DB2-BD59-A6C34878D82A}">
                    <a16:rowId xmlns:a16="http://schemas.microsoft.com/office/drawing/2014/main" val="228689311"/>
                  </a:ext>
                </a:extLst>
              </a:tr>
              <a:tr h="370840">
                <a:tc>
                  <a:txBody>
                    <a:bodyPr/>
                    <a:lstStyle/>
                    <a:p>
                      <a:r>
                        <a:rPr lang="en-US" dirty="0"/>
                        <a:t>Female</a:t>
                      </a:r>
                    </a:p>
                  </a:txBody>
                  <a:tcPr anchor="ctr"/>
                </a:tc>
                <a:tc>
                  <a:txBody>
                    <a:bodyPr/>
                    <a:lstStyle/>
                    <a:p>
                      <a:pPr algn="ctr"/>
                      <a:r>
                        <a:rPr lang="en-US" dirty="0"/>
                        <a:t>257 (56%)</a:t>
                      </a:r>
                    </a:p>
                  </a:txBody>
                  <a:tcPr anchor="ctr"/>
                </a:tc>
                <a:tc>
                  <a:txBody>
                    <a:bodyPr/>
                    <a:lstStyle/>
                    <a:p>
                      <a:pPr algn="ctr"/>
                      <a:r>
                        <a:rPr lang="en-US" dirty="0"/>
                        <a:t>138 (42%)</a:t>
                      </a:r>
                    </a:p>
                  </a:txBody>
                  <a:tcPr anchor="ctr"/>
                </a:tc>
                <a:tc>
                  <a:txBody>
                    <a:bodyPr/>
                    <a:lstStyle/>
                    <a:p>
                      <a:pPr algn="ctr"/>
                      <a:r>
                        <a:rPr lang="en-US" dirty="0"/>
                        <a:t>&lt;0.001</a:t>
                      </a:r>
                    </a:p>
                  </a:txBody>
                  <a:tcPr anchor="ctr"/>
                </a:tc>
                <a:extLst>
                  <a:ext uri="{0D108BD9-81ED-4DB2-BD59-A6C34878D82A}">
                    <a16:rowId xmlns:a16="http://schemas.microsoft.com/office/drawing/2014/main" val="2840217495"/>
                  </a:ext>
                </a:extLst>
              </a:tr>
              <a:tr h="370840">
                <a:tc>
                  <a:txBody>
                    <a:bodyPr/>
                    <a:lstStyle/>
                    <a:p>
                      <a:r>
                        <a:rPr lang="en-US" dirty="0"/>
                        <a:t>Weight, kg</a:t>
                      </a:r>
                    </a:p>
                  </a:txBody>
                  <a:tcPr anchor="ctr"/>
                </a:tc>
                <a:tc>
                  <a:txBody>
                    <a:bodyPr/>
                    <a:lstStyle/>
                    <a:p>
                      <a:pPr algn="ctr"/>
                      <a:r>
                        <a:rPr lang="en-US" dirty="0"/>
                        <a:t>56 (50-63)</a:t>
                      </a:r>
                    </a:p>
                  </a:txBody>
                  <a:tcPr anchor="ctr"/>
                </a:tc>
                <a:tc>
                  <a:txBody>
                    <a:bodyPr/>
                    <a:lstStyle/>
                    <a:p>
                      <a:pPr algn="ctr"/>
                      <a:r>
                        <a:rPr lang="en-US" dirty="0"/>
                        <a:t>53 (47-59)</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&lt;0.001</a:t>
                      </a:r>
                    </a:p>
                  </a:txBody>
                  <a:tcPr anchor="ctr"/>
                </a:tc>
                <a:extLst>
                  <a:ext uri="{0D108BD9-81ED-4DB2-BD59-A6C34878D82A}">
                    <a16:rowId xmlns:a16="http://schemas.microsoft.com/office/drawing/2014/main" val="565446303"/>
                  </a:ext>
                </a:extLst>
              </a:tr>
              <a:tr h="370840">
                <a:tc>
                  <a:txBody>
                    <a:bodyPr/>
                    <a:lstStyle/>
                    <a:p>
                      <a:r>
                        <a:rPr lang="en-US" dirty="0"/>
                        <a:t>CD4 count, cells/mL</a:t>
                      </a:r>
                    </a:p>
                  </a:txBody>
                  <a:tcPr anchor="ctr"/>
                </a:tc>
                <a:tc>
                  <a:txBody>
                    <a:bodyPr/>
                    <a:lstStyle/>
                    <a:p>
                      <a:pPr algn="ctr"/>
                      <a:r>
                        <a:rPr lang="en-US" dirty="0"/>
                        <a:t>103 (56-154)</a:t>
                      </a:r>
                    </a:p>
                  </a:txBody>
                  <a:tcPr anchor="ctr"/>
                </a:tc>
                <a:tc>
                  <a:txBody>
                    <a:bodyPr/>
                    <a:lstStyle/>
                    <a:p>
                      <a:pPr algn="ctr"/>
                      <a:r>
                        <a:rPr lang="en-US" dirty="0"/>
                        <a:t>61 (28-119)</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&lt;0.001</a:t>
                      </a:r>
                    </a:p>
                  </a:txBody>
                  <a:tcPr anchor="ctr"/>
                </a:tc>
                <a:extLst>
                  <a:ext uri="{0D108BD9-81ED-4DB2-BD59-A6C34878D82A}">
                    <a16:rowId xmlns:a16="http://schemas.microsoft.com/office/drawing/2014/main" val="1691352914"/>
                  </a:ext>
                </a:extLst>
              </a:tr>
              <a:tr h="370840">
                <a:tc>
                  <a:txBody>
                    <a:bodyPr/>
                    <a:lstStyle/>
                    <a:p>
                      <a:r>
                        <a:rPr lang="en-US" dirty="0"/>
                        <a:t>ART-naive</a:t>
                      </a:r>
                    </a:p>
                  </a:txBody>
                  <a:tcPr anchor="ctr"/>
                </a:tc>
                <a:tc>
                  <a:txBody>
                    <a:bodyPr/>
                    <a:lstStyle/>
                    <a:p>
                      <a:pPr algn="ctr"/>
                      <a:r>
                        <a:rPr lang="en-US" dirty="0"/>
                        <a:t>442 (56%)</a:t>
                      </a:r>
                    </a:p>
                  </a:txBody>
                  <a:tcPr anchor="ctr"/>
                </a:tc>
                <a:tc>
                  <a:txBody>
                    <a:bodyPr/>
                    <a:lstStyle/>
                    <a:p>
                      <a:pPr algn="ctr"/>
                      <a:r>
                        <a:rPr lang="en-US" dirty="0"/>
                        <a:t>225 (49%)</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&lt;0.001</a:t>
                      </a:r>
                    </a:p>
                  </a:txBody>
                  <a:tcPr anchor="ctr"/>
                </a:tc>
                <a:extLst>
                  <a:ext uri="{0D108BD9-81ED-4DB2-BD59-A6C34878D82A}">
                    <a16:rowId xmlns:a16="http://schemas.microsoft.com/office/drawing/2014/main" val="2036311833"/>
                  </a:ext>
                </a:extLst>
              </a:tr>
              <a:tr h="370840">
                <a:tc>
                  <a:txBody>
                    <a:bodyPr/>
                    <a:lstStyle/>
                    <a:p>
                      <a:r>
                        <a:rPr lang="en-US" dirty="0"/>
                        <a:t>Plasma CrAg+</a:t>
                      </a:r>
                    </a:p>
                  </a:txBody>
                  <a:tcPr anchor="ctr"/>
                </a:tc>
                <a:tc>
                  <a:txBody>
                    <a:bodyPr/>
                    <a:lstStyle/>
                    <a:p>
                      <a:pPr algn="ctr"/>
                      <a:r>
                        <a:rPr lang="en-US" dirty="0"/>
                        <a:t>28 (6%)</a:t>
                      </a:r>
                    </a:p>
                  </a:txBody>
                  <a:tcPr anchor="ctr"/>
                </a:tc>
                <a:tc>
                  <a:txBody>
                    <a:bodyPr/>
                    <a:lstStyle/>
                    <a:p>
                      <a:pPr algn="ctr"/>
                      <a:r>
                        <a:rPr lang="en-US" dirty="0"/>
                        <a:t>36 (11%)</a:t>
                      </a:r>
                    </a:p>
                  </a:txBody>
                  <a:tcPr anchor="ctr"/>
                </a:tc>
                <a:tc>
                  <a:txBody>
                    <a:bodyPr/>
                    <a:lstStyle/>
                    <a:p>
                      <a:pPr algn="ctr"/>
                      <a:r>
                        <a:rPr lang="en-US" dirty="0"/>
                        <a:t>0.017</a:t>
                      </a:r>
                    </a:p>
                  </a:txBody>
                  <a:tcPr anchor="ctr"/>
                </a:tc>
                <a:extLst>
                  <a:ext uri="{0D108BD9-81ED-4DB2-BD59-A6C34878D82A}">
                    <a16:rowId xmlns:a16="http://schemas.microsoft.com/office/drawing/2014/main" val="2925188555"/>
                  </a:ext>
                </a:extLst>
              </a:tr>
              <a:tr h="370840">
                <a:tc>
                  <a:txBody>
                    <a:bodyPr/>
                    <a:lstStyle/>
                    <a:p>
                      <a:r>
                        <a:rPr lang="en-US" dirty="0"/>
                        <a:t>Urine LAM+</a:t>
                      </a:r>
                    </a:p>
                  </a:txBody>
                  <a:tcPr anchor="ctr"/>
                </a:tc>
                <a:tc>
                  <a:txBody>
                    <a:bodyPr/>
                    <a:lstStyle/>
                    <a:p>
                      <a:pPr algn="ctr"/>
                      <a:r>
                        <a:rPr lang="en-US" dirty="0"/>
                        <a:t>93 (20%)</a:t>
                      </a:r>
                    </a:p>
                  </a:txBody>
                  <a:tcPr anchor="ctr"/>
                </a:tc>
                <a:tc>
                  <a:txBody>
                    <a:bodyPr/>
                    <a:lstStyle/>
                    <a:p>
                      <a:pPr algn="ctr"/>
                      <a:r>
                        <a:rPr lang="en-US" dirty="0"/>
                        <a:t>133 (41%)</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&lt;0.001</a:t>
                      </a:r>
                    </a:p>
                  </a:txBody>
                  <a:tcPr anchor="ctr"/>
                </a:tc>
                <a:extLst>
                  <a:ext uri="{0D108BD9-81ED-4DB2-BD59-A6C34878D82A}">
                    <a16:rowId xmlns:a16="http://schemas.microsoft.com/office/drawing/2014/main" val="1899879682"/>
                  </a:ext>
                </a:extLst>
              </a:tr>
              <a:tr h="370840">
                <a:tc>
                  <a:txBody>
                    <a:bodyPr/>
                    <a:lstStyle/>
                    <a:p>
                      <a:r>
                        <a:rPr lang="en-US" dirty="0" err="1"/>
                        <a:t>Xpert</a:t>
                      </a:r>
                      <a:r>
                        <a:rPr lang="en-US" dirty="0"/>
                        <a:t> MTB/Rif+</a:t>
                      </a:r>
                    </a:p>
                  </a:txBody>
                  <a:tcPr anchor="ctr"/>
                </a:tc>
                <a:tc>
                  <a:txBody>
                    <a:bodyPr/>
                    <a:lstStyle/>
                    <a:p>
                      <a:pPr algn="ctr"/>
                      <a:r>
                        <a:rPr lang="en-US" dirty="0"/>
                        <a:t>8 (10%)</a:t>
                      </a:r>
                    </a:p>
                  </a:txBody>
                  <a:tcPr anchor="ctr"/>
                </a:tc>
                <a:tc>
                  <a:txBody>
                    <a:bodyPr/>
                    <a:lstStyle/>
                    <a:p>
                      <a:pPr algn="ctr"/>
                      <a:r>
                        <a:rPr lang="en-US" dirty="0"/>
                        <a:t>54 (39%)</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&lt;0.001</a:t>
                      </a:r>
                    </a:p>
                  </a:txBody>
                  <a:tcPr anchor="ctr"/>
                </a:tc>
                <a:extLst>
                  <a:ext uri="{0D108BD9-81ED-4DB2-BD59-A6C34878D82A}">
                    <a16:rowId xmlns:a16="http://schemas.microsoft.com/office/drawing/2014/main" val="2327572218"/>
                  </a:ext>
                </a:extLst>
              </a:tr>
            </a:tbl>
          </a:graphicData>
        </a:graphic>
      </p:graphicFrame>
    </p:spTree>
    <p:extLst>
      <p:ext uri="{BB962C8B-B14F-4D97-AF65-F5344CB8AC3E}">
        <p14:creationId xmlns:p14="http://schemas.microsoft.com/office/powerpoint/2010/main" val="407001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 of hospitalization or death</a:t>
            </a:r>
          </a:p>
        </p:txBody>
      </p:sp>
      <p:pic>
        <p:nvPicPr>
          <p:cNvPr id="3" name="Picture 2" descr="A graph of a number of days from enrollment&#10;&#10;Description automatically generated"/>
          <p:cNvPicPr/>
          <p:nvPr/>
        </p:nvPicPr>
        <p:blipFill rotWithShape="1">
          <a:blip r:embed="rId3" cstate="print">
            <a:extLst>
              <a:ext uri="{28A0092B-C50C-407E-A947-70E740481C1C}">
                <a14:useLocalDpi xmlns:a14="http://schemas.microsoft.com/office/drawing/2010/main" val="0"/>
              </a:ext>
            </a:extLst>
          </a:blip>
          <a:srcRect l="6799" t="18577" r="13481" b="15663"/>
          <a:stretch/>
        </p:blipFill>
        <p:spPr>
          <a:xfrm>
            <a:off x="1163782" y="2032001"/>
            <a:ext cx="6548581" cy="3694545"/>
          </a:xfrm>
          <a:prstGeom prst="rect">
            <a:avLst/>
          </a:prstGeom>
        </p:spPr>
      </p:pic>
    </p:spTree>
    <p:extLst>
      <p:ext uri="{BB962C8B-B14F-4D97-AF65-F5344CB8AC3E}">
        <p14:creationId xmlns:p14="http://schemas.microsoft.com/office/powerpoint/2010/main" val="2317203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036"/>
            <a:ext cx="9144000" cy="1143000"/>
          </a:xfrm>
        </p:spPr>
        <p:txBody>
          <a:bodyPr/>
          <a:lstStyle/>
          <a:p>
            <a:r>
              <a:rPr lang="en-US" dirty="0"/>
              <a:t>Cumulative incidence of hospitalization/death by TB status</a:t>
            </a:r>
          </a:p>
        </p:txBody>
      </p:sp>
      <p:pic>
        <p:nvPicPr>
          <p:cNvPr id="4" name="Picture 3" descr="A graph of a number of patients&#10;&#10;Description automatically generated"/>
          <p:cNvPicPr/>
          <p:nvPr/>
        </p:nvPicPr>
        <p:blipFill rotWithShape="1">
          <a:blip r:embed="rId3" cstate="print">
            <a:extLst>
              <a:ext uri="{28A0092B-C50C-407E-A947-70E740481C1C}">
                <a14:useLocalDpi xmlns:a14="http://schemas.microsoft.com/office/drawing/2010/main" val="0"/>
              </a:ext>
            </a:extLst>
          </a:blip>
          <a:srcRect l="7265" t="19181" r="13015" b="15662"/>
          <a:stretch/>
        </p:blipFill>
        <p:spPr>
          <a:xfrm>
            <a:off x="1422400" y="1838035"/>
            <a:ext cx="6336145" cy="3823856"/>
          </a:xfrm>
          <a:prstGeom prst="rect">
            <a:avLst/>
          </a:prstGeom>
        </p:spPr>
      </p:pic>
    </p:spTree>
    <p:extLst>
      <p:ext uri="{BB962C8B-B14F-4D97-AF65-F5344CB8AC3E}">
        <p14:creationId xmlns:p14="http://schemas.microsoft.com/office/powerpoint/2010/main" val="2532631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036"/>
            <a:ext cx="9144000" cy="1143000"/>
          </a:xfrm>
        </p:spPr>
        <p:txBody>
          <a:bodyPr/>
          <a:lstStyle/>
          <a:p>
            <a:r>
              <a:rPr lang="en-US" dirty="0"/>
              <a:t>Cumulative incidence of hospitalization/death among people with probable TB</a:t>
            </a:r>
          </a:p>
        </p:txBody>
      </p:sp>
      <p:pic>
        <p:nvPicPr>
          <p:cNvPr id="5" name="Picture 4" descr="A graph of a number of patients&#10;&#10;Description automatically generated"/>
          <p:cNvPicPr/>
          <p:nvPr/>
        </p:nvPicPr>
        <p:blipFill rotWithShape="1">
          <a:blip r:embed="rId3" cstate="print">
            <a:extLst>
              <a:ext uri="{28A0092B-C50C-407E-A947-70E740481C1C}">
                <a14:useLocalDpi xmlns:a14="http://schemas.microsoft.com/office/drawing/2010/main" val="0"/>
              </a:ext>
            </a:extLst>
          </a:blip>
          <a:srcRect l="6488" t="18780" r="13636" b="15662"/>
          <a:stretch/>
        </p:blipFill>
        <p:spPr>
          <a:xfrm>
            <a:off x="1662545" y="1967346"/>
            <a:ext cx="5606473" cy="3971636"/>
          </a:xfrm>
          <a:prstGeom prst="rect">
            <a:avLst/>
          </a:prstGeom>
        </p:spPr>
      </p:pic>
    </p:spTree>
    <p:extLst>
      <p:ext uri="{BB962C8B-B14F-4D97-AF65-F5344CB8AC3E}">
        <p14:creationId xmlns:p14="http://schemas.microsoft.com/office/powerpoint/2010/main" val="31656568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59346"/>
            <a:ext cx="8626764" cy="1143000"/>
          </a:xfrm>
        </p:spPr>
        <p:txBody>
          <a:bodyPr/>
          <a:lstStyle/>
          <a:p>
            <a:r>
              <a:rPr lang="en-US" dirty="0"/>
              <a:t>Each doubling of CRP increased the hazard of 30-day hospitalization or death by 30% </a:t>
            </a:r>
            <a:br>
              <a:rPr lang="en-US" dirty="0"/>
            </a:br>
            <a:endParaRPr lang="en-US" dirty="0"/>
          </a:p>
        </p:txBody>
      </p:sp>
      <p:sp>
        <p:nvSpPr>
          <p:cNvPr id="3" name="Text Placeholder 2"/>
          <p:cNvSpPr>
            <a:spLocks noGrp="1"/>
          </p:cNvSpPr>
          <p:nvPr>
            <p:ph type="body" idx="1"/>
          </p:nvPr>
        </p:nvSpPr>
        <p:spPr>
          <a:xfrm>
            <a:off x="83127" y="3731490"/>
            <a:ext cx="8996217" cy="1983509"/>
          </a:xfrm>
        </p:spPr>
        <p:txBody>
          <a:bodyPr/>
          <a:lstStyle/>
          <a:p>
            <a:r>
              <a:rPr lang="en-US" dirty="0"/>
              <a:t>In a Multivariate Cox proportional hazards regression</a:t>
            </a:r>
          </a:p>
          <a:p>
            <a:pPr lvl="1"/>
            <a:r>
              <a:rPr lang="en-US" dirty="0"/>
              <a:t>After adjusting for confounders (CD4, weight, ART status) </a:t>
            </a:r>
          </a:p>
        </p:txBody>
      </p:sp>
    </p:spTree>
    <p:extLst>
      <p:ext uri="{BB962C8B-B14F-4D97-AF65-F5344CB8AC3E}">
        <p14:creationId xmlns:p14="http://schemas.microsoft.com/office/powerpoint/2010/main" val="36979853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31564" cy="1143000"/>
          </a:xfrm>
        </p:spPr>
        <p:txBody>
          <a:bodyPr/>
          <a:lstStyle/>
          <a:p>
            <a:r>
              <a:rPr lang="en-US" dirty="0"/>
              <a:t>Participants with high CRP were:</a:t>
            </a:r>
          </a:p>
        </p:txBody>
      </p:sp>
      <p:sp>
        <p:nvSpPr>
          <p:cNvPr id="3" name="Text Placeholder 2"/>
          <p:cNvSpPr>
            <a:spLocks noGrp="1"/>
          </p:cNvSpPr>
          <p:nvPr>
            <p:ph type="body" idx="1"/>
          </p:nvPr>
        </p:nvSpPr>
        <p:spPr>
          <a:xfrm>
            <a:off x="731981" y="1752600"/>
            <a:ext cx="7772400" cy="3962400"/>
          </a:xfrm>
        </p:spPr>
        <p:txBody>
          <a:bodyPr/>
          <a:lstStyle/>
          <a:p>
            <a:r>
              <a:rPr lang="en-US" dirty="0"/>
              <a:t>2x as likely to develop an OI </a:t>
            </a:r>
          </a:p>
          <a:p>
            <a:r>
              <a:rPr lang="en-US" dirty="0"/>
              <a:t>3x more likely to be hospitalized </a:t>
            </a:r>
          </a:p>
          <a:p>
            <a:r>
              <a:rPr lang="en-US" dirty="0"/>
              <a:t>8x more likely to die</a:t>
            </a:r>
          </a:p>
          <a:p>
            <a:endParaRPr lang="en-US" dirty="0"/>
          </a:p>
          <a:p>
            <a:pPr marL="114300" indent="0">
              <a:buNone/>
            </a:pPr>
            <a:endParaRPr lang="en-US" dirty="0"/>
          </a:p>
          <a:p>
            <a:pPr marL="114300" indent="0">
              <a:buNone/>
            </a:pPr>
            <a:r>
              <a:rPr lang="en-US" dirty="0"/>
              <a:t>Compared with participants with low CRP</a:t>
            </a:r>
          </a:p>
        </p:txBody>
      </p:sp>
      <p:sp>
        <p:nvSpPr>
          <p:cNvPr id="4" name="Right Brace 3"/>
          <p:cNvSpPr/>
          <p:nvPr/>
        </p:nvSpPr>
        <p:spPr>
          <a:xfrm>
            <a:off x="7296727" y="1752600"/>
            <a:ext cx="471056" cy="1849582"/>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 name="TextBox 4"/>
          <p:cNvSpPr txBox="1"/>
          <p:nvPr/>
        </p:nvSpPr>
        <p:spPr>
          <a:xfrm>
            <a:off x="7841674" y="2415781"/>
            <a:ext cx="905164" cy="523220"/>
          </a:xfrm>
          <a:prstGeom prst="rect">
            <a:avLst/>
          </a:prstGeom>
          <a:noFill/>
        </p:spPr>
        <p:txBody>
          <a:bodyPr wrap="square" rtlCol="0">
            <a:spAutoFit/>
          </a:bodyPr>
          <a:lstStyle/>
          <a:p>
            <a:pPr algn="ctr"/>
            <a:r>
              <a:rPr lang="en-US" dirty="0"/>
              <a:t>Within 30 days</a:t>
            </a:r>
          </a:p>
        </p:txBody>
      </p:sp>
    </p:spTree>
    <p:extLst>
      <p:ext uri="{BB962C8B-B14F-4D97-AF65-F5344CB8AC3E}">
        <p14:creationId xmlns:p14="http://schemas.microsoft.com/office/powerpoint/2010/main" val="3309941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a:t>
            </a:r>
          </a:p>
        </p:txBody>
      </p:sp>
      <p:sp>
        <p:nvSpPr>
          <p:cNvPr id="3" name="Text Placeholder 2"/>
          <p:cNvSpPr>
            <a:spLocks noGrp="1"/>
          </p:cNvSpPr>
          <p:nvPr>
            <p:ph type="body" idx="1"/>
          </p:nvPr>
        </p:nvSpPr>
        <p:spPr>
          <a:xfrm>
            <a:off x="92364" y="1558009"/>
            <a:ext cx="8959272" cy="3962400"/>
          </a:xfrm>
        </p:spPr>
        <p:txBody>
          <a:bodyPr/>
          <a:lstStyle/>
          <a:p>
            <a:r>
              <a:rPr lang="en-US" dirty="0"/>
              <a:t>CRP predicts OIs, hospitalization, death in people with advanced HIV</a:t>
            </a:r>
          </a:p>
          <a:p>
            <a:r>
              <a:rPr lang="en-US" dirty="0"/>
              <a:t>People with probable TB have higher risk of death than those with confirmed TB</a:t>
            </a:r>
          </a:p>
          <a:p>
            <a:pPr lvl="1"/>
            <a:r>
              <a:rPr lang="en-US" dirty="0"/>
              <a:t>Likely unidentified other infections exist</a:t>
            </a:r>
          </a:p>
          <a:p>
            <a:r>
              <a:rPr lang="en-US" dirty="0"/>
              <a:t>Better TB diagnostics are needed</a:t>
            </a:r>
          </a:p>
          <a:p>
            <a:r>
              <a:rPr lang="en-US" dirty="0"/>
              <a:t>Point-of-care CRP testing may be a valuable triage tool</a:t>
            </a:r>
          </a:p>
        </p:txBody>
      </p:sp>
    </p:spTree>
    <p:extLst>
      <p:ext uri="{BB962C8B-B14F-4D97-AF65-F5344CB8AC3E}">
        <p14:creationId xmlns:p14="http://schemas.microsoft.com/office/powerpoint/2010/main" val="48547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Text Placeholder 2"/>
          <p:cNvSpPr>
            <a:spLocks noGrp="1"/>
          </p:cNvSpPr>
          <p:nvPr>
            <p:ph type="body" idx="1"/>
          </p:nvPr>
        </p:nvSpPr>
        <p:spPr/>
        <p:txBody>
          <a:bodyPr/>
          <a:lstStyle/>
          <a:p>
            <a:r>
              <a:rPr lang="en-US" dirty="0"/>
              <a:t>Complete enrollment for ENCORE trial</a:t>
            </a:r>
          </a:p>
          <a:p>
            <a:r>
              <a:rPr lang="en-US" dirty="0"/>
              <a:t>Study new diagnostics in stored samples</a:t>
            </a:r>
          </a:p>
          <a:p>
            <a:pPr lvl="1"/>
            <a:r>
              <a:rPr lang="en-US" dirty="0"/>
              <a:t>Emphasis on people with probable TB</a:t>
            </a:r>
          </a:p>
          <a:p>
            <a:r>
              <a:rPr lang="en-US" dirty="0"/>
              <a:t>Next studies may use point-of-care CRP to identify people at high risk for death</a:t>
            </a:r>
          </a:p>
        </p:txBody>
      </p:sp>
    </p:spTree>
    <p:extLst>
      <p:ext uri="{BB962C8B-B14F-4D97-AF65-F5344CB8AC3E}">
        <p14:creationId xmlns:p14="http://schemas.microsoft.com/office/powerpoint/2010/main" val="1679342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369"/>
            <a:ext cx="7772400" cy="1143000"/>
          </a:xfrm>
        </p:spPr>
        <p:txBody>
          <a:bodyPr/>
          <a:lstStyle/>
          <a:p>
            <a:r>
              <a:rPr lang="en-US" dirty="0"/>
              <a:t>Conclusions</a:t>
            </a:r>
          </a:p>
        </p:txBody>
      </p:sp>
      <p:sp>
        <p:nvSpPr>
          <p:cNvPr id="3" name="Text Placeholder 2"/>
          <p:cNvSpPr>
            <a:spLocks noGrp="1"/>
          </p:cNvSpPr>
          <p:nvPr>
            <p:ph type="body" idx="1"/>
          </p:nvPr>
        </p:nvSpPr>
        <p:spPr>
          <a:xfrm>
            <a:off x="119849" y="1261369"/>
            <a:ext cx="8904302" cy="3962400"/>
          </a:xfrm>
        </p:spPr>
        <p:txBody>
          <a:bodyPr/>
          <a:lstStyle/>
          <a:p>
            <a:r>
              <a:rPr lang="en-US" sz="2800" dirty="0"/>
              <a:t>Just because a test is being used, do not assume it is accurate</a:t>
            </a:r>
          </a:p>
          <a:p>
            <a:r>
              <a:rPr lang="en-US" sz="2800" dirty="0"/>
              <a:t>Point-of-care CD4 testing allows for early ART initiation and optimal OI screening</a:t>
            </a:r>
          </a:p>
          <a:p>
            <a:r>
              <a:rPr lang="en-US" sz="2800" dirty="0"/>
              <a:t>Fujifilm TB LAM II is another possible TB screening test of value</a:t>
            </a:r>
          </a:p>
          <a:p>
            <a:r>
              <a:rPr lang="en-US" sz="2800" dirty="0"/>
              <a:t>CRP is a marker for OIs, hospitalization, death</a:t>
            </a:r>
          </a:p>
          <a:p>
            <a:r>
              <a:rPr lang="en-US" sz="2800" dirty="0"/>
              <a:t>People with ‘probable TB’ and symptoms of TB without a confirmatory dx are an area of future exploration</a:t>
            </a:r>
          </a:p>
        </p:txBody>
      </p:sp>
    </p:spTree>
    <p:extLst>
      <p:ext uri="{BB962C8B-B14F-4D97-AF65-F5344CB8AC3E}">
        <p14:creationId xmlns:p14="http://schemas.microsoft.com/office/powerpoint/2010/main" val="191509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87"/>
          <p:cNvPicPr preferRelativeResize="0"/>
          <p:nvPr/>
        </p:nvPicPr>
        <p:blipFill rotWithShape="1">
          <a:blip r:embed="rId3">
            <a:alphaModFix/>
          </a:blip>
          <a:srcRect/>
          <a:stretch/>
        </p:blipFill>
        <p:spPr>
          <a:xfrm>
            <a:off x="1835728" y="0"/>
            <a:ext cx="4851400" cy="59297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3D4F6B-C5DC-489D-A44F-41BC210D7994}"/>
              </a:ext>
            </a:extLst>
          </p:cNvPr>
          <p:cNvGrpSpPr/>
          <p:nvPr/>
        </p:nvGrpSpPr>
        <p:grpSpPr>
          <a:xfrm>
            <a:off x="243481" y="614475"/>
            <a:ext cx="8520289" cy="4566195"/>
            <a:chOff x="606425" y="730250"/>
            <a:chExt cx="9585325" cy="5136969"/>
          </a:xfrm>
        </p:grpSpPr>
        <p:sp>
          <p:nvSpPr>
            <p:cNvPr id="12299" name="Rectangle 37"/>
            <p:cNvSpPr>
              <a:spLocks noChangeArrowheads="1"/>
            </p:cNvSpPr>
            <p:nvPr/>
          </p:nvSpPr>
          <p:spPr bwMode="auto">
            <a:xfrm>
              <a:off x="606425" y="730250"/>
              <a:ext cx="9585325" cy="4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867" b="1">
                  <a:latin typeface="Arial Bold" panose="020B0704020202020204" pitchFamily="34" charset="0"/>
                  <a:cs typeface="Arial Bold" panose="020B0704020202020204" pitchFamily="34" charset="0"/>
                </a:rPr>
                <a:t>Estimated adult and child deaths from AIDS </a:t>
              </a:r>
              <a:r>
                <a:rPr lang="en-US" altLang="en-US" sz="1956" b="1">
                  <a:solidFill>
                    <a:srgbClr val="00A99A"/>
                  </a:solidFill>
                  <a:latin typeface="Arial"/>
                  <a:sym typeface="Webdings" pitchFamily="18" charset="2"/>
                </a:rPr>
                <a:t></a:t>
              </a:r>
              <a:r>
                <a:rPr lang="en-US" altLang="en-US" sz="1867" b="1">
                  <a:latin typeface="Arial Bold" panose="020B0704020202020204" pitchFamily="34" charset="0"/>
                  <a:cs typeface="Arial Bold" panose="020B0704020202020204" pitchFamily="34" charset="0"/>
                </a:rPr>
                <a:t> 2023 </a:t>
              </a:r>
            </a:p>
          </p:txBody>
        </p:sp>
        <p:grpSp>
          <p:nvGrpSpPr>
            <p:cNvPr id="3" name="Group 2">
              <a:extLst>
                <a:ext uri="{FF2B5EF4-FFF2-40B4-BE49-F238E27FC236}">
                  <a16:creationId xmlns:a16="http://schemas.microsoft.com/office/drawing/2014/main" id="{05D7F0D4-050B-4FBC-BAA5-E9C1A55B48D0}"/>
                </a:ext>
              </a:extLst>
            </p:cNvPr>
            <p:cNvGrpSpPr/>
            <p:nvPr/>
          </p:nvGrpSpPr>
          <p:grpSpPr>
            <a:xfrm>
              <a:off x="1246894" y="1440000"/>
              <a:ext cx="8029861" cy="4427219"/>
              <a:chOff x="1246894" y="1504950"/>
              <a:chExt cx="8029861" cy="442721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894" y="1504950"/>
                <a:ext cx="8029861" cy="3878199"/>
              </a:xfrm>
              <a:prstGeom prst="rect">
                <a:avLst/>
              </a:prstGeom>
            </p:spPr>
          </p:pic>
          <p:sp>
            <p:nvSpPr>
              <p:cNvPr id="12291" name="Rectangle 38"/>
              <p:cNvSpPr>
                <a:spLocks noChangeArrowheads="1"/>
              </p:cNvSpPr>
              <p:nvPr/>
            </p:nvSpPr>
            <p:spPr bwMode="auto">
              <a:xfrm>
                <a:off x="1555750" y="5529263"/>
                <a:ext cx="7418387" cy="40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19" tIns="41860" rIns="83719" bIns="4186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778" b="1">
                    <a:latin typeface="Arial Bold" panose="020B0704020202020204" pitchFamily="34" charset="0"/>
                    <a:cs typeface="Arial Bold" panose="020B0704020202020204" pitchFamily="34" charset="0"/>
                  </a:rPr>
                  <a:t>Total: 630 000 </a:t>
                </a:r>
                <a:r>
                  <a:rPr lang="en-US" altLang="en-US" sz="1244">
                    <a:solidFill>
                      <a:srgbClr val="4D4D4D"/>
                    </a:solidFill>
                  </a:rPr>
                  <a:t>[500 000–820 000]</a:t>
                </a:r>
              </a:p>
            </p:txBody>
          </p:sp>
          <p:sp>
            <p:nvSpPr>
              <p:cNvPr id="12292" name="Rectangle 27"/>
              <p:cNvSpPr>
                <a:spLocks noChangeArrowheads="1"/>
              </p:cNvSpPr>
              <p:nvPr/>
            </p:nvSpPr>
            <p:spPr bwMode="auto">
              <a:xfrm>
                <a:off x="4251325" y="3084521"/>
                <a:ext cx="2278063" cy="43576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75000"/>
                  </a:lnSpc>
                </a:pPr>
                <a:r>
                  <a:rPr lang="en-US" altLang="en-US" sz="1067" b="1"/>
                  <a:t>Middle East and North Africa</a:t>
                </a:r>
              </a:p>
              <a:p>
                <a:pPr algn="ctr">
                  <a:lnSpc>
                    <a:spcPct val="75000"/>
                  </a:lnSpc>
                  <a:spcBef>
                    <a:spcPts val="178"/>
                  </a:spcBef>
                  <a:spcAft>
                    <a:spcPts val="89"/>
                  </a:spcAft>
                </a:pPr>
                <a:r>
                  <a:rPr lang="en-US" altLang="en-US" sz="1244" b="1"/>
                  <a:t>6200</a:t>
                </a:r>
              </a:p>
              <a:p>
                <a:pPr algn="ctr">
                  <a:lnSpc>
                    <a:spcPct val="60000"/>
                  </a:lnSpc>
                </a:pPr>
                <a:r>
                  <a:rPr lang="en-US" altLang="en-US" sz="889" b="1">
                    <a:solidFill>
                      <a:srgbClr val="5F5F5F"/>
                    </a:solidFill>
                    <a:latin typeface="Arial Narrow" pitchFamily="34" charset="0"/>
                  </a:rPr>
                  <a:t>[4100–9400]</a:t>
                </a:r>
              </a:p>
            </p:txBody>
          </p:sp>
          <p:sp>
            <p:nvSpPr>
              <p:cNvPr id="12293" name="Rectangle 28"/>
              <p:cNvSpPr>
                <a:spLocks noChangeArrowheads="1"/>
              </p:cNvSpPr>
              <p:nvPr/>
            </p:nvSpPr>
            <p:spPr bwMode="auto">
              <a:xfrm>
                <a:off x="3828088" y="3586168"/>
                <a:ext cx="1947862" cy="43576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75000"/>
                  </a:lnSpc>
                </a:pPr>
                <a:r>
                  <a:rPr lang="en-US" altLang="en-US" sz="1067" b="1"/>
                  <a:t>Western and central Africa</a:t>
                </a:r>
              </a:p>
              <a:p>
                <a:pPr algn="ctr">
                  <a:lnSpc>
                    <a:spcPct val="75000"/>
                  </a:lnSpc>
                  <a:spcBef>
                    <a:spcPts val="178"/>
                  </a:spcBef>
                  <a:spcAft>
                    <a:spcPts val="89"/>
                  </a:spcAft>
                </a:pPr>
                <a:r>
                  <a:rPr lang="en-GB" altLang="en-US" sz="1244" b="1"/>
                  <a:t>130 000</a:t>
                </a:r>
                <a:endParaRPr lang="en-US" altLang="en-US" sz="1244" b="1"/>
              </a:p>
              <a:p>
                <a:pPr algn="ctr">
                  <a:lnSpc>
                    <a:spcPct val="60000"/>
                  </a:lnSpc>
                </a:pPr>
                <a:r>
                  <a:rPr lang="en-US" altLang="en-US" sz="889" b="1">
                    <a:solidFill>
                      <a:srgbClr val="5F5F5F"/>
                    </a:solidFill>
                    <a:latin typeface="Arial Narrow" pitchFamily="34" charset="0"/>
                  </a:rPr>
                  <a:t>[100 000–170 000]</a:t>
                </a:r>
              </a:p>
            </p:txBody>
          </p:sp>
          <p:sp>
            <p:nvSpPr>
              <p:cNvPr id="12294" name="Rectangle 29"/>
              <p:cNvSpPr>
                <a:spLocks noChangeArrowheads="1"/>
              </p:cNvSpPr>
              <p:nvPr/>
            </p:nvSpPr>
            <p:spPr bwMode="auto">
              <a:xfrm>
                <a:off x="5800346" y="1997050"/>
                <a:ext cx="1739900" cy="57433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75000"/>
                  </a:lnSpc>
                </a:pPr>
                <a:r>
                  <a:rPr lang="en-US" altLang="en-US" sz="1067" b="1"/>
                  <a:t>Eastern Europe </a:t>
                </a:r>
                <a:br>
                  <a:rPr lang="en-US" altLang="en-US" sz="1067" b="1"/>
                </a:br>
                <a:r>
                  <a:rPr lang="en-US" altLang="en-US" sz="1067" b="1"/>
                  <a:t>and central Asia</a:t>
                </a:r>
              </a:p>
              <a:p>
                <a:pPr algn="ctr">
                  <a:lnSpc>
                    <a:spcPct val="75000"/>
                  </a:lnSpc>
                  <a:spcBef>
                    <a:spcPts val="178"/>
                  </a:spcBef>
                  <a:spcAft>
                    <a:spcPts val="89"/>
                  </a:spcAft>
                </a:pPr>
                <a:r>
                  <a:rPr lang="en-US" altLang="en-US" sz="1244" b="1"/>
                  <a:t>44 000 </a:t>
                </a:r>
              </a:p>
              <a:p>
                <a:pPr algn="ctr">
                  <a:lnSpc>
                    <a:spcPct val="60000"/>
                  </a:lnSpc>
                </a:pPr>
                <a:r>
                  <a:rPr lang="en-US" altLang="en-US" sz="889" b="1">
                    <a:solidFill>
                      <a:srgbClr val="5F5F5F"/>
                    </a:solidFill>
                    <a:latin typeface="Arial Narrow" pitchFamily="34" charset="0"/>
                  </a:rPr>
                  <a:t>[35 000–54 000]</a:t>
                </a:r>
              </a:p>
            </p:txBody>
          </p:sp>
          <p:sp>
            <p:nvSpPr>
              <p:cNvPr id="12295" name="Rectangle 30"/>
              <p:cNvSpPr>
                <a:spLocks noChangeArrowheads="1"/>
              </p:cNvSpPr>
              <p:nvPr/>
            </p:nvSpPr>
            <p:spPr bwMode="auto">
              <a:xfrm>
                <a:off x="6765546" y="3842462"/>
                <a:ext cx="2197100" cy="43576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tabLst>
                    <a:tab pos="285750" algn="l"/>
                  </a:tabLst>
                  <a:defRPr>
                    <a:solidFill>
                      <a:schemeClr val="tx1"/>
                    </a:solidFill>
                    <a:latin typeface="Arial" charset="0"/>
                    <a:ea typeface="ＭＳ Ｐゴシック" pitchFamily="34" charset="-128"/>
                  </a:defRPr>
                </a:lvl1pPr>
                <a:lvl2pPr marL="37931725" indent="-37474525" defTabSz="935038" eaLnBrk="0" hangingPunct="0">
                  <a:tabLst>
                    <a:tab pos="285750" algn="l"/>
                  </a:tabLst>
                  <a:defRPr>
                    <a:solidFill>
                      <a:schemeClr val="tx1"/>
                    </a:solidFill>
                    <a:latin typeface="Arial" charset="0"/>
                    <a:ea typeface="ＭＳ Ｐゴシック" pitchFamily="34" charset="-128"/>
                  </a:defRPr>
                </a:lvl2pPr>
                <a:lvl3pPr marL="1143000" indent="-228600" defTabSz="935038" eaLnBrk="0" hangingPunct="0">
                  <a:tabLst>
                    <a:tab pos="285750" algn="l"/>
                  </a:tabLst>
                  <a:defRPr>
                    <a:solidFill>
                      <a:schemeClr val="tx1"/>
                    </a:solidFill>
                    <a:latin typeface="Arial" charset="0"/>
                    <a:ea typeface="ＭＳ Ｐゴシック" pitchFamily="34" charset="-128"/>
                  </a:defRPr>
                </a:lvl3pPr>
                <a:lvl4pPr marL="1600200" indent="-228600" defTabSz="935038" eaLnBrk="0" hangingPunct="0">
                  <a:tabLst>
                    <a:tab pos="285750" algn="l"/>
                  </a:tabLst>
                  <a:defRPr>
                    <a:solidFill>
                      <a:schemeClr val="tx1"/>
                    </a:solidFill>
                    <a:latin typeface="Arial" charset="0"/>
                    <a:ea typeface="ＭＳ Ｐゴシック" pitchFamily="34" charset="-128"/>
                  </a:defRPr>
                </a:lvl4pPr>
                <a:lvl5pPr marL="2057400" indent="-228600" defTabSz="935038" eaLnBrk="0" hangingPunct="0">
                  <a:tabLst>
                    <a:tab pos="285750" algn="l"/>
                  </a:tabLst>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tabLst>
                    <a:tab pos="285750" algn="l"/>
                  </a:tabLs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tabLst>
                    <a:tab pos="285750" algn="l"/>
                  </a:tabLs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tabLst>
                    <a:tab pos="285750" algn="l"/>
                  </a:tabLs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tabLst>
                    <a:tab pos="285750" algn="l"/>
                  </a:tabLst>
                  <a:defRPr>
                    <a:solidFill>
                      <a:schemeClr val="tx1"/>
                    </a:solidFill>
                    <a:latin typeface="Arial" charset="0"/>
                    <a:ea typeface="ＭＳ Ｐゴシック" pitchFamily="34" charset="-128"/>
                  </a:defRPr>
                </a:lvl9pPr>
              </a:lstStyle>
              <a:p>
                <a:pPr algn="ctr">
                  <a:lnSpc>
                    <a:spcPct val="75000"/>
                  </a:lnSpc>
                </a:pPr>
                <a:r>
                  <a:rPr lang="en-US" altLang="en-US" sz="1067" b="1"/>
                  <a:t>Asia and the Pacific</a:t>
                </a:r>
              </a:p>
              <a:p>
                <a:pPr algn="ctr">
                  <a:lnSpc>
                    <a:spcPct val="75000"/>
                  </a:lnSpc>
                  <a:spcBef>
                    <a:spcPts val="178"/>
                  </a:spcBef>
                  <a:spcAft>
                    <a:spcPts val="89"/>
                  </a:spcAft>
                </a:pPr>
                <a:r>
                  <a:rPr lang="en-US" altLang="en-US" sz="1244" b="1"/>
                  <a:t>150 000</a:t>
                </a:r>
              </a:p>
              <a:p>
                <a:pPr algn="ctr">
                  <a:lnSpc>
                    <a:spcPct val="60000"/>
                  </a:lnSpc>
                </a:pPr>
                <a:r>
                  <a:rPr lang="en-US" altLang="en-US" sz="889" b="1">
                    <a:solidFill>
                      <a:srgbClr val="5F5F5F"/>
                    </a:solidFill>
                    <a:latin typeface="Arial Narrow" pitchFamily="34" charset="0"/>
                  </a:rPr>
                  <a:t>[110 000–200 000]</a:t>
                </a:r>
              </a:p>
            </p:txBody>
          </p:sp>
          <p:sp>
            <p:nvSpPr>
              <p:cNvPr id="12296" name="Rectangle 32"/>
              <p:cNvSpPr>
                <a:spLocks noChangeArrowheads="1"/>
              </p:cNvSpPr>
              <p:nvPr/>
            </p:nvSpPr>
            <p:spPr bwMode="auto">
              <a:xfrm>
                <a:off x="1327150" y="2276475"/>
                <a:ext cx="3698875" cy="43576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75000"/>
                  </a:lnSpc>
                </a:pPr>
                <a:r>
                  <a:rPr lang="en-US" altLang="en-US" sz="1067" b="1"/>
                  <a:t>North America and western and central Europe</a:t>
                </a:r>
              </a:p>
              <a:p>
                <a:pPr algn="ctr" eaLnBrk="1" hangingPunct="1">
                  <a:lnSpc>
                    <a:spcPct val="75000"/>
                  </a:lnSpc>
                  <a:spcBef>
                    <a:spcPts val="178"/>
                  </a:spcBef>
                  <a:spcAft>
                    <a:spcPts val="89"/>
                  </a:spcAft>
                </a:pPr>
                <a:r>
                  <a:rPr lang="en-US" altLang="en-US" sz="1244" b="1"/>
                  <a:t>13 000 </a:t>
                </a:r>
              </a:p>
              <a:p>
                <a:pPr algn="ctr" eaLnBrk="1" hangingPunct="1">
                  <a:lnSpc>
                    <a:spcPct val="60000"/>
                  </a:lnSpc>
                </a:pPr>
                <a:r>
                  <a:rPr lang="en-US" altLang="en-US" sz="889" b="1">
                    <a:solidFill>
                      <a:srgbClr val="5F5F5F"/>
                    </a:solidFill>
                    <a:latin typeface="Arial Narrow" pitchFamily="34" charset="0"/>
                  </a:rPr>
                  <a:t>[9400–17 000]</a:t>
                </a:r>
              </a:p>
            </p:txBody>
          </p:sp>
          <p:sp>
            <p:nvSpPr>
              <p:cNvPr id="12298" name="Rectangle 28"/>
              <p:cNvSpPr>
                <a:spLocks noChangeArrowheads="1"/>
              </p:cNvSpPr>
              <p:nvPr/>
            </p:nvSpPr>
            <p:spPr bwMode="auto">
              <a:xfrm>
                <a:off x="4364038" y="4257675"/>
                <a:ext cx="2182812" cy="43576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75000"/>
                  </a:lnSpc>
                </a:pPr>
                <a:r>
                  <a:rPr lang="en-US" altLang="en-US" sz="1067" b="1"/>
                  <a:t>Eastern and southern Africa</a:t>
                </a:r>
              </a:p>
              <a:p>
                <a:pPr algn="ctr">
                  <a:lnSpc>
                    <a:spcPct val="75000"/>
                  </a:lnSpc>
                  <a:spcBef>
                    <a:spcPts val="178"/>
                  </a:spcBef>
                  <a:spcAft>
                    <a:spcPts val="89"/>
                  </a:spcAft>
                </a:pPr>
                <a:r>
                  <a:rPr lang="en-GB" altLang="en-US" sz="1244" b="1"/>
                  <a:t>260 000</a:t>
                </a:r>
                <a:endParaRPr lang="en-US" altLang="en-US" sz="1244" b="1"/>
              </a:p>
              <a:p>
                <a:pPr algn="ctr">
                  <a:lnSpc>
                    <a:spcPct val="60000"/>
                  </a:lnSpc>
                </a:pPr>
                <a:r>
                  <a:rPr lang="en-US" altLang="en-US" sz="889" b="1">
                    <a:solidFill>
                      <a:srgbClr val="5F5F5F"/>
                    </a:solidFill>
                    <a:latin typeface="Arial Narrow" pitchFamily="34" charset="0"/>
                  </a:rPr>
                  <a:t>[210 000–330 000]</a:t>
                </a:r>
              </a:p>
            </p:txBody>
          </p:sp>
          <p:sp>
            <p:nvSpPr>
              <p:cNvPr id="12" name="Rectangle 33"/>
              <p:cNvSpPr>
                <a:spLocks noChangeArrowheads="1"/>
              </p:cNvSpPr>
              <p:nvPr/>
            </p:nvSpPr>
            <p:spPr bwMode="auto">
              <a:xfrm>
                <a:off x="2373313" y="4150241"/>
                <a:ext cx="1762125" cy="43576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75000"/>
                  </a:lnSpc>
                </a:pPr>
                <a:r>
                  <a:rPr lang="en-US" altLang="en-US" sz="1067" b="1"/>
                  <a:t>Latin America </a:t>
                </a:r>
              </a:p>
              <a:p>
                <a:pPr algn="ctr">
                  <a:lnSpc>
                    <a:spcPct val="75000"/>
                  </a:lnSpc>
                  <a:spcBef>
                    <a:spcPts val="178"/>
                  </a:spcBef>
                  <a:spcAft>
                    <a:spcPts val="89"/>
                  </a:spcAft>
                </a:pPr>
                <a:r>
                  <a:rPr lang="en-GB" altLang="en-US" sz="1244" b="1"/>
                  <a:t>30 000</a:t>
                </a:r>
                <a:endParaRPr lang="en-US" altLang="en-US" sz="1244" b="1"/>
              </a:p>
              <a:p>
                <a:pPr algn="ctr">
                  <a:lnSpc>
                    <a:spcPct val="60000"/>
                  </a:lnSpc>
                </a:pPr>
                <a:r>
                  <a:rPr lang="en-US" altLang="en-US" sz="889" b="1">
                    <a:solidFill>
                      <a:srgbClr val="5F5F5F"/>
                    </a:solidFill>
                    <a:latin typeface="Arial Narrow" pitchFamily="34" charset="0"/>
                  </a:rPr>
                  <a:t>[27 000–42 000]</a:t>
                </a:r>
              </a:p>
            </p:txBody>
          </p:sp>
          <p:sp>
            <p:nvSpPr>
              <p:cNvPr id="13" name="Rectangle 33"/>
              <p:cNvSpPr>
                <a:spLocks noChangeArrowheads="1"/>
              </p:cNvSpPr>
              <p:nvPr/>
            </p:nvSpPr>
            <p:spPr bwMode="auto">
              <a:xfrm>
                <a:off x="2119164" y="3140968"/>
                <a:ext cx="1762125" cy="435769"/>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a:solidFill>
                      <a:schemeClr val="tx1"/>
                    </a:solidFill>
                    <a:latin typeface="Arial" charset="0"/>
                    <a:ea typeface="ＭＳ Ｐゴシック" pitchFamily="34" charset="-128"/>
                  </a:defRPr>
                </a:lvl1pPr>
                <a:lvl2pPr marL="37931725" indent="-37474525" defTabSz="935038" eaLnBrk="0" hangingPunct="0">
                  <a:defRPr>
                    <a:solidFill>
                      <a:schemeClr val="tx1"/>
                    </a:solidFill>
                    <a:latin typeface="Arial" charset="0"/>
                    <a:ea typeface="ＭＳ Ｐゴシック" pitchFamily="34" charset="-128"/>
                  </a:defRPr>
                </a:lvl2pPr>
                <a:lvl3pPr marL="1143000" indent="-228600" defTabSz="935038" eaLnBrk="0" hangingPunct="0">
                  <a:defRPr>
                    <a:solidFill>
                      <a:schemeClr val="tx1"/>
                    </a:solidFill>
                    <a:latin typeface="Arial" charset="0"/>
                    <a:ea typeface="ＭＳ Ｐゴシック" pitchFamily="34" charset="-128"/>
                  </a:defRPr>
                </a:lvl3pPr>
                <a:lvl4pPr marL="1600200" indent="-228600" defTabSz="935038" eaLnBrk="0" hangingPunct="0">
                  <a:defRPr>
                    <a:solidFill>
                      <a:schemeClr val="tx1"/>
                    </a:solidFill>
                    <a:latin typeface="Arial" charset="0"/>
                    <a:ea typeface="ＭＳ Ｐゴシック" pitchFamily="34" charset="-128"/>
                  </a:defRPr>
                </a:lvl4pPr>
                <a:lvl5pPr marL="2057400" indent="-228600" defTabSz="935038" eaLnBrk="0" hangingPunct="0">
                  <a:defRPr>
                    <a:solidFill>
                      <a:schemeClr val="tx1"/>
                    </a:solidFill>
                    <a:latin typeface="Arial" charset="0"/>
                    <a:ea typeface="ＭＳ Ｐゴシック" pitchFamily="34"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75000"/>
                  </a:lnSpc>
                </a:pPr>
                <a:r>
                  <a:rPr lang="en-US" altLang="en-US" sz="1067" b="1"/>
                  <a:t>Caribbean</a:t>
                </a:r>
              </a:p>
              <a:p>
                <a:pPr algn="ctr">
                  <a:lnSpc>
                    <a:spcPct val="75000"/>
                  </a:lnSpc>
                  <a:spcBef>
                    <a:spcPts val="178"/>
                  </a:spcBef>
                  <a:spcAft>
                    <a:spcPts val="89"/>
                  </a:spcAft>
                </a:pPr>
                <a:r>
                  <a:rPr lang="en-US" altLang="en-US" sz="1244" b="1"/>
                  <a:t>5100</a:t>
                </a:r>
              </a:p>
              <a:p>
                <a:pPr algn="ctr">
                  <a:lnSpc>
                    <a:spcPct val="60000"/>
                  </a:lnSpc>
                </a:pPr>
                <a:r>
                  <a:rPr lang="en-US" altLang="en-US" sz="889" b="1">
                    <a:solidFill>
                      <a:srgbClr val="5F5F5F"/>
                    </a:solidFill>
                    <a:latin typeface="Arial Narrow" pitchFamily="34" charset="0"/>
                  </a:rPr>
                  <a:t>[3500–7400]</a:t>
                </a:r>
              </a:p>
            </p:txBody>
          </p:sp>
        </p:grpSp>
      </p:grpSp>
      <p:sp>
        <p:nvSpPr>
          <p:cNvPr id="16" name="TextBox 15">
            <a:extLst>
              <a:ext uri="{FF2B5EF4-FFF2-40B4-BE49-F238E27FC236}">
                <a16:creationId xmlns:a16="http://schemas.microsoft.com/office/drawing/2014/main" id="{F51D628E-F061-0FE9-E2F2-3A55120A432A}"/>
              </a:ext>
            </a:extLst>
          </p:cNvPr>
          <p:cNvSpPr txBox="1"/>
          <p:nvPr/>
        </p:nvSpPr>
        <p:spPr>
          <a:xfrm>
            <a:off x="41897" y="6148705"/>
            <a:ext cx="2856872" cy="256545"/>
          </a:xfrm>
          <a:prstGeom prst="rect">
            <a:avLst/>
          </a:prstGeom>
          <a:noFill/>
        </p:spPr>
        <p:txBody>
          <a:bodyPr wrap="none" rtlCol="0">
            <a:spAutoFit/>
          </a:bodyPr>
          <a:lstStyle/>
          <a:p>
            <a:r>
              <a:rPr lang="en-US" sz="1067" dirty="0">
                <a:solidFill>
                  <a:schemeClr val="bg1"/>
                </a:solidFill>
                <a:latin typeface="Calibri" panose="020F0502020204030204" pitchFamily="34" charset="0"/>
                <a:ea typeface="Calibri" panose="020F0502020204030204" pitchFamily="34" charset="0"/>
                <a:cs typeface="Arial" panose="020B0604020202020204" pitchFamily="34" charset="0"/>
              </a:rPr>
              <a:t>Source: UNAIDS 2024 epidemiological estimates</a:t>
            </a:r>
            <a:endParaRPr lang="en-CH" sz="1067" dirty="0">
              <a:solidFill>
                <a:schemeClr val="bg1"/>
              </a:solidFill>
            </a:endParaRPr>
          </a:p>
        </p:txBody>
      </p:sp>
    </p:spTree>
    <p:extLst>
      <p:ext uri="{BB962C8B-B14F-4D97-AF65-F5344CB8AC3E}">
        <p14:creationId xmlns:p14="http://schemas.microsoft.com/office/powerpoint/2010/main" val="3394009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Acknowledgements</a:t>
            </a:r>
            <a:endParaRPr/>
          </a:p>
        </p:txBody>
      </p:sp>
      <p:sp>
        <p:nvSpPr>
          <p:cNvPr id="671" name="Google Shape;671;p88"/>
          <p:cNvSpPr txBox="1">
            <a:spLocks noGrp="1"/>
          </p:cNvSpPr>
          <p:nvPr>
            <p:ph type="body" idx="1"/>
          </p:nvPr>
        </p:nvSpPr>
        <p:spPr>
          <a:xfrm>
            <a:off x="304800" y="1676400"/>
            <a:ext cx="4419600" cy="418408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Font typeface="Arial"/>
              <a:buNone/>
            </a:pPr>
            <a:r>
              <a:rPr lang="en-US" sz="2400" b="1" u="sng">
                <a:latin typeface="Arial"/>
                <a:ea typeface="Arial"/>
                <a:cs typeface="Arial"/>
                <a:sym typeface="Arial"/>
              </a:rPr>
              <a:t>University of Minnesota              </a:t>
            </a:r>
            <a:endParaRPr/>
          </a:p>
          <a:p>
            <a:pPr marL="0" lvl="0" indent="0" algn="l" rtl="0">
              <a:spcBef>
                <a:spcPts val="480"/>
              </a:spcBef>
              <a:spcAft>
                <a:spcPts val="0"/>
              </a:spcAft>
              <a:buSzPts val="2400"/>
              <a:buFont typeface="Arial"/>
              <a:buNone/>
            </a:pPr>
            <a:r>
              <a:rPr lang="en-US" sz="2400">
                <a:latin typeface="Arial"/>
                <a:ea typeface="Arial"/>
                <a:cs typeface="Arial"/>
                <a:sym typeface="Arial"/>
              </a:rPr>
              <a:t>David Boulware</a:t>
            </a:r>
            <a:endParaRPr sz="2400">
              <a:latin typeface="Arial"/>
              <a:ea typeface="Arial"/>
              <a:cs typeface="Arial"/>
              <a:sym typeface="Arial"/>
            </a:endParaRPr>
          </a:p>
          <a:p>
            <a:pPr marL="0" lvl="0" indent="0" algn="l" rtl="0">
              <a:spcBef>
                <a:spcPts val="480"/>
              </a:spcBef>
              <a:spcAft>
                <a:spcPts val="0"/>
              </a:spcAft>
              <a:buSzPts val="2400"/>
              <a:buFont typeface="Arial"/>
              <a:buNone/>
            </a:pPr>
            <a:r>
              <a:rPr lang="en-US" sz="2400">
                <a:latin typeface="Arial"/>
                <a:ea typeface="Arial"/>
                <a:cs typeface="Arial"/>
                <a:sym typeface="Arial"/>
              </a:rPr>
              <a:t>Biyue Dai</a:t>
            </a:r>
            <a:endParaRPr/>
          </a:p>
          <a:p>
            <a:pPr marL="0" lvl="0" indent="0" algn="l" rtl="0">
              <a:spcBef>
                <a:spcPts val="480"/>
              </a:spcBef>
              <a:spcAft>
                <a:spcPts val="0"/>
              </a:spcAft>
              <a:buSzPts val="2400"/>
              <a:buFont typeface="Arial"/>
              <a:buNone/>
            </a:pPr>
            <a:r>
              <a:rPr lang="en-US" sz="2400">
                <a:latin typeface="Arial"/>
                <a:ea typeface="Arial"/>
                <a:cs typeface="Arial"/>
                <a:sym typeface="Arial"/>
              </a:rPr>
              <a:t>Kathy Hullsiek</a:t>
            </a:r>
            <a:endParaRPr/>
          </a:p>
          <a:p>
            <a:pPr marL="0" lvl="0" indent="0" algn="l" rtl="0">
              <a:spcBef>
                <a:spcPts val="480"/>
              </a:spcBef>
              <a:spcAft>
                <a:spcPts val="0"/>
              </a:spcAft>
              <a:buSzPts val="2400"/>
              <a:buFont typeface="Arial"/>
              <a:buNone/>
            </a:pPr>
            <a:r>
              <a:rPr lang="en-US" sz="2400">
                <a:latin typeface="Arial"/>
                <a:ea typeface="Arial"/>
                <a:cs typeface="Arial"/>
                <a:sym typeface="Arial"/>
              </a:rPr>
              <a:t>Ann Fieberg</a:t>
            </a:r>
            <a:endParaRPr sz="2400">
              <a:latin typeface="Arial"/>
              <a:ea typeface="Arial"/>
              <a:cs typeface="Arial"/>
              <a:sym typeface="Arial"/>
            </a:endParaRPr>
          </a:p>
          <a:p>
            <a:pPr marL="0" lvl="0" indent="0" algn="l" rtl="0">
              <a:spcBef>
                <a:spcPts val="480"/>
              </a:spcBef>
              <a:spcAft>
                <a:spcPts val="0"/>
              </a:spcAft>
              <a:buSzPts val="2400"/>
              <a:buFont typeface="Arial"/>
              <a:buNone/>
            </a:pPr>
            <a:r>
              <a:rPr lang="en-US" sz="2400">
                <a:latin typeface="Arial"/>
                <a:ea typeface="Arial"/>
                <a:cs typeface="Arial"/>
                <a:sym typeface="Arial"/>
              </a:rPr>
              <a:t>Abdul Wele</a:t>
            </a:r>
            <a:endParaRPr sz="2400">
              <a:latin typeface="Arial"/>
              <a:ea typeface="Arial"/>
              <a:cs typeface="Arial"/>
              <a:sym typeface="Arial"/>
            </a:endParaRPr>
          </a:p>
          <a:p>
            <a:pPr marL="0" lvl="0" indent="0" algn="l" rtl="0">
              <a:spcBef>
                <a:spcPts val="480"/>
              </a:spcBef>
              <a:spcAft>
                <a:spcPts val="0"/>
              </a:spcAft>
              <a:buSzPts val="2400"/>
              <a:buFont typeface="Arial"/>
              <a:buNone/>
            </a:pPr>
            <a:r>
              <a:rPr lang="en-US" sz="2400">
                <a:latin typeface="Arial"/>
                <a:ea typeface="Arial"/>
                <a:cs typeface="Arial"/>
                <a:sym typeface="Arial"/>
              </a:rPr>
              <a:t>Caleb Skipper</a:t>
            </a:r>
            <a:endParaRPr/>
          </a:p>
          <a:p>
            <a:pPr marL="0" lvl="0" indent="0" algn="l" rtl="0">
              <a:spcBef>
                <a:spcPts val="480"/>
              </a:spcBef>
              <a:spcAft>
                <a:spcPts val="0"/>
              </a:spcAft>
              <a:buSzPts val="2400"/>
              <a:buFont typeface="Arial"/>
              <a:buNone/>
            </a:pPr>
            <a:r>
              <a:rPr lang="en-US" sz="2400">
                <a:latin typeface="Arial"/>
                <a:ea typeface="Arial"/>
                <a:cs typeface="Arial"/>
                <a:sym typeface="Arial"/>
              </a:rPr>
              <a:t>Elli Schwartz</a:t>
            </a:r>
            <a:endParaRPr/>
          </a:p>
        </p:txBody>
      </p:sp>
      <p:sp>
        <p:nvSpPr>
          <p:cNvPr id="672" name="Google Shape;672;p88"/>
          <p:cNvSpPr txBox="1">
            <a:spLocks noGrp="1"/>
          </p:cNvSpPr>
          <p:nvPr>
            <p:ph type="body" idx="2"/>
          </p:nvPr>
        </p:nvSpPr>
        <p:spPr>
          <a:xfrm>
            <a:off x="4419600" y="1676400"/>
            <a:ext cx="4580749" cy="3962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Font typeface="Arial"/>
              <a:buNone/>
            </a:pPr>
            <a:r>
              <a:rPr lang="en-US" sz="2400" b="1" u="sng">
                <a:latin typeface="Arial"/>
                <a:ea typeface="Arial"/>
                <a:cs typeface="Arial"/>
                <a:sym typeface="Arial"/>
              </a:rPr>
              <a:t>Infectious Diseases Institute   </a:t>
            </a:r>
            <a:endParaRPr/>
          </a:p>
          <a:p>
            <a:pPr marL="0" lvl="0" indent="0" algn="l" rtl="0">
              <a:spcBef>
                <a:spcPts val="480"/>
              </a:spcBef>
              <a:spcAft>
                <a:spcPts val="0"/>
              </a:spcAft>
              <a:buSzPts val="2400"/>
              <a:buFont typeface="Arial"/>
              <a:buNone/>
            </a:pPr>
            <a:r>
              <a:rPr lang="en-US" sz="2400">
                <a:latin typeface="Arial"/>
                <a:ea typeface="Arial"/>
                <a:cs typeface="Arial"/>
                <a:sym typeface="Arial"/>
              </a:rPr>
              <a:t>David Meya</a:t>
            </a:r>
            <a:endParaRPr/>
          </a:p>
          <a:p>
            <a:pPr marL="0" lvl="0" indent="0" algn="l" rtl="0">
              <a:spcBef>
                <a:spcPts val="480"/>
              </a:spcBef>
              <a:spcAft>
                <a:spcPts val="0"/>
              </a:spcAft>
              <a:buSzPts val="2400"/>
              <a:buFont typeface="Arial"/>
              <a:buNone/>
            </a:pPr>
            <a:r>
              <a:rPr lang="en-US" sz="2400">
                <a:latin typeface="Arial"/>
                <a:ea typeface="Arial"/>
                <a:cs typeface="Arial"/>
                <a:sym typeface="Arial"/>
              </a:rPr>
              <a:t>Elizabeth Nalintya</a:t>
            </a:r>
            <a:endParaRPr sz="2400">
              <a:latin typeface="Arial"/>
              <a:ea typeface="Arial"/>
              <a:cs typeface="Arial"/>
              <a:sym typeface="Arial"/>
            </a:endParaRPr>
          </a:p>
          <a:p>
            <a:pPr marL="0" lvl="0" indent="0" algn="l" rtl="0">
              <a:spcBef>
                <a:spcPts val="480"/>
              </a:spcBef>
              <a:spcAft>
                <a:spcPts val="0"/>
              </a:spcAft>
              <a:buSzPts val="2400"/>
              <a:buFont typeface="Arial"/>
              <a:buNone/>
            </a:pPr>
            <a:r>
              <a:rPr lang="en-US" sz="2400">
                <a:latin typeface="Arial"/>
                <a:ea typeface="Arial"/>
                <a:cs typeface="Arial"/>
                <a:sym typeface="Arial"/>
              </a:rPr>
              <a:t>ACACIA &amp; ENCORE research teams</a:t>
            </a:r>
            <a:endParaRPr/>
          </a:p>
          <a:p>
            <a:pPr marL="0" lvl="0" indent="0" algn="l" rtl="0">
              <a:spcBef>
                <a:spcPts val="480"/>
              </a:spcBef>
              <a:spcAft>
                <a:spcPts val="0"/>
              </a:spcAft>
              <a:buSzPts val="2400"/>
              <a:buFont typeface="Arial"/>
              <a:buNone/>
            </a:pPr>
            <a:r>
              <a:rPr lang="en-US" sz="2400" b="1" u="sng">
                <a:latin typeface="Arial"/>
                <a:ea typeface="Arial"/>
                <a:cs typeface="Arial"/>
                <a:sym typeface="Arial"/>
              </a:rPr>
              <a:t>Fogarty Fellows</a:t>
            </a:r>
            <a:endParaRPr/>
          </a:p>
          <a:p>
            <a:pPr marL="0" lvl="0" indent="0" algn="l" rtl="0">
              <a:spcBef>
                <a:spcPts val="480"/>
              </a:spcBef>
              <a:spcAft>
                <a:spcPts val="0"/>
              </a:spcAft>
              <a:buSzPts val="2400"/>
              <a:buFont typeface="Arial"/>
              <a:buNone/>
            </a:pPr>
            <a:r>
              <a:rPr lang="en-US" sz="2400">
                <a:latin typeface="Arial"/>
                <a:ea typeface="Arial"/>
                <a:cs typeface="Arial"/>
                <a:sym typeface="Arial"/>
              </a:rPr>
              <a:t>Preethiya Sekar</a:t>
            </a:r>
            <a:endParaRPr sz="2400">
              <a:latin typeface="Arial"/>
              <a:ea typeface="Arial"/>
              <a:cs typeface="Arial"/>
              <a:sym typeface="Arial"/>
            </a:endParaRPr>
          </a:p>
          <a:p>
            <a:pPr marL="0" lvl="0" indent="0" algn="l" rtl="0">
              <a:spcBef>
                <a:spcPts val="480"/>
              </a:spcBef>
              <a:spcAft>
                <a:spcPts val="0"/>
              </a:spcAft>
              <a:buSzPts val="2400"/>
              <a:buFont typeface="Arial"/>
              <a:buNone/>
            </a:pPr>
            <a:r>
              <a:rPr lang="en-US" sz="2400">
                <a:latin typeface="Arial"/>
                <a:ea typeface="Arial"/>
                <a:cs typeface="Arial"/>
                <a:sym typeface="Arial"/>
              </a:rPr>
              <a:t>Tessa Adzemovic</a:t>
            </a:r>
            <a:endParaRPr sz="2400">
              <a:latin typeface="Arial"/>
              <a:ea typeface="Arial"/>
              <a:cs typeface="Arial"/>
              <a:sym typeface="Arial"/>
            </a:endParaRPr>
          </a:p>
          <a:p>
            <a:pPr marL="0" lvl="0" indent="0" algn="l" rtl="0">
              <a:spcBef>
                <a:spcPts val="480"/>
              </a:spcBef>
              <a:spcAft>
                <a:spcPts val="0"/>
              </a:spcAft>
              <a:buSzPts val="2400"/>
              <a:buFont typeface="Arial"/>
              <a:buNone/>
            </a:pPr>
            <a:endParaRPr sz="2400">
              <a:latin typeface="Arial"/>
              <a:ea typeface="Arial"/>
              <a:cs typeface="Arial"/>
              <a:sym typeface="Arial"/>
            </a:endParaRPr>
          </a:p>
          <a:p>
            <a:pPr marL="0" lvl="0" indent="0" algn="l" rtl="0">
              <a:spcBef>
                <a:spcPts val="480"/>
              </a:spcBef>
              <a:spcAft>
                <a:spcPts val="0"/>
              </a:spcAft>
              <a:buSzPts val="2400"/>
              <a:buFont typeface="Arial"/>
              <a:buNone/>
            </a:pPr>
            <a:endParaRPr sz="2400">
              <a:latin typeface="Arial"/>
              <a:ea typeface="Arial"/>
              <a:cs typeface="Arial"/>
              <a:sym typeface="Arial"/>
            </a:endParaRPr>
          </a:p>
        </p:txBody>
      </p:sp>
      <p:pic>
        <p:nvPicPr>
          <p:cNvPr id="673" name="Google Shape;673;p88"/>
          <p:cNvPicPr preferRelativeResize="0"/>
          <p:nvPr/>
        </p:nvPicPr>
        <p:blipFill rotWithShape="1">
          <a:blip r:embed="rId3">
            <a:alphaModFix/>
          </a:blip>
          <a:srcRect/>
          <a:stretch/>
        </p:blipFill>
        <p:spPr>
          <a:xfrm>
            <a:off x="3124200" y="2251990"/>
            <a:ext cx="1095904" cy="659899"/>
          </a:xfrm>
          <a:prstGeom prst="rect">
            <a:avLst/>
          </a:prstGeom>
          <a:noFill/>
          <a:ln>
            <a:noFill/>
          </a:ln>
        </p:spPr>
      </p:pic>
      <p:pic>
        <p:nvPicPr>
          <p:cNvPr id="674" name="Google Shape;674;p88"/>
          <p:cNvPicPr preferRelativeResize="0"/>
          <p:nvPr/>
        </p:nvPicPr>
        <p:blipFill rotWithShape="1">
          <a:blip r:embed="rId4">
            <a:alphaModFix/>
          </a:blip>
          <a:srcRect/>
          <a:stretch/>
        </p:blipFill>
        <p:spPr>
          <a:xfrm>
            <a:off x="7838405" y="2226089"/>
            <a:ext cx="699080" cy="685800"/>
          </a:xfrm>
          <a:prstGeom prst="rect">
            <a:avLst/>
          </a:prstGeom>
          <a:noFill/>
          <a:ln>
            <a:noFill/>
          </a:ln>
        </p:spPr>
      </p:pic>
      <p:sp>
        <p:nvSpPr>
          <p:cNvPr id="675" name="Google Shape;675;p88"/>
          <p:cNvSpPr txBox="1"/>
          <p:nvPr/>
        </p:nvSpPr>
        <p:spPr>
          <a:xfrm>
            <a:off x="4004874" y="5495865"/>
            <a:ext cx="54101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Funding: NIH R01 AI162181, U01 AI174978</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56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79E59A2-671B-A7EA-8DB9-484BE11657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497402"/>
            <a:ext cx="9144000" cy="3962087"/>
          </a:xfrm>
          <a:prstGeom prst="rect">
            <a:avLst/>
          </a:prstGeom>
        </p:spPr>
      </p:pic>
      <p:sp>
        <p:nvSpPr>
          <p:cNvPr id="8" name="TextBox 7">
            <a:extLst>
              <a:ext uri="{FF2B5EF4-FFF2-40B4-BE49-F238E27FC236}">
                <a16:creationId xmlns:a16="http://schemas.microsoft.com/office/drawing/2014/main" id="{31054409-94AB-E2DC-7A68-4B76DFFEDF73}"/>
              </a:ext>
            </a:extLst>
          </p:cNvPr>
          <p:cNvSpPr txBox="1"/>
          <p:nvPr/>
        </p:nvSpPr>
        <p:spPr>
          <a:xfrm>
            <a:off x="96813" y="5505113"/>
            <a:ext cx="8386033" cy="196208"/>
          </a:xfrm>
          <a:prstGeom prst="rect">
            <a:avLst/>
          </a:prstGeom>
          <a:noFill/>
        </p:spPr>
        <p:txBody>
          <a:bodyPr wrap="square">
            <a:spAutoFit/>
          </a:bodyPr>
          <a:lstStyle/>
          <a:p>
            <a:r>
              <a:rPr lang="en-GB" sz="675" dirty="0">
                <a:latin typeface="Times New Roman" panose="02020603050405020304" pitchFamily="18" charset="0"/>
                <a:ea typeface="Aptos" panose="020B0004020202020204" pitchFamily="34" charset="0"/>
                <a:cs typeface="DaunPenh" panose="01010101010101010101" pitchFamily="2" charset="0"/>
              </a:rPr>
              <a:t>Notes: M = million. Percentage increase relative to Scenario 1 (status quo) in 26 modelled countries. Extrapolation from 26 modelled countries to all LMICs through multiplier methods. LMICs, low- and middle-income countries.</a:t>
            </a:r>
            <a:endParaRPr lang="en-AU" sz="675" dirty="0"/>
          </a:p>
        </p:txBody>
      </p:sp>
      <p:sp>
        <p:nvSpPr>
          <p:cNvPr id="2" name="Text Placeholder 1">
            <a:extLst>
              <a:ext uri="{FF2B5EF4-FFF2-40B4-BE49-F238E27FC236}">
                <a16:creationId xmlns:a16="http://schemas.microsoft.com/office/drawing/2014/main" id="{A50CD4C0-F424-2828-B538-D82138FACF1C}"/>
              </a:ext>
            </a:extLst>
          </p:cNvPr>
          <p:cNvSpPr>
            <a:spLocks noGrp="1"/>
          </p:cNvSpPr>
          <p:nvPr>
            <p:ph type="body" sz="quarter" idx="10"/>
          </p:nvPr>
        </p:nvSpPr>
        <p:spPr>
          <a:xfrm>
            <a:off x="575930" y="350531"/>
            <a:ext cx="7653578" cy="766364"/>
          </a:xfrm>
        </p:spPr>
        <p:txBody>
          <a:bodyPr/>
          <a:lstStyle/>
          <a:p>
            <a:pPr algn="ctr"/>
            <a:r>
              <a:rPr lang="en-GB" sz="2800" dirty="0">
                <a:latin typeface="Arial" panose="020B0604020202020204" pitchFamily="34" charset="0"/>
                <a:cs typeface="Arial" panose="020B0604020202020204" pitchFamily="34" charset="0"/>
              </a:rPr>
              <a:t>Projected outcomes 2025-2030 if PEPFAR is immediately discontinued</a:t>
            </a:r>
            <a:endParaRPr lang="en-AU" sz="2800" dirty="0">
              <a:latin typeface="Arial" panose="020B0604020202020204" pitchFamily="34" charset="0"/>
              <a:cs typeface="Arial" panose="020B0604020202020204" pitchFamily="34" charset="0"/>
            </a:endParaRPr>
          </a:p>
        </p:txBody>
      </p:sp>
      <p:sp>
        <p:nvSpPr>
          <p:cNvPr id="15" name="Text Placeholder 1">
            <a:extLst>
              <a:ext uri="{FF2B5EF4-FFF2-40B4-BE49-F238E27FC236}">
                <a16:creationId xmlns:a16="http://schemas.microsoft.com/office/drawing/2014/main" id="{8F649740-3F3B-C6AE-55D1-3CD04D5E77DA}"/>
              </a:ext>
            </a:extLst>
          </p:cNvPr>
          <p:cNvSpPr txBox="1">
            <a:spLocks/>
          </p:cNvSpPr>
          <p:nvPr/>
        </p:nvSpPr>
        <p:spPr>
          <a:xfrm>
            <a:off x="1154903" y="2309991"/>
            <a:ext cx="2361088" cy="673326"/>
          </a:xfrm>
          <a:prstGeom prst="rect">
            <a:avLst/>
          </a:prstGeom>
        </p:spPr>
        <p:txBody>
          <a:bodyPr vert="horz" wrap="square" lIns="0" tIns="0" rIns="0" bIns="0" rtlCol="0">
            <a:spAutoFit/>
          </a:bodyPr>
          <a:lstStyle>
            <a:lvl1pPr marL="0" indent="0" algn="l" defTabSz="914400" rtl="0" eaLnBrk="1" latinLnBrk="0" hangingPunct="1">
              <a:lnSpc>
                <a:spcPct val="80000"/>
              </a:lnSpc>
              <a:spcBef>
                <a:spcPts val="600"/>
              </a:spcBef>
              <a:buFont typeface="Arial" panose="020B0604020202020204" pitchFamily="34" charset="0"/>
              <a:buNone/>
              <a:defRPr sz="3200" b="0" i="0" kern="1200" cap="none" spc="100" baseline="0">
                <a:solidFill>
                  <a:schemeClr val="tx2"/>
                </a:solidFill>
                <a:latin typeface="Aptos" panose="020B0004020202020204" pitchFamily="34" charset="0"/>
                <a:ea typeface="+mn-ea"/>
                <a:cs typeface="+mn-cs"/>
              </a:defRPr>
            </a:lvl1pPr>
            <a:lvl2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Consolas" panose="020B0609020204030204" pitchFamily="49" charset="0"/>
                <a:ea typeface="+mn-ea"/>
                <a:cs typeface="Consolas" panose="020B0609020204030204" pitchFamily="49" charset="0"/>
              </a:defRPr>
            </a:lvl2pPr>
            <a:lvl3pPr marL="7938" indent="0" algn="l" defTabSz="914400" rtl="0" eaLnBrk="1" latinLnBrk="0" hangingPunct="1">
              <a:lnSpc>
                <a:spcPct val="90000"/>
              </a:lnSpc>
              <a:spcBef>
                <a:spcPts val="600"/>
              </a:spcBef>
              <a:buFont typeface="Arial" panose="020B0604020202020204" pitchFamily="34" charset="0"/>
              <a:buNone/>
              <a:tabLst/>
              <a:defRPr sz="1400" b="0" i="0" kern="1200">
                <a:solidFill>
                  <a:schemeClr val="tx1"/>
                </a:solidFill>
                <a:latin typeface="Consolas" panose="020B0609020204030204" pitchFamily="49" charset="0"/>
                <a:ea typeface="+mn-ea"/>
                <a:cs typeface="Consolas" panose="020B0609020204030204" pitchFamily="49" charset="0"/>
              </a:defRPr>
            </a:lvl3pPr>
            <a:lvl4pPr marL="7938" indent="0" algn="l" defTabSz="914400" rtl="0" eaLnBrk="1" latinLnBrk="0" hangingPunct="1">
              <a:lnSpc>
                <a:spcPct val="90000"/>
              </a:lnSpc>
              <a:spcBef>
                <a:spcPts val="600"/>
              </a:spcBef>
              <a:buFont typeface="Arial" panose="020B0604020202020204" pitchFamily="34" charset="0"/>
              <a:buNone/>
              <a:tabLst/>
              <a:defRPr sz="1400" b="0" i="0" kern="1200">
                <a:solidFill>
                  <a:schemeClr val="tx1"/>
                </a:solidFill>
                <a:latin typeface="Aptos Light" panose="020B0004020202020204" pitchFamily="34" charset="0"/>
                <a:ea typeface="+mn-ea"/>
                <a:cs typeface="+mn-cs"/>
              </a:defRPr>
            </a:lvl4pPr>
            <a:lvl5pPr marL="7938" indent="0" algn="l" defTabSz="914400" rtl="0" eaLnBrk="1" latinLnBrk="0" hangingPunct="1">
              <a:lnSpc>
                <a:spcPct val="90000"/>
              </a:lnSpc>
              <a:spcBef>
                <a:spcPts val="600"/>
              </a:spcBef>
              <a:buFont typeface="Arial" panose="020B0604020202020204" pitchFamily="34" charset="0"/>
              <a:buNone/>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4.43 to 10.75 million additional new HIV infections</a:t>
            </a:r>
            <a:endParaRPr lang="en-AU" sz="1800" dirty="0"/>
          </a:p>
        </p:txBody>
      </p:sp>
      <p:sp>
        <p:nvSpPr>
          <p:cNvPr id="16" name="Text Placeholder 1">
            <a:extLst>
              <a:ext uri="{FF2B5EF4-FFF2-40B4-BE49-F238E27FC236}">
                <a16:creationId xmlns:a16="http://schemas.microsoft.com/office/drawing/2014/main" id="{D663D6AA-B90B-B5CF-003B-D1BD04E10219}"/>
              </a:ext>
            </a:extLst>
          </p:cNvPr>
          <p:cNvSpPr txBox="1">
            <a:spLocks/>
          </p:cNvSpPr>
          <p:nvPr/>
        </p:nvSpPr>
        <p:spPr>
          <a:xfrm>
            <a:off x="5337060" y="2309992"/>
            <a:ext cx="2481061" cy="673326"/>
          </a:xfrm>
          <a:prstGeom prst="rect">
            <a:avLst/>
          </a:prstGeom>
        </p:spPr>
        <p:txBody>
          <a:bodyPr vert="horz" wrap="square" lIns="0" tIns="0" rIns="0" bIns="0" rtlCol="0">
            <a:spAutoFit/>
          </a:bodyPr>
          <a:lstStyle>
            <a:lvl1pPr marL="0" indent="0" algn="l" defTabSz="914400" rtl="0" eaLnBrk="1" latinLnBrk="0" hangingPunct="1">
              <a:lnSpc>
                <a:spcPct val="80000"/>
              </a:lnSpc>
              <a:spcBef>
                <a:spcPts val="600"/>
              </a:spcBef>
              <a:buFont typeface="Arial" panose="020B0604020202020204" pitchFamily="34" charset="0"/>
              <a:buNone/>
              <a:defRPr sz="3200" b="0" i="0" kern="1200" cap="none" spc="100" baseline="0">
                <a:solidFill>
                  <a:schemeClr val="tx2"/>
                </a:solidFill>
                <a:latin typeface="Aptos" panose="020B0004020202020204" pitchFamily="34" charset="0"/>
                <a:ea typeface="+mn-ea"/>
                <a:cs typeface="+mn-cs"/>
              </a:defRPr>
            </a:lvl1pPr>
            <a:lvl2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Consolas" panose="020B0609020204030204" pitchFamily="49" charset="0"/>
                <a:ea typeface="+mn-ea"/>
                <a:cs typeface="Consolas" panose="020B0609020204030204" pitchFamily="49" charset="0"/>
              </a:defRPr>
            </a:lvl2pPr>
            <a:lvl3pPr marL="7938" indent="0" algn="l" defTabSz="914400" rtl="0" eaLnBrk="1" latinLnBrk="0" hangingPunct="1">
              <a:lnSpc>
                <a:spcPct val="90000"/>
              </a:lnSpc>
              <a:spcBef>
                <a:spcPts val="600"/>
              </a:spcBef>
              <a:buFont typeface="Arial" panose="020B0604020202020204" pitchFamily="34" charset="0"/>
              <a:buNone/>
              <a:tabLst/>
              <a:defRPr sz="1400" b="0" i="0" kern="1200">
                <a:solidFill>
                  <a:schemeClr val="tx1"/>
                </a:solidFill>
                <a:latin typeface="Consolas" panose="020B0609020204030204" pitchFamily="49" charset="0"/>
                <a:ea typeface="+mn-ea"/>
                <a:cs typeface="Consolas" panose="020B0609020204030204" pitchFamily="49" charset="0"/>
              </a:defRPr>
            </a:lvl3pPr>
            <a:lvl4pPr marL="7938" indent="0" algn="l" defTabSz="914400" rtl="0" eaLnBrk="1" latinLnBrk="0" hangingPunct="1">
              <a:lnSpc>
                <a:spcPct val="90000"/>
              </a:lnSpc>
              <a:spcBef>
                <a:spcPts val="600"/>
              </a:spcBef>
              <a:buFont typeface="Arial" panose="020B0604020202020204" pitchFamily="34" charset="0"/>
              <a:buNone/>
              <a:tabLst/>
              <a:defRPr sz="1400" b="0" i="0" kern="1200">
                <a:solidFill>
                  <a:schemeClr val="tx1"/>
                </a:solidFill>
                <a:latin typeface="Aptos Light" panose="020B0004020202020204" pitchFamily="34" charset="0"/>
                <a:ea typeface="+mn-ea"/>
                <a:cs typeface="+mn-cs"/>
              </a:defRPr>
            </a:lvl4pPr>
            <a:lvl5pPr marL="7938" indent="0" algn="l" defTabSz="914400" rtl="0" eaLnBrk="1" latinLnBrk="0" hangingPunct="1">
              <a:lnSpc>
                <a:spcPct val="90000"/>
              </a:lnSpc>
              <a:spcBef>
                <a:spcPts val="600"/>
              </a:spcBef>
              <a:buFont typeface="Arial" panose="020B0604020202020204" pitchFamily="34" charset="0"/>
              <a:buNone/>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0.77 to 2.93 million additional HIV-related deaths</a:t>
            </a:r>
            <a:endParaRPr lang="en-AU" sz="1800" dirty="0"/>
          </a:p>
        </p:txBody>
      </p:sp>
      <p:sp>
        <p:nvSpPr>
          <p:cNvPr id="3" name="TextBox 2">
            <a:extLst>
              <a:ext uri="{FF2B5EF4-FFF2-40B4-BE49-F238E27FC236}">
                <a16:creationId xmlns:a16="http://schemas.microsoft.com/office/drawing/2014/main" id="{4841BCD8-7465-DD4C-DDD7-11800C41080A}"/>
              </a:ext>
            </a:extLst>
          </p:cNvPr>
          <p:cNvSpPr txBox="1"/>
          <p:nvPr/>
        </p:nvSpPr>
        <p:spPr>
          <a:xfrm>
            <a:off x="0" y="5903893"/>
            <a:ext cx="5455758" cy="954107"/>
          </a:xfrm>
          <a:prstGeom prst="rect">
            <a:avLst/>
          </a:prstGeom>
          <a:noFill/>
        </p:spPr>
        <p:txBody>
          <a:bodyPr wrap="square" rtlCol="0">
            <a:spAutoFit/>
          </a:bodyPr>
          <a:lstStyle/>
          <a:p>
            <a:r>
              <a:rPr lang="en-US" dirty="0">
                <a:solidFill>
                  <a:schemeClr val="bg1"/>
                </a:solidFill>
                <a:latin typeface="+mn-lt"/>
                <a:ea typeface="Calibri" panose="020F0502020204030204" pitchFamily="34" charset="0"/>
                <a:cs typeface="Arial" panose="020B0604020202020204" pitchFamily="34" charset="0"/>
              </a:rPr>
              <a:t>Results generated 3/9/25. Preprint available  at </a:t>
            </a:r>
            <a:r>
              <a:rPr lang="en-US" dirty="0">
                <a:solidFill>
                  <a:schemeClr val="bg1"/>
                </a:solidFill>
                <a:latin typeface="+mn-lt"/>
                <a:ea typeface="Calibri" panose="020F0502020204030204" pitchFamily="34" charset="0"/>
                <a:cs typeface="Arial" panose="020B0604020202020204" pitchFamily="34" charset="0"/>
                <a:hlinkClick r:id="rId4"/>
              </a:rPr>
              <a:t>https://www.medrxiv.org/content/10/1101/2025.02.28.25.323033v2</a:t>
            </a:r>
            <a:endParaRPr lang="en-US" dirty="0">
              <a:solidFill>
                <a:schemeClr val="bg1"/>
              </a:solidFill>
              <a:latin typeface="+mn-lt"/>
              <a:ea typeface="Calibri" panose="020F0502020204030204" pitchFamily="34" charset="0"/>
              <a:cs typeface="Arial" panose="020B0604020202020204" pitchFamily="34" charset="0"/>
            </a:endParaRPr>
          </a:p>
          <a:p>
            <a:r>
              <a:rPr lang="en-US" dirty="0">
                <a:solidFill>
                  <a:schemeClr val="bg1"/>
                </a:solidFill>
                <a:latin typeface="+mn-lt"/>
                <a:ea typeface="Calibri" panose="020F0502020204030204" pitchFamily="34" charset="0"/>
                <a:cs typeface="Arial" panose="020B0604020202020204" pitchFamily="34" charset="0"/>
              </a:rPr>
              <a:t>Slides borrowed from Jeff Imai-Eaton, Debra ten Brink, and Rowan Martin-Hughes</a:t>
            </a:r>
            <a:endParaRPr lang="en-CH" dirty="0">
              <a:solidFill>
                <a:schemeClr val="bg1"/>
              </a:solidFill>
              <a:latin typeface="+mn-lt"/>
            </a:endParaRPr>
          </a:p>
        </p:txBody>
      </p:sp>
    </p:spTree>
    <p:extLst>
      <p:ext uri="{BB962C8B-B14F-4D97-AF65-F5344CB8AC3E}">
        <p14:creationId xmlns:p14="http://schemas.microsoft.com/office/powerpoint/2010/main" val="2552034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a16="http://schemas.microsoft.com/office/drawing/2014/main" id="{A5850DF2-0EC9-BB78-117B-118729B700B3}"/>
              </a:ext>
            </a:extLst>
          </p:cNvPr>
          <p:cNvSpPr txBox="1"/>
          <p:nvPr/>
        </p:nvSpPr>
        <p:spPr>
          <a:xfrm>
            <a:off x="512698" y="2278908"/>
            <a:ext cx="3234607" cy="17220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8588" indent="-128588">
              <a:spcAft>
                <a:spcPts val="450"/>
              </a:spcAft>
              <a:buFont typeface="Arial" panose="020B0604020202020204" pitchFamily="34" charset="0"/>
              <a:buChar char="•"/>
            </a:pPr>
            <a:endParaRPr lang="en-AU" sz="1050" kern="1200" dirty="0">
              <a:latin typeface="Aptos" panose="020B0004020202020204" pitchFamily="34" charset="0"/>
            </a:endParaRPr>
          </a:p>
        </p:txBody>
      </p:sp>
      <p:sp>
        <p:nvSpPr>
          <p:cNvPr id="21" name="Rectangle 20">
            <a:extLst>
              <a:ext uri="{FF2B5EF4-FFF2-40B4-BE49-F238E27FC236}">
                <a16:creationId xmlns:a16="http://schemas.microsoft.com/office/drawing/2014/main" id="{115D8E7B-CC7B-6EE3-FBCA-5B16B55BBDC5}"/>
              </a:ext>
            </a:extLst>
          </p:cNvPr>
          <p:cNvSpPr/>
          <p:nvPr/>
        </p:nvSpPr>
        <p:spPr>
          <a:xfrm>
            <a:off x="4184881" y="980550"/>
            <a:ext cx="215252" cy="4586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50"/>
          </a:p>
        </p:txBody>
      </p:sp>
      <p:sp>
        <p:nvSpPr>
          <p:cNvPr id="6" name="Title 5">
            <a:extLst>
              <a:ext uri="{FF2B5EF4-FFF2-40B4-BE49-F238E27FC236}">
                <a16:creationId xmlns:a16="http://schemas.microsoft.com/office/drawing/2014/main" id="{8E351A5D-3C84-0CB6-5349-7A97EF463275}"/>
              </a:ext>
            </a:extLst>
          </p:cNvPr>
          <p:cNvSpPr>
            <a:spLocks noGrp="1"/>
          </p:cNvSpPr>
          <p:nvPr>
            <p:ph type="title"/>
          </p:nvPr>
        </p:nvSpPr>
        <p:spPr>
          <a:xfrm>
            <a:off x="124179" y="280191"/>
            <a:ext cx="8918222" cy="1143000"/>
          </a:xfrm>
        </p:spPr>
        <p:txBody>
          <a:bodyPr/>
          <a:lstStyle/>
          <a:p>
            <a:r>
              <a:rPr lang="en-US" dirty="0"/>
              <a:t>Impact of discontinuing PEPFAR</a:t>
            </a:r>
          </a:p>
        </p:txBody>
      </p:sp>
      <p:pic>
        <p:nvPicPr>
          <p:cNvPr id="8" name="Picture 7">
            <a:extLst>
              <a:ext uri="{FF2B5EF4-FFF2-40B4-BE49-F238E27FC236}">
                <a16:creationId xmlns:a16="http://schemas.microsoft.com/office/drawing/2014/main" id="{D30813E5-7307-DF32-F23C-AE68BBCA257B}"/>
              </a:ext>
            </a:extLst>
          </p:cNvPr>
          <p:cNvPicPr>
            <a:picLocks noChangeAspect="1"/>
          </p:cNvPicPr>
          <p:nvPr/>
        </p:nvPicPr>
        <p:blipFill>
          <a:blip r:embed="rId2"/>
          <a:stretch>
            <a:fillRect/>
          </a:stretch>
        </p:blipFill>
        <p:spPr>
          <a:xfrm>
            <a:off x="238558" y="2278908"/>
            <a:ext cx="4505311" cy="2593463"/>
          </a:xfrm>
          <a:prstGeom prst="rect">
            <a:avLst/>
          </a:prstGeom>
        </p:spPr>
      </p:pic>
      <p:pic>
        <p:nvPicPr>
          <p:cNvPr id="10" name="Picture 9">
            <a:extLst>
              <a:ext uri="{FF2B5EF4-FFF2-40B4-BE49-F238E27FC236}">
                <a16:creationId xmlns:a16="http://schemas.microsoft.com/office/drawing/2014/main" id="{83A3615F-FF5F-4F11-B8B4-74A745748CA1}"/>
              </a:ext>
            </a:extLst>
          </p:cNvPr>
          <p:cNvPicPr>
            <a:picLocks noChangeAspect="1"/>
          </p:cNvPicPr>
          <p:nvPr/>
        </p:nvPicPr>
        <p:blipFill>
          <a:blip r:embed="rId3"/>
          <a:stretch>
            <a:fillRect/>
          </a:stretch>
        </p:blipFill>
        <p:spPr>
          <a:xfrm>
            <a:off x="4914292" y="2315232"/>
            <a:ext cx="4229708" cy="2520813"/>
          </a:xfrm>
          <a:prstGeom prst="rect">
            <a:avLst/>
          </a:prstGeom>
        </p:spPr>
      </p:pic>
      <p:sp>
        <p:nvSpPr>
          <p:cNvPr id="12" name="TextBox 11">
            <a:extLst>
              <a:ext uri="{FF2B5EF4-FFF2-40B4-BE49-F238E27FC236}">
                <a16:creationId xmlns:a16="http://schemas.microsoft.com/office/drawing/2014/main" id="{9E8402F9-B5DB-85E7-893B-7034C82F6972}"/>
              </a:ext>
            </a:extLst>
          </p:cNvPr>
          <p:cNvSpPr txBox="1"/>
          <p:nvPr/>
        </p:nvSpPr>
        <p:spPr>
          <a:xfrm>
            <a:off x="288383" y="6054589"/>
            <a:ext cx="4572000" cy="523220"/>
          </a:xfrm>
          <a:prstGeom prst="rect">
            <a:avLst/>
          </a:prstGeom>
          <a:noFill/>
        </p:spPr>
        <p:txBody>
          <a:bodyPr wrap="square">
            <a:spAutoFit/>
          </a:bodyPr>
          <a:lstStyle/>
          <a:p>
            <a:r>
              <a:rPr lang="en-US" dirty="0">
                <a:solidFill>
                  <a:schemeClr val="bg1"/>
                </a:solidFill>
                <a:latin typeface="+mn-lt"/>
                <a:ea typeface="Calibri" panose="020F0502020204030204" pitchFamily="34" charset="0"/>
                <a:cs typeface="Arial" panose="020B0604020202020204" pitchFamily="34" charset="0"/>
              </a:rPr>
              <a:t>Slides borrowed from Jeff Imai-Eaton, Debra ten Brink, and Rowan Martin-Hughes</a:t>
            </a:r>
            <a:endParaRPr lang="en-CH" dirty="0">
              <a:solidFill>
                <a:schemeClr val="bg1"/>
              </a:solidFill>
              <a:latin typeface="+mn-lt"/>
            </a:endParaRPr>
          </a:p>
        </p:txBody>
      </p:sp>
    </p:spTree>
    <p:extLst>
      <p:ext uri="{BB962C8B-B14F-4D97-AF65-F5344CB8AC3E}">
        <p14:creationId xmlns:p14="http://schemas.microsoft.com/office/powerpoint/2010/main" val="340484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1481327" y="1716871"/>
            <a:ext cx="5726811" cy="2765890"/>
          </a:xfrm>
          <a:prstGeom prst="rect">
            <a:avLst/>
          </a:prstGeom>
        </p:spPr>
      </p:pic>
      <p:sp>
        <p:nvSpPr>
          <p:cNvPr id="2" name="Title 1">
            <a:extLst>
              <a:ext uri="{FF2B5EF4-FFF2-40B4-BE49-F238E27FC236}">
                <a16:creationId xmlns:a16="http://schemas.microsoft.com/office/drawing/2014/main" id="{02A36EF6-CB58-36B9-EA1C-E190A2C75871}"/>
              </a:ext>
            </a:extLst>
          </p:cNvPr>
          <p:cNvSpPr>
            <a:spLocks noGrp="1"/>
          </p:cNvSpPr>
          <p:nvPr>
            <p:ph type="title"/>
          </p:nvPr>
        </p:nvSpPr>
        <p:spPr/>
        <p:txBody>
          <a:bodyPr/>
          <a:lstStyle/>
          <a:p>
            <a:r>
              <a:rPr lang="en-US" dirty="0"/>
              <a:t>Advanced HIV Disease: CD4&lt;200 cells/</a:t>
            </a:r>
            <a:r>
              <a:rPr lang="en-US" dirty="0" err="1"/>
              <a:t>mcL</a:t>
            </a:r>
            <a:endParaRPr lang="en-US" dirty="0"/>
          </a:p>
        </p:txBody>
      </p:sp>
      <p:sp>
        <p:nvSpPr>
          <p:cNvPr id="5" name="Oval 4">
            <a:extLst>
              <a:ext uri="{FF2B5EF4-FFF2-40B4-BE49-F238E27FC236}">
                <a16:creationId xmlns:a16="http://schemas.microsoft.com/office/drawing/2014/main" id="{6007A2A7-3068-0941-2676-98B8C1793DB3}"/>
              </a:ext>
            </a:extLst>
          </p:cNvPr>
          <p:cNvSpPr/>
          <p:nvPr/>
        </p:nvSpPr>
        <p:spPr>
          <a:xfrm>
            <a:off x="1289304" y="2514600"/>
            <a:ext cx="5918834" cy="235000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42B719-3ADD-980A-D4CC-4CE44228FA30}"/>
              </a:ext>
            </a:extLst>
          </p:cNvPr>
          <p:cNvSpPr txBox="1"/>
          <p:nvPr/>
        </p:nvSpPr>
        <p:spPr>
          <a:xfrm>
            <a:off x="187452" y="5139117"/>
            <a:ext cx="8769096" cy="523220"/>
          </a:xfrm>
          <a:prstGeom prst="rect">
            <a:avLst/>
          </a:prstGeom>
          <a:noFill/>
        </p:spPr>
        <p:txBody>
          <a:bodyPr wrap="square">
            <a:spAutoFit/>
          </a:bodyPr>
          <a:lstStyle/>
          <a:p>
            <a:pPr lvl="0" algn="ctr" rtl="0">
              <a:spcBef>
                <a:spcPts val="0"/>
              </a:spcBef>
              <a:spcAft>
                <a:spcPts val="0"/>
              </a:spcAft>
              <a:buSzPts val="3200"/>
            </a:pPr>
            <a:r>
              <a:rPr lang="en-US" sz="2800" dirty="0"/>
              <a:t>30-40% of people starting ART in LMICs</a:t>
            </a:r>
          </a:p>
        </p:txBody>
      </p:sp>
    </p:spTree>
    <p:extLst>
      <p:ext uri="{BB962C8B-B14F-4D97-AF65-F5344CB8AC3E}">
        <p14:creationId xmlns:p14="http://schemas.microsoft.com/office/powerpoint/2010/main" val="53144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UMN 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2292</TotalTime>
  <Words>3797</Words>
  <Application>Microsoft Office PowerPoint</Application>
  <PresentationFormat>On-screen Show (4:3)</PresentationFormat>
  <Paragraphs>624</Paragraphs>
  <Slides>83</Slides>
  <Notes>65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Calibri</vt:lpstr>
      <vt:lpstr>Degular Text</vt:lpstr>
      <vt:lpstr>Aptos</vt:lpstr>
      <vt:lpstr>Arial Narrow</vt:lpstr>
      <vt:lpstr>Times New Roman</vt:lpstr>
      <vt:lpstr>Arial Bold</vt:lpstr>
      <vt:lpstr>Noto Sans Symbols</vt:lpstr>
      <vt:lpstr>Arial</vt:lpstr>
      <vt:lpstr>Consolas</vt:lpstr>
      <vt:lpstr>UMN D2D-3</vt:lpstr>
      <vt:lpstr>Reducing AIDS deaths by preventing opportunistic infections </vt:lpstr>
      <vt:lpstr>Outline</vt:lpstr>
      <vt:lpstr>BACKGROUND</vt:lpstr>
      <vt:lpstr>End AIDS by 2030</vt:lpstr>
      <vt:lpstr>PowerPoint Presentation</vt:lpstr>
      <vt:lpstr>New HIV infections globally</vt:lpstr>
      <vt:lpstr>Global AIDS Deaths:  630,000 deaths in 2023</vt:lpstr>
      <vt:lpstr>PowerPoint Presentation</vt:lpstr>
      <vt:lpstr>Advanced HIV Disease: CD4&lt;200 cells/mcL</vt:lpstr>
      <vt:lpstr>Advanced HIV disease</vt:lpstr>
      <vt:lpstr>AN ENHANCED PACKAGE OF CARE TO REDUCE MORTALITY IN ADVANCED HIV DISEASE (ENCORE)</vt:lpstr>
      <vt:lpstr>Background</vt:lpstr>
      <vt:lpstr>New point-of-care tests for advanced HIV </vt:lpstr>
      <vt:lpstr>New options for Latent TB treatment</vt:lpstr>
      <vt:lpstr>Objective</vt:lpstr>
      <vt:lpstr>Aim 1</vt:lpstr>
      <vt:lpstr>Aim 2</vt:lpstr>
      <vt:lpstr>Aim 2</vt:lpstr>
      <vt:lpstr>Factorial Cluster Randomized Design</vt:lpstr>
      <vt:lpstr>Population of interest</vt:lpstr>
      <vt:lpstr>ENCORE clinic sites</vt:lpstr>
      <vt:lpstr>Study evaluations</vt:lpstr>
      <vt:lpstr>Enrollment</vt:lpstr>
      <vt:lpstr>Innacurate Visitect results by month</vt:lpstr>
      <vt:lpstr>VISTECT VALIDATION SUBSTUDY</vt:lpstr>
      <vt:lpstr>Background</vt:lpstr>
      <vt:lpstr>Objectives</vt:lpstr>
      <vt:lpstr>Methods</vt:lpstr>
      <vt:lpstr>Results</vt:lpstr>
      <vt:lpstr>Visitect validation results</vt:lpstr>
      <vt:lpstr>Percentage correctly classified stratified by CD4 category</vt:lpstr>
      <vt:lpstr>Visitect qualitative study</vt:lpstr>
      <vt:lpstr>Laboratory characteristics</vt:lpstr>
      <vt:lpstr>Sample controversial results</vt:lpstr>
      <vt:lpstr>Themes of laboratories with good Visitect performance</vt:lpstr>
      <vt:lpstr>Laboratory tech quotation</vt:lpstr>
      <vt:lpstr>Impact</vt:lpstr>
      <vt:lpstr>VISITECT VS. STANDARD CD4 COMPARISON</vt:lpstr>
      <vt:lpstr>Primary Objective</vt:lpstr>
      <vt:lpstr>Secondary outcomes</vt:lpstr>
      <vt:lpstr>Stopped randomizing by CD4 strategy</vt:lpstr>
      <vt:lpstr>Results: Consort diagram</vt:lpstr>
      <vt:lpstr>Baseline Characteristics</vt:lpstr>
      <vt:lpstr>Primary events by CD4 group</vt:lpstr>
      <vt:lpstr>Survival with retention-in-care by CD4 strategy</vt:lpstr>
      <vt:lpstr>Secondary outcomes</vt:lpstr>
      <vt:lpstr>Time to ART initiation</vt:lpstr>
      <vt:lpstr>Time to ART initiation (CD4&lt;200)</vt:lpstr>
      <vt:lpstr>Summary of CD4 findings</vt:lpstr>
      <vt:lpstr>CHANGES/UNEXPECTED ISSUES DURING THE STUDY</vt:lpstr>
      <vt:lpstr>FujiLAM delay</vt:lpstr>
      <vt:lpstr>FUJILAM II DIAGNOSTIC ACCURACY STUDY</vt:lpstr>
      <vt:lpstr>Background</vt:lpstr>
      <vt:lpstr>Fujifilm SILVAMP TB LAM</vt:lpstr>
      <vt:lpstr>Methods</vt:lpstr>
      <vt:lpstr>How do you measure diagnostic accuracy when the current standard is imperfect? </vt:lpstr>
      <vt:lpstr>TB classifications</vt:lpstr>
      <vt:lpstr>Compared FujiLAM results to:</vt:lpstr>
      <vt:lpstr>Results: Flow Diagram</vt:lpstr>
      <vt:lpstr>FujiLAM performance</vt:lpstr>
      <vt:lpstr>Venn Diagram among participants who had all 3 tests</vt:lpstr>
      <vt:lpstr>How good is good enough?</vt:lpstr>
      <vt:lpstr>Implications</vt:lpstr>
      <vt:lpstr>CRP AS A PREDICTOR OF POOR OUTCOMES IN AHD</vt:lpstr>
      <vt:lpstr>Background</vt:lpstr>
      <vt:lpstr>Objective</vt:lpstr>
      <vt:lpstr>Methods</vt:lpstr>
      <vt:lpstr>Outcomes</vt:lpstr>
      <vt:lpstr>Results: Flow diagram</vt:lpstr>
      <vt:lpstr>Baseline characteristics by CRP group</vt:lpstr>
      <vt:lpstr>Cumulative incidence of hospitalization or death</vt:lpstr>
      <vt:lpstr>Cumulative incidence of hospitalization/death by TB status</vt:lpstr>
      <vt:lpstr>Cumulative incidence of hospitalization/death among people with probable TB</vt:lpstr>
      <vt:lpstr>Each doubling of CRP increased the hazard of 30-day hospitalization or death by 30%  </vt:lpstr>
      <vt:lpstr>Participants with high CRP were:</vt:lpstr>
      <vt:lpstr>What does this mean? </vt:lpstr>
      <vt:lpstr>Next steps</vt:lpstr>
      <vt:lpstr>Conclusions</vt:lpstr>
      <vt:lpstr>PowerPoint Presentation</vt:lpstr>
      <vt:lpstr>Acknowledgements</vt:lpstr>
      <vt:lpstr>PowerPoint Presentation</vt:lpstr>
      <vt:lpstr>PowerPoint Presentation</vt:lpstr>
      <vt:lpstr>Impact of discontinuing PEPFAR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AIDS deaths by preventing opportunistic infections</dc:title>
  <dc:creator>Owner</dc:creator>
  <cp:lastModifiedBy>Radha Rajasingham</cp:lastModifiedBy>
  <cp:revision>25</cp:revision>
  <dcterms:created xsi:type="dcterms:W3CDTF">2018-05-22T15:10:02Z</dcterms:created>
  <dcterms:modified xsi:type="dcterms:W3CDTF">2025-04-02T15:15:51Z</dcterms:modified>
</cp:coreProperties>
</file>