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6858000" cx="12192000"/>
  <p:notesSz cx="6858000" cy="9144000"/>
  <p:embeddedFontLst>
    <p:embeddedFont>
      <p:font typeface="Play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iD1jZtqZa77hhaSft6mO9Il7ay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18C9C5D-BFFE-47AD-BDC8-C7D6014D98EA}">
  <a:tblStyle styleId="{018C9C5D-BFFE-47AD-BDC8-C7D6014D98E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Play-regular.fntdata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customschemas.google.com/relationships/presentationmetadata" Target="metadata"/><Relationship Id="rId25" Type="http://schemas.openxmlformats.org/officeDocument/2006/relationships/font" Target="fonts/Play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u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We hypothesized that ESAT6/CFP10 TNF and IL-2 responses improve Mtb infection detection among exposed household contacts (HHCs) and are associated with index case Mtb aerosolization (i.e., cough aerosol culture positive for Mtb growth, CAC+) and HIV co-infection. </a:t>
            </a:r>
            <a:endParaRPr/>
          </a:p>
        </p:txBody>
      </p:sp>
      <p:sp>
        <p:nvSpPr>
          <p:cNvPr id="271" name="Google Shape;27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en-US" sz="1800">
                <a:latin typeface="Arial"/>
                <a:ea typeface="Arial"/>
                <a:cs typeface="Arial"/>
                <a:sym typeface="Arial"/>
              </a:rPr>
              <a:t>In HHC, Assess </a:t>
            </a:r>
            <a:r>
              <a:rPr i="1" lang="en-US" sz="1800">
                <a:latin typeface="Arial"/>
                <a:ea typeface="Arial"/>
                <a:cs typeface="Arial"/>
                <a:sym typeface="Arial"/>
              </a:rPr>
              <a:t>Mtb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-specific polyfunctional T-cell responses, identify IFN-γ independent markers of Mtb exposure, assess HLA-DR expression as a marker of recent infection, undertake bulk RNA sequencing-based investigations into novel signatures of recent infections</a:t>
            </a:r>
            <a:r>
              <a:rPr lang="en-US"/>
              <a:t> </a:t>
            </a:r>
            <a:r>
              <a:rPr lang="en-US" sz="1800">
                <a:latin typeface="Times"/>
                <a:ea typeface="Times"/>
                <a:cs typeface="Times"/>
                <a:sym typeface="Times"/>
              </a:rPr>
              <a:t> </a:t>
            </a:r>
            <a:endParaRPr sz="18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i="0" lang="en-US" sz="1800">
                <a:latin typeface="Arial"/>
                <a:ea typeface="Arial"/>
                <a:cs typeface="Arial"/>
                <a:sym typeface="Arial"/>
              </a:rPr>
              <a:t>In HHC, Assess </a:t>
            </a:r>
            <a:r>
              <a:rPr i="1" lang="en-US" sz="1800">
                <a:latin typeface="Arial"/>
                <a:ea typeface="Arial"/>
                <a:cs typeface="Arial"/>
                <a:sym typeface="Arial"/>
              </a:rPr>
              <a:t>Mtb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-specific polyfunctional T-cell responses, identify IFN-γ independent markers of Mtb exposure, assess HLA-DR expression as a marker of recent infection, undertake bulk RNA sequencing-based investigations into novel signatures of recent infections</a:t>
            </a:r>
            <a:r>
              <a:rPr lang="en-US"/>
              <a:t> </a:t>
            </a:r>
            <a:r>
              <a:rPr lang="en-US" sz="1800">
                <a:latin typeface="Times"/>
                <a:ea typeface="Times"/>
                <a:cs typeface="Times"/>
                <a:sym typeface="Times"/>
              </a:rPr>
              <a:t> </a:t>
            </a:r>
            <a:endParaRPr sz="18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en-US" sz="1800">
                <a:latin typeface="Arial"/>
                <a:ea typeface="Arial"/>
                <a:cs typeface="Arial"/>
                <a:sym typeface="Arial"/>
              </a:rPr>
              <a:t>In HHC, Assess </a:t>
            </a:r>
            <a:r>
              <a:rPr i="1" lang="en-US" sz="1800">
                <a:latin typeface="Arial"/>
                <a:ea typeface="Arial"/>
                <a:cs typeface="Arial"/>
                <a:sym typeface="Arial"/>
              </a:rPr>
              <a:t>Mtb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-specific polyfunctional T-cell responses, identify IFN-γ independent markers of Mtb exposure, assess HLA-DR expression as a marker of recent infection, undertake bulk RNA sequencing-based investigations into novel signatures of recent infections</a:t>
            </a:r>
            <a:r>
              <a:rPr lang="en-US"/>
              <a:t> </a:t>
            </a:r>
            <a:r>
              <a:rPr lang="en-US" sz="1800">
                <a:latin typeface="Times"/>
                <a:ea typeface="Times"/>
                <a:cs typeface="Times"/>
                <a:sym typeface="Times"/>
              </a:rPr>
              <a:t> </a:t>
            </a:r>
            <a:endParaRPr sz="18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i="0" lang="en-US" sz="1800">
                <a:latin typeface="Arial"/>
                <a:ea typeface="Arial"/>
                <a:cs typeface="Arial"/>
                <a:sym typeface="Arial"/>
              </a:rPr>
              <a:t>In HHC, Assess </a:t>
            </a:r>
            <a:r>
              <a:rPr i="1" lang="en-US" sz="1800">
                <a:latin typeface="Arial"/>
                <a:ea typeface="Arial"/>
                <a:cs typeface="Arial"/>
                <a:sym typeface="Arial"/>
              </a:rPr>
              <a:t>Mtb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-specific polyfunctional T-cell responses, identify IFN-γ independent markers of Mtb exposure, assess HLA-DR expression as a marker of recent infection, undertake bulk RNA sequencing-based investigations into novel signatures of recent infections</a:t>
            </a:r>
            <a:r>
              <a:rPr lang="en-US"/>
              <a:t> </a:t>
            </a:r>
            <a:r>
              <a:rPr lang="en-US" sz="1800">
                <a:latin typeface="Times"/>
                <a:ea typeface="Times"/>
                <a:cs typeface="Times"/>
                <a:sym typeface="Times"/>
              </a:rPr>
              <a:t> </a:t>
            </a:r>
            <a:endParaRPr sz="1800"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6" name="Google Shape;37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Mtb is spread through aerosolized bacilli (Superspreaders)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, including genome-wide transcriptional profiling </a:t>
            </a:r>
            <a:endParaRPr/>
          </a:p>
        </p:txBody>
      </p:sp>
      <p:sp>
        <p:nvSpPr>
          <p:cNvPr id="161" name="Google Shape;16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 of Mtb Aerosolization and Index HIV Status on IFN-γ⁻ and HLA-DR Responses in Exposed Contacts</a:t>
            </a:r>
            <a:endParaRPr/>
          </a:p>
        </p:txBody>
      </p:sp>
      <p:sp>
        <p:nvSpPr>
          <p:cNvPr id="192" name="Google Shape;19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CAC status did not differ by HIV status &gt;&gt; Other factors may influence Mtb transmission in PLWH - need to understand underlying mechanisms 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43" name="Google Shape;24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424544" y="424203"/>
            <a:ext cx="11495314" cy="14936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Play"/>
              <a:buNone/>
            </a:pPr>
            <a:r>
              <a:rPr lang="en-US" sz="440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Immunopathogenesis of </a:t>
            </a:r>
            <a:r>
              <a:rPr i="1" lang="en-US" sz="440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Mycobacterium tuberculosis </a:t>
            </a:r>
            <a:r>
              <a:rPr lang="en-US" sz="440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Infectiousness in HIV Co-infection</a:t>
            </a:r>
            <a:endParaRPr sz="4400"/>
          </a:p>
        </p:txBody>
      </p:sp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1698173" y="2664688"/>
            <a:ext cx="9144000" cy="1528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>
                <a:latin typeface="Play"/>
                <a:ea typeface="Play"/>
                <a:cs typeface="Play"/>
                <a:sym typeface="Play"/>
              </a:rPr>
              <a:t>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</a:pPr>
            <a:r>
              <a:rPr b="1" lang="en-US" sz="2900">
                <a:latin typeface="Play"/>
                <a:ea typeface="Play"/>
                <a:cs typeface="Play"/>
                <a:sym typeface="Play"/>
              </a:rPr>
              <a:t>Dr Lilian Njagi</a:t>
            </a:r>
            <a:r>
              <a:rPr lang="en-US" sz="2900">
                <a:latin typeface="Play"/>
                <a:ea typeface="Play"/>
                <a:cs typeface="Play"/>
                <a:sym typeface="Play"/>
              </a:rPr>
              <a:t>, MBChB, MSc, PhD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</a:pPr>
            <a:r>
              <a:rPr lang="en-US" sz="2900">
                <a:latin typeface="Play"/>
                <a:ea typeface="Play"/>
                <a:cs typeface="Play"/>
                <a:sym typeface="Play"/>
              </a:rPr>
              <a:t>KEMRI, Centre for Respiratory Disease Research</a:t>
            </a:r>
            <a:endParaRPr sz="290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2117731" y="6054206"/>
            <a:ext cx="7956538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i="0" lang="en-US" sz="2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Collaborator: Dr. Kevin Fennelly 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(National Heart, Lung, and Blood Institute, NIH)</a:t>
            </a: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3347802" y="4032247"/>
            <a:ext cx="5844742" cy="1528624"/>
          </a:xfrm>
          <a:prstGeom prst="rect">
            <a:avLst/>
          </a:prstGeom>
          <a:noFill/>
          <a:ln cap="flat" cmpd="sng" w="9525">
            <a:solidFill>
              <a:srgbClr val="EFF7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30000" i="0" sz="2800" u="none" cap="none" strike="noStrik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i="0" lang="en-US" sz="2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Investigator Team</a:t>
            </a:r>
            <a:endParaRPr b="0" baseline="30000" i="0" sz="2800" u="none" cap="none" strike="noStrik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i="0" lang="en-US" sz="2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Prof. Thomas R. Hawn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, MD, PhD, University of Washington</a:t>
            </a:r>
            <a:endParaRPr b="0" baseline="30000" i="0" sz="2800" u="none" cap="none" strike="noStrik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i="0" lang="en-US" sz="2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Prof David J. Horne, 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MD, MPH, University of Washington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 Videlis Nduba, 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MBChB, MPH, PhD, KEMRI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10"/>
          <p:cNvGrpSpPr/>
          <p:nvPr/>
        </p:nvGrpSpPr>
        <p:grpSpPr>
          <a:xfrm>
            <a:off x="4" y="1216597"/>
            <a:ext cx="731521" cy="673460"/>
            <a:chOff x="3940602" y="308034"/>
            <a:chExt cx="2116791" cy="3428999"/>
          </a:xfrm>
        </p:grpSpPr>
        <p:sp>
          <p:nvSpPr>
            <p:cNvPr id="275" name="Google Shape;275;p10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p10"/>
          <p:cNvSpPr/>
          <p:nvPr/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0"/>
          <p:cNvSpPr txBox="1"/>
          <p:nvPr>
            <p:ph type="title"/>
          </p:nvPr>
        </p:nvSpPr>
        <p:spPr>
          <a:xfrm>
            <a:off x="803503" y="1328656"/>
            <a:ext cx="10816041" cy="531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3600"/>
              <a:t>Index CAC status and contact IFN-γ</a:t>
            </a:r>
            <a:r>
              <a:rPr baseline="30000" lang="en-US" sz="3600"/>
              <a:t>-</a:t>
            </a:r>
            <a:r>
              <a:rPr lang="en-US" sz="3600"/>
              <a:t> responses</a:t>
            </a:r>
            <a:endParaRPr sz="3600"/>
          </a:p>
        </p:txBody>
      </p:sp>
      <p:cxnSp>
        <p:nvCxnSpPr>
          <p:cNvPr id="280" name="Google Shape;280;p10"/>
          <p:cNvCxnSpPr/>
          <p:nvPr/>
        </p:nvCxnSpPr>
        <p:spPr>
          <a:xfrm rot="10800000">
            <a:off x="838200" y="6485313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1" name="Google Shape;281;p10"/>
          <p:cNvSpPr txBox="1"/>
          <p:nvPr/>
        </p:nvSpPr>
        <p:spPr>
          <a:xfrm>
            <a:off x="718460" y="6549929"/>
            <a:ext cx="41668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Njagi, Scientific Reports 2025  </a:t>
            </a:r>
            <a:endParaRPr/>
          </a:p>
        </p:txBody>
      </p:sp>
      <p:sp>
        <p:nvSpPr>
          <p:cNvPr id="282" name="Google Shape;282;p10"/>
          <p:cNvSpPr txBox="1"/>
          <p:nvPr/>
        </p:nvSpPr>
        <p:spPr>
          <a:xfrm>
            <a:off x="731524" y="5128718"/>
            <a:ext cx="10920451" cy="1528624"/>
          </a:xfrm>
          <a:prstGeom prst="rect">
            <a:avLst/>
          </a:prstGeom>
          <a:solidFill>
            <a:srgbClr val="F2A98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CAC+ associated with higher odds of Mtb transmission by IFN-γ and IL-2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spcBef>
                <a:spcPts val="5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Differences in cytokine concentrations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comparing HHCs of CAC+ and CAC- index participants:</a:t>
            </a:r>
            <a:endParaRPr/>
          </a:p>
          <a:p>
            <a:pPr indent="-231775" lvl="2" marL="914400" marR="0" rtl="0" algn="l">
              <a:spcBef>
                <a:spcPts val="5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IFN-γ: 3.42 IU/mL (IQR 0.81-4.68) vs. 0.49 IU/mL (IQR 0-3.50); p=0.001) </a:t>
            </a:r>
            <a:endParaRPr/>
          </a:p>
          <a:p>
            <a:pPr indent="-231775" lvl="2" marL="914400" marR="0" rtl="0" algn="l">
              <a:spcBef>
                <a:spcPts val="5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IL-2: 142.1 pg/mL  vs 21.2; p=0.01) </a:t>
            </a:r>
            <a:endParaRPr/>
          </a:p>
          <a:p>
            <a:pPr indent="-231775" lvl="2" marL="914400" marR="0" rtl="0" algn="l">
              <a:spcBef>
                <a:spcPts val="5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TNF (p=0.99). </a:t>
            </a:r>
            <a:endParaRPr/>
          </a:p>
        </p:txBody>
      </p:sp>
      <p:sp>
        <p:nvSpPr>
          <p:cNvPr id="283" name="Google Shape;283;p10"/>
          <p:cNvSpPr/>
          <p:nvPr/>
        </p:nvSpPr>
        <p:spPr>
          <a:xfrm>
            <a:off x="6629400" y="3947867"/>
            <a:ext cx="4918166" cy="691005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news article&#10;&#10;AI-generated content may be incorrect." id="284" name="Google Shape;28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1725" y="-8743"/>
            <a:ext cx="3429797" cy="149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669" y="2787650"/>
            <a:ext cx="12396559" cy="217718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0"/>
          <p:cNvSpPr txBox="1"/>
          <p:nvPr/>
        </p:nvSpPr>
        <p:spPr>
          <a:xfrm>
            <a:off x="718460" y="2105137"/>
            <a:ext cx="88460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ESAT6/CFP10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IL-2 and TNF identified an additional 9.2% HHC with possible Mtb infection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11"/>
          <p:cNvGrpSpPr/>
          <p:nvPr/>
        </p:nvGrpSpPr>
        <p:grpSpPr>
          <a:xfrm>
            <a:off x="4" y="1216597"/>
            <a:ext cx="731521" cy="673460"/>
            <a:chOff x="3940602" y="308034"/>
            <a:chExt cx="2116791" cy="3428999"/>
          </a:xfrm>
        </p:grpSpPr>
        <p:sp>
          <p:nvSpPr>
            <p:cNvPr id="294" name="Google Shape;294;p11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" name="Google Shape;297;p11"/>
          <p:cNvSpPr/>
          <p:nvPr/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1"/>
          <p:cNvSpPr txBox="1"/>
          <p:nvPr>
            <p:ph type="title"/>
          </p:nvPr>
        </p:nvSpPr>
        <p:spPr>
          <a:xfrm>
            <a:off x="907912" y="1338312"/>
            <a:ext cx="10907487" cy="5429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3600"/>
              <a:t>Index HIV status and IFN-γ</a:t>
            </a:r>
            <a:r>
              <a:rPr baseline="30000" lang="en-US" sz="3600"/>
              <a:t>-</a:t>
            </a:r>
            <a:r>
              <a:rPr lang="en-US" sz="3600"/>
              <a:t> responses</a:t>
            </a:r>
            <a:endParaRPr sz="3600"/>
          </a:p>
        </p:txBody>
      </p:sp>
      <p:cxnSp>
        <p:nvCxnSpPr>
          <p:cNvPr id="299" name="Google Shape;299;p11"/>
          <p:cNvCxnSpPr/>
          <p:nvPr/>
        </p:nvCxnSpPr>
        <p:spPr>
          <a:xfrm rot="10800000">
            <a:off x="838200" y="6485313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0" name="Google Shape;300;p11"/>
          <p:cNvSpPr txBox="1"/>
          <p:nvPr/>
        </p:nvSpPr>
        <p:spPr>
          <a:xfrm>
            <a:off x="640079" y="6553342"/>
            <a:ext cx="41668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Njagi, Scientific Reports 2025  </a:t>
            </a:r>
            <a:endParaRPr/>
          </a:p>
        </p:txBody>
      </p:sp>
      <p:sp>
        <p:nvSpPr>
          <p:cNvPr id="301" name="Google Shape;301;p11"/>
          <p:cNvSpPr txBox="1"/>
          <p:nvPr/>
        </p:nvSpPr>
        <p:spPr>
          <a:xfrm>
            <a:off x="731526" y="5128718"/>
            <a:ext cx="10717264" cy="936154"/>
          </a:xfrm>
          <a:prstGeom prst="rect">
            <a:avLst/>
          </a:prstGeom>
          <a:solidFill>
            <a:srgbClr val="F2A98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31775" lvl="2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HIV coinfection in the index negatively associated with ESAT6/CFP10 Mtb-specific IFN-γ responses in HHCs (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0.17; p=0.001) </a:t>
            </a:r>
            <a:endParaRPr/>
          </a:p>
          <a:p>
            <a:pPr indent="-231775" lvl="2" marL="914400" marR="0" rtl="0" algn="l">
              <a:spcBef>
                <a:spcPts val="5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HIV coinfection in the index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associated with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TNF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IL-2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(p=0.99), or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Composite measure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1"/>
          <p:cNvSpPr/>
          <p:nvPr/>
        </p:nvSpPr>
        <p:spPr>
          <a:xfrm flipH="1" rot="10800000">
            <a:off x="3804556" y="3946721"/>
            <a:ext cx="7549243" cy="413008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news article&#10;&#10;AI-generated content may be incorrect." id="303" name="Google Shape;30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5728" y="111285"/>
            <a:ext cx="4901838" cy="115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155371" y="2806700"/>
            <a:ext cx="13879285" cy="2161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1" name="Google Shape;311;p12"/>
          <p:cNvGrpSpPr/>
          <p:nvPr/>
        </p:nvGrpSpPr>
        <p:grpSpPr>
          <a:xfrm>
            <a:off x="4" y="1216597"/>
            <a:ext cx="731521" cy="673460"/>
            <a:chOff x="3940602" y="308034"/>
            <a:chExt cx="2116791" cy="3428999"/>
          </a:xfrm>
        </p:grpSpPr>
        <p:sp>
          <p:nvSpPr>
            <p:cNvPr id="312" name="Google Shape;312;p12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12"/>
          <p:cNvSpPr/>
          <p:nvPr/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2"/>
          <p:cNvSpPr txBox="1"/>
          <p:nvPr>
            <p:ph type="title"/>
          </p:nvPr>
        </p:nvSpPr>
        <p:spPr>
          <a:xfrm>
            <a:off x="1043631" y="1791222"/>
            <a:ext cx="11144014" cy="98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"/>
              <a:buNone/>
            </a:pPr>
            <a:r>
              <a:rPr lang="en-US" sz="4000"/>
              <a:t>Summary of Preliminary Findings</a:t>
            </a:r>
            <a:br>
              <a:rPr lang="en-US" sz="4000"/>
            </a:br>
            <a:endParaRPr sz="4000"/>
          </a:p>
        </p:txBody>
      </p:sp>
      <p:grpSp>
        <p:nvGrpSpPr>
          <p:cNvPr id="317" name="Google Shape;317;p12"/>
          <p:cNvGrpSpPr/>
          <p:nvPr/>
        </p:nvGrpSpPr>
        <p:grpSpPr>
          <a:xfrm>
            <a:off x="644437" y="1900204"/>
            <a:ext cx="10920549" cy="4662630"/>
            <a:chOff x="0" y="10147"/>
            <a:chExt cx="10920549" cy="4662630"/>
          </a:xfrm>
        </p:grpSpPr>
        <p:sp>
          <p:nvSpPr>
            <p:cNvPr id="318" name="Google Shape;318;p12"/>
            <p:cNvSpPr/>
            <p:nvPr/>
          </p:nvSpPr>
          <p:spPr>
            <a:xfrm>
              <a:off x="0" y="10147"/>
              <a:ext cx="10920549" cy="786240"/>
            </a:xfrm>
            <a:prstGeom prst="roundRect">
              <a:avLst>
                <a:gd fmla="val 16667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2"/>
            <p:cNvSpPr txBox="1"/>
            <p:nvPr/>
          </p:nvSpPr>
          <p:spPr>
            <a:xfrm>
              <a:off x="38381" y="48528"/>
              <a:ext cx="10843787" cy="7094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Mtb infectiousness in HIV co-infection 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0" y="796387"/>
              <a:ext cx="10920549" cy="912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2"/>
            <p:cNvSpPr txBox="1"/>
            <p:nvPr/>
          </p:nvSpPr>
          <p:spPr>
            <a:xfrm>
              <a:off x="0" y="796387"/>
              <a:ext cx="10920549" cy="912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346725" spcFirstLastPara="1" rIns="128000" wrap="square" tIns="2285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CAC strongest predictor of contact QFT result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CAC status did not differ by HIV status 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Other factors may influence Mtb transmission in PLWH. </a:t>
              </a: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?? underlying mechanisms 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0" y="1709257"/>
              <a:ext cx="10920549" cy="786240"/>
            </a:xfrm>
            <a:prstGeom prst="roundRect">
              <a:avLst>
                <a:gd fmla="val 16667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2"/>
            <p:cNvSpPr txBox="1"/>
            <p:nvPr/>
          </p:nvSpPr>
          <p:spPr>
            <a:xfrm>
              <a:off x="38381" y="1747638"/>
              <a:ext cx="10843787" cy="7094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Mtb transmission Ascertainment  - potential diagnostic markers 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0" y="2495497"/>
              <a:ext cx="10920549" cy="695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2"/>
            <p:cNvSpPr txBox="1"/>
            <p:nvPr/>
          </p:nvSpPr>
          <p:spPr>
            <a:xfrm>
              <a:off x="0" y="2495497"/>
              <a:ext cx="10920549" cy="695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346725" spcFirstLastPara="1" rIns="128000" wrap="square" tIns="2285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TNF and IL-2 identified an additional 9.2% HHC with possible Mtb infection beyond 58.6% testing QFT+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TNF+ likely children</a:t>
              </a: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0" y="3191016"/>
              <a:ext cx="10920549" cy="786240"/>
            </a:xfrm>
            <a:prstGeom prst="roundRect">
              <a:avLst>
                <a:gd fmla="val 16667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2"/>
            <p:cNvSpPr txBox="1"/>
            <p:nvPr/>
          </p:nvSpPr>
          <p:spPr>
            <a:xfrm>
              <a:off x="38381" y="3229397"/>
              <a:ext cx="10843787" cy="7094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Cytokine-specific associations with Aerosolized Mtb</a:t>
              </a:r>
              <a:r>
                <a:rPr i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exposure and HIV co-infection in the index</a:t>
              </a:r>
              <a:endParaRPr/>
            </a:p>
          </p:txBody>
        </p:sp>
        <p:sp>
          <p:nvSpPr>
            <p:cNvPr id="328" name="Google Shape;328;p12"/>
            <p:cNvSpPr/>
            <p:nvPr/>
          </p:nvSpPr>
          <p:spPr>
            <a:xfrm>
              <a:off x="0" y="3977257"/>
              <a:ext cx="10920549" cy="695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2"/>
            <p:cNvSpPr txBox="1"/>
            <p:nvPr/>
          </p:nvSpPr>
          <p:spPr>
            <a:xfrm>
              <a:off x="0" y="3977257"/>
              <a:ext cx="10920549" cy="695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346725" spcFirstLastPara="1" rIns="128000" wrap="square" tIns="2285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Differences in IFN-γ and IL2 concentrations &amp; positivity comparing HHCs of CAC+ vs - index, not TNF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HIV co-infection in the index associated with lower odds of Mtb transmission (by IFN-γ, not TNF and IL-2)</a:t>
              </a:r>
              <a:endParaRPr/>
            </a:p>
          </p:txBody>
        </p:sp>
      </p:grpSp>
      <p:cxnSp>
        <p:nvCxnSpPr>
          <p:cNvPr id="330" name="Google Shape;330;p12"/>
          <p:cNvCxnSpPr/>
          <p:nvPr/>
        </p:nvCxnSpPr>
        <p:spPr>
          <a:xfrm rot="10800000">
            <a:off x="838200" y="6485313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13"/>
          <p:cNvPicPr preferRelativeResize="0"/>
          <p:nvPr/>
        </p:nvPicPr>
        <p:blipFill rotWithShape="1">
          <a:blip r:embed="rId3">
            <a:alphaModFix amt="25000"/>
          </a:blip>
          <a:srcRect b="245" l="0" r="0" t="210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lang="en-US"/>
              <a:t>Next Steps to address knowledge</a:t>
            </a:r>
            <a:endParaRPr/>
          </a:p>
        </p:txBody>
      </p:sp>
      <p:grpSp>
        <p:nvGrpSpPr>
          <p:cNvPr id="338" name="Google Shape;338;p13"/>
          <p:cNvGrpSpPr/>
          <p:nvPr/>
        </p:nvGrpSpPr>
        <p:grpSpPr>
          <a:xfrm>
            <a:off x="839483" y="2332975"/>
            <a:ext cx="10513032" cy="3336636"/>
            <a:chOff x="1283" y="507350"/>
            <a:chExt cx="10513032" cy="3336636"/>
          </a:xfrm>
        </p:grpSpPr>
        <p:sp>
          <p:nvSpPr>
            <p:cNvPr id="339" name="Google Shape;339;p13"/>
            <p:cNvSpPr/>
            <p:nvPr/>
          </p:nvSpPr>
          <p:spPr>
            <a:xfrm>
              <a:off x="1283" y="507350"/>
              <a:ext cx="4505585" cy="2861046"/>
            </a:xfrm>
            <a:prstGeom prst="roundRect">
              <a:avLst>
                <a:gd fmla="val 10000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501904" y="982940"/>
              <a:ext cx="4505585" cy="286104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3"/>
            <p:cNvSpPr txBox="1"/>
            <p:nvPr/>
          </p:nvSpPr>
          <p:spPr>
            <a:xfrm>
              <a:off x="585701" y="1066737"/>
              <a:ext cx="4337991" cy="2693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9525" lIns="129525" spcFirstLastPara="1" rIns="129525" wrap="square" tIns="12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/>
                <a:buNone/>
              </a:pPr>
              <a:r>
                <a:rPr lang="en-US" sz="3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Further investigations into Mtb transmission mechanisms in PLWH </a:t>
              </a: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508110" y="507350"/>
              <a:ext cx="4505585" cy="2861046"/>
            </a:xfrm>
            <a:prstGeom prst="roundRect">
              <a:avLst>
                <a:gd fmla="val 10000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6008730" y="982940"/>
              <a:ext cx="4505585" cy="286104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1260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3"/>
            <p:cNvSpPr txBox="1"/>
            <p:nvPr/>
          </p:nvSpPr>
          <p:spPr>
            <a:xfrm>
              <a:off x="6092527" y="1066737"/>
              <a:ext cx="4337991" cy="2693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9525" lIns="129525" spcFirstLastPara="1" rIns="129525" wrap="square" tIns="12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/>
                <a:buNone/>
              </a:pPr>
              <a:r>
                <a:rPr lang="en-US" sz="3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Further evaluation of potential diagnostic markers of Mtb transmission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" name="Google Shape;351;p14"/>
          <p:cNvGrpSpPr/>
          <p:nvPr/>
        </p:nvGrpSpPr>
        <p:grpSpPr>
          <a:xfrm>
            <a:off x="4" y="1216597"/>
            <a:ext cx="731521" cy="673460"/>
            <a:chOff x="3940602" y="308034"/>
            <a:chExt cx="2116791" cy="3428999"/>
          </a:xfrm>
        </p:grpSpPr>
        <p:sp>
          <p:nvSpPr>
            <p:cNvPr id="352" name="Google Shape;352;p14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" name="Google Shape;355;p14"/>
          <p:cNvSpPr/>
          <p:nvPr/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4"/>
          <p:cNvSpPr txBox="1"/>
          <p:nvPr>
            <p:ph type="title"/>
          </p:nvPr>
        </p:nvSpPr>
        <p:spPr>
          <a:xfrm>
            <a:off x="631372" y="241903"/>
            <a:ext cx="11420554" cy="10544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rPr lang="en-US" sz="3600"/>
              <a:t>Aim 1: Determine epidemiologic, microbiologic, and immunologic features of TB transmission in PLWH   </a:t>
            </a:r>
            <a:endParaRPr sz="3600"/>
          </a:p>
        </p:txBody>
      </p:sp>
      <p:sp>
        <p:nvSpPr>
          <p:cNvPr id="357" name="Google Shape;357;p14"/>
          <p:cNvSpPr txBox="1"/>
          <p:nvPr>
            <p:ph idx="1" type="body"/>
          </p:nvPr>
        </p:nvSpPr>
        <p:spPr>
          <a:xfrm>
            <a:off x="640079" y="1668380"/>
            <a:ext cx="10920549" cy="4673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i="1" lang="en-US" sz="2000"/>
              <a:t>Hypothesis: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i="1" lang="en-US" sz="2000"/>
              <a:t>Lower Mtb transmission in PLWH will be due to less cavitary disease, independent of bacillary load or aerosolization.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i="1" lang="en-US" sz="2000"/>
              <a:t>Distinct transcriptional signatures associated with lower Mtb transmission will also be associated with less cavitary disease but not aerosolization in PLWH 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Additional PLWH with PTB with their HHC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 the index;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Collect cough and exhaled aerosols, microbiologic and epidemiologic data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/>
              <a:t>Genome-wide transcriptional profiling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/>
              <a:t>Mtb-specific polyfunctional T-cell responses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In HHC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IGRA responses at baseline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/>
              <a:t>IFN-γ-independent responses and HLA-DR expression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b="1" lang="en-US">
                <a:solidFill>
                  <a:srgbClr val="FF0000"/>
                </a:solidFill>
              </a:rPr>
              <a:t>Importance - </a:t>
            </a:r>
            <a:r>
              <a:rPr lang="en-US">
                <a:solidFill>
                  <a:srgbClr val="FF0000"/>
                </a:solidFill>
              </a:rPr>
              <a:t>targeted interventions to reduce transmission</a:t>
            </a:r>
            <a:endParaRPr/>
          </a:p>
        </p:txBody>
      </p:sp>
      <p:cxnSp>
        <p:nvCxnSpPr>
          <p:cNvPr id="358" name="Google Shape;358;p14"/>
          <p:cNvCxnSpPr/>
          <p:nvPr/>
        </p:nvCxnSpPr>
        <p:spPr>
          <a:xfrm rot="10800000">
            <a:off x="838200" y="6485313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5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5" name="Google Shape;365;p15"/>
          <p:cNvGrpSpPr/>
          <p:nvPr/>
        </p:nvGrpSpPr>
        <p:grpSpPr>
          <a:xfrm>
            <a:off x="4" y="1216597"/>
            <a:ext cx="731521" cy="673460"/>
            <a:chOff x="3940602" y="308034"/>
            <a:chExt cx="2116791" cy="3428999"/>
          </a:xfrm>
        </p:grpSpPr>
        <p:sp>
          <p:nvSpPr>
            <p:cNvPr id="366" name="Google Shape;366;p15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15"/>
          <p:cNvSpPr/>
          <p:nvPr/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5"/>
          <p:cNvSpPr txBox="1"/>
          <p:nvPr>
            <p:ph type="title"/>
          </p:nvPr>
        </p:nvSpPr>
        <p:spPr>
          <a:xfrm>
            <a:off x="501980" y="439357"/>
            <a:ext cx="11511951" cy="1554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</a:pPr>
            <a:r>
              <a:rPr lang="en-US" sz="3200"/>
              <a:t>Aim 2: Evaluate immunologic markers of Mtb exposure in HHC and associations with HIV Co-infection and Mtb aerosolization in the index</a:t>
            </a:r>
            <a:endParaRPr sz="3200"/>
          </a:p>
        </p:txBody>
      </p:sp>
      <p:sp>
        <p:nvSpPr>
          <p:cNvPr id="371" name="Google Shape;371;p15"/>
          <p:cNvSpPr txBox="1"/>
          <p:nvPr>
            <p:ph idx="1" type="body"/>
          </p:nvPr>
        </p:nvSpPr>
        <p:spPr>
          <a:xfrm>
            <a:off x="640078" y="2771077"/>
            <a:ext cx="10907488" cy="3371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1" lang="en-US" sz="2400"/>
              <a:t>Hypothesis –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i="1" lang="en-US" sz="1600"/>
              <a:t>Negative HIV status and aerosolized Mtb in the index case will be associated with increased polyfunctionality of Mtb-specific CD4 and CD8 T cell responses and IFN-γ independent markers of Mtb exposure in the HHC.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i="1" lang="en-US" sz="1600"/>
              <a:t>HLA-DR expression will be amplified by Mtb aerosolization in the index, independent of HIV coinfection status.</a:t>
            </a:r>
            <a:r>
              <a:rPr lang="en-US" sz="16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In HHC, use multi-parameter flow cytometry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Evaluate </a:t>
            </a:r>
            <a:r>
              <a:rPr lang="en-US" sz="2000"/>
              <a:t>Mtb-specific polyfunctional T-cell responses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Identify IFN-γ independent markers of Mtb exposure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Assess HLA-DR expression as a marker of recent infection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Other plans: </a:t>
            </a:r>
            <a:r>
              <a:rPr lang="en-US" sz="2000"/>
              <a:t>Investigate transcriptomic signatures in HHCs associated with exposure to aerosolized Mtb </a:t>
            </a:r>
            <a:endParaRPr b="1" i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b="1" lang="en-US" sz="2000">
                <a:solidFill>
                  <a:srgbClr val="FF0000"/>
                </a:solidFill>
              </a:rPr>
              <a:t>Importance-</a:t>
            </a:r>
            <a:r>
              <a:rPr lang="en-US" sz="2000">
                <a:solidFill>
                  <a:srgbClr val="FF0000"/>
                </a:solidFill>
              </a:rPr>
              <a:t> support development of improved diagnostics and targeted TB preventive Therapy</a:t>
            </a:r>
            <a:endParaRPr/>
          </a:p>
        </p:txBody>
      </p:sp>
      <p:cxnSp>
        <p:nvCxnSpPr>
          <p:cNvPr id="372" name="Google Shape;372;p15"/>
          <p:cNvCxnSpPr/>
          <p:nvPr/>
        </p:nvCxnSpPr>
        <p:spPr>
          <a:xfrm rot="10800000">
            <a:off x="838200" y="6485313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/>
          <p:cNvSpPr txBox="1"/>
          <p:nvPr/>
        </p:nvSpPr>
        <p:spPr>
          <a:xfrm>
            <a:off x="3041567" y="43718"/>
            <a:ext cx="5467925" cy="982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Play"/>
              <a:buNone/>
            </a:pPr>
            <a:r>
              <a:rPr lang="en-US" sz="4400">
                <a:solidFill>
                  <a:srgbClr val="0070C0"/>
                </a:solidFill>
                <a:latin typeface="Play"/>
                <a:ea typeface="Play"/>
                <a:cs typeface="Play"/>
                <a:sym typeface="Play"/>
              </a:rPr>
              <a:t>Acknowledgments</a:t>
            </a:r>
            <a:endParaRPr/>
          </a:p>
        </p:txBody>
      </p:sp>
      <p:pic>
        <p:nvPicPr>
          <p:cNvPr descr="Text&#10;&#10;Description automatically generated with medium confidence" id="379" name="Google Shape;3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4926" y="5110539"/>
            <a:ext cx="2999874" cy="1222048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6"/>
          <p:cNvSpPr txBox="1"/>
          <p:nvPr/>
        </p:nvSpPr>
        <p:spPr>
          <a:xfrm>
            <a:off x="3512200" y="2877617"/>
            <a:ext cx="47759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 participants, Staff &amp; Management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Facilities: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KEMRI CRDR, Hawn Lab</a:t>
            </a:r>
            <a:endParaRPr/>
          </a:p>
        </p:txBody>
      </p:sp>
      <p:pic>
        <p:nvPicPr>
          <p:cNvPr descr="Image" id="381" name="Google Shape;38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1901" y="3860589"/>
            <a:ext cx="2179340" cy="939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82" name="Google Shape;38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6335" y="3841112"/>
            <a:ext cx="3230151" cy="11126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83" name="Google Shape;38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09866" y="3811282"/>
            <a:ext cx="1172268" cy="1172268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6"/>
          <p:cNvSpPr txBox="1"/>
          <p:nvPr/>
        </p:nvSpPr>
        <p:spPr>
          <a:xfrm>
            <a:off x="1485900" y="1076208"/>
            <a:ext cx="8948056" cy="1528624"/>
          </a:xfrm>
          <a:prstGeom prst="rect">
            <a:avLst/>
          </a:prstGeom>
          <a:noFill/>
          <a:ln cap="flat" cmpd="sng" w="9525">
            <a:solidFill>
              <a:srgbClr val="EFF7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Investigators </a:t>
            </a:r>
            <a:endParaRPr baseline="30000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Thomas R. Hawn, MD, PhD, University of Washington</a:t>
            </a:r>
            <a:endParaRPr baseline="30000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 Videlis Nduba, MBChB, MPH, PhD, KEMRI CRDR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 David J. Horne, University of Washington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Kevin Fennelly (National Heart, Lung, and Blood Institute, NIH)</a:t>
            </a:r>
            <a:endParaRPr/>
          </a:p>
        </p:txBody>
      </p:sp>
      <p:sp>
        <p:nvSpPr>
          <p:cNvPr id="385" name="Google Shape;385;p16"/>
          <p:cNvSpPr txBox="1"/>
          <p:nvPr/>
        </p:nvSpPr>
        <p:spPr>
          <a:xfrm>
            <a:off x="2340428" y="6388802"/>
            <a:ext cx="7511143" cy="369332"/>
          </a:xfrm>
          <a:prstGeom prst="rect">
            <a:avLst/>
          </a:prstGeom>
          <a:solidFill>
            <a:srgbClr val="0B769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UW/Fred Hutch CFAR New Investigator Award, grant number P30 AI027757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 flipH="1" rot="3967198">
            <a:off x="8631348" y="490493"/>
            <a:ext cx="2987899" cy="2987899"/>
          </a:xfrm>
          <a:prstGeom prst="arc">
            <a:avLst>
              <a:gd fmla="val 14441841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>
            <p:ph type="title"/>
          </p:nvPr>
        </p:nvSpPr>
        <p:spPr>
          <a:xfrm>
            <a:off x="2518990" y="290967"/>
            <a:ext cx="675334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rPr lang="en-US" sz="3600"/>
              <a:t>Nested in Ongoing TBAIT Study </a:t>
            </a:r>
            <a:endParaRPr sz="3600"/>
          </a:p>
        </p:txBody>
      </p:sp>
      <p:sp>
        <p:nvSpPr>
          <p:cNvPr id="113" name="Google Shape;113;p2"/>
          <p:cNvSpPr/>
          <p:nvPr/>
        </p:nvSpPr>
        <p:spPr>
          <a:xfrm flipH="1">
            <a:off x="0" y="5486400"/>
            <a:ext cx="2672863" cy="1371600"/>
          </a:xfrm>
          <a:custGeom>
            <a:rect b="b" l="l" r="r" t="t"/>
            <a:pathLst>
              <a:path extrusionOk="0" h="1371600" w="2672863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news article&#10;&#10;AI-generated content may be incorrect." id="114" name="Google Shape;1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182" y="1616530"/>
            <a:ext cx="4777381" cy="3481563"/>
          </a:xfrm>
          <a:custGeom>
            <a:rect b="b" l="l" r="r" t="t"/>
            <a:pathLst>
              <a:path extrusionOk="0" h="5643794" w="4777381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15" name="Google Shape;115;p2"/>
          <p:cNvGrpSpPr/>
          <p:nvPr/>
        </p:nvGrpSpPr>
        <p:grpSpPr>
          <a:xfrm>
            <a:off x="5763291" y="2329291"/>
            <a:ext cx="6283170" cy="2888843"/>
            <a:chOff x="0" y="0"/>
            <a:chExt cx="6283170" cy="2888843"/>
          </a:xfrm>
        </p:grpSpPr>
        <p:sp>
          <p:nvSpPr>
            <p:cNvPr id="116" name="Google Shape;116;p2"/>
            <p:cNvSpPr/>
            <p:nvPr/>
          </p:nvSpPr>
          <p:spPr>
            <a:xfrm>
              <a:off x="0" y="0"/>
              <a:ext cx="5026536" cy="635545"/>
            </a:xfrm>
            <a:prstGeom prst="roundRect">
              <a:avLst>
                <a:gd fmla="val 10000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18614" y="18614"/>
              <a:ext cx="4287030" cy="5983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prospective, longitudinal study </a:t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20972" y="751099"/>
              <a:ext cx="5026536" cy="635545"/>
            </a:xfrm>
            <a:prstGeom prst="roundRect">
              <a:avLst>
                <a:gd fmla="val 10000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439586" y="769713"/>
              <a:ext cx="4155231" cy="5983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Enrolling participants with pulmonary TB and Household contacts</a:t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35661" y="1502198"/>
              <a:ext cx="5026536" cy="635545"/>
            </a:xfrm>
            <a:prstGeom prst="roundRect">
              <a:avLst>
                <a:gd fmla="val 10000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854275" y="1520812"/>
              <a:ext cx="4161514" cy="5983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Using Cough Aerosol Sampling System (CASS)</a:t>
              </a:r>
              <a:endParaRPr/>
            </a:p>
            <a:p>
              <a:pPr indent="-63500" lvl="1" marL="57150" marR="0" rtl="0" algn="ctr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Char char="•"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Mtb is spread through aerosolized bacilli (a measure of infectiousness)</a:t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56634" y="2253298"/>
              <a:ext cx="5026536" cy="635545"/>
            </a:xfrm>
            <a:prstGeom prst="roundRect">
              <a:avLst>
                <a:gd fmla="val 10000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1275248" y="2271912"/>
              <a:ext cx="4155231" cy="5983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525" lIns="49525" spcFirstLastPara="1" rIns="49525" wrap="square" tIns="495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b="0" i="0" lang="en-US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Interferon-gamma release assay (IGRA) responses in HHCs to assess Mtb transmission risk</a:t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613432" y="486770"/>
              <a:ext cx="413104" cy="413104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AD1D8">
                <a:alpha val="89803"/>
              </a:srgbClr>
            </a:solidFill>
            <a:ln cap="flat" cmpd="sng" w="19050">
              <a:solidFill>
                <a:srgbClr val="CAD1D8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4706380" y="486770"/>
              <a:ext cx="227208" cy="3108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034404" y="1237869"/>
              <a:ext cx="413104" cy="413104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AD1D8">
                <a:alpha val="89803"/>
              </a:srgbClr>
            </a:solidFill>
            <a:ln cap="flat" cmpd="sng" w="19050">
              <a:solidFill>
                <a:srgbClr val="CAD1D8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 txBox="1"/>
            <p:nvPr/>
          </p:nvSpPr>
          <p:spPr>
            <a:xfrm>
              <a:off x="5127352" y="1237869"/>
              <a:ext cx="227208" cy="3108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449093" y="1988969"/>
              <a:ext cx="413104" cy="413104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AD1D8">
                <a:alpha val="89803"/>
              </a:srgbClr>
            </a:solidFill>
            <a:ln cap="flat" cmpd="sng" w="19050">
              <a:solidFill>
                <a:srgbClr val="CAD1D8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5542041" y="1988969"/>
              <a:ext cx="227208" cy="3108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2"/>
          <p:cNvSpPr txBox="1"/>
          <p:nvPr/>
        </p:nvSpPr>
        <p:spPr>
          <a:xfrm>
            <a:off x="2762485" y="5301734"/>
            <a:ext cx="32220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Nduba. </a:t>
            </a: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 Comm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/>
          </a:p>
        </p:txBody>
      </p:sp>
      <p:sp>
        <p:nvSpPr>
          <p:cNvPr id="131" name="Google Shape;131;p2"/>
          <p:cNvSpPr txBox="1"/>
          <p:nvPr/>
        </p:nvSpPr>
        <p:spPr>
          <a:xfrm>
            <a:off x="6266590" y="6066558"/>
            <a:ext cx="5829553" cy="646331"/>
          </a:xfrm>
          <a:prstGeom prst="rect">
            <a:avLst/>
          </a:prstGeom>
          <a:solidFill>
            <a:srgbClr val="F2A98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Cough aerosol culture status strongest predictor of contact IGRA result</a:t>
            </a:r>
            <a:endParaRPr/>
          </a:p>
        </p:txBody>
      </p:sp>
      <p:sp>
        <p:nvSpPr>
          <p:cNvPr id="132" name="Google Shape;132;p2"/>
          <p:cNvSpPr txBox="1"/>
          <p:nvPr/>
        </p:nvSpPr>
        <p:spPr>
          <a:xfrm>
            <a:off x="5632663" y="1573072"/>
            <a:ext cx="6413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TB Aerobiology, Immunology and Transmission (TBAIT)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3"/>
          <p:cNvGrpSpPr/>
          <p:nvPr/>
        </p:nvGrpSpPr>
        <p:grpSpPr>
          <a:xfrm>
            <a:off x="4" y="1216597"/>
            <a:ext cx="731521" cy="673460"/>
            <a:chOff x="3940602" y="308034"/>
            <a:chExt cx="2116791" cy="3428999"/>
          </a:xfrm>
        </p:grpSpPr>
        <p:sp>
          <p:nvSpPr>
            <p:cNvPr id="140" name="Google Shape;140;p3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3"/>
          <p:cNvSpPr/>
          <p:nvPr/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 txBox="1"/>
          <p:nvPr>
            <p:ph type="title"/>
          </p:nvPr>
        </p:nvSpPr>
        <p:spPr>
          <a:xfrm>
            <a:off x="1043631" y="809898"/>
            <a:ext cx="9942716" cy="1459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Background  </a:t>
            </a:r>
            <a:endParaRPr/>
          </a:p>
        </p:txBody>
      </p:sp>
      <p:cxnSp>
        <p:nvCxnSpPr>
          <p:cNvPr id="145" name="Google Shape;145;p3"/>
          <p:cNvCxnSpPr/>
          <p:nvPr/>
        </p:nvCxnSpPr>
        <p:spPr>
          <a:xfrm rot="10800000">
            <a:off x="838200" y="6485313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46" name="Google Shape;146;p3"/>
          <p:cNvGrpSpPr/>
          <p:nvPr/>
        </p:nvGrpSpPr>
        <p:grpSpPr>
          <a:xfrm>
            <a:off x="838200" y="2050239"/>
            <a:ext cx="10515600" cy="3124005"/>
            <a:chOff x="0" y="41814"/>
            <a:chExt cx="10515600" cy="3124005"/>
          </a:xfrm>
        </p:grpSpPr>
        <p:sp>
          <p:nvSpPr>
            <p:cNvPr id="147" name="Google Shape;147;p3"/>
            <p:cNvSpPr/>
            <p:nvPr/>
          </p:nvSpPr>
          <p:spPr>
            <a:xfrm>
              <a:off x="0" y="41814"/>
              <a:ext cx="10515600" cy="792027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 txBox="1"/>
            <p:nvPr/>
          </p:nvSpPr>
          <p:spPr>
            <a:xfrm>
              <a:off x="38664" y="80478"/>
              <a:ext cx="10438272" cy="714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i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Mycobacterium tuberculosis </a:t>
              </a: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(Mtb) transmission is central to maintaining the TB/HIV epidemic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0" y="879094"/>
              <a:ext cx="10515600" cy="641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"/>
            <p:cNvSpPr txBox="1"/>
            <p:nvPr/>
          </p:nvSpPr>
          <p:spPr>
            <a:xfrm>
              <a:off x="0" y="879094"/>
              <a:ext cx="10515600" cy="641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400" lIns="333850" spcFirstLastPara="1" rIns="142225" wrap="square" tIns="254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Mtb is spread through aerosolized bacilli (</a:t>
              </a:r>
              <a:r>
                <a:rPr b="0" i="1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Mtb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aerosolization a measure of infectiousness)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0" y="1520273"/>
              <a:ext cx="10515600" cy="569146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"/>
            <p:cNvSpPr txBox="1"/>
            <p:nvPr/>
          </p:nvSpPr>
          <p:spPr>
            <a:xfrm>
              <a:off x="27783" y="1548056"/>
              <a:ext cx="10460034" cy="513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Knowledge gaps</a:t>
              </a: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0" y="2089419"/>
              <a:ext cx="10515600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0" y="2089419"/>
              <a:ext cx="10515600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400" lIns="333850" spcFirstLastPara="1" rIns="142225" wrap="square" tIns="25400">
              <a:noAutofit/>
            </a:bodyPr>
            <a:lstStyle/>
            <a:p>
              <a:pPr indent="-101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Understanding </a:t>
              </a:r>
              <a:r>
                <a:rPr b="0" i="1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Mtb 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infectiousness in the context of HIV co-infection 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Limitations of current diagnostic tools in ascertaining </a:t>
              </a:r>
              <a:r>
                <a:rPr b="0" i="1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Mtb 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transmission</a:t>
              </a:r>
              <a:endParaRPr/>
            </a:p>
          </p:txBody>
        </p:sp>
      </p:grpSp>
      <p:grpSp>
        <p:nvGrpSpPr>
          <p:cNvPr id="155" name="Google Shape;155;p3"/>
          <p:cNvGrpSpPr/>
          <p:nvPr/>
        </p:nvGrpSpPr>
        <p:grpSpPr>
          <a:xfrm>
            <a:off x="838200" y="5388428"/>
            <a:ext cx="10515599" cy="855617"/>
            <a:chOff x="0" y="0"/>
            <a:chExt cx="10515599" cy="855617"/>
          </a:xfrm>
        </p:grpSpPr>
        <p:sp>
          <p:nvSpPr>
            <p:cNvPr id="156" name="Google Shape;156;p3"/>
            <p:cNvSpPr/>
            <p:nvPr/>
          </p:nvSpPr>
          <p:spPr>
            <a:xfrm>
              <a:off x="0" y="0"/>
              <a:ext cx="10515599" cy="855617"/>
            </a:xfrm>
            <a:prstGeom prst="roundRect">
              <a:avLst>
                <a:gd fmla="val 10000" name="adj"/>
              </a:avLst>
            </a:prstGeom>
            <a:solidFill>
              <a:srgbClr val="BF4F14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 txBox="1"/>
            <p:nvPr/>
          </p:nvSpPr>
          <p:spPr>
            <a:xfrm>
              <a:off x="25060" y="25060"/>
              <a:ext cx="10465479" cy="8054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Important to support development of targeted interventions to reduce </a:t>
              </a:r>
              <a:r>
                <a:rPr b="0" i="1" lang="en-US" sz="20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Mtb</a:t>
              </a: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transmission and prevention TB infection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/>
          <p:nvPr>
            <p:ph type="title"/>
          </p:nvPr>
        </p:nvSpPr>
        <p:spPr>
          <a:xfrm>
            <a:off x="1043631" y="809898"/>
            <a:ext cx="9942716" cy="1554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Mtb infectiousness in HIV co-infection </a:t>
            </a:r>
            <a:endParaRPr/>
          </a:p>
        </p:txBody>
      </p:sp>
      <p:grpSp>
        <p:nvGrpSpPr>
          <p:cNvPr id="164" name="Google Shape;164;p4"/>
          <p:cNvGrpSpPr/>
          <p:nvPr/>
        </p:nvGrpSpPr>
        <p:grpSpPr>
          <a:xfrm>
            <a:off x="654622" y="2641893"/>
            <a:ext cx="10904523" cy="2161687"/>
            <a:chOff x="1481" y="81571"/>
            <a:chExt cx="10904523" cy="2161687"/>
          </a:xfrm>
        </p:grpSpPr>
        <p:sp>
          <p:nvSpPr>
            <p:cNvPr id="165" name="Google Shape;165;p4"/>
            <p:cNvSpPr/>
            <p:nvPr/>
          </p:nvSpPr>
          <p:spPr>
            <a:xfrm>
              <a:off x="1481" y="81571"/>
              <a:ext cx="5560261" cy="1134000"/>
            </a:xfrm>
            <a:prstGeom prst="chevron">
              <a:avLst>
                <a:gd fmla="val 50000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4"/>
            <p:cNvSpPr txBox="1"/>
            <p:nvPr/>
          </p:nvSpPr>
          <p:spPr>
            <a:xfrm>
              <a:off x="568481" y="81571"/>
              <a:ext cx="4426261" cy="11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000" lIns="84000" spcFirstLastPara="1" rIns="28000" wrap="square" tIns="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en-US" sz="2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TB-HIV co-infection is associated with reduced Mtb transmissibility</a:t>
              </a:r>
              <a:endPara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481" y="1357321"/>
              <a:ext cx="4448209" cy="8859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"/>
            <p:cNvSpPr txBox="1"/>
            <p:nvPr/>
          </p:nvSpPr>
          <p:spPr>
            <a:xfrm>
              <a:off x="1481" y="1357321"/>
              <a:ext cx="4448209" cy="8859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subset of people living with HIV (PLWH) transmit Mtb</a:t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5345743" y="81571"/>
              <a:ext cx="5560261" cy="1134000"/>
            </a:xfrm>
            <a:prstGeom prst="chevron">
              <a:avLst>
                <a:gd fmla="val 50000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"/>
            <p:cNvSpPr txBox="1"/>
            <p:nvPr/>
          </p:nvSpPr>
          <p:spPr>
            <a:xfrm>
              <a:off x="5912743" y="81571"/>
              <a:ext cx="4426261" cy="11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000" lIns="84000" spcFirstLastPara="1" rIns="28000" wrap="square" tIns="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b="1" lang="en-US" sz="2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Mechanisms underlying the variable infectiousness are unclear</a:t>
              </a:r>
              <a:endPara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5345743" y="1357321"/>
              <a:ext cx="4448209" cy="8859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4"/>
            <p:cNvSpPr txBox="1"/>
            <p:nvPr/>
          </p:nvSpPr>
          <p:spPr>
            <a:xfrm>
              <a:off x="5345743" y="1357321"/>
              <a:ext cx="4448209" cy="8859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Char char="•"/>
              </a:pPr>
              <a:r>
                <a:rPr b="0" i="0" lang="en-US" sz="2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Understanding immune pathways modulating infectivity in PLWH may support intervention development</a:t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4"/>
          <p:cNvSpPr txBox="1"/>
          <p:nvPr/>
        </p:nvSpPr>
        <p:spPr>
          <a:xfrm>
            <a:off x="749066" y="5285988"/>
            <a:ext cx="10907487" cy="1199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1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Espinal, M. A. et al., The Lancet, 2000; 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Martinez, L. et al., Am. J. Respir Crit. Care Med.  2016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Mtb Martinez, L. et al., Clin. Infect. Dis. 2021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30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Cruciani, M. et al., Clin. Infect. Dis. 2001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/>
          <p:nvPr>
            <p:ph type="title"/>
          </p:nvPr>
        </p:nvSpPr>
        <p:spPr>
          <a:xfrm>
            <a:off x="1043631" y="809898"/>
            <a:ext cx="9942716" cy="14597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Mtb transmission Ascertainment  </a:t>
            </a:r>
            <a:endParaRPr/>
          </a:p>
        </p:txBody>
      </p:sp>
      <p:grpSp>
        <p:nvGrpSpPr>
          <p:cNvPr id="180" name="Google Shape;180;p5"/>
          <p:cNvGrpSpPr/>
          <p:nvPr/>
        </p:nvGrpSpPr>
        <p:grpSpPr>
          <a:xfrm>
            <a:off x="838200" y="2269666"/>
            <a:ext cx="10515600" cy="3778435"/>
            <a:chOff x="0" y="261241"/>
            <a:chExt cx="10515600" cy="3778435"/>
          </a:xfrm>
        </p:grpSpPr>
        <p:sp>
          <p:nvSpPr>
            <p:cNvPr id="181" name="Google Shape;181;p5"/>
            <p:cNvSpPr/>
            <p:nvPr/>
          </p:nvSpPr>
          <p:spPr>
            <a:xfrm>
              <a:off x="0" y="261241"/>
              <a:ext cx="10515600" cy="77908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38032" y="299273"/>
              <a:ext cx="10439536" cy="7030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Conventional tests for Mtb infection  diagnosis - IFN-γ-dependent (IGRA) &amp; TST</a:t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0" y="1380844"/>
              <a:ext cx="10515600" cy="6306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0" y="1380844"/>
              <a:ext cx="10515600" cy="6306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333850" spcFirstLastPara="1" rIns="170675" wrap="square" tIns="304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Fail to identify some infected people despite known exposure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Fail to discriminate between recent and remote infections  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0" y="2299982"/>
              <a:ext cx="10515600" cy="559842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5"/>
            <p:cNvSpPr txBox="1"/>
            <p:nvPr/>
          </p:nvSpPr>
          <p:spPr>
            <a:xfrm>
              <a:off x="27329" y="2327311"/>
              <a:ext cx="10460942" cy="505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Proposed diagnostic markers </a:t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0" y="2980872"/>
              <a:ext cx="10515600" cy="10588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5"/>
            <p:cNvSpPr txBox="1"/>
            <p:nvPr/>
          </p:nvSpPr>
          <p:spPr>
            <a:xfrm>
              <a:off x="0" y="2980872"/>
              <a:ext cx="10515600" cy="10588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333850" spcFirstLastPara="1" rIns="170675" wrap="square" tIns="304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IFN-γ-independent markers (IFN-γ</a:t>
              </a:r>
              <a:r>
                <a:rPr b="0" baseline="3000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 </a:t>
              </a:r>
              <a:endParaRPr/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48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0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HLA-DR T-cell activation biomarker of recent infection </a:t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p6"/>
          <p:cNvGrpSpPr/>
          <p:nvPr/>
        </p:nvGrpSpPr>
        <p:grpSpPr>
          <a:xfrm>
            <a:off x="4" y="1216597"/>
            <a:ext cx="731521" cy="673460"/>
            <a:chOff x="3940602" y="308034"/>
            <a:chExt cx="2116791" cy="3428999"/>
          </a:xfrm>
        </p:grpSpPr>
        <p:sp>
          <p:nvSpPr>
            <p:cNvPr id="196" name="Google Shape;196;p6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6"/>
          <p:cNvSpPr/>
          <p:nvPr/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6"/>
          <p:cNvSpPr txBox="1"/>
          <p:nvPr>
            <p:ph type="title"/>
          </p:nvPr>
        </p:nvSpPr>
        <p:spPr>
          <a:xfrm>
            <a:off x="1043630" y="809898"/>
            <a:ext cx="10907487" cy="1554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</a:pPr>
            <a:r>
              <a:rPr lang="en-US" sz="3200"/>
              <a:t>Impact of Index HIV status &amp; Mtb aerosolization on IFN-γ</a:t>
            </a:r>
            <a:r>
              <a:rPr baseline="30000" lang="en-US" sz="3200"/>
              <a:t>-</a:t>
            </a:r>
            <a:r>
              <a:rPr lang="en-US" sz="3200"/>
              <a:t> /HLA-DR responses in contacts </a:t>
            </a:r>
            <a:endParaRPr/>
          </a:p>
        </p:txBody>
      </p:sp>
      <p:sp>
        <p:nvSpPr>
          <p:cNvPr id="201" name="Google Shape;201;p6"/>
          <p:cNvSpPr txBox="1"/>
          <p:nvPr>
            <p:ph idx="1" type="body"/>
          </p:nvPr>
        </p:nvSpPr>
        <p:spPr>
          <a:xfrm>
            <a:off x="633667" y="4349929"/>
            <a:ext cx="3177942" cy="954153"/>
          </a:xfrm>
          <a:prstGeom prst="rect">
            <a:avLst/>
          </a:prstGeom>
          <a:noFill/>
          <a:ln cap="flat" cmpd="sng" w="9525">
            <a:solidFill>
              <a:srgbClr val="D9E5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Remain unknown</a:t>
            </a:r>
            <a:endParaRPr/>
          </a:p>
        </p:txBody>
      </p:sp>
      <p:cxnSp>
        <p:nvCxnSpPr>
          <p:cNvPr id="202" name="Google Shape;202;p6"/>
          <p:cNvCxnSpPr/>
          <p:nvPr/>
        </p:nvCxnSpPr>
        <p:spPr>
          <a:xfrm rot="10800000">
            <a:off x="838200" y="6485313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03" name="Google Shape;203;p6"/>
          <p:cNvGrpSpPr/>
          <p:nvPr/>
        </p:nvGrpSpPr>
        <p:grpSpPr>
          <a:xfrm>
            <a:off x="4186990" y="3049201"/>
            <a:ext cx="7360576" cy="2888843"/>
            <a:chOff x="0" y="0"/>
            <a:chExt cx="7360576" cy="2888843"/>
          </a:xfrm>
        </p:grpSpPr>
        <p:sp>
          <p:nvSpPr>
            <p:cNvPr id="204" name="Google Shape;204;p6"/>
            <p:cNvSpPr/>
            <p:nvPr/>
          </p:nvSpPr>
          <p:spPr>
            <a:xfrm>
              <a:off x="0" y="0"/>
              <a:ext cx="6256490" cy="866653"/>
            </a:xfrm>
            <a:prstGeom prst="roundRect">
              <a:avLst>
                <a:gd fmla="val 10000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6"/>
            <p:cNvSpPr txBox="1"/>
            <p:nvPr/>
          </p:nvSpPr>
          <p:spPr>
            <a:xfrm>
              <a:off x="25383" y="25383"/>
              <a:ext cx="5321304" cy="815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n-US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HIV coinfection in the index  </a:t>
              </a: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52043" y="1011095"/>
              <a:ext cx="6256490" cy="866653"/>
            </a:xfrm>
            <a:prstGeom prst="roundRect">
              <a:avLst>
                <a:gd fmla="val 10000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6"/>
            <p:cNvSpPr txBox="1"/>
            <p:nvPr/>
          </p:nvSpPr>
          <p:spPr>
            <a:xfrm>
              <a:off x="577426" y="1036478"/>
              <a:ext cx="5090356" cy="815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n-US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Influence the quantity and quality of aerosolized Mtb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1104086" y="2022190"/>
              <a:ext cx="6256490" cy="866653"/>
            </a:xfrm>
            <a:prstGeom prst="roundRect">
              <a:avLst>
                <a:gd fmla="val 10000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 txBox="1"/>
            <p:nvPr/>
          </p:nvSpPr>
          <p:spPr>
            <a:xfrm>
              <a:off x="1129469" y="2047573"/>
              <a:ext cx="5090356" cy="815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n-US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Activating distinct T-helper pathways in exposed contacts </a:t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5693165" y="657212"/>
              <a:ext cx="563324" cy="563324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AD1D8">
                <a:alpha val="89803"/>
              </a:srgbClr>
            </a:solidFill>
            <a:ln cap="flat" cmpd="sng" w="19050">
              <a:solidFill>
                <a:srgbClr val="CAD1D8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6"/>
            <p:cNvSpPr txBox="1"/>
            <p:nvPr/>
          </p:nvSpPr>
          <p:spPr>
            <a:xfrm>
              <a:off x="5819913" y="657212"/>
              <a:ext cx="309828" cy="4239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750" lIns="31750" spcFirstLastPara="1" rIns="31750" wrap="square" tIns="31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6245209" y="1662529"/>
              <a:ext cx="563324" cy="563324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AD1D8">
                <a:alpha val="89803"/>
              </a:srgbClr>
            </a:solidFill>
            <a:ln cap="flat" cmpd="sng" w="19050">
              <a:solidFill>
                <a:srgbClr val="CAD1D8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6"/>
            <p:cNvSpPr txBox="1"/>
            <p:nvPr/>
          </p:nvSpPr>
          <p:spPr>
            <a:xfrm>
              <a:off x="6371957" y="1662529"/>
              <a:ext cx="309828" cy="4239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750" lIns="31750" spcFirstLastPara="1" rIns="31750" wrap="square" tIns="31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7"/>
          <p:cNvGrpSpPr/>
          <p:nvPr/>
        </p:nvGrpSpPr>
        <p:grpSpPr>
          <a:xfrm>
            <a:off x="4" y="1216597"/>
            <a:ext cx="731521" cy="673460"/>
            <a:chOff x="3940602" y="308034"/>
            <a:chExt cx="2116791" cy="3428999"/>
          </a:xfrm>
        </p:grpSpPr>
        <p:sp>
          <p:nvSpPr>
            <p:cNvPr id="221" name="Google Shape;221;p7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" name="Google Shape;224;p7"/>
          <p:cNvSpPr/>
          <p:nvPr/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7"/>
          <p:cNvSpPr txBox="1"/>
          <p:nvPr>
            <p:ph type="title"/>
          </p:nvPr>
        </p:nvSpPr>
        <p:spPr>
          <a:xfrm>
            <a:off x="1043630" y="809898"/>
            <a:ext cx="10503935" cy="1554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</a:pPr>
            <a:r>
              <a:rPr lang="en-US" sz="3200"/>
              <a:t>CFAR Funded Work: Infrastructure and Preliminary Findings</a:t>
            </a:r>
            <a:endParaRPr sz="3200"/>
          </a:p>
        </p:txBody>
      </p:sp>
      <p:grpSp>
        <p:nvGrpSpPr>
          <p:cNvPr id="226" name="Google Shape;226;p7"/>
          <p:cNvGrpSpPr/>
          <p:nvPr/>
        </p:nvGrpSpPr>
        <p:grpSpPr>
          <a:xfrm>
            <a:off x="838200" y="2829541"/>
            <a:ext cx="10515600" cy="3505951"/>
            <a:chOff x="0" y="6126"/>
            <a:chExt cx="10515600" cy="3505951"/>
          </a:xfrm>
        </p:grpSpPr>
        <p:sp>
          <p:nvSpPr>
            <p:cNvPr id="227" name="Google Shape;227;p7"/>
            <p:cNvSpPr/>
            <p:nvPr/>
          </p:nvSpPr>
          <p:spPr>
            <a:xfrm>
              <a:off x="0" y="6126"/>
              <a:ext cx="10515600" cy="561600"/>
            </a:xfrm>
            <a:prstGeom prst="roundRect">
              <a:avLst>
                <a:gd fmla="val 16667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7"/>
            <p:cNvSpPr txBox="1"/>
            <p:nvPr/>
          </p:nvSpPr>
          <p:spPr>
            <a:xfrm>
              <a:off x="27415" y="33541"/>
              <a:ext cx="10460770" cy="506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TBAIT - Prospective, longitudinal study, to 12 months </a:t>
              </a: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0" y="654126"/>
              <a:ext cx="10515600" cy="561600"/>
            </a:xfrm>
            <a:prstGeom prst="roundRect">
              <a:avLst>
                <a:gd fmla="val 16667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7"/>
            <p:cNvSpPr txBox="1"/>
            <p:nvPr/>
          </p:nvSpPr>
          <p:spPr>
            <a:xfrm>
              <a:off x="27415" y="681541"/>
              <a:ext cx="10460770" cy="506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Bio banked samples - QFT Supernatants,  PBMCs, whole blood in paxgene tubes</a:t>
              </a: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0" y="1302126"/>
              <a:ext cx="10515600" cy="561600"/>
            </a:xfrm>
            <a:prstGeom prst="roundRect">
              <a:avLst>
                <a:gd fmla="val 16667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 txBox="1"/>
            <p:nvPr/>
          </p:nvSpPr>
          <p:spPr>
            <a:xfrm>
              <a:off x="27415" y="1329541"/>
              <a:ext cx="10460770" cy="506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PLWH Participants with pulmonary TB and Household contacts</a:t>
              </a: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0" y="1863726"/>
              <a:ext cx="10515600" cy="543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7"/>
            <p:cNvSpPr txBox="1"/>
            <p:nvPr/>
          </p:nvSpPr>
          <p:spPr>
            <a:xfrm>
              <a:off x="0" y="1863726"/>
              <a:ext cx="10515600" cy="543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300" lIns="333850" spcFirstLastPara="1" rIns="113775" wrap="square" tIns="203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Collect cough aerosols in index cases using CASS 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PBMCs, whole blood in paxgene</a:t>
              </a: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0" y="2407102"/>
              <a:ext cx="10515600" cy="561600"/>
            </a:xfrm>
            <a:prstGeom prst="roundRect">
              <a:avLst>
                <a:gd fmla="val 16667" name="adj"/>
              </a:avLst>
            </a:prstGeom>
            <a:solidFill>
              <a:srgbClr val="12608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7"/>
            <p:cNvSpPr txBox="1"/>
            <p:nvPr/>
          </p:nvSpPr>
          <p:spPr>
            <a:xfrm>
              <a:off x="27415" y="2434517"/>
              <a:ext cx="10460770" cy="506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HHC </a:t>
              </a: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0" y="2968702"/>
              <a:ext cx="10515600" cy="543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7"/>
            <p:cNvSpPr txBox="1"/>
            <p:nvPr/>
          </p:nvSpPr>
          <p:spPr>
            <a:xfrm>
              <a:off x="0" y="2968702"/>
              <a:ext cx="10515600" cy="543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300" lIns="333850" spcFirstLastPara="1" rIns="113775" wrap="square" tIns="203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Interferon-gamma release assay (IGRA) responses in HHCs to assess Mtb transmission risk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2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QFT Supernatants,  PBMCs, whole blood in paxgene</a:t>
              </a:r>
              <a:endParaRPr/>
            </a:p>
          </p:txBody>
        </p:sp>
      </p:grpSp>
      <p:cxnSp>
        <p:nvCxnSpPr>
          <p:cNvPr id="239" name="Google Shape;239;p7"/>
          <p:cNvCxnSpPr/>
          <p:nvPr/>
        </p:nvCxnSpPr>
        <p:spPr>
          <a:xfrm rot="10800000">
            <a:off x="838200" y="6485313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" name="Google Shape;246;p8"/>
          <p:cNvGrpSpPr/>
          <p:nvPr/>
        </p:nvGrpSpPr>
        <p:grpSpPr>
          <a:xfrm>
            <a:off x="4" y="1216597"/>
            <a:ext cx="731521" cy="673460"/>
            <a:chOff x="3940602" y="308034"/>
            <a:chExt cx="2116791" cy="3428999"/>
          </a:xfrm>
        </p:grpSpPr>
        <p:sp>
          <p:nvSpPr>
            <p:cNvPr id="247" name="Google Shape;247;p8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8"/>
          <p:cNvSpPr/>
          <p:nvPr/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 txBox="1"/>
          <p:nvPr>
            <p:ph type="title"/>
          </p:nvPr>
        </p:nvSpPr>
        <p:spPr>
          <a:xfrm>
            <a:off x="789423" y="1285690"/>
            <a:ext cx="10907487" cy="6143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3600"/>
              <a:t>Index CAC status/HIV co-infection and contact IFN-γ response</a:t>
            </a:r>
            <a:endParaRPr sz="3600"/>
          </a:p>
        </p:txBody>
      </p:sp>
      <p:cxnSp>
        <p:nvCxnSpPr>
          <p:cNvPr id="252" name="Google Shape;252;p8"/>
          <p:cNvCxnSpPr/>
          <p:nvPr/>
        </p:nvCxnSpPr>
        <p:spPr>
          <a:xfrm rot="10800000">
            <a:off x="838200" y="6485313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253" name="Google Shape;253;p8"/>
          <p:cNvGraphicFramePr/>
          <p:nvPr/>
        </p:nvGraphicFramePr>
        <p:xfrm>
          <a:off x="760921" y="19588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{018C9C5D-BFFE-47AD-BDC8-C7D6014D98EA}</a:tableStyleId>
              </a:tblPr>
              <a:tblGrid>
                <a:gridCol w="2957150"/>
                <a:gridCol w="1235150"/>
                <a:gridCol w="1512375"/>
                <a:gridCol w="1277400"/>
                <a:gridCol w="1278000"/>
                <a:gridCol w="1278000"/>
                <a:gridCol w="1278000"/>
              </a:tblGrid>
              <a:tr h="299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05030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1371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5030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Bivariate</a:t>
                      </a:r>
                      <a:endParaRPr/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5030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Multivariate</a:t>
                      </a:r>
                      <a:endParaRPr/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99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5030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Characteristic</a:t>
                      </a:r>
                      <a:endParaRPr/>
                    </a:p>
                  </a:txBody>
                  <a:tcPr marT="22850" marB="0" marR="0" marL="1371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5030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</a:t>
                      </a:r>
                      <a:endParaRPr/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5030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95% CI</a:t>
                      </a:r>
                      <a:endParaRPr/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5030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/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5030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aOR*</a:t>
                      </a:r>
                      <a:endParaRPr/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5030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95% CI</a:t>
                      </a:r>
                      <a:endParaRPr/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05030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endParaRPr/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Age – HHC</a:t>
                      </a:r>
                      <a:endParaRPr/>
                    </a:p>
                  </a:txBody>
                  <a:tcPr marT="22850" marB="0" marR="0" marL="1371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1.04</a:t>
                      </a:r>
                      <a:endParaRPr/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1.00-1.07</a:t>
                      </a:r>
                      <a:endParaRPr/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0.05</a:t>
                      </a:r>
                      <a:endParaRPr/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1.03</a:t>
                      </a:r>
                      <a:endParaRPr/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0.99-1.1</a:t>
                      </a:r>
                      <a:endParaRPr/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0.10</a:t>
                      </a:r>
                      <a:endParaRPr/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CAC+ 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1371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8.51 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1.6-44.8 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0.01 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8.8</a:t>
                      </a:r>
                      <a:endParaRPr/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1.5-53.2</a:t>
                      </a:r>
                      <a:endParaRPr/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0.02</a:t>
                      </a:r>
                      <a:endParaRPr/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5030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PWH (index) (N=16)</a:t>
                      </a:r>
                      <a:endParaRPr/>
                    </a:p>
                  </a:txBody>
                  <a:tcPr marT="22850" marB="0" marR="0" marL="1371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5030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0.05</a:t>
                      </a:r>
                      <a:endParaRPr/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5030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0.01-0.46</a:t>
                      </a:r>
                      <a:endParaRPr/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5030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0.008</a:t>
                      </a:r>
                      <a:endParaRPr/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5030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0.12</a:t>
                      </a:r>
                      <a:endParaRPr/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5030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0.02-0.88</a:t>
                      </a:r>
                      <a:endParaRPr/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5030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0.04</a:t>
                      </a:r>
                      <a:endParaRPr/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Xpert Ct 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1371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0.89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0.8-1.0 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0.06 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TTD 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1371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0.88 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0.7-1.06 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0.18 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CRP level 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1371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1.01 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1.00-1.04 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0.10 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Cavitary Chest X-ray 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2.85 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0.9-8.7 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0.07 </a:t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2850" marB="0" marR="0" marL="457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4" name="Google Shape;254;p8"/>
          <p:cNvSpPr txBox="1"/>
          <p:nvPr/>
        </p:nvSpPr>
        <p:spPr>
          <a:xfrm>
            <a:off x="185446" y="6406595"/>
            <a:ext cx="41668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Nduba. 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 Comm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/>
          </a:p>
        </p:txBody>
      </p:sp>
      <p:sp>
        <p:nvSpPr>
          <p:cNvPr id="255" name="Google Shape;255;p8"/>
          <p:cNvSpPr txBox="1"/>
          <p:nvPr/>
        </p:nvSpPr>
        <p:spPr>
          <a:xfrm>
            <a:off x="760921" y="5431651"/>
            <a:ext cx="10816040" cy="923330"/>
          </a:xfrm>
          <a:prstGeom prst="rect">
            <a:avLst/>
          </a:prstGeom>
          <a:solidFill>
            <a:srgbClr val="F2A98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CAC strongest predictor of contact QFT result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HIV co-infection in the index associated with lower odds of Mtb transmission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CAC status did not differ by HIV status &gt;&gt; Other factors may influence Mtb transmission in PLWH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8073468" y="3181213"/>
            <a:ext cx="3464923" cy="766847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"/>
          <p:cNvSpPr txBox="1"/>
          <p:nvPr/>
        </p:nvSpPr>
        <p:spPr>
          <a:xfrm>
            <a:off x="465221" y="298667"/>
            <a:ext cx="1099897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Mtb infection based on ESAT6/CFP10 Mtb-specific TNF and IL-2 responses</a:t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descr="A diagram of a positive test&#10;&#10;Description automatically generated" id="263" name="Google Shape;26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773" y="2428407"/>
            <a:ext cx="5751227" cy="424221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9"/>
          <p:cNvSpPr txBox="1"/>
          <p:nvPr/>
        </p:nvSpPr>
        <p:spPr>
          <a:xfrm>
            <a:off x="6524787" y="3740292"/>
            <a:ext cx="5322440" cy="809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Predictors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Index HIV status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-Cough Aerosol Culture Status (CAC positive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(CAC +) defined by culture growth on any CASS plates)</a:t>
            </a:r>
            <a:endParaRPr/>
          </a:p>
        </p:txBody>
      </p:sp>
      <p:sp>
        <p:nvSpPr>
          <p:cNvPr id="265" name="Google Shape;265;p9"/>
          <p:cNvSpPr txBox="1"/>
          <p:nvPr/>
        </p:nvSpPr>
        <p:spPr>
          <a:xfrm>
            <a:off x="344773" y="1722992"/>
            <a:ext cx="575122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modeled the QFT Plus criteria in defining Mtb infection based on TNF and IL-2 responses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9"/>
          <p:cNvSpPr txBox="1"/>
          <p:nvPr/>
        </p:nvSpPr>
        <p:spPr>
          <a:xfrm>
            <a:off x="6524786" y="1775977"/>
            <a:ext cx="548755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Mtb infection endpoints (Cytokine positivity)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IFN-γ status - standard IGRA criteria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IL2 status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TNF status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Composite measure - any ESAT6/CFP10 response among IFN-γ, IL2, and TNF.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9"/>
          <p:cNvSpPr txBox="1"/>
          <p:nvPr/>
        </p:nvSpPr>
        <p:spPr>
          <a:xfrm>
            <a:off x="6524787" y="5349088"/>
            <a:ext cx="5322440" cy="1321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predictors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other measures of infectiousness (chest X-ray cavitation, AFB-smear grade, time to detection (TTD) of Mtb growth in liquid culture, GeneXpert semi-quantitative grade, and GeneXpert Ct values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2025-02-28T14:39:44Z</dcterms:created>
  <dc:creator>Lilian Njagi</dc:creator>
</cp:coreProperties>
</file>