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g"/>
  <Override PartName="/ppt/media/image11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6.jpg" ContentType="image/jpg"/>
  <Override PartName="/ppt/media/image4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7"/>
  </p:normalViewPr>
  <p:slideViewPr>
    <p:cSldViewPr>
      <p:cViewPr varScale="1">
        <p:scale>
          <a:sx n="88" d="100"/>
          <a:sy n="88" d="100"/>
        </p:scale>
        <p:origin x="176" y="5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872" y="195961"/>
            <a:ext cx="11230610" cy="1148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9782" y="1567941"/>
            <a:ext cx="10992485" cy="3208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utbspwebsite.wixsite.com/u-tirc" TargetMode="External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1113" y="2092007"/>
            <a:ext cx="9448165" cy="13023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785620" marR="5080" indent="-1772920">
              <a:lnSpc>
                <a:spcPts val="4730"/>
              </a:lnSpc>
              <a:spcBef>
                <a:spcPts val="745"/>
              </a:spcBef>
            </a:pPr>
            <a:r>
              <a:rPr sz="4400" b="1" dirty="0">
                <a:latin typeface="Arial"/>
                <a:cs typeface="Arial"/>
              </a:rPr>
              <a:t>Implementation</a:t>
            </a:r>
            <a:r>
              <a:rPr sz="4400" b="1" spc="-13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Science</a:t>
            </a:r>
            <a:r>
              <a:rPr sz="4400" b="1" spc="-114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to</a:t>
            </a:r>
            <a:r>
              <a:rPr sz="4400" b="1" spc="-125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Improve </a:t>
            </a:r>
            <a:r>
              <a:rPr sz="4400" b="1" dirty="0">
                <a:latin typeface="Arial"/>
                <a:cs typeface="Arial"/>
              </a:rPr>
              <a:t>the</a:t>
            </a:r>
            <a:r>
              <a:rPr sz="4400" b="1" spc="-4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Quality</a:t>
            </a:r>
            <a:r>
              <a:rPr sz="4400" b="1" spc="-4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of</a:t>
            </a:r>
            <a:r>
              <a:rPr sz="4400" b="1" spc="-10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TB</a:t>
            </a:r>
            <a:r>
              <a:rPr sz="4400" b="1" spc="-25" dirty="0">
                <a:latin typeface="Arial"/>
                <a:cs typeface="Arial"/>
              </a:rPr>
              <a:t> </a:t>
            </a:r>
            <a:r>
              <a:rPr sz="4400" b="1" spc="-20" dirty="0">
                <a:latin typeface="Arial"/>
                <a:cs typeface="Arial"/>
              </a:rPr>
              <a:t>Care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13BC1-AB36-5231-A2AC-7F48920E4AF9}"/>
              </a:ext>
            </a:extLst>
          </p:cNvPr>
          <p:cNvSpPr txBox="1"/>
          <p:nvPr/>
        </p:nvSpPr>
        <p:spPr>
          <a:xfrm>
            <a:off x="1600199" y="4114800"/>
            <a:ext cx="914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pc="-114" dirty="0">
                <a:latin typeface="Arial"/>
                <a:cs typeface="Arial"/>
              </a:rPr>
              <a:t>Achilles</a:t>
            </a:r>
            <a:r>
              <a:rPr lang="en-GB" sz="2400" spc="-50" dirty="0">
                <a:latin typeface="Arial"/>
                <a:cs typeface="Arial"/>
              </a:rPr>
              <a:t> </a:t>
            </a:r>
            <a:r>
              <a:rPr lang="en-GB" sz="2400" spc="-150" dirty="0">
                <a:latin typeface="Arial"/>
                <a:cs typeface="Arial"/>
              </a:rPr>
              <a:t>Katamba,</a:t>
            </a:r>
            <a:r>
              <a:rPr lang="en-GB" sz="2400" spc="-65" dirty="0">
                <a:latin typeface="Arial"/>
                <a:cs typeface="Arial"/>
              </a:rPr>
              <a:t> </a:t>
            </a:r>
            <a:r>
              <a:rPr lang="en-GB" sz="2400" spc="-120" dirty="0">
                <a:latin typeface="Arial"/>
                <a:cs typeface="Arial"/>
              </a:rPr>
              <a:t>MD,</a:t>
            </a:r>
            <a:r>
              <a:rPr lang="en-GB" sz="2400" spc="-65" dirty="0">
                <a:latin typeface="Arial"/>
                <a:cs typeface="Arial"/>
              </a:rPr>
              <a:t> </a:t>
            </a:r>
            <a:r>
              <a:rPr lang="en-GB" sz="2400" spc="-185" dirty="0">
                <a:latin typeface="Arial"/>
                <a:cs typeface="Arial"/>
              </a:rPr>
              <a:t>PhD</a:t>
            </a:r>
          </a:p>
          <a:p>
            <a:pPr algn="ctr"/>
            <a:r>
              <a:rPr lang="en-GB" sz="2400" spc="-185" dirty="0">
                <a:latin typeface="Arial"/>
                <a:cs typeface="Arial"/>
              </a:rPr>
              <a:t>2025 – 2026 UW/Fred Hutch </a:t>
            </a:r>
            <a:r>
              <a:rPr lang="en-GB" sz="2400" spc="-185" dirty="0" err="1">
                <a:latin typeface="Arial"/>
                <a:cs typeface="Arial"/>
              </a:rPr>
              <a:t>Center</a:t>
            </a:r>
            <a:r>
              <a:rPr lang="en-GB" sz="2400" spc="-185" dirty="0">
                <a:latin typeface="Arial"/>
                <a:cs typeface="Arial"/>
              </a:rPr>
              <a:t> for AIDS Research Seminar Series </a:t>
            </a:r>
          </a:p>
          <a:p>
            <a:pPr algn="ctr"/>
            <a:r>
              <a:rPr lang="en-GB" sz="2400" spc="-185" dirty="0">
                <a:latin typeface="Arial"/>
                <a:cs typeface="Arial"/>
              </a:rPr>
              <a:t>February 5</a:t>
            </a:r>
            <a:r>
              <a:rPr lang="en-GB" sz="2400" spc="-185" baseline="30000" dirty="0">
                <a:latin typeface="Arial"/>
                <a:cs typeface="Arial"/>
              </a:rPr>
              <a:t>th</a:t>
            </a:r>
            <a:r>
              <a:rPr lang="en-GB" sz="2400" spc="-185" dirty="0">
                <a:latin typeface="Arial"/>
                <a:cs typeface="Arial"/>
              </a:rPr>
              <a:t> 2026</a:t>
            </a:r>
            <a:endParaRPr lang="en-UG" sz="24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EA36113-677F-C0DE-D138-340987370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1" b="12848"/>
          <a:stretch/>
        </p:blipFill>
        <p:spPr>
          <a:xfrm>
            <a:off x="9355063" y="9585"/>
            <a:ext cx="2788430" cy="1982749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356E9B-3A15-4A01-3771-8E4B4759B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99"/>
            <a:ext cx="1632277" cy="1417172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0B7458-0590-E7A2-19E3-07EF0BA86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162" y="5413612"/>
            <a:ext cx="1158066" cy="12438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048" y="374594"/>
            <a:ext cx="11444223" cy="55963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98633" y="6223952"/>
            <a:ext cx="1178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Nilsen,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2015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Use</a:t>
            </a:r>
            <a:r>
              <a:rPr sz="3600" spc="-55" dirty="0"/>
              <a:t> </a:t>
            </a:r>
            <a:r>
              <a:rPr sz="3600" dirty="0"/>
              <a:t>of</a:t>
            </a:r>
            <a:r>
              <a:rPr sz="3600" spc="-30" dirty="0"/>
              <a:t> </a:t>
            </a:r>
            <a:r>
              <a:rPr sz="3600" dirty="0"/>
              <a:t>theory/frameworks</a:t>
            </a:r>
            <a:r>
              <a:rPr sz="3600" spc="-70" dirty="0"/>
              <a:t> </a:t>
            </a:r>
            <a:r>
              <a:rPr sz="3600" dirty="0"/>
              <a:t>in</a:t>
            </a:r>
            <a:r>
              <a:rPr sz="3600" spc="-55" dirty="0"/>
              <a:t> </a:t>
            </a:r>
            <a:r>
              <a:rPr sz="3600" dirty="0"/>
              <a:t>implementation</a:t>
            </a:r>
            <a:r>
              <a:rPr sz="3600" spc="-50" dirty="0"/>
              <a:t> </a:t>
            </a:r>
            <a:r>
              <a:rPr sz="3600" spc="-10" dirty="0"/>
              <a:t>science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37919" y="1471930"/>
            <a:ext cx="9528175" cy="38639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0029" marR="31750" indent="-227965">
              <a:lnSpc>
                <a:spcPts val="3080"/>
              </a:lnSpc>
              <a:spcBef>
                <a:spcPts val="415"/>
              </a:spcBef>
              <a:buChar char="•"/>
              <a:tabLst>
                <a:tab pos="241300" algn="l"/>
                <a:tab pos="4076065" algn="l"/>
              </a:tabLst>
            </a:pPr>
            <a:r>
              <a:rPr sz="2750" spc="-35" dirty="0">
                <a:latin typeface="Arial"/>
                <a:cs typeface="Arial"/>
              </a:rPr>
              <a:t>“Theory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without</a:t>
            </a:r>
            <a:r>
              <a:rPr sz="2750" spc="-80" dirty="0">
                <a:latin typeface="Arial"/>
                <a:cs typeface="Arial"/>
              </a:rPr>
              <a:t> </a:t>
            </a:r>
            <a:r>
              <a:rPr sz="2750" spc="-75" dirty="0">
                <a:latin typeface="Arial"/>
                <a:cs typeface="Arial"/>
              </a:rPr>
              <a:t>empirical</a:t>
            </a:r>
            <a:r>
              <a:rPr sz="2750" spc="-80" dirty="0">
                <a:latin typeface="Arial"/>
                <a:cs typeface="Arial"/>
              </a:rPr>
              <a:t> </a:t>
            </a:r>
            <a:r>
              <a:rPr sz="2750" spc="-130" dirty="0">
                <a:latin typeface="Arial"/>
                <a:cs typeface="Arial"/>
              </a:rPr>
              <a:t>research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-125" dirty="0">
                <a:latin typeface="Arial"/>
                <a:cs typeface="Arial"/>
              </a:rPr>
              <a:t>is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-35" dirty="0">
                <a:latin typeface="Arial"/>
                <a:cs typeface="Arial"/>
              </a:rPr>
              <a:t>empty; </a:t>
            </a:r>
            <a:r>
              <a:rPr sz="2750" spc="-75" dirty="0">
                <a:latin typeface="Arial"/>
                <a:cs typeface="Arial"/>
              </a:rPr>
              <a:t>empirical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research 	</a:t>
            </a:r>
            <a:r>
              <a:rPr sz="2750" dirty="0">
                <a:latin typeface="Arial"/>
                <a:cs typeface="Arial"/>
              </a:rPr>
              <a:t>without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-20" dirty="0">
                <a:latin typeface="Arial"/>
                <a:cs typeface="Arial"/>
              </a:rPr>
              <a:t>theory</a:t>
            </a:r>
            <a:r>
              <a:rPr sz="2750" spc="-30" dirty="0">
                <a:latin typeface="Arial"/>
                <a:cs typeface="Arial"/>
              </a:rPr>
              <a:t> </a:t>
            </a:r>
            <a:r>
              <a:rPr sz="2750" spc="-160" dirty="0">
                <a:latin typeface="Arial"/>
                <a:cs typeface="Arial"/>
              </a:rPr>
              <a:t>is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blind”</a:t>
            </a:r>
            <a:r>
              <a:rPr sz="2750" dirty="0">
                <a:latin typeface="Arial"/>
                <a:cs typeface="Arial"/>
              </a:rPr>
              <a:t>	</a:t>
            </a:r>
            <a:r>
              <a:rPr sz="2750" spc="-20" dirty="0">
                <a:latin typeface="Arial"/>
                <a:cs typeface="Arial"/>
              </a:rPr>
              <a:t>-</a:t>
            </a:r>
            <a:r>
              <a:rPr sz="2750" spc="-70" dirty="0">
                <a:latin typeface="Arial"/>
                <a:cs typeface="Arial"/>
              </a:rPr>
              <a:t>-</a:t>
            </a:r>
            <a:r>
              <a:rPr sz="2750" spc="-150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Immanuel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spc="-20" dirty="0">
                <a:latin typeface="Arial"/>
                <a:cs typeface="Arial"/>
              </a:rPr>
              <a:t>Kant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275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buAutoNum type="arabicPeriod"/>
              <a:tabLst>
                <a:tab pos="527050" algn="l"/>
              </a:tabLst>
            </a:pPr>
            <a:r>
              <a:rPr sz="2750" spc="-20" dirty="0">
                <a:latin typeface="Arial"/>
                <a:cs typeface="Arial"/>
              </a:rPr>
              <a:t>Identify</a:t>
            </a:r>
            <a:r>
              <a:rPr sz="2750" spc="-45" dirty="0">
                <a:latin typeface="Arial"/>
                <a:cs typeface="Arial"/>
              </a:rPr>
              <a:t> </a:t>
            </a:r>
            <a:r>
              <a:rPr sz="2750" spc="-60" dirty="0">
                <a:latin typeface="Arial"/>
                <a:cs typeface="Arial"/>
              </a:rPr>
              <a:t>determinants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of</a:t>
            </a:r>
            <a:r>
              <a:rPr sz="2750" spc="-75" dirty="0">
                <a:latin typeface="Arial"/>
                <a:cs typeface="Arial"/>
              </a:rPr>
              <a:t> </a:t>
            </a:r>
            <a:r>
              <a:rPr sz="2750" spc="-65" dirty="0">
                <a:latin typeface="Arial"/>
                <a:cs typeface="Arial"/>
              </a:rPr>
              <a:t>behavioral/environmental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-75" dirty="0">
                <a:latin typeface="Arial"/>
                <a:cs typeface="Arial"/>
              </a:rPr>
              <a:t>risk</a:t>
            </a:r>
            <a:r>
              <a:rPr sz="2750" spc="-4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factors</a:t>
            </a:r>
            <a:endParaRPr sz="275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050" algn="l"/>
              </a:tabLst>
            </a:pPr>
            <a:r>
              <a:rPr sz="2750" spc="-155" dirty="0">
                <a:latin typeface="Arial"/>
                <a:cs typeface="Arial"/>
              </a:rPr>
              <a:t>Create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-204" dirty="0">
                <a:latin typeface="Arial"/>
                <a:cs typeface="Arial"/>
              </a:rPr>
              <a:t>a</a:t>
            </a:r>
            <a:r>
              <a:rPr sz="2750" spc="-35" dirty="0">
                <a:latin typeface="Arial"/>
                <a:cs typeface="Arial"/>
              </a:rPr>
              <a:t> </a:t>
            </a:r>
            <a:r>
              <a:rPr sz="2750" spc="-170" dirty="0">
                <a:latin typeface="Arial"/>
                <a:cs typeface="Arial"/>
              </a:rPr>
              <a:t>causal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-60" dirty="0">
                <a:latin typeface="Arial"/>
                <a:cs typeface="Arial"/>
              </a:rPr>
              <a:t>model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of</a:t>
            </a:r>
            <a:r>
              <a:rPr sz="2750" spc="-15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the</a:t>
            </a:r>
            <a:r>
              <a:rPr sz="2750" spc="-90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problem</a:t>
            </a:r>
            <a:endParaRPr sz="275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7050" algn="l"/>
              </a:tabLst>
            </a:pPr>
            <a:r>
              <a:rPr sz="2750" spc="-145" dirty="0">
                <a:latin typeface="Arial"/>
                <a:cs typeface="Arial"/>
              </a:rPr>
              <a:t>Specify</a:t>
            </a:r>
            <a:r>
              <a:rPr sz="2750" spc="-50" dirty="0">
                <a:latin typeface="Arial"/>
                <a:cs typeface="Arial"/>
              </a:rPr>
              <a:t> </a:t>
            </a:r>
            <a:r>
              <a:rPr sz="2750" spc="-60" dirty="0">
                <a:latin typeface="Arial"/>
                <a:cs typeface="Arial"/>
              </a:rPr>
              <a:t>determinants</a:t>
            </a:r>
            <a:r>
              <a:rPr sz="2750" spc="-100" dirty="0">
                <a:latin typeface="Arial"/>
                <a:cs typeface="Arial"/>
              </a:rPr>
              <a:t> </a:t>
            </a:r>
            <a:r>
              <a:rPr sz="2750" spc="-105" dirty="0">
                <a:latin typeface="Arial"/>
                <a:cs typeface="Arial"/>
              </a:rPr>
              <a:t>being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-60" dirty="0">
                <a:latin typeface="Arial"/>
                <a:cs typeface="Arial"/>
              </a:rPr>
              <a:t>targeted</a:t>
            </a:r>
            <a:r>
              <a:rPr sz="2750" spc="-10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for</a:t>
            </a:r>
            <a:r>
              <a:rPr sz="2750" spc="-5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change</a:t>
            </a:r>
            <a:endParaRPr sz="275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7050" algn="l"/>
              </a:tabLst>
            </a:pPr>
            <a:r>
              <a:rPr sz="2750" spc="-140" dirty="0">
                <a:latin typeface="Arial"/>
                <a:cs typeface="Arial"/>
              </a:rPr>
              <a:t>Select</a:t>
            </a:r>
            <a:r>
              <a:rPr sz="2750" spc="-75" dirty="0">
                <a:latin typeface="Arial"/>
                <a:cs typeface="Arial"/>
              </a:rPr>
              <a:t> </a:t>
            </a:r>
            <a:r>
              <a:rPr sz="2750" spc="-30" dirty="0">
                <a:latin typeface="Arial"/>
                <a:cs typeface="Arial"/>
              </a:rPr>
              <a:t>intervention</a:t>
            </a:r>
            <a:r>
              <a:rPr sz="2750" spc="-75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methods </a:t>
            </a:r>
            <a:r>
              <a:rPr sz="2750" dirty="0">
                <a:latin typeface="Arial"/>
                <a:cs typeface="Arial"/>
              </a:rPr>
              <a:t>to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match</a:t>
            </a:r>
            <a:r>
              <a:rPr sz="2750" spc="-7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targets</a:t>
            </a:r>
            <a:endParaRPr sz="275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050" algn="l"/>
              </a:tabLst>
            </a:pPr>
            <a:r>
              <a:rPr sz="2750" spc="-30" dirty="0">
                <a:latin typeface="Arial"/>
                <a:cs typeface="Arial"/>
              </a:rPr>
              <a:t>Inform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spc="-70" dirty="0">
                <a:latin typeface="Arial"/>
                <a:cs typeface="Arial"/>
              </a:rPr>
              <a:t>evaluation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of</a:t>
            </a:r>
            <a:r>
              <a:rPr sz="2750" spc="-90" dirty="0">
                <a:latin typeface="Arial"/>
                <a:cs typeface="Arial"/>
              </a:rPr>
              <a:t> </a:t>
            </a:r>
            <a:r>
              <a:rPr sz="2750" spc="-40" dirty="0">
                <a:latin typeface="Arial"/>
                <a:cs typeface="Arial"/>
              </a:rPr>
              <a:t>implementation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strategy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073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05"/>
              </a:spcBef>
            </a:pPr>
            <a:r>
              <a:rPr sz="3600" spc="-10" dirty="0"/>
              <a:t>Efficacy/effectiveness</a:t>
            </a:r>
            <a:r>
              <a:rPr sz="3600" spc="-95" dirty="0"/>
              <a:t> </a:t>
            </a:r>
            <a:r>
              <a:rPr sz="3600" dirty="0"/>
              <a:t>vs.</a:t>
            </a:r>
            <a:r>
              <a:rPr sz="3600" spc="-40" dirty="0"/>
              <a:t> </a:t>
            </a:r>
            <a:r>
              <a:rPr sz="3600" dirty="0"/>
              <a:t>implementation</a:t>
            </a:r>
            <a:r>
              <a:rPr sz="3600" spc="-55" dirty="0"/>
              <a:t> </a:t>
            </a:r>
            <a:r>
              <a:rPr sz="3600" spc="-10" dirty="0"/>
              <a:t>research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5266" y="1672208"/>
          <a:ext cx="10874375" cy="3657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Efficacy/effectiveness</a:t>
                      </a:r>
                      <a:r>
                        <a:rPr sz="27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Implementation</a:t>
                      </a:r>
                      <a:r>
                        <a:rPr sz="27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360">
                <a:tc>
                  <a:txBody>
                    <a:bodyPr/>
                    <a:lstStyle/>
                    <a:p>
                      <a:pPr marL="121920" marR="149225">
                        <a:lnSpc>
                          <a:spcPts val="3229"/>
                        </a:lnSpc>
                        <a:spcBef>
                          <a:spcPts val="550"/>
                        </a:spcBef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Does</a:t>
                      </a:r>
                      <a:r>
                        <a:rPr sz="2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3HP</a:t>
                      </a:r>
                      <a:r>
                        <a:rPr sz="27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 incident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TB</a:t>
                      </a:r>
                      <a:r>
                        <a:rPr sz="2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27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high-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burden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 countries?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6364" marR="481330">
                        <a:lnSpc>
                          <a:spcPts val="3229"/>
                        </a:lnSpc>
                        <a:spcBef>
                          <a:spcPts val="550"/>
                        </a:spcBef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2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2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adherence</a:t>
                      </a:r>
                      <a:r>
                        <a:rPr sz="2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tools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facilitate</a:t>
                      </a:r>
                      <a:r>
                        <a:rPr sz="27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completion</a:t>
                      </a:r>
                      <a:r>
                        <a:rPr sz="27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self-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administered</a:t>
                      </a:r>
                      <a:r>
                        <a:rPr sz="2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3HP</a:t>
                      </a:r>
                      <a:r>
                        <a:rPr sz="27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treatment?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7839">
                <a:tc>
                  <a:txBody>
                    <a:bodyPr/>
                    <a:lstStyle/>
                    <a:p>
                      <a:pPr marL="121920" marR="3124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What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yield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household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contact</a:t>
                      </a:r>
                      <a:r>
                        <a:rPr sz="2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tracing</a:t>
                      </a:r>
                      <a:r>
                        <a:rPr sz="2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identifying</a:t>
                      </a:r>
                      <a:r>
                        <a:rPr sz="2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active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TB 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cases?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6364" marR="260985">
                        <a:lnSpc>
                          <a:spcPct val="100499"/>
                        </a:lnSpc>
                        <a:spcBef>
                          <a:spcPts val="430"/>
                        </a:spcBef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27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clinic-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27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7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home-based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TB</a:t>
                      </a:r>
                      <a:r>
                        <a:rPr sz="2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screening</a:t>
                      </a:r>
                      <a:r>
                        <a:rPr sz="2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testing</a:t>
                      </a:r>
                      <a:r>
                        <a:rPr sz="2700" spc="-20" dirty="0">
                          <a:latin typeface="Arial"/>
                          <a:cs typeface="Arial"/>
                        </a:rPr>
                        <a:t> more 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cost-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effective</a:t>
                      </a:r>
                      <a:r>
                        <a:rPr sz="2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scaling-</a:t>
                      </a:r>
                      <a:r>
                        <a:rPr sz="2700" spc="-25" dirty="0">
                          <a:latin typeface="Arial"/>
                          <a:cs typeface="Arial"/>
                        </a:rPr>
                        <a:t>up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household</a:t>
                      </a:r>
                      <a:r>
                        <a:rPr sz="2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contact</a:t>
                      </a:r>
                      <a:r>
                        <a:rPr sz="2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10" dirty="0">
                          <a:latin typeface="Arial"/>
                          <a:cs typeface="Arial"/>
                        </a:rPr>
                        <a:t>tracing?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2050" y="4352925"/>
            <a:ext cx="1285875" cy="13906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85259" y="5765800"/>
            <a:ext cx="324040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Arial"/>
                <a:cs typeface="Arial"/>
              </a:rPr>
              <a:t>Stavia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Turyahabwe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(Uganda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NTLP)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b="1" spc="-170" dirty="0">
                <a:latin typeface="Arial"/>
                <a:cs typeface="Arial"/>
              </a:rPr>
              <a:t>Moses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80" dirty="0">
                <a:latin typeface="Arial"/>
                <a:cs typeface="Arial"/>
              </a:rPr>
              <a:t>Joloba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(Uganda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NTRL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930" y="3616007"/>
            <a:ext cx="1907539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latin typeface="Arial"/>
                <a:cs typeface="Arial"/>
              </a:rPr>
              <a:t>Achilles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Katamba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85" dirty="0">
                <a:latin typeface="Arial"/>
                <a:cs typeface="Arial"/>
              </a:rPr>
              <a:t>Makerere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University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0264" y="3616007"/>
            <a:ext cx="344106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latin typeface="Arial"/>
                <a:cs typeface="Arial"/>
              </a:rPr>
              <a:t>Adithya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Cattamanchi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70" dirty="0">
                <a:latin typeface="Arial"/>
                <a:cs typeface="Arial"/>
              </a:rPr>
              <a:t>University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California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95" dirty="0">
                <a:latin typeface="Arial"/>
                <a:cs typeface="Arial"/>
              </a:rPr>
              <a:t>San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Francisco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50044" y="3616007"/>
            <a:ext cx="137731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0" dirty="0">
                <a:latin typeface="Arial"/>
                <a:cs typeface="Arial"/>
              </a:rPr>
              <a:t>J.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Lucian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Davis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85" dirty="0">
                <a:latin typeface="Arial"/>
                <a:cs typeface="Arial"/>
              </a:rPr>
              <a:t>Yale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University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312" y="5768975"/>
            <a:ext cx="233743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latin typeface="Arial"/>
                <a:cs typeface="Arial"/>
              </a:rPr>
              <a:t>David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Dowdy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45" dirty="0">
                <a:latin typeface="Arial"/>
                <a:cs typeface="Arial"/>
              </a:rPr>
              <a:t>Johns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Hopkins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University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0232" y="271144"/>
            <a:ext cx="2085339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dirty="0">
                <a:latin typeface="Arial"/>
                <a:cs typeface="Arial"/>
              </a:rPr>
              <a:t>Case</a:t>
            </a:r>
            <a:r>
              <a:rPr sz="2750" b="1" spc="120" dirty="0">
                <a:latin typeface="Arial"/>
                <a:cs typeface="Arial"/>
              </a:rPr>
              <a:t> </a:t>
            </a:r>
            <a:r>
              <a:rPr sz="2750" b="1" spc="-10" dirty="0">
                <a:latin typeface="Arial"/>
                <a:cs typeface="Arial"/>
              </a:rPr>
              <a:t>Study:</a:t>
            </a:r>
            <a:endParaRPr sz="2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232" y="653097"/>
            <a:ext cx="10704195" cy="1431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dirty="0">
                <a:latin typeface="Arial"/>
                <a:cs typeface="Arial"/>
              </a:rPr>
              <a:t>Implementation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of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Xpert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MTB/RIF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testing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for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tuberculosis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in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Uganda</a:t>
            </a:r>
            <a:endParaRPr sz="2600" dirty="0">
              <a:latin typeface="Arial"/>
              <a:cs typeface="Arial"/>
            </a:endParaRPr>
          </a:p>
          <a:p>
            <a:pPr marR="130810" algn="ctr">
              <a:lnSpc>
                <a:spcPct val="100000"/>
              </a:lnSpc>
              <a:spcBef>
                <a:spcPts val="2640"/>
              </a:spcBef>
            </a:pPr>
            <a:r>
              <a:rPr sz="2400" b="1" spc="-210" dirty="0">
                <a:latin typeface="Arial"/>
                <a:cs typeface="Arial"/>
              </a:rPr>
              <a:t>Uganda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235" dirty="0">
                <a:latin typeface="Arial"/>
                <a:cs typeface="Arial"/>
              </a:rPr>
              <a:t>Tuberculosis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30" dirty="0">
                <a:latin typeface="Arial"/>
                <a:cs typeface="Arial"/>
              </a:rPr>
              <a:t>Implementation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240" dirty="0">
                <a:latin typeface="Arial"/>
                <a:cs typeface="Arial"/>
              </a:rPr>
              <a:t>Research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95" dirty="0">
                <a:latin typeface="Arial"/>
                <a:cs typeface="Arial"/>
              </a:rPr>
              <a:t>Consortium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75" dirty="0">
                <a:latin typeface="Arial"/>
                <a:cs typeface="Arial"/>
              </a:rPr>
              <a:t>(U-</a:t>
            </a:r>
            <a:r>
              <a:rPr sz="2400" b="1" spc="-270" dirty="0">
                <a:latin typeface="Arial"/>
                <a:cs typeface="Arial"/>
              </a:rPr>
              <a:t>TIRC)</a:t>
            </a:r>
            <a:endParaRPr sz="2400" dirty="0">
              <a:latin typeface="Arial"/>
              <a:cs typeface="Arial"/>
            </a:endParaRPr>
          </a:p>
          <a:p>
            <a:pPr marR="128905" algn="ctr">
              <a:lnSpc>
                <a:spcPct val="100000"/>
              </a:lnSpc>
            </a:pPr>
            <a:r>
              <a:rPr lang="en-US" sz="1800" u="sng" dirty="0">
                <a:hlinkClick r:id="rId3"/>
              </a:rPr>
              <a:t>https://utbspwebsite.wixsite.com/u-tirc</a:t>
            </a:r>
            <a:r>
              <a:rPr lang="en-UG" sz="2000" dirty="0">
                <a:effectLst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91650" y="2286000"/>
            <a:ext cx="1114425" cy="13906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9675" y="4352925"/>
            <a:ext cx="1114425" cy="13906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14925" y="2286000"/>
            <a:ext cx="1143000" cy="13630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9675" y="2200275"/>
            <a:ext cx="1190625" cy="139065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755255" y="5765800"/>
            <a:ext cx="433959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latin typeface="Arial"/>
                <a:cs typeface="Arial"/>
              </a:rPr>
              <a:t>Prof.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David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Moore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90" dirty="0">
                <a:latin typeface="Arial"/>
                <a:cs typeface="Arial"/>
              </a:rPr>
              <a:t>London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School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Hygiene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Tropical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Medicine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63075" y="4352925"/>
            <a:ext cx="1143000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648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130"/>
              </a:spcBef>
            </a:pPr>
            <a:r>
              <a:rPr sz="4400" spc="-305" dirty="0"/>
              <a:t>Diagnosis</a:t>
            </a:r>
            <a:r>
              <a:rPr sz="4400" spc="-195" dirty="0"/>
              <a:t> </a:t>
            </a:r>
            <a:r>
              <a:rPr sz="4400" spc="-245" dirty="0"/>
              <a:t>remains</a:t>
            </a:r>
            <a:r>
              <a:rPr sz="4400" spc="-190" dirty="0"/>
              <a:t> </a:t>
            </a:r>
            <a:r>
              <a:rPr sz="4400" spc="-370" dirty="0"/>
              <a:t>a</a:t>
            </a:r>
            <a:r>
              <a:rPr sz="4400" spc="-215" dirty="0"/>
              <a:t> </a:t>
            </a:r>
            <a:r>
              <a:rPr sz="4400" spc="-100" dirty="0"/>
              <a:t>critical</a:t>
            </a:r>
            <a:r>
              <a:rPr sz="4400" spc="-220" dirty="0"/>
              <a:t> </a:t>
            </a:r>
            <a:r>
              <a:rPr sz="4400" spc="-185" dirty="0"/>
              <a:t>challenge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172050" y="1458849"/>
            <a:ext cx="8265159" cy="4665980"/>
            <a:chOff x="1172050" y="1458849"/>
            <a:chExt cx="8265159" cy="4665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2050" y="1458849"/>
              <a:ext cx="8264643" cy="46657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49617" y="3123799"/>
              <a:ext cx="3648710" cy="1670050"/>
            </a:xfrm>
            <a:custGeom>
              <a:avLst/>
              <a:gdLst/>
              <a:ahLst/>
              <a:cxnLst/>
              <a:rect l="l" t="t" r="r" b="b"/>
              <a:pathLst>
                <a:path w="3648709" h="1670050">
                  <a:moveTo>
                    <a:pt x="3919" y="560597"/>
                  </a:moveTo>
                  <a:lnTo>
                    <a:pt x="16964" y="504989"/>
                  </a:lnTo>
                  <a:lnTo>
                    <a:pt x="38784" y="451795"/>
                  </a:lnTo>
                  <a:lnTo>
                    <a:pt x="69051" y="401101"/>
                  </a:lnTo>
                  <a:lnTo>
                    <a:pt x="107438" y="352995"/>
                  </a:lnTo>
                  <a:lnTo>
                    <a:pt x="153615" y="307563"/>
                  </a:lnTo>
                  <a:lnTo>
                    <a:pt x="207254" y="264894"/>
                  </a:lnTo>
                  <a:lnTo>
                    <a:pt x="268028" y="225073"/>
                  </a:lnTo>
                  <a:lnTo>
                    <a:pt x="335608" y="188189"/>
                  </a:lnTo>
                  <a:lnTo>
                    <a:pt x="371847" y="170875"/>
                  </a:lnTo>
                  <a:lnTo>
                    <a:pt x="409666" y="154328"/>
                  </a:lnTo>
                  <a:lnTo>
                    <a:pt x="449021" y="138558"/>
                  </a:lnTo>
                  <a:lnTo>
                    <a:pt x="489873" y="123577"/>
                  </a:lnTo>
                  <a:lnTo>
                    <a:pt x="532180" y="109396"/>
                  </a:lnTo>
                  <a:lnTo>
                    <a:pt x="575901" y="96024"/>
                  </a:lnTo>
                  <a:lnTo>
                    <a:pt x="620996" y="83474"/>
                  </a:lnTo>
                  <a:lnTo>
                    <a:pt x="667423" y="71756"/>
                  </a:lnTo>
                  <a:lnTo>
                    <a:pt x="715141" y="60880"/>
                  </a:lnTo>
                  <a:lnTo>
                    <a:pt x="764109" y="50859"/>
                  </a:lnTo>
                  <a:lnTo>
                    <a:pt x="814287" y="41702"/>
                  </a:lnTo>
                  <a:lnTo>
                    <a:pt x="865632" y="33421"/>
                  </a:lnTo>
                  <a:lnTo>
                    <a:pt x="918105" y="26026"/>
                  </a:lnTo>
                  <a:lnTo>
                    <a:pt x="971664" y="19529"/>
                  </a:lnTo>
                  <a:lnTo>
                    <a:pt x="1026267" y="13940"/>
                  </a:lnTo>
                  <a:lnTo>
                    <a:pt x="1081875" y="9270"/>
                  </a:lnTo>
                  <a:lnTo>
                    <a:pt x="1138446" y="5530"/>
                  </a:lnTo>
                  <a:lnTo>
                    <a:pt x="1195939" y="2731"/>
                  </a:lnTo>
                  <a:lnTo>
                    <a:pt x="1254312" y="884"/>
                  </a:lnTo>
                  <a:lnTo>
                    <a:pt x="1313526" y="0"/>
                  </a:lnTo>
                  <a:lnTo>
                    <a:pt x="1373538" y="89"/>
                  </a:lnTo>
                  <a:lnTo>
                    <a:pt x="1434308" y="1162"/>
                  </a:lnTo>
                  <a:lnTo>
                    <a:pt x="1495795" y="3232"/>
                  </a:lnTo>
                  <a:lnTo>
                    <a:pt x="1557958" y="6307"/>
                  </a:lnTo>
                  <a:lnTo>
                    <a:pt x="1620755" y="10400"/>
                  </a:lnTo>
                  <a:lnTo>
                    <a:pt x="1684146" y="15520"/>
                  </a:lnTo>
                  <a:lnTo>
                    <a:pt x="1748090" y="21680"/>
                  </a:lnTo>
                  <a:lnTo>
                    <a:pt x="1812546" y="28889"/>
                  </a:lnTo>
                  <a:lnTo>
                    <a:pt x="1877472" y="37159"/>
                  </a:lnTo>
                  <a:lnTo>
                    <a:pt x="1942828" y="46501"/>
                  </a:lnTo>
                  <a:lnTo>
                    <a:pt x="2008042" y="56830"/>
                  </a:lnTo>
                  <a:lnTo>
                    <a:pt x="2072529" y="68056"/>
                  </a:lnTo>
                  <a:lnTo>
                    <a:pt x="2136253" y="80157"/>
                  </a:lnTo>
                  <a:lnTo>
                    <a:pt x="2199179" y="93110"/>
                  </a:lnTo>
                  <a:lnTo>
                    <a:pt x="2261270" y="106893"/>
                  </a:lnTo>
                  <a:lnTo>
                    <a:pt x="2322491" y="121484"/>
                  </a:lnTo>
                  <a:lnTo>
                    <a:pt x="2382805" y="136859"/>
                  </a:lnTo>
                  <a:lnTo>
                    <a:pt x="2442176" y="152997"/>
                  </a:lnTo>
                  <a:lnTo>
                    <a:pt x="2500569" y="169874"/>
                  </a:lnTo>
                  <a:lnTo>
                    <a:pt x="2557947" y="187469"/>
                  </a:lnTo>
                  <a:lnTo>
                    <a:pt x="2614275" y="205758"/>
                  </a:lnTo>
                  <a:lnTo>
                    <a:pt x="2669517" y="224721"/>
                  </a:lnTo>
                  <a:lnTo>
                    <a:pt x="2723636" y="244333"/>
                  </a:lnTo>
                  <a:lnTo>
                    <a:pt x="2776596" y="264572"/>
                  </a:lnTo>
                  <a:lnTo>
                    <a:pt x="2828362" y="285416"/>
                  </a:lnTo>
                  <a:lnTo>
                    <a:pt x="2878898" y="306843"/>
                  </a:lnTo>
                  <a:lnTo>
                    <a:pt x="2928168" y="328830"/>
                  </a:lnTo>
                  <a:lnTo>
                    <a:pt x="2976134" y="351355"/>
                  </a:lnTo>
                  <a:lnTo>
                    <a:pt x="3022763" y="374394"/>
                  </a:lnTo>
                  <a:lnTo>
                    <a:pt x="3068017" y="397926"/>
                  </a:lnTo>
                  <a:lnTo>
                    <a:pt x="3111861" y="421928"/>
                  </a:lnTo>
                  <a:lnTo>
                    <a:pt x="3154259" y="446378"/>
                  </a:lnTo>
                  <a:lnTo>
                    <a:pt x="3195175" y="471252"/>
                  </a:lnTo>
                  <a:lnTo>
                    <a:pt x="3234572" y="496530"/>
                  </a:lnTo>
                  <a:lnTo>
                    <a:pt x="3272415" y="522187"/>
                  </a:lnTo>
                  <a:lnTo>
                    <a:pt x="3308668" y="548202"/>
                  </a:lnTo>
                  <a:lnTo>
                    <a:pt x="3343295" y="574552"/>
                  </a:lnTo>
                  <a:lnTo>
                    <a:pt x="3376259" y="601215"/>
                  </a:lnTo>
                  <a:lnTo>
                    <a:pt x="3407525" y="628168"/>
                  </a:lnTo>
                  <a:lnTo>
                    <a:pt x="3437058" y="655389"/>
                  </a:lnTo>
                  <a:lnTo>
                    <a:pt x="3464820" y="682855"/>
                  </a:lnTo>
                  <a:lnTo>
                    <a:pt x="3514890" y="738433"/>
                  </a:lnTo>
                  <a:lnTo>
                    <a:pt x="3557448" y="794722"/>
                  </a:lnTo>
                  <a:lnTo>
                    <a:pt x="3592206" y="851542"/>
                  </a:lnTo>
                  <a:lnTo>
                    <a:pt x="3618876" y="908713"/>
                  </a:lnTo>
                  <a:lnTo>
                    <a:pt x="3637170" y="966056"/>
                  </a:lnTo>
                  <a:lnTo>
                    <a:pt x="3646801" y="1023390"/>
                  </a:lnTo>
                  <a:lnTo>
                    <a:pt x="3648278" y="1051998"/>
                  </a:lnTo>
                  <a:lnTo>
                    <a:pt x="3647481" y="1080537"/>
                  </a:lnTo>
                  <a:lnTo>
                    <a:pt x="3638961" y="1137091"/>
                  </a:lnTo>
                  <a:lnTo>
                    <a:pt x="3621474" y="1191517"/>
                  </a:lnTo>
                  <a:lnTo>
                    <a:pt x="3595377" y="1243483"/>
                  </a:lnTo>
                  <a:lnTo>
                    <a:pt x="3561000" y="1292903"/>
                  </a:lnTo>
                  <a:lnTo>
                    <a:pt x="3518671" y="1339690"/>
                  </a:lnTo>
                  <a:lnTo>
                    <a:pt x="3468716" y="1383757"/>
                  </a:lnTo>
                  <a:lnTo>
                    <a:pt x="3411464" y="1425016"/>
                  </a:lnTo>
                  <a:lnTo>
                    <a:pt x="3347244" y="1463382"/>
                  </a:lnTo>
                  <a:lnTo>
                    <a:pt x="3312623" y="1481453"/>
                  </a:lnTo>
                  <a:lnTo>
                    <a:pt x="3276383" y="1498767"/>
                  </a:lnTo>
                  <a:lnTo>
                    <a:pt x="3238564" y="1515315"/>
                  </a:lnTo>
                  <a:lnTo>
                    <a:pt x="3199208" y="1531085"/>
                  </a:lnTo>
                  <a:lnTo>
                    <a:pt x="3158356" y="1546066"/>
                  </a:lnTo>
                  <a:lnTo>
                    <a:pt x="3116049" y="1560248"/>
                  </a:lnTo>
                  <a:lnTo>
                    <a:pt x="3072328" y="1573619"/>
                  </a:lnTo>
                  <a:lnTo>
                    <a:pt x="3027233" y="1586170"/>
                  </a:lnTo>
                  <a:lnTo>
                    <a:pt x="2980806" y="1597888"/>
                  </a:lnTo>
                  <a:lnTo>
                    <a:pt x="2933088" y="1608763"/>
                  </a:lnTo>
                  <a:lnTo>
                    <a:pt x="2884120" y="1618785"/>
                  </a:lnTo>
                  <a:lnTo>
                    <a:pt x="2833942" y="1627942"/>
                  </a:lnTo>
                  <a:lnTo>
                    <a:pt x="2782596" y="1636223"/>
                  </a:lnTo>
                  <a:lnTo>
                    <a:pt x="2730123" y="1643618"/>
                  </a:lnTo>
                  <a:lnTo>
                    <a:pt x="2676564" y="1650116"/>
                  </a:lnTo>
                  <a:lnTo>
                    <a:pt x="2621959" y="1655706"/>
                  </a:lnTo>
                  <a:lnTo>
                    <a:pt x="2566350" y="1660377"/>
                  </a:lnTo>
                  <a:lnTo>
                    <a:pt x="2509778" y="1664119"/>
                  </a:lnTo>
                  <a:lnTo>
                    <a:pt x="2452283" y="1666919"/>
                  </a:lnTo>
                  <a:lnTo>
                    <a:pt x="2393908" y="1668768"/>
                  </a:lnTo>
                  <a:lnTo>
                    <a:pt x="2334692" y="1669655"/>
                  </a:lnTo>
                  <a:lnTo>
                    <a:pt x="2274677" y="1669569"/>
                  </a:lnTo>
                  <a:lnTo>
                    <a:pt x="2213903" y="1668498"/>
                  </a:lnTo>
                  <a:lnTo>
                    <a:pt x="2152412" y="1666433"/>
                  </a:lnTo>
                  <a:lnTo>
                    <a:pt x="2090245" y="1663362"/>
                  </a:lnTo>
                  <a:lnTo>
                    <a:pt x="2027443" y="1659274"/>
                  </a:lnTo>
                  <a:lnTo>
                    <a:pt x="1964047" y="1654159"/>
                  </a:lnTo>
                  <a:lnTo>
                    <a:pt x="1900097" y="1648005"/>
                  </a:lnTo>
                  <a:lnTo>
                    <a:pt x="1835635" y="1640803"/>
                  </a:lnTo>
                  <a:lnTo>
                    <a:pt x="1770701" y="1632540"/>
                  </a:lnTo>
                  <a:lnTo>
                    <a:pt x="1705338" y="1623206"/>
                  </a:lnTo>
                  <a:lnTo>
                    <a:pt x="1640132" y="1612877"/>
                  </a:lnTo>
                  <a:lnTo>
                    <a:pt x="1575652" y="1601651"/>
                  </a:lnTo>
                  <a:lnTo>
                    <a:pt x="1511934" y="1589550"/>
                  </a:lnTo>
                  <a:lnTo>
                    <a:pt x="1449014" y="1576596"/>
                  </a:lnTo>
                  <a:lnTo>
                    <a:pt x="1386928" y="1562813"/>
                  </a:lnTo>
                  <a:lnTo>
                    <a:pt x="1325713" y="1548223"/>
                  </a:lnTo>
                  <a:lnTo>
                    <a:pt x="1265403" y="1532847"/>
                  </a:lnTo>
                  <a:lnTo>
                    <a:pt x="1206035" y="1516710"/>
                  </a:lnTo>
                  <a:lnTo>
                    <a:pt x="1147646" y="1499832"/>
                  </a:lnTo>
                  <a:lnTo>
                    <a:pt x="1090270" y="1482237"/>
                  </a:lnTo>
                  <a:lnTo>
                    <a:pt x="1033945" y="1463947"/>
                  </a:lnTo>
                  <a:lnTo>
                    <a:pt x="978705" y="1444984"/>
                  </a:lnTo>
                  <a:lnTo>
                    <a:pt x="924588" y="1425371"/>
                  </a:lnTo>
                  <a:lnTo>
                    <a:pt x="871629" y="1405131"/>
                  </a:lnTo>
                  <a:lnTo>
                    <a:pt x="819864" y="1384286"/>
                  </a:lnTo>
                  <a:lnTo>
                    <a:pt x="769329" y="1362858"/>
                  </a:lnTo>
                  <a:lnTo>
                    <a:pt x="720060" y="1340870"/>
                  </a:lnTo>
                  <a:lnTo>
                    <a:pt x="672094" y="1318344"/>
                  </a:lnTo>
                  <a:lnTo>
                    <a:pt x="625465" y="1295304"/>
                  </a:lnTo>
                  <a:lnTo>
                    <a:pt x="580211" y="1271770"/>
                  </a:lnTo>
                  <a:lnTo>
                    <a:pt x="536367" y="1247767"/>
                  </a:lnTo>
                  <a:lnTo>
                    <a:pt x="493970" y="1223315"/>
                  </a:lnTo>
                  <a:lnTo>
                    <a:pt x="453054" y="1198439"/>
                  </a:lnTo>
                  <a:lnTo>
                    <a:pt x="413657" y="1173159"/>
                  </a:lnTo>
                  <a:lnTo>
                    <a:pt x="375814" y="1147499"/>
                  </a:lnTo>
                  <a:lnTo>
                    <a:pt x="339561" y="1121482"/>
                  </a:lnTo>
                  <a:lnTo>
                    <a:pt x="304935" y="1095129"/>
                  </a:lnTo>
                  <a:lnTo>
                    <a:pt x="271971" y="1068463"/>
                  </a:lnTo>
                  <a:lnTo>
                    <a:pt x="240705" y="1041507"/>
                  </a:lnTo>
                  <a:lnTo>
                    <a:pt x="211173" y="1014282"/>
                  </a:lnTo>
                  <a:lnTo>
                    <a:pt x="183412" y="986813"/>
                  </a:lnTo>
                  <a:lnTo>
                    <a:pt x="133344" y="931227"/>
                  </a:lnTo>
                  <a:lnTo>
                    <a:pt x="90790" y="874929"/>
                  </a:lnTo>
                  <a:lnTo>
                    <a:pt x="56038" y="818099"/>
                  </a:lnTo>
                  <a:lnTo>
                    <a:pt x="29375" y="760916"/>
                  </a:lnTo>
                  <a:lnTo>
                    <a:pt x="11089" y="703561"/>
                  </a:lnTo>
                  <a:lnTo>
                    <a:pt x="1470" y="646213"/>
                  </a:lnTo>
                  <a:lnTo>
                    <a:pt x="0" y="617597"/>
                  </a:lnTo>
                  <a:lnTo>
                    <a:pt x="804" y="589051"/>
                  </a:lnTo>
                  <a:lnTo>
                    <a:pt x="3919" y="560597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69934" y="6330950"/>
            <a:ext cx="3441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Subaramman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25" dirty="0">
                <a:latin typeface="Arial"/>
                <a:cs typeface="Arial"/>
              </a:rPr>
              <a:t>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al,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50" dirty="0">
                <a:latin typeface="Arial"/>
                <a:cs typeface="Arial"/>
              </a:rPr>
              <a:t>PLoS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Med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2016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402" y="411480"/>
            <a:ext cx="7960359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995420" algn="l"/>
              </a:tabLst>
            </a:pPr>
            <a:r>
              <a:rPr sz="3950" dirty="0"/>
              <a:t>Xpert</a:t>
            </a:r>
            <a:r>
              <a:rPr sz="3950" spc="65" dirty="0"/>
              <a:t> </a:t>
            </a:r>
            <a:r>
              <a:rPr sz="3950" dirty="0"/>
              <a:t>MTB/RIF</a:t>
            </a:r>
            <a:r>
              <a:rPr sz="3950" spc="70" dirty="0"/>
              <a:t> </a:t>
            </a:r>
            <a:r>
              <a:rPr sz="3950" spc="-50" dirty="0"/>
              <a:t>-</a:t>
            </a:r>
            <a:r>
              <a:rPr sz="3950" dirty="0"/>
              <a:t>	a</a:t>
            </a:r>
            <a:r>
              <a:rPr sz="3950" spc="30" dirty="0"/>
              <a:t> </a:t>
            </a:r>
            <a:r>
              <a:rPr sz="3950" dirty="0"/>
              <a:t>game</a:t>
            </a:r>
            <a:r>
              <a:rPr sz="3950" spc="40" dirty="0"/>
              <a:t> </a:t>
            </a:r>
            <a:r>
              <a:rPr sz="3950" spc="-10" dirty="0"/>
              <a:t>changer?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424180" y="1398587"/>
            <a:ext cx="5742305" cy="38061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029" marR="5080" indent="-227329">
              <a:lnSpc>
                <a:spcPts val="3080"/>
              </a:lnSpc>
              <a:spcBef>
                <a:spcPts val="409"/>
              </a:spcBef>
              <a:buChar char="•"/>
              <a:tabLst>
                <a:tab pos="241300" algn="l"/>
              </a:tabLst>
            </a:pPr>
            <a:r>
              <a:rPr sz="2750" spc="-110" dirty="0">
                <a:latin typeface="Arial"/>
                <a:cs typeface="Arial"/>
              </a:rPr>
              <a:t>First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spc="-65" dirty="0">
                <a:latin typeface="Arial"/>
                <a:cs typeface="Arial"/>
              </a:rPr>
              <a:t>molecular</a:t>
            </a:r>
            <a:r>
              <a:rPr sz="2750" spc="-140" dirty="0">
                <a:latin typeface="Arial"/>
                <a:cs typeface="Arial"/>
              </a:rPr>
              <a:t> </a:t>
            </a:r>
            <a:r>
              <a:rPr sz="2750" spc="-335" dirty="0">
                <a:latin typeface="Arial"/>
                <a:cs typeface="Arial"/>
              </a:rPr>
              <a:t>TB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test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to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-95" dirty="0">
                <a:latin typeface="Arial"/>
                <a:cs typeface="Arial"/>
              </a:rPr>
              <a:t>be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endorsed 	</a:t>
            </a:r>
            <a:r>
              <a:rPr sz="2750" spc="-120" dirty="0">
                <a:latin typeface="Arial"/>
                <a:cs typeface="Arial"/>
              </a:rPr>
              <a:t>by</a:t>
            </a:r>
            <a:r>
              <a:rPr sz="2750" spc="-65" dirty="0">
                <a:latin typeface="Arial"/>
                <a:cs typeface="Arial"/>
              </a:rPr>
              <a:t> </a:t>
            </a:r>
            <a:r>
              <a:rPr sz="2750" spc="-254" dirty="0">
                <a:latin typeface="Arial"/>
                <a:cs typeface="Arial"/>
              </a:rPr>
              <a:t>WHO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(2010)</a:t>
            </a:r>
            <a:endParaRPr sz="275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140"/>
              </a:spcBef>
              <a:buChar char="•"/>
              <a:tabLst>
                <a:tab pos="697230" algn="l"/>
              </a:tabLst>
            </a:pPr>
            <a:r>
              <a:rPr sz="2400" spc="-170" dirty="0">
                <a:latin typeface="Arial"/>
                <a:cs typeface="Arial"/>
              </a:rPr>
              <a:t>Semi-</a:t>
            </a:r>
            <a:r>
              <a:rPr sz="2400" spc="-10" dirty="0">
                <a:latin typeface="Arial"/>
                <a:cs typeface="Arial"/>
              </a:rPr>
              <a:t>automated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75"/>
              </a:spcBef>
              <a:buChar char="•"/>
              <a:tabLst>
                <a:tab pos="697230" algn="l"/>
              </a:tabLst>
            </a:pPr>
            <a:r>
              <a:rPr sz="2400" spc="-114" dirty="0">
                <a:latin typeface="Arial"/>
                <a:cs typeface="Arial"/>
              </a:rPr>
              <a:t>Detects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325" dirty="0">
                <a:latin typeface="Arial"/>
                <a:cs typeface="Arial"/>
              </a:rPr>
              <a:t>TB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RIF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resistance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in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2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hours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195"/>
              </a:spcBef>
              <a:buChar char="•"/>
              <a:tabLst>
                <a:tab pos="697230" algn="l"/>
              </a:tabLst>
            </a:pPr>
            <a:r>
              <a:rPr sz="2400" spc="-90" dirty="0">
                <a:latin typeface="Arial"/>
                <a:cs typeface="Arial"/>
              </a:rPr>
              <a:t>Sensitivity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85%,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Specificity </a:t>
            </a:r>
            <a:r>
              <a:rPr sz="2400" spc="-25" dirty="0">
                <a:latin typeface="Arial"/>
                <a:cs typeface="Arial"/>
              </a:rPr>
              <a:t>98%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27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40029" marR="296545" indent="-227329">
              <a:lnSpc>
                <a:spcPct val="91000"/>
              </a:lnSpc>
              <a:buChar char="•"/>
              <a:tabLst>
                <a:tab pos="241300" algn="l"/>
              </a:tabLst>
            </a:pPr>
            <a:r>
              <a:rPr sz="2750" spc="-90" dirty="0">
                <a:latin typeface="Arial"/>
                <a:cs typeface="Arial"/>
              </a:rPr>
              <a:t>Significant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-30" dirty="0">
                <a:latin typeface="Arial"/>
                <a:cs typeface="Arial"/>
              </a:rPr>
              <a:t>donor</a:t>
            </a:r>
            <a:r>
              <a:rPr sz="2750" spc="-145" dirty="0">
                <a:latin typeface="Arial"/>
                <a:cs typeface="Arial"/>
              </a:rPr>
              <a:t> </a:t>
            </a:r>
            <a:r>
              <a:rPr sz="2750" spc="-105" dirty="0">
                <a:latin typeface="Arial"/>
                <a:cs typeface="Arial"/>
              </a:rPr>
              <a:t>and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country 	</a:t>
            </a:r>
            <a:r>
              <a:rPr sz="2750" spc="-65" dirty="0">
                <a:latin typeface="Arial"/>
                <a:cs typeface="Arial"/>
              </a:rPr>
              <a:t>investment</a:t>
            </a:r>
            <a:r>
              <a:rPr sz="2750" spc="-125" dirty="0">
                <a:latin typeface="Arial"/>
                <a:cs typeface="Arial"/>
              </a:rPr>
              <a:t> </a:t>
            </a:r>
            <a:r>
              <a:rPr sz="2750" spc="-235" dirty="0">
                <a:latin typeface="Wingdings"/>
                <a:cs typeface="Wingdings"/>
              </a:rPr>
              <a:t>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70" dirty="0">
                <a:latin typeface="Arial"/>
                <a:cs typeface="Arial"/>
              </a:rPr>
              <a:t>rapid</a:t>
            </a:r>
            <a:r>
              <a:rPr sz="2750" spc="-130" dirty="0">
                <a:latin typeface="Arial"/>
                <a:cs typeface="Arial"/>
              </a:rPr>
              <a:t> </a:t>
            </a:r>
            <a:r>
              <a:rPr sz="2750" spc="-150" dirty="0">
                <a:latin typeface="Arial"/>
                <a:cs typeface="Arial"/>
              </a:rPr>
              <a:t>scale-</a:t>
            </a:r>
            <a:r>
              <a:rPr sz="2750" spc="-60" dirty="0">
                <a:latin typeface="Arial"/>
                <a:cs typeface="Arial"/>
              </a:rPr>
              <a:t>up</a:t>
            </a:r>
            <a:r>
              <a:rPr sz="2750" spc="-13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in</a:t>
            </a:r>
            <a:r>
              <a:rPr sz="2750" spc="-50" dirty="0">
                <a:latin typeface="Arial"/>
                <a:cs typeface="Arial"/>
              </a:rPr>
              <a:t> </a:t>
            </a:r>
            <a:r>
              <a:rPr sz="2750" spc="-45" dirty="0">
                <a:latin typeface="Arial"/>
                <a:cs typeface="Arial"/>
              </a:rPr>
              <a:t>high 	</a:t>
            </a:r>
            <a:r>
              <a:rPr sz="2750" spc="-75" dirty="0">
                <a:latin typeface="Arial"/>
                <a:cs typeface="Arial"/>
              </a:rPr>
              <a:t>burden</a:t>
            </a:r>
            <a:r>
              <a:rPr sz="2750" spc="-80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countries</a:t>
            </a:r>
            <a:endParaRPr sz="27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5100" y="1712595"/>
            <a:ext cx="5440680" cy="39776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402" y="269240"/>
            <a:ext cx="73139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Arial"/>
                <a:cs typeface="Arial"/>
              </a:rPr>
              <a:t>Uganda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Context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–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Key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successes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684" y="1078864"/>
            <a:ext cx="6744970" cy="4970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241300" algn="l"/>
              </a:tabLst>
            </a:pPr>
            <a:r>
              <a:rPr sz="2750" spc="-130" dirty="0">
                <a:latin typeface="Arial"/>
                <a:cs typeface="Arial"/>
              </a:rPr>
              <a:t>Among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spc="-95" dirty="0">
                <a:latin typeface="Arial"/>
                <a:cs typeface="Arial"/>
              </a:rPr>
              <a:t>global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spc="-125" dirty="0">
                <a:latin typeface="Arial"/>
                <a:cs typeface="Arial"/>
              </a:rPr>
              <a:t>leaders</a:t>
            </a:r>
            <a:r>
              <a:rPr sz="2750" spc="-3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in</a:t>
            </a:r>
            <a:r>
              <a:rPr sz="2750" spc="-50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Xpert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spc="-155" dirty="0">
                <a:latin typeface="Arial"/>
                <a:cs typeface="Arial"/>
              </a:rPr>
              <a:t>scale-</a:t>
            </a:r>
            <a:r>
              <a:rPr sz="2750" spc="-25" dirty="0">
                <a:latin typeface="Arial"/>
                <a:cs typeface="Arial"/>
              </a:rPr>
              <a:t>up</a:t>
            </a:r>
            <a:endParaRPr sz="2750">
              <a:latin typeface="Arial"/>
              <a:cs typeface="Arial"/>
            </a:endParaRPr>
          </a:p>
          <a:p>
            <a:pPr marL="697230" lvl="1" indent="-227329">
              <a:lnSpc>
                <a:spcPts val="2870"/>
              </a:lnSpc>
              <a:spcBef>
                <a:spcPts val="55"/>
              </a:spcBef>
              <a:buChar char="•"/>
              <a:tabLst>
                <a:tab pos="697230" algn="l"/>
              </a:tabLst>
            </a:pPr>
            <a:r>
              <a:rPr sz="2400" spc="-160" dirty="0">
                <a:latin typeface="Arial"/>
                <a:cs typeface="Arial"/>
              </a:rPr>
              <a:t>&gt;200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GeneXpert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devices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(</a:t>
            </a:r>
            <a:r>
              <a:rPr sz="2400" b="1" u="sng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hub-</a:t>
            </a:r>
            <a:r>
              <a:rPr sz="2400" b="1" u="sng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and-</a:t>
            </a:r>
            <a:r>
              <a:rPr sz="2400" b="1" u="sng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spoke</a:t>
            </a:r>
            <a:r>
              <a:rPr sz="24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model</a:t>
            </a:r>
            <a:r>
              <a:rPr sz="2400" spc="-9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ts val="2870"/>
              </a:lnSpc>
              <a:buChar char="•"/>
              <a:tabLst>
                <a:tab pos="697230" algn="l"/>
              </a:tabLst>
            </a:pPr>
            <a:r>
              <a:rPr sz="2400" spc="-130" dirty="0">
                <a:latin typeface="Arial"/>
                <a:cs typeface="Arial"/>
              </a:rPr>
              <a:t>&gt;400,000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Xpert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MTB/RIF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cartridges</a:t>
            </a:r>
            <a:endParaRPr sz="2400">
              <a:latin typeface="Arial"/>
              <a:cs typeface="Arial"/>
            </a:endParaRPr>
          </a:p>
          <a:p>
            <a:pPr marL="240029" marR="189230" indent="-227965">
              <a:lnSpc>
                <a:spcPct val="102499"/>
              </a:lnSpc>
              <a:spcBef>
                <a:spcPts val="2395"/>
              </a:spcBef>
              <a:buChar char="•"/>
              <a:tabLst>
                <a:tab pos="241300" algn="l"/>
              </a:tabLst>
            </a:pPr>
            <a:r>
              <a:rPr sz="2750" spc="-105" dirty="0">
                <a:latin typeface="Arial"/>
                <a:cs typeface="Arial"/>
              </a:rPr>
              <a:t>Nearly</a:t>
            </a:r>
            <a:r>
              <a:rPr sz="2750" spc="-155" dirty="0">
                <a:latin typeface="Arial"/>
                <a:cs typeface="Arial"/>
              </a:rPr>
              <a:t> </a:t>
            </a:r>
            <a:r>
              <a:rPr sz="2750" spc="-70" dirty="0">
                <a:latin typeface="Arial"/>
                <a:cs typeface="Arial"/>
              </a:rPr>
              <a:t>4-</a:t>
            </a:r>
            <a:r>
              <a:rPr sz="2750" dirty="0">
                <a:latin typeface="Arial"/>
                <a:cs typeface="Arial"/>
              </a:rPr>
              <a:t>fold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spc="-130" dirty="0">
                <a:latin typeface="Arial"/>
                <a:cs typeface="Arial"/>
              </a:rPr>
              <a:t>increase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in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spc="-55" dirty="0">
                <a:latin typeface="Arial"/>
                <a:cs typeface="Arial"/>
              </a:rPr>
              <a:t>confirmed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-235" dirty="0">
                <a:latin typeface="Arial"/>
                <a:cs typeface="Arial"/>
              </a:rPr>
              <a:t>MDR</a:t>
            </a:r>
            <a:r>
              <a:rPr sz="2750" spc="-90" dirty="0">
                <a:latin typeface="Arial"/>
                <a:cs typeface="Arial"/>
              </a:rPr>
              <a:t> </a:t>
            </a:r>
            <a:r>
              <a:rPr sz="2750" spc="-360" dirty="0">
                <a:latin typeface="Arial"/>
                <a:cs typeface="Arial"/>
              </a:rPr>
              <a:t>TB 	</a:t>
            </a:r>
            <a:r>
              <a:rPr sz="2750" spc="-60" dirty="0">
                <a:latin typeface="Arial"/>
                <a:cs typeface="Arial"/>
              </a:rPr>
              <a:t>patients</a:t>
            </a:r>
            <a:r>
              <a:rPr sz="2750" spc="-55" dirty="0">
                <a:latin typeface="Arial"/>
                <a:cs typeface="Arial"/>
              </a:rPr>
              <a:t> </a:t>
            </a:r>
            <a:r>
              <a:rPr sz="2750" spc="-114" dirty="0">
                <a:latin typeface="Arial"/>
                <a:cs typeface="Arial"/>
              </a:rPr>
              <a:t>(2009</a:t>
            </a:r>
            <a:r>
              <a:rPr sz="2750" spc="-75" dirty="0">
                <a:latin typeface="Arial"/>
                <a:cs typeface="Arial"/>
              </a:rPr>
              <a:t> </a:t>
            </a:r>
            <a:r>
              <a:rPr sz="2750" spc="-235" dirty="0">
                <a:latin typeface="Wingdings"/>
                <a:cs typeface="Wingdings"/>
              </a:rPr>
              <a:t>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Arial"/>
                <a:cs typeface="Arial"/>
              </a:rPr>
              <a:t>2015)</a:t>
            </a:r>
            <a:endParaRPr sz="2750">
              <a:latin typeface="Arial"/>
              <a:cs typeface="Arial"/>
            </a:endParaRPr>
          </a:p>
          <a:p>
            <a:pPr marL="227965" marR="144145" indent="-227965" algn="r">
              <a:lnSpc>
                <a:spcPct val="100000"/>
              </a:lnSpc>
              <a:spcBef>
                <a:spcPts val="2405"/>
              </a:spcBef>
              <a:buChar char="•"/>
              <a:tabLst>
                <a:tab pos="227965" algn="l"/>
              </a:tabLst>
            </a:pPr>
            <a:r>
              <a:rPr sz="2750" spc="-250" dirty="0">
                <a:latin typeface="Arial"/>
                <a:cs typeface="Arial"/>
              </a:rPr>
              <a:t>?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-130" dirty="0">
                <a:latin typeface="Arial"/>
                <a:cs typeface="Arial"/>
              </a:rPr>
              <a:t>increase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in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total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spc="-335" dirty="0">
                <a:latin typeface="Arial"/>
                <a:cs typeface="Arial"/>
              </a:rPr>
              <a:t>TB</a:t>
            </a:r>
            <a:r>
              <a:rPr sz="2750" spc="-100" dirty="0">
                <a:latin typeface="Arial"/>
                <a:cs typeface="Arial"/>
              </a:rPr>
              <a:t> </a:t>
            </a:r>
            <a:r>
              <a:rPr sz="2750" spc="-240" dirty="0">
                <a:latin typeface="Arial"/>
                <a:cs typeface="Arial"/>
              </a:rPr>
              <a:t>cases</a:t>
            </a:r>
            <a:r>
              <a:rPr sz="2750" spc="-12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notified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spc="-45" dirty="0">
                <a:latin typeface="Arial"/>
                <a:cs typeface="Arial"/>
              </a:rPr>
              <a:t>annually</a:t>
            </a:r>
            <a:endParaRPr sz="2750">
              <a:latin typeface="Arial"/>
              <a:cs typeface="Arial"/>
            </a:endParaRPr>
          </a:p>
          <a:p>
            <a:pPr marL="227329" marR="92710" lvl="1" indent="-227329" algn="r">
              <a:lnSpc>
                <a:spcPct val="100000"/>
              </a:lnSpc>
              <a:spcBef>
                <a:spcPts val="50"/>
              </a:spcBef>
              <a:buChar char="•"/>
              <a:tabLst>
                <a:tab pos="227329" algn="l"/>
              </a:tabLst>
            </a:pPr>
            <a:r>
              <a:rPr sz="2400" spc="-114" dirty="0">
                <a:latin typeface="Arial"/>
                <a:cs typeface="Arial"/>
              </a:rPr>
              <a:t>40-</a:t>
            </a:r>
            <a:r>
              <a:rPr sz="2400" spc="-130" dirty="0">
                <a:latin typeface="Arial"/>
                <a:cs typeface="Arial"/>
              </a:rPr>
              <a:t>42000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40" dirty="0">
                <a:latin typeface="Wingdings"/>
                <a:cs typeface="Wingdings"/>
              </a:rPr>
              <a:t>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Arial"/>
                <a:cs typeface="Arial"/>
              </a:rPr>
              <a:t>44-</a:t>
            </a:r>
            <a:r>
              <a:rPr sz="2400" spc="-130" dirty="0">
                <a:latin typeface="Arial"/>
                <a:cs typeface="Arial"/>
              </a:rPr>
              <a:t>45000 </a:t>
            </a:r>
            <a:r>
              <a:rPr sz="2400" spc="-225" dirty="0">
                <a:latin typeface="Arial"/>
                <a:cs typeface="Arial"/>
              </a:rPr>
              <a:t>cases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(pre-</a:t>
            </a:r>
            <a:r>
              <a:rPr sz="2400" spc="-125" dirty="0">
                <a:latin typeface="Arial"/>
                <a:cs typeface="Arial"/>
              </a:rPr>
              <a:t>2010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40" dirty="0">
                <a:latin typeface="Wingdings"/>
                <a:cs typeface="Wingdings"/>
              </a:rPr>
              <a:t>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2015)</a:t>
            </a:r>
            <a:endParaRPr sz="2400">
              <a:latin typeface="Arial"/>
              <a:cs typeface="Arial"/>
            </a:endParaRPr>
          </a:p>
          <a:p>
            <a:pPr marL="240029" marR="135255" indent="-227965">
              <a:lnSpc>
                <a:spcPct val="102400"/>
              </a:lnSpc>
              <a:spcBef>
                <a:spcPts val="2330"/>
              </a:spcBef>
              <a:buChar char="•"/>
              <a:tabLst>
                <a:tab pos="241300" algn="l"/>
              </a:tabLst>
            </a:pPr>
            <a:r>
              <a:rPr sz="2750" spc="-250" dirty="0">
                <a:latin typeface="Arial"/>
                <a:cs typeface="Arial"/>
              </a:rPr>
              <a:t>?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-130" dirty="0">
                <a:latin typeface="Arial"/>
                <a:cs typeface="Arial"/>
              </a:rPr>
              <a:t>increase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in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proportion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of</a:t>
            </a:r>
            <a:r>
              <a:rPr sz="2750" spc="-180" dirty="0">
                <a:latin typeface="Arial"/>
                <a:cs typeface="Arial"/>
              </a:rPr>
              <a:t> </a:t>
            </a:r>
            <a:r>
              <a:rPr sz="2750" spc="-55" dirty="0">
                <a:latin typeface="Arial"/>
                <a:cs typeface="Arial"/>
              </a:rPr>
              <a:t>bacteriologically- 	confirmed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spc="-335" dirty="0">
                <a:latin typeface="Arial"/>
                <a:cs typeface="Arial"/>
              </a:rPr>
              <a:t>TB</a:t>
            </a:r>
            <a:r>
              <a:rPr sz="2750" spc="-100" dirty="0">
                <a:latin typeface="Arial"/>
                <a:cs typeface="Arial"/>
              </a:rPr>
              <a:t> </a:t>
            </a:r>
            <a:r>
              <a:rPr sz="2750" spc="-20" dirty="0">
                <a:latin typeface="Arial"/>
                <a:cs typeface="Arial"/>
              </a:rPr>
              <a:t>cases</a:t>
            </a:r>
            <a:endParaRPr sz="275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55"/>
              </a:spcBef>
              <a:buChar char="•"/>
              <a:tabLst>
                <a:tab pos="697230" algn="l"/>
              </a:tabLst>
            </a:pPr>
            <a:r>
              <a:rPr sz="2400" spc="-114" dirty="0">
                <a:latin typeface="Arial"/>
                <a:cs typeface="Arial"/>
              </a:rPr>
              <a:t>60-</a:t>
            </a:r>
            <a:r>
              <a:rPr sz="2400" spc="-245" dirty="0">
                <a:latin typeface="Arial"/>
                <a:cs typeface="Arial"/>
              </a:rPr>
              <a:t>65%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40" dirty="0">
                <a:latin typeface="Wingdings"/>
                <a:cs typeface="Wingdings"/>
              </a:rPr>
              <a:t>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35" dirty="0">
                <a:latin typeface="Arial"/>
                <a:cs typeface="Arial"/>
              </a:rPr>
              <a:t>&gt;70%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(pre-</a:t>
            </a:r>
            <a:r>
              <a:rPr sz="2400" spc="-125" dirty="0">
                <a:latin typeface="Arial"/>
                <a:cs typeface="Arial"/>
              </a:rPr>
              <a:t>2010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40" dirty="0">
                <a:latin typeface="Wingdings"/>
                <a:cs typeface="Wingdings"/>
              </a:rPr>
              <a:t>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2015)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0588" y="1114452"/>
            <a:ext cx="4349850" cy="42258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6410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130"/>
              </a:spcBef>
            </a:pPr>
            <a:r>
              <a:rPr lang="en-GB" sz="3950" b="1">
                <a:latin typeface="Arial"/>
                <a:cs typeface="Arial"/>
              </a:rPr>
              <a:t>Unresolved</a:t>
            </a:r>
            <a:r>
              <a:rPr lang="en-GB" sz="3950" b="1" spc="70">
                <a:latin typeface="Arial"/>
                <a:cs typeface="Arial"/>
              </a:rPr>
              <a:t> </a:t>
            </a:r>
            <a:r>
              <a:rPr lang="en-GB" sz="3950" b="1" spc="-10">
                <a:latin typeface="Arial"/>
                <a:cs typeface="Arial"/>
              </a:rPr>
              <a:t>questions</a:t>
            </a:r>
            <a:endParaRPr lang="en-GB"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94255"/>
            <a:ext cx="10184765" cy="3272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241300" algn="l"/>
              </a:tabLst>
            </a:pPr>
            <a:r>
              <a:rPr sz="2750" spc="-114" dirty="0">
                <a:latin typeface="Arial"/>
                <a:cs typeface="Arial"/>
              </a:rPr>
              <a:t>How</a:t>
            </a:r>
            <a:r>
              <a:rPr sz="2750" spc="-125" dirty="0">
                <a:latin typeface="Arial"/>
                <a:cs typeface="Arial"/>
              </a:rPr>
              <a:t> </a:t>
            </a:r>
            <a:r>
              <a:rPr sz="2750" spc="-35" dirty="0">
                <a:latin typeface="Arial"/>
                <a:cs typeface="Arial"/>
              </a:rPr>
              <a:t>well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100" dirty="0">
                <a:latin typeface="Arial"/>
                <a:cs typeface="Arial"/>
              </a:rPr>
              <a:t>are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Xpert</a:t>
            </a:r>
            <a:r>
              <a:rPr sz="2750" spc="-130" dirty="0">
                <a:latin typeface="Arial"/>
                <a:cs typeface="Arial"/>
              </a:rPr>
              <a:t> </a:t>
            </a:r>
            <a:r>
              <a:rPr sz="2750" spc="-45" dirty="0">
                <a:latin typeface="Arial"/>
                <a:cs typeface="Arial"/>
              </a:rPr>
              <a:t>referral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75" dirty="0">
                <a:latin typeface="Arial"/>
                <a:cs typeface="Arial"/>
              </a:rPr>
              <a:t>networks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functioning?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95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40029" marR="1138555" indent="-227965">
              <a:lnSpc>
                <a:spcPts val="3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750" spc="-70" dirty="0">
                <a:latin typeface="Arial"/>
                <a:cs typeface="Arial"/>
              </a:rPr>
              <a:t>What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spc="-125" dirty="0">
                <a:latin typeface="Arial"/>
                <a:cs typeface="Arial"/>
              </a:rPr>
              <a:t>is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the</a:t>
            </a:r>
            <a:r>
              <a:rPr sz="2750" spc="-100" dirty="0">
                <a:latin typeface="Arial"/>
                <a:cs typeface="Arial"/>
              </a:rPr>
              <a:t> </a:t>
            </a:r>
            <a:r>
              <a:rPr sz="2750" spc="-30" dirty="0">
                <a:latin typeface="Arial"/>
                <a:cs typeface="Arial"/>
              </a:rPr>
              <a:t>quality</a:t>
            </a:r>
            <a:r>
              <a:rPr sz="2750" spc="-13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of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-335" dirty="0">
                <a:latin typeface="Arial"/>
                <a:cs typeface="Arial"/>
              </a:rPr>
              <a:t>TB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-95" dirty="0">
                <a:latin typeface="Arial"/>
                <a:cs typeface="Arial"/>
              </a:rPr>
              <a:t>diagnostic</a:t>
            </a:r>
            <a:r>
              <a:rPr sz="2750" spc="-125" dirty="0">
                <a:latin typeface="Arial"/>
                <a:cs typeface="Arial"/>
              </a:rPr>
              <a:t> </a:t>
            </a:r>
            <a:r>
              <a:rPr sz="2750" spc="-145" dirty="0">
                <a:latin typeface="Arial"/>
                <a:cs typeface="Arial"/>
              </a:rPr>
              <a:t>care</a:t>
            </a:r>
            <a:r>
              <a:rPr sz="2750" spc="-10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within</a:t>
            </a:r>
            <a:r>
              <a:rPr sz="2750" spc="10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Xpert</a:t>
            </a:r>
            <a:r>
              <a:rPr sz="2750" spc="-13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referral 	networks?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0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41300" marR="5080" indent="-229235">
              <a:lnSpc>
                <a:spcPts val="3080"/>
              </a:lnSpc>
              <a:buChar char="•"/>
              <a:tabLst>
                <a:tab pos="241300" algn="l"/>
              </a:tabLst>
            </a:pPr>
            <a:r>
              <a:rPr sz="2750" spc="-70" dirty="0">
                <a:latin typeface="Arial"/>
                <a:cs typeface="Arial"/>
              </a:rPr>
              <a:t>What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spc="-70" dirty="0">
                <a:latin typeface="Arial"/>
                <a:cs typeface="Arial"/>
              </a:rPr>
              <a:t>policy</a:t>
            </a:r>
            <a:r>
              <a:rPr sz="2750" spc="-55" dirty="0">
                <a:latin typeface="Arial"/>
                <a:cs typeface="Arial"/>
              </a:rPr>
              <a:t> </a:t>
            </a:r>
            <a:r>
              <a:rPr sz="2750" spc="-170" dirty="0">
                <a:latin typeface="Arial"/>
                <a:cs typeface="Arial"/>
              </a:rPr>
              <a:t>changes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130" dirty="0">
                <a:latin typeface="Arial"/>
                <a:cs typeface="Arial"/>
              </a:rPr>
              <a:t>and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95" dirty="0">
                <a:latin typeface="Arial"/>
                <a:cs typeface="Arial"/>
              </a:rPr>
              <a:t>co-</a:t>
            </a:r>
            <a:r>
              <a:rPr sz="2750" spc="-45" dirty="0">
                <a:latin typeface="Arial"/>
                <a:cs typeface="Arial"/>
              </a:rPr>
              <a:t>interventions</a:t>
            </a:r>
            <a:r>
              <a:rPr sz="2750" spc="-35" dirty="0">
                <a:latin typeface="Arial"/>
                <a:cs typeface="Arial"/>
              </a:rPr>
              <a:t> </a:t>
            </a:r>
            <a:r>
              <a:rPr sz="2750" spc="-180" dirty="0">
                <a:latin typeface="Arial"/>
                <a:cs typeface="Arial"/>
              </a:rPr>
              <a:t>can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further</a:t>
            </a:r>
            <a:r>
              <a:rPr sz="2750" spc="-140" dirty="0">
                <a:latin typeface="Arial"/>
                <a:cs typeface="Arial"/>
              </a:rPr>
              <a:t> </a:t>
            </a:r>
            <a:r>
              <a:rPr sz="2750" spc="-130" dirty="0">
                <a:latin typeface="Arial"/>
                <a:cs typeface="Arial"/>
              </a:rPr>
              <a:t>enhance</a:t>
            </a:r>
            <a:r>
              <a:rPr sz="2750" spc="-20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Xpert implementation?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764" rIns="0" bIns="0" rtlCol="0">
            <a:spAutoFit/>
          </a:bodyPr>
          <a:lstStyle/>
          <a:p>
            <a:pPr marL="290830" marR="5080">
              <a:lnSpc>
                <a:spcPts val="3900"/>
              </a:lnSpc>
              <a:spcBef>
                <a:spcPts val="585"/>
              </a:spcBef>
            </a:pPr>
            <a:r>
              <a:rPr sz="3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sz="3600" b="1" dirty="0">
                <a:latin typeface="Arial"/>
                <a:cs typeface="Arial"/>
              </a:rPr>
              <a:t>pert</a:t>
            </a:r>
            <a:r>
              <a:rPr sz="3600" b="1" spc="-60" dirty="0">
                <a:latin typeface="Arial"/>
                <a:cs typeface="Arial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3600" b="1" dirty="0">
                <a:latin typeface="Arial"/>
                <a:cs typeface="Arial"/>
              </a:rPr>
              <a:t>erformance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3600" b="1" dirty="0">
                <a:latin typeface="Arial"/>
                <a:cs typeface="Arial"/>
              </a:rPr>
              <a:t>valuation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to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facilitate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3600" b="1" spc="-10" dirty="0">
                <a:latin typeface="Arial"/>
                <a:cs typeface="Arial"/>
              </a:rPr>
              <a:t>inkage </a:t>
            </a:r>
            <a:r>
              <a:rPr sz="3600" b="1" dirty="0">
                <a:latin typeface="Arial"/>
                <a:cs typeface="Arial"/>
              </a:rPr>
              <a:t>to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TB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care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(XPEL</a:t>
            </a:r>
            <a:r>
              <a:rPr sz="3600" b="1" spc="-75" dirty="0">
                <a:latin typeface="Arial"/>
                <a:cs typeface="Arial"/>
              </a:rPr>
              <a:t> </a:t>
            </a:r>
            <a:r>
              <a:rPr sz="3600" b="1" spc="-25" dirty="0">
                <a:latin typeface="Arial"/>
                <a:cs typeface="Arial"/>
              </a:rPr>
              <a:t>TB)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9319" y="1630373"/>
            <a:ext cx="9999345" cy="45599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3300" b="1" spc="-20" dirty="0">
                <a:latin typeface="Arial"/>
                <a:cs typeface="Arial"/>
              </a:rPr>
              <a:t>AIMS</a:t>
            </a:r>
            <a:endParaRPr sz="3300">
              <a:latin typeface="Arial"/>
              <a:cs typeface="Arial"/>
            </a:endParaRPr>
          </a:p>
          <a:p>
            <a:pPr marL="240029" marR="469900" indent="-227329">
              <a:lnSpc>
                <a:spcPts val="2700"/>
              </a:lnSpc>
              <a:spcBef>
                <a:spcPts val="935"/>
              </a:spcBef>
              <a:buChar char="•"/>
              <a:tabLst>
                <a:tab pos="241300" algn="l"/>
              </a:tabLst>
            </a:pPr>
            <a:r>
              <a:rPr sz="2750" spc="-315" dirty="0">
                <a:latin typeface="Arial"/>
                <a:cs typeface="Arial"/>
              </a:rPr>
              <a:t>To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-35" dirty="0">
                <a:latin typeface="Arial"/>
                <a:cs typeface="Arial"/>
              </a:rPr>
              <a:t>quantify</a:t>
            </a:r>
            <a:r>
              <a:rPr sz="2750" spc="-135" dirty="0">
                <a:latin typeface="Arial"/>
                <a:cs typeface="Arial"/>
              </a:rPr>
              <a:t> </a:t>
            </a:r>
            <a:r>
              <a:rPr sz="2750" spc="-220" dirty="0">
                <a:latin typeface="Arial"/>
                <a:cs typeface="Arial"/>
              </a:rPr>
              <a:t>gaps</a:t>
            </a:r>
            <a:r>
              <a:rPr sz="2750" spc="-45" dirty="0">
                <a:latin typeface="Arial"/>
                <a:cs typeface="Arial"/>
              </a:rPr>
              <a:t> </a:t>
            </a:r>
            <a:r>
              <a:rPr sz="2750" spc="-30" dirty="0">
                <a:latin typeface="Arial"/>
                <a:cs typeface="Arial"/>
              </a:rPr>
              <a:t>in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335" dirty="0">
                <a:latin typeface="Arial"/>
                <a:cs typeface="Arial"/>
              </a:rPr>
              <a:t>TB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-125" dirty="0">
                <a:latin typeface="Arial"/>
                <a:cs typeface="Arial"/>
              </a:rPr>
              <a:t>diagnosis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at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45" dirty="0">
                <a:latin typeface="Arial"/>
                <a:cs typeface="Arial"/>
              </a:rPr>
              <a:t>health</a:t>
            </a:r>
            <a:r>
              <a:rPr sz="2750" spc="-110" dirty="0">
                <a:latin typeface="Arial"/>
                <a:cs typeface="Arial"/>
              </a:rPr>
              <a:t> centers </a:t>
            </a:r>
            <a:r>
              <a:rPr sz="2750" spc="-80" dirty="0">
                <a:latin typeface="Arial"/>
                <a:cs typeface="Arial"/>
              </a:rPr>
              <a:t>linked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to</a:t>
            </a:r>
            <a:r>
              <a:rPr sz="2750" spc="-20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Xpert 	</a:t>
            </a:r>
            <a:r>
              <a:rPr sz="2750" spc="-55" dirty="0">
                <a:latin typeface="Arial"/>
                <a:cs typeface="Arial"/>
              </a:rPr>
              <a:t>testing</a:t>
            </a:r>
            <a:r>
              <a:rPr sz="2750" spc="-135" dirty="0">
                <a:latin typeface="Arial"/>
                <a:cs typeface="Arial"/>
              </a:rPr>
              <a:t> </a:t>
            </a:r>
            <a:r>
              <a:rPr sz="2750" spc="-20" dirty="0">
                <a:latin typeface="Arial"/>
                <a:cs typeface="Arial"/>
              </a:rPr>
              <a:t>sites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40665" indent="-227965">
              <a:lnSpc>
                <a:spcPts val="3250"/>
              </a:lnSpc>
              <a:buChar char="•"/>
              <a:tabLst>
                <a:tab pos="240665" algn="l"/>
              </a:tabLst>
            </a:pPr>
            <a:r>
              <a:rPr sz="2750" spc="-315" dirty="0">
                <a:latin typeface="Arial"/>
                <a:cs typeface="Arial"/>
              </a:rPr>
              <a:t>To</a:t>
            </a:r>
            <a:r>
              <a:rPr sz="2750" spc="-12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identify</a:t>
            </a:r>
            <a:r>
              <a:rPr sz="2750" spc="-135" dirty="0">
                <a:latin typeface="Arial"/>
                <a:cs typeface="Arial"/>
              </a:rPr>
              <a:t> </a:t>
            </a:r>
            <a:r>
              <a:rPr sz="2750" spc="-50" dirty="0">
                <a:latin typeface="Arial"/>
                <a:cs typeface="Arial"/>
              </a:rPr>
              <a:t>modifiable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70" dirty="0">
                <a:latin typeface="Arial"/>
                <a:cs typeface="Arial"/>
              </a:rPr>
              <a:t>barriers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70" dirty="0">
                <a:latin typeface="Arial"/>
                <a:cs typeface="Arial"/>
              </a:rPr>
              <a:t>to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high-</a:t>
            </a:r>
            <a:r>
              <a:rPr sz="2750" spc="-30" dirty="0">
                <a:latin typeface="Arial"/>
                <a:cs typeface="Arial"/>
              </a:rPr>
              <a:t>quality</a:t>
            </a:r>
            <a:r>
              <a:rPr sz="2750" spc="-135" dirty="0">
                <a:latin typeface="Arial"/>
                <a:cs typeface="Arial"/>
              </a:rPr>
              <a:t> </a:t>
            </a:r>
            <a:r>
              <a:rPr sz="2750" spc="-335" dirty="0">
                <a:latin typeface="Arial"/>
                <a:cs typeface="Arial"/>
              </a:rPr>
              <a:t>TB</a:t>
            </a:r>
            <a:r>
              <a:rPr sz="2750" spc="-95" dirty="0">
                <a:latin typeface="Arial"/>
                <a:cs typeface="Arial"/>
              </a:rPr>
              <a:t> diagnostic</a:t>
            </a:r>
            <a:r>
              <a:rPr sz="2750" spc="-130" dirty="0">
                <a:latin typeface="Arial"/>
                <a:cs typeface="Arial"/>
              </a:rPr>
              <a:t> </a:t>
            </a:r>
            <a:r>
              <a:rPr sz="2750" spc="-65" dirty="0">
                <a:latin typeface="Arial"/>
                <a:cs typeface="Arial"/>
              </a:rPr>
              <a:t>services</a:t>
            </a:r>
            <a:endParaRPr sz="2750">
              <a:latin typeface="Arial"/>
              <a:cs typeface="Arial"/>
            </a:endParaRPr>
          </a:p>
          <a:p>
            <a:pPr marL="697230" lvl="1" indent="-227329">
              <a:lnSpc>
                <a:spcPts val="2820"/>
              </a:lnSpc>
              <a:buChar char="•"/>
              <a:tabLst>
                <a:tab pos="697230" algn="l"/>
              </a:tabLst>
            </a:pPr>
            <a:r>
              <a:rPr sz="2400" spc="-100" dirty="0">
                <a:latin typeface="Arial"/>
                <a:cs typeface="Arial"/>
              </a:rPr>
              <a:t>Provider-</a:t>
            </a:r>
            <a:r>
              <a:rPr sz="2400" spc="-20" dirty="0"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ts val="2815"/>
              </a:lnSpc>
              <a:buChar char="•"/>
              <a:tabLst>
                <a:tab pos="697230" algn="l"/>
              </a:tabLst>
            </a:pPr>
            <a:r>
              <a:rPr sz="2400" spc="-95" dirty="0">
                <a:latin typeface="Arial"/>
                <a:cs typeface="Arial"/>
              </a:rPr>
              <a:t>Patient-</a:t>
            </a:r>
            <a:r>
              <a:rPr sz="2400" spc="-20" dirty="0"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ts val="2830"/>
              </a:lnSpc>
              <a:buChar char="•"/>
              <a:tabLst>
                <a:tab pos="697230" algn="l"/>
              </a:tabLst>
            </a:pPr>
            <a:r>
              <a:rPr sz="2400" spc="-95" dirty="0">
                <a:latin typeface="Arial"/>
                <a:cs typeface="Arial"/>
              </a:rPr>
              <a:t>Health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system-</a:t>
            </a:r>
            <a:r>
              <a:rPr sz="2400" spc="-20" dirty="0"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98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41300" marR="551815" indent="-228600">
              <a:lnSpc>
                <a:spcPts val="2700"/>
              </a:lnSpc>
              <a:buChar char="•"/>
              <a:tabLst>
                <a:tab pos="241300" algn="l"/>
              </a:tabLst>
            </a:pPr>
            <a:r>
              <a:rPr sz="2750" spc="-315" dirty="0">
                <a:latin typeface="Arial"/>
                <a:cs typeface="Arial"/>
              </a:rPr>
              <a:t>To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-100" dirty="0">
                <a:latin typeface="Arial"/>
                <a:cs typeface="Arial"/>
              </a:rPr>
              <a:t>develop</a:t>
            </a:r>
            <a:r>
              <a:rPr sz="2750" spc="-90" dirty="0">
                <a:latin typeface="Arial"/>
                <a:cs typeface="Arial"/>
              </a:rPr>
              <a:t> </a:t>
            </a:r>
            <a:r>
              <a:rPr sz="2750" spc="-110" dirty="0">
                <a:latin typeface="Arial"/>
                <a:cs typeface="Arial"/>
              </a:rPr>
              <a:t>and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-35" dirty="0">
                <a:latin typeface="Arial"/>
                <a:cs typeface="Arial"/>
              </a:rPr>
              <a:t>test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-204" dirty="0">
                <a:latin typeface="Arial"/>
                <a:cs typeface="Arial"/>
              </a:rPr>
              <a:t>a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30" dirty="0">
                <a:latin typeface="Arial"/>
                <a:cs typeface="Arial"/>
              </a:rPr>
              <a:t>theory-</a:t>
            </a:r>
            <a:r>
              <a:rPr sz="2750" spc="-70" dirty="0">
                <a:latin typeface="Arial"/>
                <a:cs typeface="Arial"/>
              </a:rPr>
              <a:t>driven</a:t>
            </a:r>
            <a:r>
              <a:rPr sz="2750" spc="-90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intervention</a:t>
            </a:r>
            <a:r>
              <a:rPr sz="2750" spc="-9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to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-70" dirty="0">
                <a:latin typeface="Arial"/>
                <a:cs typeface="Arial"/>
              </a:rPr>
              <a:t>improve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the </a:t>
            </a:r>
            <a:r>
              <a:rPr sz="2750" spc="-30" dirty="0">
                <a:latin typeface="Arial"/>
                <a:cs typeface="Arial"/>
              </a:rPr>
              <a:t>quality</a:t>
            </a:r>
            <a:r>
              <a:rPr sz="2750" spc="-13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of</a:t>
            </a:r>
            <a:r>
              <a:rPr sz="2750" spc="-90" dirty="0">
                <a:latin typeface="Arial"/>
                <a:cs typeface="Arial"/>
              </a:rPr>
              <a:t> </a:t>
            </a:r>
            <a:r>
              <a:rPr sz="2750" spc="-335" dirty="0">
                <a:latin typeface="Arial"/>
                <a:cs typeface="Arial"/>
              </a:rPr>
              <a:t>TB</a:t>
            </a:r>
            <a:r>
              <a:rPr sz="2750" spc="-75" dirty="0">
                <a:latin typeface="Arial"/>
                <a:cs typeface="Arial"/>
              </a:rPr>
              <a:t> </a:t>
            </a:r>
            <a:r>
              <a:rPr sz="2750" spc="-95" dirty="0">
                <a:latin typeface="Arial"/>
                <a:cs typeface="Arial"/>
              </a:rPr>
              <a:t>diagnostic</a:t>
            </a:r>
            <a:r>
              <a:rPr sz="2750" spc="-12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services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157" y="1266897"/>
            <a:ext cx="7119620" cy="39217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sz="2750" b="1" spc="-220" dirty="0">
                <a:latin typeface="Arial"/>
                <a:cs typeface="Arial"/>
              </a:rPr>
              <a:t>Study</a:t>
            </a:r>
            <a:r>
              <a:rPr sz="2750" b="1" spc="-95" dirty="0">
                <a:latin typeface="Arial"/>
                <a:cs typeface="Arial"/>
              </a:rPr>
              <a:t> </a:t>
            </a:r>
            <a:r>
              <a:rPr sz="2750" b="1" spc="-25" dirty="0">
                <a:latin typeface="Arial"/>
                <a:cs typeface="Arial"/>
              </a:rPr>
              <a:t>setting</a:t>
            </a:r>
            <a:endParaRPr sz="2750">
              <a:latin typeface="Arial"/>
              <a:cs typeface="Arial"/>
            </a:endParaRPr>
          </a:p>
          <a:p>
            <a:pPr marL="697230" lvl="1" indent="-227329">
              <a:lnSpc>
                <a:spcPts val="2755"/>
              </a:lnSpc>
              <a:spcBef>
                <a:spcPts val="280"/>
              </a:spcBef>
              <a:buChar char="•"/>
              <a:tabLst>
                <a:tab pos="697230" algn="l"/>
              </a:tabLst>
            </a:pPr>
            <a:r>
              <a:rPr sz="2400" spc="-140" dirty="0">
                <a:latin typeface="Arial"/>
                <a:cs typeface="Arial"/>
              </a:rPr>
              <a:t>24</a:t>
            </a:r>
            <a:r>
              <a:rPr sz="2400" spc="-70" dirty="0">
                <a:latin typeface="Arial"/>
                <a:cs typeface="Arial"/>
              </a:rPr>
              <a:t> health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centers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(spokes)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linked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16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Xpert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  <a:p>
            <a:pPr marL="699135">
              <a:lnSpc>
                <a:spcPts val="2755"/>
              </a:lnSpc>
            </a:pPr>
            <a:r>
              <a:rPr sz="2400" spc="-125" dirty="0">
                <a:latin typeface="Arial"/>
                <a:cs typeface="Arial"/>
              </a:rPr>
              <a:t>sites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(hubs)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00"/>
              </a:spcBef>
              <a:buChar char="•"/>
              <a:tabLst>
                <a:tab pos="697230" algn="l"/>
              </a:tabLst>
            </a:pPr>
            <a:r>
              <a:rPr sz="2400" spc="-140" dirty="0">
                <a:latin typeface="Arial"/>
                <a:cs typeface="Arial"/>
              </a:rPr>
              <a:t>Selected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based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2015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NTLP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case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notification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99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750" b="1" spc="-210" dirty="0">
                <a:latin typeface="Arial"/>
                <a:cs typeface="Arial"/>
              </a:rPr>
              <a:t>Study</a:t>
            </a:r>
            <a:r>
              <a:rPr sz="2750" b="1" spc="-114" dirty="0">
                <a:latin typeface="Arial"/>
                <a:cs typeface="Arial"/>
              </a:rPr>
              <a:t> </a:t>
            </a:r>
            <a:r>
              <a:rPr sz="2750" b="1" spc="-229" dirty="0">
                <a:latin typeface="Arial"/>
                <a:cs typeface="Arial"/>
              </a:rPr>
              <a:t>design:</a:t>
            </a:r>
            <a:r>
              <a:rPr sz="2750" b="1" spc="-35" dirty="0">
                <a:latin typeface="Arial"/>
                <a:cs typeface="Arial"/>
              </a:rPr>
              <a:t> </a:t>
            </a:r>
            <a:r>
              <a:rPr sz="2750" spc="-114" dirty="0">
                <a:latin typeface="Arial"/>
                <a:cs typeface="Arial"/>
              </a:rPr>
              <a:t>Prospective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spc="-30" dirty="0">
                <a:latin typeface="Arial"/>
                <a:cs typeface="Arial"/>
              </a:rPr>
              <a:t>cohort</a:t>
            </a:r>
            <a:r>
              <a:rPr sz="2750" spc="-100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study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89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40029" marR="1431290" indent="-227965">
              <a:lnSpc>
                <a:spcPts val="301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spc="-180" dirty="0">
                <a:latin typeface="Arial"/>
                <a:cs typeface="Arial"/>
              </a:rPr>
              <a:t>Participants:</a:t>
            </a:r>
            <a:r>
              <a:rPr sz="2750" b="1" spc="-60" dirty="0">
                <a:latin typeface="Arial"/>
                <a:cs typeface="Arial"/>
              </a:rPr>
              <a:t> </a:t>
            </a:r>
            <a:r>
              <a:rPr sz="2750" spc="-65" dirty="0">
                <a:latin typeface="Arial"/>
                <a:cs typeface="Arial"/>
              </a:rPr>
              <a:t>All</a:t>
            </a:r>
            <a:r>
              <a:rPr sz="2750" spc="-100" dirty="0">
                <a:latin typeface="Arial"/>
                <a:cs typeface="Arial"/>
              </a:rPr>
              <a:t> </a:t>
            </a:r>
            <a:r>
              <a:rPr sz="2750" spc="-70" dirty="0">
                <a:latin typeface="Arial"/>
                <a:cs typeface="Arial"/>
              </a:rPr>
              <a:t>adults</a:t>
            </a:r>
            <a:r>
              <a:rPr sz="2750" spc="-25" dirty="0">
                <a:latin typeface="Arial"/>
                <a:cs typeface="Arial"/>
              </a:rPr>
              <a:t> </a:t>
            </a:r>
            <a:r>
              <a:rPr sz="2750" spc="-90" dirty="0">
                <a:latin typeface="Arial"/>
                <a:cs typeface="Arial"/>
              </a:rPr>
              <a:t>undergoing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-360" dirty="0">
                <a:latin typeface="Arial"/>
                <a:cs typeface="Arial"/>
              </a:rPr>
              <a:t>TB 	</a:t>
            </a:r>
            <a:r>
              <a:rPr sz="2750" spc="-10" dirty="0">
                <a:latin typeface="Arial"/>
                <a:cs typeface="Arial"/>
              </a:rPr>
              <a:t>evaluation</a:t>
            </a:r>
            <a:endParaRPr sz="27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500" y="895350"/>
            <a:ext cx="4524375" cy="45148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0230" y="195961"/>
            <a:ext cx="67430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49755" algn="l"/>
              </a:tabLst>
            </a:pPr>
            <a:r>
              <a:rPr sz="3950" b="1" dirty="0">
                <a:latin typeface="Arial"/>
                <a:cs typeface="Arial"/>
              </a:rPr>
              <a:t>Aim</a:t>
            </a:r>
            <a:r>
              <a:rPr sz="3950" b="1" spc="70" dirty="0">
                <a:latin typeface="Arial"/>
                <a:cs typeface="Arial"/>
              </a:rPr>
              <a:t> </a:t>
            </a:r>
            <a:r>
              <a:rPr sz="3950" b="1" spc="-25" dirty="0">
                <a:latin typeface="Arial"/>
                <a:cs typeface="Arial"/>
              </a:rPr>
              <a:t>1:</a:t>
            </a:r>
            <a:r>
              <a:rPr sz="3950" b="1" dirty="0">
                <a:latin typeface="Arial"/>
                <a:cs typeface="Arial"/>
              </a:rPr>
              <a:t>	“Define</a:t>
            </a:r>
            <a:r>
              <a:rPr sz="3950" b="1" spc="5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quality</a:t>
            </a:r>
            <a:r>
              <a:rPr sz="3950" b="1" spc="50" dirty="0">
                <a:latin typeface="Arial"/>
                <a:cs typeface="Arial"/>
              </a:rPr>
              <a:t> </a:t>
            </a:r>
            <a:r>
              <a:rPr sz="3950" b="1" spc="-20" dirty="0">
                <a:latin typeface="Arial"/>
                <a:cs typeface="Arial"/>
              </a:rPr>
              <a:t>gap”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6410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latin typeface="Arial"/>
                <a:cs typeface="Arial"/>
              </a:rPr>
              <a:t>Learning</a:t>
            </a:r>
            <a:r>
              <a:rPr sz="3950" b="1" spc="60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Objectives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8547" y="1492376"/>
            <a:ext cx="10001885" cy="45561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600" dirty="0">
                <a:latin typeface="Arial"/>
                <a:cs typeface="Arial"/>
              </a:rPr>
              <a:t>Participants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will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able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to:</a:t>
            </a:r>
            <a:endParaRPr sz="2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Describe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need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implementation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science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30"/>
              </a:spcBef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41300" marR="311150" indent="-229235">
              <a:lnSpc>
                <a:spcPts val="2550"/>
              </a:lnSpc>
              <a:spcBef>
                <a:spcPts val="5"/>
              </a:spcBef>
              <a:buChar char="•"/>
              <a:tabLst>
                <a:tab pos="241300" algn="l"/>
                <a:tab pos="9401810" algn="l"/>
              </a:tabLst>
            </a:pPr>
            <a:r>
              <a:rPr sz="2600" dirty="0">
                <a:latin typeface="Arial"/>
                <a:cs typeface="Arial"/>
              </a:rPr>
              <a:t>Understand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key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principles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implementation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science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relevant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2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improvement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global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health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service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delivery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care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41300" indent="-228600">
              <a:lnSpc>
                <a:spcPts val="3100"/>
              </a:lnSpc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Cite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examples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their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application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TB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services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care</a:t>
            </a:r>
            <a:endParaRPr sz="2600" dirty="0">
              <a:latin typeface="Arial"/>
              <a:cs typeface="Arial"/>
            </a:endParaRPr>
          </a:p>
          <a:p>
            <a:pPr marL="699135" lvl="1" indent="-229235">
              <a:lnSpc>
                <a:spcPts val="2560"/>
              </a:lnSpc>
              <a:buChar char="•"/>
              <a:tabLst>
                <a:tab pos="699135" algn="l"/>
              </a:tabLst>
            </a:pPr>
            <a:r>
              <a:rPr sz="2150" spc="-235" dirty="0">
                <a:latin typeface="Arial"/>
                <a:cs typeface="Arial"/>
              </a:rPr>
              <a:t>Case</a:t>
            </a:r>
            <a:r>
              <a:rPr sz="2150" spc="-15" dirty="0">
                <a:latin typeface="Arial"/>
                <a:cs typeface="Arial"/>
              </a:rPr>
              <a:t> </a:t>
            </a:r>
            <a:r>
              <a:rPr sz="2150" spc="-95" dirty="0">
                <a:latin typeface="Arial"/>
                <a:cs typeface="Arial"/>
              </a:rPr>
              <a:t>Study:</a:t>
            </a:r>
            <a:r>
              <a:rPr sz="2150" spc="-120" dirty="0">
                <a:latin typeface="Arial"/>
                <a:cs typeface="Arial"/>
              </a:rPr>
              <a:t> </a:t>
            </a:r>
            <a:r>
              <a:rPr sz="2150" spc="-40" dirty="0">
                <a:latin typeface="Arial"/>
                <a:cs typeface="Arial"/>
              </a:rPr>
              <a:t>Implementation</a:t>
            </a:r>
            <a:r>
              <a:rPr sz="2150" spc="-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of</a:t>
            </a:r>
            <a:r>
              <a:rPr sz="2150" spc="-40" dirty="0">
                <a:latin typeface="Arial"/>
                <a:cs typeface="Arial"/>
              </a:rPr>
              <a:t> </a:t>
            </a:r>
            <a:r>
              <a:rPr sz="2150" spc="-65" dirty="0">
                <a:latin typeface="Arial"/>
                <a:cs typeface="Arial"/>
              </a:rPr>
              <a:t>Xpert</a:t>
            </a:r>
            <a:r>
              <a:rPr sz="2150" spc="-50" dirty="0">
                <a:latin typeface="Arial"/>
                <a:cs typeface="Arial"/>
              </a:rPr>
              <a:t> </a:t>
            </a:r>
            <a:r>
              <a:rPr sz="2150" spc="-130" dirty="0">
                <a:latin typeface="Arial"/>
                <a:cs typeface="Arial"/>
              </a:rPr>
              <a:t>MTB/RIF</a:t>
            </a:r>
            <a:r>
              <a:rPr sz="2150" spc="-85" dirty="0">
                <a:latin typeface="Arial"/>
                <a:cs typeface="Arial"/>
              </a:rPr>
              <a:t> </a:t>
            </a:r>
            <a:r>
              <a:rPr sz="2150" spc="-45" dirty="0">
                <a:latin typeface="Arial"/>
                <a:cs typeface="Arial"/>
              </a:rPr>
              <a:t>testing</a:t>
            </a:r>
            <a:r>
              <a:rPr sz="2150" spc="-3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in</a:t>
            </a:r>
            <a:r>
              <a:rPr sz="2150" spc="-75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Uganda</a:t>
            </a:r>
            <a:endParaRPr sz="21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125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241300" marR="5080" indent="-229235">
              <a:lnSpc>
                <a:spcPct val="79400"/>
              </a:lnSpc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Identify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opportunities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where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implementation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science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be </a:t>
            </a:r>
            <a:r>
              <a:rPr sz="2600" dirty="0">
                <a:latin typeface="Arial"/>
                <a:cs typeface="Arial"/>
              </a:rPr>
              <a:t>harnessed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improve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TB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knowledge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their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own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settings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285368"/>
            <a:ext cx="211645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-10" dirty="0">
                <a:latin typeface="Arial"/>
                <a:cs typeface="Arial"/>
              </a:rPr>
              <a:t>Methods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075903"/>
            <a:ext cx="8989695" cy="122364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r>
              <a:rPr sz="2750" spc="-135" dirty="0">
                <a:latin typeface="Arial"/>
                <a:cs typeface="Arial"/>
              </a:rPr>
              <a:t>Data</a:t>
            </a:r>
            <a:r>
              <a:rPr sz="2750" spc="-140" dirty="0">
                <a:latin typeface="Arial"/>
                <a:cs typeface="Arial"/>
              </a:rPr>
              <a:t> </a:t>
            </a:r>
            <a:r>
              <a:rPr sz="2750" spc="-55" dirty="0">
                <a:latin typeface="Arial"/>
                <a:cs typeface="Arial"/>
              </a:rPr>
              <a:t>collection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from</a:t>
            </a:r>
            <a:r>
              <a:rPr sz="2750" spc="-125" dirty="0">
                <a:latin typeface="Arial"/>
                <a:cs typeface="Arial"/>
              </a:rPr>
              <a:t> </a:t>
            </a:r>
            <a:r>
              <a:rPr sz="2750" spc="-20" dirty="0">
                <a:latin typeface="Arial"/>
                <a:cs typeface="Arial"/>
              </a:rPr>
              <a:t>routine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data</a:t>
            </a:r>
            <a:r>
              <a:rPr sz="2750" spc="-13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sources</a:t>
            </a:r>
            <a:endParaRPr sz="2750">
              <a:latin typeface="Arial"/>
              <a:cs typeface="Arial"/>
            </a:endParaRPr>
          </a:p>
          <a:p>
            <a:pPr marL="697865" lvl="1" indent="-227965">
              <a:lnSpc>
                <a:spcPts val="2755"/>
              </a:lnSpc>
              <a:spcBef>
                <a:spcPts val="280"/>
              </a:spcBef>
              <a:buChar char="•"/>
              <a:tabLst>
                <a:tab pos="697865" algn="l"/>
              </a:tabLst>
            </a:pPr>
            <a:r>
              <a:rPr sz="2400" spc="-150" dirty="0">
                <a:latin typeface="Arial"/>
                <a:cs typeface="Arial"/>
              </a:rPr>
              <a:t>Data </a:t>
            </a:r>
            <a:r>
              <a:rPr sz="2400" spc="-135" dirty="0">
                <a:latin typeface="Arial"/>
                <a:cs typeface="Arial"/>
              </a:rPr>
              <a:t>sources: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Presumptive </a:t>
            </a:r>
            <a:r>
              <a:rPr sz="2400" spc="-290" dirty="0">
                <a:latin typeface="Arial"/>
                <a:cs typeface="Arial"/>
              </a:rPr>
              <a:t>TB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register,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TB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laboratory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register,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Xpert</a:t>
            </a:r>
            <a:endParaRPr sz="2400">
              <a:latin typeface="Arial"/>
              <a:cs typeface="Arial"/>
            </a:endParaRPr>
          </a:p>
          <a:p>
            <a:pPr marL="699135">
              <a:lnSpc>
                <a:spcPts val="2755"/>
              </a:lnSpc>
            </a:pPr>
            <a:r>
              <a:rPr sz="2400" spc="-65" dirty="0">
                <a:latin typeface="Arial"/>
                <a:cs typeface="Arial"/>
              </a:rPr>
              <a:t>requisition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forms,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25" dirty="0">
                <a:latin typeface="Arial"/>
                <a:cs typeface="Arial"/>
              </a:rPr>
              <a:t>TB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treatment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register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5028" y="5837237"/>
            <a:ext cx="875792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5"/>
              </a:spcBef>
              <a:buChar char="•"/>
              <a:tabLst>
                <a:tab pos="240029" algn="l"/>
              </a:tabLst>
            </a:pPr>
            <a:r>
              <a:rPr sz="2400" spc="-110" dirty="0">
                <a:latin typeface="Arial"/>
                <a:cs typeface="Arial"/>
              </a:rPr>
              <a:t>GxAlert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server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data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used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ensure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complete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capture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Xpert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results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325" y="2910414"/>
            <a:ext cx="828560" cy="225623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985898" y="2924111"/>
            <a:ext cx="2938780" cy="2190750"/>
            <a:chOff x="1985898" y="2924111"/>
            <a:chExt cx="2938780" cy="21907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5700" y="2933699"/>
              <a:ext cx="1219200" cy="21717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91000" y="2928873"/>
              <a:ext cx="1228725" cy="2181225"/>
            </a:xfrm>
            <a:custGeom>
              <a:avLst/>
              <a:gdLst/>
              <a:ahLst/>
              <a:cxnLst/>
              <a:rect l="l" t="t" r="r" b="b"/>
              <a:pathLst>
                <a:path w="1228725" h="2181225">
                  <a:moveTo>
                    <a:pt x="0" y="2181225"/>
                  </a:moveTo>
                  <a:lnTo>
                    <a:pt x="1228725" y="2181225"/>
                  </a:lnTo>
                  <a:lnTo>
                    <a:pt x="1228725" y="0"/>
                  </a:lnTo>
                  <a:lnTo>
                    <a:pt x="0" y="0"/>
                  </a:lnTo>
                  <a:lnTo>
                    <a:pt x="0" y="21812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85898" y="3948429"/>
              <a:ext cx="1724025" cy="152400"/>
            </a:xfrm>
            <a:custGeom>
              <a:avLst/>
              <a:gdLst/>
              <a:ahLst/>
              <a:cxnLst/>
              <a:rect l="l" t="t" r="r" b="b"/>
              <a:pathLst>
                <a:path w="1724025" h="152400">
                  <a:moveTo>
                    <a:pt x="1571243" y="0"/>
                  </a:moveTo>
                  <a:lnTo>
                    <a:pt x="1571328" y="50858"/>
                  </a:lnTo>
                  <a:lnTo>
                    <a:pt x="1571413" y="101658"/>
                  </a:lnTo>
                  <a:lnTo>
                    <a:pt x="1571498" y="152400"/>
                  </a:lnTo>
                  <a:lnTo>
                    <a:pt x="1672391" y="101658"/>
                  </a:lnTo>
                  <a:lnTo>
                    <a:pt x="1596898" y="101658"/>
                  </a:lnTo>
                  <a:lnTo>
                    <a:pt x="1596780" y="54483"/>
                  </a:lnTo>
                  <a:lnTo>
                    <a:pt x="1596771" y="50858"/>
                  </a:lnTo>
                  <a:lnTo>
                    <a:pt x="1673557" y="50858"/>
                  </a:lnTo>
                  <a:lnTo>
                    <a:pt x="1571243" y="0"/>
                  </a:lnTo>
                  <a:close/>
                </a:path>
                <a:path w="1724025" h="152400">
                  <a:moveTo>
                    <a:pt x="1571328" y="50858"/>
                  </a:moveTo>
                  <a:lnTo>
                    <a:pt x="0" y="54483"/>
                  </a:lnTo>
                  <a:lnTo>
                    <a:pt x="126" y="105283"/>
                  </a:lnTo>
                  <a:lnTo>
                    <a:pt x="1571413" y="101658"/>
                  </a:lnTo>
                  <a:lnTo>
                    <a:pt x="1571328" y="50858"/>
                  </a:lnTo>
                  <a:close/>
                </a:path>
                <a:path w="1724025" h="152400">
                  <a:moveTo>
                    <a:pt x="1673557" y="50858"/>
                  </a:moveTo>
                  <a:lnTo>
                    <a:pt x="1596771" y="50858"/>
                  </a:lnTo>
                  <a:lnTo>
                    <a:pt x="1596780" y="54483"/>
                  </a:lnTo>
                  <a:lnTo>
                    <a:pt x="1596898" y="101658"/>
                  </a:lnTo>
                  <a:lnTo>
                    <a:pt x="1672391" y="101658"/>
                  </a:lnTo>
                  <a:lnTo>
                    <a:pt x="1723771" y="75819"/>
                  </a:lnTo>
                  <a:lnTo>
                    <a:pt x="1673557" y="50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0375" y="2950443"/>
            <a:ext cx="923925" cy="912520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800913" y="2924111"/>
          <a:ext cx="933450" cy="2199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7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19050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0375" y="3867150"/>
            <a:ext cx="923925" cy="3429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43520" y="4223706"/>
            <a:ext cx="861777" cy="88421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831339" y="5099748"/>
            <a:ext cx="1794510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70180" marR="5080" indent="-157480">
              <a:lnSpc>
                <a:spcPct val="100800"/>
              </a:lnSpc>
              <a:spcBef>
                <a:spcPts val="85"/>
              </a:spcBef>
            </a:pPr>
            <a:r>
              <a:rPr sz="1800" spc="-70" dirty="0">
                <a:latin typeface="Arial"/>
                <a:cs typeface="Arial"/>
              </a:rPr>
              <a:t>Health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Center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Staff </a:t>
            </a:r>
            <a:r>
              <a:rPr sz="1800" spc="-80" dirty="0">
                <a:latin typeface="Arial"/>
                <a:cs typeface="Arial"/>
              </a:rPr>
              <a:t>(every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weeks)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59984" y="5099748"/>
            <a:ext cx="1028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Arial"/>
                <a:cs typeface="Arial"/>
              </a:rPr>
              <a:t>Study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Staff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91048" y="3948429"/>
            <a:ext cx="1724025" cy="152400"/>
          </a:xfrm>
          <a:custGeom>
            <a:avLst/>
            <a:gdLst/>
            <a:ahLst/>
            <a:cxnLst/>
            <a:rect l="l" t="t" r="r" b="b"/>
            <a:pathLst>
              <a:path w="1724025" h="152400">
                <a:moveTo>
                  <a:pt x="1571244" y="0"/>
                </a:moveTo>
                <a:lnTo>
                  <a:pt x="1571328" y="50858"/>
                </a:lnTo>
                <a:lnTo>
                  <a:pt x="1571413" y="101658"/>
                </a:lnTo>
                <a:lnTo>
                  <a:pt x="1571498" y="152400"/>
                </a:lnTo>
                <a:lnTo>
                  <a:pt x="1672391" y="101658"/>
                </a:lnTo>
                <a:lnTo>
                  <a:pt x="1596898" y="101658"/>
                </a:lnTo>
                <a:lnTo>
                  <a:pt x="1596780" y="54483"/>
                </a:lnTo>
                <a:lnTo>
                  <a:pt x="1596771" y="50858"/>
                </a:lnTo>
                <a:lnTo>
                  <a:pt x="1673557" y="50858"/>
                </a:lnTo>
                <a:lnTo>
                  <a:pt x="1571244" y="0"/>
                </a:lnTo>
                <a:close/>
              </a:path>
              <a:path w="1724025" h="152400">
                <a:moveTo>
                  <a:pt x="1571328" y="50858"/>
                </a:moveTo>
                <a:lnTo>
                  <a:pt x="0" y="54483"/>
                </a:lnTo>
                <a:lnTo>
                  <a:pt x="126" y="105283"/>
                </a:lnTo>
                <a:lnTo>
                  <a:pt x="1571413" y="101658"/>
                </a:lnTo>
                <a:lnTo>
                  <a:pt x="1571328" y="50858"/>
                </a:lnTo>
                <a:close/>
              </a:path>
              <a:path w="1724025" h="152400">
                <a:moveTo>
                  <a:pt x="1673557" y="50858"/>
                </a:moveTo>
                <a:lnTo>
                  <a:pt x="1596771" y="50858"/>
                </a:lnTo>
                <a:lnTo>
                  <a:pt x="1596780" y="54483"/>
                </a:lnTo>
                <a:lnTo>
                  <a:pt x="1596898" y="101658"/>
                </a:lnTo>
                <a:lnTo>
                  <a:pt x="1672391" y="101658"/>
                </a:lnTo>
                <a:lnTo>
                  <a:pt x="1723771" y="75819"/>
                </a:lnTo>
                <a:lnTo>
                  <a:pt x="1673557" y="50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7900923" y="2990850"/>
            <a:ext cx="3253104" cy="2047875"/>
            <a:chOff x="7900923" y="2990850"/>
            <a:chExt cx="3253104" cy="2047875"/>
          </a:xfrm>
        </p:grpSpPr>
        <p:sp>
          <p:nvSpPr>
            <p:cNvPr id="18" name="object 18"/>
            <p:cNvSpPr/>
            <p:nvPr/>
          </p:nvSpPr>
          <p:spPr>
            <a:xfrm>
              <a:off x="7900923" y="3938905"/>
              <a:ext cx="1724025" cy="152400"/>
            </a:xfrm>
            <a:custGeom>
              <a:avLst/>
              <a:gdLst/>
              <a:ahLst/>
              <a:cxnLst/>
              <a:rect l="l" t="t" r="r" b="b"/>
              <a:pathLst>
                <a:path w="1724025" h="152400">
                  <a:moveTo>
                    <a:pt x="1571244" y="0"/>
                  </a:moveTo>
                  <a:lnTo>
                    <a:pt x="1571328" y="50858"/>
                  </a:lnTo>
                  <a:lnTo>
                    <a:pt x="1571413" y="101658"/>
                  </a:lnTo>
                  <a:lnTo>
                    <a:pt x="1571498" y="152400"/>
                  </a:lnTo>
                  <a:lnTo>
                    <a:pt x="1672391" y="101658"/>
                  </a:lnTo>
                  <a:lnTo>
                    <a:pt x="1596898" y="101658"/>
                  </a:lnTo>
                  <a:lnTo>
                    <a:pt x="1596780" y="54483"/>
                  </a:lnTo>
                  <a:lnTo>
                    <a:pt x="1596771" y="50858"/>
                  </a:lnTo>
                  <a:lnTo>
                    <a:pt x="1673557" y="50858"/>
                  </a:lnTo>
                  <a:lnTo>
                    <a:pt x="1571244" y="0"/>
                  </a:lnTo>
                  <a:close/>
                </a:path>
                <a:path w="1724025" h="152400">
                  <a:moveTo>
                    <a:pt x="1571328" y="50858"/>
                  </a:moveTo>
                  <a:lnTo>
                    <a:pt x="0" y="54483"/>
                  </a:lnTo>
                  <a:lnTo>
                    <a:pt x="126" y="105283"/>
                  </a:lnTo>
                  <a:lnTo>
                    <a:pt x="1571413" y="101658"/>
                  </a:lnTo>
                  <a:lnTo>
                    <a:pt x="1571328" y="50858"/>
                  </a:lnTo>
                  <a:close/>
                </a:path>
                <a:path w="1724025" h="152400">
                  <a:moveTo>
                    <a:pt x="1673557" y="50858"/>
                  </a:moveTo>
                  <a:lnTo>
                    <a:pt x="1596771" y="50858"/>
                  </a:lnTo>
                  <a:lnTo>
                    <a:pt x="1596780" y="54483"/>
                  </a:lnTo>
                  <a:lnTo>
                    <a:pt x="1596898" y="101658"/>
                  </a:lnTo>
                  <a:lnTo>
                    <a:pt x="1672391" y="101658"/>
                  </a:lnTo>
                  <a:lnTo>
                    <a:pt x="1723771" y="75819"/>
                  </a:lnTo>
                  <a:lnTo>
                    <a:pt x="1673557" y="50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20250" y="2990850"/>
              <a:ext cx="1533525" cy="204787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998345" y="3653091"/>
            <a:ext cx="15125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Arial"/>
                <a:cs typeface="Arial"/>
              </a:rPr>
              <a:t>1.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35" dirty="0">
                <a:latin typeface="Arial"/>
                <a:cs typeface="Arial"/>
              </a:rPr>
              <a:t>Take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&amp;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upload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photos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88376" y="3654107"/>
            <a:ext cx="1144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Arial"/>
                <a:cs typeface="Arial"/>
              </a:rPr>
              <a:t>3.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95" dirty="0">
                <a:latin typeface="Arial"/>
                <a:cs typeface="Arial"/>
              </a:rPr>
              <a:t>Resolve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queries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04434" y="3653091"/>
            <a:ext cx="17272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2.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Extract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patient-</a:t>
            </a:r>
            <a:r>
              <a:rPr sz="1200" spc="-40" dirty="0">
                <a:latin typeface="Arial"/>
                <a:cs typeface="Arial"/>
              </a:rPr>
              <a:t>level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26145" y="5099748"/>
            <a:ext cx="1735455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6230" marR="5080" indent="-304165">
              <a:lnSpc>
                <a:spcPct val="100800"/>
              </a:lnSpc>
              <a:spcBef>
                <a:spcPts val="85"/>
              </a:spcBef>
            </a:pPr>
            <a:r>
              <a:rPr sz="1800" spc="-110" dirty="0">
                <a:latin typeface="Arial"/>
                <a:cs typeface="Arial"/>
              </a:rPr>
              <a:t>Study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Staff/Health </a:t>
            </a:r>
            <a:r>
              <a:rPr sz="1800" spc="-90" dirty="0">
                <a:latin typeface="Arial"/>
                <a:cs typeface="Arial"/>
              </a:rPr>
              <a:t>Center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Staff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3789" y="2096897"/>
          <a:ext cx="11791315" cy="2649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29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100" b="1" spc="-110" dirty="0">
                          <a:latin typeface="Arial"/>
                          <a:cs typeface="Arial"/>
                        </a:rPr>
                        <a:t>6744</a:t>
                      </a:r>
                      <a:r>
                        <a:rPr sz="21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55" dirty="0">
                          <a:latin typeface="Arial"/>
                          <a:cs typeface="Arial"/>
                        </a:rPr>
                        <a:t>adults</a:t>
                      </a:r>
                      <a:r>
                        <a:rPr sz="2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80" dirty="0">
                          <a:latin typeface="Arial"/>
                          <a:cs typeface="Arial"/>
                        </a:rPr>
                        <a:t>undergoing</a:t>
                      </a:r>
                      <a:r>
                        <a:rPr sz="21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50" dirty="0">
                          <a:latin typeface="Arial"/>
                          <a:cs typeface="Arial"/>
                        </a:rPr>
                        <a:t>pulmonary</a:t>
                      </a:r>
                      <a:r>
                        <a:rPr sz="21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340" dirty="0">
                          <a:latin typeface="Arial"/>
                          <a:cs typeface="Arial"/>
                        </a:rPr>
                        <a:t>TB</a:t>
                      </a:r>
                      <a:r>
                        <a:rPr sz="2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30" dirty="0">
                          <a:latin typeface="Arial"/>
                          <a:cs typeface="Arial"/>
                        </a:rPr>
                        <a:t>evaluation</a:t>
                      </a:r>
                      <a:r>
                        <a:rPr sz="21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215" dirty="0">
                          <a:latin typeface="Arial"/>
                          <a:cs typeface="Arial"/>
                        </a:rPr>
                        <a:t>(Jan</a:t>
                      </a:r>
                      <a:r>
                        <a:rPr sz="2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2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95" dirty="0">
                          <a:latin typeface="Arial"/>
                          <a:cs typeface="Arial"/>
                        </a:rPr>
                        <a:t>Dec</a:t>
                      </a:r>
                      <a:r>
                        <a:rPr sz="21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2017)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100" b="1" spc="-390" dirty="0">
                          <a:latin typeface="Arial"/>
                          <a:cs typeface="Arial"/>
                        </a:rPr>
                        <a:t>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100" b="1" spc="-20" dirty="0">
                          <a:latin typeface="Arial"/>
                          <a:cs typeface="Arial"/>
                        </a:rPr>
                        <a:t>Range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100" b="1" spc="-135" dirty="0">
                          <a:latin typeface="Arial"/>
                          <a:cs typeface="Arial"/>
                        </a:rPr>
                        <a:t>Indicator</a:t>
                      </a:r>
                      <a:r>
                        <a:rPr sz="21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35" dirty="0">
                          <a:latin typeface="Arial"/>
                          <a:cs typeface="Arial"/>
                        </a:rPr>
                        <a:t>1:</a:t>
                      </a:r>
                      <a:r>
                        <a:rPr sz="2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0" dirty="0">
                          <a:latin typeface="Arial"/>
                          <a:cs typeface="Arial"/>
                        </a:rPr>
                        <a:t>Proportion</a:t>
                      </a:r>
                      <a:r>
                        <a:rPr sz="2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65" dirty="0">
                          <a:latin typeface="Arial"/>
                          <a:cs typeface="Arial"/>
                        </a:rPr>
                        <a:t>referred</a:t>
                      </a:r>
                      <a:r>
                        <a:rPr sz="2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75" dirty="0">
                          <a:latin typeface="Arial"/>
                          <a:cs typeface="Arial"/>
                        </a:rPr>
                        <a:t>sputum-</a:t>
                      </a:r>
                      <a:r>
                        <a:rPr sz="2100" spc="-14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2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260" dirty="0">
                          <a:latin typeface="Arial"/>
                          <a:cs typeface="Arial"/>
                        </a:rPr>
                        <a:t>TB</a:t>
                      </a:r>
                      <a:r>
                        <a:rPr sz="2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testing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100" spc="-25" dirty="0">
                          <a:latin typeface="Arial"/>
                          <a:cs typeface="Arial"/>
                        </a:rPr>
                        <a:t>79%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100" spc="-120" dirty="0">
                          <a:latin typeface="Arial"/>
                          <a:cs typeface="Arial"/>
                        </a:rPr>
                        <a:t>59</a:t>
                      </a:r>
                      <a:r>
                        <a:rPr sz="2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2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25" dirty="0">
                          <a:latin typeface="Arial"/>
                          <a:cs typeface="Arial"/>
                        </a:rPr>
                        <a:t>92%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100" b="1" spc="-135" dirty="0">
                          <a:latin typeface="Arial"/>
                          <a:cs typeface="Arial"/>
                        </a:rPr>
                        <a:t>Indicator</a:t>
                      </a:r>
                      <a:r>
                        <a:rPr sz="21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35" dirty="0">
                          <a:latin typeface="Arial"/>
                          <a:cs typeface="Arial"/>
                        </a:rPr>
                        <a:t>2:</a:t>
                      </a:r>
                      <a:r>
                        <a:rPr sz="21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0" dirty="0">
                          <a:latin typeface="Arial"/>
                          <a:cs typeface="Arial"/>
                        </a:rPr>
                        <a:t>Proportion</a:t>
                      </a:r>
                      <a:r>
                        <a:rPr sz="2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75" dirty="0">
                          <a:latin typeface="Arial"/>
                          <a:cs typeface="Arial"/>
                        </a:rPr>
                        <a:t>completing</a:t>
                      </a:r>
                      <a:r>
                        <a:rPr sz="2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95" dirty="0">
                          <a:latin typeface="Arial"/>
                          <a:cs typeface="Arial"/>
                        </a:rPr>
                        <a:t>recommended</a:t>
                      </a:r>
                      <a:r>
                        <a:rPr sz="2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260" dirty="0">
                          <a:latin typeface="Arial"/>
                          <a:cs typeface="Arial"/>
                        </a:rPr>
                        <a:t>TB</a:t>
                      </a:r>
                      <a:r>
                        <a:rPr sz="2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5" dirty="0">
                          <a:latin typeface="Arial"/>
                          <a:cs typeface="Arial"/>
                        </a:rPr>
                        <a:t>testing</a:t>
                      </a:r>
                      <a:r>
                        <a:rPr sz="2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(if</a:t>
                      </a:r>
                      <a:r>
                        <a:rPr sz="2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referred)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100" spc="-25" dirty="0">
                          <a:latin typeface="Arial"/>
                          <a:cs typeface="Arial"/>
                        </a:rPr>
                        <a:t>56%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100" spc="-12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2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2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25" dirty="0">
                          <a:latin typeface="Arial"/>
                          <a:cs typeface="Arial"/>
                        </a:rPr>
                        <a:t>81%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b="1" spc="-135" dirty="0">
                          <a:latin typeface="Arial"/>
                          <a:cs typeface="Arial"/>
                        </a:rPr>
                        <a:t>Indicator</a:t>
                      </a:r>
                      <a:r>
                        <a:rPr sz="21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35" dirty="0">
                          <a:latin typeface="Arial"/>
                          <a:cs typeface="Arial"/>
                        </a:rPr>
                        <a:t>3:</a:t>
                      </a:r>
                      <a:r>
                        <a:rPr sz="2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0" dirty="0">
                          <a:latin typeface="Arial"/>
                          <a:cs typeface="Arial"/>
                        </a:rPr>
                        <a:t>Proportion</a:t>
                      </a:r>
                      <a:r>
                        <a:rPr sz="2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45" dirty="0">
                          <a:latin typeface="Arial"/>
                          <a:cs typeface="Arial"/>
                        </a:rPr>
                        <a:t>treated</a:t>
                      </a:r>
                      <a:r>
                        <a:rPr sz="2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within</a:t>
                      </a:r>
                      <a:r>
                        <a:rPr sz="2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2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2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80" dirty="0">
                          <a:latin typeface="Arial"/>
                          <a:cs typeface="Arial"/>
                        </a:rPr>
                        <a:t>days</a:t>
                      </a:r>
                      <a:r>
                        <a:rPr sz="2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(if</a:t>
                      </a:r>
                      <a:r>
                        <a:rPr sz="2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10" dirty="0">
                          <a:latin typeface="Arial"/>
                          <a:cs typeface="Arial"/>
                        </a:rPr>
                        <a:t>smear-</a:t>
                      </a:r>
                      <a:r>
                        <a:rPr sz="2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80" dirty="0">
                          <a:latin typeface="Arial"/>
                          <a:cs typeface="Arial"/>
                        </a:rPr>
                        <a:t>Xpert-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positive)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spc="-25" dirty="0">
                          <a:latin typeface="Arial"/>
                          <a:cs typeface="Arial"/>
                        </a:rPr>
                        <a:t>75%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00" spc="-12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2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2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20" dirty="0">
                          <a:latin typeface="Arial"/>
                          <a:cs typeface="Arial"/>
                        </a:rPr>
                        <a:t>100%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100" b="1" spc="-130" dirty="0">
                          <a:latin typeface="Arial"/>
                          <a:cs typeface="Arial"/>
                        </a:rPr>
                        <a:t>Indicator</a:t>
                      </a:r>
                      <a:r>
                        <a:rPr sz="21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35" dirty="0">
                          <a:latin typeface="Arial"/>
                          <a:cs typeface="Arial"/>
                        </a:rPr>
                        <a:t>4:</a:t>
                      </a:r>
                      <a:r>
                        <a:rPr sz="2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0" dirty="0">
                          <a:latin typeface="Arial"/>
                          <a:cs typeface="Arial"/>
                        </a:rPr>
                        <a:t>Proportion</a:t>
                      </a:r>
                      <a:r>
                        <a:rPr sz="2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85" dirty="0">
                          <a:latin typeface="Arial"/>
                          <a:cs typeface="Arial"/>
                        </a:rPr>
                        <a:t>receiving</a:t>
                      </a:r>
                      <a:r>
                        <a:rPr sz="2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260" dirty="0">
                          <a:latin typeface="Arial"/>
                          <a:cs typeface="Arial"/>
                        </a:rPr>
                        <a:t>ISTC-</a:t>
                      </a:r>
                      <a:r>
                        <a:rPr sz="2100" spc="-95" dirty="0">
                          <a:latin typeface="Arial"/>
                          <a:cs typeface="Arial"/>
                        </a:rPr>
                        <a:t>recommended</a:t>
                      </a:r>
                      <a:r>
                        <a:rPr sz="2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20" dirty="0">
                          <a:latin typeface="Arial"/>
                          <a:cs typeface="Arial"/>
                        </a:rPr>
                        <a:t>care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1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42%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100" spc="-120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2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2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25" dirty="0">
                          <a:latin typeface="Arial"/>
                          <a:cs typeface="Arial"/>
                        </a:rPr>
                        <a:t>64%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018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130"/>
              </a:spcBef>
            </a:pPr>
            <a:r>
              <a:rPr sz="3950" spc="-160" dirty="0"/>
              <a:t>Quality</a:t>
            </a:r>
            <a:r>
              <a:rPr sz="3950" spc="-220" dirty="0"/>
              <a:t> </a:t>
            </a:r>
            <a:r>
              <a:rPr sz="3950" spc="-10" dirty="0"/>
              <a:t>of</a:t>
            </a:r>
            <a:r>
              <a:rPr sz="3950" spc="-180" dirty="0"/>
              <a:t> </a:t>
            </a:r>
            <a:r>
              <a:rPr sz="3950" spc="-545" dirty="0"/>
              <a:t>TB</a:t>
            </a:r>
            <a:r>
              <a:rPr sz="3950" spc="-215" dirty="0"/>
              <a:t> </a:t>
            </a:r>
            <a:r>
              <a:rPr sz="3950" spc="-210" dirty="0"/>
              <a:t>diagnostic</a:t>
            </a:r>
            <a:r>
              <a:rPr sz="3950" spc="-160" dirty="0"/>
              <a:t> </a:t>
            </a:r>
            <a:r>
              <a:rPr sz="3950" spc="-135" dirty="0"/>
              <a:t>evaluation</a:t>
            </a:r>
            <a:endParaRPr sz="3950"/>
          </a:p>
        </p:txBody>
      </p:sp>
      <p:sp>
        <p:nvSpPr>
          <p:cNvPr id="4" name="object 4"/>
          <p:cNvSpPr txBox="1"/>
          <p:nvPr/>
        </p:nvSpPr>
        <p:spPr>
          <a:xfrm>
            <a:off x="7346950" y="6176962"/>
            <a:ext cx="376555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06070" marR="5080" indent="-294005">
              <a:lnSpc>
                <a:spcPct val="100800"/>
              </a:lnSpc>
              <a:spcBef>
                <a:spcPts val="85"/>
              </a:spcBef>
            </a:pPr>
            <a:r>
              <a:rPr sz="1800" spc="-145" dirty="0">
                <a:latin typeface="Arial"/>
                <a:cs typeface="Arial"/>
              </a:rPr>
              <a:t>Davis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JL,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Katamba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al.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25" dirty="0">
                <a:latin typeface="Arial"/>
                <a:cs typeface="Arial"/>
              </a:rPr>
              <a:t>AJRCCM.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2011 </a:t>
            </a:r>
            <a:r>
              <a:rPr sz="1800" spc="-120" dirty="0">
                <a:latin typeface="Arial"/>
                <a:cs typeface="Arial"/>
              </a:rPr>
              <a:t>Farr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K,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Nalugwa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40" dirty="0">
                <a:latin typeface="Arial"/>
                <a:cs typeface="Arial"/>
              </a:rPr>
              <a:t>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al.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335" dirty="0">
                <a:latin typeface="Arial"/>
                <a:cs typeface="Arial"/>
              </a:rPr>
              <a:t>JC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45" dirty="0">
                <a:latin typeface="Arial"/>
                <a:cs typeface="Arial"/>
              </a:rPr>
              <a:t>TUBE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2019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402" y="378713"/>
            <a:ext cx="63188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latin typeface="Arial"/>
                <a:cs typeface="Arial"/>
              </a:rPr>
              <a:t>Utilization</a:t>
            </a:r>
            <a:r>
              <a:rPr sz="3950" b="1" spc="7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of</a:t>
            </a:r>
            <a:r>
              <a:rPr sz="3950" b="1" spc="10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Xpert</a:t>
            </a:r>
            <a:r>
              <a:rPr sz="3950" b="1" spc="15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testing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3402" y="1218802"/>
            <a:ext cx="11331575" cy="530669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5"/>
              </a:spcBef>
              <a:buChar char="•"/>
              <a:tabLst>
                <a:tab pos="240665" algn="l"/>
              </a:tabLst>
            </a:pPr>
            <a:r>
              <a:rPr sz="2750" spc="-235" dirty="0">
                <a:latin typeface="Arial"/>
                <a:cs typeface="Arial"/>
              </a:rPr>
              <a:t>17%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-60" dirty="0">
                <a:latin typeface="Arial"/>
                <a:cs typeface="Arial"/>
              </a:rPr>
              <a:t>(365/2091)</a:t>
            </a:r>
            <a:r>
              <a:rPr sz="2750" spc="-9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of</a:t>
            </a:r>
            <a:r>
              <a:rPr sz="2750" spc="-170" dirty="0">
                <a:latin typeface="Arial"/>
                <a:cs typeface="Arial"/>
              </a:rPr>
              <a:t> </a:t>
            </a:r>
            <a:r>
              <a:rPr sz="2750" spc="-50" dirty="0">
                <a:latin typeface="Arial"/>
                <a:cs typeface="Arial"/>
              </a:rPr>
              <a:t>patients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50" dirty="0">
                <a:latin typeface="Arial"/>
                <a:cs typeface="Arial"/>
              </a:rPr>
              <a:t>referred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for</a:t>
            </a:r>
            <a:r>
              <a:rPr sz="2750" spc="-75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Xpert</a:t>
            </a:r>
            <a:r>
              <a:rPr sz="2750" spc="-13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testing</a:t>
            </a:r>
            <a:endParaRPr sz="275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805"/>
              </a:spcBef>
              <a:buChar char="•"/>
              <a:tabLst>
                <a:tab pos="697230" algn="l"/>
              </a:tabLst>
            </a:pPr>
            <a:r>
              <a:rPr sz="2400" spc="-240" dirty="0">
                <a:latin typeface="Arial"/>
                <a:cs typeface="Arial"/>
              </a:rPr>
              <a:t>34%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(267/779)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HIV-</a:t>
            </a:r>
            <a:r>
              <a:rPr sz="2400" spc="-75" dirty="0">
                <a:latin typeface="Arial"/>
                <a:cs typeface="Arial"/>
              </a:rPr>
              <a:t>positive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adults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725"/>
              </a:spcBef>
              <a:buChar char="•"/>
              <a:tabLst>
                <a:tab pos="697230" algn="l"/>
              </a:tabLst>
            </a:pPr>
            <a:r>
              <a:rPr sz="2400" spc="-285" dirty="0">
                <a:latin typeface="Arial"/>
                <a:cs typeface="Arial"/>
              </a:rPr>
              <a:t>7%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(98/1312)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HIV-</a:t>
            </a:r>
            <a:r>
              <a:rPr sz="2400" spc="-120" dirty="0">
                <a:latin typeface="Arial"/>
                <a:cs typeface="Arial"/>
              </a:rPr>
              <a:t>negative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adults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2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2750" spc="-254" dirty="0">
                <a:latin typeface="Arial"/>
                <a:cs typeface="Arial"/>
              </a:rPr>
              <a:t>&lt;5%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-40" dirty="0">
                <a:latin typeface="Arial"/>
                <a:cs typeface="Arial"/>
              </a:rPr>
              <a:t>(14/365)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of</a:t>
            </a:r>
            <a:r>
              <a:rPr sz="2750" spc="-100" dirty="0">
                <a:latin typeface="Arial"/>
                <a:cs typeface="Arial"/>
              </a:rPr>
              <a:t> </a:t>
            </a:r>
            <a:r>
              <a:rPr sz="2750" spc="-50" dirty="0">
                <a:latin typeface="Arial"/>
                <a:cs typeface="Arial"/>
              </a:rPr>
              <a:t>patients</a:t>
            </a:r>
            <a:r>
              <a:rPr sz="2750" spc="-35" dirty="0">
                <a:latin typeface="Arial"/>
                <a:cs typeface="Arial"/>
              </a:rPr>
              <a:t> </a:t>
            </a:r>
            <a:r>
              <a:rPr sz="2750" spc="-65" dirty="0">
                <a:latin typeface="Arial"/>
                <a:cs typeface="Arial"/>
              </a:rPr>
              <a:t>referred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for</a:t>
            </a:r>
            <a:r>
              <a:rPr sz="2750" spc="-130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Xpert</a:t>
            </a:r>
            <a:r>
              <a:rPr sz="2750" spc="-125" dirty="0">
                <a:latin typeface="Arial"/>
                <a:cs typeface="Arial"/>
              </a:rPr>
              <a:t> </a:t>
            </a:r>
            <a:r>
              <a:rPr sz="2750" spc="-245" dirty="0">
                <a:latin typeface="Arial"/>
                <a:cs typeface="Arial"/>
              </a:rPr>
              <a:t>as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-20" dirty="0">
                <a:latin typeface="Arial"/>
                <a:cs typeface="Arial"/>
              </a:rPr>
              <a:t>first-</a:t>
            </a:r>
            <a:r>
              <a:rPr sz="2750" spc="-30" dirty="0">
                <a:latin typeface="Arial"/>
                <a:cs typeface="Arial"/>
              </a:rPr>
              <a:t>line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20" dirty="0">
                <a:latin typeface="Arial"/>
                <a:cs typeface="Arial"/>
              </a:rPr>
              <a:t>test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75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2750" spc="-225" dirty="0">
                <a:latin typeface="Arial"/>
                <a:cs typeface="Arial"/>
              </a:rPr>
              <a:t>&lt;50%</a:t>
            </a:r>
            <a:r>
              <a:rPr sz="2750" spc="-140" dirty="0">
                <a:latin typeface="Arial"/>
                <a:cs typeface="Arial"/>
              </a:rPr>
              <a:t> </a:t>
            </a:r>
            <a:r>
              <a:rPr sz="2750" spc="-30" dirty="0">
                <a:latin typeface="Arial"/>
                <a:cs typeface="Arial"/>
              </a:rPr>
              <a:t>(20/48)</a:t>
            </a:r>
            <a:r>
              <a:rPr sz="2750" spc="-16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of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Xpert-</a:t>
            </a:r>
            <a:r>
              <a:rPr sz="2750" spc="-60" dirty="0">
                <a:latin typeface="Arial"/>
                <a:cs typeface="Arial"/>
              </a:rPr>
              <a:t>positive</a:t>
            </a:r>
            <a:r>
              <a:rPr sz="2750" spc="-135" dirty="0">
                <a:latin typeface="Arial"/>
                <a:cs typeface="Arial"/>
              </a:rPr>
              <a:t> </a:t>
            </a:r>
            <a:r>
              <a:rPr sz="2750" spc="-50" dirty="0">
                <a:latin typeface="Arial"/>
                <a:cs typeface="Arial"/>
              </a:rPr>
              <a:t>patients</a:t>
            </a:r>
            <a:r>
              <a:rPr sz="2750" spc="-6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initiated</a:t>
            </a:r>
            <a:r>
              <a:rPr sz="2750" spc="-70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treatment</a:t>
            </a:r>
            <a:r>
              <a:rPr sz="2750" spc="-13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within</a:t>
            </a:r>
            <a:r>
              <a:rPr sz="2750" spc="-140" dirty="0">
                <a:latin typeface="Arial"/>
                <a:cs typeface="Arial"/>
              </a:rPr>
              <a:t> </a:t>
            </a:r>
            <a:r>
              <a:rPr sz="2750" spc="-125" dirty="0">
                <a:latin typeface="Arial"/>
                <a:cs typeface="Arial"/>
              </a:rPr>
              <a:t>14</a:t>
            </a:r>
            <a:r>
              <a:rPr sz="2750" spc="-150" dirty="0">
                <a:latin typeface="Arial"/>
                <a:cs typeface="Arial"/>
              </a:rPr>
              <a:t> </a:t>
            </a:r>
            <a:r>
              <a:rPr sz="2750" spc="-20" dirty="0">
                <a:latin typeface="Arial"/>
                <a:cs typeface="Arial"/>
              </a:rPr>
              <a:t>days</a:t>
            </a:r>
            <a:endParaRPr sz="275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80"/>
              </a:spcBef>
              <a:buChar char="•"/>
              <a:tabLst>
                <a:tab pos="697230" algn="l"/>
              </a:tabLst>
            </a:pPr>
            <a:r>
              <a:rPr sz="2400" spc="-85" dirty="0">
                <a:latin typeface="Arial"/>
                <a:cs typeface="Arial"/>
              </a:rPr>
              <a:t>Median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time-</a:t>
            </a:r>
            <a:r>
              <a:rPr sz="2400" spc="-25" dirty="0">
                <a:latin typeface="Arial"/>
                <a:cs typeface="Arial"/>
              </a:rPr>
              <a:t>to-</a:t>
            </a:r>
            <a:r>
              <a:rPr sz="2400" spc="-45" dirty="0">
                <a:latin typeface="Arial"/>
                <a:cs typeface="Arial"/>
              </a:rPr>
              <a:t>treatment: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7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days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(IQR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1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–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17)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750" b="1" spc="-229" dirty="0">
                <a:solidFill>
                  <a:srgbClr val="FF0000"/>
                </a:solidFill>
                <a:latin typeface="Arial"/>
                <a:cs typeface="Arial"/>
              </a:rPr>
              <a:t>High</a:t>
            </a:r>
            <a:r>
              <a:rPr sz="275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-220" dirty="0">
                <a:solidFill>
                  <a:srgbClr val="FF0000"/>
                </a:solidFill>
                <a:latin typeface="Arial"/>
                <a:cs typeface="Arial"/>
              </a:rPr>
              <a:t>coverage</a:t>
            </a:r>
            <a:r>
              <a:rPr sz="275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-12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75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-135" dirty="0">
                <a:solidFill>
                  <a:srgbClr val="FF0000"/>
                </a:solidFill>
                <a:latin typeface="Arial"/>
                <a:cs typeface="Arial"/>
              </a:rPr>
              <a:t>Xpert</a:t>
            </a:r>
            <a:r>
              <a:rPr sz="275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-175" dirty="0">
                <a:solidFill>
                  <a:srgbClr val="FF0000"/>
                </a:solidFill>
                <a:latin typeface="Arial"/>
                <a:cs typeface="Arial"/>
              </a:rPr>
              <a:t>testing</a:t>
            </a:r>
            <a:r>
              <a:rPr sz="275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-225" dirty="0">
                <a:solidFill>
                  <a:srgbClr val="FF0000"/>
                </a:solidFill>
                <a:latin typeface="Arial"/>
                <a:cs typeface="Arial"/>
              </a:rPr>
              <a:t>services</a:t>
            </a:r>
            <a:r>
              <a:rPr sz="275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950" b="1" spc="-200" dirty="0">
                <a:solidFill>
                  <a:srgbClr val="FF0000"/>
                </a:solidFill>
                <a:latin typeface="Arial"/>
                <a:cs typeface="Arial"/>
              </a:rPr>
              <a:t>≠</a:t>
            </a:r>
            <a:r>
              <a:rPr sz="3950" b="1" spc="-4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-229" dirty="0">
                <a:solidFill>
                  <a:srgbClr val="FF0000"/>
                </a:solidFill>
                <a:latin typeface="Arial"/>
                <a:cs typeface="Arial"/>
              </a:rPr>
              <a:t>High</a:t>
            </a:r>
            <a:r>
              <a:rPr sz="275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-120" dirty="0">
                <a:solidFill>
                  <a:srgbClr val="FF0000"/>
                </a:solidFill>
                <a:latin typeface="Arial"/>
                <a:cs typeface="Arial"/>
              </a:rPr>
              <a:t>quality</a:t>
            </a:r>
            <a:r>
              <a:rPr sz="275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-20" dirty="0">
                <a:solidFill>
                  <a:srgbClr val="FF0000"/>
                </a:solidFill>
                <a:latin typeface="Arial"/>
                <a:cs typeface="Arial"/>
              </a:rPr>
              <a:t>care</a:t>
            </a:r>
            <a:endParaRPr sz="27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825"/>
              </a:spcBef>
            </a:pPr>
            <a:r>
              <a:rPr sz="1800" spc="-120" dirty="0">
                <a:latin typeface="Arial"/>
                <a:cs typeface="Arial"/>
              </a:rPr>
              <a:t>Farr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K,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Nalugwa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40" dirty="0">
                <a:latin typeface="Arial"/>
                <a:cs typeface="Arial"/>
              </a:rPr>
              <a:t>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al.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335" dirty="0">
                <a:latin typeface="Arial"/>
                <a:cs typeface="Arial"/>
              </a:rPr>
              <a:t>JC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45" dirty="0">
                <a:latin typeface="Arial"/>
                <a:cs typeface="Arial"/>
              </a:rPr>
              <a:t>TUBE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2019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775" y="429513"/>
            <a:ext cx="786003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latin typeface="Arial"/>
                <a:cs typeface="Arial"/>
              </a:rPr>
              <a:t>Aim</a:t>
            </a:r>
            <a:r>
              <a:rPr sz="3950" b="1" spc="6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2:</a:t>
            </a:r>
            <a:r>
              <a:rPr sz="3950" b="1" spc="3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“Understand</a:t>
            </a:r>
            <a:r>
              <a:rPr sz="3950" b="1" spc="5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quality</a:t>
            </a:r>
            <a:r>
              <a:rPr sz="3950" b="1" spc="-25" dirty="0">
                <a:latin typeface="Arial"/>
                <a:cs typeface="Arial"/>
              </a:rPr>
              <a:t> </a:t>
            </a:r>
            <a:r>
              <a:rPr sz="3950" b="1" spc="-20" dirty="0">
                <a:latin typeface="Arial"/>
                <a:cs typeface="Arial"/>
              </a:rPr>
              <a:t>gap”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202" y="1302638"/>
            <a:ext cx="707009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241300" algn="l"/>
              </a:tabLst>
            </a:pPr>
            <a:r>
              <a:rPr sz="2750" spc="-114" dirty="0">
                <a:latin typeface="Arial"/>
                <a:cs typeface="Arial"/>
              </a:rPr>
              <a:t>Conceptual</a:t>
            </a:r>
            <a:r>
              <a:rPr sz="2750" spc="-130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Model:</a:t>
            </a:r>
            <a:r>
              <a:rPr sz="2750" spc="-70" dirty="0">
                <a:latin typeface="Arial"/>
                <a:cs typeface="Arial"/>
              </a:rPr>
              <a:t> </a:t>
            </a:r>
            <a:r>
              <a:rPr sz="2750" spc="-114" dirty="0">
                <a:latin typeface="Arial"/>
                <a:cs typeface="Arial"/>
              </a:rPr>
              <a:t>Theory</a:t>
            </a:r>
            <a:r>
              <a:rPr sz="2750" spc="-14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of</a:t>
            </a:r>
            <a:r>
              <a:rPr sz="2750" spc="-100" dirty="0">
                <a:latin typeface="Arial"/>
                <a:cs typeface="Arial"/>
              </a:rPr>
              <a:t> </a:t>
            </a:r>
            <a:r>
              <a:rPr sz="2750" spc="-140" dirty="0">
                <a:latin typeface="Arial"/>
                <a:cs typeface="Arial"/>
              </a:rPr>
              <a:t>Planned</a:t>
            </a:r>
            <a:r>
              <a:rPr sz="2750" spc="-40" dirty="0">
                <a:latin typeface="Arial"/>
                <a:cs typeface="Arial"/>
              </a:rPr>
              <a:t> </a:t>
            </a:r>
            <a:r>
              <a:rPr sz="2750" spc="-70" dirty="0">
                <a:latin typeface="Arial"/>
                <a:cs typeface="Arial"/>
              </a:rPr>
              <a:t>Behavior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26044" y="4542218"/>
            <a:ext cx="336169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190" dirty="0">
                <a:latin typeface="Arial"/>
                <a:cs typeface="Arial"/>
              </a:rPr>
              <a:t>ISTC,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International</a:t>
            </a:r>
            <a:r>
              <a:rPr sz="1550" spc="-85" dirty="0">
                <a:latin typeface="Arial"/>
                <a:cs typeface="Arial"/>
              </a:rPr>
              <a:t> </a:t>
            </a:r>
            <a:r>
              <a:rPr sz="1550" spc="-75" dirty="0">
                <a:latin typeface="Arial"/>
                <a:cs typeface="Arial"/>
              </a:rPr>
              <a:t>Standards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for</a:t>
            </a:r>
            <a:r>
              <a:rPr sz="1550" spc="-40" dirty="0">
                <a:latin typeface="Arial"/>
                <a:cs typeface="Arial"/>
              </a:rPr>
              <a:t> </a:t>
            </a:r>
            <a:r>
              <a:rPr sz="1550" spc="-204" dirty="0">
                <a:latin typeface="Arial"/>
                <a:cs typeface="Arial"/>
              </a:rPr>
              <a:t>TB</a:t>
            </a:r>
            <a:r>
              <a:rPr sz="1550" spc="40" dirty="0">
                <a:latin typeface="Arial"/>
                <a:cs typeface="Arial"/>
              </a:rPr>
              <a:t> </a:t>
            </a:r>
            <a:r>
              <a:rPr sz="1550" spc="-60" dirty="0">
                <a:latin typeface="Arial"/>
                <a:cs typeface="Arial"/>
              </a:rPr>
              <a:t>Care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237" y="3310001"/>
            <a:ext cx="2657475" cy="1323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73380" indent="-28575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373380" algn="l"/>
              </a:tabLst>
            </a:pPr>
            <a:r>
              <a:rPr sz="2000" b="1" spc="-85" dirty="0">
                <a:latin typeface="Arial"/>
                <a:cs typeface="Arial"/>
              </a:rPr>
              <a:t>Knowledge/skills</a:t>
            </a:r>
            <a:endParaRPr sz="2000">
              <a:latin typeface="Arial"/>
              <a:cs typeface="Arial"/>
            </a:endParaRPr>
          </a:p>
          <a:p>
            <a:pPr marL="37338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3380" algn="l"/>
              </a:tabLst>
            </a:pPr>
            <a:r>
              <a:rPr sz="2000" b="1" spc="-20" dirty="0">
                <a:latin typeface="Arial"/>
                <a:cs typeface="Arial"/>
              </a:rPr>
              <a:t>Attitudes</a:t>
            </a:r>
            <a:endParaRPr sz="2000">
              <a:latin typeface="Arial"/>
              <a:cs typeface="Arial"/>
            </a:endParaRPr>
          </a:p>
          <a:p>
            <a:pPr marL="37338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3380" algn="l"/>
              </a:tabLst>
            </a:pPr>
            <a:r>
              <a:rPr sz="2000" b="1" spc="-190" dirty="0">
                <a:latin typeface="Arial"/>
                <a:cs typeface="Arial"/>
              </a:rPr>
              <a:t>Social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Norms</a:t>
            </a:r>
            <a:endParaRPr sz="2000">
              <a:latin typeface="Arial"/>
              <a:cs typeface="Arial"/>
            </a:endParaRPr>
          </a:p>
          <a:p>
            <a:pPr marL="373380" indent="-285750">
              <a:lnSpc>
                <a:spcPct val="100000"/>
              </a:lnSpc>
              <a:buFont typeface="Arial"/>
              <a:buChar char="•"/>
              <a:tabLst>
                <a:tab pos="373380" algn="l"/>
              </a:tabLst>
            </a:pPr>
            <a:r>
              <a:rPr sz="2000" b="1" spc="-140" dirty="0">
                <a:latin typeface="Arial"/>
                <a:cs typeface="Arial"/>
              </a:rPr>
              <a:t>Self-</a:t>
            </a:r>
            <a:r>
              <a:rPr sz="2000" b="1" spc="-20" dirty="0">
                <a:latin typeface="Arial"/>
                <a:cs typeface="Arial"/>
              </a:rPr>
              <a:t>efficacy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4801" y="3605276"/>
            <a:ext cx="1800225" cy="7143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98450" marR="267970" indent="-27305">
              <a:lnSpc>
                <a:spcPct val="100000"/>
              </a:lnSpc>
              <a:spcBef>
                <a:spcPts val="270"/>
              </a:spcBef>
            </a:pPr>
            <a:r>
              <a:rPr sz="2000" b="1" spc="-100" dirty="0">
                <a:latin typeface="Arial"/>
                <a:cs typeface="Arial"/>
              </a:rPr>
              <a:t>Intention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45" dirty="0">
                <a:latin typeface="Arial"/>
                <a:cs typeface="Arial"/>
              </a:rPr>
              <a:t>to </a:t>
            </a:r>
            <a:r>
              <a:rPr sz="2000" b="1" spc="-150" dirty="0">
                <a:latin typeface="Arial"/>
                <a:cs typeface="Arial"/>
              </a:rPr>
              <a:t>Follow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300" dirty="0">
                <a:latin typeface="Arial"/>
                <a:cs typeface="Arial"/>
              </a:rPr>
              <a:t>ISTC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8026" y="3605276"/>
            <a:ext cx="1371600" cy="7143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70"/>
              </a:spcBef>
            </a:pPr>
            <a:r>
              <a:rPr sz="2000" b="1" spc="-300" dirty="0">
                <a:latin typeface="Arial"/>
                <a:cs typeface="Arial"/>
              </a:rPr>
              <a:t>ISTC</a:t>
            </a:r>
            <a:endParaRPr sz="200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</a:pPr>
            <a:r>
              <a:rPr sz="2000" b="1" spc="-50" dirty="0">
                <a:latin typeface="Arial"/>
                <a:cs typeface="Arial"/>
              </a:rPr>
              <a:t>Adherence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10676" y="3605276"/>
            <a:ext cx="2457450" cy="7143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79450" marR="202565" indent="-468630">
              <a:lnSpc>
                <a:spcPct val="100000"/>
              </a:lnSpc>
              <a:spcBef>
                <a:spcPts val="270"/>
              </a:spcBef>
            </a:pPr>
            <a:r>
              <a:rPr sz="2000" b="1" spc="-245" dirty="0">
                <a:latin typeface="Arial"/>
                <a:cs typeface="Arial"/>
              </a:rPr>
              <a:t>Case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30" dirty="0">
                <a:latin typeface="Arial"/>
                <a:cs typeface="Arial"/>
              </a:rPr>
              <a:t>Detection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00" dirty="0">
                <a:latin typeface="Arial"/>
                <a:cs typeface="Arial"/>
              </a:rPr>
              <a:t>and </a:t>
            </a:r>
            <a:r>
              <a:rPr sz="2000" b="1" spc="-10" dirty="0"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29498" y="3919092"/>
            <a:ext cx="779145" cy="96520"/>
          </a:xfrm>
          <a:custGeom>
            <a:avLst/>
            <a:gdLst/>
            <a:ahLst/>
            <a:cxnLst/>
            <a:rect l="l" t="t" r="r" b="b"/>
            <a:pathLst>
              <a:path w="779145" h="96520">
                <a:moveTo>
                  <a:pt x="770890" y="45338"/>
                </a:moveTo>
                <a:lnTo>
                  <a:pt x="693166" y="90677"/>
                </a:lnTo>
                <a:lnTo>
                  <a:pt x="692657" y="92582"/>
                </a:lnTo>
                <a:lnTo>
                  <a:pt x="694435" y="95630"/>
                </a:lnTo>
                <a:lnTo>
                  <a:pt x="696341" y="96138"/>
                </a:lnTo>
                <a:lnTo>
                  <a:pt x="773312" y="51307"/>
                </a:lnTo>
                <a:lnTo>
                  <a:pt x="772414" y="51307"/>
                </a:lnTo>
                <a:lnTo>
                  <a:pt x="772414" y="50799"/>
                </a:lnTo>
                <a:lnTo>
                  <a:pt x="770890" y="50799"/>
                </a:lnTo>
                <a:lnTo>
                  <a:pt x="766318" y="48132"/>
                </a:lnTo>
                <a:lnTo>
                  <a:pt x="770890" y="48132"/>
                </a:lnTo>
                <a:lnTo>
                  <a:pt x="770890" y="45338"/>
                </a:lnTo>
                <a:close/>
              </a:path>
              <a:path w="779145" h="96520">
                <a:moveTo>
                  <a:pt x="760875" y="44957"/>
                </a:moveTo>
                <a:lnTo>
                  <a:pt x="0" y="44957"/>
                </a:lnTo>
                <a:lnTo>
                  <a:pt x="0" y="51307"/>
                </a:lnTo>
                <a:lnTo>
                  <a:pt x="760657" y="51307"/>
                </a:lnTo>
                <a:lnTo>
                  <a:pt x="766100" y="48132"/>
                </a:lnTo>
                <a:lnTo>
                  <a:pt x="766318" y="48132"/>
                </a:lnTo>
                <a:lnTo>
                  <a:pt x="760875" y="44957"/>
                </a:lnTo>
                <a:close/>
              </a:path>
              <a:path w="779145" h="96520">
                <a:moveTo>
                  <a:pt x="773327" y="44957"/>
                </a:moveTo>
                <a:lnTo>
                  <a:pt x="772414" y="44957"/>
                </a:lnTo>
                <a:lnTo>
                  <a:pt x="772414" y="51307"/>
                </a:lnTo>
                <a:lnTo>
                  <a:pt x="773312" y="51307"/>
                </a:lnTo>
                <a:lnTo>
                  <a:pt x="778764" y="48132"/>
                </a:lnTo>
                <a:lnTo>
                  <a:pt x="773327" y="44957"/>
                </a:lnTo>
                <a:close/>
              </a:path>
              <a:path w="779145" h="96520">
                <a:moveTo>
                  <a:pt x="770890" y="48132"/>
                </a:moveTo>
                <a:lnTo>
                  <a:pt x="766318" y="48132"/>
                </a:lnTo>
                <a:lnTo>
                  <a:pt x="770890" y="50799"/>
                </a:lnTo>
                <a:lnTo>
                  <a:pt x="770890" y="48132"/>
                </a:lnTo>
                <a:close/>
              </a:path>
              <a:path w="779145" h="96520">
                <a:moveTo>
                  <a:pt x="772414" y="45338"/>
                </a:moveTo>
                <a:lnTo>
                  <a:pt x="770890" y="45338"/>
                </a:lnTo>
                <a:lnTo>
                  <a:pt x="770890" y="50799"/>
                </a:lnTo>
                <a:lnTo>
                  <a:pt x="772414" y="50799"/>
                </a:lnTo>
                <a:lnTo>
                  <a:pt x="772414" y="45338"/>
                </a:lnTo>
                <a:close/>
              </a:path>
              <a:path w="779145" h="96520">
                <a:moveTo>
                  <a:pt x="696341" y="0"/>
                </a:moveTo>
                <a:lnTo>
                  <a:pt x="694435" y="507"/>
                </a:lnTo>
                <a:lnTo>
                  <a:pt x="692657" y="3555"/>
                </a:lnTo>
                <a:lnTo>
                  <a:pt x="693166" y="5460"/>
                </a:lnTo>
                <a:lnTo>
                  <a:pt x="766318" y="48132"/>
                </a:lnTo>
                <a:lnTo>
                  <a:pt x="766100" y="48132"/>
                </a:lnTo>
                <a:lnTo>
                  <a:pt x="770890" y="45338"/>
                </a:lnTo>
                <a:lnTo>
                  <a:pt x="772414" y="45338"/>
                </a:lnTo>
                <a:lnTo>
                  <a:pt x="772414" y="44957"/>
                </a:lnTo>
                <a:lnTo>
                  <a:pt x="773327" y="44957"/>
                </a:lnTo>
                <a:lnTo>
                  <a:pt x="6963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53026" y="4986337"/>
            <a:ext cx="2771775" cy="10191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4"/>
              </a:spcBef>
            </a:pPr>
            <a:r>
              <a:rPr sz="2000" b="1" spc="-114" dirty="0">
                <a:latin typeface="Arial"/>
                <a:cs typeface="Arial"/>
              </a:rPr>
              <a:t>Health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04" dirty="0">
                <a:latin typeface="Arial"/>
                <a:cs typeface="Arial"/>
              </a:rPr>
              <a:t>System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Factors</a:t>
            </a:r>
            <a:endParaRPr sz="2000">
              <a:latin typeface="Arial"/>
              <a:cs typeface="Arial"/>
            </a:endParaRPr>
          </a:p>
          <a:p>
            <a:pPr marL="37592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5920" algn="l"/>
              </a:tabLst>
            </a:pPr>
            <a:r>
              <a:rPr sz="2000" b="1" spc="-200" dirty="0">
                <a:latin typeface="Arial"/>
                <a:cs typeface="Arial"/>
              </a:rPr>
              <a:t>Physical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95" dirty="0"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375920" indent="-285750">
              <a:lnSpc>
                <a:spcPct val="100000"/>
              </a:lnSpc>
              <a:buFont typeface="Arial"/>
              <a:buChar char="•"/>
              <a:tabLst>
                <a:tab pos="375920" algn="l"/>
              </a:tabLst>
            </a:pPr>
            <a:r>
              <a:rPr sz="2000" b="1" spc="-70" dirty="0">
                <a:latin typeface="Arial"/>
                <a:cs typeface="Arial"/>
              </a:rPr>
              <a:t>Material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05" dirty="0"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4670" y="3915409"/>
            <a:ext cx="1143635" cy="1068070"/>
          </a:xfrm>
          <a:custGeom>
            <a:avLst/>
            <a:gdLst/>
            <a:ahLst/>
            <a:cxnLst/>
            <a:rect l="l" t="t" r="r" b="b"/>
            <a:pathLst>
              <a:path w="1143634" h="1068070">
                <a:moveTo>
                  <a:pt x="1143355" y="51816"/>
                </a:moveTo>
                <a:lnTo>
                  <a:pt x="1132484" y="45466"/>
                </a:lnTo>
                <a:lnTo>
                  <a:pt x="1054709" y="0"/>
                </a:lnTo>
                <a:lnTo>
                  <a:pt x="1050772" y="1016"/>
                </a:lnTo>
                <a:lnTo>
                  <a:pt x="1047216" y="7112"/>
                </a:lnTo>
                <a:lnTo>
                  <a:pt x="1048232" y="11049"/>
                </a:lnTo>
                <a:lnTo>
                  <a:pt x="1107211" y="45466"/>
                </a:lnTo>
                <a:lnTo>
                  <a:pt x="647484" y="45466"/>
                </a:lnTo>
                <a:lnTo>
                  <a:pt x="640130" y="32880"/>
                </a:lnTo>
                <a:lnTo>
                  <a:pt x="640130" y="45466"/>
                </a:lnTo>
                <a:lnTo>
                  <a:pt x="632053" y="45466"/>
                </a:lnTo>
                <a:lnTo>
                  <a:pt x="632053" y="31610"/>
                </a:lnTo>
                <a:lnTo>
                  <a:pt x="632053" y="21590"/>
                </a:lnTo>
                <a:lnTo>
                  <a:pt x="632053" y="19939"/>
                </a:lnTo>
                <a:lnTo>
                  <a:pt x="632180" y="31826"/>
                </a:lnTo>
                <a:lnTo>
                  <a:pt x="640130" y="45466"/>
                </a:lnTo>
                <a:lnTo>
                  <a:pt x="640130" y="32880"/>
                </a:lnTo>
                <a:lnTo>
                  <a:pt x="632574" y="19939"/>
                </a:lnTo>
                <a:lnTo>
                  <a:pt x="628942" y="13703"/>
                </a:lnTo>
                <a:lnTo>
                  <a:pt x="628942" y="26276"/>
                </a:lnTo>
                <a:lnTo>
                  <a:pt x="625830" y="31610"/>
                </a:lnTo>
                <a:lnTo>
                  <a:pt x="625817" y="45466"/>
                </a:lnTo>
                <a:lnTo>
                  <a:pt x="617740" y="45466"/>
                </a:lnTo>
                <a:lnTo>
                  <a:pt x="625703" y="31826"/>
                </a:lnTo>
                <a:lnTo>
                  <a:pt x="625703" y="31610"/>
                </a:lnTo>
                <a:lnTo>
                  <a:pt x="628942" y="26276"/>
                </a:lnTo>
                <a:lnTo>
                  <a:pt x="628942" y="13703"/>
                </a:lnTo>
                <a:lnTo>
                  <a:pt x="610311" y="45466"/>
                </a:lnTo>
                <a:lnTo>
                  <a:pt x="36347" y="45466"/>
                </a:lnTo>
                <a:lnTo>
                  <a:pt x="95351" y="11049"/>
                </a:lnTo>
                <a:lnTo>
                  <a:pt x="96367" y="7112"/>
                </a:lnTo>
                <a:lnTo>
                  <a:pt x="92811" y="1016"/>
                </a:lnTo>
                <a:lnTo>
                  <a:pt x="88874" y="0"/>
                </a:lnTo>
                <a:lnTo>
                  <a:pt x="0" y="51816"/>
                </a:lnTo>
                <a:lnTo>
                  <a:pt x="444" y="51816"/>
                </a:lnTo>
                <a:lnTo>
                  <a:pt x="88874" y="103505"/>
                </a:lnTo>
                <a:lnTo>
                  <a:pt x="92811" y="102489"/>
                </a:lnTo>
                <a:lnTo>
                  <a:pt x="96367" y="96393"/>
                </a:lnTo>
                <a:lnTo>
                  <a:pt x="95351" y="92456"/>
                </a:lnTo>
                <a:lnTo>
                  <a:pt x="36563" y="58166"/>
                </a:lnTo>
                <a:lnTo>
                  <a:pt x="602907" y="58166"/>
                </a:lnTo>
                <a:lnTo>
                  <a:pt x="580872" y="96012"/>
                </a:lnTo>
                <a:lnTo>
                  <a:pt x="581380" y="98044"/>
                </a:lnTo>
                <a:lnTo>
                  <a:pt x="584428" y="99822"/>
                </a:lnTo>
                <a:lnTo>
                  <a:pt x="586333" y="99314"/>
                </a:lnTo>
                <a:lnTo>
                  <a:pt x="610336" y="58166"/>
                </a:lnTo>
                <a:lnTo>
                  <a:pt x="625817" y="58166"/>
                </a:lnTo>
                <a:lnTo>
                  <a:pt x="625703" y="1067816"/>
                </a:lnTo>
                <a:lnTo>
                  <a:pt x="632053" y="1067816"/>
                </a:lnTo>
                <a:lnTo>
                  <a:pt x="632053" y="58166"/>
                </a:lnTo>
                <a:lnTo>
                  <a:pt x="647534" y="58166"/>
                </a:lnTo>
                <a:lnTo>
                  <a:pt x="671550" y="99314"/>
                </a:lnTo>
                <a:lnTo>
                  <a:pt x="673455" y="99822"/>
                </a:lnTo>
                <a:lnTo>
                  <a:pt x="676503" y="98044"/>
                </a:lnTo>
                <a:lnTo>
                  <a:pt x="677011" y="96012"/>
                </a:lnTo>
                <a:lnTo>
                  <a:pt x="654900" y="58166"/>
                </a:lnTo>
                <a:lnTo>
                  <a:pt x="1107008" y="58166"/>
                </a:lnTo>
                <a:lnTo>
                  <a:pt x="1048232" y="92456"/>
                </a:lnTo>
                <a:lnTo>
                  <a:pt x="1047216" y="96393"/>
                </a:lnTo>
                <a:lnTo>
                  <a:pt x="1050772" y="102489"/>
                </a:lnTo>
                <a:lnTo>
                  <a:pt x="1054709" y="103505"/>
                </a:lnTo>
                <a:lnTo>
                  <a:pt x="1132459" y="58166"/>
                </a:lnTo>
                <a:lnTo>
                  <a:pt x="1143355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33926" y="2024126"/>
            <a:ext cx="3581400" cy="10096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85"/>
              </a:spcBef>
            </a:pPr>
            <a:r>
              <a:rPr sz="2000" b="1" spc="-114" dirty="0">
                <a:latin typeface="Arial"/>
                <a:cs typeface="Arial"/>
              </a:rPr>
              <a:t>Patient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55" dirty="0">
                <a:latin typeface="Arial"/>
                <a:cs typeface="Arial"/>
              </a:rPr>
              <a:t>Factors</a:t>
            </a:r>
            <a:endParaRPr sz="2000">
              <a:latin typeface="Arial"/>
              <a:cs typeface="Arial"/>
            </a:endParaRPr>
          </a:p>
          <a:p>
            <a:pPr marL="379730" indent="-28575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sz="2000" b="1" spc="-120" dirty="0">
                <a:latin typeface="Arial"/>
                <a:cs typeface="Arial"/>
              </a:rPr>
              <a:t>Time/distance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70" dirty="0">
                <a:latin typeface="Arial"/>
                <a:cs typeface="Arial"/>
              </a:rPr>
              <a:t>to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245" dirty="0">
                <a:latin typeface="Arial"/>
                <a:cs typeface="Arial"/>
              </a:rPr>
              <a:t>access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care</a:t>
            </a:r>
            <a:endParaRPr sz="2000">
              <a:latin typeface="Arial"/>
              <a:cs typeface="Arial"/>
            </a:endParaRPr>
          </a:p>
          <a:p>
            <a:pPr marL="37973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730" algn="l"/>
              </a:tabLst>
            </a:pPr>
            <a:r>
              <a:rPr sz="2000" b="1" spc="-220" dirty="0">
                <a:latin typeface="Arial"/>
                <a:cs typeface="Arial"/>
              </a:rPr>
              <a:t>Cost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75" dirty="0">
                <a:latin typeface="Arial"/>
                <a:cs typeface="Arial"/>
              </a:rPr>
              <a:t>to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240" dirty="0">
                <a:latin typeface="Arial"/>
                <a:cs typeface="Arial"/>
              </a:rPr>
              <a:t>access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care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91605" y="3033776"/>
            <a:ext cx="96520" cy="897255"/>
          </a:xfrm>
          <a:custGeom>
            <a:avLst/>
            <a:gdLst/>
            <a:ahLst/>
            <a:cxnLst/>
            <a:rect l="l" t="t" r="r" b="b"/>
            <a:pathLst>
              <a:path w="96520" h="897254">
                <a:moveTo>
                  <a:pt x="4032" y="812038"/>
                </a:moveTo>
                <a:lnTo>
                  <a:pt x="3365" y="812038"/>
                </a:lnTo>
                <a:lnTo>
                  <a:pt x="2032" y="812926"/>
                </a:lnTo>
                <a:lnTo>
                  <a:pt x="290" y="813943"/>
                </a:lnTo>
                <a:lnTo>
                  <a:pt x="474" y="813943"/>
                </a:lnTo>
                <a:lnTo>
                  <a:pt x="67" y="815467"/>
                </a:lnTo>
                <a:lnTo>
                  <a:pt x="0" y="815721"/>
                </a:lnTo>
                <a:lnTo>
                  <a:pt x="889" y="817244"/>
                </a:lnTo>
                <a:lnTo>
                  <a:pt x="49657" y="897255"/>
                </a:lnTo>
                <a:lnTo>
                  <a:pt x="53126" y="891032"/>
                </a:lnTo>
                <a:lnTo>
                  <a:pt x="46355" y="891032"/>
                </a:lnTo>
                <a:lnTo>
                  <a:pt x="46235" y="884640"/>
                </a:lnTo>
                <a:lnTo>
                  <a:pt x="46132" y="879104"/>
                </a:lnTo>
                <a:lnTo>
                  <a:pt x="6350" y="813943"/>
                </a:lnTo>
                <a:lnTo>
                  <a:pt x="5461" y="812419"/>
                </a:lnTo>
                <a:lnTo>
                  <a:pt x="4032" y="812038"/>
                </a:lnTo>
                <a:close/>
              </a:path>
              <a:path w="96520" h="897254">
                <a:moveTo>
                  <a:pt x="46135" y="879297"/>
                </a:moveTo>
                <a:lnTo>
                  <a:pt x="46235" y="884640"/>
                </a:lnTo>
                <a:lnTo>
                  <a:pt x="46355" y="891032"/>
                </a:lnTo>
                <a:lnTo>
                  <a:pt x="52707" y="891032"/>
                </a:lnTo>
                <a:lnTo>
                  <a:pt x="52676" y="889381"/>
                </a:lnTo>
                <a:lnTo>
                  <a:pt x="46736" y="889381"/>
                </a:lnTo>
                <a:lnTo>
                  <a:pt x="49388" y="884640"/>
                </a:lnTo>
                <a:lnTo>
                  <a:pt x="46135" y="879297"/>
                </a:lnTo>
                <a:close/>
              </a:path>
              <a:path w="96520" h="897254">
                <a:moveTo>
                  <a:pt x="92583" y="810260"/>
                </a:moveTo>
                <a:lnTo>
                  <a:pt x="90678" y="810894"/>
                </a:lnTo>
                <a:lnTo>
                  <a:pt x="89789" y="812419"/>
                </a:lnTo>
                <a:lnTo>
                  <a:pt x="52484" y="879104"/>
                </a:lnTo>
                <a:lnTo>
                  <a:pt x="52588" y="884640"/>
                </a:lnTo>
                <a:lnTo>
                  <a:pt x="52707" y="891032"/>
                </a:lnTo>
                <a:lnTo>
                  <a:pt x="53126" y="891032"/>
                </a:lnTo>
                <a:lnTo>
                  <a:pt x="95250" y="815467"/>
                </a:lnTo>
                <a:lnTo>
                  <a:pt x="96139" y="813943"/>
                </a:lnTo>
                <a:lnTo>
                  <a:pt x="95732" y="812419"/>
                </a:lnTo>
                <a:lnTo>
                  <a:pt x="95631" y="812038"/>
                </a:lnTo>
                <a:lnTo>
                  <a:pt x="92583" y="810260"/>
                </a:lnTo>
                <a:close/>
              </a:path>
              <a:path w="96520" h="897254">
                <a:moveTo>
                  <a:pt x="49388" y="884640"/>
                </a:moveTo>
                <a:lnTo>
                  <a:pt x="46736" y="889381"/>
                </a:lnTo>
                <a:lnTo>
                  <a:pt x="52274" y="889381"/>
                </a:lnTo>
                <a:lnTo>
                  <a:pt x="49388" y="884640"/>
                </a:lnTo>
                <a:close/>
              </a:path>
              <a:path w="96520" h="897254">
                <a:moveTo>
                  <a:pt x="52488" y="879297"/>
                </a:moveTo>
                <a:lnTo>
                  <a:pt x="49388" y="884640"/>
                </a:lnTo>
                <a:lnTo>
                  <a:pt x="52274" y="889381"/>
                </a:lnTo>
                <a:lnTo>
                  <a:pt x="52676" y="889381"/>
                </a:lnTo>
                <a:lnTo>
                  <a:pt x="52588" y="884640"/>
                </a:lnTo>
                <a:lnTo>
                  <a:pt x="52488" y="879297"/>
                </a:lnTo>
                <a:close/>
              </a:path>
              <a:path w="96520" h="897254">
                <a:moveTo>
                  <a:pt x="36070" y="0"/>
                </a:moveTo>
                <a:lnTo>
                  <a:pt x="29718" y="0"/>
                </a:lnTo>
                <a:lnTo>
                  <a:pt x="44846" y="810260"/>
                </a:lnTo>
                <a:lnTo>
                  <a:pt x="46018" y="879104"/>
                </a:lnTo>
                <a:lnTo>
                  <a:pt x="49388" y="884640"/>
                </a:lnTo>
                <a:lnTo>
                  <a:pt x="52376" y="879297"/>
                </a:lnTo>
                <a:lnTo>
                  <a:pt x="52484" y="879104"/>
                </a:lnTo>
                <a:lnTo>
                  <a:pt x="36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33776" y="3900042"/>
            <a:ext cx="575945" cy="96520"/>
          </a:xfrm>
          <a:custGeom>
            <a:avLst/>
            <a:gdLst/>
            <a:ahLst/>
            <a:cxnLst/>
            <a:rect l="l" t="t" r="r" b="b"/>
            <a:pathLst>
              <a:path w="575945" h="96520">
                <a:moveTo>
                  <a:pt x="567816" y="45338"/>
                </a:moveTo>
                <a:lnTo>
                  <a:pt x="490093" y="90677"/>
                </a:lnTo>
                <a:lnTo>
                  <a:pt x="489585" y="92582"/>
                </a:lnTo>
                <a:lnTo>
                  <a:pt x="491363" y="95630"/>
                </a:lnTo>
                <a:lnTo>
                  <a:pt x="493268" y="96138"/>
                </a:lnTo>
                <a:lnTo>
                  <a:pt x="570239" y="51307"/>
                </a:lnTo>
                <a:lnTo>
                  <a:pt x="569340" y="51307"/>
                </a:lnTo>
                <a:lnTo>
                  <a:pt x="569340" y="50799"/>
                </a:lnTo>
                <a:lnTo>
                  <a:pt x="567816" y="50799"/>
                </a:lnTo>
                <a:lnTo>
                  <a:pt x="563244" y="48132"/>
                </a:lnTo>
                <a:lnTo>
                  <a:pt x="567816" y="48132"/>
                </a:lnTo>
                <a:lnTo>
                  <a:pt x="567816" y="45338"/>
                </a:lnTo>
                <a:close/>
              </a:path>
              <a:path w="575945" h="96520">
                <a:moveTo>
                  <a:pt x="557802" y="44957"/>
                </a:moveTo>
                <a:lnTo>
                  <a:pt x="0" y="44957"/>
                </a:lnTo>
                <a:lnTo>
                  <a:pt x="0" y="51307"/>
                </a:lnTo>
                <a:lnTo>
                  <a:pt x="557584" y="51307"/>
                </a:lnTo>
                <a:lnTo>
                  <a:pt x="563027" y="48132"/>
                </a:lnTo>
                <a:lnTo>
                  <a:pt x="563244" y="48132"/>
                </a:lnTo>
                <a:lnTo>
                  <a:pt x="557802" y="44957"/>
                </a:lnTo>
                <a:close/>
              </a:path>
              <a:path w="575945" h="96520">
                <a:moveTo>
                  <a:pt x="570254" y="44957"/>
                </a:moveTo>
                <a:lnTo>
                  <a:pt x="569340" y="44957"/>
                </a:lnTo>
                <a:lnTo>
                  <a:pt x="569340" y="51307"/>
                </a:lnTo>
                <a:lnTo>
                  <a:pt x="570239" y="51307"/>
                </a:lnTo>
                <a:lnTo>
                  <a:pt x="575690" y="48132"/>
                </a:lnTo>
                <a:lnTo>
                  <a:pt x="570254" y="44957"/>
                </a:lnTo>
                <a:close/>
              </a:path>
              <a:path w="575945" h="96520">
                <a:moveTo>
                  <a:pt x="567816" y="48132"/>
                </a:moveTo>
                <a:lnTo>
                  <a:pt x="563244" y="48132"/>
                </a:lnTo>
                <a:lnTo>
                  <a:pt x="567816" y="50799"/>
                </a:lnTo>
                <a:lnTo>
                  <a:pt x="567816" y="48132"/>
                </a:lnTo>
                <a:close/>
              </a:path>
              <a:path w="575945" h="96520">
                <a:moveTo>
                  <a:pt x="569340" y="45338"/>
                </a:moveTo>
                <a:lnTo>
                  <a:pt x="567816" y="45338"/>
                </a:lnTo>
                <a:lnTo>
                  <a:pt x="567816" y="50799"/>
                </a:lnTo>
                <a:lnTo>
                  <a:pt x="569340" y="50799"/>
                </a:lnTo>
                <a:lnTo>
                  <a:pt x="569340" y="45338"/>
                </a:lnTo>
                <a:close/>
              </a:path>
              <a:path w="575945" h="96520">
                <a:moveTo>
                  <a:pt x="493268" y="0"/>
                </a:moveTo>
                <a:lnTo>
                  <a:pt x="491363" y="507"/>
                </a:lnTo>
                <a:lnTo>
                  <a:pt x="489585" y="3555"/>
                </a:lnTo>
                <a:lnTo>
                  <a:pt x="490093" y="5460"/>
                </a:lnTo>
                <a:lnTo>
                  <a:pt x="563244" y="48132"/>
                </a:lnTo>
                <a:lnTo>
                  <a:pt x="563027" y="48132"/>
                </a:lnTo>
                <a:lnTo>
                  <a:pt x="567816" y="45338"/>
                </a:lnTo>
                <a:lnTo>
                  <a:pt x="569340" y="45338"/>
                </a:lnTo>
                <a:lnTo>
                  <a:pt x="569340" y="44957"/>
                </a:lnTo>
                <a:lnTo>
                  <a:pt x="570254" y="44957"/>
                </a:lnTo>
                <a:lnTo>
                  <a:pt x="4932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6410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130"/>
              </a:spcBef>
            </a:pPr>
            <a:r>
              <a:rPr sz="3950" b="1" spc="-10" dirty="0">
                <a:latin typeface="Arial"/>
                <a:cs typeface="Arial"/>
              </a:rPr>
              <a:t>Methods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42474"/>
            <a:ext cx="9712960" cy="43624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40"/>
              </a:spcBef>
              <a:buChar char="•"/>
              <a:tabLst>
                <a:tab pos="355600" algn="l"/>
              </a:tabLst>
            </a:pPr>
            <a:r>
              <a:rPr sz="3050" spc="-175" dirty="0">
                <a:latin typeface="Arial"/>
                <a:cs typeface="Arial"/>
              </a:rPr>
              <a:t>Data</a:t>
            </a:r>
            <a:r>
              <a:rPr sz="3050" spc="-12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collection</a:t>
            </a:r>
            <a:endParaRPr sz="305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70"/>
              </a:spcBef>
              <a:buChar char="–"/>
              <a:tabLst>
                <a:tab pos="755015" algn="l"/>
              </a:tabLst>
            </a:pPr>
            <a:r>
              <a:rPr sz="2700" spc="-254" dirty="0">
                <a:latin typeface="Arial"/>
                <a:cs typeface="Arial"/>
              </a:rPr>
              <a:t>Key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55" dirty="0">
                <a:latin typeface="Arial"/>
                <a:cs typeface="Arial"/>
              </a:rPr>
              <a:t>informant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interviews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160" dirty="0">
                <a:latin typeface="Arial"/>
                <a:cs typeface="Arial"/>
              </a:rPr>
              <a:t>(N=22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staff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45" dirty="0">
                <a:latin typeface="Arial"/>
                <a:cs typeface="Arial"/>
              </a:rPr>
              <a:t>at</a:t>
            </a:r>
            <a:r>
              <a:rPr sz="2700" spc="-135" dirty="0">
                <a:latin typeface="Arial"/>
                <a:cs typeface="Arial"/>
              </a:rPr>
              <a:t> 6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health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centers)</a:t>
            </a:r>
            <a:endParaRPr sz="27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90"/>
              </a:spcBef>
              <a:buChar char="–"/>
              <a:tabLst>
                <a:tab pos="755015" algn="l"/>
              </a:tabLst>
            </a:pPr>
            <a:r>
              <a:rPr sz="2700" spc="-130" dirty="0">
                <a:latin typeface="Arial"/>
                <a:cs typeface="Arial"/>
              </a:rPr>
              <a:t>Field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observation</a:t>
            </a:r>
            <a:endParaRPr sz="27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65"/>
              </a:spcBef>
              <a:buChar char="–"/>
              <a:tabLst>
                <a:tab pos="755015" algn="l"/>
              </a:tabLst>
            </a:pPr>
            <a:r>
              <a:rPr sz="2700" spc="-204" dirty="0">
                <a:latin typeface="Arial"/>
                <a:cs typeface="Arial"/>
              </a:rPr>
              <a:t>Surveys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75" dirty="0">
                <a:latin typeface="Arial"/>
                <a:cs typeface="Arial"/>
              </a:rPr>
              <a:t>(N=64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130" dirty="0">
                <a:latin typeface="Arial"/>
                <a:cs typeface="Arial"/>
              </a:rPr>
              <a:t>presumed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370" dirty="0">
                <a:latin typeface="Arial"/>
                <a:cs typeface="Arial"/>
              </a:rPr>
              <a:t>TB</a:t>
            </a:r>
            <a:r>
              <a:rPr sz="2700" spc="-105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patients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45" dirty="0">
                <a:latin typeface="Arial"/>
                <a:cs typeface="Arial"/>
              </a:rPr>
              <a:t>at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6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health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centers)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40"/>
              </a:spcBef>
              <a:buChar char="•"/>
              <a:tabLst>
                <a:tab pos="355600" algn="l"/>
              </a:tabLst>
            </a:pPr>
            <a:r>
              <a:rPr sz="3050" spc="-45" dirty="0">
                <a:latin typeface="Arial"/>
                <a:cs typeface="Arial"/>
              </a:rPr>
              <a:t>Analysis</a:t>
            </a:r>
            <a:endParaRPr sz="305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70"/>
              </a:spcBef>
              <a:buChar char="–"/>
              <a:tabLst>
                <a:tab pos="755015" algn="l"/>
              </a:tabLst>
            </a:pPr>
            <a:r>
              <a:rPr sz="2700" spc="-80" dirty="0">
                <a:latin typeface="Arial"/>
                <a:cs typeface="Arial"/>
              </a:rPr>
              <a:t>Qualitative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data</a:t>
            </a:r>
            <a:endParaRPr sz="2700">
              <a:latin typeface="Arial"/>
              <a:cs typeface="Arial"/>
            </a:endParaRPr>
          </a:p>
          <a:p>
            <a:pPr marL="1155700" lvl="2" indent="-227965">
              <a:lnSpc>
                <a:spcPct val="100000"/>
              </a:lnSpc>
              <a:spcBef>
                <a:spcPts val="315"/>
              </a:spcBef>
              <a:buChar char="•"/>
              <a:tabLst>
                <a:tab pos="1155700" algn="l"/>
              </a:tabLst>
            </a:pPr>
            <a:r>
              <a:rPr sz="2300" spc="-135" dirty="0">
                <a:latin typeface="Arial"/>
                <a:cs typeface="Arial"/>
              </a:rPr>
              <a:t>Transcribe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spc="-65" dirty="0">
                <a:latin typeface="Arial"/>
                <a:cs typeface="Arial"/>
              </a:rPr>
              <a:t>interviews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105" dirty="0">
                <a:latin typeface="Arial"/>
                <a:cs typeface="Arial"/>
              </a:rPr>
              <a:t>and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field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notes</a:t>
            </a:r>
            <a:endParaRPr sz="2300">
              <a:latin typeface="Arial"/>
              <a:cs typeface="Arial"/>
            </a:endParaRPr>
          </a:p>
          <a:p>
            <a:pPr marL="1155700" lvl="2" indent="-227965">
              <a:lnSpc>
                <a:spcPct val="100000"/>
              </a:lnSpc>
              <a:spcBef>
                <a:spcPts val="320"/>
              </a:spcBef>
              <a:buChar char="•"/>
              <a:tabLst>
                <a:tab pos="1155700" algn="l"/>
              </a:tabLst>
            </a:pPr>
            <a:r>
              <a:rPr sz="2300" spc="-100" dirty="0">
                <a:latin typeface="Arial"/>
                <a:cs typeface="Arial"/>
              </a:rPr>
              <a:t>Apply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100" dirty="0">
                <a:latin typeface="Arial"/>
                <a:cs typeface="Arial"/>
              </a:rPr>
              <a:t>standard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105" dirty="0">
                <a:latin typeface="Arial"/>
                <a:cs typeface="Arial"/>
              </a:rPr>
              <a:t>coding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sz="2300" spc="-150" dirty="0">
                <a:latin typeface="Arial"/>
                <a:cs typeface="Arial"/>
              </a:rPr>
              <a:t>scheme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11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identify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spc="-65" dirty="0">
                <a:latin typeface="Arial"/>
                <a:cs typeface="Arial"/>
              </a:rPr>
              <a:t>recurring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spc="-75" dirty="0">
                <a:latin typeface="Arial"/>
                <a:cs typeface="Arial"/>
              </a:rPr>
              <a:t>themes/sub-</a:t>
            </a:r>
            <a:r>
              <a:rPr sz="2300" spc="-10" dirty="0">
                <a:latin typeface="Arial"/>
                <a:cs typeface="Arial"/>
              </a:rPr>
              <a:t>themes</a:t>
            </a:r>
            <a:endParaRPr sz="23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95"/>
              </a:spcBef>
              <a:buChar char="–"/>
              <a:tabLst>
                <a:tab pos="755015" algn="l"/>
              </a:tabLst>
            </a:pPr>
            <a:r>
              <a:rPr sz="2700" spc="-75" dirty="0">
                <a:latin typeface="Arial"/>
                <a:cs typeface="Arial"/>
              </a:rPr>
              <a:t>Quantitative</a:t>
            </a:r>
            <a:r>
              <a:rPr sz="2700" spc="-95" dirty="0">
                <a:latin typeface="Arial"/>
                <a:cs typeface="Arial"/>
              </a:rPr>
              <a:t> </a:t>
            </a:r>
            <a:r>
              <a:rPr sz="2700" spc="-110" dirty="0">
                <a:latin typeface="Arial"/>
                <a:cs typeface="Arial"/>
              </a:rPr>
              <a:t>data:</a:t>
            </a:r>
            <a:r>
              <a:rPr sz="2700" spc="-85" dirty="0">
                <a:latin typeface="Arial"/>
                <a:cs typeface="Arial"/>
              </a:rPr>
              <a:t> </a:t>
            </a:r>
            <a:r>
              <a:rPr sz="2700" spc="-95" dirty="0">
                <a:latin typeface="Arial"/>
                <a:cs typeface="Arial"/>
              </a:rPr>
              <a:t>descriptive</a:t>
            </a:r>
            <a:r>
              <a:rPr sz="2700" spc="-10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statistics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364553"/>
            <a:ext cx="99409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Arial"/>
                <a:cs typeface="Arial"/>
              </a:rPr>
              <a:t>Aim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2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Summary: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Barriers to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high-</a:t>
            </a:r>
            <a:r>
              <a:rPr sz="3000" b="1" dirty="0">
                <a:latin typeface="Arial"/>
                <a:cs typeface="Arial"/>
              </a:rPr>
              <a:t>quality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TB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evaluation</a:t>
            </a:r>
            <a:endParaRPr sz="3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038923"/>
          <a:ext cx="11210290" cy="4829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PRECEDE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framework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Recurring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themes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85" dirty="0">
                          <a:latin typeface="Arial"/>
                          <a:cs typeface="Arial"/>
                        </a:rPr>
                        <a:t>Predisposing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factors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 marR="59626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000" spc="-110" dirty="0">
                          <a:latin typeface="Arial"/>
                          <a:cs typeface="Arial"/>
                        </a:rPr>
                        <a:t>(Knowledge,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attitudes, 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beliefs,</a:t>
                      </a:r>
                      <a:r>
                        <a:rPr sz="2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intention)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020" indent="-165735">
                        <a:lnSpc>
                          <a:spcPts val="2295"/>
                        </a:lnSpc>
                        <a:buChar char="•"/>
                        <a:tabLst>
                          <a:tab pos="287020" algn="l"/>
                        </a:tabLst>
                      </a:pPr>
                      <a:r>
                        <a:rPr sz="2000" spc="-11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resource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constraints</a:t>
                      </a:r>
                      <a:r>
                        <a:rPr sz="20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000" i="1" spc="-65" dirty="0">
                          <a:latin typeface="Arial"/>
                          <a:cs typeface="Arial"/>
                        </a:rPr>
                        <a:t>i.e.,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high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workload)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80" dirty="0">
                          <a:latin typeface="Wingdings"/>
                          <a:cs typeface="Wingdings"/>
                        </a:rPr>
                        <a:t>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low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self-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efficacy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87020" indent="-165735">
                        <a:lnSpc>
                          <a:spcPct val="100000"/>
                        </a:lnSpc>
                        <a:buChar char="•"/>
                        <a:tabLst>
                          <a:tab pos="287020" algn="l"/>
                        </a:tabLst>
                      </a:pPr>
                      <a:r>
                        <a:rPr sz="2000" spc="-80" dirty="0">
                          <a:latin typeface="Arial"/>
                          <a:cs typeface="Arial"/>
                        </a:rPr>
                        <a:t>Belief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2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4" dirty="0">
                          <a:latin typeface="Arial"/>
                          <a:cs typeface="Arial"/>
                        </a:rPr>
                        <a:t>TB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evaluation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2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urgent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180" dirty="0">
                          <a:latin typeface="Arial"/>
                          <a:cs typeface="Arial"/>
                        </a:rPr>
                        <a:t>Enabling</a:t>
                      </a:r>
                      <a:r>
                        <a:rPr sz="20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Factors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 marR="30543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000" spc="-114" dirty="0">
                          <a:latin typeface="Arial"/>
                          <a:cs typeface="Arial"/>
                        </a:rPr>
                        <a:t>(Factors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addressed 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make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6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easier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initiate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desired</a:t>
                      </a:r>
                      <a:r>
                        <a:rPr sz="2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behavior)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 indent="-166370">
                        <a:lnSpc>
                          <a:spcPts val="2305"/>
                        </a:lnSpc>
                        <a:buChar char="•"/>
                        <a:tabLst>
                          <a:tab pos="287655" algn="l"/>
                        </a:tabLst>
                      </a:pPr>
                      <a:r>
                        <a:rPr sz="2000" spc="-105" dirty="0">
                          <a:latin typeface="Arial"/>
                          <a:cs typeface="Arial"/>
                        </a:rPr>
                        <a:t>Failure</a:t>
                      </a:r>
                      <a:r>
                        <a:rPr sz="2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patients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return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after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initial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visit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(due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costs)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87020" indent="-16573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87020" algn="l"/>
                        </a:tabLst>
                      </a:pPr>
                      <a:r>
                        <a:rPr sz="2000" spc="-75" dirty="0">
                          <a:latin typeface="Arial"/>
                          <a:cs typeface="Arial"/>
                        </a:rPr>
                        <a:t>Inconsistent/delayed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specimen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transport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Xpert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testing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sites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87020" indent="-165735">
                        <a:lnSpc>
                          <a:spcPct val="100000"/>
                        </a:lnSpc>
                        <a:buChar char="•"/>
                        <a:tabLst>
                          <a:tab pos="287020" algn="l"/>
                        </a:tabLst>
                      </a:pPr>
                      <a:r>
                        <a:rPr sz="2000" spc="-40" dirty="0">
                          <a:latin typeface="Arial"/>
                          <a:cs typeface="Arial"/>
                        </a:rPr>
                        <a:t>Inability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track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follow-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patients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540" marR="273050">
                        <a:lnSpc>
                          <a:spcPct val="100000"/>
                        </a:lnSpc>
                      </a:pPr>
                      <a:r>
                        <a:rPr sz="2000" i="1" spc="-70" dirty="0">
                          <a:latin typeface="Arial"/>
                          <a:cs typeface="Arial"/>
                        </a:rPr>
                        <a:t>“When</a:t>
                      </a:r>
                      <a:r>
                        <a:rPr sz="2000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70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2000" i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20" dirty="0">
                          <a:latin typeface="Arial"/>
                          <a:cs typeface="Arial"/>
                        </a:rPr>
                        <a:t>have</a:t>
                      </a:r>
                      <a:r>
                        <a:rPr sz="2000" i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20" dirty="0">
                          <a:latin typeface="Arial"/>
                          <a:cs typeface="Arial"/>
                        </a:rPr>
                        <a:t>cough</a:t>
                      </a:r>
                      <a:r>
                        <a:rPr sz="2000" i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000" i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85" dirty="0">
                          <a:latin typeface="Arial"/>
                          <a:cs typeface="Arial"/>
                        </a:rPr>
                        <a:t>more </a:t>
                      </a:r>
                      <a:r>
                        <a:rPr sz="2000" i="1" spc="-55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2000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9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i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50" dirty="0">
                          <a:latin typeface="Arial"/>
                          <a:cs typeface="Arial"/>
                        </a:rPr>
                        <a:t>weeks</a:t>
                      </a:r>
                      <a:r>
                        <a:rPr sz="20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2000" i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8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2000" i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90" dirty="0">
                          <a:latin typeface="Arial"/>
                          <a:cs typeface="Arial"/>
                        </a:rPr>
                        <a:t>sent</a:t>
                      </a:r>
                      <a:r>
                        <a:rPr sz="2000" i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000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4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000" i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55" dirty="0">
                          <a:latin typeface="Arial"/>
                          <a:cs typeface="Arial"/>
                        </a:rPr>
                        <a:t>lab.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25" dirty="0">
                          <a:latin typeface="Arial"/>
                          <a:cs typeface="Arial"/>
                        </a:rPr>
                        <a:t>But </a:t>
                      </a:r>
                      <a:r>
                        <a:rPr sz="2000" i="1" spc="-4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000" i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80" dirty="0">
                          <a:latin typeface="Arial"/>
                          <a:cs typeface="Arial"/>
                        </a:rPr>
                        <a:t>problem</a:t>
                      </a:r>
                      <a:r>
                        <a:rPr sz="20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2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2000" i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70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2000" i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60" dirty="0">
                          <a:latin typeface="Arial"/>
                          <a:cs typeface="Arial"/>
                        </a:rPr>
                        <a:t>get</a:t>
                      </a:r>
                      <a:r>
                        <a:rPr sz="2000" i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4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20" dirty="0">
                          <a:latin typeface="Arial"/>
                          <a:cs typeface="Arial"/>
                        </a:rPr>
                        <a:t>first</a:t>
                      </a:r>
                      <a:r>
                        <a:rPr sz="2000" i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10" dirty="0">
                          <a:latin typeface="Arial"/>
                          <a:cs typeface="Arial"/>
                        </a:rPr>
                        <a:t>sample</a:t>
                      </a:r>
                      <a:r>
                        <a:rPr sz="2000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00" dirty="0">
                          <a:latin typeface="Arial"/>
                          <a:cs typeface="Arial"/>
                        </a:rPr>
                        <a:t>sometimes,</a:t>
                      </a:r>
                      <a:r>
                        <a:rPr sz="2000" i="1" spc="-65" dirty="0">
                          <a:latin typeface="Arial"/>
                          <a:cs typeface="Arial"/>
                        </a:rPr>
                        <a:t> actually</a:t>
                      </a:r>
                      <a:r>
                        <a:rPr sz="2000" i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85" dirty="0">
                          <a:latin typeface="Arial"/>
                          <a:cs typeface="Arial"/>
                        </a:rPr>
                        <a:t>most</a:t>
                      </a:r>
                      <a:r>
                        <a:rPr sz="2000" i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0" dirty="0">
                          <a:latin typeface="Arial"/>
                          <a:cs typeface="Arial"/>
                        </a:rPr>
                        <a:t>times </a:t>
                      </a:r>
                      <a:r>
                        <a:rPr sz="2000" i="1" spc="-70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2000" i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20" dirty="0">
                          <a:latin typeface="Arial"/>
                          <a:cs typeface="Arial"/>
                        </a:rPr>
                        <a:t>don’t</a:t>
                      </a:r>
                      <a:r>
                        <a:rPr sz="2000" i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50" dirty="0">
                          <a:latin typeface="Arial"/>
                          <a:cs typeface="Arial"/>
                        </a:rPr>
                        <a:t>bring</a:t>
                      </a:r>
                      <a:r>
                        <a:rPr sz="2000" i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4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000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55" dirty="0">
                          <a:latin typeface="Arial"/>
                          <a:cs typeface="Arial"/>
                        </a:rPr>
                        <a:t>second</a:t>
                      </a:r>
                      <a:r>
                        <a:rPr sz="2000" i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0" dirty="0">
                          <a:latin typeface="Arial"/>
                          <a:cs typeface="Arial"/>
                        </a:rPr>
                        <a:t>sample.”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91440" marR="236220">
                        <a:lnSpc>
                          <a:spcPct val="109500"/>
                        </a:lnSpc>
                        <a:spcBef>
                          <a:spcPts val="60"/>
                        </a:spcBef>
                      </a:pPr>
                      <a:r>
                        <a:rPr sz="2000" b="1" spc="-170" dirty="0">
                          <a:latin typeface="Arial"/>
                          <a:cs typeface="Arial"/>
                        </a:rPr>
                        <a:t>Reinforcing</a:t>
                      </a:r>
                      <a:r>
                        <a:rPr sz="20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Factors 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(Factors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addressed 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make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6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easier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continue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3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desired</a:t>
                      </a:r>
                      <a:r>
                        <a:rPr sz="2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behavior)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020" indent="-165735">
                        <a:lnSpc>
                          <a:spcPts val="2325"/>
                        </a:lnSpc>
                        <a:buChar char="•"/>
                        <a:tabLst>
                          <a:tab pos="287020" algn="l"/>
                        </a:tabLst>
                      </a:pPr>
                      <a:r>
                        <a:rPr sz="2000" spc="-185" dirty="0">
                          <a:latin typeface="Arial"/>
                          <a:cs typeface="Arial"/>
                        </a:rPr>
                        <a:t>Lack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communication</a:t>
                      </a:r>
                      <a:r>
                        <a:rPr sz="2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coordination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among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staff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87020" indent="-16573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87020" algn="l"/>
                        </a:tabLst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Insufficient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oversight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NTP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540" marR="131445" indent="57150">
                        <a:lnSpc>
                          <a:spcPct val="100000"/>
                        </a:lnSpc>
                      </a:pPr>
                      <a:r>
                        <a:rPr sz="2000" i="1" spc="-105" dirty="0">
                          <a:latin typeface="Arial"/>
                          <a:cs typeface="Arial"/>
                        </a:rPr>
                        <a:t>“…Actually</a:t>
                      </a:r>
                      <a:r>
                        <a:rPr sz="2000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20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times</a:t>
                      </a:r>
                      <a:r>
                        <a:rPr sz="2000" i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00" dirty="0">
                          <a:latin typeface="Arial"/>
                          <a:cs typeface="Arial"/>
                        </a:rPr>
                        <a:t>we</a:t>
                      </a:r>
                      <a:r>
                        <a:rPr sz="2000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25" dirty="0">
                          <a:latin typeface="Arial"/>
                          <a:cs typeface="Arial"/>
                        </a:rPr>
                        <a:t>have</a:t>
                      </a:r>
                      <a:r>
                        <a:rPr sz="2000" i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45" dirty="0">
                          <a:latin typeface="Arial"/>
                          <a:cs typeface="Arial"/>
                        </a:rPr>
                        <a:t>met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4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00" dirty="0">
                          <a:latin typeface="Arial"/>
                          <a:cs typeface="Arial"/>
                        </a:rPr>
                        <a:t>we</a:t>
                      </a:r>
                      <a:r>
                        <a:rPr sz="2000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20" dirty="0">
                          <a:latin typeface="Arial"/>
                          <a:cs typeface="Arial"/>
                        </a:rPr>
                        <a:t>don’t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90" dirty="0">
                          <a:latin typeface="Arial"/>
                          <a:cs typeface="Arial"/>
                        </a:rPr>
                        <a:t>meet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45" dirty="0">
                          <a:latin typeface="Arial"/>
                          <a:cs typeface="Arial"/>
                        </a:rPr>
                        <a:t>[regularly],</a:t>
                      </a:r>
                      <a:r>
                        <a:rPr sz="2000" i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65" dirty="0">
                          <a:latin typeface="Arial"/>
                          <a:cs typeface="Arial"/>
                        </a:rPr>
                        <a:t>only</a:t>
                      </a:r>
                      <a:r>
                        <a:rPr sz="2000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10" dirty="0">
                          <a:latin typeface="Arial"/>
                          <a:cs typeface="Arial"/>
                        </a:rPr>
                        <a:t>when</a:t>
                      </a:r>
                      <a:r>
                        <a:rPr sz="2000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25" dirty="0">
                          <a:latin typeface="Arial"/>
                          <a:cs typeface="Arial"/>
                        </a:rPr>
                        <a:t>we </a:t>
                      </a:r>
                      <a:r>
                        <a:rPr sz="2000" i="1" spc="-90" dirty="0">
                          <a:latin typeface="Arial"/>
                          <a:cs typeface="Arial"/>
                        </a:rPr>
                        <a:t>realize</a:t>
                      </a:r>
                      <a:r>
                        <a:rPr sz="2000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65" dirty="0">
                          <a:latin typeface="Arial"/>
                          <a:cs typeface="Arial"/>
                        </a:rPr>
                        <a:t>there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2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2000" i="1" spc="-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80" dirty="0">
                          <a:latin typeface="Arial"/>
                          <a:cs typeface="Arial"/>
                        </a:rPr>
                        <a:t>problem</a:t>
                      </a:r>
                      <a:r>
                        <a:rPr sz="2000" i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30" dirty="0">
                          <a:latin typeface="Arial"/>
                          <a:cs typeface="Arial"/>
                        </a:rPr>
                        <a:t>that’s</a:t>
                      </a:r>
                      <a:r>
                        <a:rPr sz="2000" i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10" dirty="0">
                          <a:latin typeface="Arial"/>
                          <a:cs typeface="Arial"/>
                        </a:rPr>
                        <a:t>when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00" dirty="0">
                          <a:latin typeface="Arial"/>
                          <a:cs typeface="Arial"/>
                        </a:rPr>
                        <a:t>we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00" dirty="0">
                          <a:latin typeface="Arial"/>
                          <a:cs typeface="Arial"/>
                        </a:rPr>
                        <a:t>communicate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0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45" dirty="0">
                          <a:latin typeface="Arial"/>
                          <a:cs typeface="Arial"/>
                        </a:rPr>
                        <a:t>say</a:t>
                      </a:r>
                      <a:r>
                        <a:rPr sz="2000" i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05" dirty="0">
                          <a:latin typeface="Arial"/>
                          <a:cs typeface="Arial"/>
                        </a:rPr>
                        <a:t>why</a:t>
                      </a:r>
                      <a:r>
                        <a:rPr sz="2000" i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2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20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20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2000" i="1" spc="-95" dirty="0">
                          <a:latin typeface="Arial"/>
                          <a:cs typeface="Arial"/>
                        </a:rPr>
                        <a:t>happening,</a:t>
                      </a:r>
                      <a:r>
                        <a:rPr sz="2000" i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55" dirty="0">
                          <a:latin typeface="Arial"/>
                          <a:cs typeface="Arial"/>
                        </a:rPr>
                        <a:t>then</a:t>
                      </a:r>
                      <a:r>
                        <a:rPr sz="2000" i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00" dirty="0">
                          <a:latin typeface="Arial"/>
                          <a:cs typeface="Arial"/>
                        </a:rPr>
                        <a:t>we</a:t>
                      </a:r>
                      <a:r>
                        <a:rPr sz="20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try</a:t>
                      </a:r>
                      <a:r>
                        <a:rPr sz="20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000" i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10" dirty="0">
                          <a:latin typeface="Arial"/>
                          <a:cs typeface="Arial"/>
                        </a:rPr>
                        <a:t>rectify.”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36257" y="6013767"/>
            <a:ext cx="1097788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75" dirty="0">
                <a:latin typeface="Arial"/>
                <a:cs typeface="Arial"/>
              </a:rPr>
              <a:t>1. </a:t>
            </a:r>
            <a:r>
              <a:rPr sz="1800" spc="-130" dirty="0">
                <a:latin typeface="Arial"/>
                <a:cs typeface="Arial"/>
              </a:rPr>
              <a:t>Shete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0" dirty="0">
                <a:latin typeface="Arial"/>
                <a:cs typeface="Arial"/>
              </a:rPr>
              <a:t>P,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Haguma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80" dirty="0">
                <a:latin typeface="Arial"/>
                <a:cs typeface="Arial"/>
              </a:rPr>
              <a:t>P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al.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IJTLD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2015;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2.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Nalugwa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4" dirty="0">
                <a:latin typeface="Arial"/>
                <a:cs typeface="Arial"/>
              </a:rPr>
              <a:t>T,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Shete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70" dirty="0">
                <a:latin typeface="Arial"/>
                <a:cs typeface="Arial"/>
              </a:rPr>
              <a:t>PB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al.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BMC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Health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Serv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45" dirty="0">
                <a:latin typeface="Arial"/>
                <a:cs typeface="Arial"/>
              </a:rPr>
              <a:t>Res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2020; 3.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Cattamanchi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al. </a:t>
            </a:r>
            <a:r>
              <a:rPr sz="1800" spc="-175" dirty="0">
                <a:latin typeface="Arial"/>
                <a:cs typeface="Arial"/>
              </a:rPr>
              <a:t>BMC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Health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Serv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Res.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2015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406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latin typeface="Arial"/>
                <a:cs typeface="Arial"/>
              </a:rPr>
              <a:t>Aim</a:t>
            </a:r>
            <a:r>
              <a:rPr sz="3950" b="1" spc="9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3:</a:t>
            </a:r>
            <a:r>
              <a:rPr sz="3950" b="1" spc="6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“Improve</a:t>
            </a:r>
            <a:r>
              <a:rPr sz="3950" b="1" spc="-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quality</a:t>
            </a:r>
            <a:r>
              <a:rPr sz="3950" b="1" spc="75" dirty="0">
                <a:latin typeface="Arial"/>
                <a:cs typeface="Arial"/>
              </a:rPr>
              <a:t> </a:t>
            </a:r>
            <a:r>
              <a:rPr sz="3950" b="1" spc="-20" dirty="0">
                <a:latin typeface="Arial"/>
                <a:cs typeface="Arial"/>
              </a:rPr>
              <a:t>gap”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81676" y="2414651"/>
            <a:ext cx="381000" cy="1381125"/>
          </a:xfrm>
          <a:custGeom>
            <a:avLst/>
            <a:gdLst/>
            <a:ahLst/>
            <a:cxnLst/>
            <a:rect l="l" t="t" r="r" b="b"/>
            <a:pathLst>
              <a:path w="381000" h="1381125">
                <a:moveTo>
                  <a:pt x="0" y="0"/>
                </a:moveTo>
                <a:lnTo>
                  <a:pt x="74128" y="2476"/>
                </a:lnTo>
                <a:lnTo>
                  <a:pt x="134683" y="9239"/>
                </a:lnTo>
                <a:lnTo>
                  <a:pt x="175521" y="19288"/>
                </a:lnTo>
                <a:lnTo>
                  <a:pt x="190500" y="31623"/>
                </a:lnTo>
                <a:lnTo>
                  <a:pt x="190500" y="658749"/>
                </a:lnTo>
                <a:lnTo>
                  <a:pt x="205460" y="671103"/>
                </a:lnTo>
                <a:lnTo>
                  <a:pt x="246268" y="681196"/>
                </a:lnTo>
                <a:lnTo>
                  <a:pt x="306818" y="688002"/>
                </a:lnTo>
                <a:lnTo>
                  <a:pt x="381000" y="690499"/>
                </a:lnTo>
                <a:lnTo>
                  <a:pt x="306818" y="692995"/>
                </a:lnTo>
                <a:lnTo>
                  <a:pt x="246268" y="699801"/>
                </a:lnTo>
                <a:lnTo>
                  <a:pt x="205460" y="709894"/>
                </a:lnTo>
                <a:lnTo>
                  <a:pt x="190500" y="722249"/>
                </a:lnTo>
                <a:lnTo>
                  <a:pt x="190500" y="1349375"/>
                </a:lnTo>
                <a:lnTo>
                  <a:pt x="175521" y="1361729"/>
                </a:lnTo>
                <a:lnTo>
                  <a:pt x="134683" y="1371822"/>
                </a:lnTo>
                <a:lnTo>
                  <a:pt x="74128" y="1378628"/>
                </a:lnTo>
                <a:lnTo>
                  <a:pt x="0" y="1381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5015" y="1423098"/>
            <a:ext cx="4691380" cy="2310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-60" dirty="0">
                <a:latin typeface="Arial"/>
                <a:cs typeface="Arial"/>
              </a:rPr>
              <a:t>Intervention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design</a:t>
            </a:r>
            <a:r>
              <a:rPr sz="3200" spc="-150" dirty="0">
                <a:latin typeface="Arial"/>
                <a:cs typeface="Arial"/>
              </a:rPr>
              <a:t> process: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3200">
              <a:latin typeface="Arial"/>
              <a:cs typeface="Arial"/>
            </a:endParaRPr>
          </a:p>
          <a:p>
            <a:pPr marL="808355" indent="-286385">
              <a:lnSpc>
                <a:spcPct val="100000"/>
              </a:lnSpc>
              <a:buChar char="•"/>
              <a:tabLst>
                <a:tab pos="808355" algn="l"/>
              </a:tabLst>
            </a:pPr>
            <a:r>
              <a:rPr sz="2750" spc="-170" dirty="0">
                <a:latin typeface="Arial"/>
                <a:cs typeface="Arial"/>
              </a:rPr>
              <a:t>Evidence</a:t>
            </a:r>
            <a:r>
              <a:rPr sz="2750" spc="-60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review</a:t>
            </a:r>
            <a:endParaRPr sz="2750">
              <a:latin typeface="Arial"/>
              <a:cs typeface="Arial"/>
            </a:endParaRPr>
          </a:p>
          <a:p>
            <a:pPr marL="808355" indent="-286385">
              <a:lnSpc>
                <a:spcPct val="100000"/>
              </a:lnSpc>
              <a:spcBef>
                <a:spcPts val="80"/>
              </a:spcBef>
              <a:buChar char="•"/>
              <a:tabLst>
                <a:tab pos="808355" algn="l"/>
              </a:tabLst>
            </a:pPr>
            <a:r>
              <a:rPr sz="2750" spc="-120" dirty="0">
                <a:latin typeface="Arial"/>
                <a:cs typeface="Arial"/>
              </a:rPr>
              <a:t>Stakeholder</a:t>
            </a:r>
            <a:r>
              <a:rPr sz="2750" spc="-2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consultation</a:t>
            </a:r>
            <a:endParaRPr sz="2750">
              <a:latin typeface="Arial"/>
              <a:cs typeface="Arial"/>
            </a:endParaRPr>
          </a:p>
          <a:p>
            <a:pPr marL="808355" indent="-286385">
              <a:lnSpc>
                <a:spcPct val="100000"/>
              </a:lnSpc>
              <a:spcBef>
                <a:spcPts val="80"/>
              </a:spcBef>
              <a:buChar char="•"/>
              <a:tabLst>
                <a:tab pos="808355" algn="l"/>
              </a:tabLst>
            </a:pPr>
            <a:r>
              <a:rPr sz="2750" spc="-10" dirty="0">
                <a:latin typeface="Arial"/>
                <a:cs typeface="Arial"/>
              </a:rPr>
              <a:t>Feasibility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0729" y="2425763"/>
            <a:ext cx="5575935" cy="1307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99415" indent="-386715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99415" algn="l"/>
              </a:tabLst>
            </a:pPr>
            <a:r>
              <a:rPr sz="2750" spc="-55" dirty="0">
                <a:latin typeface="Arial"/>
                <a:cs typeface="Arial"/>
              </a:rPr>
              <a:t>Prioritize</a:t>
            </a:r>
            <a:r>
              <a:rPr sz="2750" spc="-13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barriers</a:t>
            </a:r>
            <a:endParaRPr sz="2750">
              <a:latin typeface="Arial"/>
              <a:cs typeface="Arial"/>
            </a:endParaRPr>
          </a:p>
          <a:p>
            <a:pPr marL="398780" indent="-38608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398780" algn="l"/>
              </a:tabLst>
            </a:pPr>
            <a:r>
              <a:rPr sz="2750" spc="-140" dirty="0">
                <a:latin typeface="Arial"/>
                <a:cs typeface="Arial"/>
              </a:rPr>
              <a:t>Select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interventions</a:t>
            </a:r>
            <a:endParaRPr sz="2750">
              <a:latin typeface="Arial"/>
              <a:cs typeface="Arial"/>
            </a:endParaRPr>
          </a:p>
          <a:p>
            <a:pPr marL="398780" indent="-38608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398780" algn="l"/>
              </a:tabLst>
            </a:pPr>
            <a:r>
              <a:rPr sz="2750" spc="-145" dirty="0">
                <a:latin typeface="Arial"/>
                <a:cs typeface="Arial"/>
              </a:rPr>
              <a:t>Specify</a:t>
            </a:r>
            <a:r>
              <a:rPr sz="2750" spc="-45" dirty="0">
                <a:latin typeface="Arial"/>
                <a:cs typeface="Arial"/>
              </a:rPr>
              <a:t> </a:t>
            </a:r>
            <a:r>
              <a:rPr sz="2750" spc="-50" dirty="0">
                <a:latin typeface="Arial"/>
                <a:cs typeface="Arial"/>
              </a:rPr>
              <a:t>how</a:t>
            </a:r>
            <a:r>
              <a:rPr sz="2750" spc="-100" dirty="0">
                <a:latin typeface="Arial"/>
                <a:cs typeface="Arial"/>
              </a:rPr>
              <a:t> </a:t>
            </a:r>
            <a:r>
              <a:rPr sz="2750" spc="-50" dirty="0">
                <a:latin typeface="Arial"/>
                <a:cs typeface="Arial"/>
              </a:rPr>
              <a:t>interventions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-35" dirty="0">
                <a:latin typeface="Arial"/>
                <a:cs typeface="Arial"/>
              </a:rPr>
              <a:t>delivered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344" y="400685"/>
            <a:ext cx="357886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b="1" dirty="0">
                <a:latin typeface="Arial Narrow"/>
                <a:cs typeface="Arial Narrow"/>
              </a:rPr>
              <a:t>XPEL</a:t>
            </a:r>
            <a:r>
              <a:rPr sz="3450" b="1" spc="-35" dirty="0">
                <a:latin typeface="Arial Narrow"/>
                <a:cs typeface="Arial Narrow"/>
              </a:rPr>
              <a:t> </a:t>
            </a:r>
            <a:r>
              <a:rPr sz="3450" b="1" dirty="0">
                <a:latin typeface="Arial Narrow"/>
                <a:cs typeface="Arial Narrow"/>
              </a:rPr>
              <a:t>TB</a:t>
            </a:r>
            <a:r>
              <a:rPr sz="3450" b="1" spc="20" dirty="0">
                <a:latin typeface="Arial Narrow"/>
                <a:cs typeface="Arial Narrow"/>
              </a:rPr>
              <a:t> </a:t>
            </a:r>
            <a:r>
              <a:rPr sz="3450" b="1" spc="-10" dirty="0">
                <a:latin typeface="Arial Narrow"/>
                <a:cs typeface="Arial Narrow"/>
              </a:rPr>
              <a:t>STRATEGY</a:t>
            </a:r>
            <a:endParaRPr sz="345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085" y="1496123"/>
            <a:ext cx="8935085" cy="291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Onsite</a:t>
            </a:r>
            <a:r>
              <a:rPr sz="2400"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Xpert</a:t>
            </a:r>
            <a:r>
              <a:rPr sz="2400" b="1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testing</a:t>
            </a:r>
            <a:r>
              <a:rPr sz="24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using</a:t>
            </a:r>
            <a:r>
              <a:rPr sz="24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GeneXpert</a:t>
            </a:r>
            <a:r>
              <a:rPr sz="2400" b="1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Edge</a:t>
            </a:r>
            <a:r>
              <a:rPr sz="2400" b="1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sz="24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sz="24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clinic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50"/>
              </a:spcBef>
              <a:buChar char="•"/>
              <a:tabLst>
                <a:tab pos="92710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Reduce</a:t>
            </a:r>
            <a:r>
              <a:rPr sz="24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workload,</a:t>
            </a:r>
            <a:r>
              <a:rPr sz="24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increase</a:t>
            </a:r>
            <a:r>
              <a:rPr sz="24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speed</a:t>
            </a:r>
            <a:r>
              <a:rPr sz="24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accuracy</a:t>
            </a:r>
            <a:r>
              <a:rPr sz="24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  <a:p>
            <a:pPr marL="469900" marR="153670" indent="-457834">
              <a:lnSpc>
                <a:spcPts val="2850"/>
              </a:lnSpc>
              <a:spcBef>
                <a:spcPts val="1370"/>
              </a:spcBef>
              <a:buAutoNum type="arabicPeriod"/>
              <a:tabLst>
                <a:tab pos="469900" algn="l"/>
              </a:tabLst>
            </a:pP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Clinic</a:t>
            </a:r>
            <a:r>
              <a:rPr sz="24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process</a:t>
            </a:r>
            <a:r>
              <a:rPr sz="2400" b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redesign</a:t>
            </a:r>
            <a:r>
              <a:rPr sz="24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4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facilitate</a:t>
            </a:r>
            <a:r>
              <a:rPr sz="2400" b="1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same</a:t>
            </a:r>
            <a:r>
              <a:rPr sz="2400" b="1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day</a:t>
            </a:r>
            <a:r>
              <a:rPr sz="2400" b="1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testing</a:t>
            </a:r>
            <a:r>
              <a:rPr sz="2400" b="1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treatment</a:t>
            </a:r>
            <a:r>
              <a:rPr sz="24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b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585858"/>
                </a:solidFill>
                <a:latin typeface="Arial"/>
                <a:cs typeface="Arial"/>
              </a:rPr>
              <a:t>TB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845"/>
              </a:lnSpc>
              <a:buChar char="•"/>
              <a:tabLst>
                <a:tab pos="92710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Address</a:t>
            </a:r>
            <a:r>
              <a:rPr sz="24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lack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urgency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failure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patients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return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55"/>
              </a:spcBef>
              <a:buAutoNum type="arabicPeriod"/>
              <a:tabLst>
                <a:tab pos="469900" algn="l"/>
              </a:tabLst>
            </a:pP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Regular</a:t>
            </a:r>
            <a:r>
              <a:rPr sz="2400" b="1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feedback</a:t>
            </a:r>
            <a:r>
              <a:rPr sz="2400" b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quality</a:t>
            </a:r>
            <a:r>
              <a:rPr sz="2400" b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metrics</a:t>
            </a:r>
            <a:r>
              <a:rPr sz="2400" b="1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400" b="1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sz="2400" b="1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facility</a:t>
            </a:r>
            <a:r>
              <a:rPr sz="2400" b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staff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45"/>
              </a:spcBef>
              <a:buChar char="•"/>
              <a:tabLst>
                <a:tab pos="92710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Improve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communication,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coordination</a:t>
            </a:r>
            <a:r>
              <a:rPr sz="24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oversight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534525" y="1318675"/>
            <a:ext cx="1608455" cy="939165"/>
            <a:chOff x="9534525" y="1318675"/>
            <a:chExt cx="1608455" cy="9391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0275" y="1318675"/>
              <a:ext cx="428625" cy="8307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8900" y="1647365"/>
              <a:ext cx="893788" cy="4966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34525" y="1333500"/>
              <a:ext cx="333375" cy="92392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67900" y="2381250"/>
            <a:ext cx="935789" cy="9346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96475" y="3514725"/>
            <a:ext cx="93345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46150" y="1475739"/>
          <a:ext cx="9461500" cy="3067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2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50" b="1" spc="-95" dirty="0">
                          <a:latin typeface="Arial"/>
                          <a:cs typeface="Arial"/>
                        </a:rPr>
                        <a:t>1212</a:t>
                      </a:r>
                      <a:r>
                        <a:rPr sz="215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135" dirty="0">
                          <a:latin typeface="Arial"/>
                          <a:cs typeface="Arial"/>
                        </a:rPr>
                        <a:t>adults</a:t>
                      </a:r>
                      <a:r>
                        <a:rPr sz="21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160" dirty="0">
                          <a:latin typeface="Arial"/>
                          <a:cs typeface="Arial"/>
                        </a:rPr>
                        <a:t>undergoing</a:t>
                      </a:r>
                      <a:r>
                        <a:rPr sz="215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270" dirty="0">
                          <a:latin typeface="Arial"/>
                          <a:cs typeface="Arial"/>
                        </a:rPr>
                        <a:t>TB</a:t>
                      </a:r>
                      <a:r>
                        <a:rPr sz="215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110" dirty="0">
                          <a:latin typeface="Arial"/>
                          <a:cs typeface="Arial"/>
                        </a:rPr>
                        <a:t>evaluation</a:t>
                      </a:r>
                      <a:r>
                        <a:rPr sz="215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6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215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11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1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9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215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10" dirty="0">
                          <a:latin typeface="Arial"/>
                          <a:cs typeface="Arial"/>
                        </a:rPr>
                        <a:t>centers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50" b="1" spc="-380" dirty="0">
                          <a:latin typeface="Arial"/>
                          <a:cs typeface="Arial"/>
                        </a:rPr>
                        <a:t>%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50" b="1" spc="-10" dirty="0">
                          <a:latin typeface="Arial"/>
                          <a:cs typeface="Arial"/>
                        </a:rPr>
                        <a:t>Range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marL="69215" marR="814705">
                        <a:lnSpc>
                          <a:spcPct val="104800"/>
                        </a:lnSpc>
                        <a:spcBef>
                          <a:spcPts val="45"/>
                        </a:spcBef>
                      </a:pPr>
                      <a:r>
                        <a:rPr sz="2150" b="1" spc="-114" dirty="0">
                          <a:latin typeface="Arial"/>
                          <a:cs typeface="Arial"/>
                        </a:rPr>
                        <a:t>Indicator</a:t>
                      </a:r>
                      <a:r>
                        <a:rPr sz="21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145" dirty="0">
                          <a:latin typeface="Arial"/>
                          <a:cs typeface="Arial"/>
                        </a:rPr>
                        <a:t>1:</a:t>
                      </a:r>
                      <a:r>
                        <a:rPr sz="21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45" dirty="0">
                          <a:latin typeface="Arial"/>
                          <a:cs typeface="Arial"/>
                        </a:rPr>
                        <a:t>Proportion</a:t>
                      </a:r>
                      <a:r>
                        <a:rPr sz="21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35" dirty="0">
                          <a:latin typeface="Arial"/>
                          <a:cs typeface="Arial"/>
                        </a:rPr>
                        <a:t>referred</a:t>
                      </a:r>
                      <a:r>
                        <a:rPr sz="21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1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50" dirty="0">
                          <a:latin typeface="Arial"/>
                          <a:cs typeface="Arial"/>
                        </a:rPr>
                        <a:t>sputum-</a:t>
                      </a:r>
                      <a:r>
                        <a:rPr sz="2150" spc="-12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21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295" dirty="0">
                          <a:latin typeface="Arial"/>
                          <a:cs typeface="Arial"/>
                        </a:rPr>
                        <a:t>TB </a:t>
                      </a:r>
                      <a:r>
                        <a:rPr sz="2150" spc="-10" dirty="0">
                          <a:latin typeface="Arial"/>
                          <a:cs typeface="Arial"/>
                        </a:rPr>
                        <a:t>testing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50" spc="-25" dirty="0">
                          <a:latin typeface="Arial"/>
                          <a:cs typeface="Arial"/>
                        </a:rPr>
                        <a:t>99%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150" spc="-105" dirty="0">
                          <a:latin typeface="Arial"/>
                          <a:cs typeface="Arial"/>
                        </a:rPr>
                        <a:t>95</a:t>
                      </a:r>
                      <a:r>
                        <a:rPr sz="21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12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1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20" dirty="0">
                          <a:latin typeface="Arial"/>
                          <a:cs typeface="Arial"/>
                        </a:rPr>
                        <a:t>100%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50" b="1" spc="-114" dirty="0">
                          <a:latin typeface="Arial"/>
                          <a:cs typeface="Arial"/>
                        </a:rPr>
                        <a:t>Indicator</a:t>
                      </a:r>
                      <a:r>
                        <a:rPr sz="215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145" dirty="0">
                          <a:latin typeface="Arial"/>
                          <a:cs typeface="Arial"/>
                        </a:rPr>
                        <a:t>2:</a:t>
                      </a:r>
                      <a:r>
                        <a:rPr sz="215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45" dirty="0">
                          <a:latin typeface="Arial"/>
                          <a:cs typeface="Arial"/>
                        </a:rPr>
                        <a:t>Proportion</a:t>
                      </a:r>
                      <a:r>
                        <a:rPr sz="21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50" dirty="0">
                          <a:latin typeface="Arial"/>
                          <a:cs typeface="Arial"/>
                        </a:rPr>
                        <a:t>completing</a:t>
                      </a:r>
                      <a:r>
                        <a:rPr sz="21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240" dirty="0">
                          <a:latin typeface="Arial"/>
                          <a:cs typeface="Arial"/>
                        </a:rPr>
                        <a:t>TB</a:t>
                      </a:r>
                      <a:r>
                        <a:rPr sz="21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35" dirty="0">
                          <a:latin typeface="Arial"/>
                          <a:cs typeface="Arial"/>
                        </a:rPr>
                        <a:t>testing</a:t>
                      </a:r>
                      <a:r>
                        <a:rPr sz="21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latin typeface="Arial"/>
                          <a:cs typeface="Arial"/>
                        </a:rPr>
                        <a:t>(if</a:t>
                      </a:r>
                      <a:r>
                        <a:rPr sz="215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10" dirty="0">
                          <a:latin typeface="Arial"/>
                          <a:cs typeface="Arial"/>
                        </a:rPr>
                        <a:t>referred)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50" spc="-10" dirty="0">
                          <a:latin typeface="Arial"/>
                          <a:cs typeface="Arial"/>
                        </a:rPr>
                        <a:t>99.6%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50" spc="-105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21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12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1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20" dirty="0">
                          <a:latin typeface="Arial"/>
                          <a:cs typeface="Arial"/>
                        </a:rPr>
                        <a:t>100%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50" b="1" spc="-114" dirty="0">
                          <a:latin typeface="Arial"/>
                          <a:cs typeface="Arial"/>
                        </a:rPr>
                        <a:t>Indicator</a:t>
                      </a:r>
                      <a:r>
                        <a:rPr sz="21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145" dirty="0">
                          <a:latin typeface="Arial"/>
                          <a:cs typeface="Arial"/>
                        </a:rPr>
                        <a:t>3:</a:t>
                      </a:r>
                      <a:r>
                        <a:rPr sz="21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40" dirty="0">
                          <a:latin typeface="Arial"/>
                          <a:cs typeface="Arial"/>
                        </a:rPr>
                        <a:t>Proportion</a:t>
                      </a:r>
                      <a:r>
                        <a:rPr sz="21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30" dirty="0">
                          <a:latin typeface="Arial"/>
                          <a:cs typeface="Arial"/>
                        </a:rPr>
                        <a:t>treated</a:t>
                      </a:r>
                      <a:r>
                        <a:rPr sz="21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latin typeface="Arial"/>
                          <a:cs typeface="Arial"/>
                        </a:rPr>
                        <a:t>within</a:t>
                      </a:r>
                      <a:r>
                        <a:rPr sz="21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10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21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155" dirty="0">
                          <a:latin typeface="Arial"/>
                          <a:cs typeface="Arial"/>
                        </a:rPr>
                        <a:t>days</a:t>
                      </a:r>
                      <a:r>
                        <a:rPr sz="21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latin typeface="Arial"/>
                          <a:cs typeface="Arial"/>
                        </a:rPr>
                        <a:t>(if</a:t>
                      </a:r>
                      <a:r>
                        <a:rPr sz="21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90" dirty="0">
                          <a:latin typeface="Arial"/>
                          <a:cs typeface="Arial"/>
                        </a:rPr>
                        <a:t>smear-</a:t>
                      </a:r>
                      <a:r>
                        <a:rPr sz="21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25" dirty="0">
                          <a:latin typeface="Arial"/>
                          <a:cs typeface="Arial"/>
                        </a:rPr>
                        <a:t>or</a:t>
                      </a:r>
                      <a:endParaRPr sz="215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150" spc="-65" dirty="0">
                          <a:latin typeface="Arial"/>
                          <a:cs typeface="Arial"/>
                        </a:rPr>
                        <a:t>Xpert-</a:t>
                      </a:r>
                      <a:r>
                        <a:rPr sz="2150" spc="-10" dirty="0">
                          <a:latin typeface="Arial"/>
                          <a:cs typeface="Arial"/>
                        </a:rPr>
                        <a:t>positive)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50" spc="-25" dirty="0">
                          <a:latin typeface="Arial"/>
                          <a:cs typeface="Arial"/>
                        </a:rPr>
                        <a:t>85%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50" spc="-105" dirty="0">
                          <a:latin typeface="Arial"/>
                          <a:cs typeface="Arial"/>
                        </a:rPr>
                        <a:t>81</a:t>
                      </a:r>
                      <a:r>
                        <a:rPr sz="21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12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1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25" dirty="0">
                          <a:latin typeface="Arial"/>
                          <a:cs typeface="Arial"/>
                        </a:rPr>
                        <a:t>92%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marL="69215" marR="196215">
                        <a:lnSpc>
                          <a:spcPct val="104800"/>
                        </a:lnSpc>
                        <a:spcBef>
                          <a:spcPts val="65"/>
                        </a:spcBef>
                      </a:pPr>
                      <a:r>
                        <a:rPr sz="2150" b="1" spc="-120" dirty="0">
                          <a:latin typeface="Arial"/>
                          <a:cs typeface="Arial"/>
                        </a:rPr>
                        <a:t>Indicator</a:t>
                      </a:r>
                      <a:r>
                        <a:rPr sz="21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110" dirty="0">
                          <a:latin typeface="Arial"/>
                          <a:cs typeface="Arial"/>
                        </a:rPr>
                        <a:t>4:</a:t>
                      </a:r>
                      <a:r>
                        <a:rPr sz="215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80" dirty="0">
                          <a:latin typeface="Arial"/>
                          <a:cs typeface="Arial"/>
                        </a:rPr>
                        <a:t>Cumulative</a:t>
                      </a:r>
                      <a:r>
                        <a:rPr sz="21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30" dirty="0">
                          <a:latin typeface="Arial"/>
                          <a:cs typeface="Arial"/>
                        </a:rPr>
                        <a:t>probability</a:t>
                      </a:r>
                      <a:r>
                        <a:rPr sz="21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1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75" dirty="0">
                          <a:latin typeface="Arial"/>
                          <a:cs typeface="Arial"/>
                        </a:rPr>
                        <a:t>being</a:t>
                      </a:r>
                      <a:r>
                        <a:rPr sz="21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105" dirty="0">
                          <a:latin typeface="Arial"/>
                          <a:cs typeface="Arial"/>
                        </a:rPr>
                        <a:t>diagnosed</a:t>
                      </a:r>
                      <a:r>
                        <a:rPr sz="21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2150" spc="-10" dirty="0">
                          <a:latin typeface="Arial"/>
                          <a:cs typeface="Arial"/>
                        </a:rPr>
                        <a:t>treated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150" b="1" spc="-2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84%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150" spc="-105" dirty="0">
                          <a:latin typeface="Arial"/>
                          <a:cs typeface="Arial"/>
                        </a:rPr>
                        <a:t>76</a:t>
                      </a:r>
                      <a:r>
                        <a:rPr sz="21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12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1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25" dirty="0">
                          <a:latin typeface="Arial"/>
                          <a:cs typeface="Arial"/>
                        </a:rPr>
                        <a:t>92%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08330" y="4674679"/>
            <a:ext cx="11212195" cy="201676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400" b="1" u="sng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Xpert</a:t>
            </a:r>
            <a:r>
              <a:rPr sz="24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Utilization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725"/>
              </a:spcBef>
              <a:buChar char="•"/>
              <a:tabLst>
                <a:tab pos="240029" algn="l"/>
              </a:tabLst>
            </a:pPr>
            <a:r>
              <a:rPr sz="2400" spc="-245" dirty="0">
                <a:latin typeface="Arial"/>
                <a:cs typeface="Arial"/>
              </a:rPr>
              <a:t>91%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(995/1091)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smear-</a:t>
            </a:r>
            <a:r>
              <a:rPr sz="2400" spc="-120" dirty="0">
                <a:latin typeface="Arial"/>
                <a:cs typeface="Arial"/>
              </a:rPr>
              <a:t>negative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patients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received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Xpert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1770"/>
              </a:spcBef>
              <a:buChar char="•"/>
              <a:tabLst>
                <a:tab pos="240029" algn="l"/>
              </a:tabLst>
            </a:pPr>
            <a:r>
              <a:rPr sz="2400" spc="-245" dirty="0">
                <a:latin typeface="Arial"/>
                <a:cs typeface="Arial"/>
              </a:rPr>
              <a:t>76%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(28/37)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Xpert-</a:t>
            </a:r>
            <a:r>
              <a:rPr sz="2400" spc="-75" dirty="0">
                <a:latin typeface="Arial"/>
                <a:cs typeface="Arial"/>
              </a:rPr>
              <a:t>positive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patients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initiated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treatment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55"/>
              </a:spcBef>
            </a:pPr>
            <a:r>
              <a:rPr sz="1800" spc="-130" dirty="0">
                <a:latin typeface="Arial"/>
                <a:cs typeface="Arial"/>
              </a:rPr>
              <a:t>Shete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0" dirty="0">
                <a:latin typeface="Arial"/>
                <a:cs typeface="Arial"/>
              </a:rPr>
              <a:t>PB,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Nalugwa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40" dirty="0">
                <a:latin typeface="Arial"/>
                <a:cs typeface="Arial"/>
              </a:rPr>
              <a:t>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al.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95" dirty="0">
                <a:latin typeface="Arial"/>
                <a:cs typeface="Arial"/>
              </a:rPr>
              <a:t>IJTLD.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001" rIns="0" bIns="0" rtlCol="0">
            <a:spAutoFit/>
          </a:bodyPr>
          <a:lstStyle/>
          <a:p>
            <a:pPr marL="450215">
              <a:lnSpc>
                <a:spcPct val="100000"/>
              </a:lnSpc>
              <a:spcBef>
                <a:spcPts val="125"/>
              </a:spcBef>
            </a:pPr>
            <a:r>
              <a:rPr sz="3200" b="1" dirty="0">
                <a:latin typeface="Arial"/>
                <a:cs typeface="Arial"/>
              </a:rPr>
              <a:t>Intervention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pilot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Single-</a:t>
            </a:r>
            <a:r>
              <a:rPr sz="3200" b="1" dirty="0">
                <a:latin typeface="Arial"/>
                <a:cs typeface="Arial"/>
              </a:rPr>
              <a:t>arm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interventional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trial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426084">
              <a:lnSpc>
                <a:spcPct val="100000"/>
              </a:lnSpc>
              <a:spcBef>
                <a:spcPts val="130"/>
              </a:spcBef>
            </a:pPr>
            <a:r>
              <a:rPr sz="3950" spc="-645" dirty="0"/>
              <a:t>XPEL</a:t>
            </a:r>
            <a:r>
              <a:rPr sz="3950" spc="-270" dirty="0"/>
              <a:t> </a:t>
            </a:r>
            <a:r>
              <a:rPr sz="3950" spc="-505" dirty="0"/>
              <a:t>TB</a:t>
            </a:r>
            <a:r>
              <a:rPr sz="3950" spc="-215" dirty="0"/>
              <a:t> </a:t>
            </a:r>
            <a:r>
              <a:rPr sz="3950" spc="-45" dirty="0"/>
              <a:t>trial</a:t>
            </a:r>
            <a:r>
              <a:rPr sz="3950" spc="-229" dirty="0"/>
              <a:t> </a:t>
            </a:r>
            <a:r>
              <a:rPr sz="3950" spc="-245" dirty="0"/>
              <a:t>design</a:t>
            </a:r>
            <a:r>
              <a:rPr sz="3950" spc="-204" dirty="0"/>
              <a:t> </a:t>
            </a:r>
            <a:r>
              <a:rPr sz="3950" spc="-254" dirty="0"/>
              <a:t>and</a:t>
            </a:r>
            <a:r>
              <a:rPr sz="3950" spc="-229" dirty="0"/>
              <a:t> </a:t>
            </a:r>
            <a:r>
              <a:rPr sz="3950" spc="-85" dirty="0"/>
              <a:t>population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4650" y="1247775"/>
            <a:ext cx="5172075" cy="34766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5432" y="1530985"/>
            <a:ext cx="10913745" cy="5273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4979035" indent="-3816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93700" algn="l"/>
              </a:tabLst>
            </a:pPr>
            <a:r>
              <a:rPr sz="2400" b="1" spc="-140" dirty="0">
                <a:latin typeface="Arial"/>
                <a:cs typeface="Arial"/>
              </a:rPr>
              <a:t>Objective</a:t>
            </a:r>
            <a:r>
              <a:rPr sz="2400" spc="-140" dirty="0">
                <a:latin typeface="Arial"/>
                <a:cs typeface="Arial"/>
              </a:rPr>
              <a:t>: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325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evaluate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effectiveness, </a:t>
            </a:r>
            <a:r>
              <a:rPr sz="2400" spc="-65" dirty="0">
                <a:latin typeface="Arial"/>
                <a:cs typeface="Arial"/>
              </a:rPr>
              <a:t>implementation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costs/cost-</a:t>
            </a:r>
            <a:r>
              <a:rPr sz="2400" spc="-95" dirty="0">
                <a:latin typeface="Arial"/>
                <a:cs typeface="Arial"/>
              </a:rPr>
              <a:t>effectiveness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395" dirty="0">
                <a:latin typeface="Arial"/>
                <a:cs typeface="Arial"/>
              </a:rPr>
              <a:t>XPEL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TB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strategy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at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community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health centers.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93700" marR="4798060" indent="-381635">
              <a:lnSpc>
                <a:spcPct val="100400"/>
              </a:lnSpc>
              <a:buFont typeface="Arial"/>
              <a:buChar char="•"/>
              <a:tabLst>
                <a:tab pos="393700" algn="l"/>
              </a:tabLst>
            </a:pPr>
            <a:r>
              <a:rPr sz="2400" b="1" dirty="0">
                <a:latin typeface="Arial"/>
                <a:cs typeface="Arial"/>
              </a:rPr>
              <a:t>Design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Cluster-</a:t>
            </a:r>
            <a:r>
              <a:rPr sz="2400" dirty="0">
                <a:latin typeface="Arial"/>
                <a:cs typeface="Arial"/>
              </a:rPr>
              <a:t>randomized,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hybrid </a:t>
            </a:r>
            <a:r>
              <a:rPr sz="2400" dirty="0">
                <a:latin typeface="Arial"/>
                <a:cs typeface="Arial"/>
              </a:rPr>
              <a:t>effectiveness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implementation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(Type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2)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trial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20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centers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Uganda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93700" algn="l"/>
              </a:tabLst>
            </a:pPr>
            <a:r>
              <a:rPr sz="2400" b="1" spc="-10" dirty="0">
                <a:latin typeface="Arial"/>
                <a:cs typeface="Arial"/>
              </a:rPr>
              <a:t>Population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adults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evaluated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pulmonary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TB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Oct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2018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  <a:p>
            <a:pPr marL="850900" lvl="1" indent="-381000">
              <a:lnSpc>
                <a:spcPct val="100000"/>
              </a:lnSpc>
              <a:spcBef>
                <a:spcPts val="875"/>
              </a:spcBef>
              <a:buChar char="•"/>
              <a:tabLst>
                <a:tab pos="850900" algn="l"/>
              </a:tabLst>
            </a:pPr>
            <a:r>
              <a:rPr sz="2400" dirty="0">
                <a:latin typeface="Arial"/>
                <a:cs typeface="Arial"/>
              </a:rPr>
              <a:t>Patients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resistance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excluded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2400">
              <a:latin typeface="Arial"/>
              <a:cs typeface="Arial"/>
            </a:endParaRPr>
          </a:p>
          <a:p>
            <a:pPr marL="7823200" marR="120650" indent="-1096645" algn="r">
              <a:lnSpc>
                <a:spcPct val="100800"/>
              </a:lnSpc>
            </a:pPr>
            <a:r>
              <a:rPr sz="1800" spc="-229" dirty="0">
                <a:latin typeface="Arial"/>
                <a:cs typeface="Arial"/>
              </a:rPr>
              <a:t>Reza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T,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Nalugwa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40" dirty="0">
                <a:latin typeface="Arial"/>
                <a:cs typeface="Arial"/>
              </a:rPr>
              <a:t>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al.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Implement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Sci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2020 </a:t>
            </a:r>
            <a:r>
              <a:rPr sz="1800" spc="-95" dirty="0">
                <a:latin typeface="Arial"/>
                <a:cs typeface="Arial"/>
              </a:rPr>
              <a:t>Cattamanchi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al.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95" dirty="0">
                <a:latin typeface="Arial"/>
                <a:cs typeface="Arial"/>
              </a:rPr>
              <a:t>NEJM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2021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863" rIns="0" bIns="0" rtlCol="0">
            <a:spAutoFit/>
          </a:bodyPr>
          <a:lstStyle/>
          <a:p>
            <a:pPr marL="1925955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We</a:t>
            </a:r>
            <a:r>
              <a:rPr sz="3950" spc="65" dirty="0"/>
              <a:t> </a:t>
            </a:r>
            <a:r>
              <a:rPr sz="3950" dirty="0"/>
              <a:t>often</a:t>
            </a:r>
            <a:r>
              <a:rPr sz="3950" spc="-15" dirty="0"/>
              <a:t> </a:t>
            </a:r>
            <a:r>
              <a:rPr sz="3950" dirty="0"/>
              <a:t>known</a:t>
            </a:r>
            <a:r>
              <a:rPr sz="3950" spc="-15" dirty="0"/>
              <a:t> </a:t>
            </a:r>
            <a:r>
              <a:rPr sz="3950" dirty="0"/>
              <a:t>what</a:t>
            </a:r>
            <a:r>
              <a:rPr sz="3950" spc="50" dirty="0"/>
              <a:t> </a:t>
            </a:r>
            <a:r>
              <a:rPr sz="3950" dirty="0"/>
              <a:t>to</a:t>
            </a:r>
            <a:r>
              <a:rPr sz="3950" spc="-10" dirty="0"/>
              <a:t> do…..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2913126" y="5967729"/>
            <a:ext cx="6515734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44536A"/>
                </a:solidFill>
                <a:latin typeface="Arial"/>
                <a:cs typeface="Arial"/>
              </a:rPr>
              <a:t>.….but</a:t>
            </a:r>
            <a:r>
              <a:rPr sz="3950" spc="3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44536A"/>
                </a:solidFill>
                <a:latin typeface="Arial"/>
                <a:cs typeface="Arial"/>
              </a:rPr>
              <a:t>not</a:t>
            </a:r>
            <a:r>
              <a:rPr sz="3950" spc="4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44536A"/>
                </a:solidFill>
                <a:latin typeface="Arial"/>
                <a:cs typeface="Arial"/>
              </a:rPr>
              <a:t>how</a:t>
            </a:r>
            <a:r>
              <a:rPr sz="3950" spc="7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sz="3950" spc="-2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44536A"/>
                </a:solidFill>
                <a:latin typeface="Arial"/>
                <a:cs typeface="Arial"/>
              </a:rPr>
              <a:t>get</a:t>
            </a:r>
            <a:r>
              <a:rPr sz="3950" spc="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44536A"/>
                </a:solidFill>
                <a:latin typeface="Arial"/>
                <a:cs typeface="Arial"/>
              </a:rPr>
              <a:t>it</a:t>
            </a:r>
            <a:r>
              <a:rPr sz="3950" spc="4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3950" spc="-20" dirty="0">
                <a:solidFill>
                  <a:srgbClr val="44536A"/>
                </a:solidFill>
                <a:latin typeface="Arial"/>
                <a:cs typeface="Arial"/>
              </a:rPr>
              <a:t>done</a:t>
            </a:r>
            <a:endParaRPr sz="39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565" y="1321533"/>
            <a:ext cx="7241252" cy="459529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432" y="1559623"/>
            <a:ext cx="10652125" cy="405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ts val="2865"/>
              </a:lnSpc>
              <a:spcBef>
                <a:spcPts val="100"/>
              </a:spcBef>
              <a:buFont typeface="Arial"/>
              <a:buChar char="•"/>
              <a:tabLst>
                <a:tab pos="393700" algn="l"/>
              </a:tabLst>
            </a:pPr>
            <a:r>
              <a:rPr sz="2400" dirty="0">
                <a:latin typeface="Arial"/>
                <a:cs typeface="Arial"/>
              </a:rPr>
              <a:t>Public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randomization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ceremony</a:t>
            </a:r>
            <a:endParaRPr sz="2400">
              <a:latin typeface="Arial"/>
              <a:cs typeface="Arial"/>
            </a:endParaRPr>
          </a:p>
          <a:p>
            <a:pPr marL="1003300" lvl="1" indent="-381000">
              <a:lnSpc>
                <a:spcPts val="2865"/>
              </a:lnSpc>
              <a:buChar char="•"/>
              <a:tabLst>
                <a:tab pos="1003300" algn="l"/>
              </a:tabLst>
            </a:pPr>
            <a:r>
              <a:rPr sz="2400" dirty="0">
                <a:latin typeface="Arial"/>
                <a:cs typeface="Arial"/>
              </a:rPr>
              <a:t>restricted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stratified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randomization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using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2017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TB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4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ts val="2865"/>
              </a:lnSpc>
              <a:buChar char="•"/>
              <a:tabLst>
                <a:tab pos="393700" algn="l"/>
              </a:tabLst>
            </a:pPr>
            <a:r>
              <a:rPr sz="2400" spc="-10" dirty="0">
                <a:latin typeface="Arial"/>
                <a:cs typeface="Arial"/>
              </a:rPr>
              <a:t>“Ultra-</a:t>
            </a:r>
            <a:r>
              <a:rPr sz="2400" dirty="0">
                <a:latin typeface="Arial"/>
                <a:cs typeface="Arial"/>
              </a:rPr>
              <a:t>pragmatic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features”</a:t>
            </a:r>
            <a:endParaRPr sz="2400">
              <a:latin typeface="Arial"/>
              <a:cs typeface="Arial"/>
            </a:endParaRPr>
          </a:p>
          <a:p>
            <a:pPr marL="1003300" lvl="1" indent="-381000">
              <a:lnSpc>
                <a:spcPts val="2865"/>
              </a:lnSpc>
              <a:buChar char="•"/>
              <a:tabLst>
                <a:tab pos="1003300" algn="l"/>
              </a:tabLst>
            </a:pPr>
            <a:r>
              <a:rPr sz="2400" dirty="0">
                <a:latin typeface="Arial"/>
                <a:cs typeface="Arial"/>
              </a:rPr>
              <a:t>Waiver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informed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consent</a:t>
            </a:r>
            <a:endParaRPr sz="2400">
              <a:latin typeface="Arial"/>
              <a:cs typeface="Arial"/>
            </a:endParaRPr>
          </a:p>
          <a:p>
            <a:pPr marL="1003300" marR="5080" lvl="1" indent="-381635">
              <a:lnSpc>
                <a:spcPts val="2860"/>
              </a:lnSpc>
              <a:spcBef>
                <a:spcPts val="160"/>
              </a:spcBef>
              <a:buChar char="•"/>
              <a:tabLst>
                <a:tab pos="1003300" algn="l"/>
              </a:tabLst>
            </a:pPr>
            <a:r>
              <a:rPr sz="2400" dirty="0">
                <a:latin typeface="Arial"/>
                <a:cs typeface="Arial"/>
              </a:rPr>
              <a:t>No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trial-</a:t>
            </a:r>
            <a:r>
              <a:rPr sz="2400" dirty="0">
                <a:latin typeface="Arial"/>
                <a:cs typeface="Arial"/>
              </a:rPr>
              <a:t>specific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changes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usual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(e.g.,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CXR,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culture,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additional </a:t>
            </a:r>
            <a:r>
              <a:rPr sz="2400" dirty="0">
                <a:latin typeface="Arial"/>
                <a:cs typeface="Arial"/>
              </a:rPr>
              <a:t>patient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contact)</a:t>
            </a:r>
            <a:endParaRPr sz="2400">
              <a:latin typeface="Arial"/>
              <a:cs typeface="Arial"/>
            </a:endParaRPr>
          </a:p>
          <a:p>
            <a:pPr marL="1003300" lvl="1" indent="-381000">
              <a:lnSpc>
                <a:spcPts val="2820"/>
              </a:lnSpc>
              <a:buChar char="•"/>
              <a:tabLst>
                <a:tab pos="1003300" algn="l"/>
              </a:tabLst>
            </a:pPr>
            <a:r>
              <a:rPr sz="2400" dirty="0">
                <a:latin typeface="Arial"/>
                <a:cs typeface="Arial"/>
              </a:rPr>
              <a:t>Outcomes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assessed using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routine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sources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i.e.,</a:t>
            </a:r>
            <a:r>
              <a:rPr sz="2400" i="1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TB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registers)</a:t>
            </a:r>
            <a:endParaRPr sz="2400">
              <a:latin typeface="Arial"/>
              <a:cs typeface="Arial"/>
            </a:endParaRPr>
          </a:p>
          <a:p>
            <a:pPr marL="1003300" lvl="1" indent="-381000">
              <a:lnSpc>
                <a:spcPts val="2855"/>
              </a:lnSpc>
              <a:buChar char="•"/>
              <a:tabLst>
                <a:tab pos="1003300" algn="l"/>
              </a:tabLst>
            </a:pPr>
            <a:r>
              <a:rPr sz="2400" dirty="0">
                <a:latin typeface="Arial"/>
                <a:cs typeface="Arial"/>
              </a:rPr>
              <a:t>Minimal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contact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health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centers</a:t>
            </a:r>
            <a:endParaRPr sz="2400">
              <a:latin typeface="Arial"/>
              <a:cs typeface="Arial"/>
            </a:endParaRPr>
          </a:p>
          <a:p>
            <a:pPr marL="1614170" lvl="2" indent="-381635">
              <a:lnSpc>
                <a:spcPts val="2865"/>
              </a:lnSpc>
              <a:buChar char="•"/>
              <a:tabLst>
                <a:tab pos="1614170" algn="l"/>
              </a:tabLst>
            </a:pPr>
            <a:r>
              <a:rPr sz="2400" dirty="0">
                <a:latin typeface="Arial"/>
                <a:cs typeface="Arial"/>
              </a:rPr>
              <a:t>initial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training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visit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quarterly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site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visits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resolve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queries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61417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latin typeface="Arial"/>
                <a:cs typeface="Arial"/>
              </a:rPr>
              <a:t>conduct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nested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sub-</a:t>
            </a:r>
            <a:r>
              <a:rPr sz="2400" spc="-10" dirty="0">
                <a:latin typeface="Arial"/>
                <a:cs typeface="Arial"/>
              </a:rPr>
              <a:t>studies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7234" y="6285547"/>
            <a:ext cx="4079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9" dirty="0">
                <a:latin typeface="Arial"/>
                <a:cs typeface="Arial"/>
              </a:rPr>
              <a:t>Reza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T,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Nalugwa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40" dirty="0">
                <a:latin typeface="Arial"/>
                <a:cs typeface="Arial"/>
              </a:rPr>
              <a:t>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al.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Implement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Sci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2020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0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645" dirty="0"/>
              <a:t>XPEL</a:t>
            </a:r>
            <a:r>
              <a:rPr sz="3950" spc="-295" dirty="0"/>
              <a:t> </a:t>
            </a:r>
            <a:r>
              <a:rPr sz="3950" spc="-505" dirty="0"/>
              <a:t>TB</a:t>
            </a:r>
            <a:r>
              <a:rPr sz="3950" spc="-225" dirty="0"/>
              <a:t> </a:t>
            </a:r>
            <a:r>
              <a:rPr sz="3950" spc="-40" dirty="0"/>
              <a:t>trial</a:t>
            </a:r>
            <a:r>
              <a:rPr sz="3950" spc="-245" dirty="0"/>
              <a:t> </a:t>
            </a:r>
            <a:r>
              <a:rPr sz="3950" spc="-185" dirty="0"/>
              <a:t>procedures</a:t>
            </a:r>
            <a:endParaRPr sz="39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3775" y="0"/>
            <a:ext cx="4848225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145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888888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373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05"/>
              </a:spcBef>
            </a:pPr>
            <a:r>
              <a:rPr spc="-645" dirty="0"/>
              <a:t>XPEL</a:t>
            </a:r>
            <a:r>
              <a:rPr spc="-195" dirty="0"/>
              <a:t> </a:t>
            </a:r>
            <a:r>
              <a:rPr spc="-540" dirty="0"/>
              <a:t>TB</a:t>
            </a:r>
            <a:r>
              <a:rPr spc="-190" dirty="0"/>
              <a:t> </a:t>
            </a:r>
            <a:r>
              <a:rPr spc="-65" dirty="0"/>
              <a:t>trial</a:t>
            </a:r>
            <a:r>
              <a:rPr spc="-200" dirty="0"/>
              <a:t> </a:t>
            </a:r>
            <a:r>
              <a:rPr spc="-229" dirty="0"/>
              <a:t>effectiveness</a:t>
            </a:r>
            <a:r>
              <a:rPr spc="-220" dirty="0"/>
              <a:t> </a:t>
            </a:r>
            <a:r>
              <a:rPr spc="-175" dirty="0"/>
              <a:t>outcomes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2455" y="2309177"/>
            <a:ext cx="3858895" cy="207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Primary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outcome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30400"/>
              </a:lnSpc>
              <a:spcBef>
                <a:spcPts val="1955"/>
              </a:spcBef>
            </a:pPr>
            <a:r>
              <a:rPr sz="2400" dirty="0">
                <a:latin typeface="Arial"/>
                <a:cs typeface="Arial"/>
              </a:rPr>
              <a:t>Number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patients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treated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microbiologically- </a:t>
            </a:r>
            <a:r>
              <a:rPr sz="2400" dirty="0">
                <a:latin typeface="Arial"/>
                <a:cs typeface="Arial"/>
              </a:rPr>
              <a:t>confirmed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TB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within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14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days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0154" y="1451292"/>
            <a:ext cx="31959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Secondary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outcomes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736591" y="1918589"/>
          <a:ext cx="7211059" cy="3302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6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4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68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1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2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Cascade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5B9BD4"/>
                      </a:solidFill>
                      <a:prstDash val="solid"/>
                    </a:lnL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5B9BD4"/>
                      </a:solidFill>
                      <a:prstDash val="solid"/>
                    </a:lnR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85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100" spc="-10" dirty="0">
                          <a:latin typeface="Arial"/>
                          <a:cs typeface="Arial"/>
                        </a:rPr>
                        <a:t>Testing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5B9BD4"/>
                      </a:solidFill>
                      <a:prstDash val="solid"/>
                    </a:lnL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279400">
                        <a:lnSpc>
                          <a:spcPct val="101400"/>
                        </a:lnSpc>
                        <a:spcBef>
                          <a:spcPts val="219"/>
                        </a:spcBef>
                      </a:pPr>
                      <a:r>
                        <a:rPr sz="2100" spc="-8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2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65" dirty="0">
                          <a:latin typeface="Arial"/>
                          <a:cs typeface="Arial"/>
                        </a:rPr>
                        <a:t>completing </a:t>
                      </a:r>
                      <a:r>
                        <a:rPr sz="2100" spc="-295" dirty="0">
                          <a:latin typeface="Arial"/>
                          <a:cs typeface="Arial"/>
                        </a:rPr>
                        <a:t>TB</a:t>
                      </a:r>
                      <a:r>
                        <a:rPr sz="2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60" dirty="0">
                          <a:latin typeface="Arial"/>
                          <a:cs typeface="Arial"/>
                        </a:rPr>
                        <a:t>testing</a:t>
                      </a:r>
                      <a:r>
                        <a:rPr sz="2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80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2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35" dirty="0">
                          <a:latin typeface="Arial"/>
                          <a:cs typeface="Arial"/>
                        </a:rPr>
                        <a:t>national 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guidelines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5B9BD4"/>
                      </a:solidFill>
                      <a:prstDash val="solid"/>
                    </a:lnR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33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100" spc="-25" dirty="0">
                          <a:latin typeface="Arial"/>
                          <a:cs typeface="Arial"/>
                        </a:rPr>
                        <a:t>Diagnosis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100" spc="-8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2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10" dirty="0">
                          <a:latin typeface="Arial"/>
                          <a:cs typeface="Arial"/>
                        </a:rPr>
                        <a:t>diagnosed</a:t>
                      </a:r>
                      <a:r>
                        <a:rPr sz="2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60" dirty="0">
                          <a:latin typeface="Arial"/>
                          <a:cs typeface="Arial"/>
                        </a:rPr>
                        <a:t>confirmed</a:t>
                      </a:r>
                      <a:r>
                        <a:rPr sz="2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25" dirty="0">
                          <a:latin typeface="Arial"/>
                          <a:cs typeface="Arial"/>
                        </a:rPr>
                        <a:t>TB*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spc="-10" dirty="0">
                          <a:latin typeface="Arial"/>
                          <a:cs typeface="Arial"/>
                        </a:rPr>
                        <a:t>Treatment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spc="-8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2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45" dirty="0">
                          <a:latin typeface="Arial"/>
                          <a:cs typeface="Arial"/>
                        </a:rPr>
                        <a:t>treated</a:t>
                      </a:r>
                      <a:r>
                        <a:rPr sz="2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60" dirty="0">
                          <a:latin typeface="Arial"/>
                          <a:cs typeface="Arial"/>
                        </a:rPr>
                        <a:t>confirmed</a:t>
                      </a:r>
                      <a:r>
                        <a:rPr sz="2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25" dirty="0">
                          <a:latin typeface="Arial"/>
                          <a:cs typeface="Arial"/>
                        </a:rPr>
                        <a:t>TB*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06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10" dirty="0">
                          <a:latin typeface="Arial"/>
                          <a:cs typeface="Arial"/>
                        </a:rPr>
                        <a:t>Treatment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8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2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45" dirty="0">
                          <a:latin typeface="Arial"/>
                          <a:cs typeface="Arial"/>
                        </a:rPr>
                        <a:t>treated</a:t>
                      </a:r>
                      <a:r>
                        <a:rPr sz="2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25" dirty="0">
                          <a:latin typeface="Arial"/>
                          <a:cs typeface="Arial"/>
                        </a:rPr>
                        <a:t>TB*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050154" y="5360352"/>
            <a:ext cx="509841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dirty="0">
                <a:latin typeface="Arial"/>
                <a:cs typeface="Arial"/>
              </a:rPr>
              <a:t>*Assessed</a:t>
            </a:r>
            <a:r>
              <a:rPr sz="1850" spc="4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within</a:t>
            </a:r>
            <a:r>
              <a:rPr sz="1850" spc="4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1-</a:t>
            </a:r>
            <a:r>
              <a:rPr sz="1850" dirty="0">
                <a:latin typeface="Arial"/>
                <a:cs typeface="Arial"/>
              </a:rPr>
              <a:t>day</a:t>
            </a:r>
            <a:r>
              <a:rPr sz="1850" spc="-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(same-day)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and</a:t>
            </a:r>
            <a:r>
              <a:rPr sz="1850" spc="4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14</a:t>
            </a:r>
            <a:r>
              <a:rPr sz="1850" spc="-35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days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6244" y="6276022"/>
            <a:ext cx="32486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Cattamanchi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al.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95" dirty="0">
                <a:latin typeface="Arial"/>
                <a:cs typeface="Arial"/>
              </a:rPr>
              <a:t>NEJM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2021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37" baseline="-30092" dirty="0">
                <a:solidFill>
                  <a:srgbClr val="888888"/>
                </a:solidFill>
                <a:latin typeface="Arial"/>
                <a:cs typeface="Arial"/>
              </a:rPr>
              <a:t>33</a:t>
            </a:r>
            <a:endParaRPr sz="1800" baseline="-30092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9444" y="123443"/>
            <a:ext cx="299339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229" dirty="0"/>
              <a:t>Trial</a:t>
            </a:r>
            <a:r>
              <a:rPr sz="3950" spc="-250" dirty="0"/>
              <a:t> </a:t>
            </a:r>
            <a:r>
              <a:rPr sz="3950" spc="-55" dirty="0"/>
              <a:t>flow</a:t>
            </a:r>
            <a:r>
              <a:rPr sz="3950" spc="-215" dirty="0"/>
              <a:t> </a:t>
            </a:r>
            <a:r>
              <a:rPr sz="3950" spc="-95" dirty="0"/>
              <a:t>chart</a:t>
            </a:r>
            <a:endParaRPr sz="39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6629400" cy="6857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40576" y="1116266"/>
            <a:ext cx="5383530" cy="3319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2865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sz="2400" spc="-135" dirty="0">
                <a:latin typeface="Arial"/>
                <a:cs typeface="Arial"/>
              </a:rPr>
              <a:t>20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84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eligible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health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centers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865"/>
              </a:lnSpc>
            </a:pPr>
            <a:r>
              <a:rPr sz="2400" spc="-110" dirty="0">
                <a:latin typeface="Arial"/>
                <a:cs typeface="Arial"/>
              </a:rPr>
              <a:t>selected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randomized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sz="2400" spc="-135" dirty="0">
                <a:latin typeface="Arial"/>
                <a:cs typeface="Arial"/>
              </a:rPr>
              <a:t>&gt;10,000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in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target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population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(adults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865"/>
              </a:lnSpc>
              <a:spcBef>
                <a:spcPts val="50"/>
              </a:spcBef>
            </a:pPr>
            <a:r>
              <a:rPr sz="2400" spc="-105" dirty="0">
                <a:latin typeface="Arial"/>
                <a:cs typeface="Arial"/>
              </a:rPr>
              <a:t>evaluated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for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pulmonary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TB)</a:t>
            </a:r>
            <a:endParaRPr sz="2400">
              <a:latin typeface="Arial"/>
              <a:cs typeface="Arial"/>
            </a:endParaRPr>
          </a:p>
          <a:p>
            <a:pPr marL="1080135" lvl="1" indent="-457834">
              <a:lnSpc>
                <a:spcPts val="2865"/>
              </a:lnSpc>
              <a:buChar char="•"/>
              <a:tabLst>
                <a:tab pos="1080135" algn="l"/>
              </a:tabLst>
            </a:pPr>
            <a:r>
              <a:rPr sz="2400" spc="-260" dirty="0">
                <a:latin typeface="Arial"/>
                <a:cs typeface="Arial"/>
              </a:rPr>
              <a:t>&lt;2%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excluded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4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ts val="2865"/>
              </a:lnSpc>
              <a:buChar char="•"/>
              <a:tabLst>
                <a:tab pos="469900" algn="l"/>
              </a:tabLst>
            </a:pPr>
            <a:r>
              <a:rPr sz="2400" spc="-114" dirty="0">
                <a:latin typeface="Arial"/>
                <a:cs typeface="Arial"/>
              </a:rPr>
              <a:t>Harmonic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mean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number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865"/>
              </a:lnSpc>
            </a:pPr>
            <a:r>
              <a:rPr sz="2400" spc="-85" dirty="0">
                <a:latin typeface="Arial"/>
                <a:cs typeface="Arial"/>
              </a:rPr>
              <a:t>higher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intervention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arm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(456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vs.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366)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6244" y="6276022"/>
            <a:ext cx="32486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Cattamanchi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al.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95" dirty="0">
                <a:latin typeface="Arial"/>
                <a:cs typeface="Arial"/>
              </a:rPr>
              <a:t>NEJM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2021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37" baseline="-30092" dirty="0">
                <a:solidFill>
                  <a:srgbClr val="888888"/>
                </a:solidFill>
                <a:latin typeface="Arial"/>
                <a:cs typeface="Arial"/>
              </a:rPr>
              <a:t>34</a:t>
            </a:r>
            <a:endParaRPr sz="1800" baseline="-30092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58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30"/>
              </a:spcBef>
            </a:pPr>
            <a:r>
              <a:rPr sz="3950" spc="-185" dirty="0"/>
              <a:t>Patient-</a:t>
            </a:r>
            <a:r>
              <a:rPr sz="3950" spc="-195" dirty="0"/>
              <a:t>level</a:t>
            </a:r>
            <a:r>
              <a:rPr sz="3950" spc="-75" dirty="0"/>
              <a:t> </a:t>
            </a:r>
            <a:r>
              <a:rPr sz="3950" spc="-170" dirty="0"/>
              <a:t>characteristics</a:t>
            </a:r>
            <a:endParaRPr sz="39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7882" y="1567941"/>
          <a:ext cx="10904220" cy="3208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1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957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4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4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r>
                        <a:rPr sz="24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(n=5,546)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400" b="1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sz="24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(n=5,093)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75" dirty="0">
                          <a:latin typeface="Arial"/>
                          <a:cs typeface="Arial"/>
                        </a:rPr>
                        <a:t>Female</a:t>
                      </a:r>
                      <a:r>
                        <a:rPr sz="2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5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no.</a:t>
                      </a:r>
                      <a:r>
                        <a:rPr sz="2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(%)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25" dirty="0">
                          <a:latin typeface="Arial"/>
                          <a:cs typeface="Arial"/>
                        </a:rPr>
                        <a:t>3289</a:t>
                      </a:r>
                      <a:r>
                        <a:rPr sz="2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(59.3)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25" dirty="0">
                          <a:latin typeface="Arial"/>
                          <a:cs typeface="Arial"/>
                        </a:rPr>
                        <a:t>3112</a:t>
                      </a:r>
                      <a:r>
                        <a:rPr sz="2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(61.0)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805">
                <a:tc>
                  <a:txBody>
                    <a:bodyPr/>
                    <a:lstStyle/>
                    <a:p>
                      <a:pPr marL="190500">
                        <a:lnSpc>
                          <a:spcPts val="2865"/>
                        </a:lnSpc>
                        <a:spcBef>
                          <a:spcPts val="360"/>
                        </a:spcBef>
                      </a:pPr>
                      <a:r>
                        <a:rPr sz="2400" spc="-220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2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2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60" dirty="0">
                          <a:latin typeface="Arial"/>
                          <a:cs typeface="Arial"/>
                        </a:rPr>
                        <a:t>years</a:t>
                      </a:r>
                      <a:r>
                        <a:rPr sz="2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–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21920">
                        <a:lnSpc>
                          <a:spcPts val="2865"/>
                        </a:lnSpc>
                      </a:pPr>
                      <a:r>
                        <a:rPr sz="2400" spc="-105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2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(IQR)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140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14" dirty="0">
                          <a:latin typeface="Arial"/>
                          <a:cs typeface="Arial"/>
                        </a:rPr>
                        <a:t>(30-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52)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135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2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20" dirty="0">
                          <a:latin typeface="Arial"/>
                          <a:cs typeface="Arial"/>
                        </a:rPr>
                        <a:t>(27-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50)-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195" dirty="0">
                          <a:latin typeface="Arial"/>
                          <a:cs typeface="Arial"/>
                        </a:rPr>
                        <a:t>HIV</a:t>
                      </a:r>
                      <a:r>
                        <a:rPr sz="2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status*</a:t>
                      </a:r>
                      <a:r>
                        <a:rPr sz="2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5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no.</a:t>
                      </a:r>
                      <a:r>
                        <a:rPr sz="2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(%)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100" spc="-10" dirty="0">
                          <a:latin typeface="Arial"/>
                          <a:cs typeface="Arial"/>
                        </a:rPr>
                        <a:t>Positive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100" spc="-75" dirty="0">
                          <a:latin typeface="Arial"/>
                          <a:cs typeface="Arial"/>
                        </a:rPr>
                        <a:t>2,285/5273</a:t>
                      </a:r>
                      <a:r>
                        <a:rPr sz="2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(43.3)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100" spc="-80" dirty="0">
                          <a:latin typeface="Arial"/>
                          <a:cs typeface="Arial"/>
                        </a:rPr>
                        <a:t>1,905/4290</a:t>
                      </a:r>
                      <a:r>
                        <a:rPr sz="2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(44.4)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100" spc="-10" dirty="0">
                          <a:latin typeface="Arial"/>
                          <a:cs typeface="Arial"/>
                        </a:rPr>
                        <a:t>Negative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100" spc="-75" dirty="0">
                          <a:latin typeface="Arial"/>
                          <a:cs typeface="Arial"/>
                        </a:rPr>
                        <a:t>2,988/5273</a:t>
                      </a:r>
                      <a:r>
                        <a:rPr sz="2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(56.7)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100" spc="-80" dirty="0">
                          <a:latin typeface="Arial"/>
                          <a:cs typeface="Arial"/>
                        </a:rPr>
                        <a:t>2,385/4290</a:t>
                      </a:r>
                      <a:r>
                        <a:rPr sz="2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(55.6)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004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0"/>
              </a:spcBef>
            </a:pPr>
            <a:r>
              <a:rPr sz="3950" spc="-215" dirty="0"/>
              <a:t>Primary</a:t>
            </a:r>
            <a:r>
              <a:rPr sz="3950" spc="-170" dirty="0"/>
              <a:t> </a:t>
            </a:r>
            <a:r>
              <a:rPr sz="3950" spc="-145" dirty="0"/>
              <a:t>outcome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27367" y="1508760"/>
            <a:ext cx="914400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5"/>
              </a:spcBef>
              <a:buChar char="•"/>
              <a:tabLst>
                <a:tab pos="393700" algn="l"/>
              </a:tabLst>
            </a:pPr>
            <a:r>
              <a:rPr sz="2400" spc="-10" dirty="0">
                <a:latin typeface="Arial"/>
                <a:cs typeface="Arial"/>
              </a:rPr>
              <a:t>Cluster-</a:t>
            </a:r>
            <a:r>
              <a:rPr sz="2400" dirty="0">
                <a:latin typeface="Arial"/>
                <a:cs typeface="Arial"/>
              </a:rPr>
              <a:t>level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analysis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negative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binomial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regression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models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75" y="1924050"/>
            <a:ext cx="7096125" cy="36099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43075" y="2428875"/>
            <a:ext cx="5324475" cy="74295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498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55"/>
              </a:spcBef>
            </a:pPr>
            <a:r>
              <a:rPr sz="2400" spc="-105" dirty="0">
                <a:latin typeface="Arial"/>
                <a:cs typeface="Arial"/>
              </a:rPr>
              <a:t>Adjusted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rate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ratio: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1.56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(1.21– </a:t>
            </a:r>
            <a:r>
              <a:rPr sz="2400" spc="-10" dirty="0">
                <a:latin typeface="Arial"/>
                <a:cs typeface="Arial"/>
              </a:rPr>
              <a:t>2.01)*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667" y="5461952"/>
            <a:ext cx="10803255" cy="1114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738505">
              <a:lnSpc>
                <a:spcPct val="101499"/>
              </a:lnSpc>
              <a:spcBef>
                <a:spcPts val="95"/>
              </a:spcBef>
            </a:pPr>
            <a:r>
              <a:rPr sz="1850" dirty="0">
                <a:latin typeface="Arial"/>
                <a:cs typeface="Arial"/>
              </a:rPr>
              <a:t>*</a:t>
            </a:r>
            <a:r>
              <a:rPr sz="1850" spc="-1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Adjusted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for:</a:t>
            </a:r>
            <a:r>
              <a:rPr sz="1850" spc="-6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Randomization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strata,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number</a:t>
            </a:r>
            <a:r>
              <a:rPr sz="1850" spc="-2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of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patients</a:t>
            </a:r>
            <a:r>
              <a:rPr sz="1850" spc="-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treated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for</a:t>
            </a:r>
            <a:r>
              <a:rPr sz="1850" spc="-2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confirmed</a:t>
            </a:r>
            <a:r>
              <a:rPr sz="1850" spc="-6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TB</a:t>
            </a:r>
            <a:r>
              <a:rPr sz="1850" spc="2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within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14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days </a:t>
            </a:r>
            <a:r>
              <a:rPr sz="1850" dirty="0">
                <a:latin typeface="Arial"/>
                <a:cs typeface="Arial"/>
              </a:rPr>
              <a:t>in</a:t>
            </a:r>
            <a:r>
              <a:rPr sz="1850" spc="-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12-month</a:t>
            </a:r>
            <a:r>
              <a:rPr sz="1850" spc="5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pre-trial</a:t>
            </a:r>
            <a:r>
              <a:rPr sz="1850" spc="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period</a:t>
            </a:r>
            <a:endParaRPr sz="1850">
              <a:latin typeface="Arial"/>
              <a:cs typeface="Arial"/>
            </a:endParaRPr>
          </a:p>
          <a:p>
            <a:pPr marR="43180" algn="r">
              <a:lnSpc>
                <a:spcPct val="100000"/>
              </a:lnSpc>
              <a:spcBef>
                <a:spcPts val="1910"/>
              </a:spcBef>
            </a:pPr>
            <a:r>
              <a:rPr sz="1800" spc="-95" dirty="0">
                <a:latin typeface="Arial"/>
                <a:cs typeface="Arial"/>
              </a:rPr>
              <a:t>Cattamanchi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al.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95" dirty="0">
                <a:latin typeface="Arial"/>
                <a:cs typeface="Arial"/>
              </a:rPr>
              <a:t>NEJM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2021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37" baseline="-30092" dirty="0">
                <a:solidFill>
                  <a:srgbClr val="888888"/>
                </a:solidFill>
                <a:latin typeface="Arial"/>
                <a:cs typeface="Arial"/>
              </a:rPr>
              <a:t>35</a:t>
            </a:r>
            <a:endParaRPr sz="1800" baseline="-3009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107" y="255269"/>
            <a:ext cx="731837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0" dirty="0"/>
              <a:t>Subgroup</a:t>
            </a:r>
            <a:r>
              <a:rPr spc="-190" dirty="0"/>
              <a:t> </a:t>
            </a:r>
            <a:r>
              <a:rPr spc="-320" dirty="0"/>
              <a:t>analyses</a:t>
            </a:r>
            <a:r>
              <a:rPr spc="-220" dirty="0"/>
              <a:t> </a:t>
            </a:r>
            <a:r>
              <a:rPr spc="-80" dirty="0"/>
              <a:t>of</a:t>
            </a:r>
            <a:r>
              <a:rPr spc="-195" dirty="0"/>
              <a:t> </a:t>
            </a:r>
            <a:r>
              <a:rPr spc="-160" dirty="0"/>
              <a:t>primary</a:t>
            </a:r>
            <a:r>
              <a:rPr spc="-195" dirty="0"/>
              <a:t> </a:t>
            </a:r>
            <a:r>
              <a:rPr spc="-125" dirty="0"/>
              <a:t>outcome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75" y="885825"/>
            <a:ext cx="10887075" cy="47053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7840" y="5585142"/>
            <a:ext cx="10807065" cy="99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4610">
              <a:lnSpc>
                <a:spcPct val="101499"/>
              </a:lnSpc>
              <a:spcBef>
                <a:spcPts val="95"/>
              </a:spcBef>
            </a:pPr>
            <a:r>
              <a:rPr sz="1850" dirty="0">
                <a:latin typeface="Arial"/>
                <a:cs typeface="Arial"/>
              </a:rPr>
              <a:t>*</a:t>
            </a:r>
            <a:r>
              <a:rPr sz="1850" spc="-12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Adjusted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for:</a:t>
            </a:r>
            <a:r>
              <a:rPr sz="1850" spc="-6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Randomization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strata,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number</a:t>
            </a:r>
            <a:r>
              <a:rPr sz="1850" spc="-2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of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patients</a:t>
            </a:r>
            <a:r>
              <a:rPr sz="1850" spc="-2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treated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for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confirmed</a:t>
            </a:r>
            <a:r>
              <a:rPr sz="1850" spc="-6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TB</a:t>
            </a:r>
            <a:r>
              <a:rPr sz="1850" spc="3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within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14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days</a:t>
            </a:r>
            <a:r>
              <a:rPr sz="1850" spc="-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in</a:t>
            </a:r>
            <a:r>
              <a:rPr sz="1850" spc="-60" dirty="0">
                <a:latin typeface="Arial"/>
                <a:cs typeface="Arial"/>
              </a:rPr>
              <a:t> </a:t>
            </a:r>
            <a:r>
              <a:rPr sz="1850" spc="35" dirty="0">
                <a:latin typeface="Arial"/>
                <a:cs typeface="Arial"/>
              </a:rPr>
              <a:t>12- </a:t>
            </a:r>
            <a:r>
              <a:rPr sz="1850" dirty="0">
                <a:latin typeface="Arial"/>
                <a:cs typeface="Arial"/>
              </a:rPr>
              <a:t>month</a:t>
            </a:r>
            <a:r>
              <a:rPr sz="1850" spc="3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pre-trial</a:t>
            </a:r>
            <a:r>
              <a:rPr sz="1850" spc="-10" dirty="0">
                <a:latin typeface="Arial"/>
                <a:cs typeface="Arial"/>
              </a:rPr>
              <a:t> period</a:t>
            </a:r>
            <a:endParaRPr sz="1850">
              <a:latin typeface="Arial"/>
              <a:cs typeface="Arial"/>
            </a:endParaRPr>
          </a:p>
          <a:p>
            <a:pPr marL="7596505">
              <a:lnSpc>
                <a:spcPct val="100000"/>
              </a:lnSpc>
              <a:spcBef>
                <a:spcPts val="940"/>
              </a:spcBef>
            </a:pPr>
            <a:r>
              <a:rPr sz="1800" spc="-95" dirty="0">
                <a:latin typeface="Arial"/>
                <a:cs typeface="Arial"/>
              </a:rPr>
              <a:t>Cattamanchi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al.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95" dirty="0">
                <a:latin typeface="Arial"/>
                <a:cs typeface="Arial"/>
              </a:rPr>
              <a:t>NEJM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2021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37" baseline="-30092" dirty="0">
                <a:solidFill>
                  <a:srgbClr val="888888"/>
                </a:solidFill>
                <a:latin typeface="Arial"/>
                <a:cs typeface="Arial"/>
              </a:rPr>
              <a:t>36</a:t>
            </a:r>
            <a:endParaRPr sz="1800" baseline="-3009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60" y="5462270"/>
            <a:ext cx="10469245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solidFill>
                  <a:srgbClr val="FF0000"/>
                </a:solidFill>
                <a:latin typeface="Arial"/>
                <a:cs typeface="Arial"/>
              </a:rPr>
              <a:t>High</a:t>
            </a: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implementation</a:t>
            </a:r>
            <a:r>
              <a:rPr sz="24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fidelity</a:t>
            </a: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0000"/>
                </a:solidFill>
                <a:latin typeface="Arial"/>
                <a:cs typeface="Arial"/>
              </a:rPr>
              <a:t>improved</a:t>
            </a:r>
            <a:r>
              <a:rPr sz="24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quality</a:t>
            </a: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FF0000"/>
                </a:solidFill>
                <a:latin typeface="Arial"/>
                <a:cs typeface="Arial"/>
              </a:rPr>
              <a:t>across</a:t>
            </a:r>
            <a:r>
              <a:rPr sz="24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0" dirty="0">
                <a:solidFill>
                  <a:srgbClr val="FF0000"/>
                </a:solidFill>
                <a:latin typeface="Arial"/>
                <a:cs typeface="Arial"/>
              </a:rPr>
              <a:t>cascade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2400">
              <a:latin typeface="Arial"/>
              <a:cs typeface="Arial"/>
            </a:endParaRPr>
          </a:p>
          <a:p>
            <a:pPr marR="43180" algn="r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Cattamanchi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al.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95" dirty="0">
                <a:latin typeface="Arial"/>
                <a:cs typeface="Arial"/>
              </a:rPr>
              <a:t>NEJM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2021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37" baseline="-30092" dirty="0">
                <a:solidFill>
                  <a:srgbClr val="888888"/>
                </a:solidFill>
                <a:latin typeface="Arial"/>
                <a:cs typeface="Arial"/>
              </a:rPr>
              <a:t>37</a:t>
            </a:r>
            <a:endParaRPr sz="1800" baseline="-30092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498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30"/>
              </a:spcBef>
            </a:pPr>
            <a:r>
              <a:rPr sz="4250" spc="-320" dirty="0"/>
              <a:t>Secondary</a:t>
            </a:r>
            <a:r>
              <a:rPr sz="4250" spc="-185" dirty="0"/>
              <a:t> </a:t>
            </a:r>
            <a:r>
              <a:rPr sz="4250" spc="-204" dirty="0"/>
              <a:t>outcomes</a:t>
            </a:r>
            <a:endParaRPr sz="4250"/>
          </a:p>
        </p:txBody>
      </p:sp>
      <p:grpSp>
        <p:nvGrpSpPr>
          <p:cNvPr id="4" name="object 4"/>
          <p:cNvGrpSpPr/>
          <p:nvPr/>
        </p:nvGrpSpPr>
        <p:grpSpPr>
          <a:xfrm>
            <a:off x="876300" y="1714500"/>
            <a:ext cx="10153650" cy="3429000"/>
            <a:chOff x="876300" y="1714500"/>
            <a:chExt cx="10153650" cy="3429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0" y="1714500"/>
              <a:ext cx="10153650" cy="3429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6325" y="4162425"/>
              <a:ext cx="9705975" cy="209550"/>
            </a:xfrm>
            <a:custGeom>
              <a:avLst/>
              <a:gdLst/>
              <a:ahLst/>
              <a:cxnLst/>
              <a:rect l="l" t="t" r="r" b="b"/>
              <a:pathLst>
                <a:path w="9705975" h="209550">
                  <a:moveTo>
                    <a:pt x="9705975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9705975" y="209550"/>
                  </a:lnTo>
                  <a:lnTo>
                    <a:pt x="9705975" y="0"/>
                  </a:lnTo>
                  <a:close/>
                </a:path>
              </a:pathLst>
            </a:custGeom>
            <a:solidFill>
              <a:srgbClr val="FF0000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145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888888"/>
                </a:solidFill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53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5"/>
              </a:spcBef>
            </a:pPr>
            <a:r>
              <a:rPr spc="-350" dirty="0"/>
              <a:t>Costs</a:t>
            </a:r>
            <a:r>
              <a:rPr spc="-195" dirty="0"/>
              <a:t> </a:t>
            </a:r>
            <a:r>
              <a:rPr spc="-254" dirty="0"/>
              <a:t>and</a:t>
            </a:r>
            <a:r>
              <a:rPr spc="-245" dirty="0"/>
              <a:t> </a:t>
            </a:r>
            <a:r>
              <a:rPr spc="-180" dirty="0"/>
              <a:t>incremental</a:t>
            </a:r>
            <a:r>
              <a:rPr spc="-250" dirty="0"/>
              <a:t> </a:t>
            </a:r>
            <a:r>
              <a:rPr spc="-210" dirty="0"/>
              <a:t>cost-</a:t>
            </a:r>
            <a:r>
              <a:rPr spc="-225" dirty="0"/>
              <a:t>effectiveness</a:t>
            </a:r>
            <a:r>
              <a:rPr spc="-195" dirty="0"/>
              <a:t> </a:t>
            </a:r>
            <a:r>
              <a:rPr spc="-105" dirty="0"/>
              <a:t>ratio</a:t>
            </a:r>
            <a:r>
              <a:rPr spc="-175" dirty="0"/>
              <a:t> </a:t>
            </a:r>
            <a:r>
              <a:rPr spc="-470" dirty="0"/>
              <a:t>(ICER)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1480" y="1878329"/>
          <a:ext cx="5560058" cy="3088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2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82295" marR="330200" indent="-242570">
                        <a:lnSpc>
                          <a:spcPct val="101299"/>
                        </a:lnSpc>
                        <a:spcBef>
                          <a:spcPts val="320"/>
                        </a:spcBef>
                      </a:pPr>
                      <a:r>
                        <a:rPr sz="210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Centralized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21360" marR="328295" indent="-379730">
                        <a:lnSpc>
                          <a:spcPct val="101299"/>
                        </a:lnSpc>
                        <a:spcBef>
                          <a:spcPts val="320"/>
                        </a:spcBef>
                      </a:pPr>
                      <a:r>
                        <a:rPr sz="21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Decentralized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45" dirty="0">
                          <a:latin typeface="Arial"/>
                          <a:cs typeface="Arial"/>
                        </a:rPr>
                        <a:t>Cost </a:t>
                      </a:r>
                      <a:r>
                        <a:rPr sz="2100" spc="-25" dirty="0">
                          <a:latin typeface="Arial"/>
                          <a:cs typeface="Arial"/>
                        </a:rPr>
                        <a:t>per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test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Arial"/>
                          <a:cs typeface="Arial"/>
                        </a:rPr>
                        <a:t>$20.61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100" spc="-100" dirty="0">
                          <a:latin typeface="Arial"/>
                          <a:cs typeface="Arial"/>
                        </a:rPr>
                        <a:t>(18.63</a:t>
                      </a:r>
                      <a:r>
                        <a:rPr sz="2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27.20)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Arial"/>
                          <a:cs typeface="Arial"/>
                        </a:rPr>
                        <a:t>$20.46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100" spc="-95" dirty="0">
                          <a:latin typeface="Arial"/>
                          <a:cs typeface="Arial"/>
                        </a:rPr>
                        <a:t>(17.85,</a:t>
                      </a:r>
                      <a:r>
                        <a:rPr sz="2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25.72)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121920" marR="419734">
                        <a:lnSpc>
                          <a:spcPct val="101400"/>
                        </a:lnSpc>
                        <a:spcBef>
                          <a:spcPts val="334"/>
                        </a:spcBef>
                      </a:pPr>
                      <a:r>
                        <a:rPr sz="2100" spc="-145" dirty="0">
                          <a:latin typeface="Arial"/>
                          <a:cs typeface="Arial"/>
                        </a:rPr>
                        <a:t>Cost </a:t>
                      </a:r>
                      <a:r>
                        <a:rPr sz="2100" spc="-55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patient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75590" marR="265430" indent="380365">
                        <a:lnSpc>
                          <a:spcPct val="101400"/>
                        </a:lnSpc>
                        <a:spcBef>
                          <a:spcPts val="334"/>
                        </a:spcBef>
                      </a:pPr>
                      <a:r>
                        <a:rPr sz="2100" spc="-10" dirty="0">
                          <a:latin typeface="Arial"/>
                          <a:cs typeface="Arial"/>
                        </a:rPr>
                        <a:t>$9.59 </a:t>
                      </a:r>
                      <a:r>
                        <a:rPr sz="2100" spc="-95" dirty="0">
                          <a:latin typeface="Arial"/>
                          <a:cs typeface="Arial"/>
                        </a:rPr>
                        <a:t>(7.62,</a:t>
                      </a:r>
                      <a:r>
                        <a:rPr sz="2100" spc="-90" dirty="0">
                          <a:latin typeface="Arial"/>
                          <a:cs typeface="Arial"/>
                        </a:rPr>
                        <a:t> 14.34)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331470" indent="380365">
                        <a:lnSpc>
                          <a:spcPct val="101400"/>
                        </a:lnSpc>
                        <a:spcBef>
                          <a:spcPts val="334"/>
                        </a:spcBef>
                      </a:pPr>
                      <a:r>
                        <a:rPr sz="2100" spc="-10" dirty="0">
                          <a:latin typeface="Arial"/>
                          <a:cs typeface="Arial"/>
                        </a:rPr>
                        <a:t>$20.28 </a:t>
                      </a:r>
                      <a:r>
                        <a:rPr sz="2100" spc="-95" dirty="0">
                          <a:latin typeface="Arial"/>
                          <a:cs typeface="Arial"/>
                        </a:rPr>
                        <a:t>(17.68,</a:t>
                      </a:r>
                      <a:r>
                        <a:rPr sz="2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0" dirty="0">
                          <a:latin typeface="Arial"/>
                          <a:cs typeface="Arial"/>
                        </a:rPr>
                        <a:t>25.48)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100" spc="-10" dirty="0">
                          <a:latin typeface="Arial"/>
                          <a:cs typeface="Arial"/>
                        </a:rPr>
                        <a:t>ICER*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8309" marR="435609" indent="380365">
                        <a:lnSpc>
                          <a:spcPct val="101299"/>
                        </a:lnSpc>
                        <a:spcBef>
                          <a:spcPts val="345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$687 </a:t>
                      </a:r>
                      <a:r>
                        <a:rPr sz="2100" spc="-100" dirty="0">
                          <a:latin typeface="Arial"/>
                          <a:cs typeface="Arial"/>
                        </a:rPr>
                        <a:t>(501,</a:t>
                      </a:r>
                      <a:r>
                        <a:rPr sz="2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90" dirty="0">
                          <a:latin typeface="Arial"/>
                          <a:cs typeface="Arial"/>
                        </a:rPr>
                        <a:t>1,207)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05422" y="4948491"/>
            <a:ext cx="448754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200" dirty="0">
                <a:latin typeface="Arial"/>
                <a:cs typeface="Arial"/>
              </a:rPr>
              <a:t>*</a:t>
            </a:r>
            <a:r>
              <a:rPr sz="1850" spc="-105" dirty="0">
                <a:latin typeface="Arial"/>
                <a:cs typeface="Arial"/>
              </a:rPr>
              <a:t> </a:t>
            </a:r>
            <a:r>
              <a:rPr sz="1850" spc="-135" dirty="0">
                <a:latin typeface="Arial"/>
                <a:cs typeface="Arial"/>
              </a:rPr>
              <a:t>Cost</a:t>
            </a:r>
            <a:r>
              <a:rPr sz="1850" spc="-90" dirty="0">
                <a:latin typeface="Arial"/>
                <a:cs typeface="Arial"/>
              </a:rPr>
              <a:t> </a:t>
            </a:r>
            <a:r>
              <a:rPr sz="1850" spc="-40" dirty="0">
                <a:latin typeface="Arial"/>
                <a:cs typeface="Arial"/>
              </a:rPr>
              <a:t>per</a:t>
            </a:r>
            <a:r>
              <a:rPr sz="1850" spc="-50" dirty="0">
                <a:latin typeface="Arial"/>
                <a:cs typeface="Arial"/>
              </a:rPr>
              <a:t> </a:t>
            </a:r>
            <a:r>
              <a:rPr sz="1850" spc="-40" dirty="0">
                <a:latin typeface="Arial"/>
                <a:cs typeface="Arial"/>
              </a:rPr>
              <a:t>additional</a:t>
            </a:r>
            <a:r>
              <a:rPr sz="1850" spc="-45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treatment</a:t>
            </a:r>
            <a:r>
              <a:rPr sz="1850" spc="-9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within</a:t>
            </a:r>
            <a:r>
              <a:rPr sz="1850" spc="-75" dirty="0">
                <a:latin typeface="Arial"/>
                <a:cs typeface="Arial"/>
              </a:rPr>
              <a:t> 14</a:t>
            </a:r>
            <a:r>
              <a:rPr sz="1850" spc="-120" dirty="0">
                <a:latin typeface="Arial"/>
                <a:cs typeface="Arial"/>
              </a:rPr>
              <a:t> </a:t>
            </a:r>
            <a:r>
              <a:rPr sz="1850" spc="-45" dirty="0">
                <a:latin typeface="Arial"/>
                <a:cs typeface="Arial"/>
              </a:rPr>
              <a:t>days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714500"/>
            <a:ext cx="5476875" cy="37433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145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888888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212" y="355218"/>
            <a:ext cx="275209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25" dirty="0"/>
              <a:t>Key</a:t>
            </a:r>
            <a:r>
              <a:rPr spc="-290" dirty="0"/>
              <a:t> </a:t>
            </a:r>
            <a:r>
              <a:rPr spc="-110" dirty="0"/>
              <a:t>limitations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2150" y="1093787"/>
            <a:ext cx="10593070" cy="33851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 marR="5080" indent="-229235">
              <a:lnSpc>
                <a:spcPts val="285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sz="2700" spc="-105" dirty="0">
                <a:latin typeface="Arial"/>
                <a:cs typeface="Arial"/>
              </a:rPr>
              <a:t>Potential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imbalance</a:t>
            </a:r>
            <a:r>
              <a:rPr sz="2700" spc="-110" dirty="0">
                <a:latin typeface="Arial"/>
                <a:cs typeface="Arial"/>
              </a:rPr>
              <a:t> </a:t>
            </a:r>
            <a:r>
              <a:rPr sz="2700" spc="-60" dirty="0">
                <a:latin typeface="Arial"/>
                <a:cs typeface="Arial"/>
              </a:rPr>
              <a:t>in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65" dirty="0">
                <a:latin typeface="Arial"/>
                <a:cs typeface="Arial"/>
              </a:rPr>
              <a:t>the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underlying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150" dirty="0">
                <a:latin typeface="Arial"/>
                <a:cs typeface="Arial"/>
              </a:rPr>
              <a:t>prevalence</a:t>
            </a:r>
            <a:r>
              <a:rPr sz="2700" spc="-19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370" dirty="0">
                <a:latin typeface="Arial"/>
                <a:cs typeface="Arial"/>
              </a:rPr>
              <a:t>TB</a:t>
            </a:r>
            <a:r>
              <a:rPr sz="2700" spc="-100" dirty="0">
                <a:latin typeface="Arial"/>
                <a:cs typeface="Arial"/>
              </a:rPr>
              <a:t> </a:t>
            </a:r>
            <a:r>
              <a:rPr sz="2700" spc="-160" dirty="0">
                <a:latin typeface="Arial"/>
                <a:cs typeface="Arial"/>
              </a:rPr>
              <a:t>and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other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114" dirty="0">
                <a:latin typeface="Arial"/>
                <a:cs typeface="Arial"/>
              </a:rPr>
              <a:t>factors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by </a:t>
            </a:r>
            <a:r>
              <a:rPr sz="2700" dirty="0">
                <a:latin typeface="Arial"/>
                <a:cs typeface="Arial"/>
              </a:rPr>
              <a:t>trial</a:t>
            </a:r>
            <a:r>
              <a:rPr sz="2700" spc="-100" dirty="0">
                <a:latin typeface="Arial"/>
                <a:cs typeface="Arial"/>
              </a:rPr>
              <a:t> </a:t>
            </a:r>
            <a:r>
              <a:rPr sz="2700" spc="-120" dirty="0">
                <a:latin typeface="Arial"/>
                <a:cs typeface="Arial"/>
              </a:rPr>
              <a:t>arm</a:t>
            </a:r>
            <a:r>
              <a:rPr sz="2700" spc="-210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given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relatively</a:t>
            </a:r>
            <a:r>
              <a:rPr sz="2700" spc="-170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small</a:t>
            </a:r>
            <a:r>
              <a:rPr sz="2700" spc="-85" dirty="0">
                <a:latin typeface="Arial"/>
                <a:cs typeface="Arial"/>
              </a:rPr>
              <a:t> </a:t>
            </a:r>
            <a:r>
              <a:rPr sz="2700" spc="-110" dirty="0">
                <a:latin typeface="Arial"/>
                <a:cs typeface="Arial"/>
              </a:rPr>
              <a:t>number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clusters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75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41300" marR="29845" indent="-229235">
              <a:lnSpc>
                <a:spcPts val="2860"/>
              </a:lnSpc>
              <a:buChar char="•"/>
              <a:tabLst>
                <a:tab pos="241300" algn="l"/>
              </a:tabLst>
            </a:pPr>
            <a:r>
              <a:rPr sz="2700" spc="-10" dirty="0">
                <a:latin typeface="Arial"/>
                <a:cs typeface="Arial"/>
              </a:rPr>
              <a:t>Multi-</a:t>
            </a:r>
            <a:r>
              <a:rPr sz="2700" spc="-120" dirty="0">
                <a:latin typeface="Arial"/>
                <a:cs typeface="Arial"/>
              </a:rPr>
              <a:t>faceted</a:t>
            </a:r>
            <a:r>
              <a:rPr sz="2700" spc="-200" dirty="0">
                <a:latin typeface="Arial"/>
                <a:cs typeface="Arial"/>
              </a:rPr>
              <a:t> </a:t>
            </a:r>
            <a:r>
              <a:rPr sz="2700" spc="-60" dirty="0">
                <a:latin typeface="Arial"/>
                <a:cs typeface="Arial"/>
              </a:rPr>
              <a:t>intervention</a:t>
            </a:r>
            <a:r>
              <a:rPr sz="2700" spc="-110" dirty="0">
                <a:latin typeface="Arial"/>
                <a:cs typeface="Arial"/>
              </a:rPr>
              <a:t> </a:t>
            </a:r>
            <a:r>
              <a:rPr sz="2700" spc="-165" dirty="0">
                <a:latin typeface="Arial"/>
                <a:cs typeface="Arial"/>
              </a:rPr>
              <a:t>–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effect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decentralized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120" dirty="0">
                <a:latin typeface="Arial"/>
                <a:cs typeface="Arial"/>
              </a:rPr>
              <a:t>molecular</a:t>
            </a:r>
            <a:r>
              <a:rPr sz="2700" spc="-100" dirty="0">
                <a:latin typeface="Arial"/>
                <a:cs typeface="Arial"/>
              </a:rPr>
              <a:t> </a:t>
            </a:r>
            <a:r>
              <a:rPr sz="2700" spc="-95" dirty="0">
                <a:latin typeface="Arial"/>
                <a:cs typeface="Arial"/>
              </a:rPr>
              <a:t>testing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40" dirty="0">
                <a:latin typeface="Arial"/>
                <a:cs typeface="Arial"/>
              </a:rPr>
              <a:t>alone </a:t>
            </a:r>
            <a:r>
              <a:rPr sz="2700" spc="-10" dirty="0">
                <a:latin typeface="Arial"/>
                <a:cs typeface="Arial"/>
              </a:rPr>
              <a:t>unknown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10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41300" marR="210185" indent="-229235">
              <a:lnSpc>
                <a:spcPts val="2930"/>
              </a:lnSpc>
              <a:buChar char="•"/>
              <a:tabLst>
                <a:tab pos="241300" algn="l"/>
              </a:tabLst>
            </a:pPr>
            <a:r>
              <a:rPr sz="2700" spc="-120" dirty="0">
                <a:latin typeface="Arial"/>
                <a:cs typeface="Arial"/>
              </a:rPr>
              <a:t>Generalizability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165" dirty="0">
                <a:latin typeface="Arial"/>
                <a:cs typeface="Arial"/>
              </a:rPr>
              <a:t>–</a:t>
            </a:r>
            <a:r>
              <a:rPr sz="2700" spc="-130" dirty="0">
                <a:latin typeface="Arial"/>
                <a:cs typeface="Arial"/>
              </a:rPr>
              <a:t> uptake</a:t>
            </a:r>
            <a:r>
              <a:rPr sz="2700" spc="-185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and</a:t>
            </a:r>
            <a:r>
              <a:rPr sz="2700" spc="-105" dirty="0">
                <a:latin typeface="Arial"/>
                <a:cs typeface="Arial"/>
              </a:rPr>
              <a:t> </a:t>
            </a:r>
            <a:r>
              <a:rPr sz="2700" spc="-100" dirty="0">
                <a:latin typeface="Arial"/>
                <a:cs typeface="Arial"/>
              </a:rPr>
              <a:t>impact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45" dirty="0">
                <a:latin typeface="Arial"/>
                <a:cs typeface="Arial"/>
              </a:rPr>
              <a:t>of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65" dirty="0">
                <a:latin typeface="Arial"/>
                <a:cs typeface="Arial"/>
              </a:rPr>
              <a:t>intervention</a:t>
            </a:r>
            <a:r>
              <a:rPr sz="2700" spc="-105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strategy </a:t>
            </a:r>
            <a:r>
              <a:rPr sz="2700" spc="-55" dirty="0">
                <a:latin typeface="Arial"/>
                <a:cs typeface="Arial"/>
              </a:rPr>
              <a:t>in</a:t>
            </a:r>
            <a:r>
              <a:rPr sz="2700" spc="-105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other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high </a:t>
            </a:r>
            <a:r>
              <a:rPr sz="2700" spc="-105" dirty="0">
                <a:latin typeface="Arial"/>
                <a:cs typeface="Arial"/>
              </a:rPr>
              <a:t>burden</a:t>
            </a:r>
            <a:r>
              <a:rPr sz="2700" spc="-185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countries</a:t>
            </a:r>
            <a:r>
              <a:rPr sz="2700" spc="-110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uncertain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145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888888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212" y="380999"/>
            <a:ext cx="225806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5" dirty="0"/>
              <a:t>Conclusions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0534" y="1177607"/>
            <a:ext cx="11130280" cy="46939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93700" marR="554990" indent="-381635">
              <a:lnSpc>
                <a:spcPts val="2630"/>
              </a:lnSpc>
              <a:spcBef>
                <a:spcPts val="395"/>
              </a:spcBef>
              <a:buChar char="•"/>
              <a:tabLst>
                <a:tab pos="393700" algn="l"/>
              </a:tabLst>
            </a:pPr>
            <a:r>
              <a:rPr sz="2400" spc="-10" dirty="0">
                <a:latin typeface="Arial"/>
                <a:cs typeface="Arial"/>
              </a:rPr>
              <a:t>Scale-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novel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diagnostics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alone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unlikely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significantly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increase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case </a:t>
            </a:r>
            <a:r>
              <a:rPr sz="2400" dirty="0">
                <a:latin typeface="Arial"/>
                <a:cs typeface="Arial"/>
              </a:rPr>
              <a:t>detection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improve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patient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outcomes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5"/>
              </a:spcBef>
              <a:buChar char="•"/>
              <a:tabLst>
                <a:tab pos="39370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XPEL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TB strategy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(onsite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Xpert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implementation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supports)</a:t>
            </a:r>
            <a:endParaRPr sz="2400">
              <a:latin typeface="Arial"/>
              <a:cs typeface="Arial"/>
            </a:endParaRPr>
          </a:p>
          <a:p>
            <a:pPr marL="851535" lvl="1" indent="-381000">
              <a:lnSpc>
                <a:spcPct val="100000"/>
              </a:lnSpc>
              <a:spcBef>
                <a:spcPts val="270"/>
              </a:spcBef>
              <a:buChar char="•"/>
              <a:tabLst>
                <a:tab pos="851535" algn="l"/>
              </a:tabLst>
            </a:pPr>
            <a:r>
              <a:rPr sz="2400" dirty="0">
                <a:latin typeface="Arial"/>
                <a:cs typeface="Arial"/>
              </a:rPr>
              <a:t>increased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14-</a:t>
            </a:r>
            <a:r>
              <a:rPr sz="2400" dirty="0">
                <a:latin typeface="Arial"/>
                <a:cs typeface="Arial"/>
              </a:rPr>
              <a:t>day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TB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diagnosis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treatment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56%</a:t>
            </a:r>
            <a:endParaRPr sz="2400">
              <a:latin typeface="Arial"/>
              <a:cs typeface="Arial"/>
            </a:endParaRPr>
          </a:p>
          <a:p>
            <a:pPr marL="851535" marR="498475" lvl="1" indent="-381635">
              <a:lnSpc>
                <a:spcPts val="2550"/>
              </a:lnSpc>
              <a:spcBef>
                <a:spcPts val="560"/>
              </a:spcBef>
              <a:buChar char="•"/>
              <a:tabLst>
                <a:tab pos="851535" algn="l"/>
              </a:tabLst>
            </a:pPr>
            <a:r>
              <a:rPr sz="2400" dirty="0">
                <a:latin typeface="Arial"/>
                <a:cs typeface="Arial"/>
              </a:rPr>
              <a:t>improved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quality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metrics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step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along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TB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diagnostic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evaluation </a:t>
            </a:r>
            <a:r>
              <a:rPr sz="2400" dirty="0">
                <a:latin typeface="Arial"/>
                <a:cs typeface="Arial"/>
              </a:rPr>
              <a:t>cascade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2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ts val="2755"/>
              </a:lnSpc>
              <a:buChar char="•"/>
              <a:tabLst>
                <a:tab pos="393700" algn="l"/>
              </a:tabLst>
            </a:pPr>
            <a:r>
              <a:rPr sz="2400" dirty="0">
                <a:latin typeface="Arial"/>
                <a:cs typeface="Arial"/>
              </a:rPr>
              <a:t>National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TB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should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consider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decentralized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molecular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testing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close</a:t>
            </a:r>
            <a:endParaRPr sz="2400">
              <a:latin typeface="Arial"/>
              <a:cs typeface="Arial"/>
            </a:endParaRPr>
          </a:p>
          <a:p>
            <a:pPr marL="393700">
              <a:lnSpc>
                <a:spcPts val="2755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case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detection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gap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improve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quality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ts val="2755"/>
              </a:lnSpc>
              <a:buChar char="•"/>
              <a:tabLst>
                <a:tab pos="393700" algn="l"/>
              </a:tabLst>
            </a:pPr>
            <a:r>
              <a:rPr sz="2400" dirty="0">
                <a:latin typeface="Arial"/>
                <a:cs typeface="Arial"/>
              </a:rPr>
              <a:t>Implementation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science-</a:t>
            </a:r>
            <a:r>
              <a:rPr sz="2400" dirty="0">
                <a:latin typeface="Arial"/>
                <a:cs typeface="Arial"/>
              </a:rPr>
              <a:t>based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methods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useful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designing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evaluating</a:t>
            </a:r>
            <a:endParaRPr sz="2400">
              <a:latin typeface="Arial"/>
              <a:cs typeface="Arial"/>
            </a:endParaRPr>
          </a:p>
          <a:p>
            <a:pPr marL="393700">
              <a:lnSpc>
                <a:spcPts val="2755"/>
              </a:lnSpc>
            </a:pPr>
            <a:r>
              <a:rPr sz="2400" dirty="0">
                <a:latin typeface="Arial"/>
                <a:cs typeface="Arial"/>
              </a:rPr>
              <a:t>health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interventions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improve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quality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542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latin typeface="Arial"/>
                <a:cs typeface="Arial"/>
              </a:rPr>
              <a:t>Traditional</a:t>
            </a:r>
            <a:r>
              <a:rPr sz="3950" b="1" spc="-5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approach</a:t>
            </a:r>
            <a:r>
              <a:rPr sz="3950" b="1" spc="-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to</a:t>
            </a:r>
            <a:r>
              <a:rPr sz="3950" b="1" spc="-5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implementation</a:t>
            </a:r>
            <a:endParaRPr sz="3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03875" y="1382880"/>
            <a:ext cx="3535045" cy="3432810"/>
            <a:chOff x="1903875" y="1382880"/>
            <a:chExt cx="3535045" cy="3432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050" y="1386055"/>
              <a:ext cx="3528526" cy="2953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9007" y="4016755"/>
              <a:ext cx="686942" cy="7952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07050" y="1386055"/>
              <a:ext cx="3528695" cy="2954020"/>
            </a:xfrm>
            <a:custGeom>
              <a:avLst/>
              <a:gdLst/>
              <a:ahLst/>
              <a:cxnLst/>
              <a:rect l="l" t="t" r="r" b="b"/>
              <a:pathLst>
                <a:path w="3528695" h="2954020">
                  <a:moveTo>
                    <a:pt x="320910" y="972460"/>
                  </a:moveTo>
                  <a:lnTo>
                    <a:pt x="316628" y="921144"/>
                  </a:lnTo>
                  <a:lnTo>
                    <a:pt x="316005" y="870416"/>
                  </a:lnTo>
                  <a:lnTo>
                    <a:pt x="318921" y="820458"/>
                  </a:lnTo>
                  <a:lnTo>
                    <a:pt x="325256" y="771452"/>
                  </a:lnTo>
                  <a:lnTo>
                    <a:pt x="334886" y="723580"/>
                  </a:lnTo>
                  <a:lnTo>
                    <a:pt x="347692" y="677025"/>
                  </a:lnTo>
                  <a:lnTo>
                    <a:pt x="363551" y="631968"/>
                  </a:lnTo>
                  <a:lnTo>
                    <a:pt x="382344" y="588591"/>
                  </a:lnTo>
                  <a:lnTo>
                    <a:pt x="403947" y="547078"/>
                  </a:lnTo>
                  <a:lnTo>
                    <a:pt x="428241" y="507609"/>
                  </a:lnTo>
                  <a:lnTo>
                    <a:pt x="455104" y="470367"/>
                  </a:lnTo>
                  <a:lnTo>
                    <a:pt x="484414" y="435534"/>
                  </a:lnTo>
                  <a:lnTo>
                    <a:pt x="516051" y="403292"/>
                  </a:lnTo>
                  <a:lnTo>
                    <a:pt x="549893" y="373824"/>
                  </a:lnTo>
                  <a:lnTo>
                    <a:pt x="585818" y="347311"/>
                  </a:lnTo>
                  <a:lnTo>
                    <a:pt x="623707" y="323935"/>
                  </a:lnTo>
                  <a:lnTo>
                    <a:pt x="663436" y="303880"/>
                  </a:lnTo>
                  <a:lnTo>
                    <a:pt x="704886" y="287326"/>
                  </a:lnTo>
                  <a:lnTo>
                    <a:pt x="747935" y="274456"/>
                  </a:lnTo>
                  <a:lnTo>
                    <a:pt x="792461" y="265451"/>
                  </a:lnTo>
                  <a:lnTo>
                    <a:pt x="844888" y="260221"/>
                  </a:lnTo>
                  <a:lnTo>
                    <a:pt x="897217" y="260695"/>
                  </a:lnTo>
                  <a:lnTo>
                    <a:pt x="949102" y="266794"/>
                  </a:lnTo>
                  <a:lnTo>
                    <a:pt x="1000196" y="278439"/>
                  </a:lnTo>
                  <a:lnTo>
                    <a:pt x="1050153" y="295548"/>
                  </a:lnTo>
                  <a:lnTo>
                    <a:pt x="1098625" y="318043"/>
                  </a:lnTo>
                  <a:lnTo>
                    <a:pt x="1145267" y="345842"/>
                  </a:lnTo>
                  <a:lnTo>
                    <a:pt x="1168106" y="302208"/>
                  </a:lnTo>
                  <a:lnTo>
                    <a:pt x="1194183" y="262196"/>
                  </a:lnTo>
                  <a:lnTo>
                    <a:pt x="1223200" y="225909"/>
                  </a:lnTo>
                  <a:lnTo>
                    <a:pt x="1254864" y="193450"/>
                  </a:lnTo>
                  <a:lnTo>
                    <a:pt x="1288878" y="164924"/>
                  </a:lnTo>
                  <a:lnTo>
                    <a:pt x="1324946" y="140433"/>
                  </a:lnTo>
                  <a:lnTo>
                    <a:pt x="1362772" y="120081"/>
                  </a:lnTo>
                  <a:lnTo>
                    <a:pt x="1402061" y="103971"/>
                  </a:lnTo>
                  <a:lnTo>
                    <a:pt x="1442517" y="92207"/>
                  </a:lnTo>
                  <a:lnTo>
                    <a:pt x="1483844" y="84892"/>
                  </a:lnTo>
                  <a:lnTo>
                    <a:pt x="1525746" y="82130"/>
                  </a:lnTo>
                  <a:lnTo>
                    <a:pt x="1567927" y="84024"/>
                  </a:lnTo>
                  <a:lnTo>
                    <a:pt x="1610092" y="90678"/>
                  </a:lnTo>
                  <a:lnTo>
                    <a:pt x="1651945" y="102194"/>
                  </a:lnTo>
                  <a:lnTo>
                    <a:pt x="1693190" y="118677"/>
                  </a:lnTo>
                  <a:lnTo>
                    <a:pt x="1733531" y="140229"/>
                  </a:lnTo>
                  <a:lnTo>
                    <a:pt x="1786792" y="178393"/>
                  </a:lnTo>
                  <a:lnTo>
                    <a:pt x="1834623" y="224938"/>
                  </a:lnTo>
                  <a:lnTo>
                    <a:pt x="1857064" y="180721"/>
                  </a:lnTo>
                  <a:lnTo>
                    <a:pt x="1883526" y="140913"/>
                  </a:lnTo>
                  <a:lnTo>
                    <a:pt x="1913563" y="105683"/>
                  </a:lnTo>
                  <a:lnTo>
                    <a:pt x="1946728" y="75203"/>
                  </a:lnTo>
                  <a:lnTo>
                    <a:pt x="1982575" y="49642"/>
                  </a:lnTo>
                  <a:lnTo>
                    <a:pt x="2020656" y="29171"/>
                  </a:lnTo>
                  <a:lnTo>
                    <a:pt x="2060525" y="13960"/>
                  </a:lnTo>
                  <a:lnTo>
                    <a:pt x="2101735" y="4179"/>
                  </a:lnTo>
                  <a:lnTo>
                    <a:pt x="2143840" y="0"/>
                  </a:lnTo>
                  <a:lnTo>
                    <a:pt x="2186393" y="1591"/>
                  </a:lnTo>
                  <a:lnTo>
                    <a:pt x="2228947" y="9123"/>
                  </a:lnTo>
                  <a:lnTo>
                    <a:pt x="2271055" y="22767"/>
                  </a:lnTo>
                  <a:lnTo>
                    <a:pt x="2312270" y="42693"/>
                  </a:lnTo>
                  <a:lnTo>
                    <a:pt x="2347608" y="65742"/>
                  </a:lnTo>
                  <a:lnTo>
                    <a:pt x="2380279" y="93160"/>
                  </a:lnTo>
                  <a:lnTo>
                    <a:pt x="2409997" y="124650"/>
                  </a:lnTo>
                  <a:lnTo>
                    <a:pt x="2436476" y="159914"/>
                  </a:lnTo>
                  <a:lnTo>
                    <a:pt x="2468385" y="121759"/>
                  </a:lnTo>
                  <a:lnTo>
                    <a:pt x="2503199" y="88742"/>
                  </a:lnTo>
                  <a:lnTo>
                    <a:pt x="2540498" y="60904"/>
                  </a:lnTo>
                  <a:lnTo>
                    <a:pt x="2579863" y="38282"/>
                  </a:lnTo>
                  <a:lnTo>
                    <a:pt x="2620874" y="20915"/>
                  </a:lnTo>
                  <a:lnTo>
                    <a:pt x="2663113" y="8842"/>
                  </a:lnTo>
                  <a:lnTo>
                    <a:pt x="2706161" y="2101"/>
                  </a:lnTo>
                  <a:lnTo>
                    <a:pt x="2749597" y="731"/>
                  </a:lnTo>
                  <a:lnTo>
                    <a:pt x="2793002" y="4771"/>
                  </a:lnTo>
                  <a:lnTo>
                    <a:pt x="2835958" y="14259"/>
                  </a:lnTo>
                  <a:lnTo>
                    <a:pt x="2878044" y="29233"/>
                  </a:lnTo>
                  <a:lnTo>
                    <a:pt x="2918842" y="49733"/>
                  </a:lnTo>
                  <a:lnTo>
                    <a:pt x="2957932" y="75797"/>
                  </a:lnTo>
                  <a:lnTo>
                    <a:pt x="2994895" y="107463"/>
                  </a:lnTo>
                  <a:lnTo>
                    <a:pt x="3028059" y="143372"/>
                  </a:lnTo>
                  <a:lnTo>
                    <a:pt x="3057172" y="183108"/>
                  </a:lnTo>
                  <a:lnTo>
                    <a:pt x="3082017" y="226224"/>
                  </a:lnTo>
                  <a:lnTo>
                    <a:pt x="3102375" y="272272"/>
                  </a:lnTo>
                  <a:lnTo>
                    <a:pt x="3118026" y="320803"/>
                  </a:lnTo>
                  <a:lnTo>
                    <a:pt x="3128753" y="371369"/>
                  </a:lnTo>
                  <a:lnTo>
                    <a:pt x="3171072" y="387201"/>
                  </a:lnTo>
                  <a:lnTo>
                    <a:pt x="3211011" y="407441"/>
                  </a:lnTo>
                  <a:lnTo>
                    <a:pt x="3248416" y="431782"/>
                  </a:lnTo>
                  <a:lnTo>
                    <a:pt x="3283134" y="459916"/>
                  </a:lnTo>
                  <a:lnTo>
                    <a:pt x="3315010" y="491538"/>
                  </a:lnTo>
                  <a:lnTo>
                    <a:pt x="3343892" y="526340"/>
                  </a:lnTo>
                  <a:lnTo>
                    <a:pt x="3369625" y="564015"/>
                  </a:lnTo>
                  <a:lnTo>
                    <a:pt x="3392056" y="604256"/>
                  </a:lnTo>
                  <a:lnTo>
                    <a:pt x="3411031" y="646756"/>
                  </a:lnTo>
                  <a:lnTo>
                    <a:pt x="3426397" y="691209"/>
                  </a:lnTo>
                  <a:lnTo>
                    <a:pt x="3438000" y="737306"/>
                  </a:lnTo>
                  <a:lnTo>
                    <a:pt x="3445686" y="784743"/>
                  </a:lnTo>
                  <a:lnTo>
                    <a:pt x="3449301" y="833210"/>
                  </a:lnTo>
                  <a:lnTo>
                    <a:pt x="3448692" y="882402"/>
                  </a:lnTo>
                  <a:lnTo>
                    <a:pt x="3443706" y="932012"/>
                  </a:lnTo>
                  <a:lnTo>
                    <a:pt x="3434188" y="981731"/>
                  </a:lnTo>
                  <a:lnTo>
                    <a:pt x="3419990" y="1030988"/>
                  </a:lnTo>
                  <a:lnTo>
                    <a:pt x="3414249" y="1047009"/>
                  </a:lnTo>
                  <a:lnTo>
                    <a:pt x="3439240" y="1087215"/>
                  </a:lnTo>
                  <a:lnTo>
                    <a:pt x="3461105" y="1128852"/>
                  </a:lnTo>
                  <a:lnTo>
                    <a:pt x="3479867" y="1171723"/>
                  </a:lnTo>
                  <a:lnTo>
                    <a:pt x="3495548" y="1215634"/>
                  </a:lnTo>
                  <a:lnTo>
                    <a:pt x="3508170" y="1260386"/>
                  </a:lnTo>
                  <a:lnTo>
                    <a:pt x="3517757" y="1305784"/>
                  </a:lnTo>
                  <a:lnTo>
                    <a:pt x="3524330" y="1351631"/>
                  </a:lnTo>
                  <a:lnTo>
                    <a:pt x="3527912" y="1397731"/>
                  </a:lnTo>
                  <a:lnTo>
                    <a:pt x="3528526" y="1443887"/>
                  </a:lnTo>
                  <a:lnTo>
                    <a:pt x="3526193" y="1489903"/>
                  </a:lnTo>
                  <a:lnTo>
                    <a:pt x="3520938" y="1535584"/>
                  </a:lnTo>
                  <a:lnTo>
                    <a:pt x="3512780" y="1580731"/>
                  </a:lnTo>
                  <a:lnTo>
                    <a:pt x="3501745" y="1625149"/>
                  </a:lnTo>
                  <a:lnTo>
                    <a:pt x="3487853" y="1668642"/>
                  </a:lnTo>
                  <a:lnTo>
                    <a:pt x="3471127" y="1711012"/>
                  </a:lnTo>
                  <a:lnTo>
                    <a:pt x="3451590" y="1752064"/>
                  </a:lnTo>
                  <a:lnTo>
                    <a:pt x="3429264" y="1791602"/>
                  </a:lnTo>
                  <a:lnTo>
                    <a:pt x="3404172" y="1829428"/>
                  </a:lnTo>
                  <a:lnTo>
                    <a:pt x="3376336" y="1865347"/>
                  </a:lnTo>
                  <a:lnTo>
                    <a:pt x="3345779" y="1899161"/>
                  </a:lnTo>
                  <a:lnTo>
                    <a:pt x="3312522" y="1930675"/>
                  </a:lnTo>
                  <a:lnTo>
                    <a:pt x="3273764" y="1961686"/>
                  </a:lnTo>
                  <a:lnTo>
                    <a:pt x="3232964" y="1988724"/>
                  </a:lnTo>
                  <a:lnTo>
                    <a:pt x="3190364" y="2011670"/>
                  </a:lnTo>
                  <a:lnTo>
                    <a:pt x="3146209" y="2030403"/>
                  </a:lnTo>
                  <a:lnTo>
                    <a:pt x="3100741" y="2044805"/>
                  </a:lnTo>
                  <a:lnTo>
                    <a:pt x="3054204" y="2054754"/>
                  </a:lnTo>
                  <a:lnTo>
                    <a:pt x="3051668" y="2106512"/>
                  </a:lnTo>
                  <a:lnTo>
                    <a:pt x="3044954" y="2156839"/>
                  </a:lnTo>
                  <a:lnTo>
                    <a:pt x="3034262" y="2205511"/>
                  </a:lnTo>
                  <a:lnTo>
                    <a:pt x="3019791" y="2252305"/>
                  </a:lnTo>
                  <a:lnTo>
                    <a:pt x="3001740" y="2296997"/>
                  </a:lnTo>
                  <a:lnTo>
                    <a:pt x="2980309" y="2339364"/>
                  </a:lnTo>
                  <a:lnTo>
                    <a:pt x="2955697" y="2379183"/>
                  </a:lnTo>
                  <a:lnTo>
                    <a:pt x="2928103" y="2416229"/>
                  </a:lnTo>
                  <a:lnTo>
                    <a:pt x="2897726" y="2450280"/>
                  </a:lnTo>
                  <a:lnTo>
                    <a:pt x="2864767" y="2481112"/>
                  </a:lnTo>
                  <a:lnTo>
                    <a:pt x="2829423" y="2508501"/>
                  </a:lnTo>
                  <a:lnTo>
                    <a:pt x="2791895" y="2532225"/>
                  </a:lnTo>
                  <a:lnTo>
                    <a:pt x="2752382" y="2552058"/>
                  </a:lnTo>
                  <a:lnTo>
                    <a:pt x="2711083" y="2567779"/>
                  </a:lnTo>
                  <a:lnTo>
                    <a:pt x="2668197" y="2579163"/>
                  </a:lnTo>
                  <a:lnTo>
                    <a:pt x="2623924" y="2585987"/>
                  </a:lnTo>
                  <a:lnTo>
                    <a:pt x="2578462" y="2588027"/>
                  </a:lnTo>
                  <a:lnTo>
                    <a:pt x="2526494" y="2584303"/>
                  </a:lnTo>
                  <a:lnTo>
                    <a:pt x="2475440" y="2574141"/>
                  </a:lnTo>
                  <a:lnTo>
                    <a:pt x="2425757" y="2557688"/>
                  </a:lnTo>
                  <a:lnTo>
                    <a:pt x="2377904" y="2535090"/>
                  </a:lnTo>
                  <a:lnTo>
                    <a:pt x="2332336" y="2506493"/>
                  </a:lnTo>
                  <a:lnTo>
                    <a:pt x="2317499" y="2555338"/>
                  </a:lnTo>
                  <a:lnTo>
                    <a:pt x="2299547" y="2601901"/>
                  </a:lnTo>
                  <a:lnTo>
                    <a:pt x="2278657" y="2646074"/>
                  </a:lnTo>
                  <a:lnTo>
                    <a:pt x="2255006" y="2687750"/>
                  </a:lnTo>
                  <a:lnTo>
                    <a:pt x="2228772" y="2726821"/>
                  </a:lnTo>
                  <a:lnTo>
                    <a:pt x="2200130" y="2763178"/>
                  </a:lnTo>
                  <a:lnTo>
                    <a:pt x="2169258" y="2796715"/>
                  </a:lnTo>
                  <a:lnTo>
                    <a:pt x="2136334" y="2827322"/>
                  </a:lnTo>
                  <a:lnTo>
                    <a:pt x="2101533" y="2854892"/>
                  </a:lnTo>
                  <a:lnTo>
                    <a:pt x="2065033" y="2879318"/>
                  </a:lnTo>
                  <a:lnTo>
                    <a:pt x="2027011" y="2900491"/>
                  </a:lnTo>
                  <a:lnTo>
                    <a:pt x="1987644" y="2918303"/>
                  </a:lnTo>
                  <a:lnTo>
                    <a:pt x="1947109" y="2932646"/>
                  </a:lnTo>
                  <a:lnTo>
                    <a:pt x="1905582" y="2943413"/>
                  </a:lnTo>
                  <a:lnTo>
                    <a:pt x="1863242" y="2950495"/>
                  </a:lnTo>
                  <a:lnTo>
                    <a:pt x="1820264" y="2953785"/>
                  </a:lnTo>
                  <a:lnTo>
                    <a:pt x="1776826" y="2953175"/>
                  </a:lnTo>
                  <a:lnTo>
                    <a:pt x="1733105" y="2948557"/>
                  </a:lnTo>
                  <a:lnTo>
                    <a:pt x="1689277" y="2939822"/>
                  </a:lnTo>
                  <a:lnTo>
                    <a:pt x="1645520" y="2926863"/>
                  </a:lnTo>
                  <a:lnTo>
                    <a:pt x="1600567" y="2908831"/>
                  </a:lnTo>
                  <a:lnTo>
                    <a:pt x="1557384" y="2886569"/>
                  </a:lnTo>
                  <a:lnTo>
                    <a:pt x="1516180" y="2860252"/>
                  </a:lnTo>
                  <a:lnTo>
                    <a:pt x="1477166" y="2830058"/>
                  </a:lnTo>
                  <a:lnTo>
                    <a:pt x="1440550" y="2796160"/>
                  </a:lnTo>
                  <a:lnTo>
                    <a:pt x="1406544" y="2758735"/>
                  </a:lnTo>
                  <a:lnTo>
                    <a:pt x="1375356" y="2717959"/>
                  </a:lnTo>
                  <a:lnTo>
                    <a:pt x="1347197" y="2674006"/>
                  </a:lnTo>
                  <a:lnTo>
                    <a:pt x="1307839" y="2698977"/>
                  </a:lnTo>
                  <a:lnTo>
                    <a:pt x="1267618" y="2720412"/>
                  </a:lnTo>
                  <a:lnTo>
                    <a:pt x="1226682" y="2738352"/>
                  </a:lnTo>
                  <a:lnTo>
                    <a:pt x="1185177" y="2752839"/>
                  </a:lnTo>
                  <a:lnTo>
                    <a:pt x="1143248" y="2763915"/>
                  </a:lnTo>
                  <a:lnTo>
                    <a:pt x="1101043" y="2771622"/>
                  </a:lnTo>
                  <a:lnTo>
                    <a:pt x="1058707" y="2776001"/>
                  </a:lnTo>
                  <a:lnTo>
                    <a:pt x="1016387" y="2777095"/>
                  </a:lnTo>
                  <a:lnTo>
                    <a:pt x="974229" y="2774945"/>
                  </a:lnTo>
                  <a:lnTo>
                    <a:pt x="932379" y="2769593"/>
                  </a:lnTo>
                  <a:lnTo>
                    <a:pt x="890984" y="2761080"/>
                  </a:lnTo>
                  <a:lnTo>
                    <a:pt x="850190" y="2749449"/>
                  </a:lnTo>
                  <a:lnTo>
                    <a:pt x="810143" y="2734741"/>
                  </a:lnTo>
                  <a:lnTo>
                    <a:pt x="770990" y="2716998"/>
                  </a:lnTo>
                  <a:lnTo>
                    <a:pt x="732877" y="2696261"/>
                  </a:lnTo>
                  <a:lnTo>
                    <a:pt x="695950" y="2672574"/>
                  </a:lnTo>
                  <a:lnTo>
                    <a:pt x="660355" y="2645976"/>
                  </a:lnTo>
                  <a:lnTo>
                    <a:pt x="626239" y="2616511"/>
                  </a:lnTo>
                  <a:lnTo>
                    <a:pt x="593748" y="2584219"/>
                  </a:lnTo>
                  <a:lnTo>
                    <a:pt x="563029" y="2549143"/>
                  </a:lnTo>
                  <a:lnTo>
                    <a:pt x="534227" y="2511325"/>
                  </a:lnTo>
                  <a:lnTo>
                    <a:pt x="507490" y="2470805"/>
                  </a:lnTo>
                  <a:lnTo>
                    <a:pt x="482962" y="2427626"/>
                  </a:lnTo>
                  <a:lnTo>
                    <a:pt x="478517" y="2419117"/>
                  </a:lnTo>
                  <a:lnTo>
                    <a:pt x="476231" y="2414672"/>
                  </a:lnTo>
                  <a:lnTo>
                    <a:pt x="431603" y="2417456"/>
                  </a:lnTo>
                  <a:lnTo>
                    <a:pt x="387998" y="2414011"/>
                  </a:lnTo>
                  <a:lnTo>
                    <a:pt x="345786" y="2404670"/>
                  </a:lnTo>
                  <a:lnTo>
                    <a:pt x="305335" y="2389766"/>
                  </a:lnTo>
                  <a:lnTo>
                    <a:pt x="267016" y="2369630"/>
                  </a:lnTo>
                  <a:lnTo>
                    <a:pt x="231197" y="2344595"/>
                  </a:lnTo>
                  <a:lnTo>
                    <a:pt x="198249" y="2314994"/>
                  </a:lnTo>
                  <a:lnTo>
                    <a:pt x="168540" y="2281157"/>
                  </a:lnTo>
                  <a:lnTo>
                    <a:pt x="142440" y="2243419"/>
                  </a:lnTo>
                  <a:lnTo>
                    <a:pt x="120318" y="2202111"/>
                  </a:lnTo>
                  <a:lnTo>
                    <a:pt x="102544" y="2157565"/>
                  </a:lnTo>
                  <a:lnTo>
                    <a:pt x="89486" y="2110113"/>
                  </a:lnTo>
                  <a:lnTo>
                    <a:pt x="81515" y="2060088"/>
                  </a:lnTo>
                  <a:lnTo>
                    <a:pt x="79109" y="2009500"/>
                  </a:lnTo>
                  <a:lnTo>
                    <a:pt x="82232" y="1959446"/>
                  </a:lnTo>
                  <a:lnTo>
                    <a:pt x="90722" y="1910479"/>
                  </a:lnTo>
                  <a:lnTo>
                    <a:pt x="104418" y="1863149"/>
                  </a:lnTo>
                  <a:lnTo>
                    <a:pt x="123157" y="1818007"/>
                  </a:lnTo>
                  <a:lnTo>
                    <a:pt x="146776" y="1775605"/>
                  </a:lnTo>
                  <a:lnTo>
                    <a:pt x="175114" y="1736492"/>
                  </a:lnTo>
                  <a:lnTo>
                    <a:pt x="138145" y="1708002"/>
                  </a:lnTo>
                  <a:lnTo>
                    <a:pt x="105277" y="1675222"/>
                  </a:lnTo>
                  <a:lnTo>
                    <a:pt x="76628" y="1638674"/>
                  </a:lnTo>
                  <a:lnTo>
                    <a:pt x="52317" y="1598878"/>
                  </a:lnTo>
                  <a:lnTo>
                    <a:pt x="32463" y="1556357"/>
                  </a:lnTo>
                  <a:lnTo>
                    <a:pt x="17186" y="1511631"/>
                  </a:lnTo>
                  <a:lnTo>
                    <a:pt x="6603" y="1465222"/>
                  </a:lnTo>
                  <a:lnTo>
                    <a:pt x="835" y="1417651"/>
                  </a:lnTo>
                  <a:lnTo>
                    <a:pt x="0" y="1369440"/>
                  </a:lnTo>
                  <a:lnTo>
                    <a:pt x="4216" y="1321109"/>
                  </a:lnTo>
                  <a:lnTo>
                    <a:pt x="13604" y="1273180"/>
                  </a:lnTo>
                  <a:lnTo>
                    <a:pt x="28282" y="1226174"/>
                  </a:lnTo>
                  <a:lnTo>
                    <a:pt x="48368" y="1180613"/>
                  </a:lnTo>
                  <a:lnTo>
                    <a:pt x="75400" y="1135100"/>
                  </a:lnTo>
                  <a:lnTo>
                    <a:pt x="107150" y="1094621"/>
                  </a:lnTo>
                  <a:lnTo>
                    <a:pt x="143081" y="1059575"/>
                  </a:lnTo>
                  <a:lnTo>
                    <a:pt x="182655" y="1030364"/>
                  </a:lnTo>
                  <a:lnTo>
                    <a:pt x="225335" y="1007386"/>
                  </a:lnTo>
                  <a:lnTo>
                    <a:pt x="270583" y="991042"/>
                  </a:lnTo>
                  <a:lnTo>
                    <a:pt x="317862" y="981731"/>
                  </a:lnTo>
                  <a:lnTo>
                    <a:pt x="320910" y="972460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8691" y="4644771"/>
              <a:ext cx="170434" cy="17043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85974" y="1536318"/>
              <a:ext cx="3234055" cy="3189605"/>
            </a:xfrm>
            <a:custGeom>
              <a:avLst/>
              <a:gdLst/>
              <a:ahLst/>
              <a:cxnLst/>
              <a:rect l="l" t="t" r="r" b="b"/>
              <a:pathLst>
                <a:path w="3234054" h="3189604">
                  <a:moveTo>
                    <a:pt x="3062478" y="3025139"/>
                  </a:moveTo>
                  <a:lnTo>
                    <a:pt x="3056621" y="3068726"/>
                  </a:lnTo>
                  <a:lnTo>
                    <a:pt x="3040093" y="3107892"/>
                  </a:lnTo>
                  <a:lnTo>
                    <a:pt x="3014456" y="3141075"/>
                  </a:lnTo>
                  <a:lnTo>
                    <a:pt x="2981273" y="3166712"/>
                  </a:lnTo>
                  <a:lnTo>
                    <a:pt x="2942107" y="3183240"/>
                  </a:lnTo>
                  <a:lnTo>
                    <a:pt x="2898521" y="3189097"/>
                  </a:lnTo>
                  <a:lnTo>
                    <a:pt x="2854881" y="3183240"/>
                  </a:lnTo>
                  <a:lnTo>
                    <a:pt x="2815679" y="3166712"/>
                  </a:lnTo>
                  <a:lnTo>
                    <a:pt x="2782474" y="3141075"/>
                  </a:lnTo>
                  <a:lnTo>
                    <a:pt x="2756826" y="3107892"/>
                  </a:lnTo>
                  <a:lnTo>
                    <a:pt x="2740294" y="3068726"/>
                  </a:lnTo>
                  <a:lnTo>
                    <a:pt x="2734437" y="3025139"/>
                  </a:lnTo>
                  <a:lnTo>
                    <a:pt x="2740294" y="2981500"/>
                  </a:lnTo>
                  <a:lnTo>
                    <a:pt x="2756826" y="2942298"/>
                  </a:lnTo>
                  <a:lnTo>
                    <a:pt x="2782474" y="2909093"/>
                  </a:lnTo>
                  <a:lnTo>
                    <a:pt x="2815679" y="2883445"/>
                  </a:lnTo>
                  <a:lnTo>
                    <a:pt x="2854881" y="2866913"/>
                  </a:lnTo>
                  <a:lnTo>
                    <a:pt x="2898521" y="2861055"/>
                  </a:lnTo>
                  <a:lnTo>
                    <a:pt x="2942107" y="2866913"/>
                  </a:lnTo>
                  <a:lnTo>
                    <a:pt x="2981273" y="2883445"/>
                  </a:lnTo>
                  <a:lnTo>
                    <a:pt x="3014456" y="2909093"/>
                  </a:lnTo>
                  <a:lnTo>
                    <a:pt x="3040093" y="2942298"/>
                  </a:lnTo>
                  <a:lnTo>
                    <a:pt x="3056621" y="2981500"/>
                  </a:lnTo>
                  <a:lnTo>
                    <a:pt x="3062478" y="3025139"/>
                  </a:lnTo>
                  <a:close/>
                </a:path>
                <a:path w="3234054" h="3189604">
                  <a:moveTo>
                    <a:pt x="2915158" y="2726435"/>
                  </a:moveTo>
                  <a:lnTo>
                    <a:pt x="2910155" y="2776021"/>
                  </a:lnTo>
                  <a:lnTo>
                    <a:pt x="2895810" y="2822201"/>
                  </a:lnTo>
                  <a:lnTo>
                    <a:pt x="2873112" y="2863988"/>
                  </a:lnTo>
                  <a:lnTo>
                    <a:pt x="2843053" y="2900394"/>
                  </a:lnTo>
                  <a:lnTo>
                    <a:pt x="2806625" y="2930429"/>
                  </a:lnTo>
                  <a:lnTo>
                    <a:pt x="2764817" y="2953107"/>
                  </a:lnTo>
                  <a:lnTo>
                    <a:pt x="2718623" y="2967438"/>
                  </a:lnTo>
                  <a:lnTo>
                    <a:pt x="2669032" y="2972435"/>
                  </a:lnTo>
                  <a:lnTo>
                    <a:pt x="2619446" y="2967438"/>
                  </a:lnTo>
                  <a:lnTo>
                    <a:pt x="2573266" y="2953107"/>
                  </a:lnTo>
                  <a:lnTo>
                    <a:pt x="2531479" y="2930429"/>
                  </a:lnTo>
                  <a:lnTo>
                    <a:pt x="2495073" y="2900394"/>
                  </a:lnTo>
                  <a:lnTo>
                    <a:pt x="2465038" y="2863988"/>
                  </a:lnTo>
                  <a:lnTo>
                    <a:pt x="2442360" y="2822201"/>
                  </a:lnTo>
                  <a:lnTo>
                    <a:pt x="2428029" y="2776021"/>
                  </a:lnTo>
                  <a:lnTo>
                    <a:pt x="2423033" y="2726435"/>
                  </a:lnTo>
                  <a:lnTo>
                    <a:pt x="2428029" y="2676850"/>
                  </a:lnTo>
                  <a:lnTo>
                    <a:pt x="2442360" y="2630670"/>
                  </a:lnTo>
                  <a:lnTo>
                    <a:pt x="2465038" y="2588883"/>
                  </a:lnTo>
                  <a:lnTo>
                    <a:pt x="2495073" y="2552477"/>
                  </a:lnTo>
                  <a:lnTo>
                    <a:pt x="2531479" y="2522442"/>
                  </a:lnTo>
                  <a:lnTo>
                    <a:pt x="2573266" y="2499764"/>
                  </a:lnTo>
                  <a:lnTo>
                    <a:pt x="2619446" y="2485433"/>
                  </a:lnTo>
                  <a:lnTo>
                    <a:pt x="2669032" y="2480436"/>
                  </a:lnTo>
                  <a:lnTo>
                    <a:pt x="2718623" y="2485433"/>
                  </a:lnTo>
                  <a:lnTo>
                    <a:pt x="2764817" y="2499764"/>
                  </a:lnTo>
                  <a:lnTo>
                    <a:pt x="2806625" y="2522442"/>
                  </a:lnTo>
                  <a:lnTo>
                    <a:pt x="2843053" y="2552477"/>
                  </a:lnTo>
                  <a:lnTo>
                    <a:pt x="2873112" y="2588883"/>
                  </a:lnTo>
                  <a:lnTo>
                    <a:pt x="2895810" y="2630670"/>
                  </a:lnTo>
                  <a:lnTo>
                    <a:pt x="2910155" y="2676850"/>
                  </a:lnTo>
                  <a:lnTo>
                    <a:pt x="2915158" y="2726435"/>
                  </a:lnTo>
                  <a:close/>
                </a:path>
                <a:path w="3234054" h="3189604">
                  <a:moveTo>
                    <a:pt x="206629" y="1629282"/>
                  </a:moveTo>
                  <a:lnTo>
                    <a:pt x="152679" y="1629396"/>
                  </a:lnTo>
                  <a:lnTo>
                    <a:pt x="99647" y="1620186"/>
                  </a:lnTo>
                  <a:lnTo>
                    <a:pt x="48448" y="1601904"/>
                  </a:lnTo>
                  <a:lnTo>
                    <a:pt x="0" y="1574800"/>
                  </a:lnTo>
                </a:path>
                <a:path w="3234054" h="3189604">
                  <a:moveTo>
                    <a:pt x="389000" y="2225420"/>
                  </a:moveTo>
                  <a:lnTo>
                    <a:pt x="366960" y="2234489"/>
                  </a:lnTo>
                  <a:lnTo>
                    <a:pt x="344503" y="2241867"/>
                  </a:lnTo>
                  <a:lnTo>
                    <a:pt x="321689" y="2247530"/>
                  </a:lnTo>
                  <a:lnTo>
                    <a:pt x="298576" y="2251455"/>
                  </a:lnTo>
                </a:path>
                <a:path w="3234054" h="3189604">
                  <a:moveTo>
                    <a:pt x="1168019" y="2511932"/>
                  </a:moveTo>
                  <a:lnTo>
                    <a:pt x="1152380" y="2483463"/>
                  </a:lnTo>
                  <a:lnTo>
                    <a:pt x="1138062" y="2454100"/>
                  </a:lnTo>
                  <a:lnTo>
                    <a:pt x="1125102" y="2423904"/>
                  </a:lnTo>
                  <a:lnTo>
                    <a:pt x="1113536" y="2392933"/>
                  </a:lnTo>
                </a:path>
                <a:path w="3234054" h="3189604">
                  <a:moveTo>
                    <a:pt x="2175510" y="2215260"/>
                  </a:moveTo>
                  <a:lnTo>
                    <a:pt x="2172348" y="2248376"/>
                  </a:lnTo>
                  <a:lnTo>
                    <a:pt x="2167651" y="2281205"/>
                  </a:lnTo>
                  <a:lnTo>
                    <a:pt x="2161454" y="2313701"/>
                  </a:lnTo>
                  <a:lnTo>
                    <a:pt x="2153792" y="2345816"/>
                  </a:lnTo>
                </a:path>
                <a:path w="3234054" h="3189604">
                  <a:moveTo>
                    <a:pt x="2608072" y="1408938"/>
                  </a:moveTo>
                  <a:lnTo>
                    <a:pt x="2647654" y="1433653"/>
                  </a:lnTo>
                  <a:lnTo>
                    <a:pt x="2684573" y="1462208"/>
                  </a:lnTo>
                  <a:lnTo>
                    <a:pt x="2718675" y="1494319"/>
                  </a:lnTo>
                  <a:lnTo>
                    <a:pt x="2749804" y="1529705"/>
                  </a:lnTo>
                  <a:lnTo>
                    <a:pt x="2777805" y="1568083"/>
                  </a:lnTo>
                  <a:lnTo>
                    <a:pt x="2802524" y="1609169"/>
                  </a:lnTo>
                  <a:lnTo>
                    <a:pt x="2823807" y="1652681"/>
                  </a:lnTo>
                  <a:lnTo>
                    <a:pt x="2841498" y="1698338"/>
                  </a:lnTo>
                  <a:lnTo>
                    <a:pt x="2855442" y="1745855"/>
                  </a:lnTo>
                  <a:lnTo>
                    <a:pt x="2865485" y="1794950"/>
                  </a:lnTo>
                  <a:lnTo>
                    <a:pt x="2871471" y="1845341"/>
                  </a:lnTo>
                  <a:lnTo>
                    <a:pt x="2873248" y="1896744"/>
                  </a:lnTo>
                </a:path>
                <a:path w="3234054" h="3189604">
                  <a:moveTo>
                    <a:pt x="3233674" y="889507"/>
                  </a:moveTo>
                  <a:lnTo>
                    <a:pt x="3211218" y="940871"/>
                  </a:lnTo>
                  <a:lnTo>
                    <a:pt x="3183858" y="988758"/>
                  </a:lnTo>
                  <a:lnTo>
                    <a:pt x="3151878" y="1032740"/>
                  </a:lnTo>
                  <a:lnTo>
                    <a:pt x="3115564" y="1072388"/>
                  </a:lnTo>
                </a:path>
                <a:path w="3234054" h="3189604">
                  <a:moveTo>
                    <a:pt x="2950210" y="210946"/>
                  </a:moveTo>
                  <a:lnTo>
                    <a:pt x="2953164" y="232370"/>
                  </a:lnTo>
                  <a:lnTo>
                    <a:pt x="2955178" y="253936"/>
                  </a:lnTo>
                  <a:lnTo>
                    <a:pt x="2956264" y="275597"/>
                  </a:lnTo>
                  <a:lnTo>
                    <a:pt x="2956433" y="297306"/>
                  </a:lnTo>
                </a:path>
                <a:path w="3234054" h="3189604">
                  <a:moveTo>
                    <a:pt x="2195957" y="110108"/>
                  </a:moveTo>
                  <a:lnTo>
                    <a:pt x="2208422" y="80813"/>
                  </a:lnTo>
                  <a:lnTo>
                    <a:pt x="2222722" y="52625"/>
                  </a:lnTo>
                  <a:lnTo>
                    <a:pt x="2238783" y="25652"/>
                  </a:lnTo>
                  <a:lnTo>
                    <a:pt x="2256536" y="0"/>
                  </a:lnTo>
                </a:path>
                <a:path w="3234054" h="3189604">
                  <a:moveTo>
                    <a:pt x="1630045" y="162686"/>
                  </a:moveTo>
                  <a:lnTo>
                    <a:pt x="1635396" y="138146"/>
                  </a:lnTo>
                  <a:lnTo>
                    <a:pt x="1642094" y="114093"/>
                  </a:lnTo>
                  <a:lnTo>
                    <a:pt x="1650101" y="90588"/>
                  </a:lnTo>
                  <a:lnTo>
                    <a:pt x="1659382" y="67690"/>
                  </a:lnTo>
                </a:path>
                <a:path w="3234054" h="3189604">
                  <a:moveTo>
                    <a:pt x="965962" y="194944"/>
                  </a:moveTo>
                  <a:lnTo>
                    <a:pt x="994265" y="215173"/>
                  </a:lnTo>
                  <a:lnTo>
                    <a:pt x="1021413" y="237331"/>
                  </a:lnTo>
                  <a:lnTo>
                    <a:pt x="1047347" y="261346"/>
                  </a:lnTo>
                  <a:lnTo>
                    <a:pt x="1072007" y="287146"/>
                  </a:lnTo>
                </a:path>
                <a:path w="3234054" h="3189604">
                  <a:moveTo>
                    <a:pt x="160527" y="919226"/>
                  </a:moveTo>
                  <a:lnTo>
                    <a:pt x="154594" y="895298"/>
                  </a:lnTo>
                  <a:lnTo>
                    <a:pt x="149542" y="871156"/>
                  </a:lnTo>
                  <a:lnTo>
                    <a:pt x="145347" y="846824"/>
                  </a:lnTo>
                  <a:lnTo>
                    <a:pt x="141986" y="822325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01289" y="2253614"/>
            <a:ext cx="1681480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sz="3200" spc="-395" dirty="0">
                <a:latin typeface="Arial"/>
                <a:cs typeface="Arial"/>
              </a:rPr>
              <a:t>ISLAGIATT</a:t>
            </a:r>
            <a:endParaRPr sz="3200">
              <a:latin typeface="Arial"/>
              <a:cs typeface="Arial"/>
            </a:endParaRPr>
          </a:p>
          <a:p>
            <a:pPr marL="125730">
              <a:lnSpc>
                <a:spcPts val="3835"/>
              </a:lnSpc>
            </a:pPr>
            <a:r>
              <a:rPr sz="3200" spc="-10" dirty="0">
                <a:latin typeface="Arial"/>
                <a:cs typeface="Arial"/>
              </a:rPr>
              <a:t>Principle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441185" y="1535280"/>
            <a:ext cx="3903345" cy="3274060"/>
            <a:chOff x="6441185" y="1535280"/>
            <a:chExt cx="3903345" cy="327406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3619" y="1538455"/>
              <a:ext cx="3757401" cy="29539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4360" y="4031996"/>
              <a:ext cx="830071" cy="7736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83619" y="1538455"/>
              <a:ext cx="3757929" cy="2954020"/>
            </a:xfrm>
            <a:custGeom>
              <a:avLst/>
              <a:gdLst/>
              <a:ahLst/>
              <a:cxnLst/>
              <a:rect l="l" t="t" r="r" b="b"/>
              <a:pathLst>
                <a:path w="3757929" h="2954020">
                  <a:moveTo>
                    <a:pt x="341690" y="972460"/>
                  </a:moveTo>
                  <a:lnTo>
                    <a:pt x="337258" y="923576"/>
                  </a:lnTo>
                  <a:lnTo>
                    <a:pt x="336368" y="875217"/>
                  </a:lnTo>
                  <a:lnTo>
                    <a:pt x="338909" y="827541"/>
                  </a:lnTo>
                  <a:lnTo>
                    <a:pt x="344770" y="780705"/>
                  </a:lnTo>
                  <a:lnTo>
                    <a:pt x="353838" y="734866"/>
                  </a:lnTo>
                  <a:lnTo>
                    <a:pt x="366002" y="690181"/>
                  </a:lnTo>
                  <a:lnTo>
                    <a:pt x="381150" y="646809"/>
                  </a:lnTo>
                  <a:lnTo>
                    <a:pt x="399170" y="604906"/>
                  </a:lnTo>
                  <a:lnTo>
                    <a:pt x="419951" y="564629"/>
                  </a:lnTo>
                  <a:lnTo>
                    <a:pt x="443381" y="526137"/>
                  </a:lnTo>
                  <a:lnTo>
                    <a:pt x="469347" y="489586"/>
                  </a:lnTo>
                  <a:lnTo>
                    <a:pt x="497740" y="455133"/>
                  </a:lnTo>
                  <a:lnTo>
                    <a:pt x="528446" y="422936"/>
                  </a:lnTo>
                  <a:lnTo>
                    <a:pt x="561353" y="393152"/>
                  </a:lnTo>
                  <a:lnTo>
                    <a:pt x="596351" y="365939"/>
                  </a:lnTo>
                  <a:lnTo>
                    <a:pt x="633328" y="341454"/>
                  </a:lnTo>
                  <a:lnTo>
                    <a:pt x="672171" y="319854"/>
                  </a:lnTo>
                  <a:lnTo>
                    <a:pt x="712769" y="301296"/>
                  </a:lnTo>
                  <a:lnTo>
                    <a:pt x="755010" y="285938"/>
                  </a:lnTo>
                  <a:lnTo>
                    <a:pt x="798783" y="273938"/>
                  </a:lnTo>
                  <a:lnTo>
                    <a:pt x="843975" y="265451"/>
                  </a:lnTo>
                  <a:lnTo>
                    <a:pt x="892803" y="260561"/>
                  </a:lnTo>
                  <a:lnTo>
                    <a:pt x="941587" y="260046"/>
                  </a:lnTo>
                  <a:lnTo>
                    <a:pt x="990078" y="263853"/>
                  </a:lnTo>
                  <a:lnTo>
                    <a:pt x="1038031" y="271928"/>
                  </a:lnTo>
                  <a:lnTo>
                    <a:pt x="1085198" y="284219"/>
                  </a:lnTo>
                  <a:lnTo>
                    <a:pt x="1131333" y="300670"/>
                  </a:lnTo>
                  <a:lnTo>
                    <a:pt x="1176187" y="321229"/>
                  </a:lnTo>
                  <a:lnTo>
                    <a:pt x="1219514" y="345842"/>
                  </a:lnTo>
                  <a:lnTo>
                    <a:pt x="1243867" y="302208"/>
                  </a:lnTo>
                  <a:lnTo>
                    <a:pt x="1271661" y="262196"/>
                  </a:lnTo>
                  <a:lnTo>
                    <a:pt x="1302583" y="225909"/>
                  </a:lnTo>
                  <a:lnTo>
                    <a:pt x="1336317" y="193450"/>
                  </a:lnTo>
                  <a:lnTo>
                    <a:pt x="1372549" y="164924"/>
                  </a:lnTo>
                  <a:lnTo>
                    <a:pt x="1410965" y="140433"/>
                  </a:lnTo>
                  <a:lnTo>
                    <a:pt x="1451249" y="120081"/>
                  </a:lnTo>
                  <a:lnTo>
                    <a:pt x="1493088" y="103971"/>
                  </a:lnTo>
                  <a:lnTo>
                    <a:pt x="1536167" y="92207"/>
                  </a:lnTo>
                  <a:lnTo>
                    <a:pt x="1580171" y="84892"/>
                  </a:lnTo>
                  <a:lnTo>
                    <a:pt x="1624785" y="82130"/>
                  </a:lnTo>
                  <a:lnTo>
                    <a:pt x="1669696" y="84024"/>
                  </a:lnTo>
                  <a:lnTo>
                    <a:pt x="1714587" y="90678"/>
                  </a:lnTo>
                  <a:lnTo>
                    <a:pt x="1759146" y="102194"/>
                  </a:lnTo>
                  <a:lnTo>
                    <a:pt x="1803057" y="118677"/>
                  </a:lnTo>
                  <a:lnTo>
                    <a:pt x="1846005" y="140229"/>
                  </a:lnTo>
                  <a:lnTo>
                    <a:pt x="1902711" y="178393"/>
                  </a:lnTo>
                  <a:lnTo>
                    <a:pt x="1953701" y="224938"/>
                  </a:lnTo>
                  <a:lnTo>
                    <a:pt x="1977575" y="180721"/>
                  </a:lnTo>
                  <a:lnTo>
                    <a:pt x="2005739" y="140913"/>
                  </a:lnTo>
                  <a:lnTo>
                    <a:pt x="2037715" y="105683"/>
                  </a:lnTo>
                  <a:lnTo>
                    <a:pt x="2073027" y="75203"/>
                  </a:lnTo>
                  <a:lnTo>
                    <a:pt x="2111199" y="49642"/>
                  </a:lnTo>
                  <a:lnTo>
                    <a:pt x="2151754" y="29171"/>
                  </a:lnTo>
                  <a:lnTo>
                    <a:pt x="2194216" y="13960"/>
                  </a:lnTo>
                  <a:lnTo>
                    <a:pt x="2238107" y="4179"/>
                  </a:lnTo>
                  <a:lnTo>
                    <a:pt x="2282952" y="0"/>
                  </a:lnTo>
                  <a:lnTo>
                    <a:pt x="2328274" y="1591"/>
                  </a:lnTo>
                  <a:lnTo>
                    <a:pt x="2373597" y="9123"/>
                  </a:lnTo>
                  <a:lnTo>
                    <a:pt x="2418443" y="22767"/>
                  </a:lnTo>
                  <a:lnTo>
                    <a:pt x="2462336" y="42693"/>
                  </a:lnTo>
                  <a:lnTo>
                    <a:pt x="2499907" y="65742"/>
                  </a:lnTo>
                  <a:lnTo>
                    <a:pt x="2534679" y="93160"/>
                  </a:lnTo>
                  <a:lnTo>
                    <a:pt x="2566332" y="124650"/>
                  </a:lnTo>
                  <a:lnTo>
                    <a:pt x="2594543" y="159914"/>
                  </a:lnTo>
                  <a:lnTo>
                    <a:pt x="2626150" y="124143"/>
                  </a:lnTo>
                  <a:lnTo>
                    <a:pt x="2660479" y="92846"/>
                  </a:lnTo>
                  <a:lnTo>
                    <a:pt x="2697166" y="66055"/>
                  </a:lnTo>
                  <a:lnTo>
                    <a:pt x="2735850" y="43802"/>
                  </a:lnTo>
                  <a:lnTo>
                    <a:pt x="2776167" y="26118"/>
                  </a:lnTo>
                  <a:lnTo>
                    <a:pt x="2817754" y="13033"/>
                  </a:lnTo>
                  <a:lnTo>
                    <a:pt x="2860248" y="4581"/>
                  </a:lnTo>
                  <a:lnTo>
                    <a:pt x="2903286" y="791"/>
                  </a:lnTo>
                  <a:lnTo>
                    <a:pt x="2946505" y="1696"/>
                  </a:lnTo>
                  <a:lnTo>
                    <a:pt x="2989542" y="7326"/>
                  </a:lnTo>
                  <a:lnTo>
                    <a:pt x="3032033" y="17714"/>
                  </a:lnTo>
                  <a:lnTo>
                    <a:pt x="3073616" y="32890"/>
                  </a:lnTo>
                  <a:lnTo>
                    <a:pt x="3113927" y="52886"/>
                  </a:lnTo>
                  <a:lnTo>
                    <a:pt x="3152605" y="77733"/>
                  </a:lnTo>
                  <a:lnTo>
                    <a:pt x="3189284" y="107463"/>
                  </a:lnTo>
                  <a:lnTo>
                    <a:pt x="3224551" y="143372"/>
                  </a:lnTo>
                  <a:lnTo>
                    <a:pt x="3255517" y="183108"/>
                  </a:lnTo>
                  <a:lnTo>
                    <a:pt x="3281947" y="226224"/>
                  </a:lnTo>
                  <a:lnTo>
                    <a:pt x="3303603" y="272272"/>
                  </a:lnTo>
                  <a:lnTo>
                    <a:pt x="3320250" y="320803"/>
                  </a:lnTo>
                  <a:lnTo>
                    <a:pt x="3331651" y="371369"/>
                  </a:lnTo>
                  <a:lnTo>
                    <a:pt x="3374146" y="386145"/>
                  </a:lnTo>
                  <a:lnTo>
                    <a:pt x="3414404" y="404841"/>
                  </a:lnTo>
                  <a:lnTo>
                    <a:pt x="3452287" y="427202"/>
                  </a:lnTo>
                  <a:lnTo>
                    <a:pt x="3487660" y="452971"/>
                  </a:lnTo>
                  <a:lnTo>
                    <a:pt x="3520386" y="481894"/>
                  </a:lnTo>
                  <a:lnTo>
                    <a:pt x="3550328" y="513713"/>
                  </a:lnTo>
                  <a:lnTo>
                    <a:pt x="3577352" y="548173"/>
                  </a:lnTo>
                  <a:lnTo>
                    <a:pt x="3601320" y="585019"/>
                  </a:lnTo>
                  <a:lnTo>
                    <a:pt x="3622095" y="623993"/>
                  </a:lnTo>
                  <a:lnTo>
                    <a:pt x="3639542" y="664841"/>
                  </a:lnTo>
                  <a:lnTo>
                    <a:pt x="3653525" y="707306"/>
                  </a:lnTo>
                  <a:lnTo>
                    <a:pt x="3663906" y="751133"/>
                  </a:lnTo>
                  <a:lnTo>
                    <a:pt x="3670550" y="796065"/>
                  </a:lnTo>
                  <a:lnTo>
                    <a:pt x="3673320" y="841847"/>
                  </a:lnTo>
                  <a:lnTo>
                    <a:pt x="3672081" y="888223"/>
                  </a:lnTo>
                  <a:lnTo>
                    <a:pt x="3666694" y="934936"/>
                  </a:lnTo>
                  <a:lnTo>
                    <a:pt x="3657025" y="981731"/>
                  </a:lnTo>
                  <a:lnTo>
                    <a:pt x="3641809" y="1030988"/>
                  </a:lnTo>
                  <a:lnTo>
                    <a:pt x="3635689" y="1047009"/>
                  </a:lnTo>
                  <a:lnTo>
                    <a:pt x="3662302" y="1087215"/>
                  </a:lnTo>
                  <a:lnTo>
                    <a:pt x="3685586" y="1128852"/>
                  </a:lnTo>
                  <a:lnTo>
                    <a:pt x="3705567" y="1171723"/>
                  </a:lnTo>
                  <a:lnTo>
                    <a:pt x="3722267" y="1215634"/>
                  </a:lnTo>
                  <a:lnTo>
                    <a:pt x="3735710" y="1260386"/>
                  </a:lnTo>
                  <a:lnTo>
                    <a:pt x="3745922" y="1305784"/>
                  </a:lnTo>
                  <a:lnTo>
                    <a:pt x="3752924" y="1351631"/>
                  </a:lnTo>
                  <a:lnTo>
                    <a:pt x="3756743" y="1397731"/>
                  </a:lnTo>
                  <a:lnTo>
                    <a:pt x="3757401" y="1443887"/>
                  </a:lnTo>
                  <a:lnTo>
                    <a:pt x="3754922" y="1489903"/>
                  </a:lnTo>
                  <a:lnTo>
                    <a:pt x="3749330" y="1535584"/>
                  </a:lnTo>
                  <a:lnTo>
                    <a:pt x="3740650" y="1580731"/>
                  </a:lnTo>
                  <a:lnTo>
                    <a:pt x="3728905" y="1625149"/>
                  </a:lnTo>
                  <a:lnTo>
                    <a:pt x="3714119" y="1668642"/>
                  </a:lnTo>
                  <a:lnTo>
                    <a:pt x="3696316" y="1711012"/>
                  </a:lnTo>
                  <a:lnTo>
                    <a:pt x="3675520" y="1752064"/>
                  </a:lnTo>
                  <a:lnTo>
                    <a:pt x="3651756" y="1791602"/>
                  </a:lnTo>
                  <a:lnTo>
                    <a:pt x="3625046" y="1829428"/>
                  </a:lnTo>
                  <a:lnTo>
                    <a:pt x="3595415" y="1865347"/>
                  </a:lnTo>
                  <a:lnTo>
                    <a:pt x="3562887" y="1899161"/>
                  </a:lnTo>
                  <a:lnTo>
                    <a:pt x="3527485" y="1930675"/>
                  </a:lnTo>
                  <a:lnTo>
                    <a:pt x="3486189" y="1961686"/>
                  </a:lnTo>
                  <a:lnTo>
                    <a:pt x="3442729" y="1988724"/>
                  </a:lnTo>
                  <a:lnTo>
                    <a:pt x="3397358" y="2011670"/>
                  </a:lnTo>
                  <a:lnTo>
                    <a:pt x="3350325" y="2030403"/>
                  </a:lnTo>
                  <a:lnTo>
                    <a:pt x="3301881" y="2044805"/>
                  </a:lnTo>
                  <a:lnTo>
                    <a:pt x="3252276" y="2054754"/>
                  </a:lnTo>
                  <a:lnTo>
                    <a:pt x="3249866" y="2103672"/>
                  </a:lnTo>
                  <a:lnTo>
                    <a:pt x="3243474" y="2151324"/>
                  </a:lnTo>
                  <a:lnTo>
                    <a:pt x="3233280" y="2197523"/>
                  </a:lnTo>
                  <a:lnTo>
                    <a:pt x="3219462" y="2242080"/>
                  </a:lnTo>
                  <a:lnTo>
                    <a:pt x="3202198" y="2284806"/>
                  </a:lnTo>
                  <a:lnTo>
                    <a:pt x="3181669" y="2325514"/>
                  </a:lnTo>
                  <a:lnTo>
                    <a:pt x="3158053" y="2364015"/>
                  </a:lnTo>
                  <a:lnTo>
                    <a:pt x="3131528" y="2400121"/>
                  </a:lnTo>
                  <a:lnTo>
                    <a:pt x="3102273" y="2433643"/>
                  </a:lnTo>
                  <a:lnTo>
                    <a:pt x="3070469" y="2464394"/>
                  </a:lnTo>
                  <a:lnTo>
                    <a:pt x="3036292" y="2492185"/>
                  </a:lnTo>
                  <a:lnTo>
                    <a:pt x="2999923" y="2516828"/>
                  </a:lnTo>
                  <a:lnTo>
                    <a:pt x="2961539" y="2538134"/>
                  </a:lnTo>
                  <a:lnTo>
                    <a:pt x="2921321" y="2555915"/>
                  </a:lnTo>
                  <a:lnTo>
                    <a:pt x="2879446" y="2569983"/>
                  </a:lnTo>
                  <a:lnTo>
                    <a:pt x="2836094" y="2580151"/>
                  </a:lnTo>
                  <a:lnTo>
                    <a:pt x="2791444" y="2586228"/>
                  </a:lnTo>
                  <a:lnTo>
                    <a:pt x="2745673" y="2588027"/>
                  </a:lnTo>
                  <a:lnTo>
                    <a:pt x="2699534" y="2585375"/>
                  </a:lnTo>
                  <a:lnTo>
                    <a:pt x="2654012" y="2578234"/>
                  </a:lnTo>
                  <a:lnTo>
                    <a:pt x="2609386" y="2566691"/>
                  </a:lnTo>
                  <a:lnTo>
                    <a:pt x="2565935" y="2550831"/>
                  </a:lnTo>
                  <a:lnTo>
                    <a:pt x="2523938" y="2530736"/>
                  </a:lnTo>
                  <a:lnTo>
                    <a:pt x="2483672" y="2506493"/>
                  </a:lnTo>
                  <a:lnTo>
                    <a:pt x="2468686" y="2553063"/>
                  </a:lnTo>
                  <a:lnTo>
                    <a:pt x="2450686" y="2597567"/>
                  </a:lnTo>
                  <a:lnTo>
                    <a:pt x="2429835" y="2639914"/>
                  </a:lnTo>
                  <a:lnTo>
                    <a:pt x="2406296" y="2680009"/>
                  </a:lnTo>
                  <a:lnTo>
                    <a:pt x="2380231" y="2717760"/>
                  </a:lnTo>
                  <a:lnTo>
                    <a:pt x="2351803" y="2753073"/>
                  </a:lnTo>
                  <a:lnTo>
                    <a:pt x="2321174" y="2785856"/>
                  </a:lnTo>
                  <a:lnTo>
                    <a:pt x="2288506" y="2816014"/>
                  </a:lnTo>
                  <a:lnTo>
                    <a:pt x="2253963" y="2843455"/>
                  </a:lnTo>
                  <a:lnTo>
                    <a:pt x="2217706" y="2868086"/>
                  </a:lnTo>
                  <a:lnTo>
                    <a:pt x="2179899" y="2889812"/>
                  </a:lnTo>
                  <a:lnTo>
                    <a:pt x="2140703" y="2908542"/>
                  </a:lnTo>
                  <a:lnTo>
                    <a:pt x="2100281" y="2924182"/>
                  </a:lnTo>
                  <a:lnTo>
                    <a:pt x="2058796" y="2936638"/>
                  </a:lnTo>
                  <a:lnTo>
                    <a:pt x="2016410" y="2945817"/>
                  </a:lnTo>
                  <a:lnTo>
                    <a:pt x="1973286" y="2951627"/>
                  </a:lnTo>
                  <a:lnTo>
                    <a:pt x="1929587" y="2953973"/>
                  </a:lnTo>
                  <a:lnTo>
                    <a:pt x="1885473" y="2952763"/>
                  </a:lnTo>
                  <a:lnTo>
                    <a:pt x="1841110" y="2947904"/>
                  </a:lnTo>
                  <a:lnTo>
                    <a:pt x="1796657" y="2939302"/>
                  </a:lnTo>
                  <a:lnTo>
                    <a:pt x="1752279" y="2926863"/>
                  </a:lnTo>
                  <a:lnTo>
                    <a:pt x="1704424" y="2908831"/>
                  </a:lnTo>
                  <a:lnTo>
                    <a:pt x="1658448" y="2886569"/>
                  </a:lnTo>
                  <a:lnTo>
                    <a:pt x="1614577" y="2860252"/>
                  </a:lnTo>
                  <a:lnTo>
                    <a:pt x="1573035" y="2830058"/>
                  </a:lnTo>
                  <a:lnTo>
                    <a:pt x="1534046" y="2796160"/>
                  </a:lnTo>
                  <a:lnTo>
                    <a:pt x="1497837" y="2758735"/>
                  </a:lnTo>
                  <a:lnTo>
                    <a:pt x="1464631" y="2717959"/>
                  </a:lnTo>
                  <a:lnTo>
                    <a:pt x="1434652" y="2674006"/>
                  </a:lnTo>
                  <a:lnTo>
                    <a:pt x="1394496" y="2698008"/>
                  </a:lnTo>
                  <a:lnTo>
                    <a:pt x="1353491" y="2718759"/>
                  </a:lnTo>
                  <a:lnTo>
                    <a:pt x="1311777" y="2736299"/>
                  </a:lnTo>
                  <a:lnTo>
                    <a:pt x="1269489" y="2750662"/>
                  </a:lnTo>
                  <a:lnTo>
                    <a:pt x="1226765" y="2761886"/>
                  </a:lnTo>
                  <a:lnTo>
                    <a:pt x="1183742" y="2770009"/>
                  </a:lnTo>
                  <a:lnTo>
                    <a:pt x="1140556" y="2775065"/>
                  </a:lnTo>
                  <a:lnTo>
                    <a:pt x="1097345" y="2777093"/>
                  </a:lnTo>
                  <a:lnTo>
                    <a:pt x="1054245" y="2776129"/>
                  </a:lnTo>
                  <a:lnTo>
                    <a:pt x="1011394" y="2772209"/>
                  </a:lnTo>
                  <a:lnTo>
                    <a:pt x="968929" y="2765371"/>
                  </a:lnTo>
                  <a:lnTo>
                    <a:pt x="926986" y="2755652"/>
                  </a:lnTo>
                  <a:lnTo>
                    <a:pt x="885702" y="2743087"/>
                  </a:lnTo>
                  <a:lnTo>
                    <a:pt x="845215" y="2727714"/>
                  </a:lnTo>
                  <a:lnTo>
                    <a:pt x="805661" y="2709570"/>
                  </a:lnTo>
                  <a:lnTo>
                    <a:pt x="767178" y="2688691"/>
                  </a:lnTo>
                  <a:lnTo>
                    <a:pt x="729902" y="2665115"/>
                  </a:lnTo>
                  <a:lnTo>
                    <a:pt x="693971" y="2638877"/>
                  </a:lnTo>
                  <a:lnTo>
                    <a:pt x="659520" y="2610015"/>
                  </a:lnTo>
                  <a:lnTo>
                    <a:pt x="626688" y="2578565"/>
                  </a:lnTo>
                  <a:lnTo>
                    <a:pt x="595612" y="2544565"/>
                  </a:lnTo>
                  <a:lnTo>
                    <a:pt x="566427" y="2508050"/>
                  </a:lnTo>
                  <a:lnTo>
                    <a:pt x="539272" y="2469059"/>
                  </a:lnTo>
                  <a:lnTo>
                    <a:pt x="514283" y="2427626"/>
                  </a:lnTo>
                  <a:lnTo>
                    <a:pt x="509584" y="2419117"/>
                  </a:lnTo>
                  <a:lnTo>
                    <a:pt x="507171" y="2414672"/>
                  </a:lnTo>
                  <a:lnTo>
                    <a:pt x="459639" y="2417456"/>
                  </a:lnTo>
                  <a:lnTo>
                    <a:pt x="413199" y="2414011"/>
                  </a:lnTo>
                  <a:lnTo>
                    <a:pt x="368244" y="2404670"/>
                  </a:lnTo>
                  <a:lnTo>
                    <a:pt x="325168" y="2389766"/>
                  </a:lnTo>
                  <a:lnTo>
                    <a:pt x="284364" y="2369630"/>
                  </a:lnTo>
                  <a:lnTo>
                    <a:pt x="246226" y="2344595"/>
                  </a:lnTo>
                  <a:lnTo>
                    <a:pt x="211147" y="2314994"/>
                  </a:lnTo>
                  <a:lnTo>
                    <a:pt x="179519" y="2281157"/>
                  </a:lnTo>
                  <a:lnTo>
                    <a:pt x="151737" y="2243419"/>
                  </a:lnTo>
                  <a:lnTo>
                    <a:pt x="128193" y="2202111"/>
                  </a:lnTo>
                  <a:lnTo>
                    <a:pt x="109282" y="2157565"/>
                  </a:lnTo>
                  <a:lnTo>
                    <a:pt x="95396" y="2110113"/>
                  </a:lnTo>
                  <a:lnTo>
                    <a:pt x="86928" y="2060088"/>
                  </a:lnTo>
                  <a:lnTo>
                    <a:pt x="84326" y="2009500"/>
                  </a:lnTo>
                  <a:lnTo>
                    <a:pt x="87618" y="1959446"/>
                  </a:lnTo>
                  <a:lnTo>
                    <a:pt x="96632" y="1910479"/>
                  </a:lnTo>
                  <a:lnTo>
                    <a:pt x="111198" y="1863149"/>
                  </a:lnTo>
                  <a:lnTo>
                    <a:pt x="131145" y="1818007"/>
                  </a:lnTo>
                  <a:lnTo>
                    <a:pt x="156301" y="1775605"/>
                  </a:lnTo>
                  <a:lnTo>
                    <a:pt x="186496" y="1736492"/>
                  </a:lnTo>
                  <a:lnTo>
                    <a:pt x="149805" y="1710186"/>
                  </a:lnTo>
                  <a:lnTo>
                    <a:pt x="116870" y="1680148"/>
                  </a:lnTo>
                  <a:lnTo>
                    <a:pt x="87791" y="1646797"/>
                  </a:lnTo>
                  <a:lnTo>
                    <a:pt x="62672" y="1610549"/>
                  </a:lnTo>
                  <a:lnTo>
                    <a:pt x="41612" y="1571823"/>
                  </a:lnTo>
                  <a:lnTo>
                    <a:pt x="24714" y="1531036"/>
                  </a:lnTo>
                  <a:lnTo>
                    <a:pt x="12078" y="1488604"/>
                  </a:lnTo>
                  <a:lnTo>
                    <a:pt x="3806" y="1444946"/>
                  </a:lnTo>
                  <a:lnTo>
                    <a:pt x="0" y="1400479"/>
                  </a:lnTo>
                  <a:lnTo>
                    <a:pt x="760" y="1355620"/>
                  </a:lnTo>
                  <a:lnTo>
                    <a:pt x="6188" y="1310787"/>
                  </a:lnTo>
                  <a:lnTo>
                    <a:pt x="16386" y="1266396"/>
                  </a:lnTo>
                  <a:lnTo>
                    <a:pt x="31455" y="1222866"/>
                  </a:lnTo>
                  <a:lnTo>
                    <a:pt x="51495" y="1180613"/>
                  </a:lnTo>
                  <a:lnTo>
                    <a:pt x="80271" y="1135100"/>
                  </a:lnTo>
                  <a:lnTo>
                    <a:pt x="114073" y="1094621"/>
                  </a:lnTo>
                  <a:lnTo>
                    <a:pt x="152333" y="1059575"/>
                  </a:lnTo>
                  <a:lnTo>
                    <a:pt x="194477" y="1030364"/>
                  </a:lnTo>
                  <a:lnTo>
                    <a:pt x="239937" y="1007386"/>
                  </a:lnTo>
                  <a:lnTo>
                    <a:pt x="288140" y="991042"/>
                  </a:lnTo>
                  <a:lnTo>
                    <a:pt x="338515" y="981731"/>
                  </a:lnTo>
                  <a:lnTo>
                    <a:pt x="341690" y="972460"/>
                  </a:lnTo>
                  <a:close/>
                </a:path>
              </a:pathLst>
            </a:custGeom>
            <a:ln w="63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1185" y="4638421"/>
              <a:ext cx="170434" cy="17043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52056" y="1688718"/>
              <a:ext cx="3665854" cy="3030855"/>
            </a:xfrm>
            <a:custGeom>
              <a:avLst/>
              <a:gdLst/>
              <a:ahLst/>
              <a:cxnLst/>
              <a:rect l="l" t="t" r="r" b="b"/>
              <a:pathLst>
                <a:path w="3665854" h="3030854">
                  <a:moveTo>
                    <a:pt x="328041" y="2866643"/>
                  </a:moveTo>
                  <a:lnTo>
                    <a:pt x="322183" y="2910230"/>
                  </a:lnTo>
                  <a:lnTo>
                    <a:pt x="305651" y="2949396"/>
                  </a:lnTo>
                  <a:lnTo>
                    <a:pt x="280003" y="2982579"/>
                  </a:lnTo>
                  <a:lnTo>
                    <a:pt x="246798" y="3008216"/>
                  </a:lnTo>
                  <a:lnTo>
                    <a:pt x="207596" y="3024744"/>
                  </a:lnTo>
                  <a:lnTo>
                    <a:pt x="163957" y="3030600"/>
                  </a:lnTo>
                  <a:lnTo>
                    <a:pt x="120370" y="3024744"/>
                  </a:lnTo>
                  <a:lnTo>
                    <a:pt x="81204" y="3008216"/>
                  </a:lnTo>
                  <a:lnTo>
                    <a:pt x="48021" y="2982579"/>
                  </a:lnTo>
                  <a:lnTo>
                    <a:pt x="22384" y="2949396"/>
                  </a:lnTo>
                  <a:lnTo>
                    <a:pt x="5856" y="2910230"/>
                  </a:lnTo>
                  <a:lnTo>
                    <a:pt x="0" y="2866643"/>
                  </a:lnTo>
                  <a:lnTo>
                    <a:pt x="5856" y="2823004"/>
                  </a:lnTo>
                  <a:lnTo>
                    <a:pt x="22384" y="2783802"/>
                  </a:lnTo>
                  <a:lnTo>
                    <a:pt x="48021" y="2750597"/>
                  </a:lnTo>
                  <a:lnTo>
                    <a:pt x="81204" y="2724949"/>
                  </a:lnTo>
                  <a:lnTo>
                    <a:pt x="120370" y="2708417"/>
                  </a:lnTo>
                  <a:lnTo>
                    <a:pt x="163957" y="2702560"/>
                  </a:lnTo>
                  <a:lnTo>
                    <a:pt x="207596" y="2708417"/>
                  </a:lnTo>
                  <a:lnTo>
                    <a:pt x="246798" y="2724949"/>
                  </a:lnTo>
                  <a:lnTo>
                    <a:pt x="280003" y="2750597"/>
                  </a:lnTo>
                  <a:lnTo>
                    <a:pt x="305651" y="2783802"/>
                  </a:lnTo>
                  <a:lnTo>
                    <a:pt x="322183" y="2823004"/>
                  </a:lnTo>
                  <a:lnTo>
                    <a:pt x="328041" y="2866643"/>
                  </a:lnTo>
                  <a:close/>
                </a:path>
                <a:path w="3665854" h="3030854">
                  <a:moveTo>
                    <a:pt x="722376" y="2589403"/>
                  </a:moveTo>
                  <a:lnTo>
                    <a:pt x="717379" y="2638988"/>
                  </a:lnTo>
                  <a:lnTo>
                    <a:pt x="703048" y="2685168"/>
                  </a:lnTo>
                  <a:lnTo>
                    <a:pt x="680370" y="2726955"/>
                  </a:lnTo>
                  <a:lnTo>
                    <a:pt x="650335" y="2763361"/>
                  </a:lnTo>
                  <a:lnTo>
                    <a:pt x="613929" y="2793396"/>
                  </a:lnTo>
                  <a:lnTo>
                    <a:pt x="572142" y="2816074"/>
                  </a:lnTo>
                  <a:lnTo>
                    <a:pt x="525962" y="2830405"/>
                  </a:lnTo>
                  <a:lnTo>
                    <a:pt x="476376" y="2835401"/>
                  </a:lnTo>
                  <a:lnTo>
                    <a:pt x="426785" y="2830405"/>
                  </a:lnTo>
                  <a:lnTo>
                    <a:pt x="380591" y="2816074"/>
                  </a:lnTo>
                  <a:lnTo>
                    <a:pt x="338783" y="2793396"/>
                  </a:lnTo>
                  <a:lnTo>
                    <a:pt x="302355" y="2763361"/>
                  </a:lnTo>
                  <a:lnTo>
                    <a:pt x="272296" y="2726955"/>
                  </a:lnTo>
                  <a:lnTo>
                    <a:pt x="249598" y="2685168"/>
                  </a:lnTo>
                  <a:lnTo>
                    <a:pt x="235253" y="2638988"/>
                  </a:lnTo>
                  <a:lnTo>
                    <a:pt x="230250" y="2589403"/>
                  </a:lnTo>
                  <a:lnTo>
                    <a:pt x="235253" y="2539811"/>
                  </a:lnTo>
                  <a:lnTo>
                    <a:pt x="249598" y="2493617"/>
                  </a:lnTo>
                  <a:lnTo>
                    <a:pt x="272296" y="2451809"/>
                  </a:lnTo>
                  <a:lnTo>
                    <a:pt x="302355" y="2415381"/>
                  </a:lnTo>
                  <a:lnTo>
                    <a:pt x="338783" y="2385322"/>
                  </a:lnTo>
                  <a:lnTo>
                    <a:pt x="380591" y="2362624"/>
                  </a:lnTo>
                  <a:lnTo>
                    <a:pt x="426785" y="2348279"/>
                  </a:lnTo>
                  <a:lnTo>
                    <a:pt x="476376" y="2343276"/>
                  </a:lnTo>
                  <a:lnTo>
                    <a:pt x="525962" y="2348279"/>
                  </a:lnTo>
                  <a:lnTo>
                    <a:pt x="572142" y="2362624"/>
                  </a:lnTo>
                  <a:lnTo>
                    <a:pt x="613929" y="2385322"/>
                  </a:lnTo>
                  <a:lnTo>
                    <a:pt x="650335" y="2415381"/>
                  </a:lnTo>
                  <a:lnTo>
                    <a:pt x="680370" y="2451809"/>
                  </a:lnTo>
                  <a:lnTo>
                    <a:pt x="703048" y="2493617"/>
                  </a:lnTo>
                  <a:lnTo>
                    <a:pt x="717379" y="2539811"/>
                  </a:lnTo>
                  <a:lnTo>
                    <a:pt x="722376" y="2589403"/>
                  </a:lnTo>
                  <a:close/>
                </a:path>
                <a:path w="3665854" h="3030854">
                  <a:moveTo>
                    <a:pt x="442214" y="1629282"/>
                  </a:moveTo>
                  <a:lnTo>
                    <a:pt x="396196" y="1630127"/>
                  </a:lnTo>
                  <a:lnTo>
                    <a:pt x="350678" y="1624973"/>
                  </a:lnTo>
                  <a:lnTo>
                    <a:pt x="306160" y="1613948"/>
                  </a:lnTo>
                  <a:lnTo>
                    <a:pt x="263141" y="1597181"/>
                  </a:lnTo>
                  <a:lnTo>
                    <a:pt x="222123" y="1574800"/>
                  </a:lnTo>
                </a:path>
                <a:path w="3665854" h="3030854">
                  <a:moveTo>
                    <a:pt x="636270" y="2225420"/>
                  </a:moveTo>
                  <a:lnTo>
                    <a:pt x="612852" y="2234489"/>
                  </a:lnTo>
                  <a:lnTo>
                    <a:pt x="588946" y="2241867"/>
                  </a:lnTo>
                  <a:lnTo>
                    <a:pt x="564636" y="2247530"/>
                  </a:lnTo>
                  <a:lnTo>
                    <a:pt x="540003" y="2251455"/>
                  </a:lnTo>
                </a:path>
                <a:path w="3665854" h="3030854">
                  <a:moveTo>
                    <a:pt x="1465961" y="2511932"/>
                  </a:moveTo>
                  <a:lnTo>
                    <a:pt x="1449248" y="2483463"/>
                  </a:lnTo>
                  <a:lnTo>
                    <a:pt x="1433988" y="2454100"/>
                  </a:lnTo>
                  <a:lnTo>
                    <a:pt x="1420205" y="2423904"/>
                  </a:lnTo>
                  <a:lnTo>
                    <a:pt x="1407922" y="2392933"/>
                  </a:lnTo>
                </a:path>
                <a:path w="3665854" h="3030854">
                  <a:moveTo>
                    <a:pt x="2538729" y="2215260"/>
                  </a:moveTo>
                  <a:lnTo>
                    <a:pt x="2535350" y="2248376"/>
                  </a:lnTo>
                  <a:lnTo>
                    <a:pt x="2530363" y="2281205"/>
                  </a:lnTo>
                  <a:lnTo>
                    <a:pt x="2523781" y="2313701"/>
                  </a:lnTo>
                  <a:lnTo>
                    <a:pt x="2515616" y="2345816"/>
                  </a:lnTo>
                </a:path>
                <a:path w="3665854" h="3030854">
                  <a:moveTo>
                    <a:pt x="2999359" y="1408938"/>
                  </a:moveTo>
                  <a:lnTo>
                    <a:pt x="3041522" y="1433653"/>
                  </a:lnTo>
                  <a:lnTo>
                    <a:pt x="3080844" y="1462208"/>
                  </a:lnTo>
                  <a:lnTo>
                    <a:pt x="3117161" y="1494319"/>
                  </a:lnTo>
                  <a:lnTo>
                    <a:pt x="3150310" y="1529705"/>
                  </a:lnTo>
                  <a:lnTo>
                    <a:pt x="3180127" y="1568083"/>
                  </a:lnTo>
                  <a:lnTo>
                    <a:pt x="3206448" y="1609169"/>
                  </a:lnTo>
                  <a:lnTo>
                    <a:pt x="3229110" y="1652681"/>
                  </a:lnTo>
                  <a:lnTo>
                    <a:pt x="3247949" y="1698338"/>
                  </a:lnTo>
                  <a:lnTo>
                    <a:pt x="3262802" y="1745855"/>
                  </a:lnTo>
                  <a:lnTo>
                    <a:pt x="3273505" y="1794950"/>
                  </a:lnTo>
                  <a:lnTo>
                    <a:pt x="3279894" y="1845341"/>
                  </a:lnTo>
                  <a:lnTo>
                    <a:pt x="3281807" y="1896744"/>
                  </a:lnTo>
                </a:path>
                <a:path w="3665854" h="3030854">
                  <a:moveTo>
                    <a:pt x="3665474" y="889507"/>
                  </a:moveTo>
                  <a:lnTo>
                    <a:pt x="3641596" y="940871"/>
                  </a:lnTo>
                  <a:lnTo>
                    <a:pt x="3612467" y="988758"/>
                  </a:lnTo>
                  <a:lnTo>
                    <a:pt x="3578409" y="1032740"/>
                  </a:lnTo>
                  <a:lnTo>
                    <a:pt x="3539744" y="1072388"/>
                  </a:lnTo>
                </a:path>
                <a:path w="3665854" h="3030854">
                  <a:moveTo>
                    <a:pt x="3363722" y="210946"/>
                  </a:moveTo>
                  <a:lnTo>
                    <a:pt x="3366861" y="232370"/>
                  </a:lnTo>
                  <a:lnTo>
                    <a:pt x="3369024" y="253936"/>
                  </a:lnTo>
                  <a:lnTo>
                    <a:pt x="3370187" y="275597"/>
                  </a:lnTo>
                  <a:lnTo>
                    <a:pt x="3370326" y="297306"/>
                  </a:lnTo>
                </a:path>
                <a:path w="3665854" h="3030854">
                  <a:moveTo>
                    <a:pt x="2560574" y="110108"/>
                  </a:moveTo>
                  <a:lnTo>
                    <a:pt x="2573849" y="80813"/>
                  </a:lnTo>
                  <a:lnTo>
                    <a:pt x="2589053" y="52625"/>
                  </a:lnTo>
                  <a:lnTo>
                    <a:pt x="2606115" y="25652"/>
                  </a:lnTo>
                  <a:lnTo>
                    <a:pt x="2624963" y="0"/>
                  </a:lnTo>
                </a:path>
                <a:path w="3665854" h="3030854">
                  <a:moveTo>
                    <a:pt x="1957959" y="162686"/>
                  </a:moveTo>
                  <a:lnTo>
                    <a:pt x="1963642" y="138146"/>
                  </a:lnTo>
                  <a:lnTo>
                    <a:pt x="1970754" y="114093"/>
                  </a:lnTo>
                  <a:lnTo>
                    <a:pt x="1979247" y="90588"/>
                  </a:lnTo>
                  <a:lnTo>
                    <a:pt x="1989074" y="67690"/>
                  </a:lnTo>
                </a:path>
                <a:path w="3665854" h="3030854">
                  <a:moveTo>
                    <a:pt x="1250696" y="194944"/>
                  </a:moveTo>
                  <a:lnTo>
                    <a:pt x="1280856" y="215173"/>
                  </a:lnTo>
                  <a:lnTo>
                    <a:pt x="1309766" y="237331"/>
                  </a:lnTo>
                  <a:lnTo>
                    <a:pt x="1337367" y="261346"/>
                  </a:lnTo>
                  <a:lnTo>
                    <a:pt x="1363599" y="287146"/>
                  </a:lnTo>
                </a:path>
                <a:path w="3665854" h="3030854">
                  <a:moveTo>
                    <a:pt x="392938" y="919226"/>
                  </a:moveTo>
                  <a:lnTo>
                    <a:pt x="386701" y="895298"/>
                  </a:lnTo>
                  <a:lnTo>
                    <a:pt x="381333" y="871156"/>
                  </a:lnTo>
                  <a:lnTo>
                    <a:pt x="376846" y="846824"/>
                  </a:lnTo>
                  <a:lnTo>
                    <a:pt x="373252" y="822325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339330" y="1918080"/>
            <a:ext cx="1983105" cy="19869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indent="-1905" algn="ctr">
              <a:lnSpc>
                <a:spcPct val="100400"/>
              </a:lnSpc>
              <a:spcBef>
                <a:spcPts val="115"/>
              </a:spcBef>
            </a:pPr>
            <a:r>
              <a:rPr sz="3200" spc="55" dirty="0">
                <a:latin typeface="Arial"/>
                <a:cs typeface="Arial"/>
              </a:rPr>
              <a:t>It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265" dirty="0">
                <a:latin typeface="Arial"/>
                <a:cs typeface="Arial"/>
              </a:rPr>
              <a:t>Seemed </a:t>
            </a:r>
            <a:r>
              <a:rPr sz="3200" spc="-215" dirty="0">
                <a:latin typeface="Arial"/>
                <a:cs typeface="Arial"/>
              </a:rPr>
              <a:t>Like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280" dirty="0">
                <a:latin typeface="Arial"/>
                <a:cs typeface="Arial"/>
              </a:rPr>
              <a:t>A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Good </a:t>
            </a:r>
            <a:r>
              <a:rPr sz="3200" spc="-145" dirty="0">
                <a:latin typeface="Arial"/>
                <a:cs typeface="Arial"/>
              </a:rPr>
              <a:t>Idea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At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 </a:t>
            </a:r>
            <a:r>
              <a:rPr sz="3200" spc="-20" dirty="0"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2175" y="4916423"/>
            <a:ext cx="10201910" cy="1262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82575" algn="ctr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latin typeface="Times New Roman"/>
                <a:cs typeface="Times New Roman"/>
              </a:rPr>
              <a:t>Martin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Eccles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25"/>
              </a:spcBef>
            </a:pPr>
            <a:r>
              <a:rPr sz="2150" spc="-345" dirty="0">
                <a:solidFill>
                  <a:srgbClr val="FF0000"/>
                </a:solidFill>
                <a:latin typeface="Arial"/>
                <a:cs typeface="Arial"/>
              </a:rPr>
              <a:t>KEY</a:t>
            </a:r>
            <a:r>
              <a:rPr sz="215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-250" dirty="0">
                <a:solidFill>
                  <a:srgbClr val="FF0000"/>
                </a:solidFill>
                <a:latin typeface="Arial"/>
                <a:cs typeface="Arial"/>
              </a:rPr>
              <a:t>PROBLEM</a:t>
            </a:r>
            <a:r>
              <a:rPr sz="215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-12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15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-155" dirty="0">
                <a:solidFill>
                  <a:srgbClr val="FF0000"/>
                </a:solidFill>
                <a:latin typeface="Arial"/>
                <a:cs typeface="Arial"/>
              </a:rPr>
              <a:t>Does</a:t>
            </a:r>
            <a:r>
              <a:rPr sz="215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15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FF0000"/>
                </a:solidFill>
                <a:latin typeface="Arial"/>
                <a:cs typeface="Arial"/>
              </a:rPr>
              <a:t>identify</a:t>
            </a:r>
            <a:r>
              <a:rPr sz="215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15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-114" dirty="0">
                <a:solidFill>
                  <a:srgbClr val="FF0000"/>
                </a:solidFill>
                <a:latin typeface="Arial"/>
                <a:cs typeface="Arial"/>
              </a:rPr>
              <a:t>address</a:t>
            </a:r>
            <a:r>
              <a:rPr sz="215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-70" dirty="0">
                <a:solidFill>
                  <a:srgbClr val="FF0000"/>
                </a:solidFill>
                <a:latin typeface="Arial"/>
                <a:cs typeface="Arial"/>
              </a:rPr>
              <a:t>factors</a:t>
            </a:r>
            <a:r>
              <a:rPr sz="215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-35" dirty="0">
                <a:solidFill>
                  <a:srgbClr val="FF0000"/>
                </a:solidFill>
                <a:latin typeface="Arial"/>
                <a:cs typeface="Arial"/>
              </a:rPr>
              <a:t>critical</a:t>
            </a:r>
            <a:r>
              <a:rPr sz="215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15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-120" dirty="0">
                <a:solidFill>
                  <a:srgbClr val="FF0000"/>
                </a:solidFill>
                <a:latin typeface="Arial"/>
                <a:cs typeface="Arial"/>
              </a:rPr>
              <a:t>successful</a:t>
            </a:r>
            <a:r>
              <a:rPr sz="215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FF0000"/>
                </a:solidFill>
                <a:latin typeface="Arial"/>
                <a:cs typeface="Arial"/>
              </a:rPr>
              <a:t>implementation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430" y="246443"/>
            <a:ext cx="450723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-10" dirty="0">
                <a:latin typeface="Arial"/>
                <a:cs typeface="Arial"/>
              </a:rPr>
              <a:t>Acknowledgments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602" y="4372038"/>
            <a:ext cx="4817745" cy="1101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b="1" u="sng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Uganda</a:t>
            </a:r>
            <a:r>
              <a:rPr sz="14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TB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Implementation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Research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Consortium:</a:t>
            </a:r>
            <a:r>
              <a:rPr sz="14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2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XPEL</a:t>
            </a:r>
            <a:r>
              <a:rPr sz="14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TB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study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Alex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Kityamuweesi,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Denis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Oyuku,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Joseph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Ggita,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Talemwa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Nalugwa, </a:t>
            </a:r>
            <a:r>
              <a:rPr sz="1400" spc="-90" dirty="0">
                <a:latin typeface="Arial"/>
                <a:cs typeface="Arial"/>
              </a:rPr>
              <a:t>Chris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Ojok,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Mariam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Nantale,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Achilles</a:t>
            </a:r>
            <a:r>
              <a:rPr sz="1400" spc="-85" dirty="0">
                <a:latin typeface="Arial"/>
                <a:cs typeface="Arial"/>
              </a:rPr>
              <a:t> Katamba.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Not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shown: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Irene </a:t>
            </a:r>
            <a:r>
              <a:rPr sz="1400" spc="-100" dirty="0">
                <a:latin typeface="Arial"/>
                <a:cs typeface="Arial"/>
              </a:rPr>
              <a:t>Ayakaka,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50" dirty="0">
                <a:latin typeface="Arial"/>
                <a:cs typeface="Arial"/>
              </a:rPr>
              <a:t>Sara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Nabwire,</a:t>
            </a:r>
            <a:r>
              <a:rPr sz="1400" spc="23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Priscilla</a:t>
            </a:r>
            <a:r>
              <a:rPr sz="1400" spc="-90" dirty="0">
                <a:latin typeface="Arial"/>
                <a:cs typeface="Arial"/>
              </a:rPr>
              <a:t> Haguma,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Emma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Ochom,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Diana </a:t>
            </a:r>
            <a:r>
              <a:rPr sz="1400" spc="-65" dirty="0">
                <a:latin typeface="Arial"/>
                <a:cs typeface="Arial"/>
              </a:rPr>
              <a:t>Babirye,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Annette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Sany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48469" y="396557"/>
            <a:ext cx="1506220" cy="123888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70"/>
              </a:spcBef>
            </a:pPr>
            <a:r>
              <a:rPr sz="1550" spc="-114" dirty="0">
                <a:latin typeface="Arial"/>
                <a:cs typeface="Arial"/>
              </a:rPr>
              <a:t>Tania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20" dirty="0">
                <a:latin typeface="Arial"/>
                <a:cs typeface="Arial"/>
              </a:rPr>
              <a:t>Reza </a:t>
            </a:r>
            <a:r>
              <a:rPr sz="1550" spc="-50" dirty="0">
                <a:latin typeface="Arial"/>
                <a:cs typeface="Arial"/>
              </a:rPr>
              <a:t>Katherine</a:t>
            </a:r>
            <a:r>
              <a:rPr sz="1550" spc="-20" dirty="0">
                <a:latin typeface="Arial"/>
                <a:cs typeface="Arial"/>
              </a:rPr>
              <a:t> Farr </a:t>
            </a:r>
            <a:r>
              <a:rPr sz="1550" spc="-70" dirty="0">
                <a:latin typeface="Arial"/>
                <a:cs typeface="Arial"/>
              </a:rPr>
              <a:t>Priya</a:t>
            </a:r>
            <a:r>
              <a:rPr sz="1550" spc="-7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Shete </a:t>
            </a:r>
            <a:r>
              <a:rPr sz="1550" spc="-30" dirty="0">
                <a:latin typeface="Arial"/>
                <a:cs typeface="Arial"/>
              </a:rPr>
              <a:t>Margaret</a:t>
            </a:r>
            <a:r>
              <a:rPr sz="1550" spc="-55" dirty="0">
                <a:latin typeface="Arial"/>
                <a:cs typeface="Arial"/>
              </a:rPr>
              <a:t> </a:t>
            </a:r>
            <a:r>
              <a:rPr sz="1550" spc="-65" dirty="0">
                <a:latin typeface="Arial"/>
                <a:cs typeface="Arial"/>
              </a:rPr>
              <a:t>Handley </a:t>
            </a:r>
            <a:r>
              <a:rPr sz="1550" spc="-140" dirty="0">
                <a:latin typeface="Arial"/>
                <a:cs typeface="Arial"/>
              </a:rPr>
              <a:t>Sara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Ackerman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8469" y="1941766"/>
            <a:ext cx="1564640" cy="24695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65"/>
              </a:spcBef>
            </a:pPr>
            <a:r>
              <a:rPr sz="1550" spc="-95" dirty="0">
                <a:latin typeface="Arial"/>
                <a:cs typeface="Arial"/>
              </a:rPr>
              <a:t>Stavia</a:t>
            </a:r>
            <a:r>
              <a:rPr sz="1550" spc="-15" dirty="0">
                <a:latin typeface="Arial"/>
                <a:cs typeface="Arial"/>
              </a:rPr>
              <a:t> </a:t>
            </a:r>
            <a:r>
              <a:rPr sz="1550" spc="-70" dirty="0">
                <a:latin typeface="Arial"/>
                <a:cs typeface="Arial"/>
              </a:rPr>
              <a:t>Turyahabwe </a:t>
            </a:r>
            <a:r>
              <a:rPr sz="1550" spc="-90" dirty="0">
                <a:latin typeface="Arial"/>
                <a:cs typeface="Arial"/>
              </a:rPr>
              <a:t>Frank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Mugabe </a:t>
            </a:r>
            <a:r>
              <a:rPr sz="1550" spc="-65" dirty="0">
                <a:latin typeface="Arial"/>
                <a:cs typeface="Arial"/>
              </a:rPr>
              <a:t>Moses</a:t>
            </a:r>
            <a:r>
              <a:rPr sz="1550" spc="-7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Joloba </a:t>
            </a:r>
            <a:r>
              <a:rPr sz="1550" spc="-30" dirty="0">
                <a:latin typeface="Arial"/>
                <a:cs typeface="Arial"/>
              </a:rPr>
              <a:t>Abdunoor</a:t>
            </a:r>
            <a:r>
              <a:rPr sz="1550" spc="-5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Nyombi </a:t>
            </a:r>
            <a:r>
              <a:rPr sz="1550" spc="-90" dirty="0">
                <a:latin typeface="Arial"/>
                <a:cs typeface="Arial"/>
              </a:rPr>
              <a:t>Diana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Nadunga </a:t>
            </a:r>
            <a:r>
              <a:rPr sz="1550" spc="-65" dirty="0">
                <a:latin typeface="Arial"/>
                <a:cs typeface="Arial"/>
              </a:rPr>
              <a:t>Faith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Alikoba</a:t>
            </a:r>
            <a:endParaRPr sz="1550">
              <a:latin typeface="Arial"/>
              <a:cs typeface="Arial"/>
            </a:endParaRPr>
          </a:p>
          <a:p>
            <a:pPr marL="12700" marR="308610">
              <a:lnSpc>
                <a:spcPct val="103600"/>
              </a:lnSpc>
              <a:spcBef>
                <a:spcPts val="25"/>
              </a:spcBef>
            </a:pPr>
            <a:r>
              <a:rPr sz="1550" spc="-135" dirty="0">
                <a:latin typeface="Arial"/>
                <a:cs typeface="Arial"/>
              </a:rPr>
              <a:t>Jane</a:t>
            </a:r>
            <a:r>
              <a:rPr sz="1550" spc="-10" dirty="0">
                <a:latin typeface="Arial"/>
                <a:cs typeface="Arial"/>
              </a:rPr>
              <a:t> Babirye </a:t>
            </a:r>
            <a:r>
              <a:rPr sz="1550" spc="-45" dirty="0">
                <a:latin typeface="Arial"/>
                <a:cs typeface="Arial"/>
              </a:rPr>
              <a:t>Godfrey</a:t>
            </a:r>
            <a:r>
              <a:rPr sz="1550" spc="-60" dirty="0">
                <a:latin typeface="Arial"/>
                <a:cs typeface="Arial"/>
              </a:rPr>
              <a:t> </a:t>
            </a:r>
            <a:r>
              <a:rPr sz="1550" spc="-45" dirty="0">
                <a:latin typeface="Arial"/>
                <a:cs typeface="Arial"/>
              </a:rPr>
              <a:t>Ekuka </a:t>
            </a:r>
            <a:r>
              <a:rPr sz="1550" spc="-70" dirty="0">
                <a:latin typeface="Arial"/>
                <a:cs typeface="Arial"/>
              </a:rPr>
              <a:t>Nelson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20" dirty="0">
                <a:latin typeface="Arial"/>
                <a:cs typeface="Arial"/>
              </a:rPr>
              <a:t>Mody </a:t>
            </a:r>
            <a:r>
              <a:rPr sz="1550" spc="-10" dirty="0">
                <a:latin typeface="Arial"/>
                <a:cs typeface="Arial"/>
              </a:rPr>
              <a:t>Marvin</a:t>
            </a:r>
            <a:r>
              <a:rPr sz="1550" spc="-70" dirty="0">
                <a:latin typeface="Arial"/>
                <a:cs typeface="Arial"/>
              </a:rPr>
              <a:t> </a:t>
            </a:r>
            <a:r>
              <a:rPr sz="1550" spc="-50" dirty="0">
                <a:latin typeface="Arial"/>
                <a:cs typeface="Arial"/>
              </a:rPr>
              <a:t>Mugisa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8469" y="4727003"/>
            <a:ext cx="118872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150" dirty="0">
                <a:latin typeface="Arial"/>
                <a:cs typeface="Arial"/>
              </a:rPr>
              <a:t>J.</a:t>
            </a:r>
            <a:r>
              <a:rPr sz="1550" spc="-75" dirty="0">
                <a:latin typeface="Arial"/>
                <a:cs typeface="Arial"/>
              </a:rPr>
              <a:t> </a:t>
            </a:r>
            <a:r>
              <a:rPr sz="1550" spc="-80" dirty="0">
                <a:latin typeface="Arial"/>
                <a:cs typeface="Arial"/>
              </a:rPr>
              <a:t>Lucian</a:t>
            </a:r>
            <a:r>
              <a:rPr sz="1550" spc="-60" dirty="0">
                <a:latin typeface="Arial"/>
                <a:cs typeface="Arial"/>
              </a:rPr>
              <a:t> </a:t>
            </a:r>
            <a:r>
              <a:rPr sz="1550" spc="-85" dirty="0">
                <a:latin typeface="Arial"/>
                <a:cs typeface="Arial"/>
              </a:rPr>
              <a:t>Davis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8469" y="5299011"/>
            <a:ext cx="1106170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sz="1550" spc="-90" dirty="0">
                <a:latin typeface="Arial"/>
                <a:cs typeface="Arial"/>
              </a:rPr>
              <a:t>David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-50" dirty="0">
                <a:latin typeface="Arial"/>
                <a:cs typeface="Arial"/>
              </a:rPr>
              <a:t>Dowdy </a:t>
            </a:r>
            <a:r>
              <a:rPr sz="1550" spc="-30" dirty="0">
                <a:latin typeface="Arial"/>
                <a:cs typeface="Arial"/>
              </a:rPr>
              <a:t>Hojoon</a:t>
            </a:r>
            <a:r>
              <a:rPr sz="1550" spc="-70" dirty="0">
                <a:latin typeface="Arial"/>
                <a:cs typeface="Arial"/>
              </a:rPr>
              <a:t> Sohn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8469" y="6129020"/>
            <a:ext cx="1510030" cy="504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10"/>
              </a:spcBef>
            </a:pPr>
            <a:r>
              <a:rPr sz="1550" spc="-90" dirty="0">
                <a:latin typeface="Arial"/>
                <a:cs typeface="Arial"/>
              </a:rPr>
              <a:t>David</a:t>
            </a:r>
            <a:r>
              <a:rPr sz="1550" spc="-20" dirty="0">
                <a:latin typeface="Arial"/>
                <a:cs typeface="Arial"/>
              </a:rPr>
              <a:t> Moore </a:t>
            </a:r>
            <a:r>
              <a:rPr sz="1550" spc="-50" dirty="0">
                <a:latin typeface="Arial"/>
                <a:cs typeface="Arial"/>
              </a:rPr>
              <a:t>Katherine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-55" dirty="0">
                <a:latin typeface="Arial"/>
                <a:cs typeface="Arial"/>
              </a:rPr>
              <a:t>Fielding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50" y="590550"/>
            <a:ext cx="1409700" cy="9048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5811" y="4626817"/>
            <a:ext cx="3044169" cy="28419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64446" y="5236897"/>
            <a:ext cx="2111205" cy="5589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39025" y="5895973"/>
            <a:ext cx="1690118" cy="84239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02602" y="5567997"/>
            <a:ext cx="3425190" cy="11207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Funding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  <a:spcBef>
                <a:spcPts val="10"/>
              </a:spcBef>
            </a:pPr>
            <a:r>
              <a:rPr sz="1400" spc="-75" dirty="0">
                <a:latin typeface="Arial"/>
                <a:cs typeface="Arial"/>
              </a:rPr>
              <a:t>NIH/NIAID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R21AI096158</a:t>
            </a:r>
            <a:r>
              <a:rPr sz="1400" spc="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(Cattamanchi) </a:t>
            </a:r>
            <a:r>
              <a:rPr sz="1400" spc="-80" dirty="0">
                <a:latin typeface="Arial"/>
                <a:cs typeface="Arial"/>
              </a:rPr>
              <a:t>MRC/Wellcome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Trust/DFID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Pilot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Grant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(Moore) </a:t>
            </a:r>
            <a:r>
              <a:rPr sz="1400" spc="-100" dirty="0">
                <a:latin typeface="Arial"/>
                <a:cs typeface="Arial"/>
              </a:rPr>
              <a:t>NIH/NHLBI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R01HL130192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(Cattamanchi)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spc="-220" dirty="0">
                <a:latin typeface="Arial"/>
                <a:cs typeface="Arial"/>
              </a:rPr>
              <a:t>UCSF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245" dirty="0">
                <a:latin typeface="Arial"/>
                <a:cs typeface="Arial"/>
              </a:rPr>
              <a:t>CFAR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Pilot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Award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(Shete)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025" y="1114425"/>
            <a:ext cx="5286375" cy="306616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050" y="2400300"/>
            <a:ext cx="14605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663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latin typeface="Arial"/>
                <a:cs typeface="Arial"/>
              </a:rPr>
              <a:t>What</a:t>
            </a:r>
            <a:r>
              <a:rPr sz="3950" b="1" spc="2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are</a:t>
            </a:r>
            <a:r>
              <a:rPr sz="3950" b="1" spc="5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the</a:t>
            </a:r>
            <a:r>
              <a:rPr sz="3950" b="1" spc="45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consequences?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7402" y="1435417"/>
            <a:ext cx="10419715" cy="4674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Char char="•"/>
              <a:tabLst>
                <a:tab pos="240665" algn="l"/>
              </a:tabLst>
            </a:pPr>
            <a:r>
              <a:rPr sz="2750" dirty="0">
                <a:latin typeface="Arial"/>
                <a:cs typeface="Arial"/>
              </a:rPr>
              <a:t>New</a:t>
            </a:r>
            <a:r>
              <a:rPr sz="2750" spc="6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research</a:t>
            </a:r>
            <a:r>
              <a:rPr sz="2750" spc="8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takes</a:t>
            </a:r>
            <a:r>
              <a:rPr sz="2750" spc="140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too</a:t>
            </a:r>
            <a:r>
              <a:rPr sz="2750" b="1" spc="15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long</a:t>
            </a:r>
            <a:r>
              <a:rPr sz="2750" b="1" spc="8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to</a:t>
            </a:r>
            <a:r>
              <a:rPr sz="2750" spc="17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get</a:t>
            </a:r>
            <a:r>
              <a:rPr sz="2750" spc="114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adopted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14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41300" marR="922019" indent="-229235">
              <a:lnSpc>
                <a:spcPts val="3010"/>
              </a:lnSpc>
              <a:buChar char="•"/>
              <a:tabLst>
                <a:tab pos="241300" algn="l"/>
              </a:tabLst>
            </a:pPr>
            <a:r>
              <a:rPr sz="2750" dirty="0">
                <a:latin typeface="Arial"/>
                <a:cs typeface="Arial"/>
              </a:rPr>
              <a:t>Many</a:t>
            </a:r>
            <a:r>
              <a:rPr sz="2750" spc="15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interventions</a:t>
            </a:r>
            <a:r>
              <a:rPr sz="2750" spc="16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are</a:t>
            </a:r>
            <a:r>
              <a:rPr sz="2750" spc="19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not</a:t>
            </a:r>
            <a:r>
              <a:rPr sz="2750" b="1" spc="18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aligned</a:t>
            </a:r>
            <a:r>
              <a:rPr sz="2750" b="1" spc="15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with</a:t>
            </a:r>
            <a:r>
              <a:rPr sz="2750" spc="16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needs/priorities</a:t>
            </a:r>
            <a:r>
              <a:rPr sz="2750" spc="165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of </a:t>
            </a:r>
            <a:r>
              <a:rPr sz="2750" dirty="0">
                <a:latin typeface="Arial"/>
                <a:cs typeface="Arial"/>
              </a:rPr>
              <a:t>patients</a:t>
            </a:r>
            <a:r>
              <a:rPr sz="2750" spc="12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and</a:t>
            </a:r>
            <a:r>
              <a:rPr sz="2750" spc="114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communities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35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41300" marR="1374775" indent="-229235">
              <a:lnSpc>
                <a:spcPts val="3010"/>
              </a:lnSpc>
              <a:buChar char="•"/>
              <a:tabLst>
                <a:tab pos="241300" algn="l"/>
              </a:tabLst>
            </a:pPr>
            <a:r>
              <a:rPr sz="2750" dirty="0">
                <a:latin typeface="Arial"/>
                <a:cs typeface="Arial"/>
              </a:rPr>
              <a:t>Providers</a:t>
            </a:r>
            <a:r>
              <a:rPr sz="2750" spc="11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lack</a:t>
            </a:r>
            <a:r>
              <a:rPr sz="2750" spc="170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tools</a:t>
            </a:r>
            <a:r>
              <a:rPr sz="2750" b="1" spc="9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to</a:t>
            </a:r>
            <a:r>
              <a:rPr sz="2750" spc="20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implement</a:t>
            </a:r>
            <a:r>
              <a:rPr sz="2750" spc="14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relevant</a:t>
            </a:r>
            <a:r>
              <a:rPr sz="2750" spc="14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and</a:t>
            </a:r>
            <a:r>
              <a:rPr sz="2750" spc="114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effective interventions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40029" marR="5080" indent="-227965">
              <a:lnSpc>
                <a:spcPts val="308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dirty="0">
                <a:latin typeface="Arial"/>
                <a:cs typeface="Arial"/>
              </a:rPr>
              <a:t>Variation</a:t>
            </a:r>
            <a:r>
              <a:rPr sz="2750" b="1" spc="13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in</a:t>
            </a:r>
            <a:r>
              <a:rPr sz="2750" spc="18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effectiveness</a:t>
            </a:r>
            <a:r>
              <a:rPr sz="2750" spc="10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and/or</a:t>
            </a:r>
            <a:r>
              <a:rPr sz="2750" spc="114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practice</a:t>
            </a:r>
            <a:r>
              <a:rPr sz="2750" spc="9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in</a:t>
            </a:r>
            <a:r>
              <a:rPr sz="2750" spc="18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different</a:t>
            </a:r>
            <a:r>
              <a:rPr sz="2750" spc="4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settings</a:t>
            </a:r>
            <a:r>
              <a:rPr sz="2750" spc="100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not 	</a:t>
            </a:r>
            <a:r>
              <a:rPr sz="2750" dirty="0">
                <a:latin typeface="Arial"/>
                <a:cs typeface="Arial"/>
              </a:rPr>
              <a:t>understood</a:t>
            </a:r>
            <a:r>
              <a:rPr sz="2750" spc="17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or</a:t>
            </a:r>
            <a:r>
              <a:rPr sz="2750" spc="12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planned</a:t>
            </a:r>
            <a:r>
              <a:rPr sz="2750" spc="190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for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747" y="213105"/>
            <a:ext cx="583374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latin typeface="Arial"/>
                <a:cs typeface="Arial"/>
              </a:rPr>
              <a:t>Implementation</a:t>
            </a:r>
            <a:r>
              <a:rPr sz="3950" b="1" spc="85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Science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071816"/>
            <a:ext cx="11277599" cy="5098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ts val="2455"/>
              </a:lnSpc>
              <a:spcBef>
                <a:spcPts val="100"/>
              </a:spcBef>
              <a:buChar char="•"/>
              <a:tabLst>
                <a:tab pos="240029" algn="l"/>
              </a:tabLst>
            </a:pPr>
            <a:r>
              <a:rPr sz="2400" spc="-140" dirty="0">
                <a:latin typeface="Arial"/>
                <a:cs typeface="Arial"/>
              </a:rPr>
              <a:t>Study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b="1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methods</a:t>
            </a:r>
            <a:r>
              <a:rPr sz="2400" b="1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2400" b="1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strategies</a:t>
            </a:r>
            <a:r>
              <a:rPr sz="2400" b="1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400" b="1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promote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systematic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uptake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proven</a:t>
            </a:r>
            <a:endParaRPr sz="2400" dirty="0">
              <a:latin typeface="Arial"/>
              <a:cs typeface="Arial"/>
            </a:endParaRPr>
          </a:p>
          <a:p>
            <a:pPr marL="241300">
              <a:lnSpc>
                <a:spcPts val="2030"/>
              </a:lnSpc>
            </a:pPr>
            <a:r>
              <a:rPr sz="2400" spc="-65" dirty="0">
                <a:latin typeface="Arial"/>
                <a:cs typeface="Arial"/>
              </a:rPr>
              <a:t>interventions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into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routine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clinical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practice.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this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context,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95" dirty="0">
                <a:latin typeface="Arial"/>
                <a:cs typeface="Arial"/>
              </a:rPr>
              <a:t>it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includes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study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</a:t>
            </a:r>
            <a:endParaRPr sz="2400" dirty="0">
              <a:latin typeface="Arial"/>
              <a:cs typeface="Arial"/>
            </a:endParaRPr>
          </a:p>
          <a:p>
            <a:pPr marL="241300" marR="907415">
              <a:lnSpc>
                <a:spcPct val="70400"/>
              </a:lnSpc>
              <a:spcBef>
                <a:spcPts val="425"/>
              </a:spcBef>
            </a:pPr>
            <a:r>
              <a:rPr sz="2400" b="1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influences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b="1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behavior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patients,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providers,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organizations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in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either </a:t>
            </a:r>
            <a:r>
              <a:rPr sz="2400" spc="-100" dirty="0">
                <a:latin typeface="Arial"/>
                <a:cs typeface="Arial"/>
              </a:rPr>
              <a:t>healthcare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65" dirty="0">
                <a:latin typeface="Arial"/>
                <a:cs typeface="Arial"/>
              </a:rPr>
              <a:t> population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settings.</a:t>
            </a:r>
            <a:endParaRPr sz="2400" dirty="0">
              <a:latin typeface="Arial"/>
              <a:cs typeface="Arial"/>
            </a:endParaRPr>
          </a:p>
          <a:p>
            <a:pPr marL="927735">
              <a:lnSpc>
                <a:spcPct val="100000"/>
              </a:lnSpc>
              <a:spcBef>
                <a:spcPts val="300"/>
              </a:spcBef>
            </a:pPr>
            <a:r>
              <a:rPr sz="1700" spc="-45" dirty="0">
                <a:latin typeface="Arial"/>
                <a:cs typeface="Arial"/>
              </a:rPr>
              <a:t>-</a:t>
            </a:r>
            <a:r>
              <a:rPr sz="1700" spc="-40" dirty="0">
                <a:latin typeface="Arial"/>
                <a:cs typeface="Arial"/>
              </a:rPr>
              <a:t>-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2000" i="1" spc="-65" dirty="0">
                <a:latin typeface="Arial"/>
                <a:cs typeface="Arial"/>
              </a:rPr>
              <a:t>Implementation</a:t>
            </a:r>
            <a:r>
              <a:rPr sz="2000" i="1" spc="-125" dirty="0">
                <a:latin typeface="Arial"/>
                <a:cs typeface="Arial"/>
              </a:rPr>
              <a:t> </a:t>
            </a:r>
            <a:r>
              <a:rPr sz="2000" i="1" spc="-170" dirty="0">
                <a:latin typeface="Arial"/>
                <a:cs typeface="Arial"/>
              </a:rPr>
              <a:t>Science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Journal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2000" dirty="0">
              <a:latin typeface="Arial"/>
              <a:cs typeface="Arial"/>
            </a:endParaRPr>
          </a:p>
          <a:p>
            <a:pPr marL="240029" marR="5080" indent="-227329">
              <a:lnSpc>
                <a:spcPct val="70400"/>
              </a:lnSpc>
              <a:buChar char="•"/>
              <a:tabLst>
                <a:tab pos="241300" algn="l"/>
              </a:tabLst>
            </a:pPr>
            <a:r>
              <a:rPr sz="2400" spc="-140" dirty="0">
                <a:latin typeface="Arial"/>
                <a:cs typeface="Arial"/>
              </a:rPr>
              <a:t>Study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b="1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methods</a:t>
            </a:r>
            <a:r>
              <a:rPr sz="2400" b="1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promote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integration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research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findings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evidence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into 	</a:t>
            </a:r>
            <a:r>
              <a:rPr sz="2400" spc="-105" dirty="0">
                <a:latin typeface="Arial"/>
                <a:cs typeface="Arial"/>
              </a:rPr>
              <a:t>healthcare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b="1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policy</a:t>
            </a:r>
            <a:r>
              <a:rPr sz="2400" b="1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400" b="1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practice</a:t>
            </a:r>
            <a:r>
              <a:rPr sz="2400" spc="-160" dirty="0">
                <a:latin typeface="Arial"/>
                <a:cs typeface="Arial"/>
              </a:rPr>
              <a:t>.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00" dirty="0">
                <a:latin typeface="Arial"/>
                <a:cs typeface="Arial"/>
              </a:rPr>
              <a:t>seeks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understand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b="1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behavior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healthcare 	</a:t>
            </a:r>
            <a:r>
              <a:rPr sz="2400" spc="-114" dirty="0">
                <a:latin typeface="Arial"/>
                <a:cs typeface="Arial"/>
              </a:rPr>
              <a:t>professionals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other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stakeholders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45" dirty="0">
                <a:latin typeface="Arial"/>
                <a:cs typeface="Arial"/>
              </a:rPr>
              <a:t>as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key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variable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in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sustainable </a:t>
            </a:r>
            <a:r>
              <a:rPr sz="2400" spc="-10" dirty="0">
                <a:latin typeface="Arial"/>
                <a:cs typeface="Arial"/>
              </a:rPr>
              <a:t>uptake, 	</a:t>
            </a:r>
            <a:r>
              <a:rPr sz="2400" spc="-60" dirty="0">
                <a:latin typeface="Arial"/>
                <a:cs typeface="Arial"/>
              </a:rPr>
              <a:t>adoption,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implementation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evidence-</a:t>
            </a:r>
            <a:r>
              <a:rPr sz="2400" spc="-155" dirty="0">
                <a:latin typeface="Arial"/>
                <a:cs typeface="Arial"/>
              </a:rPr>
              <a:t>based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interventions</a:t>
            </a:r>
            <a:endParaRPr sz="2400" dirty="0">
              <a:latin typeface="Arial"/>
              <a:cs typeface="Arial"/>
            </a:endParaRPr>
          </a:p>
          <a:p>
            <a:pPr marL="927735">
              <a:lnSpc>
                <a:spcPct val="100000"/>
              </a:lnSpc>
              <a:spcBef>
                <a:spcPts val="300"/>
              </a:spcBef>
            </a:pPr>
            <a:r>
              <a:rPr sz="2000" spc="-80" dirty="0">
                <a:latin typeface="Arial"/>
                <a:cs typeface="Arial"/>
              </a:rPr>
              <a:t>-</a:t>
            </a:r>
            <a:r>
              <a:rPr sz="2000" spc="-50" dirty="0">
                <a:latin typeface="Arial"/>
                <a:cs typeface="Arial"/>
              </a:rPr>
              <a:t>-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i="1" spc="-140" dirty="0">
                <a:latin typeface="Arial"/>
                <a:cs typeface="Arial"/>
              </a:rPr>
              <a:t>NIH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spc="-85" dirty="0">
                <a:latin typeface="Arial"/>
                <a:cs typeface="Arial"/>
              </a:rPr>
              <a:t>Fogarty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spc="-50" dirty="0">
                <a:latin typeface="Arial"/>
                <a:cs typeface="Arial"/>
              </a:rPr>
              <a:t>International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Center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2000" dirty="0">
              <a:latin typeface="Arial"/>
              <a:cs typeface="Arial"/>
            </a:endParaRPr>
          </a:p>
          <a:p>
            <a:pPr marL="240029" marR="102870" indent="-227329" algn="just">
              <a:lnSpc>
                <a:spcPct val="70400"/>
              </a:lnSpc>
              <a:buChar char="•"/>
              <a:tabLst>
                <a:tab pos="241300" algn="l"/>
              </a:tabLst>
            </a:pPr>
            <a:r>
              <a:rPr sz="2400" spc="-155" dirty="0">
                <a:latin typeface="Arial"/>
                <a:cs typeface="Arial"/>
              </a:rPr>
              <a:t>Study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processes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used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the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implementation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initiatives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1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contextual</a:t>
            </a:r>
            <a:r>
              <a:rPr sz="2400" b="1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factors</a:t>
            </a:r>
            <a:r>
              <a:rPr sz="2400" b="1" spc="-65" dirty="0">
                <a:latin typeface="Arial"/>
                <a:cs typeface="Arial"/>
              </a:rPr>
              <a:t> 	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affect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these</a:t>
            </a:r>
            <a:r>
              <a:rPr sz="2400" spc="-60" dirty="0">
                <a:latin typeface="Arial"/>
                <a:cs typeface="Arial"/>
              </a:rPr>
              <a:t> initiatives.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The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200" dirty="0">
                <a:latin typeface="Arial"/>
                <a:cs typeface="Arial"/>
              </a:rPr>
              <a:t>basic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intent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is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understand</a:t>
            </a:r>
            <a:r>
              <a:rPr sz="2400" spc="-30" dirty="0">
                <a:latin typeface="Arial"/>
                <a:cs typeface="Arial"/>
              </a:rPr>
              <a:t> not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only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what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is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 	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working,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b="1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how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400" b="1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spc="-2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why</a:t>
            </a:r>
            <a:r>
              <a:rPr sz="2400" b="1" spc="8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implementation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is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going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right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or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wrong,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testing 	</a:t>
            </a:r>
            <a:r>
              <a:rPr sz="2400" b="1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approaches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improve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it.</a:t>
            </a:r>
            <a:endParaRPr sz="2400" dirty="0">
              <a:latin typeface="Arial"/>
              <a:cs typeface="Arial"/>
            </a:endParaRPr>
          </a:p>
          <a:p>
            <a:pPr marL="927735">
              <a:lnSpc>
                <a:spcPct val="100000"/>
              </a:lnSpc>
              <a:spcBef>
                <a:spcPts val="300"/>
              </a:spcBef>
            </a:pPr>
            <a:r>
              <a:rPr sz="2000" spc="-80" dirty="0">
                <a:latin typeface="Arial"/>
                <a:cs typeface="Arial"/>
              </a:rPr>
              <a:t>-</a:t>
            </a:r>
            <a:r>
              <a:rPr sz="2000" spc="-50" dirty="0">
                <a:latin typeface="Arial"/>
                <a:cs typeface="Arial"/>
              </a:rPr>
              <a:t>-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i="1" spc="-70" dirty="0">
                <a:latin typeface="Arial"/>
                <a:cs typeface="Arial"/>
              </a:rPr>
              <a:t>World</a:t>
            </a:r>
            <a:r>
              <a:rPr sz="2000" i="1" spc="-155" dirty="0">
                <a:latin typeface="Arial"/>
                <a:cs typeface="Arial"/>
              </a:rPr>
              <a:t> </a:t>
            </a:r>
            <a:r>
              <a:rPr sz="2000" i="1" spc="-75" dirty="0">
                <a:latin typeface="Arial"/>
                <a:cs typeface="Arial"/>
              </a:rPr>
              <a:t>Health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Organization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063" rIns="0" bIns="0" rtlCol="0">
            <a:spAutoFit/>
          </a:bodyPr>
          <a:lstStyle/>
          <a:p>
            <a:pPr marL="460375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latin typeface="Arial"/>
                <a:cs typeface="Arial"/>
              </a:rPr>
              <a:t>Common</a:t>
            </a:r>
            <a:r>
              <a:rPr sz="3950" b="1" spc="2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themes</a:t>
            </a:r>
            <a:r>
              <a:rPr sz="3950" b="1" spc="9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across</a:t>
            </a:r>
            <a:r>
              <a:rPr sz="3950" b="1" spc="20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definitions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107" y="1635164"/>
            <a:ext cx="8800465" cy="415988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331470" indent="-227965">
              <a:lnSpc>
                <a:spcPct val="100000"/>
              </a:lnSpc>
              <a:spcBef>
                <a:spcPts val="1310"/>
              </a:spcBef>
              <a:buFont typeface="Wingdings"/>
              <a:buChar char=""/>
              <a:tabLst>
                <a:tab pos="331470" algn="l"/>
              </a:tabLst>
            </a:pPr>
            <a:r>
              <a:rPr sz="3600" dirty="0">
                <a:latin typeface="Arial"/>
                <a:cs typeface="Arial"/>
              </a:rPr>
              <a:t>Implementation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science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involves</a:t>
            </a:r>
            <a:endParaRPr sz="3600">
              <a:latin typeface="Arial"/>
              <a:cs typeface="Arial"/>
            </a:endParaRPr>
          </a:p>
          <a:p>
            <a:pPr marL="789305" lvl="1" indent="-22796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789305" algn="l"/>
              </a:tabLst>
            </a:pPr>
            <a:r>
              <a:rPr sz="2750" dirty="0">
                <a:latin typeface="Arial"/>
                <a:cs typeface="Arial"/>
              </a:rPr>
              <a:t>Understanding</a:t>
            </a:r>
            <a:r>
              <a:rPr sz="2750" spc="320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behavior</a:t>
            </a:r>
            <a:endParaRPr sz="27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45"/>
              </a:spcBef>
              <a:buFont typeface="Wingdings"/>
              <a:buChar char=""/>
            </a:pPr>
            <a:endParaRPr sz="2750">
              <a:latin typeface="Arial"/>
              <a:cs typeface="Arial"/>
            </a:endParaRPr>
          </a:p>
          <a:p>
            <a:pPr marL="789305" lvl="1" indent="-227965">
              <a:lnSpc>
                <a:spcPct val="100000"/>
              </a:lnSpc>
              <a:buFont typeface="Wingdings"/>
              <a:buChar char=""/>
              <a:tabLst>
                <a:tab pos="789305" algn="l"/>
              </a:tabLst>
            </a:pPr>
            <a:r>
              <a:rPr sz="2750" dirty="0">
                <a:latin typeface="Arial"/>
                <a:cs typeface="Arial"/>
              </a:rPr>
              <a:t>Developing</a:t>
            </a:r>
            <a:r>
              <a:rPr sz="2750" spc="17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strategies</a:t>
            </a:r>
            <a:r>
              <a:rPr sz="2750" spc="17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to</a:t>
            </a:r>
            <a:r>
              <a:rPr sz="2750" spc="17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change</a:t>
            </a:r>
            <a:r>
              <a:rPr sz="2750" spc="170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behavior</a:t>
            </a:r>
            <a:endParaRPr sz="27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0"/>
              </a:spcBef>
              <a:buFont typeface="Wingdings"/>
              <a:buChar char=""/>
            </a:pPr>
            <a:endParaRPr sz="2750">
              <a:latin typeface="Arial"/>
              <a:cs typeface="Arial"/>
            </a:endParaRPr>
          </a:p>
          <a:p>
            <a:pPr marL="789305" lvl="1" indent="-227965">
              <a:lnSpc>
                <a:spcPct val="100000"/>
              </a:lnSpc>
              <a:buFont typeface="Wingdings"/>
              <a:buChar char=""/>
              <a:tabLst>
                <a:tab pos="789305" algn="l"/>
              </a:tabLst>
            </a:pPr>
            <a:r>
              <a:rPr sz="2750" dirty="0">
                <a:latin typeface="Arial"/>
                <a:cs typeface="Arial"/>
              </a:rPr>
              <a:t>Engaging</a:t>
            </a:r>
            <a:r>
              <a:rPr sz="2750" spc="254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stakeholders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70"/>
              </a:spcBef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Increase</a:t>
            </a:r>
            <a:r>
              <a:rPr sz="2750" spc="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speed,</a:t>
            </a:r>
            <a:r>
              <a:rPr sz="2750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quantity</a:t>
            </a:r>
            <a:r>
              <a:rPr sz="2750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750" spc="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quality</a:t>
            </a:r>
            <a:r>
              <a:rPr sz="2750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75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FF0000"/>
                </a:solidFill>
                <a:latin typeface="Arial"/>
                <a:cs typeface="Arial"/>
              </a:rPr>
              <a:t>evidence</a:t>
            </a:r>
            <a:r>
              <a:rPr sz="2750" spc="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Arial"/>
                <a:cs typeface="Arial"/>
              </a:rPr>
              <a:t>uptake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7712" y="4614926"/>
            <a:ext cx="8877935" cy="695325"/>
          </a:xfrm>
          <a:custGeom>
            <a:avLst/>
            <a:gdLst/>
            <a:ahLst/>
            <a:cxnLst/>
            <a:rect l="l" t="t" r="r" b="b"/>
            <a:pathLst>
              <a:path w="8877935" h="695325">
                <a:moveTo>
                  <a:pt x="8877363" y="0"/>
                </a:moveTo>
                <a:lnTo>
                  <a:pt x="8876182" y="70031"/>
                </a:lnTo>
                <a:lnTo>
                  <a:pt x="8872795" y="135268"/>
                </a:lnTo>
                <a:lnTo>
                  <a:pt x="8867438" y="194312"/>
                </a:lnTo>
                <a:lnTo>
                  <a:pt x="8860345" y="245760"/>
                </a:lnTo>
                <a:lnTo>
                  <a:pt x="8851752" y="288214"/>
                </a:lnTo>
                <a:lnTo>
                  <a:pt x="8831007" y="340533"/>
                </a:lnTo>
                <a:lnTo>
                  <a:pt x="8819324" y="347599"/>
                </a:lnTo>
                <a:lnTo>
                  <a:pt x="4496625" y="347599"/>
                </a:lnTo>
                <a:lnTo>
                  <a:pt x="4484948" y="354664"/>
                </a:lnTo>
                <a:lnTo>
                  <a:pt x="4464237" y="406990"/>
                </a:lnTo>
                <a:lnTo>
                  <a:pt x="4455668" y="449453"/>
                </a:lnTo>
                <a:lnTo>
                  <a:pt x="4448598" y="500916"/>
                </a:lnTo>
                <a:lnTo>
                  <a:pt x="4443261" y="559982"/>
                </a:lnTo>
                <a:lnTo>
                  <a:pt x="4439889" y="625251"/>
                </a:lnTo>
                <a:lnTo>
                  <a:pt x="4438713" y="695325"/>
                </a:lnTo>
                <a:lnTo>
                  <a:pt x="4437532" y="625251"/>
                </a:lnTo>
                <a:lnTo>
                  <a:pt x="4434145" y="559982"/>
                </a:lnTo>
                <a:lnTo>
                  <a:pt x="4428788" y="500916"/>
                </a:lnTo>
                <a:lnTo>
                  <a:pt x="4421695" y="449452"/>
                </a:lnTo>
                <a:lnTo>
                  <a:pt x="4413102" y="406990"/>
                </a:lnTo>
                <a:lnTo>
                  <a:pt x="4392357" y="354664"/>
                </a:lnTo>
                <a:lnTo>
                  <a:pt x="4380674" y="347599"/>
                </a:lnTo>
                <a:lnTo>
                  <a:pt x="57937" y="347599"/>
                </a:lnTo>
                <a:lnTo>
                  <a:pt x="46259" y="340533"/>
                </a:lnTo>
                <a:lnTo>
                  <a:pt x="25541" y="288214"/>
                </a:lnTo>
                <a:lnTo>
                  <a:pt x="16967" y="245760"/>
                </a:lnTo>
                <a:lnTo>
                  <a:pt x="9893" y="194312"/>
                </a:lnTo>
                <a:lnTo>
                  <a:pt x="4552" y="135268"/>
                </a:lnTo>
                <a:lnTo>
                  <a:pt x="1176" y="70031"/>
                </a:lnTo>
                <a:lnTo>
                  <a:pt x="0" y="0"/>
                </a:lnTo>
              </a:path>
            </a:pathLst>
          </a:custGeom>
          <a:ln w="2857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325" y="419100"/>
            <a:ext cx="10731500" cy="6019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67950" y="6461759"/>
            <a:ext cx="114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Koorts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2018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457" y="318135"/>
            <a:ext cx="27622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300" dirty="0"/>
              <a:t>Logic</a:t>
            </a:r>
            <a:r>
              <a:rPr sz="4400" spc="-254" dirty="0"/>
              <a:t> </a:t>
            </a:r>
            <a:r>
              <a:rPr sz="4400" spc="-85" dirty="0"/>
              <a:t>Model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731" y="1733550"/>
            <a:ext cx="11440335" cy="47283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2491</Words>
  <Application>Microsoft Macintosh PowerPoint</Application>
  <PresentationFormat>Widescreen</PresentationFormat>
  <Paragraphs>376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Narrow</vt:lpstr>
      <vt:lpstr>Calibri</vt:lpstr>
      <vt:lpstr>Times New Roman</vt:lpstr>
      <vt:lpstr>Wingdings</vt:lpstr>
      <vt:lpstr>Office Theme</vt:lpstr>
      <vt:lpstr>Implementation Science to Improve the Quality of TB Care</vt:lpstr>
      <vt:lpstr>Learning Objectives</vt:lpstr>
      <vt:lpstr>We often known what to do…..</vt:lpstr>
      <vt:lpstr>Traditional approach to implementation</vt:lpstr>
      <vt:lpstr>What are the consequences?</vt:lpstr>
      <vt:lpstr>Implementation Science</vt:lpstr>
      <vt:lpstr>Common themes across definitions</vt:lpstr>
      <vt:lpstr>PowerPoint Presentation</vt:lpstr>
      <vt:lpstr>Logic Model</vt:lpstr>
      <vt:lpstr>PowerPoint Presentation</vt:lpstr>
      <vt:lpstr>Use of theory/frameworks in implementation science</vt:lpstr>
      <vt:lpstr>Efficacy/effectiveness vs. implementation research</vt:lpstr>
      <vt:lpstr>Case Study:</vt:lpstr>
      <vt:lpstr>Diagnosis remains a critical challenge</vt:lpstr>
      <vt:lpstr>Xpert MTB/RIF - a game changer?</vt:lpstr>
      <vt:lpstr>Uganda Context – Key successes</vt:lpstr>
      <vt:lpstr>Unresolved questions</vt:lpstr>
      <vt:lpstr>Xpert Performance Evaluation to facilitate Linkage to TB care (XPEL TB)</vt:lpstr>
      <vt:lpstr>Aim 1: “Define quality gap”</vt:lpstr>
      <vt:lpstr>Methods</vt:lpstr>
      <vt:lpstr>Quality of TB diagnostic evaluation</vt:lpstr>
      <vt:lpstr>Utilization of Xpert testing</vt:lpstr>
      <vt:lpstr>Aim 2: “Understand quality gap”</vt:lpstr>
      <vt:lpstr>Methods</vt:lpstr>
      <vt:lpstr>Aim 2 Summary: Barriers to high-quality TB evaluation</vt:lpstr>
      <vt:lpstr>Aim 3: “Improve quality gap”</vt:lpstr>
      <vt:lpstr>XPEL TB STRATEGY</vt:lpstr>
      <vt:lpstr>Intervention pilot – Single-arm interventional trial</vt:lpstr>
      <vt:lpstr>XPEL TB trial design and population</vt:lpstr>
      <vt:lpstr>XPEL TB trial procedures</vt:lpstr>
      <vt:lpstr>XPEL TB trial effectiveness outcomes</vt:lpstr>
      <vt:lpstr>Trial flow chart</vt:lpstr>
      <vt:lpstr>Patient-level characteristics</vt:lpstr>
      <vt:lpstr>Primary outcome</vt:lpstr>
      <vt:lpstr>Subgroup analyses of primary outcome</vt:lpstr>
      <vt:lpstr>Secondary outcomes</vt:lpstr>
      <vt:lpstr>Costs and incremental cost-effectiveness ratio (ICER)</vt:lpstr>
      <vt:lpstr>Key limitations</vt:lpstr>
      <vt:lpstr>Conclusions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Achilles Katamba</cp:lastModifiedBy>
  <cp:revision>6</cp:revision>
  <dcterms:created xsi:type="dcterms:W3CDTF">2024-10-21T03:25:42Z</dcterms:created>
  <dcterms:modified xsi:type="dcterms:W3CDTF">2026-02-04T13:28:45Z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2024-08-27T00:00:00Z</vt:filetime>
  </property>
  <property fmtid="{D5CDD505-2E9C-101B-9397-08002B2CF9AE}" pid="3" name="LastSaved">
    <vt:filetime>2024-10-21T00:00:00Z</vt:filetime>
  </property>
</Properties>
</file>