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319" r:id="rId4"/>
    <p:sldId id="331" r:id="rId5"/>
    <p:sldId id="332" r:id="rId6"/>
    <p:sldId id="372" r:id="rId7"/>
    <p:sldId id="373" r:id="rId8"/>
    <p:sldId id="354" r:id="rId9"/>
    <p:sldId id="374" r:id="rId10"/>
    <p:sldId id="375" r:id="rId11"/>
    <p:sldId id="359" r:id="rId12"/>
    <p:sldId id="360" r:id="rId13"/>
    <p:sldId id="368" r:id="rId14"/>
    <p:sldId id="384" r:id="rId15"/>
    <p:sldId id="386" r:id="rId16"/>
    <p:sldId id="388" r:id="rId17"/>
    <p:sldId id="385" r:id="rId18"/>
    <p:sldId id="389" r:id="rId19"/>
    <p:sldId id="391" r:id="rId20"/>
    <p:sldId id="376" r:id="rId21"/>
    <p:sldId id="377" r:id="rId22"/>
    <p:sldId id="378" r:id="rId23"/>
    <p:sldId id="379" r:id="rId24"/>
    <p:sldId id="380" r:id="rId25"/>
    <p:sldId id="381" r:id="rId26"/>
    <p:sldId id="382" r:id="rId27"/>
    <p:sldId id="3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snapToGrid="0">
      <p:cViewPr varScale="1">
        <p:scale>
          <a:sx n="103" d="100"/>
          <a:sy n="103" d="100"/>
        </p:scale>
        <p:origin x="-28" y="1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ierobon\Desktop\Posters\Heartwood%20results%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ierobon\Desktop\Posters\Heartwood%20results%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Heartwood building impact</c:v>
          </c:tx>
          <c:spPr>
            <a:solidFill>
              <a:srgbClr val="320064"/>
            </a:solidFill>
            <a:ln>
              <a:noFill/>
            </a:ln>
            <a:effectLst/>
          </c:spPr>
          <c:invertIfNegative val="0"/>
          <c:cat>
            <c:multiLvlStrRef>
              <c:f>'Comparative A1-A5'!$AD$8:$AE$12</c:f>
              <c:multiLvlStrCache>
                <c:ptCount val="5"/>
                <c:lvl>
                  <c:pt idx="0">
                    <c:v>kg CFC-11 eq</c:v>
                  </c:pt>
                  <c:pt idx="1">
                    <c:v>kg CO2 eq</c:v>
                  </c:pt>
                  <c:pt idx="2">
                    <c:v>kg O3 eq</c:v>
                  </c:pt>
                  <c:pt idx="3">
                    <c:v>kg SO2 eq</c:v>
                  </c:pt>
                  <c:pt idx="4">
                    <c:v>kg N eq</c:v>
                  </c:pt>
                </c:lvl>
                <c:lvl>
                  <c:pt idx="0">
                    <c:v>Ozone depletion</c:v>
                  </c:pt>
                  <c:pt idx="1">
                    <c:v>Global warming</c:v>
                  </c:pt>
                  <c:pt idx="2">
                    <c:v>Smog</c:v>
                  </c:pt>
                  <c:pt idx="3">
                    <c:v>Acidification</c:v>
                  </c:pt>
                  <c:pt idx="4">
                    <c:v>Eutrophication</c:v>
                  </c:pt>
                </c:lvl>
              </c:multiLvlStrCache>
            </c:multiLvlStrRef>
          </c:cat>
          <c:val>
            <c:numRef>
              <c:f>'Comparative A1-A5'!$AF$8:$AF$12</c:f>
              <c:numCache>
                <c:formatCode>0%</c:formatCode>
                <c:ptCount val="5"/>
                <c:pt idx="0">
                  <c:v>0.65775289469142673</c:v>
                </c:pt>
                <c:pt idx="1">
                  <c:v>0.60186013825537577</c:v>
                </c:pt>
                <c:pt idx="2">
                  <c:v>0.52419719381130969</c:v>
                </c:pt>
                <c:pt idx="3">
                  <c:v>0.67503142445259756</c:v>
                </c:pt>
                <c:pt idx="4">
                  <c:v>4.8979867619922096E-2</c:v>
                </c:pt>
              </c:numCache>
            </c:numRef>
          </c:val>
          <c:extLst>
            <c:ext xmlns:c16="http://schemas.microsoft.com/office/drawing/2014/chart" uri="{C3380CC4-5D6E-409C-BE32-E72D297353CC}">
              <c16:uniqueId val="{00000000-101C-43C1-B25D-6DC918AFEA61}"/>
            </c:ext>
          </c:extLst>
        </c:ser>
        <c:ser>
          <c:idx val="1"/>
          <c:order val="1"/>
          <c:tx>
            <c:v>Concrete building impact</c:v>
          </c:tx>
          <c:spPr>
            <a:solidFill>
              <a:schemeClr val="bg1">
                <a:lumMod val="75000"/>
              </a:schemeClr>
            </a:solidFill>
            <a:ln>
              <a:noFill/>
            </a:ln>
            <a:effectLst/>
          </c:spPr>
          <c:invertIfNegative val="0"/>
          <c:cat>
            <c:multiLvlStrRef>
              <c:f>'Comparative A1-A5'!$AD$8:$AE$12</c:f>
              <c:multiLvlStrCache>
                <c:ptCount val="5"/>
                <c:lvl>
                  <c:pt idx="0">
                    <c:v>kg CFC-11 eq</c:v>
                  </c:pt>
                  <c:pt idx="1">
                    <c:v>kg CO2 eq</c:v>
                  </c:pt>
                  <c:pt idx="2">
                    <c:v>kg O3 eq</c:v>
                  </c:pt>
                  <c:pt idx="3">
                    <c:v>kg SO2 eq</c:v>
                  </c:pt>
                  <c:pt idx="4">
                    <c:v>kg N eq</c:v>
                  </c:pt>
                </c:lvl>
                <c:lvl>
                  <c:pt idx="0">
                    <c:v>Ozone depletion</c:v>
                  </c:pt>
                  <c:pt idx="1">
                    <c:v>Global warming</c:v>
                  </c:pt>
                  <c:pt idx="2">
                    <c:v>Smog</c:v>
                  </c:pt>
                  <c:pt idx="3">
                    <c:v>Acidification</c:v>
                  </c:pt>
                  <c:pt idx="4">
                    <c:v>Eutrophication</c:v>
                  </c:pt>
                </c:lvl>
              </c:multiLvlStrCache>
            </c:multiLvlStrRef>
          </c:cat>
          <c:val>
            <c:numRef>
              <c:f>'Comparative A1-A5'!$AG$8:$AG$12</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1-101C-43C1-B25D-6DC918AFEA61}"/>
            </c:ext>
          </c:extLst>
        </c:ser>
        <c:dLbls>
          <c:showLegendKey val="0"/>
          <c:showVal val="0"/>
          <c:showCatName val="0"/>
          <c:showSerName val="0"/>
          <c:showPercent val="0"/>
          <c:showBubbleSize val="0"/>
        </c:dLbls>
        <c:gapWidth val="50"/>
        <c:axId val="788186312"/>
        <c:axId val="788186640"/>
      </c:barChart>
      <c:catAx>
        <c:axId val="788186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88186640"/>
        <c:crosses val="autoZero"/>
        <c:auto val="1"/>
        <c:lblAlgn val="ctr"/>
        <c:lblOffset val="100"/>
        <c:noMultiLvlLbl val="0"/>
      </c:catAx>
      <c:valAx>
        <c:axId val="7881866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186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40337926509186"/>
          <c:y val="3.8194444444444448E-2"/>
          <c:w val="0.84040217629046365"/>
          <c:h val="0.61687352992058198"/>
        </c:manualLayout>
      </c:layout>
      <c:barChart>
        <c:barDir val="col"/>
        <c:grouping val="stacked"/>
        <c:varyColors val="0"/>
        <c:ser>
          <c:idx val="0"/>
          <c:order val="0"/>
          <c:tx>
            <c:strRef>
              <c:f>'Comparative A1-A5'!$AD$32</c:f>
              <c:strCache>
                <c:ptCount val="1"/>
                <c:pt idx="0">
                  <c:v>CLT</c:v>
                </c:pt>
              </c:strCache>
            </c:strRef>
          </c:tx>
          <c:spPr>
            <a:solidFill>
              <a:srgbClr val="FFFF00"/>
            </a:solidFill>
            <a:ln>
              <a:noFill/>
            </a:ln>
            <a:effectLst/>
          </c:spPr>
          <c:invertIfNegative val="0"/>
          <c:cat>
            <c:strRef>
              <c:f>'Comparative A1-A5'!$AE$21:$AF$21</c:f>
              <c:strCache>
                <c:ptCount val="2"/>
                <c:pt idx="0">
                  <c:v>Heartwood building</c:v>
                </c:pt>
                <c:pt idx="1">
                  <c:v>Concrete building</c:v>
                </c:pt>
              </c:strCache>
            </c:strRef>
          </c:cat>
          <c:val>
            <c:numRef>
              <c:f>'Comparative A1-A5'!$AE$32:$AF$32</c:f>
              <c:numCache>
                <c:formatCode>0%</c:formatCode>
                <c:ptCount val="2"/>
                <c:pt idx="0">
                  <c:v>8.795783268157352E-2</c:v>
                </c:pt>
                <c:pt idx="1">
                  <c:v>0</c:v>
                </c:pt>
              </c:numCache>
            </c:numRef>
          </c:val>
          <c:extLst>
            <c:ext xmlns:c16="http://schemas.microsoft.com/office/drawing/2014/chart" uri="{C3380CC4-5D6E-409C-BE32-E72D297353CC}">
              <c16:uniqueId val="{00000000-EF7C-4DCD-BE8F-AE8665AA3CCE}"/>
            </c:ext>
          </c:extLst>
        </c:ser>
        <c:ser>
          <c:idx val="1"/>
          <c:order val="1"/>
          <c:tx>
            <c:strRef>
              <c:f>'Comparative A1-A5'!$AD$33</c:f>
              <c:strCache>
                <c:ptCount val="1"/>
                <c:pt idx="0">
                  <c:v>Concrete</c:v>
                </c:pt>
              </c:strCache>
            </c:strRef>
          </c:tx>
          <c:spPr>
            <a:solidFill>
              <a:srgbClr val="C00000"/>
            </a:solidFill>
            <a:ln>
              <a:noFill/>
            </a:ln>
            <a:effectLst/>
          </c:spPr>
          <c:invertIfNegative val="0"/>
          <c:cat>
            <c:strRef>
              <c:f>'Comparative A1-A5'!$AE$21:$AF$21</c:f>
              <c:strCache>
                <c:ptCount val="2"/>
                <c:pt idx="0">
                  <c:v>Heartwood building</c:v>
                </c:pt>
                <c:pt idx="1">
                  <c:v>Concrete building</c:v>
                </c:pt>
              </c:strCache>
            </c:strRef>
          </c:cat>
          <c:val>
            <c:numRef>
              <c:f>'Comparative A1-A5'!$AE$33:$AF$33</c:f>
              <c:numCache>
                <c:formatCode>0%</c:formatCode>
                <c:ptCount val="2"/>
                <c:pt idx="0">
                  <c:v>7.052880879903109E-2</c:v>
                </c:pt>
                <c:pt idx="1">
                  <c:v>0.61129142956773042</c:v>
                </c:pt>
              </c:numCache>
            </c:numRef>
          </c:val>
          <c:extLst>
            <c:ext xmlns:c16="http://schemas.microsoft.com/office/drawing/2014/chart" uri="{C3380CC4-5D6E-409C-BE32-E72D297353CC}">
              <c16:uniqueId val="{00000001-EF7C-4DCD-BE8F-AE8665AA3CCE}"/>
            </c:ext>
          </c:extLst>
        </c:ser>
        <c:ser>
          <c:idx val="2"/>
          <c:order val="2"/>
          <c:tx>
            <c:strRef>
              <c:f>'Comparative A1-A5'!$AD$34</c:f>
              <c:strCache>
                <c:ptCount val="1"/>
                <c:pt idx="0">
                  <c:v>Glulam</c:v>
                </c:pt>
              </c:strCache>
            </c:strRef>
          </c:tx>
          <c:spPr>
            <a:solidFill>
              <a:schemeClr val="accent6">
                <a:lumMod val="75000"/>
              </a:schemeClr>
            </a:solidFill>
            <a:ln>
              <a:noFill/>
            </a:ln>
            <a:effectLst/>
          </c:spPr>
          <c:invertIfNegative val="0"/>
          <c:cat>
            <c:strRef>
              <c:f>'Comparative A1-A5'!$AE$21:$AF$21</c:f>
              <c:strCache>
                <c:ptCount val="2"/>
                <c:pt idx="0">
                  <c:v>Heartwood building</c:v>
                </c:pt>
                <c:pt idx="1">
                  <c:v>Concrete building</c:v>
                </c:pt>
              </c:strCache>
            </c:strRef>
          </c:cat>
          <c:val>
            <c:numRef>
              <c:f>'Comparative A1-A5'!$AE$34:$AF$34</c:f>
              <c:numCache>
                <c:formatCode>0%</c:formatCode>
                <c:ptCount val="2"/>
                <c:pt idx="0">
                  <c:v>2.3415889759517559E-2</c:v>
                </c:pt>
                <c:pt idx="1">
                  <c:v>0</c:v>
                </c:pt>
              </c:numCache>
            </c:numRef>
          </c:val>
          <c:extLst>
            <c:ext xmlns:c16="http://schemas.microsoft.com/office/drawing/2014/chart" uri="{C3380CC4-5D6E-409C-BE32-E72D297353CC}">
              <c16:uniqueId val="{00000002-EF7C-4DCD-BE8F-AE8665AA3CCE}"/>
            </c:ext>
          </c:extLst>
        </c:ser>
        <c:ser>
          <c:idx val="3"/>
          <c:order val="3"/>
          <c:tx>
            <c:strRef>
              <c:f>'Comparative A1-A5'!$AD$35</c:f>
              <c:strCache>
                <c:ptCount val="1"/>
                <c:pt idx="0">
                  <c:v>Gypsum board</c:v>
                </c:pt>
              </c:strCache>
            </c:strRef>
          </c:tx>
          <c:spPr>
            <a:solidFill>
              <a:srgbClr val="FFC000"/>
            </a:solidFill>
            <a:ln>
              <a:noFill/>
            </a:ln>
            <a:effectLst/>
          </c:spPr>
          <c:invertIfNegative val="0"/>
          <c:cat>
            <c:strRef>
              <c:f>'Comparative A1-A5'!$AE$21:$AF$21</c:f>
              <c:strCache>
                <c:ptCount val="2"/>
                <c:pt idx="0">
                  <c:v>Heartwood building</c:v>
                </c:pt>
                <c:pt idx="1">
                  <c:v>Concrete building</c:v>
                </c:pt>
              </c:strCache>
            </c:strRef>
          </c:cat>
          <c:val>
            <c:numRef>
              <c:f>'Comparative A1-A5'!$AE$35:$AF$35</c:f>
              <c:numCache>
                <c:formatCode>0%</c:formatCode>
                <c:ptCount val="2"/>
                <c:pt idx="0">
                  <c:v>8.2641388919077241E-2</c:v>
                </c:pt>
                <c:pt idx="1">
                  <c:v>7.4164588863539854E-2</c:v>
                </c:pt>
              </c:numCache>
            </c:numRef>
          </c:val>
          <c:extLst>
            <c:ext xmlns:c16="http://schemas.microsoft.com/office/drawing/2014/chart" uri="{C3380CC4-5D6E-409C-BE32-E72D297353CC}">
              <c16:uniqueId val="{00000003-EF7C-4DCD-BE8F-AE8665AA3CCE}"/>
            </c:ext>
          </c:extLst>
        </c:ser>
        <c:ser>
          <c:idx val="4"/>
          <c:order val="4"/>
          <c:tx>
            <c:strRef>
              <c:f>'Comparative A1-A5'!$AD$36</c:f>
              <c:strCache>
                <c:ptCount val="1"/>
                <c:pt idx="0">
                  <c:v>Gypsum concrete</c:v>
                </c:pt>
              </c:strCache>
            </c:strRef>
          </c:tx>
          <c:spPr>
            <a:solidFill>
              <a:schemeClr val="accent6"/>
            </a:solidFill>
            <a:ln>
              <a:noFill/>
            </a:ln>
            <a:effectLst/>
          </c:spPr>
          <c:invertIfNegative val="0"/>
          <c:cat>
            <c:strRef>
              <c:f>'Comparative A1-A5'!$AE$21:$AF$21</c:f>
              <c:strCache>
                <c:ptCount val="2"/>
                <c:pt idx="0">
                  <c:v>Heartwood building</c:v>
                </c:pt>
                <c:pt idx="1">
                  <c:v>Concrete building</c:v>
                </c:pt>
              </c:strCache>
            </c:strRef>
          </c:cat>
          <c:val>
            <c:numRef>
              <c:f>'Comparative A1-A5'!$AE$36:$AF$36</c:f>
              <c:numCache>
                <c:formatCode>0%</c:formatCode>
                <c:ptCount val="2"/>
                <c:pt idx="0">
                  <c:v>0.18936810430617856</c:v>
                </c:pt>
                <c:pt idx="1">
                  <c:v>0</c:v>
                </c:pt>
              </c:numCache>
            </c:numRef>
          </c:val>
          <c:extLst>
            <c:ext xmlns:c16="http://schemas.microsoft.com/office/drawing/2014/chart" uri="{C3380CC4-5D6E-409C-BE32-E72D297353CC}">
              <c16:uniqueId val="{00000004-EF7C-4DCD-BE8F-AE8665AA3CCE}"/>
            </c:ext>
          </c:extLst>
        </c:ser>
        <c:ser>
          <c:idx val="5"/>
          <c:order val="5"/>
          <c:tx>
            <c:strRef>
              <c:f>'Comparative A1-A5'!$AD$37</c:f>
              <c:strCache>
                <c:ptCount val="1"/>
                <c:pt idx="0">
                  <c:v>Plywood</c:v>
                </c:pt>
              </c:strCache>
            </c:strRef>
          </c:tx>
          <c:spPr>
            <a:solidFill>
              <a:schemeClr val="accent6"/>
            </a:solidFill>
            <a:ln>
              <a:noFill/>
            </a:ln>
            <a:effectLst/>
          </c:spPr>
          <c:invertIfNegative val="0"/>
          <c:cat>
            <c:strRef>
              <c:f>'Comparative A1-A5'!$AE$21:$AF$21</c:f>
              <c:strCache>
                <c:ptCount val="2"/>
                <c:pt idx="0">
                  <c:v>Heartwood building</c:v>
                </c:pt>
                <c:pt idx="1">
                  <c:v>Concrete building</c:v>
                </c:pt>
              </c:strCache>
            </c:strRef>
          </c:cat>
          <c:val>
            <c:numRef>
              <c:f>'Comparative A1-A5'!$AE$37:$AF$37</c:f>
              <c:numCache>
                <c:formatCode>0%</c:formatCode>
                <c:ptCount val="2"/>
                <c:pt idx="0">
                  <c:v>5.8348398232325547E-3</c:v>
                </c:pt>
                <c:pt idx="1">
                  <c:v>0</c:v>
                </c:pt>
              </c:numCache>
            </c:numRef>
          </c:val>
          <c:extLst>
            <c:ext xmlns:c16="http://schemas.microsoft.com/office/drawing/2014/chart" uri="{C3380CC4-5D6E-409C-BE32-E72D297353CC}">
              <c16:uniqueId val="{00000005-EF7C-4DCD-BE8F-AE8665AA3CCE}"/>
            </c:ext>
          </c:extLst>
        </c:ser>
        <c:ser>
          <c:idx val="6"/>
          <c:order val="6"/>
          <c:tx>
            <c:strRef>
              <c:f>'Comparative A1-A5'!$AD$38</c:f>
              <c:strCache>
                <c:ptCount val="1"/>
                <c:pt idx="0">
                  <c:v>Rebar</c:v>
                </c:pt>
              </c:strCache>
            </c:strRef>
          </c:tx>
          <c:spPr>
            <a:solidFill>
              <a:schemeClr val="tx1">
                <a:lumMod val="50000"/>
              </a:schemeClr>
            </a:solidFill>
            <a:ln>
              <a:noFill/>
            </a:ln>
            <a:effectLst/>
          </c:spPr>
          <c:invertIfNegative val="0"/>
          <c:cat>
            <c:strRef>
              <c:f>'Comparative A1-A5'!$AE$21:$AF$21</c:f>
              <c:strCache>
                <c:ptCount val="2"/>
                <c:pt idx="0">
                  <c:v>Heartwood building</c:v>
                </c:pt>
                <c:pt idx="1">
                  <c:v>Concrete building</c:v>
                </c:pt>
              </c:strCache>
            </c:strRef>
          </c:cat>
          <c:val>
            <c:numRef>
              <c:f>'Comparative A1-A5'!$AE$38:$AF$38</c:f>
              <c:numCache>
                <c:formatCode>0%</c:formatCode>
                <c:ptCount val="2"/>
                <c:pt idx="0">
                  <c:v>1.5804290108589036E-2</c:v>
                </c:pt>
                <c:pt idx="1">
                  <c:v>0.2096680993476171</c:v>
                </c:pt>
              </c:numCache>
            </c:numRef>
          </c:val>
          <c:extLst>
            <c:ext xmlns:c16="http://schemas.microsoft.com/office/drawing/2014/chart" uri="{C3380CC4-5D6E-409C-BE32-E72D297353CC}">
              <c16:uniqueId val="{00000006-EF7C-4DCD-BE8F-AE8665AA3CCE}"/>
            </c:ext>
          </c:extLst>
        </c:ser>
        <c:ser>
          <c:idx val="7"/>
          <c:order val="7"/>
          <c:tx>
            <c:strRef>
              <c:f>'Comparative A1-A5'!$AD$39</c:f>
              <c:strCache>
                <c:ptCount val="1"/>
                <c:pt idx="0">
                  <c:v>Steel</c:v>
                </c:pt>
              </c:strCache>
            </c:strRef>
          </c:tx>
          <c:spPr>
            <a:solidFill>
              <a:srgbClr val="92D050"/>
            </a:solidFill>
            <a:ln>
              <a:noFill/>
            </a:ln>
            <a:effectLst/>
          </c:spPr>
          <c:invertIfNegative val="0"/>
          <c:cat>
            <c:strRef>
              <c:f>'Comparative A1-A5'!$AE$21:$AF$21</c:f>
              <c:strCache>
                <c:ptCount val="2"/>
                <c:pt idx="0">
                  <c:v>Heartwood building</c:v>
                </c:pt>
                <c:pt idx="1">
                  <c:v>Concrete building</c:v>
                </c:pt>
              </c:strCache>
            </c:strRef>
          </c:cat>
          <c:val>
            <c:numRef>
              <c:f>'Comparative A1-A5'!$AE$39:$AF$39</c:f>
              <c:numCache>
                <c:formatCode>0%</c:formatCode>
                <c:ptCount val="2"/>
                <c:pt idx="0">
                  <c:v>0.14208136849102768</c:v>
                </c:pt>
                <c:pt idx="1">
                  <c:v>0.10487588222111258</c:v>
                </c:pt>
              </c:numCache>
            </c:numRef>
          </c:val>
          <c:extLst>
            <c:ext xmlns:c16="http://schemas.microsoft.com/office/drawing/2014/chart" uri="{C3380CC4-5D6E-409C-BE32-E72D297353CC}">
              <c16:uniqueId val="{00000007-EF7C-4DCD-BE8F-AE8665AA3CCE}"/>
            </c:ext>
          </c:extLst>
        </c:ser>
        <c:dLbls>
          <c:showLegendKey val="0"/>
          <c:showVal val="0"/>
          <c:showCatName val="0"/>
          <c:showSerName val="0"/>
          <c:showPercent val="0"/>
          <c:showBubbleSize val="0"/>
        </c:dLbls>
        <c:gapWidth val="150"/>
        <c:overlap val="100"/>
        <c:axId val="636959848"/>
        <c:axId val="636952632"/>
      </c:barChart>
      <c:catAx>
        <c:axId val="636959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Uni Sans Book"/>
                <a:ea typeface="+mn-ea"/>
                <a:cs typeface="+mn-cs"/>
              </a:defRPr>
            </a:pPr>
            <a:endParaRPr lang="en-US"/>
          </a:p>
        </c:txPr>
        <c:crossAx val="636952632"/>
        <c:crosses val="autoZero"/>
        <c:auto val="1"/>
        <c:lblAlgn val="ctr"/>
        <c:lblOffset val="100"/>
        <c:noMultiLvlLbl val="0"/>
      </c:catAx>
      <c:valAx>
        <c:axId val="6369526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ni Sans Book"/>
                <a:ea typeface="+mn-ea"/>
                <a:cs typeface="+mn-cs"/>
              </a:defRPr>
            </a:pPr>
            <a:endParaRPr lang="en-US"/>
          </a:p>
        </c:txPr>
        <c:crossAx val="636959848"/>
        <c:crosses val="autoZero"/>
        <c:crossBetween val="between"/>
      </c:valAx>
      <c:spPr>
        <a:noFill/>
        <a:ln>
          <a:noFill/>
        </a:ln>
        <a:effectLst/>
      </c:spPr>
    </c:plotArea>
    <c:legend>
      <c:legendPos val="b"/>
      <c:layout>
        <c:manualLayout>
          <c:xMode val="edge"/>
          <c:yMode val="edge"/>
          <c:x val="1.6429641885758649E-2"/>
          <c:y val="0.83149494992304707"/>
          <c:w val="0.98009828977756763"/>
          <c:h val="0.1685050500769527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Uni Sans Book"/>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427348784382604E-2"/>
          <c:y val="4.3112770709242083E-2"/>
          <c:w val="0.91194621071539106"/>
          <c:h val="0.74125744306019481"/>
        </c:manualLayout>
      </c:layout>
      <c:barChart>
        <c:barDir val="col"/>
        <c:grouping val="clustered"/>
        <c:varyColors val="0"/>
        <c:ser>
          <c:idx val="0"/>
          <c:order val="0"/>
          <c:tx>
            <c:strRef>
              <c:f>Sheet1!$N$15</c:f>
              <c:strCache>
                <c:ptCount val="1"/>
                <c:pt idx="0">
                  <c:v>Reinforced concrete building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Sheet1!$A$16:$B$20</c:f>
              <c:multiLvlStrCache>
                <c:ptCount val="5"/>
                <c:lvl>
                  <c:pt idx="0">
                    <c:v>kg CFC-11 eq</c:v>
                  </c:pt>
                  <c:pt idx="1">
                    <c:v>kg CO2 eq</c:v>
                  </c:pt>
                  <c:pt idx="2">
                    <c:v>kg O3 eq</c:v>
                  </c:pt>
                  <c:pt idx="3">
                    <c:v>kg SO2 eq</c:v>
                  </c:pt>
                  <c:pt idx="4">
                    <c:v>kg N eq</c:v>
                  </c:pt>
                </c:lvl>
                <c:lvl>
                  <c:pt idx="0">
                    <c:v>Ozone depletion</c:v>
                  </c:pt>
                  <c:pt idx="1">
                    <c:v>Global warming</c:v>
                  </c:pt>
                  <c:pt idx="2">
                    <c:v>Smog</c:v>
                  </c:pt>
                  <c:pt idx="3">
                    <c:v>Acidification</c:v>
                  </c:pt>
                  <c:pt idx="4">
                    <c:v>Eutrophication</c:v>
                  </c:pt>
                </c:lvl>
              </c:multiLvlStrCache>
            </c:multiLvlStrRef>
          </c:cat>
          <c:val>
            <c:numRef>
              <c:f>Sheet1!$N$16:$N$20</c:f>
              <c:numCache>
                <c:formatCode>0%</c:formatCode>
                <c:ptCount val="5"/>
                <c:pt idx="0">
                  <c:v>1</c:v>
                </c:pt>
                <c:pt idx="1">
                  <c:v>1</c:v>
                </c:pt>
                <c:pt idx="2">
                  <c:v>0.96752521245583345</c:v>
                </c:pt>
                <c:pt idx="3">
                  <c:v>1</c:v>
                </c:pt>
                <c:pt idx="4">
                  <c:v>1</c:v>
                </c:pt>
              </c:numCache>
            </c:numRef>
          </c:val>
          <c:extLst>
            <c:ext xmlns:c16="http://schemas.microsoft.com/office/drawing/2014/chart" uri="{C3380CC4-5D6E-409C-BE32-E72D297353CC}">
              <c16:uniqueId val="{00000000-82F2-4CD8-9C9E-CB8705DB4760}"/>
            </c:ext>
          </c:extLst>
        </c:ser>
        <c:ser>
          <c:idx val="1"/>
          <c:order val="1"/>
          <c:tx>
            <c:strRef>
              <c:f>Sheet1!$D$15</c:f>
              <c:strCache>
                <c:ptCount val="1"/>
                <c:pt idx="0">
                  <c:v>Hybrid CLT building with fireproofing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Sheet1!$A$16:$B$20</c:f>
              <c:multiLvlStrCache>
                <c:ptCount val="5"/>
                <c:lvl>
                  <c:pt idx="0">
                    <c:v>kg CFC-11 eq</c:v>
                  </c:pt>
                  <c:pt idx="1">
                    <c:v>kg CO2 eq</c:v>
                  </c:pt>
                  <c:pt idx="2">
                    <c:v>kg O3 eq</c:v>
                  </c:pt>
                  <c:pt idx="3">
                    <c:v>kg SO2 eq</c:v>
                  </c:pt>
                  <c:pt idx="4">
                    <c:v>kg N eq</c:v>
                  </c:pt>
                </c:lvl>
                <c:lvl>
                  <c:pt idx="0">
                    <c:v>Ozone depletion</c:v>
                  </c:pt>
                  <c:pt idx="1">
                    <c:v>Global warming</c:v>
                  </c:pt>
                  <c:pt idx="2">
                    <c:v>Smog</c:v>
                  </c:pt>
                  <c:pt idx="3">
                    <c:v>Acidification</c:v>
                  </c:pt>
                  <c:pt idx="4">
                    <c:v>Eutrophication</c:v>
                  </c:pt>
                </c:lvl>
              </c:multiLvlStrCache>
            </c:multiLvlStrRef>
          </c:cat>
          <c:val>
            <c:numRef>
              <c:f>Sheet1!$O$16:$O$20</c:f>
              <c:numCache>
                <c:formatCode>0%</c:formatCode>
                <c:ptCount val="5"/>
                <c:pt idx="0">
                  <c:v>0.75449918249632519</c:v>
                </c:pt>
                <c:pt idx="1">
                  <c:v>0.7405583363268734</c:v>
                </c:pt>
                <c:pt idx="2">
                  <c:v>1</c:v>
                </c:pt>
                <c:pt idx="3">
                  <c:v>0.97002838695893645</c:v>
                </c:pt>
                <c:pt idx="4">
                  <c:v>0.71607901532765206</c:v>
                </c:pt>
              </c:numCache>
            </c:numRef>
          </c:val>
          <c:extLst>
            <c:ext xmlns:c16="http://schemas.microsoft.com/office/drawing/2014/chart" uri="{C3380CC4-5D6E-409C-BE32-E72D297353CC}">
              <c16:uniqueId val="{00000001-82F2-4CD8-9C9E-CB8705DB4760}"/>
            </c:ext>
          </c:extLst>
        </c:ser>
        <c:ser>
          <c:idx val="2"/>
          <c:order val="2"/>
          <c:tx>
            <c:strRef>
              <c:f>Sheet1!$E$15</c:f>
              <c:strCache>
                <c:ptCount val="1"/>
                <c:pt idx="0">
                  <c:v>Hybrid CLT building with charring design</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Sheet1!$A$16:$B$20</c:f>
              <c:multiLvlStrCache>
                <c:ptCount val="5"/>
                <c:lvl>
                  <c:pt idx="0">
                    <c:v>kg CFC-11 eq</c:v>
                  </c:pt>
                  <c:pt idx="1">
                    <c:v>kg CO2 eq</c:v>
                  </c:pt>
                  <c:pt idx="2">
                    <c:v>kg O3 eq</c:v>
                  </c:pt>
                  <c:pt idx="3">
                    <c:v>kg SO2 eq</c:v>
                  </c:pt>
                  <c:pt idx="4">
                    <c:v>kg N eq</c:v>
                  </c:pt>
                </c:lvl>
                <c:lvl>
                  <c:pt idx="0">
                    <c:v>Ozone depletion</c:v>
                  </c:pt>
                  <c:pt idx="1">
                    <c:v>Global warming</c:v>
                  </c:pt>
                  <c:pt idx="2">
                    <c:v>Smog</c:v>
                  </c:pt>
                  <c:pt idx="3">
                    <c:v>Acidification</c:v>
                  </c:pt>
                  <c:pt idx="4">
                    <c:v>Eutrophication</c:v>
                  </c:pt>
                </c:lvl>
              </c:multiLvlStrCache>
            </c:multiLvlStrRef>
          </c:cat>
          <c:val>
            <c:numRef>
              <c:f>Sheet1!$P$16:$P$20</c:f>
              <c:numCache>
                <c:formatCode>0%</c:formatCode>
                <c:ptCount val="5"/>
                <c:pt idx="0">
                  <c:v>0.75503283391336995</c:v>
                </c:pt>
                <c:pt idx="1">
                  <c:v>0.72725582761082019</c:v>
                </c:pt>
                <c:pt idx="2">
                  <c:v>0.91944894199678517</c:v>
                </c:pt>
                <c:pt idx="3">
                  <c:v>0.9229259147071639</c:v>
                </c:pt>
                <c:pt idx="4">
                  <c:v>0.69453612811626941</c:v>
                </c:pt>
              </c:numCache>
            </c:numRef>
          </c:val>
          <c:extLst>
            <c:ext xmlns:c16="http://schemas.microsoft.com/office/drawing/2014/chart" uri="{C3380CC4-5D6E-409C-BE32-E72D297353CC}">
              <c16:uniqueId val="{00000002-82F2-4CD8-9C9E-CB8705DB4760}"/>
            </c:ext>
          </c:extLst>
        </c:ser>
        <c:dLbls>
          <c:showLegendKey val="0"/>
          <c:showVal val="0"/>
          <c:showCatName val="0"/>
          <c:showSerName val="0"/>
          <c:showPercent val="0"/>
          <c:showBubbleSize val="0"/>
        </c:dLbls>
        <c:gapWidth val="219"/>
        <c:overlap val="-27"/>
        <c:axId val="481288840"/>
        <c:axId val="481294328"/>
      </c:barChart>
      <c:catAx>
        <c:axId val="481288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1294328"/>
        <c:crosses val="autoZero"/>
        <c:auto val="1"/>
        <c:lblAlgn val="ctr"/>
        <c:lblOffset val="100"/>
        <c:noMultiLvlLbl val="0"/>
      </c:catAx>
      <c:valAx>
        <c:axId val="4812943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1288840"/>
        <c:crosses val="autoZero"/>
        <c:crossBetween val="between"/>
      </c:valAx>
      <c:spPr>
        <a:noFill/>
        <a:ln>
          <a:noFill/>
        </a:ln>
        <a:effectLst/>
      </c:spPr>
    </c:plotArea>
    <c:legend>
      <c:legendPos val="b"/>
      <c:layout>
        <c:manualLayout>
          <c:xMode val="edge"/>
          <c:yMode val="edge"/>
          <c:x val="4.9502895300823566E-3"/>
          <c:y val="0.90787516115256128"/>
          <c:w val="0.99504971046991764"/>
          <c:h val="8.0342804625113298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3EC1F-8153-436C-94BD-8933CD1819D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41B27D3-42F7-48CA-925D-F27AD080008F}">
      <dgm:prSet/>
      <dgm:spPr/>
      <dgm:t>
        <a:bodyPr/>
        <a:lstStyle/>
        <a:p>
          <a:r>
            <a:rPr lang="en-US" b="0"/>
            <a:t>Understanding the environmental impact of mass timber buildings is critical to determine the environmental implications of transitioning construction from steel and concrete to CLT. </a:t>
          </a:r>
          <a:endParaRPr lang="en-US" dirty="0"/>
        </a:p>
      </dgm:t>
    </dgm:pt>
    <dgm:pt modelId="{8811B82D-25CE-4E84-8D42-4070F17D36FA}" type="parTrans" cxnId="{DADF67DF-133B-4AD5-8521-80FC22CD03B1}">
      <dgm:prSet/>
      <dgm:spPr/>
      <dgm:t>
        <a:bodyPr/>
        <a:lstStyle/>
        <a:p>
          <a:endParaRPr lang="en-US"/>
        </a:p>
      </dgm:t>
    </dgm:pt>
    <dgm:pt modelId="{1C0590D8-CFA4-4B95-B1E1-2C04AE2BDF7F}" type="sibTrans" cxnId="{DADF67DF-133B-4AD5-8521-80FC22CD03B1}">
      <dgm:prSet/>
      <dgm:spPr/>
      <dgm:t>
        <a:bodyPr/>
        <a:lstStyle/>
        <a:p>
          <a:endParaRPr lang="en-US"/>
        </a:p>
      </dgm:t>
    </dgm:pt>
    <dgm:pt modelId="{13C1DDE8-405F-46C7-B1FF-1D3B97DD2CB5}">
      <dgm:prSet/>
      <dgm:spPr/>
      <dgm:t>
        <a:bodyPr/>
        <a:lstStyle/>
        <a:p>
          <a:r>
            <a:rPr lang="en-US" b="0"/>
            <a:t>In this study, the environmental impact of the </a:t>
          </a:r>
          <a:r>
            <a:rPr lang="en-US"/>
            <a:t>Heartwood building </a:t>
          </a:r>
          <a:r>
            <a:rPr lang="en-US" b="0"/>
            <a:t>is evaluated and </a:t>
          </a:r>
          <a:r>
            <a:rPr lang="en-US"/>
            <a:t>compared against </a:t>
          </a:r>
          <a:r>
            <a:rPr lang="en-US" b="0"/>
            <a:t>the environmental impact of a </a:t>
          </a:r>
          <a:r>
            <a:rPr lang="en-US"/>
            <a:t>reinforced concrete building </a:t>
          </a:r>
          <a:r>
            <a:rPr lang="en-US" b="0"/>
            <a:t>with comparable functional characteristics.</a:t>
          </a:r>
          <a:endParaRPr lang="en-US" dirty="0"/>
        </a:p>
      </dgm:t>
    </dgm:pt>
    <dgm:pt modelId="{C3DC6066-949E-417E-91E1-E23E3EF55B02}" type="parTrans" cxnId="{389E9C12-2EB2-4150-9F70-AC36364D5D1D}">
      <dgm:prSet/>
      <dgm:spPr/>
      <dgm:t>
        <a:bodyPr/>
        <a:lstStyle/>
        <a:p>
          <a:endParaRPr lang="en-US"/>
        </a:p>
      </dgm:t>
    </dgm:pt>
    <dgm:pt modelId="{21CBBF5D-0EC3-4646-9DA2-426FA21CEF7A}" type="sibTrans" cxnId="{389E9C12-2EB2-4150-9F70-AC36364D5D1D}">
      <dgm:prSet/>
      <dgm:spPr/>
      <dgm:t>
        <a:bodyPr/>
        <a:lstStyle/>
        <a:p>
          <a:endParaRPr lang="en-US"/>
        </a:p>
      </dgm:t>
    </dgm:pt>
    <dgm:pt modelId="{F616D014-2C4F-4924-807A-983D955613BE}" type="pres">
      <dgm:prSet presAssocID="{EE53EC1F-8153-436C-94BD-8933CD1819D4}" presName="linear" presStyleCnt="0">
        <dgm:presLayoutVars>
          <dgm:animLvl val="lvl"/>
          <dgm:resizeHandles val="exact"/>
        </dgm:presLayoutVars>
      </dgm:prSet>
      <dgm:spPr/>
    </dgm:pt>
    <dgm:pt modelId="{45D6F7A1-4522-424E-BF1E-04693A653504}" type="pres">
      <dgm:prSet presAssocID="{741B27D3-42F7-48CA-925D-F27AD080008F}" presName="parentText" presStyleLbl="node1" presStyleIdx="0" presStyleCnt="2" custScaleY="48230" custLinFactY="-1134" custLinFactNeighborX="0" custLinFactNeighborY="-100000">
        <dgm:presLayoutVars>
          <dgm:chMax val="0"/>
          <dgm:bulletEnabled val="1"/>
        </dgm:presLayoutVars>
      </dgm:prSet>
      <dgm:spPr/>
    </dgm:pt>
    <dgm:pt modelId="{AFB60DD0-EB0F-45F3-AA66-D7A52432F2A0}" type="pres">
      <dgm:prSet presAssocID="{1C0590D8-CFA4-4B95-B1E1-2C04AE2BDF7F}" presName="spacer" presStyleCnt="0"/>
      <dgm:spPr/>
    </dgm:pt>
    <dgm:pt modelId="{18BF9C0B-8739-49E1-8CE2-C31C55705B15}" type="pres">
      <dgm:prSet presAssocID="{13C1DDE8-405F-46C7-B1FF-1D3B97DD2CB5}" presName="parentText" presStyleLbl="node1" presStyleIdx="1" presStyleCnt="2" custScaleY="47428" custLinFactY="26443" custLinFactNeighborX="0" custLinFactNeighborY="100000">
        <dgm:presLayoutVars>
          <dgm:chMax val="0"/>
          <dgm:bulletEnabled val="1"/>
        </dgm:presLayoutVars>
      </dgm:prSet>
      <dgm:spPr/>
    </dgm:pt>
  </dgm:ptLst>
  <dgm:cxnLst>
    <dgm:cxn modelId="{389E9C12-2EB2-4150-9F70-AC36364D5D1D}" srcId="{EE53EC1F-8153-436C-94BD-8933CD1819D4}" destId="{13C1DDE8-405F-46C7-B1FF-1D3B97DD2CB5}" srcOrd="1" destOrd="0" parTransId="{C3DC6066-949E-417E-91E1-E23E3EF55B02}" sibTransId="{21CBBF5D-0EC3-4646-9DA2-426FA21CEF7A}"/>
    <dgm:cxn modelId="{8E3ECA50-CEB8-49CF-9648-E84006B16DCB}" type="presOf" srcId="{13C1DDE8-405F-46C7-B1FF-1D3B97DD2CB5}" destId="{18BF9C0B-8739-49E1-8CE2-C31C55705B15}" srcOrd="0" destOrd="0" presId="urn:microsoft.com/office/officeart/2005/8/layout/vList2"/>
    <dgm:cxn modelId="{FE4B9C78-3A31-4196-9A86-93C15F962CA5}" type="presOf" srcId="{741B27D3-42F7-48CA-925D-F27AD080008F}" destId="{45D6F7A1-4522-424E-BF1E-04693A653504}" srcOrd="0" destOrd="0" presId="urn:microsoft.com/office/officeart/2005/8/layout/vList2"/>
    <dgm:cxn modelId="{7555A3BD-8B54-43BA-A2DC-840B19BD57CA}" type="presOf" srcId="{EE53EC1F-8153-436C-94BD-8933CD1819D4}" destId="{F616D014-2C4F-4924-807A-983D955613BE}" srcOrd="0" destOrd="0" presId="urn:microsoft.com/office/officeart/2005/8/layout/vList2"/>
    <dgm:cxn modelId="{DADF67DF-133B-4AD5-8521-80FC22CD03B1}" srcId="{EE53EC1F-8153-436C-94BD-8933CD1819D4}" destId="{741B27D3-42F7-48CA-925D-F27AD080008F}" srcOrd="0" destOrd="0" parTransId="{8811B82D-25CE-4E84-8D42-4070F17D36FA}" sibTransId="{1C0590D8-CFA4-4B95-B1E1-2C04AE2BDF7F}"/>
    <dgm:cxn modelId="{5BB9523F-FCEC-426F-AFB5-CE1B658292D3}" type="presParOf" srcId="{F616D014-2C4F-4924-807A-983D955613BE}" destId="{45D6F7A1-4522-424E-BF1E-04693A653504}" srcOrd="0" destOrd="0" presId="urn:microsoft.com/office/officeart/2005/8/layout/vList2"/>
    <dgm:cxn modelId="{E56DF7A4-E1F1-495F-8ADF-292FB108898F}" type="presParOf" srcId="{F616D014-2C4F-4924-807A-983D955613BE}" destId="{AFB60DD0-EB0F-45F3-AA66-D7A52432F2A0}" srcOrd="1" destOrd="0" presId="urn:microsoft.com/office/officeart/2005/8/layout/vList2"/>
    <dgm:cxn modelId="{59A3380A-A4D4-400B-AED2-AE8EA325D912}" type="presParOf" srcId="{F616D014-2C4F-4924-807A-983D955613BE}" destId="{18BF9C0B-8739-49E1-8CE2-C31C55705B1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F7A1-4522-424E-BF1E-04693A653504}">
      <dsp:nvSpPr>
        <dsp:cNvPr id="0" name=""/>
        <dsp:cNvSpPr/>
      </dsp:nvSpPr>
      <dsp:spPr>
        <a:xfrm>
          <a:off x="0" y="0"/>
          <a:ext cx="7402335" cy="206699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Understanding the environmental impact of mass timber buildings is critical to determine the environmental implications of transitioning construction from steel and concrete to CLT. </a:t>
          </a:r>
          <a:endParaRPr lang="en-US" sz="2300" kern="1200" dirty="0"/>
        </a:p>
      </dsp:txBody>
      <dsp:txXfrm>
        <a:off x="100902" y="100902"/>
        <a:ext cx="7200531" cy="1865193"/>
      </dsp:txXfrm>
    </dsp:sp>
    <dsp:sp modelId="{18BF9C0B-8739-49E1-8CE2-C31C55705B15}">
      <dsp:nvSpPr>
        <dsp:cNvPr id="0" name=""/>
        <dsp:cNvSpPr/>
      </dsp:nvSpPr>
      <dsp:spPr>
        <a:xfrm>
          <a:off x="0" y="2305232"/>
          <a:ext cx="7402335" cy="2032626"/>
        </a:xfrm>
        <a:prstGeom prst="roundRect">
          <a:avLst/>
        </a:prstGeom>
        <a:solidFill>
          <a:schemeClr val="accent5">
            <a:hueOff val="-5850574"/>
            <a:satOff val="-11937"/>
            <a:lumOff val="-2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In this study, the environmental impact of the </a:t>
          </a:r>
          <a:r>
            <a:rPr lang="en-US" sz="2300" kern="1200"/>
            <a:t>Heartwood building </a:t>
          </a:r>
          <a:r>
            <a:rPr lang="en-US" sz="2300" b="0" kern="1200"/>
            <a:t>is evaluated and </a:t>
          </a:r>
          <a:r>
            <a:rPr lang="en-US" sz="2300" kern="1200"/>
            <a:t>compared against </a:t>
          </a:r>
          <a:r>
            <a:rPr lang="en-US" sz="2300" b="0" kern="1200"/>
            <a:t>the environmental impact of a </a:t>
          </a:r>
          <a:r>
            <a:rPr lang="en-US" sz="2300" kern="1200"/>
            <a:t>reinforced concrete building </a:t>
          </a:r>
          <a:r>
            <a:rPr lang="en-US" sz="2300" b="0" kern="1200"/>
            <a:t>with comparable functional characteristics.</a:t>
          </a:r>
          <a:endParaRPr lang="en-US" sz="2300" kern="1200" dirty="0"/>
        </a:p>
      </dsp:txBody>
      <dsp:txXfrm>
        <a:off x="99225" y="2404457"/>
        <a:ext cx="7203885" cy="18341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38781-0283-43F6-970B-B532AD97913C}"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2DA9B-4AE9-4B1B-89A6-6D14940036A5}" type="slidenum">
              <a:rPr lang="en-US" smtClean="0"/>
              <a:t>‹#›</a:t>
            </a:fld>
            <a:endParaRPr lang="en-US"/>
          </a:p>
        </p:txBody>
      </p:sp>
    </p:spTree>
    <p:extLst>
      <p:ext uri="{BB962C8B-B14F-4D97-AF65-F5344CB8AC3E}">
        <p14:creationId xmlns:p14="http://schemas.microsoft.com/office/powerpoint/2010/main" val="96979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a:extLst>
            <a:ext uri="{FF2B5EF4-FFF2-40B4-BE49-F238E27FC236}">
              <a16:creationId xmlns:a16="http://schemas.microsoft.com/office/drawing/2014/main" id="{8FDACBAD-EEB3-9540-6D4F-E62C2A78ABF8}"/>
            </a:ext>
          </a:extLst>
        </p:cNvPr>
        <p:cNvGrpSpPr/>
        <p:nvPr/>
      </p:nvGrpSpPr>
      <p:grpSpPr>
        <a:xfrm>
          <a:off x="0" y="0"/>
          <a:ext cx="0" cy="0"/>
          <a:chOff x="0" y="0"/>
          <a:chExt cx="0" cy="0"/>
        </a:xfrm>
      </p:grpSpPr>
      <p:sp>
        <p:nvSpPr>
          <p:cNvPr id="30" name="Google Shape;30;p1:notes">
            <a:extLst>
              <a:ext uri="{FF2B5EF4-FFF2-40B4-BE49-F238E27FC236}">
                <a16:creationId xmlns:a16="http://schemas.microsoft.com/office/drawing/2014/main" id="{2A3A8F0E-6A0C-08F6-4760-55E25DDF63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 name="Google Shape;31;p1:notes">
            <a:extLst>
              <a:ext uri="{FF2B5EF4-FFF2-40B4-BE49-F238E27FC236}">
                <a16:creationId xmlns:a16="http://schemas.microsoft.com/office/drawing/2014/main" id="{13AC4277-CF7E-49D5-9717-A019422C82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60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a:extLst>
            <a:ext uri="{FF2B5EF4-FFF2-40B4-BE49-F238E27FC236}">
              <a16:creationId xmlns:a16="http://schemas.microsoft.com/office/drawing/2014/main" id="{8FDACBAD-EEB3-9540-6D4F-E62C2A78ABF8}"/>
            </a:ext>
          </a:extLst>
        </p:cNvPr>
        <p:cNvGrpSpPr/>
        <p:nvPr/>
      </p:nvGrpSpPr>
      <p:grpSpPr>
        <a:xfrm>
          <a:off x="0" y="0"/>
          <a:ext cx="0" cy="0"/>
          <a:chOff x="0" y="0"/>
          <a:chExt cx="0" cy="0"/>
        </a:xfrm>
      </p:grpSpPr>
      <p:sp>
        <p:nvSpPr>
          <p:cNvPr id="30" name="Google Shape;30;p1:notes">
            <a:extLst>
              <a:ext uri="{FF2B5EF4-FFF2-40B4-BE49-F238E27FC236}">
                <a16:creationId xmlns:a16="http://schemas.microsoft.com/office/drawing/2014/main" id="{2A3A8F0E-6A0C-08F6-4760-55E25DDF63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 name="Google Shape;31;p1:notes">
            <a:extLst>
              <a:ext uri="{FF2B5EF4-FFF2-40B4-BE49-F238E27FC236}">
                <a16:creationId xmlns:a16="http://schemas.microsoft.com/office/drawing/2014/main" id="{13AC4277-CF7E-49D5-9717-A019422C82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84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 name="Google Shape;3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53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0886D94-2DC3-C3F2-23FC-5030DF61EC07}"/>
            </a:ext>
          </a:extLst>
        </p:cNvPr>
        <p:cNvGrpSpPr/>
        <p:nvPr/>
      </p:nvGrpSpPr>
      <p:grpSpPr>
        <a:xfrm>
          <a:off x="0" y="0"/>
          <a:ext cx="0" cy="0"/>
          <a:chOff x="0" y="0"/>
          <a:chExt cx="0" cy="0"/>
        </a:xfrm>
      </p:grpSpPr>
      <p:sp>
        <p:nvSpPr>
          <p:cNvPr id="69" name="Google Shape;69;g321401ac052_0_140:notes">
            <a:extLst>
              <a:ext uri="{FF2B5EF4-FFF2-40B4-BE49-F238E27FC236}">
                <a16:creationId xmlns:a16="http://schemas.microsoft.com/office/drawing/2014/main" id="{7AB00A08-9139-E44C-99B0-8433F57536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21401ac052_0_140:notes">
            <a:extLst>
              <a:ext uri="{FF2B5EF4-FFF2-40B4-BE49-F238E27FC236}">
                <a16:creationId xmlns:a16="http://schemas.microsoft.com/office/drawing/2014/main" id="{0986536C-5F50-9B9F-22B9-795DE4AC86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468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9863-A09F-4CE8-2589-F6FD31745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5312BB-F2E4-F46B-DB86-8E3317168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F005F7-E801-C1DF-1DB5-D1E475A2E1B9}"/>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5" name="Footer Placeholder 4">
            <a:extLst>
              <a:ext uri="{FF2B5EF4-FFF2-40B4-BE49-F238E27FC236}">
                <a16:creationId xmlns:a16="http://schemas.microsoft.com/office/drawing/2014/main" id="{6BB18921-4533-3031-2BBA-6371AE823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E86F2-438C-7100-ED25-E6D2E838BE98}"/>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277587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543D-4805-49C5-F8BB-3F38158CC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6BA189-370A-6DF8-B47A-B78E0A16F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0DA6D-7ED1-7508-849D-0C92EF7B8119}"/>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5" name="Footer Placeholder 4">
            <a:extLst>
              <a:ext uri="{FF2B5EF4-FFF2-40B4-BE49-F238E27FC236}">
                <a16:creationId xmlns:a16="http://schemas.microsoft.com/office/drawing/2014/main" id="{1A53B1BC-B4C7-9AFB-7453-9650F0D2E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A1C9A-AA97-A22E-C58E-F3882FC92A37}"/>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299143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FA8C2-50D0-0E08-FAC6-7CF0B719F4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13A860-3BC6-898E-E96A-F3AD789E1F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95F70-7635-3A64-B526-B95EE1F07F28}"/>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5" name="Footer Placeholder 4">
            <a:extLst>
              <a:ext uri="{FF2B5EF4-FFF2-40B4-BE49-F238E27FC236}">
                <a16:creationId xmlns:a16="http://schemas.microsoft.com/office/drawing/2014/main" id="{11ECC26D-C0F6-A937-A3E3-D588820B5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23C37-70D8-EB21-B465-5D21254BADF6}"/>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1759369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586A1-63C9-3E82-FCA8-30BE34E307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5CF129-8EBA-385F-9C15-702DD458A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5C235-4BF9-8DE6-D504-2DB699DAC902}"/>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5" name="Footer Placeholder 4">
            <a:extLst>
              <a:ext uri="{FF2B5EF4-FFF2-40B4-BE49-F238E27FC236}">
                <a16:creationId xmlns:a16="http://schemas.microsoft.com/office/drawing/2014/main" id="{3F6676E5-FBA2-7DB5-7646-D9EF829DB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6B6D0-EFF7-A2B4-A264-FEAF98A02D38}"/>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411177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5B76-F4B6-D140-BFF3-DE80E5DF3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4656E-B3EF-1D67-4E68-541FA08A9D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62CDD-A531-99E3-6292-54F172CF1D98}"/>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5" name="Footer Placeholder 4">
            <a:extLst>
              <a:ext uri="{FF2B5EF4-FFF2-40B4-BE49-F238E27FC236}">
                <a16:creationId xmlns:a16="http://schemas.microsoft.com/office/drawing/2014/main" id="{EC6CBEA3-1153-DC32-3998-1213EE035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28C84-73C8-8BF9-86FD-FA67DEA148E0}"/>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2050873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A717-9153-8F29-A872-075CF2374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323076-2D8A-F1B5-BE5C-B4873D5D40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7E74A-4F5B-06C4-0C80-277B670FC41D}"/>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5" name="Footer Placeholder 4">
            <a:extLst>
              <a:ext uri="{FF2B5EF4-FFF2-40B4-BE49-F238E27FC236}">
                <a16:creationId xmlns:a16="http://schemas.microsoft.com/office/drawing/2014/main" id="{C89E8196-9380-072B-1109-18C155E3A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098C1-391E-D8AE-BD79-8A9948F83401}"/>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411882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AE7D-1EE7-FAD9-C682-E649735F8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B2467-7C53-1FA0-67F0-90E44EB15B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980231-4A43-33B8-725A-7E427D69E2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AA833-9045-897D-D665-CC9DE77F9F0E}"/>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6" name="Footer Placeholder 5">
            <a:extLst>
              <a:ext uri="{FF2B5EF4-FFF2-40B4-BE49-F238E27FC236}">
                <a16:creationId xmlns:a16="http://schemas.microsoft.com/office/drawing/2014/main" id="{9B81F5CB-ADFA-F29E-EBB9-01A2F1F0C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0D27A-8C26-BAF3-A31D-9FF7DEA60ACC}"/>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761037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B423-3665-9C89-C855-29D0CA0F46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786999-0CC5-8858-206A-A6B27B552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AC70B-A247-B2CA-2807-2799A313F3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C78997-04F3-2AD3-897B-12ADCFF24C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52BF73-F3DC-AC12-085F-1EBA2B17C1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0F97B7-7D9B-A6E6-3204-36B1922DD297}"/>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8" name="Footer Placeholder 7">
            <a:extLst>
              <a:ext uri="{FF2B5EF4-FFF2-40B4-BE49-F238E27FC236}">
                <a16:creationId xmlns:a16="http://schemas.microsoft.com/office/drawing/2014/main" id="{A44DB08B-9F1B-8200-8585-FF2EBB19E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6E06B6-6CA3-8118-9FEF-251D1E9E2A00}"/>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215211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7172-7286-0AE1-78D4-BB7E51B98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0B349-E007-64AF-AE4D-4E2D94F4B628}"/>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4" name="Footer Placeholder 3">
            <a:extLst>
              <a:ext uri="{FF2B5EF4-FFF2-40B4-BE49-F238E27FC236}">
                <a16:creationId xmlns:a16="http://schemas.microsoft.com/office/drawing/2014/main" id="{5F1338D9-D902-84CE-35F3-07904B4447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1FEDE7-83F9-B263-558F-5FA8037E6145}"/>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146931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243BBB-45AA-C78D-8007-186D2145BB84}"/>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3" name="Footer Placeholder 2">
            <a:extLst>
              <a:ext uri="{FF2B5EF4-FFF2-40B4-BE49-F238E27FC236}">
                <a16:creationId xmlns:a16="http://schemas.microsoft.com/office/drawing/2014/main" id="{2B4A58DB-0D5B-700D-A286-57BD99BB4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9154B0-1EE9-1A21-37A0-DE0D566025EA}"/>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217038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FC1F-A56A-14A8-86CF-693945765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30D28-B593-1449-0D62-75A6D2207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88D3B-1C01-2D46-21AD-4DB0EE13E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5ADE5-7112-00BC-EC4D-5E32D6591F6C}"/>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6" name="Footer Placeholder 5">
            <a:extLst>
              <a:ext uri="{FF2B5EF4-FFF2-40B4-BE49-F238E27FC236}">
                <a16:creationId xmlns:a16="http://schemas.microsoft.com/office/drawing/2014/main" id="{E226A71A-772A-4BDA-DC7E-8DA4411CC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2DFB0-CDE0-4A4D-02DA-7516F8A6E50C}"/>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212169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EED2-8106-CD1D-9F0C-C9649AA7C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26EA0-D386-2DD6-6BF3-2D7D4A93B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C8E7D-6BD9-401B-E0BB-CBC2EF52FB9E}"/>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5" name="Footer Placeholder 4">
            <a:extLst>
              <a:ext uri="{FF2B5EF4-FFF2-40B4-BE49-F238E27FC236}">
                <a16:creationId xmlns:a16="http://schemas.microsoft.com/office/drawing/2014/main" id="{D7E642A6-BADC-E55D-877A-BC3760855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E1EF4-CD21-FDCE-462C-C97AEAC71013}"/>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690153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D472-C2EA-C58A-2E6F-7E5B04BB3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683B7-200D-FF03-3FBD-B50A21B1B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27501B-7582-B71B-2D09-51005FBE5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4FB14-D0FA-2B4E-4469-39F936F43147}"/>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6" name="Footer Placeholder 5">
            <a:extLst>
              <a:ext uri="{FF2B5EF4-FFF2-40B4-BE49-F238E27FC236}">
                <a16:creationId xmlns:a16="http://schemas.microsoft.com/office/drawing/2014/main" id="{06D773A9-CBB7-BCE6-1BE5-19D7DD6D9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A89BE-0926-1C9C-2AF2-4AE5C71A77E4}"/>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249752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649F-C640-B4B5-8FD8-3F448E3532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7CC8F8-1311-A2B8-DEB4-322E9CEB1B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304AD-897C-69FB-1701-75303C5A7932}"/>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5" name="Footer Placeholder 4">
            <a:extLst>
              <a:ext uri="{FF2B5EF4-FFF2-40B4-BE49-F238E27FC236}">
                <a16:creationId xmlns:a16="http://schemas.microsoft.com/office/drawing/2014/main" id="{586B7D07-B00F-3B0A-12A3-48C78D9A2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F0D74-4F59-9AF2-82F4-761FB0EBBCAF}"/>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2804474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5985F-00DE-5DB0-05D9-A4A303448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8D60FC-AD03-D8D8-685C-5E3B9BCA7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8B864-0D6B-2D64-1F2D-E93C8F7E953F}"/>
              </a:ext>
            </a:extLst>
          </p:cNvPr>
          <p:cNvSpPr>
            <a:spLocks noGrp="1"/>
          </p:cNvSpPr>
          <p:nvPr>
            <p:ph type="dt" sz="half" idx="10"/>
          </p:nvPr>
        </p:nvSpPr>
        <p:spPr/>
        <p:txBody>
          <a:bodyPr/>
          <a:lstStyle/>
          <a:p>
            <a:fld id="{7498D931-8553-41F9-82E1-5A1C4CDF2812}" type="datetimeFigureOut">
              <a:rPr lang="en-US" smtClean="0"/>
              <a:t>12/18/2024</a:t>
            </a:fld>
            <a:endParaRPr lang="en-US"/>
          </a:p>
        </p:txBody>
      </p:sp>
      <p:sp>
        <p:nvSpPr>
          <p:cNvPr id="5" name="Footer Placeholder 4">
            <a:extLst>
              <a:ext uri="{FF2B5EF4-FFF2-40B4-BE49-F238E27FC236}">
                <a16:creationId xmlns:a16="http://schemas.microsoft.com/office/drawing/2014/main" id="{6CFBE26B-68A6-4AE2-2134-E6B9137E4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3FF71-7E3B-3B6D-9A3C-31E1AD735D21}"/>
              </a:ext>
            </a:extLst>
          </p:cNvPr>
          <p:cNvSpPr>
            <a:spLocks noGrp="1"/>
          </p:cNvSpPr>
          <p:nvPr>
            <p:ph type="sldNum" sz="quarter" idx="12"/>
          </p:nvPr>
        </p:nvSpPr>
        <p:spPr/>
        <p:txBody>
          <a:bodyPr/>
          <a:lstStyle/>
          <a:p>
            <a:fld id="{FAEAA7E8-5E0E-4E0C-83BE-5950C54D5A8A}" type="slidenum">
              <a:rPr lang="en-US" smtClean="0"/>
              <a:t>‹#›</a:t>
            </a:fld>
            <a:endParaRPr lang="en-US"/>
          </a:p>
        </p:txBody>
      </p:sp>
    </p:spTree>
    <p:extLst>
      <p:ext uri="{BB962C8B-B14F-4D97-AF65-F5344CB8AC3E}">
        <p14:creationId xmlns:p14="http://schemas.microsoft.com/office/powerpoint/2010/main" val="1331915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6"/>
        <p:cNvGrpSpPr/>
        <p:nvPr/>
      </p:nvGrpSpPr>
      <p:grpSpPr>
        <a:xfrm>
          <a:off x="0" y="0"/>
          <a:ext cx="0" cy="0"/>
          <a:chOff x="0" y="0"/>
          <a:chExt cx="0" cy="0"/>
        </a:xfrm>
      </p:grpSpPr>
      <p:pic>
        <p:nvPicPr>
          <p:cNvPr id="7" name="Google Shape;7;p32" descr="W Logo_Purple_2685_HEX.png"/>
          <p:cNvPicPr preferRelativeResize="0"/>
          <p:nvPr/>
        </p:nvPicPr>
        <p:blipFill rotWithShape="1">
          <a:blip r:embed="rId2">
            <a:alphaModFix/>
          </a:blip>
          <a:srcRect/>
          <a:stretch/>
        </p:blipFill>
        <p:spPr>
          <a:xfrm>
            <a:off x="5099222" y="163513"/>
            <a:ext cx="1828800" cy="923544"/>
          </a:xfrm>
          <a:prstGeom prst="rect">
            <a:avLst/>
          </a:prstGeom>
          <a:noFill/>
          <a:ln>
            <a:noFill/>
          </a:ln>
        </p:spPr>
      </p:pic>
      <p:pic>
        <p:nvPicPr>
          <p:cNvPr id="8" name="Google Shape;8;p32" descr="Bar_RtAngle_7502_RGB.png"/>
          <p:cNvPicPr preferRelativeResize="0"/>
          <p:nvPr/>
        </p:nvPicPr>
        <p:blipFill rotWithShape="1">
          <a:blip r:embed="rId3">
            <a:alphaModFix/>
          </a:blip>
          <a:srcRect/>
          <a:stretch/>
        </p:blipFill>
        <p:spPr>
          <a:xfrm>
            <a:off x="1084784" y="4006085"/>
            <a:ext cx="3045737" cy="112770"/>
          </a:xfrm>
          <a:prstGeom prst="rect">
            <a:avLst/>
          </a:prstGeom>
          <a:noFill/>
          <a:ln>
            <a:noFill/>
          </a:ln>
        </p:spPr>
      </p:pic>
      <p:sp>
        <p:nvSpPr>
          <p:cNvPr id="9" name="Google Shape;9;p32"/>
          <p:cNvSpPr txBox="1">
            <a:spLocks noGrp="1"/>
          </p:cNvSpPr>
          <p:nvPr>
            <p:ph type="title"/>
          </p:nvPr>
        </p:nvSpPr>
        <p:spPr>
          <a:xfrm>
            <a:off x="895675" y="1167124"/>
            <a:ext cx="10583751" cy="2641756"/>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rgbClr val="4B2E83"/>
              </a:buClr>
              <a:buSzPts val="5000"/>
              <a:buFont typeface="Encode Sans Black"/>
              <a:buNone/>
              <a:defRPr sz="5000" b="1" i="0" u="none" strike="noStrike" cap="none">
                <a:solidFill>
                  <a:srgbClr val="4B2E83"/>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1" name="Google Shape;11;p32"/>
          <p:cNvPicPr preferRelativeResize="0"/>
          <p:nvPr/>
        </p:nvPicPr>
        <p:blipFill rotWithShape="1">
          <a:blip r:embed="rId4">
            <a:alphaModFix/>
          </a:blip>
          <a:srcRect/>
          <a:stretch/>
        </p:blipFill>
        <p:spPr>
          <a:xfrm>
            <a:off x="346712" y="5861392"/>
            <a:ext cx="3358699" cy="903418"/>
          </a:xfrm>
          <a:prstGeom prst="rect">
            <a:avLst/>
          </a:prstGeom>
          <a:noFill/>
          <a:ln>
            <a:noFill/>
          </a:ln>
        </p:spPr>
      </p:pic>
      <p:pic>
        <p:nvPicPr>
          <p:cNvPr id="6" name="Picture 5" descr="A black and white drawing of a building with a plant growing out of it&#10;&#10;Description automatically generated">
            <a:extLst>
              <a:ext uri="{FF2B5EF4-FFF2-40B4-BE49-F238E27FC236}">
                <a16:creationId xmlns:a16="http://schemas.microsoft.com/office/drawing/2014/main" id="{35F1B2DD-8890-D754-2FF2-4796A25FA4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3779" y="5315593"/>
            <a:ext cx="2041509" cy="1254291"/>
          </a:xfrm>
          <a:prstGeom prst="rect">
            <a:avLst/>
          </a:prstGeom>
        </p:spPr>
      </p:pic>
      <p:sp>
        <p:nvSpPr>
          <p:cNvPr id="14" name="TextBox 13">
            <a:extLst>
              <a:ext uri="{FF2B5EF4-FFF2-40B4-BE49-F238E27FC236}">
                <a16:creationId xmlns:a16="http://schemas.microsoft.com/office/drawing/2014/main" id="{6653A38C-E56A-2F72-F20D-3D5F34523ECD}"/>
              </a:ext>
            </a:extLst>
          </p:cNvPr>
          <p:cNvSpPr txBox="1"/>
          <p:nvPr userDrawn="1"/>
        </p:nvSpPr>
        <p:spPr>
          <a:xfrm>
            <a:off x="9428205" y="6569884"/>
            <a:ext cx="2996513" cy="276999"/>
          </a:xfrm>
          <a:prstGeom prst="rect">
            <a:avLst/>
          </a:prstGeom>
          <a:noFill/>
        </p:spPr>
        <p:txBody>
          <a:bodyPr wrap="square" rtlCol="0">
            <a:spAutoFit/>
          </a:bodyPr>
          <a:lstStyle/>
          <a:p>
            <a:r>
              <a:rPr lang="en-US" sz="1200" b="1" dirty="0" err="1">
                <a:effectLst>
                  <a:outerShdw blurRad="38100" dist="38100" dir="2700000" algn="tl">
                    <a:srgbClr val="000000">
                      <a:alpha val="43137"/>
                    </a:srgbClr>
                  </a:outerShdw>
                </a:effectLst>
              </a:rPr>
              <a:t>Masstimber</a:t>
            </a:r>
            <a:r>
              <a:rPr lang="en-US" sz="1200" b="1" dirty="0">
                <a:effectLst>
                  <a:outerShdw blurRad="38100" dist="38100" dir="2700000" algn="tl">
                    <a:srgbClr val="000000">
                      <a:alpha val="43137"/>
                    </a:srgbClr>
                  </a:outerShdw>
                </a:effectLst>
              </a:rPr>
              <a:t> awareness presentations</a:t>
            </a:r>
          </a:p>
        </p:txBody>
      </p:sp>
    </p:spTree>
    <p:extLst>
      <p:ext uri="{BB962C8B-B14F-4D97-AF65-F5344CB8AC3E}">
        <p14:creationId xmlns:p14="http://schemas.microsoft.com/office/powerpoint/2010/main" val="3003118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
        <p:cNvGrpSpPr/>
        <p:nvPr/>
      </p:nvGrpSpPr>
      <p:grpSpPr>
        <a:xfrm>
          <a:off x="0" y="0"/>
          <a:ext cx="0" cy="0"/>
          <a:chOff x="0" y="0"/>
          <a:chExt cx="0" cy="0"/>
        </a:xfrm>
      </p:grpSpPr>
      <p:sp>
        <p:nvSpPr>
          <p:cNvPr id="13" name="Google Shape;13;p33"/>
          <p:cNvSpPr txBox="1">
            <a:spLocks noGrp="1"/>
          </p:cNvSpPr>
          <p:nvPr>
            <p:ph type="body" idx="1"/>
          </p:nvPr>
        </p:nvSpPr>
        <p:spPr>
          <a:xfrm>
            <a:off x="879073" y="1736726"/>
            <a:ext cx="10928280" cy="426842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14" name="Google Shape;14;p33" descr="Bar_RtAngle_7502_RGB.png"/>
          <p:cNvPicPr preferRelativeResize="0"/>
          <p:nvPr/>
        </p:nvPicPr>
        <p:blipFill rotWithShape="1">
          <a:blip r:embed="rId2">
            <a:alphaModFix/>
          </a:blip>
          <a:srcRect/>
          <a:stretch/>
        </p:blipFill>
        <p:spPr>
          <a:xfrm>
            <a:off x="1045633" y="1437805"/>
            <a:ext cx="1810912" cy="67050"/>
          </a:xfrm>
          <a:prstGeom prst="rect">
            <a:avLst/>
          </a:prstGeom>
          <a:noFill/>
          <a:ln>
            <a:noFill/>
          </a:ln>
        </p:spPr>
      </p:pic>
      <p:sp>
        <p:nvSpPr>
          <p:cNvPr id="15" name="Google Shape;15;p33"/>
          <p:cNvSpPr txBox="1">
            <a:spLocks noGrp="1"/>
          </p:cNvSpPr>
          <p:nvPr>
            <p:ph type="title"/>
          </p:nvPr>
        </p:nvSpPr>
        <p:spPr>
          <a:xfrm>
            <a:off x="895675" y="371511"/>
            <a:ext cx="10911679" cy="99199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 name="Google Shape;16;p33"/>
          <p:cNvPicPr preferRelativeResize="0"/>
          <p:nvPr/>
        </p:nvPicPr>
        <p:blipFill rotWithShape="1">
          <a:blip r:embed="rId3">
            <a:alphaModFix/>
          </a:blip>
          <a:srcRect/>
          <a:stretch/>
        </p:blipFill>
        <p:spPr>
          <a:xfrm>
            <a:off x="117585" y="6134107"/>
            <a:ext cx="2620147" cy="704763"/>
          </a:xfrm>
          <a:prstGeom prst="rect">
            <a:avLst/>
          </a:prstGeom>
          <a:noFill/>
          <a:ln>
            <a:noFill/>
          </a:ln>
        </p:spPr>
      </p:pic>
      <p:pic>
        <p:nvPicPr>
          <p:cNvPr id="2" name="Picture 1" descr="A black and white drawing of a building with a plant growing out of it&#10;&#10;Description automatically generated">
            <a:extLst>
              <a:ext uri="{FF2B5EF4-FFF2-40B4-BE49-F238E27FC236}">
                <a16:creationId xmlns:a16="http://schemas.microsoft.com/office/drawing/2014/main" id="{3FF0C6D1-0C4F-FECC-D864-AB655148AE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4259" y="6005146"/>
            <a:ext cx="2041509" cy="784972"/>
          </a:xfrm>
          <a:prstGeom prst="rect">
            <a:avLst/>
          </a:prstGeom>
        </p:spPr>
      </p:pic>
    </p:spTree>
    <p:extLst>
      <p:ext uri="{BB962C8B-B14F-4D97-AF65-F5344CB8AC3E}">
        <p14:creationId xmlns:p14="http://schemas.microsoft.com/office/powerpoint/2010/main" val="2215608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6"/>
            <a:ext cx="1092828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852" y="5949410"/>
            <a:ext cx="18288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sp>
        <p:nvSpPr>
          <p:cNvPr id="2" name="Title 1"/>
          <p:cNvSpPr>
            <a:spLocks noGrp="1"/>
          </p:cNvSpPr>
          <p:nvPr>
            <p:ph type="title" hasCustomPrompt="1"/>
          </p:nvPr>
        </p:nvSpPr>
        <p:spPr>
          <a:xfrm>
            <a:off x="895675" y="371511"/>
            <a:ext cx="10911679"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983615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7753" y="5945854"/>
            <a:ext cx="1828800" cy="923544"/>
          </a:xfrm>
          <a:prstGeom prst="rect">
            <a:avLst/>
          </a:prstGeom>
        </p:spPr>
      </p:pic>
      <p:pic>
        <p:nvPicPr>
          <p:cNvPr id="2" name="Picture 1"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784" y="4006085"/>
            <a:ext cx="3045737" cy="112770"/>
          </a:xfrm>
          <a:prstGeom prst="rect">
            <a:avLst/>
          </a:prstGeom>
        </p:spPr>
      </p:pic>
      <p:sp>
        <p:nvSpPr>
          <p:cNvPr id="3" name="Title 2"/>
          <p:cNvSpPr>
            <a:spLocks noGrp="1"/>
          </p:cNvSpPr>
          <p:nvPr>
            <p:ph type="title" hasCustomPrompt="1"/>
          </p:nvPr>
        </p:nvSpPr>
        <p:spPr>
          <a:xfrm>
            <a:off x="895676" y="1179824"/>
            <a:ext cx="9296400" cy="2641756"/>
          </a:xfrm>
          <a:prstGeom prst="rect">
            <a:avLst/>
          </a:prstGeom>
        </p:spPr>
        <p:txBody>
          <a:bodyPr anchor="b"/>
          <a:lstStyle>
            <a:lvl1pPr algn="l">
              <a:defRPr sz="5000" b="1" i="0">
                <a:solidFill>
                  <a:schemeClr val="tx2"/>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pic>
        <p:nvPicPr>
          <p:cNvPr id="6" name="Picture 5">
            <a:extLst>
              <a:ext uri="{FF2B5EF4-FFF2-40B4-BE49-F238E27FC236}">
                <a16:creationId xmlns:a16="http://schemas.microsoft.com/office/drawing/2014/main" id="{2C3F03DA-1B61-3040-A0D6-C632C2A01A0D}"/>
              </a:ext>
            </a:extLst>
          </p:cNvPr>
          <p:cNvPicPr>
            <a:picLocks noChangeAspect="1"/>
          </p:cNvPicPr>
          <p:nvPr userDrawn="1"/>
        </p:nvPicPr>
        <p:blipFill>
          <a:blip r:embed="rId4"/>
          <a:stretch>
            <a:fillRect/>
          </a:stretch>
        </p:blipFill>
        <p:spPr>
          <a:xfrm>
            <a:off x="1041401" y="5985414"/>
            <a:ext cx="6391313" cy="670827"/>
          </a:xfrm>
          <a:prstGeom prst="rect">
            <a:avLst/>
          </a:prstGeom>
        </p:spPr>
      </p:pic>
    </p:spTree>
    <p:extLst>
      <p:ext uri="{BB962C8B-B14F-4D97-AF65-F5344CB8AC3E}">
        <p14:creationId xmlns:p14="http://schemas.microsoft.com/office/powerpoint/2010/main" val="187836507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A8E7-DFBD-A85A-A795-A6744DA79F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881E2-8A2F-91B7-2C91-90495F1C2D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026C48-0C53-9A7F-8F3A-775C1C12DF97}"/>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5" name="Footer Placeholder 4">
            <a:extLst>
              <a:ext uri="{FF2B5EF4-FFF2-40B4-BE49-F238E27FC236}">
                <a16:creationId xmlns:a16="http://schemas.microsoft.com/office/drawing/2014/main" id="{A8D331CB-8B56-BB72-5C92-784C358B8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8C96A-F4D2-EDBB-8F83-B0CA96ADF819}"/>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314068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6DC9-5FB4-024C-81C5-FA71467CA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73E4E-0482-3641-6E6B-8B7162F4D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A404E7-6645-6A8C-E6CC-4DDF472F3C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CB0F3A-28C0-7CB8-2117-0FFFB80530B3}"/>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6" name="Footer Placeholder 5">
            <a:extLst>
              <a:ext uri="{FF2B5EF4-FFF2-40B4-BE49-F238E27FC236}">
                <a16:creationId xmlns:a16="http://schemas.microsoft.com/office/drawing/2014/main" id="{6AFF88C7-1E5B-DDF1-ED8E-9EB842726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DE5C9-76AE-1896-CC27-02D185C06FFF}"/>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372437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AD69-2916-A3F8-FCDE-630B879D0F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EC9AC-F70E-D0D3-7EDE-7F924E01B6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1E2E4-EC5C-2598-BE6D-9F269C9E21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44010-3D47-194E-926C-87FACF127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F14BDF-DEDC-0DE0-C3BA-C21DD0DFBF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E26DAA-08DB-61CD-FA71-7F4C870D9EC3}"/>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8" name="Footer Placeholder 7">
            <a:extLst>
              <a:ext uri="{FF2B5EF4-FFF2-40B4-BE49-F238E27FC236}">
                <a16:creationId xmlns:a16="http://schemas.microsoft.com/office/drawing/2014/main" id="{5B40C999-99E9-A793-E4A1-B164AFD0B5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006E6F-8197-4972-343F-C6BB0C6C45DB}"/>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75473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2E03-1E3F-5475-6DEE-AA94374FFC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6692E-258F-CFD6-3355-D9929DCECCF1}"/>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4" name="Footer Placeholder 3">
            <a:extLst>
              <a:ext uri="{FF2B5EF4-FFF2-40B4-BE49-F238E27FC236}">
                <a16:creationId xmlns:a16="http://schemas.microsoft.com/office/drawing/2014/main" id="{B94A8FF8-55EC-F6BB-A5EE-DF41115E99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6CB3B0-E525-F50A-C3F1-02546BAAB365}"/>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40344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38B44-02A2-0E1E-3DE1-F54B81907450}"/>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3" name="Footer Placeholder 2">
            <a:extLst>
              <a:ext uri="{FF2B5EF4-FFF2-40B4-BE49-F238E27FC236}">
                <a16:creationId xmlns:a16="http://schemas.microsoft.com/office/drawing/2014/main" id="{D8B8AAE6-7D09-8A7C-AFBD-9DFB11D4A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A4531-DB3F-033B-A187-46DF518F9A48}"/>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349333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B590-484F-E883-1DD6-FBD022EB8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E2733B-34A7-0024-5C0E-2CEFC14BC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DCC3C-CC10-C96A-12DA-49F0A22DA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EEC0E-99F1-44ED-B084-AFB65B31B5D9}"/>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6" name="Footer Placeholder 5">
            <a:extLst>
              <a:ext uri="{FF2B5EF4-FFF2-40B4-BE49-F238E27FC236}">
                <a16:creationId xmlns:a16="http://schemas.microsoft.com/office/drawing/2014/main" id="{8FA6D95F-35F1-1DE3-EB75-8C1E840FC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32F45-FD0F-AF52-50E2-AAFCE5625581}"/>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44773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CC4E-839C-A59B-F86D-910AAAA95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4101B-B705-2E21-19D3-B1128A8D0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713E83-DA12-ADA3-F521-DAF3DD5AD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A0F735-BDEC-C78F-3B76-152058C34B92}"/>
              </a:ext>
            </a:extLst>
          </p:cNvPr>
          <p:cNvSpPr>
            <a:spLocks noGrp="1"/>
          </p:cNvSpPr>
          <p:nvPr>
            <p:ph type="dt" sz="half" idx="10"/>
          </p:nvPr>
        </p:nvSpPr>
        <p:spPr/>
        <p:txBody>
          <a:bodyPr/>
          <a:lstStyle/>
          <a:p>
            <a:fld id="{A8545FF2-EFF4-4F76-BF98-5AF26D894787}" type="datetimeFigureOut">
              <a:rPr lang="en-US" smtClean="0"/>
              <a:t>12/18/2024</a:t>
            </a:fld>
            <a:endParaRPr lang="en-US"/>
          </a:p>
        </p:txBody>
      </p:sp>
      <p:sp>
        <p:nvSpPr>
          <p:cNvPr id="6" name="Footer Placeholder 5">
            <a:extLst>
              <a:ext uri="{FF2B5EF4-FFF2-40B4-BE49-F238E27FC236}">
                <a16:creationId xmlns:a16="http://schemas.microsoft.com/office/drawing/2014/main" id="{FFC30090-798C-DBCA-B722-633EE611B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3640E1-CCBE-9DFD-5741-BF26BD1ED3ED}"/>
              </a:ext>
            </a:extLst>
          </p:cNvPr>
          <p:cNvSpPr>
            <a:spLocks noGrp="1"/>
          </p:cNvSpPr>
          <p:nvPr>
            <p:ph type="sldNum" sz="quarter" idx="12"/>
          </p:nvPr>
        </p:nvSpPr>
        <p:spPr/>
        <p:txBody>
          <a:bodyPr/>
          <a:lstStyle/>
          <a:p>
            <a:fld id="{79C54995-DCE5-4D42-9A5F-3F0101C5FA42}" type="slidenum">
              <a:rPr lang="en-US" smtClean="0"/>
              <a:t>‹#›</a:t>
            </a:fld>
            <a:endParaRPr lang="en-US"/>
          </a:p>
        </p:txBody>
      </p:sp>
    </p:spTree>
    <p:extLst>
      <p:ext uri="{BB962C8B-B14F-4D97-AF65-F5344CB8AC3E}">
        <p14:creationId xmlns:p14="http://schemas.microsoft.com/office/powerpoint/2010/main" val="381805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0E2550-6054-C287-D39E-D47A8B3A6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5A465-7058-4009-8BAC-CEAB1DCEEA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2F3CA-6C0B-25B2-3F79-FB876B11A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545FF2-EFF4-4F76-BF98-5AF26D894787}" type="datetimeFigureOut">
              <a:rPr lang="en-US" smtClean="0"/>
              <a:t>12/18/2024</a:t>
            </a:fld>
            <a:endParaRPr lang="en-US"/>
          </a:p>
        </p:txBody>
      </p:sp>
      <p:sp>
        <p:nvSpPr>
          <p:cNvPr id="5" name="Footer Placeholder 4">
            <a:extLst>
              <a:ext uri="{FF2B5EF4-FFF2-40B4-BE49-F238E27FC236}">
                <a16:creationId xmlns:a16="http://schemas.microsoft.com/office/drawing/2014/main" id="{A1A645A5-9EA2-7E8A-78EB-9C8722C2C2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D9D23F-2A44-D39E-A74D-7CE57BFF4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C54995-DCE5-4D42-9A5F-3F0101C5FA42}" type="slidenum">
              <a:rPr lang="en-US" smtClean="0"/>
              <a:t>‹#›</a:t>
            </a:fld>
            <a:endParaRPr lang="en-US"/>
          </a:p>
        </p:txBody>
      </p:sp>
    </p:spTree>
    <p:extLst>
      <p:ext uri="{BB962C8B-B14F-4D97-AF65-F5344CB8AC3E}">
        <p14:creationId xmlns:p14="http://schemas.microsoft.com/office/powerpoint/2010/main" val="327353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76E397-8A56-D92A-9D0E-328A10245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6D9620-577D-DB35-EB01-36FB34B8F6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8B84A-B2D0-DFA1-3290-28F72B9F6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98D931-8553-41F9-82E1-5A1C4CDF2812}" type="datetimeFigureOut">
              <a:rPr lang="en-US" smtClean="0"/>
              <a:t>12/18/2024</a:t>
            </a:fld>
            <a:endParaRPr lang="en-US"/>
          </a:p>
        </p:txBody>
      </p:sp>
      <p:sp>
        <p:nvSpPr>
          <p:cNvPr id="5" name="Footer Placeholder 4">
            <a:extLst>
              <a:ext uri="{FF2B5EF4-FFF2-40B4-BE49-F238E27FC236}">
                <a16:creationId xmlns:a16="http://schemas.microsoft.com/office/drawing/2014/main" id="{C7711FE6-BD6E-2229-0A87-9B95FA2B1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C0933C-92CF-5379-4BA8-0FF28EE4D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EAA7E8-5E0E-4E0C-83BE-5950C54D5A8A}" type="slidenum">
              <a:rPr lang="en-US" smtClean="0"/>
              <a:t>‹#›</a:t>
            </a:fld>
            <a:endParaRPr lang="en-US"/>
          </a:p>
        </p:txBody>
      </p:sp>
    </p:spTree>
    <p:extLst>
      <p:ext uri="{BB962C8B-B14F-4D97-AF65-F5344CB8AC3E}">
        <p14:creationId xmlns:p14="http://schemas.microsoft.com/office/powerpoint/2010/main" val="690847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mailto:indro@uw.edu"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555E-1805-A497-76FE-AE7B44539E1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380856E-6128-B121-DD41-4531DD7D2D9C}"/>
              </a:ext>
            </a:extLst>
          </p:cNvPr>
          <p:cNvSpPr>
            <a:spLocks noGrp="1"/>
          </p:cNvSpPr>
          <p:nvPr>
            <p:ph type="subTitle" idx="1"/>
          </p:nvPr>
        </p:nvSpPr>
        <p:spPr/>
        <p:txBody>
          <a:bodyPr/>
          <a:lstStyle/>
          <a:p>
            <a:endParaRPr lang="en-US"/>
          </a:p>
        </p:txBody>
      </p:sp>
      <p:pic>
        <p:nvPicPr>
          <p:cNvPr id="5" name="Picture 4" descr="A person in glasses and a poster&#10;&#10;Description automatically generated">
            <a:extLst>
              <a:ext uri="{FF2B5EF4-FFF2-40B4-BE49-F238E27FC236}">
                <a16:creationId xmlns:a16="http://schemas.microsoft.com/office/drawing/2014/main" id="{EE56806E-F506-56E5-9232-64C83C10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396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COMPARATIVE RESULTS </a:t>
            </a:r>
            <a:r>
              <a:rPr lang="en-US" sz="2000" dirty="0"/>
              <a:t>- HEARTWOOD BUILDING VS CONCRETE BUILDING</a:t>
            </a:r>
          </a:p>
        </p:txBody>
      </p:sp>
      <p:graphicFrame>
        <p:nvGraphicFramePr>
          <p:cNvPr id="4" name="Chart 3"/>
          <p:cNvGraphicFramePr>
            <a:graphicFrameLocks/>
          </p:cNvGraphicFramePr>
          <p:nvPr/>
        </p:nvGraphicFramePr>
        <p:xfrm>
          <a:off x="556629" y="2242778"/>
          <a:ext cx="8145582" cy="386007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055706" y="1907650"/>
            <a:ext cx="2872902" cy="307777"/>
          </a:xfrm>
          <a:prstGeom prst="rect">
            <a:avLst/>
          </a:prstGeom>
          <a:solidFill>
            <a:schemeClr val="accent1">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B3B"/>
                </a:solidFill>
                <a:effectLst/>
                <a:uLnTx/>
                <a:uFillTx/>
                <a:latin typeface="Aptos" panose="02110004020202020204"/>
                <a:ea typeface="+mn-ea"/>
                <a:cs typeface="+mn-cs"/>
              </a:rPr>
              <a:t>reduction in fossil GHG emissions</a:t>
            </a:r>
          </a:p>
        </p:txBody>
      </p:sp>
      <p:sp>
        <p:nvSpPr>
          <p:cNvPr id="6" name="Oval 5"/>
          <p:cNvSpPr/>
          <p:nvPr/>
        </p:nvSpPr>
        <p:spPr>
          <a:xfrm>
            <a:off x="2426632" y="2116310"/>
            <a:ext cx="1972638" cy="3883632"/>
          </a:xfrm>
          <a:prstGeom prst="ellipse">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cxnSp>
        <p:nvCxnSpPr>
          <p:cNvPr id="8" name="Straight Arrow Connector 7"/>
          <p:cNvCxnSpPr/>
          <p:nvPr/>
        </p:nvCxnSpPr>
        <p:spPr>
          <a:xfrm flipH="1">
            <a:off x="4222679" y="2242778"/>
            <a:ext cx="1012626" cy="656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F0A727-81E4-F3BE-DD24-E27F2F1C67A5}"/>
              </a:ext>
            </a:extLst>
          </p:cNvPr>
          <p:cNvSpPr txBox="1"/>
          <p:nvPr/>
        </p:nvSpPr>
        <p:spPr>
          <a:xfrm>
            <a:off x="9292965" y="1672338"/>
            <a:ext cx="2076637" cy="261610"/>
          </a:xfrm>
          <a:prstGeom prst="rect">
            <a:avLst/>
          </a:prstGeom>
          <a:noFill/>
        </p:spPr>
        <p:txBody>
          <a:bodyPr vert="horz" wrap="square" rtlCol="0">
            <a:spAutoFit/>
          </a:bodyPr>
          <a:lstStyle/>
          <a:p>
            <a:pPr marL="0" marR="0" lvl="0" indent="0" algn="ctr" defTabSz="263347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006F"/>
                </a:solidFill>
                <a:effectLst/>
                <a:uLnTx/>
                <a:uFillTx/>
                <a:latin typeface="Uni Sans Book" charset="0"/>
                <a:ea typeface="Uni Sans Book" charset="0"/>
                <a:cs typeface="Uni Sans Book" charset="0"/>
              </a:rPr>
              <a:t>BY MATERIAL</a:t>
            </a:r>
          </a:p>
        </p:txBody>
      </p:sp>
      <p:graphicFrame>
        <p:nvGraphicFramePr>
          <p:cNvPr id="12" name="Chart 11"/>
          <p:cNvGraphicFramePr>
            <a:graphicFrameLocks/>
          </p:cNvGraphicFramePr>
          <p:nvPr/>
        </p:nvGraphicFramePr>
        <p:xfrm>
          <a:off x="8894361" y="1907650"/>
          <a:ext cx="3146951" cy="3722588"/>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Elbow Connector 13"/>
          <p:cNvCxnSpPr>
            <a:stCxn id="6" idx="0"/>
            <a:endCxn id="11" idx="0"/>
          </p:cNvCxnSpPr>
          <p:nvPr/>
        </p:nvCxnSpPr>
        <p:spPr>
          <a:xfrm rot="5400000" flipH="1" flipV="1">
            <a:off x="6650131" y="-1564842"/>
            <a:ext cx="443972" cy="6918333"/>
          </a:xfrm>
          <a:prstGeom prst="bentConnector3">
            <a:avLst>
              <a:gd name="adj1" fmla="val 15149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45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Graphic spid="1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057" name="Rectangle 205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sp>
        <p:nvSpPr>
          <p:cNvPr id="2059" name="Rectangle 205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061" name="Rectangle 206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sp>
        <p:nvSpPr>
          <p:cNvPr id="2063" name="Freeform: Shape 206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sp>
        <p:nvSpPr>
          <p:cNvPr id="3" name="Title 2"/>
          <p:cNvSpPr>
            <a:spLocks noGrp="1"/>
          </p:cNvSpPr>
          <p:nvPr>
            <p:ph type="title"/>
          </p:nvPr>
        </p:nvSpPr>
        <p:spPr>
          <a:xfrm>
            <a:off x="660041" y="2767106"/>
            <a:ext cx="2880828" cy="3071906"/>
          </a:xfrm>
        </p:spPr>
        <p:txBody>
          <a:bodyPr vert="horz" lIns="91440" tIns="45720" rIns="91440" bIns="45720" rtlCol="0" anchor="t">
            <a:normAutofit/>
          </a:bodyPr>
          <a:lstStyle/>
          <a:p>
            <a:r>
              <a:rPr lang="en-US" sz="2500" kern="1200">
                <a:solidFill>
                  <a:srgbClr val="FFFFFF"/>
                </a:solidFill>
                <a:latin typeface="+mj-lt"/>
                <a:ea typeface="+mj-ea"/>
                <a:cs typeface="+mj-cs"/>
              </a:rPr>
              <a:t>Net Carbon Footprint Analyses after factoring in radiative forcing reduction due to stored biogenic carbon</a:t>
            </a:r>
          </a:p>
        </p:txBody>
      </p:sp>
      <p:pic>
        <p:nvPicPr>
          <p:cNvPr id="2050" name="Picture 2" descr="https://images.squarespace-cdn.com/content/v1/6529df54131b0256855b37e9/297c6837-5d91-4e5c-a05a-54477df10320/2024-01-30+LCA+Graphics2.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1043" y="-18707"/>
            <a:ext cx="6930916" cy="694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742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0A2B7F3-65A0-4CC5-8310-3252C59E0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3" name="Google Shape;33;p1"/>
          <p:cNvSpPr txBox="1">
            <a:spLocks noGrp="1"/>
          </p:cNvSpPr>
          <p:nvPr>
            <p:ph type="title"/>
          </p:nvPr>
        </p:nvSpPr>
        <p:spPr>
          <a:xfrm>
            <a:off x="838200" y="3950725"/>
            <a:ext cx="10515600" cy="1132696"/>
          </a:xfrm>
          <a:prstGeom prst="rect">
            <a:avLst/>
          </a:prstGeom>
        </p:spPr>
        <p:txBody>
          <a:bodyPr spcFirstLastPara="1" vert="horz" lIns="91440" tIns="45720" rIns="91440" bIns="45720" rtlCol="0" anchor="b" anchorCtr="0">
            <a:normAutofit/>
          </a:bodyPr>
          <a:lstStyle/>
          <a:p>
            <a:pPr>
              <a:spcBef>
                <a:spcPct val="0"/>
              </a:spcBef>
            </a:pPr>
            <a:r>
              <a:rPr lang="en-US" sz="4100">
                <a:solidFill>
                  <a:schemeClr val="tx1"/>
                </a:solidFill>
                <a:latin typeface="+mj-lt"/>
                <a:ea typeface="+mj-ea"/>
                <a:cs typeface="+mj-cs"/>
              </a:rPr>
              <a:t>Case Study 2: Hypothetical Analyses in China</a:t>
            </a:r>
          </a:p>
        </p:txBody>
      </p:sp>
      <p:sp>
        <p:nvSpPr>
          <p:cNvPr id="3" name="TextBox 2">
            <a:extLst>
              <a:ext uri="{FF2B5EF4-FFF2-40B4-BE49-F238E27FC236}">
                <a16:creationId xmlns:a16="http://schemas.microsoft.com/office/drawing/2014/main" id="{73730954-46DC-9187-4B87-0D896D9363AF}"/>
              </a:ext>
            </a:extLst>
          </p:cNvPr>
          <p:cNvSpPr txBox="1"/>
          <p:nvPr/>
        </p:nvSpPr>
        <p:spPr>
          <a:xfrm>
            <a:off x="838200" y="5145583"/>
            <a:ext cx="10515600" cy="11326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en-US" sz="2400" b="0" i="0" u="none" strike="noStrike" kern="1200" cap="none" spc="0" normalizeH="0" baseline="0" noProof="0">
                <a:ln>
                  <a:noFill/>
                </a:ln>
                <a:solidFill>
                  <a:srgbClr val="414B3B"/>
                </a:solidFill>
                <a:effectLst/>
                <a:uLnTx/>
                <a:uFillTx/>
                <a:latin typeface="Aptos" panose="02110004020202020204"/>
                <a:ea typeface="+mn-ea"/>
                <a:cs typeface="+mn-cs"/>
              </a:rPr>
              <a:t>A research conducted in collaboration with researchers from the Chinese Academy of Forestry</a:t>
            </a:r>
          </a:p>
        </p:txBody>
      </p:sp>
      <p:pic>
        <p:nvPicPr>
          <p:cNvPr id="4" name="Picture 3"/>
          <p:cNvPicPr>
            <a:picLocks noChangeAspect="1"/>
          </p:cNvPicPr>
          <p:nvPr/>
        </p:nvPicPr>
        <p:blipFill rotWithShape="1">
          <a:blip r:embed="rId3"/>
          <a:srcRect t="17845" r="-2" b="12642"/>
          <a:stretch/>
        </p:blipFill>
        <p:spPr>
          <a:xfrm>
            <a:off x="906236" y="179614"/>
            <a:ext cx="10204233" cy="4286250"/>
          </a:xfrm>
          <a:custGeom>
            <a:avLst/>
            <a:gdLst/>
            <a:ahLst/>
            <a:cxnLst/>
            <a:rect l="l" t="t" r="r" b="b"/>
            <a:pathLst>
              <a:path w="9392179" h="3672406">
                <a:moveTo>
                  <a:pt x="8328426" y="0"/>
                </a:moveTo>
                <a:cubicBezTo>
                  <a:pt x="8306669" y="212063"/>
                  <a:pt x="8209966" y="234386"/>
                  <a:pt x="8156780" y="365530"/>
                </a:cubicBezTo>
                <a:cubicBezTo>
                  <a:pt x="8193044" y="376692"/>
                  <a:pt x="8224472" y="390643"/>
                  <a:pt x="8255900" y="396224"/>
                </a:cubicBezTo>
                <a:cubicBezTo>
                  <a:pt x="8379195" y="424127"/>
                  <a:pt x="8497654" y="496675"/>
                  <a:pt x="8608861" y="619448"/>
                </a:cubicBezTo>
                <a:cubicBezTo>
                  <a:pt x="8693475" y="711528"/>
                  <a:pt x="8785341" y="750593"/>
                  <a:pt x="8877208" y="756173"/>
                </a:cubicBezTo>
                <a:cubicBezTo>
                  <a:pt x="8923141" y="758964"/>
                  <a:pt x="8971492" y="761754"/>
                  <a:pt x="9012590" y="795238"/>
                </a:cubicBezTo>
                <a:cubicBezTo>
                  <a:pt x="9053688" y="828721"/>
                  <a:pt x="9133466" y="814770"/>
                  <a:pt x="9106875" y="996140"/>
                </a:cubicBezTo>
                <a:cubicBezTo>
                  <a:pt x="9210828" y="1068688"/>
                  <a:pt x="9167313" y="1283542"/>
                  <a:pt x="9215663" y="1417476"/>
                </a:cubicBezTo>
                <a:cubicBezTo>
                  <a:pt x="9268849" y="1565363"/>
                  <a:pt x="9300277" y="1746734"/>
                  <a:pt x="9370386" y="1872297"/>
                </a:cubicBezTo>
                <a:cubicBezTo>
                  <a:pt x="9396979" y="1916942"/>
                  <a:pt x="9396979" y="1967168"/>
                  <a:pt x="9382473" y="2014603"/>
                </a:cubicBezTo>
                <a:cubicBezTo>
                  <a:pt x="9355881" y="2115054"/>
                  <a:pt x="9322035" y="2201554"/>
                  <a:pt x="9276102" y="2268521"/>
                </a:cubicBezTo>
                <a:cubicBezTo>
                  <a:pt x="9106875" y="2514068"/>
                  <a:pt x="8932811" y="2756825"/>
                  <a:pt x="8746660" y="2949356"/>
                </a:cubicBezTo>
                <a:cubicBezTo>
                  <a:pt x="8536335" y="3169790"/>
                  <a:pt x="8304251" y="3289774"/>
                  <a:pt x="8069749" y="3384644"/>
                </a:cubicBezTo>
                <a:cubicBezTo>
                  <a:pt x="7624922" y="3566014"/>
                  <a:pt x="7172842" y="3632982"/>
                  <a:pt x="6713509" y="3649724"/>
                </a:cubicBezTo>
                <a:cubicBezTo>
                  <a:pt x="6406482" y="3660885"/>
                  <a:pt x="6101872" y="3674836"/>
                  <a:pt x="5794844" y="3672046"/>
                </a:cubicBezTo>
                <a:cubicBezTo>
                  <a:pt x="5526498" y="3669256"/>
                  <a:pt x="5258151" y="3638562"/>
                  <a:pt x="4987387" y="3599498"/>
                </a:cubicBezTo>
                <a:cubicBezTo>
                  <a:pt x="4636843" y="3546482"/>
                  <a:pt x="3362799" y="3312096"/>
                  <a:pt x="2920390" y="3220016"/>
                </a:cubicBezTo>
                <a:cubicBezTo>
                  <a:pt x="2702811" y="3175371"/>
                  <a:pt x="1498875" y="2762406"/>
                  <a:pt x="1472282" y="2695438"/>
                </a:cubicBezTo>
                <a:cubicBezTo>
                  <a:pt x="1554478" y="2650793"/>
                  <a:pt x="1634257" y="2728922"/>
                  <a:pt x="1721289" y="2681487"/>
                </a:cubicBezTo>
                <a:cubicBezTo>
                  <a:pt x="1571401" y="2578245"/>
                  <a:pt x="1399756" y="2625681"/>
                  <a:pt x="1257121" y="2555923"/>
                </a:cubicBezTo>
                <a:cubicBezTo>
                  <a:pt x="1259538" y="2488955"/>
                  <a:pt x="1322394" y="2508488"/>
                  <a:pt x="1332064" y="2463843"/>
                </a:cubicBezTo>
                <a:cubicBezTo>
                  <a:pt x="1061300" y="2335488"/>
                  <a:pt x="759108" y="2341069"/>
                  <a:pt x="483508" y="2229457"/>
                </a:cubicBezTo>
                <a:cubicBezTo>
                  <a:pt x="734932" y="2184812"/>
                  <a:pt x="981521" y="2232247"/>
                  <a:pt x="1235363" y="2240618"/>
                </a:cubicBezTo>
                <a:cubicBezTo>
                  <a:pt x="1211188" y="2182021"/>
                  <a:pt x="1167672" y="2187602"/>
                  <a:pt x="1138662" y="2168069"/>
                </a:cubicBezTo>
                <a:cubicBezTo>
                  <a:pt x="1099981" y="2142957"/>
                  <a:pt x="1068553" y="2120635"/>
                  <a:pt x="1092728" y="2056458"/>
                </a:cubicBezTo>
                <a:cubicBezTo>
                  <a:pt x="1116903" y="1995071"/>
                  <a:pt x="1085475" y="1978329"/>
                  <a:pt x="1039542" y="1956007"/>
                </a:cubicBezTo>
                <a:cubicBezTo>
                  <a:pt x="923501" y="1894620"/>
                  <a:pt x="795371" y="1914152"/>
                  <a:pt x="674494" y="1894620"/>
                </a:cubicBezTo>
                <a:cubicBezTo>
                  <a:pt x="618891" y="1886249"/>
                  <a:pt x="529441" y="1900200"/>
                  <a:pt x="514936" y="1852765"/>
                </a:cubicBezTo>
                <a:cubicBezTo>
                  <a:pt x="464168" y="1699298"/>
                  <a:pt x="362631" y="1743943"/>
                  <a:pt x="268347" y="1735572"/>
                </a:cubicBezTo>
                <a:cubicBezTo>
                  <a:pt x="171646" y="1727201"/>
                  <a:pt x="152305" y="1657444"/>
                  <a:pt x="200656" y="1529089"/>
                </a:cubicBezTo>
                <a:cubicBezTo>
                  <a:pt x="149887" y="1467702"/>
                  <a:pt x="65273" y="1537459"/>
                  <a:pt x="0" y="1453750"/>
                </a:cubicBezTo>
                <a:cubicBezTo>
                  <a:pt x="502848" y="1411896"/>
                  <a:pt x="993609" y="1450960"/>
                  <a:pt x="1479534" y="1330977"/>
                </a:cubicBezTo>
                <a:cubicBezTo>
                  <a:pt x="1324812" y="1336557"/>
                  <a:pt x="1172507" y="1286332"/>
                  <a:pt x="1017784" y="1317025"/>
                </a:cubicBezTo>
                <a:cubicBezTo>
                  <a:pt x="993609" y="1322606"/>
                  <a:pt x="964599" y="1317025"/>
                  <a:pt x="940423" y="1311445"/>
                </a:cubicBezTo>
                <a:cubicBezTo>
                  <a:pt x="913830" y="1305864"/>
                  <a:pt x="889655" y="1294703"/>
                  <a:pt x="889655" y="1255638"/>
                </a:cubicBezTo>
                <a:cubicBezTo>
                  <a:pt x="889655" y="1227735"/>
                  <a:pt x="908995" y="1213784"/>
                  <a:pt x="928335" y="1202623"/>
                </a:cubicBezTo>
                <a:cubicBezTo>
                  <a:pt x="981521" y="1171929"/>
                  <a:pt x="1039542" y="1163558"/>
                  <a:pt x="1092728" y="1194252"/>
                </a:cubicBezTo>
                <a:cubicBezTo>
                  <a:pt x="1153167" y="1227735"/>
                  <a:pt x="1201518" y="1219364"/>
                  <a:pt x="1247451" y="1160768"/>
                </a:cubicBezTo>
                <a:cubicBezTo>
                  <a:pt x="1307889" y="1085430"/>
                  <a:pt x="1394920" y="1113333"/>
                  <a:pt x="1467447" y="1088220"/>
                </a:cubicBezTo>
                <a:cubicBezTo>
                  <a:pt x="1547226" y="1063107"/>
                  <a:pt x="1631840" y="1077059"/>
                  <a:pt x="1735794" y="1032414"/>
                </a:cubicBezTo>
                <a:cubicBezTo>
                  <a:pt x="1559313" y="982188"/>
                  <a:pt x="1397338" y="1057527"/>
                  <a:pt x="1218440" y="1007301"/>
                </a:cubicBezTo>
                <a:cubicBezTo>
                  <a:pt x="1290966" y="937543"/>
                  <a:pt x="1356240" y="957076"/>
                  <a:pt x="1416678" y="945914"/>
                </a:cubicBezTo>
                <a:cubicBezTo>
                  <a:pt x="1489204" y="931963"/>
                  <a:pt x="1561731" y="929172"/>
                  <a:pt x="1634257" y="915221"/>
                </a:cubicBezTo>
                <a:cubicBezTo>
                  <a:pt x="1701949" y="904060"/>
                  <a:pt x="1767223" y="884528"/>
                  <a:pt x="1834914" y="873366"/>
                </a:cubicBezTo>
                <a:cubicBezTo>
                  <a:pt x="1900187" y="862205"/>
                  <a:pt x="1967878" y="876157"/>
                  <a:pt x="2028317" y="814770"/>
                </a:cubicBezTo>
                <a:cubicBezTo>
                  <a:pt x="1863924" y="691996"/>
                  <a:pt x="1677773" y="750593"/>
                  <a:pt x="1484370" y="719899"/>
                </a:cubicBezTo>
                <a:cubicBezTo>
                  <a:pt x="1535138" y="661303"/>
                  <a:pt x="1588324" y="672464"/>
                  <a:pt x="1631840" y="655722"/>
                </a:cubicBezTo>
                <a:cubicBezTo>
                  <a:pt x="1651180" y="650142"/>
                  <a:pt x="1675355" y="650142"/>
                  <a:pt x="1682608" y="622239"/>
                </a:cubicBezTo>
                <a:cubicBezTo>
                  <a:pt x="1692278" y="585965"/>
                  <a:pt x="1670520" y="563642"/>
                  <a:pt x="1646344" y="552481"/>
                </a:cubicBezTo>
                <a:cubicBezTo>
                  <a:pt x="1537556" y="499465"/>
                  <a:pt x="1421514" y="471562"/>
                  <a:pt x="1305472" y="443659"/>
                </a:cubicBezTo>
                <a:cubicBezTo>
                  <a:pt x="1240198" y="429707"/>
                  <a:pt x="1170090" y="438078"/>
                  <a:pt x="1112068" y="393433"/>
                </a:cubicBezTo>
                <a:cubicBezTo>
                  <a:pt x="1324812" y="200902"/>
                  <a:pt x="1561731" y="237176"/>
                  <a:pt x="1801068" y="248337"/>
                </a:cubicBezTo>
                <a:cubicBezTo>
                  <a:pt x="2190293" y="265079"/>
                  <a:pt x="2579516" y="281821"/>
                  <a:pt x="2971158" y="253918"/>
                </a:cubicBezTo>
                <a:cubicBezTo>
                  <a:pt x="3287854" y="200902"/>
                  <a:pt x="3609388" y="195322"/>
                  <a:pt x="3930923" y="175789"/>
                </a:cubicBezTo>
                <a:cubicBezTo>
                  <a:pt x="4283882" y="150677"/>
                  <a:pt x="4641678" y="170209"/>
                  <a:pt x="4997057" y="172999"/>
                </a:cubicBezTo>
                <a:cubicBezTo>
                  <a:pt x="5253316" y="175789"/>
                  <a:pt x="5511992" y="200902"/>
                  <a:pt x="5768252" y="178580"/>
                </a:cubicBezTo>
                <a:cubicBezTo>
                  <a:pt x="6068027" y="153467"/>
                  <a:pt x="6372637" y="172999"/>
                  <a:pt x="6674829" y="164628"/>
                </a:cubicBezTo>
                <a:cubicBezTo>
                  <a:pt x="6810212" y="161838"/>
                  <a:pt x="6945593" y="139515"/>
                  <a:pt x="7080976" y="122774"/>
                </a:cubicBezTo>
                <a:cubicBezTo>
                  <a:pt x="7334817" y="89290"/>
                  <a:pt x="7591076" y="44645"/>
                  <a:pt x="7847336" y="58596"/>
                </a:cubicBezTo>
                <a:cubicBezTo>
                  <a:pt x="8006894" y="66967"/>
                  <a:pt x="8164034" y="66967"/>
                  <a:pt x="8328426" y="0"/>
                </a:cubicBezTo>
                <a:close/>
              </a:path>
            </a:pathLst>
          </a:custGeom>
        </p:spPr>
      </p:pic>
    </p:spTree>
    <p:extLst>
      <p:ext uri="{BB962C8B-B14F-4D97-AF65-F5344CB8AC3E}">
        <p14:creationId xmlns:p14="http://schemas.microsoft.com/office/powerpoint/2010/main" val="8821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3"/>
                                        </p:tgtEl>
                                        <p:attrNameLst>
                                          <p:attrName>style.visibility</p:attrName>
                                        </p:attrNameLst>
                                      </p:cBhvr>
                                      <p:to>
                                        <p:strVal val="visible"/>
                                      </p:to>
                                    </p:set>
                                    <p:animEffect transition="in" filter="fade">
                                      <p:cBhvr>
                                        <p:cTn id="7" dur="7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9" name="Rectangle 105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5" name="Title 2">
            <a:extLst>
              <a:ext uri="{FF2B5EF4-FFF2-40B4-BE49-F238E27FC236}">
                <a16:creationId xmlns:a16="http://schemas.microsoft.com/office/drawing/2014/main" id="{454EF4C4-B16D-79C1-B97F-32D8515138FB}"/>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spcBef>
                <a:spcPct val="0"/>
              </a:spcBef>
            </a:pPr>
            <a:r>
              <a:rPr lang="en-US" sz="5400">
                <a:solidFill>
                  <a:schemeClr val="tx1"/>
                </a:solidFill>
                <a:latin typeface="+mj-lt"/>
                <a:ea typeface="+mj-ea"/>
                <a:cs typeface="+mj-cs"/>
              </a:rPr>
              <a:t>Scope of this study</a:t>
            </a:r>
          </a:p>
        </p:txBody>
      </p:sp>
      <p:pic>
        <p:nvPicPr>
          <p:cNvPr id="13" name="Picture 2" descr="No photo description available.">
            <a:extLst>
              <a:ext uri="{FF2B5EF4-FFF2-40B4-BE49-F238E27FC236}">
                <a16:creationId xmlns:a16="http://schemas.microsoft.com/office/drawing/2014/main" id="{0854E22C-C21F-0C06-7756-C1FAFC169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69" r="1037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6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332B97-583E-5258-480D-50B411B56A8C}"/>
              </a:ext>
            </a:extLst>
          </p:cNvPr>
          <p:cNvSpPr txBox="1"/>
          <p:nvPr/>
        </p:nvSpPr>
        <p:spPr>
          <a:xfrm>
            <a:off x="5297762" y="2706624"/>
            <a:ext cx="6251110" cy="348386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14B3B"/>
                </a:solidFill>
                <a:effectLst/>
                <a:uLnTx/>
                <a:uFillTx/>
                <a:latin typeface="Aptos" panose="02110004020202020204"/>
                <a:ea typeface="+mn-ea"/>
                <a:cs typeface="+mn-cs"/>
              </a:rPr>
              <a:t>The primary goal of this study was, using a cradle-to-gate LCA model, to evaluate the </a:t>
            </a:r>
            <a:r>
              <a:rPr kumimoji="0" lang="en-US" sz="2200" b="0" i="0" u="none" strike="noStrike" kern="1200" cap="none" spc="0" normalizeH="0" baseline="0" noProof="0" dirty="0">
                <a:ln>
                  <a:noFill/>
                </a:ln>
                <a:solidFill>
                  <a:srgbClr val="F0BC5E">
                    <a:lumMod val="50000"/>
                  </a:srgbClr>
                </a:solidFill>
                <a:effectLst/>
                <a:uLnTx/>
                <a:uFillTx/>
                <a:latin typeface="Aptos" panose="02110004020202020204"/>
                <a:ea typeface="+mn-ea"/>
                <a:cs typeface="+mn-cs"/>
              </a:rPr>
              <a:t>environmental impacts of a timber building and a functionally equivalent conventional concrete building in China.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3B"/>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14B3B"/>
                </a:solidFill>
                <a:effectLst/>
                <a:uLnTx/>
                <a:uFillTx/>
                <a:latin typeface="Aptos" panose="02110004020202020204"/>
                <a:ea typeface="+mn-ea"/>
                <a:cs typeface="+mn-cs"/>
              </a:rPr>
              <a:t>Both buildings are 8-story residential buildings with an 80-year service life. Each building has a total area of 3524 m2.</a:t>
            </a:r>
          </a:p>
        </p:txBody>
      </p:sp>
      <p:sp>
        <p:nvSpPr>
          <p:cNvPr id="15" name="TextBox 14">
            <a:extLst>
              <a:ext uri="{FF2B5EF4-FFF2-40B4-BE49-F238E27FC236}">
                <a16:creationId xmlns:a16="http://schemas.microsoft.com/office/drawing/2014/main" id="{B85D25F9-5A46-E558-09B0-AD724B9BC6C2}"/>
              </a:ext>
            </a:extLst>
          </p:cNvPr>
          <p:cNvSpPr txBox="1"/>
          <p:nvPr/>
        </p:nvSpPr>
        <p:spPr>
          <a:xfrm>
            <a:off x="4416880" y="6227976"/>
            <a:ext cx="7772072" cy="59253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14B3B"/>
                </a:solidFill>
                <a:effectLst/>
                <a:uLnTx/>
                <a:uFillTx/>
                <a:latin typeface="Aptos" panose="02110004020202020204"/>
                <a:ea typeface="+mn-ea"/>
                <a:cs typeface="+mn-cs"/>
              </a:rPr>
              <a:t>The timber building design was based on design data provided by a Chinese architecture firm for a functionally equivalent concrete building.</a:t>
            </a:r>
          </a:p>
        </p:txBody>
      </p:sp>
    </p:spTree>
    <p:extLst>
      <p:ext uri="{BB962C8B-B14F-4D97-AF65-F5344CB8AC3E}">
        <p14:creationId xmlns:p14="http://schemas.microsoft.com/office/powerpoint/2010/main" val="198881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4982E2-E5D3-4959-B20C-63A421F6D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A094A86A-418C-489D-4659-B04945D1BF11}"/>
              </a:ext>
            </a:extLst>
          </p:cNvPr>
          <p:cNvSpPr>
            <a:spLocks noGrp="1"/>
          </p:cNvSpPr>
          <p:nvPr>
            <p:ph type="title"/>
          </p:nvPr>
        </p:nvSpPr>
        <p:spPr>
          <a:xfrm>
            <a:off x="6092326" y="802955"/>
            <a:ext cx="5290594" cy="1454051"/>
          </a:xfrm>
        </p:spPr>
        <p:txBody>
          <a:bodyPr vert="horz" lIns="91440" tIns="45720" rIns="91440" bIns="45720" rtlCol="0" anchor="b">
            <a:normAutofit/>
          </a:bodyPr>
          <a:lstStyle/>
          <a:p>
            <a:pPr>
              <a:spcBef>
                <a:spcPct val="0"/>
              </a:spcBef>
            </a:pPr>
            <a:r>
              <a:rPr lang="en-US" sz="3600" kern="1200" dirty="0">
                <a:solidFill>
                  <a:schemeClr val="tx2"/>
                </a:solidFill>
                <a:latin typeface="+mj-lt"/>
                <a:ea typeface="+mj-ea"/>
                <a:cs typeface="+mj-cs"/>
              </a:rPr>
              <a:t>Data collection and analyses</a:t>
            </a:r>
          </a:p>
        </p:txBody>
      </p:sp>
      <p:pic>
        <p:nvPicPr>
          <p:cNvPr id="4" name="Picture 3">
            <a:extLst>
              <a:ext uri="{FF2B5EF4-FFF2-40B4-BE49-F238E27FC236}">
                <a16:creationId xmlns:a16="http://schemas.microsoft.com/office/drawing/2014/main" id="{322BA807-9642-7F1E-D9C5-41ABA5A25D47}"/>
              </a:ext>
            </a:extLst>
          </p:cNvPr>
          <p:cNvPicPr>
            <a:picLocks noChangeAspect="1"/>
          </p:cNvPicPr>
          <p:nvPr/>
        </p:nvPicPr>
        <p:blipFill rotWithShape="1">
          <a:blip r:embed="rId2"/>
          <a:srcRect l="6700" r="3848" b="-3"/>
          <a:stretch/>
        </p:blipFill>
        <p:spPr>
          <a:xfrm>
            <a:off x="-3" y="2345922"/>
            <a:ext cx="5375372" cy="4507038"/>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338" r="-3" b="23468"/>
          <a:stretch/>
        </p:blipFill>
        <p:spPr>
          <a:xfrm>
            <a:off x="1473075" y="2"/>
            <a:ext cx="4431339" cy="2499013"/>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grpSp>
        <p:nvGrpSpPr>
          <p:cNvPr id="14" name="Group 13">
            <a:extLst>
              <a:ext uri="{FF2B5EF4-FFF2-40B4-BE49-F238E27FC236}">
                <a16:creationId xmlns:a16="http://schemas.microsoft.com/office/drawing/2014/main" id="{2771FEA5-1BB0-4DEA-9432-D1A5CA9E5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32560" y="1"/>
            <a:ext cx="4532812" cy="2513100"/>
            <a:chOff x="1346372" y="-12150"/>
            <a:chExt cx="4619000" cy="2609160"/>
          </a:xfrm>
        </p:grpSpPr>
        <p:sp>
          <p:nvSpPr>
            <p:cNvPr id="15" name="Freeform: Shape 14">
              <a:extLst>
                <a:ext uri="{FF2B5EF4-FFF2-40B4-BE49-F238E27FC236}">
                  <a16:creationId xmlns:a16="http://schemas.microsoft.com/office/drawing/2014/main" id="{9B7BCF50-78C8-4292-9E98-3738BDFB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2815" y="-12150"/>
              <a:ext cx="4387261" cy="2594536"/>
            </a:xfrm>
            <a:custGeom>
              <a:avLst/>
              <a:gdLst>
                <a:gd name="connsiteX0" fmla="*/ 2393 w 4387261"/>
                <a:gd name="connsiteY0" fmla="*/ 0 h 2594536"/>
                <a:gd name="connsiteX1" fmla="*/ 212977 w 4387261"/>
                <a:gd name="connsiteY1" fmla="*/ 0 h 2594536"/>
                <a:gd name="connsiteX2" fmla="*/ 211747 w 4387261"/>
                <a:gd name="connsiteY2" fmla="*/ 154553 h 2594536"/>
                <a:gd name="connsiteX3" fmla="*/ 227489 w 4387261"/>
                <a:gd name="connsiteY3" fmla="*/ 352309 h 2594536"/>
                <a:gd name="connsiteX4" fmla="*/ 309247 w 4387261"/>
                <a:gd name="connsiteY4" fmla="*/ 741223 h 2594536"/>
                <a:gd name="connsiteX5" fmla="*/ 451519 w 4387261"/>
                <a:gd name="connsiteY5" fmla="*/ 1113237 h 2594536"/>
                <a:gd name="connsiteX6" fmla="*/ 888634 w 4387261"/>
                <a:gd name="connsiteY6" fmla="*/ 1778003 h 2594536"/>
                <a:gd name="connsiteX7" fmla="*/ 1180339 w 4387261"/>
                <a:gd name="connsiteY7" fmla="*/ 2049751 h 2594536"/>
                <a:gd name="connsiteX8" fmla="*/ 1515337 w 4387261"/>
                <a:gd name="connsiteY8" fmla="*/ 2264607 h 2594536"/>
                <a:gd name="connsiteX9" fmla="*/ 1885662 w 4387261"/>
                <a:gd name="connsiteY9" fmla="*/ 2410420 h 2594536"/>
                <a:gd name="connsiteX10" fmla="*/ 2280450 w 4387261"/>
                <a:gd name="connsiteY10" fmla="*/ 2463450 h 2594536"/>
                <a:gd name="connsiteX11" fmla="*/ 2473740 w 4387261"/>
                <a:gd name="connsiteY11" fmla="*/ 2441079 h 2594536"/>
                <a:gd name="connsiteX12" fmla="*/ 2654556 w 4387261"/>
                <a:gd name="connsiteY12" fmla="*/ 2375013 h 2594536"/>
                <a:gd name="connsiteX13" fmla="*/ 2739694 w 4387261"/>
                <a:gd name="connsiteY13" fmla="*/ 2328903 h 2594536"/>
                <a:gd name="connsiteX14" fmla="*/ 2822096 w 4387261"/>
                <a:gd name="connsiteY14" fmla="*/ 2275954 h 2594536"/>
                <a:gd name="connsiteX15" fmla="*/ 2981347 w 4387261"/>
                <a:gd name="connsiteY15" fmla="*/ 2153639 h 2594536"/>
                <a:gd name="connsiteX16" fmla="*/ 3141805 w 4387261"/>
                <a:gd name="connsiteY16" fmla="*/ 2021265 h 2594536"/>
                <a:gd name="connsiteX17" fmla="*/ 3225574 w 4387261"/>
                <a:gd name="connsiteY17" fmla="*/ 1955440 h 2594536"/>
                <a:gd name="connsiteX18" fmla="*/ 3266695 w 4387261"/>
                <a:gd name="connsiteY18" fmla="*/ 1923815 h 2594536"/>
                <a:gd name="connsiteX19" fmla="*/ 3306045 w 4387261"/>
                <a:gd name="connsiteY19" fmla="*/ 1892834 h 2594536"/>
                <a:gd name="connsiteX20" fmla="*/ 3596865 w 4387261"/>
                <a:gd name="connsiteY20" fmla="*/ 1626638 h 2594536"/>
                <a:gd name="connsiteX21" fmla="*/ 3727709 w 4387261"/>
                <a:gd name="connsiteY21" fmla="*/ 1485091 h 2594536"/>
                <a:gd name="connsiteX22" fmla="*/ 3848335 w 4387261"/>
                <a:gd name="connsiteY22" fmla="*/ 1336864 h 2594536"/>
                <a:gd name="connsiteX23" fmla="*/ 4039130 w 4387261"/>
                <a:gd name="connsiteY23" fmla="*/ 1005729 h 2594536"/>
                <a:gd name="connsiteX24" fmla="*/ 4093045 w 4387261"/>
                <a:gd name="connsiteY24" fmla="*/ 820486 h 2594536"/>
                <a:gd name="connsiteX25" fmla="*/ 4102540 w 4387261"/>
                <a:gd name="connsiteY25" fmla="*/ 773008 h 2594536"/>
                <a:gd name="connsiteX26" fmla="*/ 4110507 w 4387261"/>
                <a:gd name="connsiteY26" fmla="*/ 725128 h 2594536"/>
                <a:gd name="connsiteX27" fmla="*/ 4121934 w 4387261"/>
                <a:gd name="connsiteY27" fmla="*/ 628483 h 2594536"/>
                <a:gd name="connsiteX28" fmla="*/ 4125635 w 4387261"/>
                <a:gd name="connsiteY28" fmla="*/ 579879 h 2594536"/>
                <a:gd name="connsiteX29" fmla="*/ 4128210 w 4387261"/>
                <a:gd name="connsiteY29" fmla="*/ 531114 h 2594536"/>
                <a:gd name="connsiteX30" fmla="*/ 4129337 w 4387261"/>
                <a:gd name="connsiteY30" fmla="*/ 482188 h 2594536"/>
                <a:gd name="connsiteX31" fmla="*/ 4129096 w 4387261"/>
                <a:gd name="connsiteY31" fmla="*/ 433182 h 2594536"/>
                <a:gd name="connsiteX32" fmla="*/ 4128854 w 4387261"/>
                <a:gd name="connsiteY32" fmla="*/ 408638 h 2594536"/>
                <a:gd name="connsiteX33" fmla="*/ 4127808 w 4387261"/>
                <a:gd name="connsiteY33" fmla="*/ 384980 h 2594536"/>
                <a:gd name="connsiteX34" fmla="*/ 4126601 w 4387261"/>
                <a:gd name="connsiteY34" fmla="*/ 361402 h 2594536"/>
                <a:gd name="connsiteX35" fmla="*/ 4124670 w 4387261"/>
                <a:gd name="connsiteY35" fmla="*/ 337905 h 2594536"/>
                <a:gd name="connsiteX36" fmla="*/ 4113162 w 4387261"/>
                <a:gd name="connsiteY36" fmla="*/ 244720 h 2594536"/>
                <a:gd name="connsiteX37" fmla="*/ 4068270 w 4387261"/>
                <a:gd name="connsiteY37" fmla="*/ 63350 h 2594536"/>
                <a:gd name="connsiteX38" fmla="*/ 4042130 w 4387261"/>
                <a:gd name="connsiteY38" fmla="*/ 0 h 2594536"/>
                <a:gd name="connsiteX39" fmla="*/ 4342981 w 4387261"/>
                <a:gd name="connsiteY39" fmla="*/ 0 h 2594536"/>
                <a:gd name="connsiteX40" fmla="*/ 4363778 w 4387261"/>
                <a:gd name="connsiteY40" fmla="*/ 96966 h 2594536"/>
                <a:gd name="connsiteX41" fmla="*/ 4379439 w 4387261"/>
                <a:gd name="connsiteY41" fmla="*/ 210199 h 2594536"/>
                <a:gd name="connsiteX42" fmla="*/ 4386601 w 4387261"/>
                <a:gd name="connsiteY42" fmla="*/ 323823 h 2594536"/>
                <a:gd name="connsiteX43" fmla="*/ 4387245 w 4387261"/>
                <a:gd name="connsiteY43" fmla="*/ 352229 h 2594536"/>
                <a:gd name="connsiteX44" fmla="*/ 4387084 w 4387261"/>
                <a:gd name="connsiteY44" fmla="*/ 380554 h 2594536"/>
                <a:gd name="connsiteX45" fmla="*/ 4386762 w 4387261"/>
                <a:gd name="connsiteY45" fmla="*/ 408799 h 2594536"/>
                <a:gd name="connsiteX46" fmla="*/ 4385716 w 4387261"/>
                <a:gd name="connsiteY46" fmla="*/ 436240 h 2594536"/>
                <a:gd name="connsiteX47" fmla="*/ 4368254 w 4387261"/>
                <a:gd name="connsiteY47" fmla="*/ 655441 h 2594536"/>
                <a:gd name="connsiteX48" fmla="*/ 4329789 w 4387261"/>
                <a:gd name="connsiteY48" fmla="*/ 873274 h 2594536"/>
                <a:gd name="connsiteX49" fmla="*/ 4269517 w 4387261"/>
                <a:gd name="connsiteY49" fmla="*/ 1087245 h 2594536"/>
                <a:gd name="connsiteX50" fmla="*/ 4088297 w 4387261"/>
                <a:gd name="connsiteY50" fmla="*/ 1496839 h 2594536"/>
                <a:gd name="connsiteX51" fmla="*/ 3806168 w 4387261"/>
                <a:gd name="connsiteY51" fmla="*/ 1842057 h 2594536"/>
                <a:gd name="connsiteX52" fmla="*/ 3636375 w 4387261"/>
                <a:gd name="connsiteY52" fmla="*/ 1981995 h 2594536"/>
                <a:gd name="connsiteX53" fmla="*/ 3456605 w 4387261"/>
                <a:gd name="connsiteY53" fmla="*/ 2104230 h 2594536"/>
                <a:gd name="connsiteX54" fmla="*/ 3410817 w 4387261"/>
                <a:gd name="connsiteY54" fmla="*/ 2132797 h 2594536"/>
                <a:gd name="connsiteX55" fmla="*/ 3366397 w 4387261"/>
                <a:gd name="connsiteY55" fmla="*/ 2160076 h 2594536"/>
                <a:gd name="connsiteX56" fmla="*/ 3280294 w 4387261"/>
                <a:gd name="connsiteY56" fmla="*/ 2213911 h 2594536"/>
                <a:gd name="connsiteX57" fmla="*/ 3104386 w 4387261"/>
                <a:gd name="connsiteY57" fmla="*/ 2325443 h 2594536"/>
                <a:gd name="connsiteX58" fmla="*/ 2918419 w 4387261"/>
                <a:gd name="connsiteY58" fmla="*/ 2434319 h 2594536"/>
                <a:gd name="connsiteX59" fmla="*/ 2819843 w 4387261"/>
                <a:gd name="connsiteY59" fmla="*/ 2483406 h 2594536"/>
                <a:gd name="connsiteX60" fmla="*/ 2716680 w 4387261"/>
                <a:gd name="connsiteY60" fmla="*/ 2525090 h 2594536"/>
                <a:gd name="connsiteX61" fmla="*/ 2609654 w 4387261"/>
                <a:gd name="connsiteY61" fmla="*/ 2557037 h 2594536"/>
                <a:gd name="connsiteX62" fmla="*/ 2555095 w 4387261"/>
                <a:gd name="connsiteY62" fmla="*/ 2568946 h 2594536"/>
                <a:gd name="connsiteX63" fmla="*/ 2527735 w 4387261"/>
                <a:gd name="connsiteY63" fmla="*/ 2574177 h 2594536"/>
                <a:gd name="connsiteX64" fmla="*/ 2500295 w 4387261"/>
                <a:gd name="connsiteY64" fmla="*/ 2578522 h 2594536"/>
                <a:gd name="connsiteX65" fmla="*/ 2280450 w 4387261"/>
                <a:gd name="connsiteY65" fmla="*/ 2594536 h 2594536"/>
                <a:gd name="connsiteX66" fmla="*/ 1852106 w 4387261"/>
                <a:gd name="connsiteY66" fmla="*/ 2549875 h 2594536"/>
                <a:gd name="connsiteX67" fmla="*/ 1441707 w 4387261"/>
                <a:gd name="connsiteY67" fmla="*/ 2415650 h 2594536"/>
                <a:gd name="connsiteX68" fmla="*/ 744753 w 4387261"/>
                <a:gd name="connsiteY68" fmla="*/ 1912389 h 2594536"/>
                <a:gd name="connsiteX69" fmla="*/ 471717 w 4387261"/>
                <a:gd name="connsiteY69" fmla="*/ 1578678 h 2594536"/>
                <a:gd name="connsiteX70" fmla="*/ 254930 w 4387261"/>
                <a:gd name="connsiteY70" fmla="*/ 1205698 h 2594536"/>
                <a:gd name="connsiteX71" fmla="*/ 15852 w 4387261"/>
                <a:gd name="connsiteY71" fmla="*/ 377738 h 2594536"/>
                <a:gd name="connsiteX72" fmla="*/ 0 w 4387261"/>
                <a:gd name="connsiteY72" fmla="*/ 161283 h 25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7261" h="2594536">
                  <a:moveTo>
                    <a:pt x="2393" y="0"/>
                  </a:moveTo>
                  <a:lnTo>
                    <a:pt x="212977" y="0"/>
                  </a:lnTo>
                  <a:lnTo>
                    <a:pt x="211747" y="154553"/>
                  </a:lnTo>
                  <a:cubicBezTo>
                    <a:pt x="214071" y="220619"/>
                    <a:pt x="219281" y="286565"/>
                    <a:pt x="227489" y="352309"/>
                  </a:cubicBezTo>
                  <a:cubicBezTo>
                    <a:pt x="243986" y="483717"/>
                    <a:pt x="271587" y="613918"/>
                    <a:pt x="309247" y="741223"/>
                  </a:cubicBezTo>
                  <a:cubicBezTo>
                    <a:pt x="346746" y="868607"/>
                    <a:pt x="395270" y="992853"/>
                    <a:pt x="451519" y="1113237"/>
                  </a:cubicBezTo>
                  <a:cubicBezTo>
                    <a:pt x="562809" y="1354729"/>
                    <a:pt x="710392" y="1580207"/>
                    <a:pt x="888634" y="1778003"/>
                  </a:cubicBezTo>
                  <a:cubicBezTo>
                    <a:pt x="978036" y="1876579"/>
                    <a:pt x="1075567" y="1967913"/>
                    <a:pt x="1180339" y="2049751"/>
                  </a:cubicBezTo>
                  <a:cubicBezTo>
                    <a:pt x="1284950" y="2131751"/>
                    <a:pt x="1397126" y="2204094"/>
                    <a:pt x="1515337" y="2264607"/>
                  </a:cubicBezTo>
                  <a:cubicBezTo>
                    <a:pt x="1633468" y="2325121"/>
                    <a:pt x="1757151" y="2375496"/>
                    <a:pt x="1885662" y="2410420"/>
                  </a:cubicBezTo>
                  <a:cubicBezTo>
                    <a:pt x="2013851" y="2445344"/>
                    <a:pt x="2147110" y="2463530"/>
                    <a:pt x="2280450" y="2463450"/>
                  </a:cubicBezTo>
                  <a:cubicBezTo>
                    <a:pt x="2345953" y="2462726"/>
                    <a:pt x="2410972" y="2456288"/>
                    <a:pt x="2473740" y="2441079"/>
                  </a:cubicBezTo>
                  <a:cubicBezTo>
                    <a:pt x="2536587" y="2426111"/>
                    <a:pt x="2596698" y="2402856"/>
                    <a:pt x="2654556" y="2375013"/>
                  </a:cubicBezTo>
                  <a:cubicBezTo>
                    <a:pt x="2683445" y="2360930"/>
                    <a:pt x="2711771" y="2345319"/>
                    <a:pt x="2739694" y="2328903"/>
                  </a:cubicBezTo>
                  <a:cubicBezTo>
                    <a:pt x="2767537" y="2312246"/>
                    <a:pt x="2794977" y="2294462"/>
                    <a:pt x="2822096" y="2275954"/>
                  </a:cubicBezTo>
                  <a:cubicBezTo>
                    <a:pt x="2876172" y="2238455"/>
                    <a:pt x="2928639" y="2196771"/>
                    <a:pt x="2981347" y="2153639"/>
                  </a:cubicBezTo>
                  <a:cubicBezTo>
                    <a:pt x="3034135" y="2110507"/>
                    <a:pt x="3086924" y="2065443"/>
                    <a:pt x="3141805" y="2021265"/>
                  </a:cubicBezTo>
                  <a:cubicBezTo>
                    <a:pt x="3169164" y="1999136"/>
                    <a:pt x="3197168" y="1977248"/>
                    <a:pt x="3225574" y="1955440"/>
                  </a:cubicBezTo>
                  <a:lnTo>
                    <a:pt x="3266695" y="1923815"/>
                  </a:lnTo>
                  <a:cubicBezTo>
                    <a:pt x="3279811" y="1913435"/>
                    <a:pt x="3293250" y="1903537"/>
                    <a:pt x="3306045" y="1892834"/>
                  </a:cubicBezTo>
                  <a:cubicBezTo>
                    <a:pt x="3410173" y="1809306"/>
                    <a:pt x="3506014" y="1718696"/>
                    <a:pt x="3596865" y="1626638"/>
                  </a:cubicBezTo>
                  <a:cubicBezTo>
                    <a:pt x="3642089" y="1580368"/>
                    <a:pt x="3685784" y="1533292"/>
                    <a:pt x="3727709" y="1485091"/>
                  </a:cubicBezTo>
                  <a:cubicBezTo>
                    <a:pt x="3769635" y="1436889"/>
                    <a:pt x="3810192" y="1387802"/>
                    <a:pt x="3848335" y="1336864"/>
                  </a:cubicBezTo>
                  <a:cubicBezTo>
                    <a:pt x="3924782" y="1235391"/>
                    <a:pt x="3993101" y="1125951"/>
                    <a:pt x="4039130" y="1005729"/>
                  </a:cubicBezTo>
                  <a:cubicBezTo>
                    <a:pt x="4062145" y="945778"/>
                    <a:pt x="4079768" y="883655"/>
                    <a:pt x="4093045" y="820486"/>
                  </a:cubicBezTo>
                  <a:cubicBezTo>
                    <a:pt x="4096183" y="804633"/>
                    <a:pt x="4099805" y="788941"/>
                    <a:pt x="4102540" y="773008"/>
                  </a:cubicBezTo>
                  <a:lnTo>
                    <a:pt x="4110507" y="725128"/>
                  </a:lnTo>
                  <a:cubicBezTo>
                    <a:pt x="4114772" y="693021"/>
                    <a:pt x="4119278" y="660913"/>
                    <a:pt x="4121934" y="628483"/>
                  </a:cubicBezTo>
                  <a:cubicBezTo>
                    <a:pt x="4123463" y="612309"/>
                    <a:pt x="4124911" y="596134"/>
                    <a:pt x="4125635" y="579879"/>
                  </a:cubicBezTo>
                  <a:cubicBezTo>
                    <a:pt x="4126440" y="563624"/>
                    <a:pt x="4127728" y="547450"/>
                    <a:pt x="4128210" y="531114"/>
                  </a:cubicBezTo>
                  <a:lnTo>
                    <a:pt x="4129337" y="482188"/>
                  </a:lnTo>
                  <a:cubicBezTo>
                    <a:pt x="4129739" y="465933"/>
                    <a:pt x="4129176" y="449517"/>
                    <a:pt x="4129096" y="433182"/>
                  </a:cubicBezTo>
                  <a:lnTo>
                    <a:pt x="4128854" y="408638"/>
                  </a:lnTo>
                  <a:cubicBezTo>
                    <a:pt x="4128613" y="400672"/>
                    <a:pt x="4128130" y="392866"/>
                    <a:pt x="4127808" y="384980"/>
                  </a:cubicBezTo>
                  <a:cubicBezTo>
                    <a:pt x="4127406" y="377094"/>
                    <a:pt x="4127164" y="369208"/>
                    <a:pt x="4126601" y="361402"/>
                  </a:cubicBezTo>
                  <a:lnTo>
                    <a:pt x="4124670" y="337905"/>
                  </a:lnTo>
                  <a:cubicBezTo>
                    <a:pt x="4122175" y="306602"/>
                    <a:pt x="4117991" y="275540"/>
                    <a:pt x="4113162" y="244720"/>
                  </a:cubicBezTo>
                  <a:cubicBezTo>
                    <a:pt x="4102943" y="183040"/>
                    <a:pt x="4087834" y="122546"/>
                    <a:pt x="4068270" y="63350"/>
                  </a:cubicBezTo>
                  <a:lnTo>
                    <a:pt x="4042130" y="0"/>
                  </a:lnTo>
                  <a:lnTo>
                    <a:pt x="4342981" y="0"/>
                  </a:lnTo>
                  <a:lnTo>
                    <a:pt x="4363778" y="96966"/>
                  </a:lnTo>
                  <a:cubicBezTo>
                    <a:pt x="4370412" y="134527"/>
                    <a:pt x="4375657" y="172318"/>
                    <a:pt x="4379439" y="210199"/>
                  </a:cubicBezTo>
                  <a:cubicBezTo>
                    <a:pt x="4383061" y="248100"/>
                    <a:pt x="4385796" y="286001"/>
                    <a:pt x="4386601" y="323823"/>
                  </a:cubicBezTo>
                  <a:lnTo>
                    <a:pt x="4387245" y="352229"/>
                  </a:lnTo>
                  <a:cubicBezTo>
                    <a:pt x="4387325" y="361644"/>
                    <a:pt x="4387084" y="371139"/>
                    <a:pt x="4387084" y="380554"/>
                  </a:cubicBezTo>
                  <a:lnTo>
                    <a:pt x="4386762" y="408799"/>
                  </a:lnTo>
                  <a:lnTo>
                    <a:pt x="4385716" y="436240"/>
                  </a:lnTo>
                  <a:cubicBezTo>
                    <a:pt x="4383382" y="509307"/>
                    <a:pt x="4377588" y="582535"/>
                    <a:pt x="4368254" y="655441"/>
                  </a:cubicBezTo>
                  <a:cubicBezTo>
                    <a:pt x="4359402" y="728428"/>
                    <a:pt x="4346688" y="801253"/>
                    <a:pt x="4329789" y="873274"/>
                  </a:cubicBezTo>
                  <a:cubicBezTo>
                    <a:pt x="4312729" y="945215"/>
                    <a:pt x="4292531" y="1016592"/>
                    <a:pt x="4269517" y="1087245"/>
                  </a:cubicBezTo>
                  <a:cubicBezTo>
                    <a:pt x="4223085" y="1228310"/>
                    <a:pt x="4165308" y="1367765"/>
                    <a:pt x="4088297" y="1496839"/>
                  </a:cubicBezTo>
                  <a:cubicBezTo>
                    <a:pt x="4011448" y="1625994"/>
                    <a:pt x="3913998" y="1741309"/>
                    <a:pt x="3806168" y="1842057"/>
                  </a:cubicBezTo>
                  <a:cubicBezTo>
                    <a:pt x="3752333" y="1892673"/>
                    <a:pt x="3695038" y="1938702"/>
                    <a:pt x="3636375" y="1981995"/>
                  </a:cubicBezTo>
                  <a:cubicBezTo>
                    <a:pt x="3577471" y="2025047"/>
                    <a:pt x="3517682" y="2066006"/>
                    <a:pt x="3456605" y="2104230"/>
                  </a:cubicBezTo>
                  <a:cubicBezTo>
                    <a:pt x="3441476" y="2114047"/>
                    <a:pt x="3426107" y="2123301"/>
                    <a:pt x="3410817" y="2132797"/>
                  </a:cubicBezTo>
                  <a:lnTo>
                    <a:pt x="3366397" y="2160076"/>
                  </a:lnTo>
                  <a:cubicBezTo>
                    <a:pt x="3337669" y="2177538"/>
                    <a:pt x="3309183" y="2195644"/>
                    <a:pt x="3280294" y="2213911"/>
                  </a:cubicBezTo>
                  <a:lnTo>
                    <a:pt x="3104386" y="2325443"/>
                  </a:lnTo>
                  <a:cubicBezTo>
                    <a:pt x="3044435" y="2362862"/>
                    <a:pt x="2982715" y="2399798"/>
                    <a:pt x="2918419" y="2434319"/>
                  </a:cubicBezTo>
                  <a:cubicBezTo>
                    <a:pt x="2886231" y="2451540"/>
                    <a:pt x="2853479" y="2468197"/>
                    <a:pt x="2819843" y="2483406"/>
                  </a:cubicBezTo>
                  <a:cubicBezTo>
                    <a:pt x="2786126" y="2498535"/>
                    <a:pt x="2751765" y="2512617"/>
                    <a:pt x="2716680" y="2525090"/>
                  </a:cubicBezTo>
                  <a:cubicBezTo>
                    <a:pt x="2681514" y="2537322"/>
                    <a:pt x="2645866" y="2548185"/>
                    <a:pt x="2609654" y="2557037"/>
                  </a:cubicBezTo>
                  <a:cubicBezTo>
                    <a:pt x="2591548" y="2561221"/>
                    <a:pt x="2573362" y="2565486"/>
                    <a:pt x="2555095" y="2568946"/>
                  </a:cubicBezTo>
                  <a:lnTo>
                    <a:pt x="2527735" y="2574177"/>
                  </a:lnTo>
                  <a:lnTo>
                    <a:pt x="2500295" y="2578522"/>
                  </a:lnTo>
                  <a:cubicBezTo>
                    <a:pt x="2427067" y="2589788"/>
                    <a:pt x="2353436" y="2594536"/>
                    <a:pt x="2280450" y="2594536"/>
                  </a:cubicBezTo>
                  <a:cubicBezTo>
                    <a:pt x="2136810" y="2594134"/>
                    <a:pt x="1993170" y="2579166"/>
                    <a:pt x="1852106" y="2549875"/>
                  </a:cubicBezTo>
                  <a:cubicBezTo>
                    <a:pt x="1711122" y="2520664"/>
                    <a:pt x="1572873" y="2475923"/>
                    <a:pt x="1441707" y="2415650"/>
                  </a:cubicBezTo>
                  <a:cubicBezTo>
                    <a:pt x="1179373" y="2294542"/>
                    <a:pt x="944641" y="2119036"/>
                    <a:pt x="744753" y="1912389"/>
                  </a:cubicBezTo>
                  <a:cubicBezTo>
                    <a:pt x="644809" y="1808823"/>
                    <a:pt x="553636" y="1696889"/>
                    <a:pt x="471717" y="1578678"/>
                  </a:cubicBezTo>
                  <a:cubicBezTo>
                    <a:pt x="389878" y="1460306"/>
                    <a:pt x="316972" y="1335738"/>
                    <a:pt x="254930" y="1205698"/>
                  </a:cubicBezTo>
                  <a:cubicBezTo>
                    <a:pt x="131729" y="945295"/>
                    <a:pt x="50293" y="664937"/>
                    <a:pt x="15852" y="377738"/>
                  </a:cubicBezTo>
                  <a:cubicBezTo>
                    <a:pt x="7363" y="305959"/>
                    <a:pt x="2092" y="233656"/>
                    <a:pt x="0" y="1612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137EFD7-7283-4FBF-AECA-050D1599D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84478 w 4328502"/>
                <a:gd name="connsiteY1" fmla="*/ 0 h 2582465"/>
                <a:gd name="connsiteX2" fmla="*/ 482822 w 4328502"/>
                <a:gd name="connsiteY2" fmla="*/ 34048 h 2582465"/>
                <a:gd name="connsiteX3" fmla="*/ 628796 w 4328502"/>
                <a:gd name="connsiteY3" fmla="*/ 792561 h 2582465"/>
                <a:gd name="connsiteX4" fmla="*/ 1030826 w 4328502"/>
                <a:gd name="connsiteY4" fmla="*/ 1468513 h 2582465"/>
                <a:gd name="connsiteX5" fmla="*/ 1606511 w 4328502"/>
                <a:gd name="connsiteY5" fmla="*/ 1933149 h 2582465"/>
                <a:gd name="connsiteX6" fmla="*/ 2267816 w 4328502"/>
                <a:gd name="connsiteY6" fmla="*/ 2099643 h 2582465"/>
                <a:gd name="connsiteX7" fmla="*/ 2868689 w 4328502"/>
                <a:gd name="connsiteY7" fmla="*/ 1824756 h 2582465"/>
                <a:gd name="connsiteX8" fmla="*/ 3076705 w 4328502"/>
                <a:gd name="connsiteY8" fmla="*/ 1676851 h 2582465"/>
                <a:gd name="connsiteX9" fmla="*/ 3652712 w 4328502"/>
                <a:gd name="connsiteY9" fmla="*/ 1112593 h 2582465"/>
                <a:gd name="connsiteX10" fmla="*/ 3845680 w 4328502"/>
                <a:gd name="connsiteY10" fmla="*/ 370736 h 2582465"/>
                <a:gd name="connsiteX11" fmla="*/ 3777375 w 4328502"/>
                <a:gd name="connsiteY11" fmla="*/ 13757 h 2582465"/>
                <a:gd name="connsiteX12" fmla="*/ 3771130 w 4328502"/>
                <a:gd name="connsiteY12" fmla="*/ 0 h 2582465"/>
                <a:gd name="connsiteX13" fmla="*/ 4280386 w 4328502"/>
                <a:gd name="connsiteY13" fmla="*/ 0 h 2582465"/>
                <a:gd name="connsiteX14" fmla="*/ 4315979 w 4328502"/>
                <a:gd name="connsiteY14" fmla="*/ 179000 h 2582465"/>
                <a:gd name="connsiteX15" fmla="*/ 4328502 w 4328502"/>
                <a:gd name="connsiteY15" fmla="*/ 370736 h 2582465"/>
                <a:gd name="connsiteX16" fmla="*/ 3347729 w 4328502"/>
                <a:gd name="connsiteY16" fmla="*/ 2076387 h 2582465"/>
                <a:gd name="connsiteX17" fmla="*/ 2267816 w 4328502"/>
                <a:gd name="connsiteY17" fmla="*/ 2582465 h 2582465"/>
                <a:gd name="connsiteX18" fmla="*/ 0 w 4328502"/>
                <a:gd name="connsiteY18"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8502" h="2582465">
                  <a:moveTo>
                    <a:pt x="1734" y="0"/>
                  </a:moveTo>
                  <a:lnTo>
                    <a:pt x="484478" y="0"/>
                  </a:lnTo>
                  <a:lnTo>
                    <a:pt x="482822" y="34048"/>
                  </a:lnTo>
                  <a:cubicBezTo>
                    <a:pt x="482822" y="282058"/>
                    <a:pt x="533277" y="544392"/>
                    <a:pt x="628796" y="792561"/>
                  </a:cubicBezTo>
                  <a:cubicBezTo>
                    <a:pt x="723268" y="1038077"/>
                    <a:pt x="862321" y="1271844"/>
                    <a:pt x="1030826" y="1468513"/>
                  </a:cubicBezTo>
                  <a:cubicBezTo>
                    <a:pt x="1199089" y="1664942"/>
                    <a:pt x="1398173" y="1825561"/>
                    <a:pt x="1606511" y="1933149"/>
                  </a:cubicBezTo>
                  <a:cubicBezTo>
                    <a:pt x="1820482" y="2043635"/>
                    <a:pt x="2042982" y="2099643"/>
                    <a:pt x="2267816" y="2099643"/>
                  </a:cubicBezTo>
                  <a:cubicBezTo>
                    <a:pt x="2482672" y="2099643"/>
                    <a:pt x="2607321" y="2015390"/>
                    <a:pt x="2868689" y="1824756"/>
                  </a:cubicBezTo>
                  <a:cubicBezTo>
                    <a:pt x="2934111" y="1777037"/>
                    <a:pt x="3001787" y="1727709"/>
                    <a:pt x="3076705" y="1676851"/>
                  </a:cubicBezTo>
                  <a:cubicBezTo>
                    <a:pt x="3341774" y="1497000"/>
                    <a:pt x="3530236" y="1312481"/>
                    <a:pt x="3652712" y="1112593"/>
                  </a:cubicBezTo>
                  <a:cubicBezTo>
                    <a:pt x="3782591" y="900714"/>
                    <a:pt x="3845680" y="658016"/>
                    <a:pt x="3845680" y="370736"/>
                  </a:cubicBezTo>
                  <a:cubicBezTo>
                    <a:pt x="3845680" y="248462"/>
                    <a:pt x="3823726" y="132614"/>
                    <a:pt x="3777375" y="13757"/>
                  </a:cubicBezTo>
                  <a:lnTo>
                    <a:pt x="3771130"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7B613766-6995-44A2-A21A-E0D036A1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04018 w 4328502"/>
                <a:gd name="connsiteY1" fmla="*/ 0 h 2582465"/>
                <a:gd name="connsiteX2" fmla="*/ 402352 w 4328502"/>
                <a:gd name="connsiteY2" fmla="*/ 34048 h 2582465"/>
                <a:gd name="connsiteX3" fmla="*/ 553717 w 4328502"/>
                <a:gd name="connsiteY3" fmla="*/ 821451 h 2582465"/>
                <a:gd name="connsiteX4" fmla="*/ 969749 w 4328502"/>
                <a:gd name="connsiteY4" fmla="*/ 1520900 h 2582465"/>
                <a:gd name="connsiteX5" fmla="*/ 1569655 w 4328502"/>
                <a:gd name="connsiteY5" fmla="*/ 2004688 h 2582465"/>
                <a:gd name="connsiteX6" fmla="*/ 2267816 w 4328502"/>
                <a:gd name="connsiteY6" fmla="*/ 2180113 h 2582465"/>
                <a:gd name="connsiteX7" fmla="*/ 2916086 w 4328502"/>
                <a:gd name="connsiteY7" fmla="*/ 1889776 h 2582465"/>
                <a:gd name="connsiteX8" fmla="*/ 3121849 w 4328502"/>
                <a:gd name="connsiteY8" fmla="*/ 1743481 h 2582465"/>
                <a:gd name="connsiteX9" fmla="*/ 3926150 w 4328502"/>
                <a:gd name="connsiteY9" fmla="*/ 370736 h 2582465"/>
                <a:gd name="connsiteX10" fmla="*/ 3890864 w 4328502"/>
                <a:gd name="connsiteY10" fmla="*/ 101186 h 2582465"/>
                <a:gd name="connsiteX11" fmla="*/ 3856896 w 4328502"/>
                <a:gd name="connsiteY11" fmla="*/ 0 h 2582465"/>
                <a:gd name="connsiteX12" fmla="*/ 4280386 w 4328502"/>
                <a:gd name="connsiteY12" fmla="*/ 0 h 2582465"/>
                <a:gd name="connsiteX13" fmla="*/ 4315979 w 4328502"/>
                <a:gd name="connsiteY13" fmla="*/ 179000 h 2582465"/>
                <a:gd name="connsiteX14" fmla="*/ 4328502 w 4328502"/>
                <a:gd name="connsiteY14" fmla="*/ 370736 h 2582465"/>
                <a:gd name="connsiteX15" fmla="*/ 3347729 w 4328502"/>
                <a:gd name="connsiteY15" fmla="*/ 2076387 h 2582465"/>
                <a:gd name="connsiteX16" fmla="*/ 2267816 w 4328502"/>
                <a:gd name="connsiteY16" fmla="*/ 2582465 h 2582465"/>
                <a:gd name="connsiteX17" fmla="*/ 0 w 4328502"/>
                <a:gd name="connsiteY17"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8502" h="2582465">
                  <a:moveTo>
                    <a:pt x="1734" y="0"/>
                  </a:moveTo>
                  <a:lnTo>
                    <a:pt x="404018" y="0"/>
                  </a:lnTo>
                  <a:lnTo>
                    <a:pt x="402352" y="34048"/>
                  </a:lnTo>
                  <a:cubicBezTo>
                    <a:pt x="402352" y="295496"/>
                    <a:pt x="453209" y="560486"/>
                    <a:pt x="553717" y="821451"/>
                  </a:cubicBezTo>
                  <a:cubicBezTo>
                    <a:pt x="651408" y="1075496"/>
                    <a:pt x="795289" y="1317310"/>
                    <a:pt x="969749" y="1520900"/>
                  </a:cubicBezTo>
                  <a:cubicBezTo>
                    <a:pt x="1147186" y="1728030"/>
                    <a:pt x="1349086" y="1890822"/>
                    <a:pt x="1569655" y="2004688"/>
                  </a:cubicBezTo>
                  <a:cubicBezTo>
                    <a:pt x="1795133" y="2121048"/>
                    <a:pt x="2030026" y="2180113"/>
                    <a:pt x="2267816" y="2180113"/>
                  </a:cubicBezTo>
                  <a:cubicBezTo>
                    <a:pt x="2507377" y="2180113"/>
                    <a:pt x="2647234" y="2085882"/>
                    <a:pt x="2916086" y="1889776"/>
                  </a:cubicBezTo>
                  <a:cubicBezTo>
                    <a:pt x="2980945" y="1842459"/>
                    <a:pt x="3048057" y="1793533"/>
                    <a:pt x="3121849" y="1743481"/>
                  </a:cubicBezTo>
                  <a:cubicBezTo>
                    <a:pt x="3685624" y="1361005"/>
                    <a:pt x="3926150" y="950445"/>
                    <a:pt x="3926150" y="370736"/>
                  </a:cubicBezTo>
                  <a:cubicBezTo>
                    <a:pt x="3926150" y="275620"/>
                    <a:pt x="3913903" y="186836"/>
                    <a:pt x="3890864" y="101186"/>
                  </a:cubicBezTo>
                  <a:lnTo>
                    <a:pt x="3856896"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useBgFill="1">
          <p:nvSpPr>
            <p:cNvPr id="18" name="Freeform: Shape 17">
              <a:extLst>
                <a:ext uri="{FF2B5EF4-FFF2-40B4-BE49-F238E27FC236}">
                  <a16:creationId xmlns:a16="http://schemas.microsoft.com/office/drawing/2014/main" id="{FA521023-D344-46F0-A210-55310BCAC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6372" y="-12149"/>
              <a:ext cx="4619000" cy="2609159"/>
            </a:xfrm>
            <a:custGeom>
              <a:avLst/>
              <a:gdLst>
                <a:gd name="connsiteX0" fmla="*/ 22456 w 4619000"/>
                <a:gd name="connsiteY0" fmla="*/ 0 h 2614653"/>
                <a:gd name="connsiteX1" fmla="*/ 147678 w 4619000"/>
                <a:gd name="connsiteY1" fmla="*/ 0 h 2614653"/>
                <a:gd name="connsiteX2" fmla="*/ 145973 w 4619000"/>
                <a:gd name="connsiteY2" fmla="*/ 79675 h 2614653"/>
                <a:gd name="connsiteX3" fmla="*/ 170195 w 4619000"/>
                <a:gd name="connsiteY3" fmla="*/ 405339 h 2614653"/>
                <a:gd name="connsiteX4" fmla="*/ 210108 w 4619000"/>
                <a:gd name="connsiteY4" fmla="*/ 609814 h 2614653"/>
                <a:gd name="connsiteX5" fmla="*/ 267242 w 4619000"/>
                <a:gd name="connsiteY5" fmla="*/ 810587 h 2614653"/>
                <a:gd name="connsiteX6" fmla="*/ 340148 w 4619000"/>
                <a:gd name="connsiteY6" fmla="*/ 1006533 h 2614653"/>
                <a:gd name="connsiteX7" fmla="*/ 428344 w 4619000"/>
                <a:gd name="connsiteY7" fmla="*/ 1196765 h 2614653"/>
                <a:gd name="connsiteX8" fmla="*/ 644970 w 4619000"/>
                <a:gd name="connsiteY8" fmla="*/ 1557594 h 2614653"/>
                <a:gd name="connsiteX9" fmla="*/ 707335 w 4619000"/>
                <a:gd name="connsiteY9" fmla="*/ 1642893 h 2614653"/>
                <a:gd name="connsiteX10" fmla="*/ 707496 w 4619000"/>
                <a:gd name="connsiteY10" fmla="*/ 1643054 h 2614653"/>
                <a:gd name="connsiteX11" fmla="*/ 707657 w 4619000"/>
                <a:gd name="connsiteY11" fmla="*/ 1643214 h 2614653"/>
                <a:gd name="connsiteX12" fmla="*/ 734453 w 4619000"/>
                <a:gd name="connsiteY12" fmla="*/ 1678219 h 2614653"/>
                <a:gd name="connsiteX13" fmla="*/ 740006 w 4619000"/>
                <a:gd name="connsiteY13" fmla="*/ 1685301 h 2614653"/>
                <a:gd name="connsiteX14" fmla="*/ 772757 w 4619000"/>
                <a:gd name="connsiteY14" fmla="*/ 1726340 h 2614653"/>
                <a:gd name="connsiteX15" fmla="*/ 912937 w 4619000"/>
                <a:gd name="connsiteY15" fmla="*/ 1886074 h 2614653"/>
                <a:gd name="connsiteX16" fmla="*/ 1230392 w 4619000"/>
                <a:gd name="connsiteY16" fmla="*/ 2170617 h 2614653"/>
                <a:gd name="connsiteX17" fmla="*/ 1407025 w 4619000"/>
                <a:gd name="connsiteY17" fmla="*/ 2291725 h 2614653"/>
                <a:gd name="connsiteX18" fmla="*/ 1595567 w 4619000"/>
                <a:gd name="connsiteY18" fmla="*/ 2394808 h 2614653"/>
                <a:gd name="connsiteX19" fmla="*/ 1595808 w 4619000"/>
                <a:gd name="connsiteY19" fmla="*/ 2394888 h 2614653"/>
                <a:gd name="connsiteX20" fmla="*/ 1596050 w 4619000"/>
                <a:gd name="connsiteY20" fmla="*/ 2394969 h 2614653"/>
                <a:gd name="connsiteX21" fmla="*/ 1644493 w 4619000"/>
                <a:gd name="connsiteY21" fmla="*/ 2417581 h 2614653"/>
                <a:gd name="connsiteX22" fmla="*/ 1669036 w 4619000"/>
                <a:gd name="connsiteY22" fmla="*/ 2428686 h 2614653"/>
                <a:gd name="connsiteX23" fmla="*/ 1693660 w 4619000"/>
                <a:gd name="connsiteY23" fmla="*/ 2439147 h 2614653"/>
                <a:gd name="connsiteX24" fmla="*/ 1697523 w 4619000"/>
                <a:gd name="connsiteY24" fmla="*/ 2440756 h 2614653"/>
                <a:gd name="connsiteX25" fmla="*/ 1743310 w 4619000"/>
                <a:gd name="connsiteY25" fmla="*/ 2459104 h 2614653"/>
                <a:gd name="connsiteX26" fmla="*/ 1761899 w 4619000"/>
                <a:gd name="connsiteY26" fmla="*/ 2466185 h 2614653"/>
                <a:gd name="connsiteX27" fmla="*/ 1793685 w 4619000"/>
                <a:gd name="connsiteY27" fmla="*/ 2477934 h 2614653"/>
                <a:gd name="connsiteX28" fmla="*/ 1794007 w 4619000"/>
                <a:gd name="connsiteY28" fmla="*/ 2478014 h 2614653"/>
                <a:gd name="connsiteX29" fmla="*/ 1794329 w 4619000"/>
                <a:gd name="connsiteY29" fmla="*/ 2478175 h 2614653"/>
                <a:gd name="connsiteX30" fmla="*/ 2000977 w 4619000"/>
                <a:gd name="connsiteY30" fmla="*/ 2539413 h 2614653"/>
                <a:gd name="connsiteX31" fmla="*/ 2429240 w 4619000"/>
                <a:gd name="connsiteY31" fmla="*/ 2588983 h 2614653"/>
                <a:gd name="connsiteX32" fmla="*/ 2640394 w 4619000"/>
                <a:gd name="connsiteY32" fmla="*/ 2568383 h 2614653"/>
                <a:gd name="connsiteX33" fmla="*/ 2842214 w 4619000"/>
                <a:gd name="connsiteY33" fmla="*/ 2505535 h 2614653"/>
                <a:gd name="connsiteX34" fmla="*/ 2842536 w 4619000"/>
                <a:gd name="connsiteY34" fmla="*/ 2505374 h 2614653"/>
                <a:gd name="connsiteX35" fmla="*/ 2842858 w 4619000"/>
                <a:gd name="connsiteY35" fmla="*/ 2505213 h 2614653"/>
                <a:gd name="connsiteX36" fmla="*/ 2876977 w 4619000"/>
                <a:gd name="connsiteY36" fmla="*/ 2490004 h 2614653"/>
                <a:gd name="connsiteX37" fmla="*/ 2890818 w 4619000"/>
                <a:gd name="connsiteY37" fmla="*/ 2483647 h 2614653"/>
                <a:gd name="connsiteX38" fmla="*/ 2902486 w 4619000"/>
                <a:gd name="connsiteY38" fmla="*/ 2477853 h 2614653"/>
                <a:gd name="connsiteX39" fmla="*/ 2937732 w 4619000"/>
                <a:gd name="connsiteY39" fmla="*/ 2459667 h 2614653"/>
                <a:gd name="connsiteX40" fmla="*/ 2938054 w 4619000"/>
                <a:gd name="connsiteY40" fmla="*/ 2459506 h 2614653"/>
                <a:gd name="connsiteX41" fmla="*/ 2938376 w 4619000"/>
                <a:gd name="connsiteY41" fmla="*/ 2459345 h 2614653"/>
                <a:gd name="connsiteX42" fmla="*/ 3030515 w 4619000"/>
                <a:gd name="connsiteY42" fmla="*/ 2405430 h 2614653"/>
                <a:gd name="connsiteX43" fmla="*/ 3119917 w 4619000"/>
                <a:gd name="connsiteY43" fmla="*/ 2345640 h 2614653"/>
                <a:gd name="connsiteX44" fmla="*/ 3207630 w 4619000"/>
                <a:gd name="connsiteY44" fmla="*/ 2281023 h 2614653"/>
                <a:gd name="connsiteX45" fmla="*/ 3313046 w 4619000"/>
                <a:gd name="connsiteY45" fmla="*/ 2199506 h 2614653"/>
                <a:gd name="connsiteX46" fmla="*/ 3382170 w 4619000"/>
                <a:gd name="connsiteY46" fmla="*/ 2145591 h 2614653"/>
                <a:gd name="connsiteX47" fmla="*/ 3471251 w 4619000"/>
                <a:gd name="connsiteY47" fmla="*/ 2077433 h 2614653"/>
                <a:gd name="connsiteX48" fmla="*/ 3518568 w 4619000"/>
                <a:gd name="connsiteY48" fmla="*/ 2042589 h 2614653"/>
                <a:gd name="connsiteX49" fmla="*/ 3561056 w 4619000"/>
                <a:gd name="connsiteY49" fmla="*/ 2011366 h 2614653"/>
                <a:gd name="connsiteX50" fmla="*/ 3561217 w 4619000"/>
                <a:gd name="connsiteY50" fmla="*/ 2011206 h 2614653"/>
                <a:gd name="connsiteX51" fmla="*/ 3561378 w 4619000"/>
                <a:gd name="connsiteY51" fmla="*/ 2011045 h 2614653"/>
                <a:gd name="connsiteX52" fmla="*/ 3633399 w 4619000"/>
                <a:gd name="connsiteY52" fmla="*/ 1956405 h 2614653"/>
                <a:gd name="connsiteX53" fmla="*/ 3646998 w 4619000"/>
                <a:gd name="connsiteY53" fmla="*/ 1945864 h 2614653"/>
                <a:gd name="connsiteX54" fmla="*/ 3653597 w 4619000"/>
                <a:gd name="connsiteY54" fmla="*/ 1940553 h 2614653"/>
                <a:gd name="connsiteX55" fmla="*/ 3729883 w 4619000"/>
                <a:gd name="connsiteY55" fmla="*/ 1877625 h 2614653"/>
                <a:gd name="connsiteX56" fmla="*/ 3885835 w 4619000"/>
                <a:gd name="connsiteY56" fmla="*/ 1733261 h 2614653"/>
                <a:gd name="connsiteX57" fmla="*/ 4145190 w 4619000"/>
                <a:gd name="connsiteY57" fmla="*/ 1410333 h 2614653"/>
                <a:gd name="connsiteX58" fmla="*/ 4242318 w 4619000"/>
                <a:gd name="connsiteY58" fmla="*/ 1232494 h 2614653"/>
                <a:gd name="connsiteX59" fmla="*/ 4242399 w 4619000"/>
                <a:gd name="connsiteY59" fmla="*/ 1232333 h 2614653"/>
                <a:gd name="connsiteX60" fmla="*/ 4242480 w 4619000"/>
                <a:gd name="connsiteY60" fmla="*/ 1232172 h 2614653"/>
                <a:gd name="connsiteX61" fmla="*/ 4315868 w 4619000"/>
                <a:gd name="connsiteY61" fmla="*/ 1044434 h 2614653"/>
                <a:gd name="connsiteX62" fmla="*/ 4366645 w 4619000"/>
                <a:gd name="connsiteY62" fmla="*/ 848408 h 2614653"/>
                <a:gd name="connsiteX63" fmla="*/ 4383383 w 4619000"/>
                <a:gd name="connsiteY63" fmla="*/ 748947 h 2614653"/>
                <a:gd name="connsiteX64" fmla="*/ 4394729 w 4619000"/>
                <a:gd name="connsiteY64" fmla="*/ 649083 h 2614653"/>
                <a:gd name="connsiteX65" fmla="*/ 4403742 w 4619000"/>
                <a:gd name="connsiteY65" fmla="*/ 442355 h 2614653"/>
                <a:gd name="connsiteX66" fmla="*/ 4403742 w 4619000"/>
                <a:gd name="connsiteY66" fmla="*/ 431974 h 2614653"/>
                <a:gd name="connsiteX67" fmla="*/ 4403823 w 4619000"/>
                <a:gd name="connsiteY67" fmla="*/ 418294 h 2614653"/>
                <a:gd name="connsiteX68" fmla="*/ 4403420 w 4619000"/>
                <a:gd name="connsiteY68" fmla="*/ 391659 h 2614653"/>
                <a:gd name="connsiteX69" fmla="*/ 4403420 w 4619000"/>
                <a:gd name="connsiteY69" fmla="*/ 391417 h 2614653"/>
                <a:gd name="connsiteX70" fmla="*/ 4403420 w 4619000"/>
                <a:gd name="connsiteY70" fmla="*/ 391176 h 2614653"/>
                <a:gd name="connsiteX71" fmla="*/ 4402776 w 4619000"/>
                <a:gd name="connsiteY71" fmla="*/ 366149 h 2614653"/>
                <a:gd name="connsiteX72" fmla="*/ 4401489 w 4619000"/>
                <a:gd name="connsiteY72" fmla="*/ 340962 h 2614653"/>
                <a:gd name="connsiteX73" fmla="*/ 4392879 w 4619000"/>
                <a:gd name="connsiteY73" fmla="*/ 242306 h 2614653"/>
                <a:gd name="connsiteX74" fmla="*/ 4355219 w 4619000"/>
                <a:gd name="connsiteY74" fmla="*/ 50233 h 2614653"/>
                <a:gd name="connsiteX75" fmla="*/ 4337863 w 4619000"/>
                <a:gd name="connsiteY75" fmla="*/ 0 h 2614653"/>
                <a:gd name="connsiteX76" fmla="*/ 4596545 w 4619000"/>
                <a:gd name="connsiteY76" fmla="*/ 0 h 2614653"/>
                <a:gd name="connsiteX77" fmla="*/ 4607077 w 4619000"/>
                <a:gd name="connsiteY77" fmla="*/ 69014 h 2614653"/>
                <a:gd name="connsiteX78" fmla="*/ 4619000 w 4619000"/>
                <a:gd name="connsiteY78" fmla="*/ 305153 h 2614653"/>
                <a:gd name="connsiteX79" fmla="*/ 2309500 w 4619000"/>
                <a:gd name="connsiteY79" fmla="*/ 2614653 h 2614653"/>
                <a:gd name="connsiteX80" fmla="*/ 0 w 4619000"/>
                <a:gd name="connsiteY80" fmla="*/ 305153 h 2614653"/>
                <a:gd name="connsiteX81" fmla="*/ 11923 w 4619000"/>
                <a:gd name="connsiteY81" fmla="*/ 69014 h 2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619000" h="2614653">
                  <a:moveTo>
                    <a:pt x="22456" y="0"/>
                  </a:moveTo>
                  <a:lnTo>
                    <a:pt x="147678" y="0"/>
                  </a:lnTo>
                  <a:lnTo>
                    <a:pt x="145973" y="79675"/>
                  </a:lnTo>
                  <a:cubicBezTo>
                    <a:pt x="145973" y="186942"/>
                    <a:pt x="154101" y="296623"/>
                    <a:pt x="170195" y="405339"/>
                  </a:cubicBezTo>
                  <a:cubicBezTo>
                    <a:pt x="181058" y="476072"/>
                    <a:pt x="194497" y="544874"/>
                    <a:pt x="210108" y="609814"/>
                  </a:cubicBezTo>
                  <a:cubicBezTo>
                    <a:pt x="227168" y="679662"/>
                    <a:pt x="246400" y="747257"/>
                    <a:pt x="267242" y="810587"/>
                  </a:cubicBezTo>
                  <a:cubicBezTo>
                    <a:pt x="288969" y="876814"/>
                    <a:pt x="313513" y="942720"/>
                    <a:pt x="340148" y="1006533"/>
                  </a:cubicBezTo>
                  <a:cubicBezTo>
                    <a:pt x="367025" y="1070587"/>
                    <a:pt x="396719" y="1134561"/>
                    <a:pt x="428344" y="1196765"/>
                  </a:cubicBezTo>
                  <a:cubicBezTo>
                    <a:pt x="491996" y="1321816"/>
                    <a:pt x="564822" y="1443246"/>
                    <a:pt x="644970" y="1557594"/>
                  </a:cubicBezTo>
                  <a:cubicBezTo>
                    <a:pt x="661628" y="1581172"/>
                    <a:pt x="683757" y="1612153"/>
                    <a:pt x="707335" y="1642893"/>
                  </a:cubicBezTo>
                  <a:lnTo>
                    <a:pt x="707496" y="1643054"/>
                  </a:lnTo>
                  <a:lnTo>
                    <a:pt x="707657" y="1643214"/>
                  </a:lnTo>
                  <a:cubicBezTo>
                    <a:pt x="716347" y="1654963"/>
                    <a:pt x="725521" y="1666792"/>
                    <a:pt x="734453" y="1678219"/>
                  </a:cubicBezTo>
                  <a:lnTo>
                    <a:pt x="740006" y="1685301"/>
                  </a:lnTo>
                  <a:cubicBezTo>
                    <a:pt x="751352" y="1700188"/>
                    <a:pt x="762940" y="1714350"/>
                    <a:pt x="772757" y="1726340"/>
                  </a:cubicBezTo>
                  <a:cubicBezTo>
                    <a:pt x="821522" y="1785889"/>
                    <a:pt x="867390" y="1838114"/>
                    <a:pt x="912937" y="1886074"/>
                  </a:cubicBezTo>
                  <a:cubicBezTo>
                    <a:pt x="1011432" y="1990525"/>
                    <a:pt x="1118217" y="2086204"/>
                    <a:pt x="1230392" y="2170617"/>
                  </a:cubicBezTo>
                  <a:cubicBezTo>
                    <a:pt x="1288492" y="2214313"/>
                    <a:pt x="1347959" y="2255111"/>
                    <a:pt x="1407025" y="2291725"/>
                  </a:cubicBezTo>
                  <a:cubicBezTo>
                    <a:pt x="1474700" y="2332765"/>
                    <a:pt x="1536341" y="2366482"/>
                    <a:pt x="1595567" y="2394808"/>
                  </a:cubicBezTo>
                  <a:lnTo>
                    <a:pt x="1595808" y="2394888"/>
                  </a:lnTo>
                  <a:lnTo>
                    <a:pt x="1596050" y="2394969"/>
                  </a:lnTo>
                  <a:cubicBezTo>
                    <a:pt x="1612868" y="2403338"/>
                    <a:pt x="1629928" y="2411063"/>
                    <a:pt x="1644493" y="2417581"/>
                  </a:cubicBezTo>
                  <a:lnTo>
                    <a:pt x="1669036" y="2428686"/>
                  </a:lnTo>
                  <a:lnTo>
                    <a:pt x="1693660" y="2439147"/>
                  </a:lnTo>
                  <a:lnTo>
                    <a:pt x="1697523" y="2440756"/>
                  </a:lnTo>
                  <a:cubicBezTo>
                    <a:pt x="1713214" y="2447275"/>
                    <a:pt x="1728102" y="2453471"/>
                    <a:pt x="1743310" y="2459104"/>
                  </a:cubicBezTo>
                  <a:cubicBezTo>
                    <a:pt x="1749507" y="2461437"/>
                    <a:pt x="1755703" y="2463771"/>
                    <a:pt x="1761899" y="2466185"/>
                  </a:cubicBezTo>
                  <a:cubicBezTo>
                    <a:pt x="1772843" y="2470450"/>
                    <a:pt x="1783224" y="2474393"/>
                    <a:pt x="1793685" y="2477934"/>
                  </a:cubicBezTo>
                  <a:lnTo>
                    <a:pt x="1794007" y="2478014"/>
                  </a:lnTo>
                  <a:lnTo>
                    <a:pt x="1794329" y="2478175"/>
                  </a:lnTo>
                  <a:cubicBezTo>
                    <a:pt x="1863131" y="2503041"/>
                    <a:pt x="1932657" y="2523641"/>
                    <a:pt x="2000977" y="2539413"/>
                  </a:cubicBezTo>
                  <a:cubicBezTo>
                    <a:pt x="2141639" y="2572326"/>
                    <a:pt x="2285761" y="2589063"/>
                    <a:pt x="2429240" y="2588983"/>
                  </a:cubicBezTo>
                  <a:cubicBezTo>
                    <a:pt x="2501824" y="2588500"/>
                    <a:pt x="2573041" y="2581580"/>
                    <a:pt x="2640394" y="2568383"/>
                  </a:cubicBezTo>
                  <a:cubicBezTo>
                    <a:pt x="2711691" y="2553656"/>
                    <a:pt x="2779608" y="2532573"/>
                    <a:pt x="2842214" y="2505535"/>
                  </a:cubicBezTo>
                  <a:lnTo>
                    <a:pt x="2842536" y="2505374"/>
                  </a:lnTo>
                  <a:lnTo>
                    <a:pt x="2842858" y="2505213"/>
                  </a:lnTo>
                  <a:cubicBezTo>
                    <a:pt x="2854124" y="2500626"/>
                    <a:pt x="2865229" y="2495476"/>
                    <a:pt x="2876977" y="2490004"/>
                  </a:cubicBezTo>
                  <a:cubicBezTo>
                    <a:pt x="2881564" y="2487912"/>
                    <a:pt x="2886151" y="2485739"/>
                    <a:pt x="2890818" y="2483647"/>
                  </a:cubicBezTo>
                  <a:cubicBezTo>
                    <a:pt x="2894761" y="2481716"/>
                    <a:pt x="2898624" y="2479785"/>
                    <a:pt x="2902486" y="2477853"/>
                  </a:cubicBezTo>
                  <a:cubicBezTo>
                    <a:pt x="2914718" y="2471738"/>
                    <a:pt x="2926306" y="2465944"/>
                    <a:pt x="2937732" y="2459667"/>
                  </a:cubicBezTo>
                  <a:lnTo>
                    <a:pt x="2938054" y="2459506"/>
                  </a:lnTo>
                  <a:lnTo>
                    <a:pt x="2938376" y="2459345"/>
                  </a:lnTo>
                  <a:cubicBezTo>
                    <a:pt x="2965817" y="2444941"/>
                    <a:pt x="2994223" y="2428364"/>
                    <a:pt x="3030515" y="2405430"/>
                  </a:cubicBezTo>
                  <a:cubicBezTo>
                    <a:pt x="3059082" y="2387566"/>
                    <a:pt x="3087005" y="2368494"/>
                    <a:pt x="3119917" y="2345640"/>
                  </a:cubicBezTo>
                  <a:cubicBezTo>
                    <a:pt x="3150174" y="2324155"/>
                    <a:pt x="3179787" y="2301945"/>
                    <a:pt x="3207630" y="2281023"/>
                  </a:cubicBezTo>
                  <a:cubicBezTo>
                    <a:pt x="3242957" y="2254387"/>
                    <a:pt x="3278605" y="2226464"/>
                    <a:pt x="3313046" y="2199506"/>
                  </a:cubicBezTo>
                  <a:cubicBezTo>
                    <a:pt x="3335658" y="2181803"/>
                    <a:pt x="3358995" y="2163456"/>
                    <a:pt x="3382170" y="2145591"/>
                  </a:cubicBezTo>
                  <a:cubicBezTo>
                    <a:pt x="3406392" y="2126842"/>
                    <a:pt x="3438339" y="2102137"/>
                    <a:pt x="3471251" y="2077433"/>
                  </a:cubicBezTo>
                  <a:cubicBezTo>
                    <a:pt x="3486782" y="2065684"/>
                    <a:pt x="3502956" y="2053935"/>
                    <a:pt x="3518568" y="2042589"/>
                  </a:cubicBezTo>
                  <a:cubicBezTo>
                    <a:pt x="3533374" y="2031806"/>
                    <a:pt x="3547456" y="2021586"/>
                    <a:pt x="3561056" y="2011366"/>
                  </a:cubicBezTo>
                  <a:lnTo>
                    <a:pt x="3561217" y="2011206"/>
                  </a:lnTo>
                  <a:lnTo>
                    <a:pt x="3561378" y="2011045"/>
                  </a:lnTo>
                  <a:cubicBezTo>
                    <a:pt x="3585599" y="1993422"/>
                    <a:pt x="3609902" y="1974592"/>
                    <a:pt x="3633399" y="1956405"/>
                  </a:cubicBezTo>
                  <a:lnTo>
                    <a:pt x="3646998" y="1945864"/>
                  </a:lnTo>
                  <a:lnTo>
                    <a:pt x="3653597" y="1940553"/>
                  </a:lnTo>
                  <a:cubicBezTo>
                    <a:pt x="3678865" y="1920113"/>
                    <a:pt x="3705018" y="1899110"/>
                    <a:pt x="3729883" y="1877625"/>
                  </a:cubicBezTo>
                  <a:cubicBezTo>
                    <a:pt x="3785247" y="1830389"/>
                    <a:pt x="3837713" y="1781785"/>
                    <a:pt x="3885835" y="1733261"/>
                  </a:cubicBezTo>
                  <a:cubicBezTo>
                    <a:pt x="3987790" y="1629937"/>
                    <a:pt x="4075101" y="1521221"/>
                    <a:pt x="4145190" y="1410333"/>
                  </a:cubicBezTo>
                  <a:cubicBezTo>
                    <a:pt x="4184541" y="1347566"/>
                    <a:pt x="4216327" y="1289467"/>
                    <a:pt x="4242318" y="1232494"/>
                  </a:cubicBezTo>
                  <a:lnTo>
                    <a:pt x="4242399" y="1232333"/>
                  </a:lnTo>
                  <a:lnTo>
                    <a:pt x="4242480" y="1232172"/>
                  </a:lnTo>
                  <a:cubicBezTo>
                    <a:pt x="4269759" y="1174233"/>
                    <a:pt x="4294463" y="1111064"/>
                    <a:pt x="4315868" y="1044434"/>
                  </a:cubicBezTo>
                  <a:cubicBezTo>
                    <a:pt x="4335584" y="983116"/>
                    <a:pt x="4352724" y="917130"/>
                    <a:pt x="4366645" y="848408"/>
                  </a:cubicBezTo>
                  <a:cubicBezTo>
                    <a:pt x="4372922" y="816784"/>
                    <a:pt x="4378555" y="783228"/>
                    <a:pt x="4383383" y="748947"/>
                  </a:cubicBezTo>
                  <a:cubicBezTo>
                    <a:pt x="4387890" y="716759"/>
                    <a:pt x="4391671" y="683122"/>
                    <a:pt x="4394729" y="649083"/>
                  </a:cubicBezTo>
                  <a:cubicBezTo>
                    <a:pt x="4400684" y="583983"/>
                    <a:pt x="4403581" y="516388"/>
                    <a:pt x="4403742" y="442355"/>
                  </a:cubicBezTo>
                  <a:lnTo>
                    <a:pt x="4403742" y="431974"/>
                  </a:lnTo>
                  <a:cubicBezTo>
                    <a:pt x="4403823" y="427387"/>
                    <a:pt x="4403823" y="422881"/>
                    <a:pt x="4403823" y="418294"/>
                  </a:cubicBezTo>
                  <a:cubicBezTo>
                    <a:pt x="4403823" y="407270"/>
                    <a:pt x="4403742" y="399062"/>
                    <a:pt x="4403420" y="391659"/>
                  </a:cubicBezTo>
                  <a:lnTo>
                    <a:pt x="4403420" y="391417"/>
                  </a:lnTo>
                  <a:lnTo>
                    <a:pt x="4403420" y="391176"/>
                  </a:lnTo>
                  <a:lnTo>
                    <a:pt x="4402776" y="366149"/>
                  </a:lnTo>
                  <a:lnTo>
                    <a:pt x="4401489" y="340962"/>
                  </a:lnTo>
                  <a:cubicBezTo>
                    <a:pt x="4400201" y="312315"/>
                    <a:pt x="4397546" y="281817"/>
                    <a:pt x="4392879" y="242306"/>
                  </a:cubicBezTo>
                  <a:cubicBezTo>
                    <a:pt x="4385033" y="178131"/>
                    <a:pt x="4372439" y="113955"/>
                    <a:pt x="4355219" y="50233"/>
                  </a:cubicBezTo>
                  <a:lnTo>
                    <a:pt x="4337863" y="0"/>
                  </a:lnTo>
                  <a:lnTo>
                    <a:pt x="4596545" y="0"/>
                  </a:lnTo>
                  <a:lnTo>
                    <a:pt x="4607077" y="69014"/>
                  </a:lnTo>
                  <a:cubicBezTo>
                    <a:pt x="4614961" y="146655"/>
                    <a:pt x="4619000" y="225432"/>
                    <a:pt x="4619000" y="305153"/>
                  </a:cubicBezTo>
                  <a:cubicBezTo>
                    <a:pt x="4619000" y="1580689"/>
                    <a:pt x="3585036" y="2614653"/>
                    <a:pt x="2309500" y="2614653"/>
                  </a:cubicBezTo>
                  <a:cubicBezTo>
                    <a:pt x="1033964" y="2614653"/>
                    <a:pt x="0" y="1580689"/>
                    <a:pt x="0" y="305153"/>
                  </a:cubicBezTo>
                  <a:cubicBezTo>
                    <a:pt x="0" y="225432"/>
                    <a:pt x="4039" y="146655"/>
                    <a:pt x="11923" y="690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36352218-10DD-425E-846C-2766AF166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57008"/>
            <a:ext cx="5409237" cy="4597224"/>
            <a:chOff x="0" y="2317967"/>
            <a:chExt cx="5635126" cy="4536263"/>
          </a:xfrm>
        </p:grpSpPr>
        <p:sp>
          <p:nvSpPr>
            <p:cNvPr id="21" name="Freeform: Shape 20">
              <a:extLst>
                <a:ext uri="{FF2B5EF4-FFF2-40B4-BE49-F238E27FC236}">
                  <a16:creationId xmlns:a16="http://schemas.microsoft.com/office/drawing/2014/main" id="{33A2ABA4-7C75-400B-B004-AE4520FF0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512666 w 5485018"/>
                <a:gd name="connsiteY5" fmla="*/ 4518038 h 4518038"/>
                <a:gd name="connsiteX6" fmla="*/ 4574099 w 5485018"/>
                <a:gd name="connsiteY6" fmla="*/ 4368919 h 4518038"/>
                <a:gd name="connsiteX7" fmla="*/ 4741091 w 5485018"/>
                <a:gd name="connsiteY7" fmla="*/ 3389833 h 4518038"/>
                <a:gd name="connsiteX8" fmla="*/ 4569388 w 5485018"/>
                <a:gd name="connsiteY8" fmla="*/ 2387755 h 4518038"/>
                <a:gd name="connsiteX9" fmla="*/ 4073248 w 5485018"/>
                <a:gd name="connsiteY9" fmla="*/ 1537907 h 4518038"/>
                <a:gd name="connsiteX10" fmla="*/ 3276102 w 5485018"/>
                <a:gd name="connsiteY10" fmla="*/ 955249 h 4518038"/>
                <a:gd name="connsiteX11" fmla="*/ 2119808 w 5485018"/>
                <a:gd name="connsiteY11" fmla="*/ 727992 h 4518038"/>
                <a:gd name="connsiteX12" fmla="*/ 2112990 w 5485018"/>
                <a:gd name="connsiteY12" fmla="*/ 727992 h 4518038"/>
                <a:gd name="connsiteX13" fmla="*/ 2100468 w 5485018"/>
                <a:gd name="connsiteY13" fmla="*/ 727992 h 4518038"/>
                <a:gd name="connsiteX14" fmla="*/ 2087947 w 5485018"/>
                <a:gd name="connsiteY14" fmla="*/ 727629 h 4518038"/>
                <a:gd name="connsiteX15" fmla="*/ 1989265 w 5485018"/>
                <a:gd name="connsiteY15" fmla="*/ 726055 h 4518038"/>
                <a:gd name="connsiteX16" fmla="*/ 946901 w 5485018"/>
                <a:gd name="connsiteY16" fmla="*/ 945810 h 4518038"/>
                <a:gd name="connsiteX17" fmla="*/ 218808 w 5485018"/>
                <a:gd name="connsiteY17" fmla="*/ 1519271 h 4518038"/>
                <a:gd name="connsiteX18" fmla="*/ 77177 w 5485018"/>
                <a:gd name="connsiteY18" fmla="*/ 1709761 h 4518038"/>
                <a:gd name="connsiteX19" fmla="*/ 0 w 5485018"/>
                <a:gd name="connsiteY19" fmla="*/ 1837634 h 4518038"/>
                <a:gd name="connsiteX20" fmla="*/ 0 w 5485018"/>
                <a:gd name="connsiteY20" fmla="*/ 701173 h 4518038"/>
                <a:gd name="connsiteX21" fmla="*/ 94238 w 5485018"/>
                <a:gd name="connsiteY21" fmla="*/ 618817 h 4518038"/>
                <a:gd name="connsiteX22" fmla="*/ 1989265 w 5485018"/>
                <a:gd name="connsiteY22"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512666" y="4518038"/>
                  </a:lnTo>
                  <a:lnTo>
                    <a:pt x="4574099" y="4368919"/>
                  </a:lnTo>
                  <a:cubicBezTo>
                    <a:pt x="4684932" y="4060345"/>
                    <a:pt x="4741091" y="3730957"/>
                    <a:pt x="4741091" y="3389833"/>
                  </a:cubicBezTo>
                  <a:cubicBezTo>
                    <a:pt x="4741091" y="3043625"/>
                    <a:pt x="4683319" y="2706493"/>
                    <a:pt x="4569388" y="2387755"/>
                  </a:cubicBezTo>
                  <a:cubicBezTo>
                    <a:pt x="4454218" y="2065386"/>
                    <a:pt x="4287225" y="1779441"/>
                    <a:pt x="4073248" y="1537907"/>
                  </a:cubicBezTo>
                  <a:cubicBezTo>
                    <a:pt x="3850965" y="1287054"/>
                    <a:pt x="3582688" y="1091019"/>
                    <a:pt x="3276102" y="955249"/>
                  </a:cubicBezTo>
                  <a:cubicBezTo>
                    <a:pt x="2935427" y="804470"/>
                    <a:pt x="2546399" y="727992"/>
                    <a:pt x="2119808" y="727992"/>
                  </a:cubicBezTo>
                  <a:lnTo>
                    <a:pt x="2112990" y="727992"/>
                  </a:lnTo>
                  <a:lnTo>
                    <a:pt x="2100468" y="727992"/>
                  </a:lnTo>
                  <a:lnTo>
                    <a:pt x="2087947" y="727629"/>
                  </a:lnTo>
                  <a:cubicBezTo>
                    <a:pt x="2054599" y="726541"/>
                    <a:pt x="2022241" y="726055"/>
                    <a:pt x="1989265" y="726055"/>
                  </a:cubicBezTo>
                  <a:cubicBezTo>
                    <a:pt x="1603957" y="726055"/>
                    <a:pt x="1253114" y="799872"/>
                    <a:pt x="946901" y="945810"/>
                  </a:cubicBezTo>
                  <a:cubicBezTo>
                    <a:pt x="667837" y="1078435"/>
                    <a:pt x="422869" y="1271444"/>
                    <a:pt x="218808" y="1519271"/>
                  </a:cubicBezTo>
                  <a:cubicBezTo>
                    <a:pt x="168847" y="1579957"/>
                    <a:pt x="121614" y="1643495"/>
                    <a:pt x="77177" y="1709761"/>
                  </a:cubicBezTo>
                  <a:lnTo>
                    <a:pt x="0" y="1837634"/>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3ADE4509-9115-467E-836A-106D01A0E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646095 w 5485018"/>
                <a:gd name="connsiteY5" fmla="*/ 4518038 h 4518038"/>
                <a:gd name="connsiteX6" fmla="*/ 4691006 w 5485018"/>
                <a:gd name="connsiteY6" fmla="*/ 4409093 h 4518038"/>
                <a:gd name="connsiteX7" fmla="*/ 4864938 w 5485018"/>
                <a:gd name="connsiteY7" fmla="*/ 3389953 h 4518038"/>
                <a:gd name="connsiteX8" fmla="*/ 4686293 w 5485018"/>
                <a:gd name="connsiteY8" fmla="*/ 2347943 h 4518038"/>
                <a:gd name="connsiteX9" fmla="*/ 4166848 w 5485018"/>
                <a:gd name="connsiteY9" fmla="*/ 1458888 h 4518038"/>
                <a:gd name="connsiteX10" fmla="*/ 3327179 w 5485018"/>
                <a:gd name="connsiteY10" fmla="*/ 845129 h 4518038"/>
                <a:gd name="connsiteX11" fmla="*/ 2119684 w 5485018"/>
                <a:gd name="connsiteY11" fmla="*/ 607104 h 4518038"/>
                <a:gd name="connsiteX12" fmla="*/ 2113362 w 5485018"/>
                <a:gd name="connsiteY12" fmla="*/ 607104 h 4518038"/>
                <a:gd name="connsiteX13" fmla="*/ 2102700 w 5485018"/>
                <a:gd name="connsiteY13" fmla="*/ 607104 h 4518038"/>
                <a:gd name="connsiteX14" fmla="*/ 2092038 w 5485018"/>
                <a:gd name="connsiteY14" fmla="*/ 606740 h 4518038"/>
                <a:gd name="connsiteX15" fmla="*/ 1989265 w 5485018"/>
                <a:gd name="connsiteY15" fmla="*/ 605046 h 4518038"/>
                <a:gd name="connsiteX16" fmla="*/ 892105 w 5485018"/>
                <a:gd name="connsiteY16" fmla="*/ 837143 h 4518038"/>
                <a:gd name="connsiteX17" fmla="*/ 121738 w 5485018"/>
                <a:gd name="connsiteY17" fmla="*/ 1443641 h 4518038"/>
                <a:gd name="connsiteX18" fmla="*/ 0 w 5485018"/>
                <a:gd name="connsiteY18" fmla="*/ 1607393 h 4518038"/>
                <a:gd name="connsiteX19" fmla="*/ 0 w 5485018"/>
                <a:gd name="connsiteY19" fmla="*/ 701173 h 4518038"/>
                <a:gd name="connsiteX20" fmla="*/ 94238 w 5485018"/>
                <a:gd name="connsiteY20" fmla="*/ 618817 h 4518038"/>
                <a:gd name="connsiteX21" fmla="*/ 1989265 w 5485018"/>
                <a:gd name="connsiteY21"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646095" y="4518038"/>
                  </a:lnTo>
                  <a:lnTo>
                    <a:pt x="4691006" y="4409093"/>
                  </a:lnTo>
                  <a:cubicBezTo>
                    <a:pt x="4806425" y="4087572"/>
                    <a:pt x="4864938" y="3744753"/>
                    <a:pt x="4864938" y="3389953"/>
                  </a:cubicBezTo>
                  <a:cubicBezTo>
                    <a:pt x="4864938" y="3030072"/>
                    <a:pt x="4804812" y="2679509"/>
                    <a:pt x="4686293" y="2347943"/>
                  </a:cubicBezTo>
                  <a:cubicBezTo>
                    <a:pt x="4565916" y="2011174"/>
                    <a:pt x="4391115" y="1712040"/>
                    <a:pt x="4166848" y="1458888"/>
                  </a:cubicBezTo>
                  <a:cubicBezTo>
                    <a:pt x="3932787" y="1194604"/>
                    <a:pt x="3650253" y="988162"/>
                    <a:pt x="3327179" y="845129"/>
                  </a:cubicBezTo>
                  <a:cubicBezTo>
                    <a:pt x="2970387" y="687212"/>
                    <a:pt x="2564126" y="607104"/>
                    <a:pt x="2119684" y="607104"/>
                  </a:cubicBezTo>
                  <a:lnTo>
                    <a:pt x="2113362" y="607104"/>
                  </a:lnTo>
                  <a:lnTo>
                    <a:pt x="2102700" y="607104"/>
                  </a:lnTo>
                  <a:lnTo>
                    <a:pt x="2092038" y="606740"/>
                  </a:lnTo>
                  <a:cubicBezTo>
                    <a:pt x="2057202" y="605532"/>
                    <a:pt x="2023605" y="605046"/>
                    <a:pt x="1989265" y="605046"/>
                  </a:cubicBezTo>
                  <a:cubicBezTo>
                    <a:pt x="1584989" y="605046"/>
                    <a:pt x="1215923" y="682977"/>
                    <a:pt x="892105" y="837143"/>
                  </a:cubicBezTo>
                  <a:cubicBezTo>
                    <a:pt x="596554" y="977755"/>
                    <a:pt x="337327" y="1181776"/>
                    <a:pt x="121738" y="1443641"/>
                  </a:cubicBezTo>
                  <a:lnTo>
                    <a:pt x="0" y="1607393"/>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B8AEE038-5037-42A4-9563-BCE140CA4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1563"/>
              <a:ext cx="5474293" cy="4492666"/>
            </a:xfrm>
            <a:custGeom>
              <a:avLst/>
              <a:gdLst>
                <a:gd name="connsiteX0" fmla="*/ 2115592 w 5474293"/>
                <a:gd name="connsiteY0" fmla="*/ 41 h 4492666"/>
                <a:gd name="connsiteX1" fmla="*/ 3398462 w 5474293"/>
                <a:gd name="connsiteY1" fmla="*/ 218585 h 4492666"/>
                <a:gd name="connsiteX2" fmla="*/ 3475450 w 5474293"/>
                <a:gd name="connsiteY2" fmla="*/ 248231 h 4492666"/>
                <a:gd name="connsiteX3" fmla="*/ 3514006 w 5474293"/>
                <a:gd name="connsiteY3" fmla="*/ 262994 h 4492666"/>
                <a:gd name="connsiteX4" fmla="*/ 3551818 w 5474293"/>
                <a:gd name="connsiteY4" fmla="*/ 279573 h 4492666"/>
                <a:gd name="connsiteX5" fmla="*/ 3627317 w 5474293"/>
                <a:gd name="connsiteY5" fmla="*/ 313213 h 4492666"/>
                <a:gd name="connsiteX6" fmla="*/ 3665128 w 5474293"/>
                <a:gd name="connsiteY6" fmla="*/ 330033 h 4492666"/>
                <a:gd name="connsiteX7" fmla="*/ 3702071 w 5474293"/>
                <a:gd name="connsiteY7" fmla="*/ 348669 h 4492666"/>
                <a:gd name="connsiteX8" fmla="*/ 3775959 w 5474293"/>
                <a:gd name="connsiteY8" fmla="*/ 386060 h 4492666"/>
                <a:gd name="connsiteX9" fmla="*/ 3812905 w 5474293"/>
                <a:gd name="connsiteY9" fmla="*/ 404817 h 4492666"/>
                <a:gd name="connsiteX10" fmla="*/ 3848855 w 5474293"/>
                <a:gd name="connsiteY10" fmla="*/ 425267 h 4492666"/>
                <a:gd name="connsiteX11" fmla="*/ 3920762 w 5474293"/>
                <a:gd name="connsiteY11" fmla="*/ 466653 h 4492666"/>
                <a:gd name="connsiteX12" fmla="*/ 3956712 w 5474293"/>
                <a:gd name="connsiteY12" fmla="*/ 487466 h 4492666"/>
                <a:gd name="connsiteX13" fmla="*/ 3991550 w 5474293"/>
                <a:gd name="connsiteY13" fmla="*/ 509852 h 4492666"/>
                <a:gd name="connsiteX14" fmla="*/ 4511739 w 5474293"/>
                <a:gd name="connsiteY14" fmla="*/ 921042 h 4492666"/>
                <a:gd name="connsiteX15" fmla="*/ 4933990 w 5474293"/>
                <a:gd name="connsiteY15" fmla="*/ 1431579 h 4492666"/>
                <a:gd name="connsiteX16" fmla="*/ 5244418 w 5474293"/>
                <a:gd name="connsiteY16" fmla="*/ 2014241 h 4492666"/>
                <a:gd name="connsiteX17" fmla="*/ 5433601 w 5474293"/>
                <a:gd name="connsiteY17" fmla="*/ 2643851 h 4492666"/>
                <a:gd name="connsiteX18" fmla="*/ 5469182 w 5474293"/>
                <a:gd name="connsiteY18" fmla="*/ 2969730 h 4492666"/>
                <a:gd name="connsiteX19" fmla="*/ 5472280 w 5474293"/>
                <a:gd name="connsiteY19" fmla="*/ 3051530 h 4492666"/>
                <a:gd name="connsiteX20" fmla="*/ 5473893 w 5474293"/>
                <a:gd name="connsiteY20" fmla="*/ 3133213 h 4492666"/>
                <a:gd name="connsiteX21" fmla="*/ 5473396 w 5474293"/>
                <a:gd name="connsiteY21" fmla="*/ 3214894 h 4492666"/>
                <a:gd name="connsiteX22" fmla="*/ 5471413 w 5474293"/>
                <a:gd name="connsiteY22" fmla="*/ 3296455 h 4492666"/>
                <a:gd name="connsiteX23" fmla="*/ 5370003 w 5474293"/>
                <a:gd name="connsiteY23" fmla="*/ 3937439 h 4492666"/>
                <a:gd name="connsiteX24" fmla="*/ 5330578 w 5474293"/>
                <a:gd name="connsiteY24" fmla="*/ 4093542 h 4492666"/>
                <a:gd name="connsiteX25" fmla="*/ 5309380 w 5474293"/>
                <a:gd name="connsiteY25" fmla="*/ 4170988 h 4492666"/>
                <a:gd name="connsiteX26" fmla="*/ 5289173 w 5474293"/>
                <a:gd name="connsiteY26" fmla="*/ 4248555 h 4492666"/>
                <a:gd name="connsiteX27" fmla="*/ 5266983 w 5474293"/>
                <a:gd name="connsiteY27" fmla="*/ 4325639 h 4492666"/>
                <a:gd name="connsiteX28" fmla="*/ 5245039 w 5474293"/>
                <a:gd name="connsiteY28" fmla="*/ 4402599 h 4492666"/>
                <a:gd name="connsiteX29" fmla="*/ 5216062 w 5474293"/>
                <a:gd name="connsiteY29" fmla="*/ 4492666 h 4492666"/>
                <a:gd name="connsiteX30" fmla="*/ 4901582 w 5474293"/>
                <a:gd name="connsiteY30" fmla="*/ 4492666 h 4492666"/>
                <a:gd name="connsiteX31" fmla="*/ 4912791 w 5474293"/>
                <a:gd name="connsiteY31" fmla="*/ 4462983 h 4492666"/>
                <a:gd name="connsiteX32" fmla="*/ 4934983 w 5474293"/>
                <a:gd name="connsiteY32" fmla="*/ 4393040 h 4492666"/>
                <a:gd name="connsiteX33" fmla="*/ 4956181 w 5474293"/>
                <a:gd name="connsiteY33" fmla="*/ 4322734 h 4492666"/>
                <a:gd name="connsiteX34" fmla="*/ 4990895 w 5474293"/>
                <a:gd name="connsiteY34" fmla="*/ 4180064 h 4492666"/>
                <a:gd name="connsiteX35" fmla="*/ 5014697 w 5474293"/>
                <a:gd name="connsiteY35" fmla="*/ 4035216 h 4492666"/>
                <a:gd name="connsiteX36" fmla="*/ 5026474 w 5474293"/>
                <a:gd name="connsiteY36" fmla="*/ 3888915 h 4492666"/>
                <a:gd name="connsiteX37" fmla="*/ 4998580 w 5474293"/>
                <a:gd name="connsiteY37" fmla="*/ 3307225 h 4492666"/>
                <a:gd name="connsiteX38" fmla="*/ 4990770 w 5474293"/>
                <a:gd name="connsiteY38" fmla="*/ 3235586 h 4492666"/>
                <a:gd name="connsiteX39" fmla="*/ 4982093 w 5474293"/>
                <a:gd name="connsiteY39" fmla="*/ 3164190 h 4492666"/>
                <a:gd name="connsiteX40" fmla="*/ 4971556 w 5474293"/>
                <a:gd name="connsiteY40" fmla="*/ 3093158 h 4492666"/>
                <a:gd name="connsiteX41" fmla="*/ 4960024 w 5474293"/>
                <a:gd name="connsiteY41" fmla="*/ 3022368 h 4492666"/>
                <a:gd name="connsiteX42" fmla="*/ 4946883 w 5474293"/>
                <a:gd name="connsiteY42" fmla="*/ 2951941 h 4492666"/>
                <a:gd name="connsiteX43" fmla="*/ 4940685 w 5474293"/>
                <a:gd name="connsiteY43" fmla="*/ 2916728 h 4492666"/>
                <a:gd name="connsiteX44" fmla="*/ 4933123 w 5474293"/>
                <a:gd name="connsiteY44" fmla="*/ 2881754 h 4492666"/>
                <a:gd name="connsiteX45" fmla="*/ 4918494 w 5474293"/>
                <a:gd name="connsiteY45" fmla="*/ 2811812 h 4492666"/>
                <a:gd name="connsiteX46" fmla="*/ 4911553 w 5474293"/>
                <a:gd name="connsiteY46" fmla="*/ 2776841 h 4492666"/>
                <a:gd name="connsiteX47" fmla="*/ 4903494 w 5474293"/>
                <a:gd name="connsiteY47" fmla="*/ 2742111 h 4492666"/>
                <a:gd name="connsiteX48" fmla="*/ 4755594 w 5474293"/>
                <a:gd name="connsiteY48" fmla="*/ 2192244 h 4492666"/>
                <a:gd name="connsiteX49" fmla="*/ 4523888 w 5474293"/>
                <a:gd name="connsiteY49" fmla="*/ 1671057 h 4492666"/>
                <a:gd name="connsiteX50" fmla="*/ 4489176 w 5474293"/>
                <a:gd name="connsiteY50" fmla="*/ 1608376 h 4492666"/>
                <a:gd name="connsiteX51" fmla="*/ 4451613 w 5474293"/>
                <a:gd name="connsiteY51" fmla="*/ 1547507 h 4492666"/>
                <a:gd name="connsiteX52" fmla="*/ 4414049 w 5474293"/>
                <a:gd name="connsiteY52" fmla="*/ 1486398 h 4492666"/>
                <a:gd name="connsiteX53" fmla="*/ 4373758 w 5474293"/>
                <a:gd name="connsiteY53" fmla="*/ 1427104 h 4492666"/>
                <a:gd name="connsiteX54" fmla="*/ 4332971 w 5474293"/>
                <a:gd name="connsiteY54" fmla="*/ 1367930 h 4492666"/>
                <a:gd name="connsiteX55" fmla="*/ 4289828 w 5474293"/>
                <a:gd name="connsiteY55" fmla="*/ 1310450 h 4492666"/>
                <a:gd name="connsiteX56" fmla="*/ 4268258 w 5474293"/>
                <a:gd name="connsiteY56" fmla="*/ 1281651 h 4492666"/>
                <a:gd name="connsiteX57" fmla="*/ 4257471 w 5474293"/>
                <a:gd name="connsiteY57" fmla="*/ 1267250 h 4492666"/>
                <a:gd name="connsiteX58" fmla="*/ 4245941 w 5474293"/>
                <a:gd name="connsiteY58" fmla="*/ 1253455 h 4492666"/>
                <a:gd name="connsiteX59" fmla="*/ 4199824 w 5474293"/>
                <a:gd name="connsiteY59" fmla="*/ 1198154 h 4492666"/>
                <a:gd name="connsiteX60" fmla="*/ 3782406 w 5474293"/>
                <a:gd name="connsiteY60" fmla="*/ 797372 h 4492666"/>
                <a:gd name="connsiteX61" fmla="*/ 3540661 w 5474293"/>
                <a:gd name="connsiteY61" fmla="*/ 632194 h 4492666"/>
                <a:gd name="connsiteX62" fmla="*/ 3279449 w 5474293"/>
                <a:gd name="connsiteY62" fmla="*/ 495211 h 4492666"/>
                <a:gd name="connsiteX63" fmla="*/ 2712893 w 5474293"/>
                <a:gd name="connsiteY63" fmla="*/ 311278 h 4492666"/>
                <a:gd name="connsiteX64" fmla="*/ 2639377 w 5474293"/>
                <a:gd name="connsiteY64" fmla="*/ 295787 h 4492666"/>
                <a:gd name="connsiteX65" fmla="*/ 2564993 w 5474293"/>
                <a:gd name="connsiteY65" fmla="*/ 284291 h 4492666"/>
                <a:gd name="connsiteX66" fmla="*/ 2415482 w 5474293"/>
                <a:gd name="connsiteY66" fmla="*/ 264446 h 4492666"/>
                <a:gd name="connsiteX67" fmla="*/ 2340231 w 5474293"/>
                <a:gd name="connsiteY67" fmla="*/ 257428 h 4492666"/>
                <a:gd name="connsiteX68" fmla="*/ 2264732 w 5474293"/>
                <a:gd name="connsiteY68" fmla="*/ 251982 h 4492666"/>
                <a:gd name="connsiteX69" fmla="*/ 2112989 w 5474293"/>
                <a:gd name="connsiteY69" fmla="*/ 245811 h 4492666"/>
                <a:gd name="connsiteX70" fmla="*/ 1515068 w 5474293"/>
                <a:gd name="connsiteY70" fmla="*/ 306677 h 4492666"/>
                <a:gd name="connsiteX71" fmla="*/ 963016 w 5474293"/>
                <a:gd name="connsiteY71" fmla="*/ 513967 h 4492666"/>
                <a:gd name="connsiteX72" fmla="*/ 485101 w 5474293"/>
                <a:gd name="connsiteY72" fmla="*/ 835489 h 4492666"/>
                <a:gd name="connsiteX73" fmla="*/ 377616 w 5474293"/>
                <a:gd name="connsiteY73" fmla="*/ 929391 h 4492666"/>
                <a:gd name="connsiteX74" fmla="*/ 350963 w 5474293"/>
                <a:gd name="connsiteY74" fmla="*/ 952869 h 4492666"/>
                <a:gd name="connsiteX75" fmla="*/ 325177 w 5474293"/>
                <a:gd name="connsiteY75" fmla="*/ 977433 h 4492666"/>
                <a:gd name="connsiteX76" fmla="*/ 273108 w 5474293"/>
                <a:gd name="connsiteY76" fmla="*/ 1026079 h 4492666"/>
                <a:gd name="connsiteX77" fmla="*/ 246950 w 5474293"/>
                <a:gd name="connsiteY77" fmla="*/ 1050280 h 4492666"/>
                <a:gd name="connsiteX78" fmla="*/ 221907 w 5474293"/>
                <a:gd name="connsiteY78" fmla="*/ 1075572 h 4492666"/>
                <a:gd name="connsiteX79" fmla="*/ 171698 w 5474293"/>
                <a:gd name="connsiteY79" fmla="*/ 1126154 h 4492666"/>
                <a:gd name="connsiteX80" fmla="*/ 123596 w 5474293"/>
                <a:gd name="connsiteY80" fmla="*/ 1178793 h 4492666"/>
                <a:gd name="connsiteX81" fmla="*/ 76734 w 5474293"/>
                <a:gd name="connsiteY81" fmla="*/ 1232642 h 4492666"/>
                <a:gd name="connsiteX82" fmla="*/ 0 w 5474293"/>
                <a:gd name="connsiteY82" fmla="*/ 1334855 h 4492666"/>
                <a:gd name="connsiteX83" fmla="*/ 0 w 5474293"/>
                <a:gd name="connsiteY83" fmla="*/ 663435 h 4492666"/>
                <a:gd name="connsiteX84" fmla="*/ 16483 w 5474293"/>
                <a:gd name="connsiteY84" fmla="*/ 648530 h 4492666"/>
                <a:gd name="connsiteX85" fmla="*/ 48220 w 5474293"/>
                <a:gd name="connsiteY85" fmla="*/ 620940 h 4492666"/>
                <a:gd name="connsiteX86" fmla="*/ 81570 w 5474293"/>
                <a:gd name="connsiteY86" fmla="*/ 595043 h 4492666"/>
                <a:gd name="connsiteX87" fmla="*/ 217693 w 5474293"/>
                <a:gd name="connsiteY87" fmla="*/ 495573 h 4492666"/>
                <a:gd name="connsiteX88" fmla="*/ 817844 w 5474293"/>
                <a:gd name="connsiteY88" fmla="*/ 193898 h 4492666"/>
                <a:gd name="connsiteX89" fmla="*/ 1463494 w 5474293"/>
                <a:gd name="connsiteY89" fmla="*/ 41427 h 4492666"/>
                <a:gd name="connsiteX90" fmla="*/ 2115592 w 5474293"/>
                <a:gd name="connsiteY90" fmla="*/ 41 h 44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474293" h="4492666">
                  <a:moveTo>
                    <a:pt x="2115592" y="41"/>
                  </a:moveTo>
                  <a:cubicBezTo>
                    <a:pt x="2546769" y="1129"/>
                    <a:pt x="2985634" y="65627"/>
                    <a:pt x="3398462" y="218585"/>
                  </a:cubicBezTo>
                  <a:lnTo>
                    <a:pt x="3475450" y="248231"/>
                  </a:lnTo>
                  <a:lnTo>
                    <a:pt x="3514006" y="262994"/>
                  </a:lnTo>
                  <a:cubicBezTo>
                    <a:pt x="3526651" y="268318"/>
                    <a:pt x="3539171" y="274006"/>
                    <a:pt x="3551818" y="279573"/>
                  </a:cubicBezTo>
                  <a:lnTo>
                    <a:pt x="3627317" y="313213"/>
                  </a:lnTo>
                  <a:lnTo>
                    <a:pt x="3665128" y="330033"/>
                  </a:lnTo>
                  <a:cubicBezTo>
                    <a:pt x="3677650" y="335841"/>
                    <a:pt x="3689676" y="342377"/>
                    <a:pt x="3702071" y="348669"/>
                  </a:cubicBezTo>
                  <a:lnTo>
                    <a:pt x="3775959" y="386060"/>
                  </a:lnTo>
                  <a:lnTo>
                    <a:pt x="3812905" y="404817"/>
                  </a:lnTo>
                  <a:cubicBezTo>
                    <a:pt x="3825054" y="411352"/>
                    <a:pt x="3836832" y="418491"/>
                    <a:pt x="3848855" y="425267"/>
                  </a:cubicBezTo>
                  <a:lnTo>
                    <a:pt x="3920762" y="466653"/>
                  </a:lnTo>
                  <a:lnTo>
                    <a:pt x="3956712" y="487466"/>
                  </a:lnTo>
                  <a:lnTo>
                    <a:pt x="3991550" y="509852"/>
                  </a:lnTo>
                  <a:cubicBezTo>
                    <a:pt x="4178500" y="628078"/>
                    <a:pt x="4353674" y="766030"/>
                    <a:pt x="4511739" y="921042"/>
                  </a:cubicBezTo>
                  <a:cubicBezTo>
                    <a:pt x="4669309" y="1076539"/>
                    <a:pt x="4811754" y="1247647"/>
                    <a:pt x="4933990" y="1431579"/>
                  </a:cubicBezTo>
                  <a:cubicBezTo>
                    <a:pt x="5056724" y="1615272"/>
                    <a:pt x="5159993" y="1811186"/>
                    <a:pt x="5244418" y="2014241"/>
                  </a:cubicBezTo>
                  <a:cubicBezTo>
                    <a:pt x="5327481" y="2217657"/>
                    <a:pt x="5396409" y="2427728"/>
                    <a:pt x="5433601" y="2643851"/>
                  </a:cubicBezTo>
                  <a:cubicBezTo>
                    <a:pt x="5452446" y="2751792"/>
                    <a:pt x="5463480" y="2860819"/>
                    <a:pt x="5469182" y="2969730"/>
                  </a:cubicBezTo>
                  <a:cubicBezTo>
                    <a:pt x="5471413" y="2996957"/>
                    <a:pt x="5471785" y="3024183"/>
                    <a:pt x="5472280" y="3051530"/>
                  </a:cubicBezTo>
                  <a:lnTo>
                    <a:pt x="5473893" y="3133213"/>
                  </a:lnTo>
                  <a:cubicBezTo>
                    <a:pt x="5474883" y="3160441"/>
                    <a:pt x="5473770" y="3187667"/>
                    <a:pt x="5473396" y="3214894"/>
                  </a:cubicBezTo>
                  <a:lnTo>
                    <a:pt x="5471413" y="3296455"/>
                  </a:lnTo>
                  <a:cubicBezTo>
                    <a:pt x="5463726" y="3513909"/>
                    <a:pt x="5421452" y="3728700"/>
                    <a:pt x="5370003" y="3937439"/>
                  </a:cubicBezTo>
                  <a:cubicBezTo>
                    <a:pt x="5356367" y="3989595"/>
                    <a:pt x="5343100" y="4041629"/>
                    <a:pt x="5330578" y="4093542"/>
                  </a:cubicBezTo>
                  <a:lnTo>
                    <a:pt x="5309380" y="4170988"/>
                  </a:lnTo>
                  <a:lnTo>
                    <a:pt x="5289173" y="4248555"/>
                  </a:lnTo>
                  <a:lnTo>
                    <a:pt x="5266983" y="4325639"/>
                  </a:lnTo>
                  <a:cubicBezTo>
                    <a:pt x="5259667" y="4351292"/>
                    <a:pt x="5253096" y="4377187"/>
                    <a:pt x="5245039" y="4402599"/>
                  </a:cubicBezTo>
                  <a:lnTo>
                    <a:pt x="5216062" y="4492666"/>
                  </a:lnTo>
                  <a:lnTo>
                    <a:pt x="4901582" y="4492666"/>
                  </a:lnTo>
                  <a:lnTo>
                    <a:pt x="4912791" y="4462983"/>
                  </a:lnTo>
                  <a:cubicBezTo>
                    <a:pt x="4921718" y="4440114"/>
                    <a:pt x="4927669" y="4416273"/>
                    <a:pt x="4934983" y="4393040"/>
                  </a:cubicBezTo>
                  <a:lnTo>
                    <a:pt x="4956181" y="4322734"/>
                  </a:lnTo>
                  <a:cubicBezTo>
                    <a:pt x="4968704" y="4275420"/>
                    <a:pt x="4979862" y="4227742"/>
                    <a:pt x="4990895" y="4180064"/>
                  </a:cubicBezTo>
                  <a:cubicBezTo>
                    <a:pt x="5000067" y="4131903"/>
                    <a:pt x="5007506" y="4083498"/>
                    <a:pt x="5014697" y="4035216"/>
                  </a:cubicBezTo>
                  <a:cubicBezTo>
                    <a:pt x="5019284" y="3986327"/>
                    <a:pt x="5023871" y="3937683"/>
                    <a:pt x="5026474" y="3888915"/>
                  </a:cubicBezTo>
                  <a:cubicBezTo>
                    <a:pt x="5034534" y="3693002"/>
                    <a:pt x="5016310" y="3498298"/>
                    <a:pt x="4998580" y="3307225"/>
                  </a:cubicBezTo>
                  <a:lnTo>
                    <a:pt x="4990770" y="3235586"/>
                  </a:lnTo>
                  <a:cubicBezTo>
                    <a:pt x="4988167" y="3211748"/>
                    <a:pt x="4986182" y="3187910"/>
                    <a:pt x="4982093" y="3164190"/>
                  </a:cubicBezTo>
                  <a:lnTo>
                    <a:pt x="4971556" y="3093158"/>
                  </a:lnTo>
                  <a:cubicBezTo>
                    <a:pt x="4968084" y="3069442"/>
                    <a:pt x="4964735" y="3045844"/>
                    <a:pt x="4960024" y="3022368"/>
                  </a:cubicBezTo>
                  <a:lnTo>
                    <a:pt x="4946883" y="2951941"/>
                  </a:lnTo>
                  <a:lnTo>
                    <a:pt x="4940685" y="2916728"/>
                  </a:lnTo>
                  <a:cubicBezTo>
                    <a:pt x="4938454" y="2904988"/>
                    <a:pt x="4935603" y="2893372"/>
                    <a:pt x="4933123" y="2881754"/>
                  </a:cubicBezTo>
                  <a:cubicBezTo>
                    <a:pt x="4927915" y="2858522"/>
                    <a:pt x="4923205" y="2835167"/>
                    <a:pt x="4918494" y="2811812"/>
                  </a:cubicBezTo>
                  <a:lnTo>
                    <a:pt x="4911553" y="2776841"/>
                  </a:lnTo>
                  <a:lnTo>
                    <a:pt x="4903494" y="2742111"/>
                  </a:lnTo>
                  <a:cubicBezTo>
                    <a:pt x="4862335" y="2556724"/>
                    <a:pt x="4819069" y="2371579"/>
                    <a:pt x="4755594" y="2192244"/>
                  </a:cubicBezTo>
                  <a:cubicBezTo>
                    <a:pt x="4693607" y="2012547"/>
                    <a:pt x="4616123" y="1837930"/>
                    <a:pt x="4523888" y="1671057"/>
                  </a:cubicBezTo>
                  <a:lnTo>
                    <a:pt x="4489176" y="1608376"/>
                  </a:lnTo>
                  <a:lnTo>
                    <a:pt x="4451613" y="1547507"/>
                  </a:lnTo>
                  <a:cubicBezTo>
                    <a:pt x="4439092" y="1527178"/>
                    <a:pt x="4427065" y="1506485"/>
                    <a:pt x="4414049" y="1486398"/>
                  </a:cubicBezTo>
                  <a:lnTo>
                    <a:pt x="4373758" y="1427104"/>
                  </a:lnTo>
                  <a:cubicBezTo>
                    <a:pt x="4360121" y="1407499"/>
                    <a:pt x="4347475" y="1387050"/>
                    <a:pt x="4332971" y="1367930"/>
                  </a:cubicBezTo>
                  <a:lnTo>
                    <a:pt x="4289828" y="1310450"/>
                  </a:lnTo>
                  <a:lnTo>
                    <a:pt x="4268258" y="1281651"/>
                  </a:lnTo>
                  <a:lnTo>
                    <a:pt x="4257471" y="1267250"/>
                  </a:lnTo>
                  <a:lnTo>
                    <a:pt x="4245941" y="1253455"/>
                  </a:lnTo>
                  <a:lnTo>
                    <a:pt x="4199824" y="1198154"/>
                  </a:lnTo>
                  <a:cubicBezTo>
                    <a:pt x="4076223" y="1051127"/>
                    <a:pt x="3936878" y="915598"/>
                    <a:pt x="3782406" y="797372"/>
                  </a:cubicBezTo>
                  <a:cubicBezTo>
                    <a:pt x="3705172" y="738198"/>
                    <a:pt x="3624465" y="683017"/>
                    <a:pt x="3540661" y="632194"/>
                  </a:cubicBezTo>
                  <a:cubicBezTo>
                    <a:pt x="3456483" y="582217"/>
                    <a:pt x="3369578" y="535749"/>
                    <a:pt x="3279449" y="495211"/>
                  </a:cubicBezTo>
                  <a:cubicBezTo>
                    <a:pt x="3099688" y="413287"/>
                    <a:pt x="2908894" y="352421"/>
                    <a:pt x="2712893" y="311278"/>
                  </a:cubicBezTo>
                  <a:lnTo>
                    <a:pt x="2639377" y="295787"/>
                  </a:lnTo>
                  <a:cubicBezTo>
                    <a:pt x="2614706" y="291552"/>
                    <a:pt x="2589789" y="288163"/>
                    <a:pt x="2564993" y="284291"/>
                  </a:cubicBezTo>
                  <a:cubicBezTo>
                    <a:pt x="2515280" y="277031"/>
                    <a:pt x="2465817" y="268198"/>
                    <a:pt x="2415482" y="264446"/>
                  </a:cubicBezTo>
                  <a:lnTo>
                    <a:pt x="2340231" y="257428"/>
                  </a:lnTo>
                  <a:cubicBezTo>
                    <a:pt x="2315188" y="255129"/>
                    <a:pt x="2290147" y="252466"/>
                    <a:pt x="2264732" y="251982"/>
                  </a:cubicBezTo>
                  <a:lnTo>
                    <a:pt x="2112989" y="245811"/>
                  </a:lnTo>
                  <a:cubicBezTo>
                    <a:pt x="1910292" y="242179"/>
                    <a:pt x="1709334" y="261422"/>
                    <a:pt x="1515068" y="306677"/>
                  </a:cubicBezTo>
                  <a:cubicBezTo>
                    <a:pt x="1320802" y="351572"/>
                    <a:pt x="1135214" y="423574"/>
                    <a:pt x="963016" y="513967"/>
                  </a:cubicBezTo>
                  <a:cubicBezTo>
                    <a:pt x="790695" y="604482"/>
                    <a:pt x="631639" y="713754"/>
                    <a:pt x="485101" y="835489"/>
                  </a:cubicBezTo>
                  <a:cubicBezTo>
                    <a:pt x="447290" y="864410"/>
                    <a:pt x="413445" y="898292"/>
                    <a:pt x="377616" y="929391"/>
                  </a:cubicBezTo>
                  <a:lnTo>
                    <a:pt x="350963" y="952869"/>
                  </a:lnTo>
                  <a:cubicBezTo>
                    <a:pt x="342160" y="960855"/>
                    <a:pt x="333854" y="969326"/>
                    <a:pt x="325177" y="977433"/>
                  </a:cubicBezTo>
                  <a:cubicBezTo>
                    <a:pt x="307943" y="993770"/>
                    <a:pt x="290712" y="1010106"/>
                    <a:pt x="273108" y="1026079"/>
                  </a:cubicBezTo>
                  <a:cubicBezTo>
                    <a:pt x="264431" y="1034187"/>
                    <a:pt x="255379" y="1041931"/>
                    <a:pt x="246950" y="1050280"/>
                  </a:cubicBezTo>
                  <a:lnTo>
                    <a:pt x="221907" y="1075572"/>
                  </a:lnTo>
                  <a:lnTo>
                    <a:pt x="171698" y="1126154"/>
                  </a:lnTo>
                  <a:cubicBezTo>
                    <a:pt x="154467" y="1142611"/>
                    <a:pt x="139340" y="1161005"/>
                    <a:pt x="123596" y="1178793"/>
                  </a:cubicBezTo>
                  <a:lnTo>
                    <a:pt x="76734" y="1232642"/>
                  </a:lnTo>
                  <a:lnTo>
                    <a:pt x="0" y="1334855"/>
                  </a:lnTo>
                  <a:lnTo>
                    <a:pt x="0" y="663435"/>
                  </a:lnTo>
                  <a:lnTo>
                    <a:pt x="16483" y="648530"/>
                  </a:lnTo>
                  <a:cubicBezTo>
                    <a:pt x="27021" y="639332"/>
                    <a:pt x="37312" y="629893"/>
                    <a:pt x="48220" y="620940"/>
                  </a:cubicBezTo>
                  <a:lnTo>
                    <a:pt x="81570" y="595043"/>
                  </a:lnTo>
                  <a:cubicBezTo>
                    <a:pt x="126324" y="560920"/>
                    <a:pt x="170334" y="526189"/>
                    <a:pt x="217693" y="495573"/>
                  </a:cubicBezTo>
                  <a:cubicBezTo>
                    <a:pt x="403528" y="368636"/>
                    <a:pt x="607091" y="267955"/>
                    <a:pt x="817844" y="193898"/>
                  </a:cubicBezTo>
                  <a:cubicBezTo>
                    <a:pt x="1028722" y="119356"/>
                    <a:pt x="1246293" y="71921"/>
                    <a:pt x="1463494" y="41427"/>
                  </a:cubicBezTo>
                  <a:cubicBezTo>
                    <a:pt x="1681315" y="11537"/>
                    <a:pt x="1899630" y="-805"/>
                    <a:pt x="2115592" y="4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04432E34-6BBC-4765-8C67-2A6E9F418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480043 w 5455589"/>
                <a:gd name="connsiteY5" fmla="*/ 4526023 h 4526023"/>
                <a:gd name="connsiteX6" fmla="*/ 4544716 w 5455589"/>
                <a:gd name="connsiteY6" fmla="*/ 4369040 h 4526023"/>
                <a:gd name="connsiteX7" fmla="*/ 4711707 w 5455589"/>
                <a:gd name="connsiteY7" fmla="*/ 3389953 h 4526023"/>
                <a:gd name="connsiteX8" fmla="*/ 4540005 w 5455589"/>
                <a:gd name="connsiteY8" fmla="*/ 2387756 h 4526023"/>
                <a:gd name="connsiteX9" fmla="*/ 4043865 w 5455589"/>
                <a:gd name="connsiteY9" fmla="*/ 1537907 h 4526023"/>
                <a:gd name="connsiteX10" fmla="*/ 3246721 w 5455589"/>
                <a:gd name="connsiteY10" fmla="*/ 955249 h 4526023"/>
                <a:gd name="connsiteX11" fmla="*/ 2090425 w 5455589"/>
                <a:gd name="connsiteY11" fmla="*/ 727992 h 4526023"/>
                <a:gd name="connsiteX12" fmla="*/ 2083606 w 5455589"/>
                <a:gd name="connsiteY12" fmla="*/ 727992 h 4526023"/>
                <a:gd name="connsiteX13" fmla="*/ 2071085 w 5455589"/>
                <a:gd name="connsiteY13" fmla="*/ 727992 h 4526023"/>
                <a:gd name="connsiteX14" fmla="*/ 2058564 w 5455589"/>
                <a:gd name="connsiteY14" fmla="*/ 727630 h 4526023"/>
                <a:gd name="connsiteX15" fmla="*/ 1959882 w 5455589"/>
                <a:gd name="connsiteY15" fmla="*/ 726055 h 4526023"/>
                <a:gd name="connsiteX16" fmla="*/ 917394 w 5455589"/>
                <a:gd name="connsiteY16" fmla="*/ 945930 h 4526023"/>
                <a:gd name="connsiteX17" fmla="*/ 189425 w 5455589"/>
                <a:gd name="connsiteY17" fmla="*/ 1519394 h 4526023"/>
                <a:gd name="connsiteX18" fmla="*/ 47794 w 5455589"/>
                <a:gd name="connsiteY18" fmla="*/ 1709883 h 4526023"/>
                <a:gd name="connsiteX19" fmla="*/ 0 w 5455589"/>
                <a:gd name="connsiteY19" fmla="*/ 1789072 h 4526023"/>
                <a:gd name="connsiteX20" fmla="*/ 0 w 5455589"/>
                <a:gd name="connsiteY20" fmla="*/ 675495 h 4526023"/>
                <a:gd name="connsiteX21" fmla="*/ 64855 w 5455589"/>
                <a:gd name="connsiteY21" fmla="*/ 618817 h 4526023"/>
                <a:gd name="connsiteX22" fmla="*/ 1959882 w 5455589"/>
                <a:gd name="connsiteY22"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480043" y="4526023"/>
                  </a:lnTo>
                  <a:lnTo>
                    <a:pt x="4544716" y="4369040"/>
                  </a:lnTo>
                  <a:cubicBezTo>
                    <a:pt x="4655547" y="4060465"/>
                    <a:pt x="4711707" y="3731077"/>
                    <a:pt x="4711707" y="3389953"/>
                  </a:cubicBezTo>
                  <a:cubicBezTo>
                    <a:pt x="4711707" y="3043625"/>
                    <a:pt x="4653936" y="2706493"/>
                    <a:pt x="4540005" y="2387756"/>
                  </a:cubicBezTo>
                  <a:cubicBezTo>
                    <a:pt x="4424835" y="2065386"/>
                    <a:pt x="4257842" y="1779441"/>
                    <a:pt x="4043865" y="1537907"/>
                  </a:cubicBezTo>
                  <a:cubicBezTo>
                    <a:pt x="3821582" y="1287054"/>
                    <a:pt x="3553305" y="1091020"/>
                    <a:pt x="3246721" y="955249"/>
                  </a:cubicBezTo>
                  <a:cubicBezTo>
                    <a:pt x="2906044" y="804470"/>
                    <a:pt x="2517016" y="727992"/>
                    <a:pt x="2090425" y="727992"/>
                  </a:cubicBezTo>
                  <a:lnTo>
                    <a:pt x="2083606" y="727992"/>
                  </a:lnTo>
                  <a:lnTo>
                    <a:pt x="2071085" y="727992"/>
                  </a:lnTo>
                  <a:lnTo>
                    <a:pt x="2058564" y="727630"/>
                  </a:lnTo>
                  <a:cubicBezTo>
                    <a:pt x="2025216" y="726541"/>
                    <a:pt x="1992858" y="726055"/>
                    <a:pt x="1959882" y="726055"/>
                  </a:cubicBezTo>
                  <a:cubicBezTo>
                    <a:pt x="1574698" y="726055"/>
                    <a:pt x="1223854" y="799992"/>
                    <a:pt x="917394" y="945930"/>
                  </a:cubicBezTo>
                  <a:cubicBezTo>
                    <a:pt x="638454" y="1078555"/>
                    <a:pt x="393486" y="1271566"/>
                    <a:pt x="189425" y="1519394"/>
                  </a:cubicBezTo>
                  <a:cubicBezTo>
                    <a:pt x="139464" y="1580080"/>
                    <a:pt x="92231" y="1643617"/>
                    <a:pt x="47794" y="1709883"/>
                  </a:cubicBezTo>
                  <a:lnTo>
                    <a:pt x="0" y="1789072"/>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63D4367F-6965-4855-B998-98587267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613420 w 5455589"/>
                <a:gd name="connsiteY5" fmla="*/ 4526023 h 4526023"/>
                <a:gd name="connsiteX6" fmla="*/ 4661623 w 5455589"/>
                <a:gd name="connsiteY6" fmla="*/ 4409094 h 4526023"/>
                <a:gd name="connsiteX7" fmla="*/ 4835557 w 5455589"/>
                <a:gd name="connsiteY7" fmla="*/ 3389953 h 4526023"/>
                <a:gd name="connsiteX8" fmla="*/ 4656910 w 5455589"/>
                <a:gd name="connsiteY8" fmla="*/ 2347944 h 4526023"/>
                <a:gd name="connsiteX9" fmla="*/ 4137464 w 5455589"/>
                <a:gd name="connsiteY9" fmla="*/ 1458888 h 4526023"/>
                <a:gd name="connsiteX10" fmla="*/ 3297796 w 5455589"/>
                <a:gd name="connsiteY10" fmla="*/ 845129 h 4526023"/>
                <a:gd name="connsiteX11" fmla="*/ 2090301 w 5455589"/>
                <a:gd name="connsiteY11" fmla="*/ 607104 h 4526023"/>
                <a:gd name="connsiteX12" fmla="*/ 2083978 w 5455589"/>
                <a:gd name="connsiteY12" fmla="*/ 607104 h 4526023"/>
                <a:gd name="connsiteX13" fmla="*/ 2073317 w 5455589"/>
                <a:gd name="connsiteY13" fmla="*/ 607104 h 4526023"/>
                <a:gd name="connsiteX14" fmla="*/ 2062656 w 5455589"/>
                <a:gd name="connsiteY14" fmla="*/ 606741 h 4526023"/>
                <a:gd name="connsiteX15" fmla="*/ 1959882 w 5455589"/>
                <a:gd name="connsiteY15" fmla="*/ 605046 h 4526023"/>
                <a:gd name="connsiteX16" fmla="*/ 862722 w 5455589"/>
                <a:gd name="connsiteY16" fmla="*/ 837143 h 4526023"/>
                <a:gd name="connsiteX17" fmla="*/ 92355 w 5455589"/>
                <a:gd name="connsiteY17" fmla="*/ 1443641 h 4526023"/>
                <a:gd name="connsiteX18" fmla="*/ 0 w 5455589"/>
                <a:gd name="connsiteY18" fmla="*/ 1567870 h 4526023"/>
                <a:gd name="connsiteX19" fmla="*/ 0 w 5455589"/>
                <a:gd name="connsiteY19" fmla="*/ 675495 h 4526023"/>
                <a:gd name="connsiteX20" fmla="*/ 64855 w 5455589"/>
                <a:gd name="connsiteY20" fmla="*/ 618817 h 4526023"/>
                <a:gd name="connsiteX21" fmla="*/ 1959882 w 5455589"/>
                <a:gd name="connsiteY21"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613420" y="4526023"/>
                  </a:lnTo>
                  <a:lnTo>
                    <a:pt x="4661623" y="4409094"/>
                  </a:lnTo>
                  <a:cubicBezTo>
                    <a:pt x="4777041" y="4087572"/>
                    <a:pt x="4835557" y="3744753"/>
                    <a:pt x="4835557" y="3389953"/>
                  </a:cubicBezTo>
                  <a:cubicBezTo>
                    <a:pt x="4835557" y="3030072"/>
                    <a:pt x="4775428" y="2679509"/>
                    <a:pt x="4656910" y="2347944"/>
                  </a:cubicBezTo>
                  <a:cubicBezTo>
                    <a:pt x="4536532" y="2011174"/>
                    <a:pt x="4361732" y="1712040"/>
                    <a:pt x="4137464" y="1458888"/>
                  </a:cubicBezTo>
                  <a:cubicBezTo>
                    <a:pt x="3903404" y="1194604"/>
                    <a:pt x="3620870" y="988162"/>
                    <a:pt x="3297796" y="845129"/>
                  </a:cubicBezTo>
                  <a:cubicBezTo>
                    <a:pt x="2941004" y="687212"/>
                    <a:pt x="2534743" y="607104"/>
                    <a:pt x="2090301" y="607104"/>
                  </a:cubicBezTo>
                  <a:lnTo>
                    <a:pt x="2083978" y="607104"/>
                  </a:lnTo>
                  <a:lnTo>
                    <a:pt x="2073317" y="607104"/>
                  </a:lnTo>
                  <a:lnTo>
                    <a:pt x="2062656" y="606741"/>
                  </a:lnTo>
                  <a:cubicBezTo>
                    <a:pt x="2027819" y="605532"/>
                    <a:pt x="1994222" y="605046"/>
                    <a:pt x="1959882" y="605046"/>
                  </a:cubicBezTo>
                  <a:cubicBezTo>
                    <a:pt x="1555729" y="605046"/>
                    <a:pt x="1186663" y="683098"/>
                    <a:pt x="862722" y="837143"/>
                  </a:cubicBezTo>
                  <a:cubicBezTo>
                    <a:pt x="567171" y="977755"/>
                    <a:pt x="307943" y="1181776"/>
                    <a:pt x="92355" y="1443641"/>
                  </a:cubicBezTo>
                  <a:lnTo>
                    <a:pt x="0" y="1567870"/>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useBgFill="1">
          <p:nvSpPr>
            <p:cNvPr id="26" name="Freeform: Shape 25">
              <a:extLst>
                <a:ext uri="{FF2B5EF4-FFF2-40B4-BE49-F238E27FC236}">
                  <a16:creationId xmlns:a16="http://schemas.microsoft.com/office/drawing/2014/main" id="{9A1ACE64-3E71-49F9-A03A-2B0836727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17967"/>
              <a:ext cx="5635125" cy="4536263"/>
            </a:xfrm>
            <a:custGeom>
              <a:avLst/>
              <a:gdLst>
                <a:gd name="connsiteX0" fmla="*/ 2112370 w 5635125"/>
                <a:gd name="connsiteY0" fmla="*/ 2011 h 4536263"/>
                <a:gd name="connsiteX1" fmla="*/ 3443962 w 5635125"/>
                <a:gd name="connsiteY1" fmla="*/ 201797 h 4536263"/>
                <a:gd name="connsiteX2" fmla="*/ 3524048 w 5635125"/>
                <a:gd name="connsiteY2" fmla="*/ 230356 h 4536263"/>
                <a:gd name="connsiteX3" fmla="*/ 3564215 w 5635125"/>
                <a:gd name="connsiteY3" fmla="*/ 244513 h 4536263"/>
                <a:gd name="connsiteX4" fmla="*/ 3604134 w 5635125"/>
                <a:gd name="connsiteY4" fmla="*/ 259397 h 4536263"/>
                <a:gd name="connsiteX5" fmla="*/ 3761580 w 5635125"/>
                <a:gd name="connsiteY5" fmla="*/ 325106 h 4536263"/>
                <a:gd name="connsiteX6" fmla="*/ 3915926 w 5635125"/>
                <a:gd name="connsiteY6" fmla="*/ 398680 h 4536263"/>
                <a:gd name="connsiteX7" fmla="*/ 4066305 w 5635125"/>
                <a:gd name="connsiteY7" fmla="*/ 480844 h 4536263"/>
                <a:gd name="connsiteX8" fmla="*/ 4617984 w 5635125"/>
                <a:gd name="connsiteY8" fmla="*/ 890098 h 4536263"/>
                <a:gd name="connsiteX9" fmla="*/ 5387359 w 5635125"/>
                <a:gd name="connsiteY9" fmla="*/ 2020324 h 4536263"/>
                <a:gd name="connsiteX10" fmla="*/ 5634933 w 5635125"/>
                <a:gd name="connsiteY10" fmla="*/ 3356508 h 4536263"/>
                <a:gd name="connsiteX11" fmla="*/ 5426809 w 5635125"/>
                <a:gd name="connsiteY11" fmla="*/ 4521289 h 4536263"/>
                <a:gd name="connsiteX12" fmla="*/ 5420775 w 5635125"/>
                <a:gd name="connsiteY12" fmla="*/ 4536263 h 4536263"/>
                <a:gd name="connsiteX13" fmla="*/ 5192615 w 5635125"/>
                <a:gd name="connsiteY13" fmla="*/ 4536263 h 4536263"/>
                <a:gd name="connsiteX14" fmla="*/ 5252198 w 5635125"/>
                <a:gd name="connsiteY14" fmla="*/ 4305372 h 4536263"/>
                <a:gd name="connsiteX15" fmla="*/ 5302934 w 5635125"/>
                <a:gd name="connsiteY15" fmla="*/ 3992169 h 4536263"/>
                <a:gd name="connsiteX16" fmla="*/ 5317935 w 5635125"/>
                <a:gd name="connsiteY16" fmla="*/ 3834617 h 4536263"/>
                <a:gd name="connsiteX17" fmla="*/ 5326240 w 5635125"/>
                <a:gd name="connsiteY17" fmla="*/ 3676819 h 4536263"/>
                <a:gd name="connsiteX18" fmla="*/ 5328597 w 5635125"/>
                <a:gd name="connsiteY18" fmla="*/ 3519023 h 4536263"/>
                <a:gd name="connsiteX19" fmla="*/ 5326862 w 5635125"/>
                <a:gd name="connsiteY19" fmla="*/ 3440247 h 4536263"/>
                <a:gd name="connsiteX20" fmla="*/ 5324754 w 5635125"/>
                <a:gd name="connsiteY20" fmla="*/ 3361590 h 4536263"/>
                <a:gd name="connsiteX21" fmla="*/ 5320291 w 5635125"/>
                <a:gd name="connsiteY21" fmla="*/ 3282936 h 4536263"/>
                <a:gd name="connsiteX22" fmla="*/ 5314712 w 5635125"/>
                <a:gd name="connsiteY22" fmla="*/ 3204522 h 4536263"/>
                <a:gd name="connsiteX23" fmla="*/ 5307521 w 5635125"/>
                <a:gd name="connsiteY23" fmla="*/ 3126228 h 4536263"/>
                <a:gd name="connsiteX24" fmla="*/ 5304050 w 5635125"/>
                <a:gd name="connsiteY24" fmla="*/ 3087142 h 4536263"/>
                <a:gd name="connsiteX25" fmla="*/ 5299091 w 5635125"/>
                <a:gd name="connsiteY25" fmla="*/ 3048177 h 4536263"/>
                <a:gd name="connsiteX26" fmla="*/ 5249253 w 5635125"/>
                <a:gd name="connsiteY26" fmla="*/ 2738030 h 4536263"/>
                <a:gd name="connsiteX27" fmla="*/ 5078790 w 5635125"/>
                <a:gd name="connsiteY27" fmla="*/ 2134677 h 4536263"/>
                <a:gd name="connsiteX28" fmla="*/ 4445910 w 5635125"/>
                <a:gd name="connsiteY28" fmla="*/ 1049950 h 4536263"/>
                <a:gd name="connsiteX29" fmla="*/ 3975680 w 5635125"/>
                <a:gd name="connsiteY29" fmla="*/ 613349 h 4536263"/>
                <a:gd name="connsiteX30" fmla="*/ 3842409 w 5635125"/>
                <a:gd name="connsiteY30" fmla="*/ 520416 h 4536263"/>
                <a:gd name="connsiteX31" fmla="*/ 3703560 w 5635125"/>
                <a:gd name="connsiteY31" fmla="*/ 434620 h 4536263"/>
                <a:gd name="connsiteX32" fmla="*/ 3559132 w 5635125"/>
                <a:gd name="connsiteY32" fmla="*/ 357174 h 4536263"/>
                <a:gd name="connsiteX33" fmla="*/ 3409869 w 5635125"/>
                <a:gd name="connsiteY33" fmla="*/ 287835 h 4536263"/>
                <a:gd name="connsiteX34" fmla="*/ 3391024 w 5635125"/>
                <a:gd name="connsiteY34" fmla="*/ 279364 h 4536263"/>
                <a:gd name="connsiteX35" fmla="*/ 3371810 w 5635125"/>
                <a:gd name="connsiteY35" fmla="*/ 271862 h 4536263"/>
                <a:gd name="connsiteX36" fmla="*/ 3333378 w 5635125"/>
                <a:gd name="connsiteY36" fmla="*/ 256857 h 4536263"/>
                <a:gd name="connsiteX37" fmla="*/ 3256391 w 5635125"/>
                <a:gd name="connsiteY37" fmla="*/ 226846 h 4536263"/>
                <a:gd name="connsiteX38" fmla="*/ 3178039 w 5635125"/>
                <a:gd name="connsiteY38" fmla="*/ 200103 h 4536263"/>
                <a:gd name="connsiteX39" fmla="*/ 3099068 w 5635125"/>
                <a:gd name="connsiteY39" fmla="*/ 174933 h 4536263"/>
                <a:gd name="connsiteX40" fmla="*/ 3059520 w 5635125"/>
                <a:gd name="connsiteY40" fmla="*/ 162469 h 4536263"/>
                <a:gd name="connsiteX41" fmla="*/ 3019354 w 5635125"/>
                <a:gd name="connsiteY41" fmla="*/ 152062 h 4536263"/>
                <a:gd name="connsiteX42" fmla="*/ 2938896 w 5635125"/>
                <a:gd name="connsiteY42" fmla="*/ 131490 h 4536263"/>
                <a:gd name="connsiteX43" fmla="*/ 2776242 w 5635125"/>
                <a:gd name="connsiteY43" fmla="*/ 96762 h 4536263"/>
                <a:gd name="connsiteX44" fmla="*/ 2111872 w 5635125"/>
                <a:gd name="connsiteY44" fmla="*/ 38314 h 4536263"/>
                <a:gd name="connsiteX45" fmla="*/ 1447502 w 5635125"/>
                <a:gd name="connsiteY45" fmla="*/ 87201 h 4536263"/>
                <a:gd name="connsiteX46" fmla="*/ 1365679 w 5635125"/>
                <a:gd name="connsiteY46" fmla="*/ 101965 h 4536263"/>
                <a:gd name="connsiteX47" fmla="*/ 1284974 w 5635125"/>
                <a:gd name="connsiteY47" fmla="*/ 121446 h 4536263"/>
                <a:gd name="connsiteX48" fmla="*/ 1204515 w 5635125"/>
                <a:gd name="connsiteY48" fmla="*/ 141291 h 4536263"/>
                <a:gd name="connsiteX49" fmla="*/ 1125296 w 5635125"/>
                <a:gd name="connsiteY49" fmla="*/ 165253 h 4536263"/>
                <a:gd name="connsiteX50" fmla="*/ 1046326 w 5635125"/>
                <a:gd name="connsiteY50" fmla="*/ 189939 h 4536263"/>
                <a:gd name="connsiteX51" fmla="*/ 1026614 w 5635125"/>
                <a:gd name="connsiteY51" fmla="*/ 196231 h 4536263"/>
                <a:gd name="connsiteX52" fmla="*/ 1007275 w 5635125"/>
                <a:gd name="connsiteY52" fmla="*/ 203492 h 4536263"/>
                <a:gd name="connsiteX53" fmla="*/ 968719 w 5635125"/>
                <a:gd name="connsiteY53" fmla="*/ 218255 h 4536263"/>
                <a:gd name="connsiteX54" fmla="*/ 891856 w 5635125"/>
                <a:gd name="connsiteY54" fmla="*/ 247901 h 4536263"/>
                <a:gd name="connsiteX55" fmla="*/ 872641 w 5635125"/>
                <a:gd name="connsiteY55" fmla="*/ 255283 h 4536263"/>
                <a:gd name="connsiteX56" fmla="*/ 853922 w 5635125"/>
                <a:gd name="connsiteY56" fmla="*/ 263755 h 4536263"/>
                <a:gd name="connsiteX57" fmla="*/ 816481 w 5635125"/>
                <a:gd name="connsiteY57" fmla="*/ 280817 h 4536263"/>
                <a:gd name="connsiteX58" fmla="*/ 260959 w 5635125"/>
                <a:gd name="connsiteY58" fmla="*/ 618433 h 4536263"/>
                <a:gd name="connsiteX59" fmla="*/ 21645 w 5635125"/>
                <a:gd name="connsiteY59" fmla="*/ 832906 h 4536263"/>
                <a:gd name="connsiteX60" fmla="*/ 0 w 5635125"/>
                <a:gd name="connsiteY60" fmla="*/ 857354 h 4536263"/>
                <a:gd name="connsiteX61" fmla="*/ 0 w 5635125"/>
                <a:gd name="connsiteY61" fmla="*/ 593247 h 4536263"/>
                <a:gd name="connsiteX62" fmla="*/ 18510 w 5635125"/>
                <a:gd name="connsiteY62" fmla="*/ 579335 h 4536263"/>
                <a:gd name="connsiteX63" fmla="*/ 161780 w 5635125"/>
                <a:gd name="connsiteY63" fmla="*/ 484113 h 4536263"/>
                <a:gd name="connsiteX64" fmla="*/ 778792 w 5635125"/>
                <a:gd name="connsiteY64" fmla="*/ 190181 h 4536263"/>
                <a:gd name="connsiteX65" fmla="*/ 2112370 w 5635125"/>
                <a:gd name="connsiteY65" fmla="*/ 2011 h 4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35125" h="4536263">
                  <a:moveTo>
                    <a:pt x="2112370" y="2011"/>
                  </a:moveTo>
                  <a:cubicBezTo>
                    <a:pt x="2560655" y="2374"/>
                    <a:pt x="3013032" y="58402"/>
                    <a:pt x="3443962" y="201797"/>
                  </a:cubicBezTo>
                  <a:lnTo>
                    <a:pt x="3524048" y="230356"/>
                  </a:lnTo>
                  <a:lnTo>
                    <a:pt x="3564215" y="244513"/>
                  </a:lnTo>
                  <a:cubicBezTo>
                    <a:pt x="3577605" y="249353"/>
                    <a:pt x="3591118" y="253589"/>
                    <a:pt x="3604134" y="259397"/>
                  </a:cubicBezTo>
                  <a:cubicBezTo>
                    <a:pt x="3656450" y="281301"/>
                    <a:pt x="3709388" y="302356"/>
                    <a:pt x="3761580" y="325106"/>
                  </a:cubicBezTo>
                  <a:cubicBezTo>
                    <a:pt x="3812903" y="349550"/>
                    <a:pt x="3864849" y="373268"/>
                    <a:pt x="3915926" y="398680"/>
                  </a:cubicBezTo>
                  <a:cubicBezTo>
                    <a:pt x="3965887" y="426028"/>
                    <a:pt x="4016716" y="452409"/>
                    <a:pt x="4066305" y="480844"/>
                  </a:cubicBezTo>
                  <a:cubicBezTo>
                    <a:pt x="4263794" y="596166"/>
                    <a:pt x="4449629" y="733392"/>
                    <a:pt x="4617984" y="890098"/>
                  </a:cubicBezTo>
                  <a:cubicBezTo>
                    <a:pt x="4954818" y="1203754"/>
                    <a:pt x="5217764" y="1595219"/>
                    <a:pt x="5387359" y="2020324"/>
                  </a:cubicBezTo>
                  <a:cubicBezTo>
                    <a:pt x="5557947" y="2445551"/>
                    <a:pt x="5639646" y="2902604"/>
                    <a:pt x="5634933" y="3356508"/>
                  </a:cubicBezTo>
                  <a:cubicBezTo>
                    <a:pt x="5631191" y="3754046"/>
                    <a:pt x="5559369" y="4148944"/>
                    <a:pt x="5426809" y="4521289"/>
                  </a:cubicBezTo>
                  <a:lnTo>
                    <a:pt x="5420775" y="4536263"/>
                  </a:lnTo>
                  <a:lnTo>
                    <a:pt x="5192615" y="4536263"/>
                  </a:lnTo>
                  <a:lnTo>
                    <a:pt x="5252198" y="4305372"/>
                  </a:lnTo>
                  <a:cubicBezTo>
                    <a:pt x="5273894" y="4201637"/>
                    <a:pt x="5290785" y="4097084"/>
                    <a:pt x="5302934" y="3992169"/>
                  </a:cubicBezTo>
                  <a:lnTo>
                    <a:pt x="5317935" y="3834617"/>
                  </a:lnTo>
                  <a:cubicBezTo>
                    <a:pt x="5320661" y="3781977"/>
                    <a:pt x="5324259" y="3729339"/>
                    <a:pt x="5326240" y="3676819"/>
                  </a:cubicBezTo>
                  <a:cubicBezTo>
                    <a:pt x="5326862" y="3624181"/>
                    <a:pt x="5328968" y="3571662"/>
                    <a:pt x="5328597" y="3519023"/>
                  </a:cubicBezTo>
                  <a:lnTo>
                    <a:pt x="5326862" y="3440247"/>
                  </a:lnTo>
                  <a:cubicBezTo>
                    <a:pt x="5326117" y="3413987"/>
                    <a:pt x="5326862" y="3387729"/>
                    <a:pt x="5324754" y="3361590"/>
                  </a:cubicBezTo>
                  <a:lnTo>
                    <a:pt x="5320291" y="3282936"/>
                  </a:lnTo>
                  <a:cubicBezTo>
                    <a:pt x="5318678" y="3256798"/>
                    <a:pt x="5317812" y="3230537"/>
                    <a:pt x="5314712" y="3204522"/>
                  </a:cubicBezTo>
                  <a:lnTo>
                    <a:pt x="5307521" y="3126228"/>
                  </a:lnTo>
                  <a:lnTo>
                    <a:pt x="5304050" y="3087142"/>
                  </a:lnTo>
                  <a:cubicBezTo>
                    <a:pt x="5302934" y="3074072"/>
                    <a:pt x="5300704" y="3061124"/>
                    <a:pt x="5299091" y="3048177"/>
                  </a:cubicBezTo>
                  <a:cubicBezTo>
                    <a:pt x="5286074" y="2944230"/>
                    <a:pt x="5269833" y="2840646"/>
                    <a:pt x="5249253" y="2738030"/>
                  </a:cubicBezTo>
                  <a:cubicBezTo>
                    <a:pt x="5208342" y="2532798"/>
                    <a:pt x="5151563" y="2330834"/>
                    <a:pt x="5078790" y="2134677"/>
                  </a:cubicBezTo>
                  <a:cubicBezTo>
                    <a:pt x="4932999" y="1742729"/>
                    <a:pt x="4725096" y="1371231"/>
                    <a:pt x="4445910" y="1049950"/>
                  </a:cubicBezTo>
                  <a:cubicBezTo>
                    <a:pt x="4306688" y="889252"/>
                    <a:pt x="4149614" y="741739"/>
                    <a:pt x="3975680" y="613349"/>
                  </a:cubicBezTo>
                  <a:cubicBezTo>
                    <a:pt x="3932043" y="581525"/>
                    <a:pt x="3886916" y="551514"/>
                    <a:pt x="3842409" y="520416"/>
                  </a:cubicBezTo>
                  <a:cubicBezTo>
                    <a:pt x="3796787" y="491131"/>
                    <a:pt x="3749926" y="463419"/>
                    <a:pt x="3703560" y="434620"/>
                  </a:cubicBezTo>
                  <a:cubicBezTo>
                    <a:pt x="3656077" y="407756"/>
                    <a:pt x="3607357" y="383069"/>
                    <a:pt x="3559132" y="357174"/>
                  </a:cubicBezTo>
                  <a:cubicBezTo>
                    <a:pt x="3510163" y="332850"/>
                    <a:pt x="3459830" y="310827"/>
                    <a:pt x="3409869" y="287835"/>
                  </a:cubicBezTo>
                  <a:lnTo>
                    <a:pt x="3391024" y="279364"/>
                  </a:lnTo>
                  <a:lnTo>
                    <a:pt x="3371810" y="271862"/>
                  </a:lnTo>
                  <a:lnTo>
                    <a:pt x="3333378" y="256857"/>
                  </a:lnTo>
                  <a:lnTo>
                    <a:pt x="3256391" y="226846"/>
                  </a:lnTo>
                  <a:cubicBezTo>
                    <a:pt x="3230976" y="216077"/>
                    <a:pt x="3204322" y="208816"/>
                    <a:pt x="3178039" y="200103"/>
                  </a:cubicBezTo>
                  <a:lnTo>
                    <a:pt x="3099068" y="174933"/>
                  </a:lnTo>
                  <a:lnTo>
                    <a:pt x="3059520" y="162469"/>
                  </a:lnTo>
                  <a:lnTo>
                    <a:pt x="3019354" y="152062"/>
                  </a:lnTo>
                  <a:lnTo>
                    <a:pt x="2938896" y="131490"/>
                  </a:lnTo>
                  <a:cubicBezTo>
                    <a:pt x="2885463" y="116485"/>
                    <a:pt x="2830668" y="107532"/>
                    <a:pt x="2776242" y="96762"/>
                  </a:cubicBezTo>
                  <a:cubicBezTo>
                    <a:pt x="2557927" y="55618"/>
                    <a:pt x="2335272" y="37588"/>
                    <a:pt x="2111872" y="38314"/>
                  </a:cubicBezTo>
                  <a:cubicBezTo>
                    <a:pt x="1888597" y="32748"/>
                    <a:pt x="1665820" y="47631"/>
                    <a:pt x="1447502" y="87201"/>
                  </a:cubicBezTo>
                  <a:lnTo>
                    <a:pt x="1365679" y="101965"/>
                  </a:lnTo>
                  <a:lnTo>
                    <a:pt x="1284974" y="121446"/>
                  </a:lnTo>
                  <a:lnTo>
                    <a:pt x="1204515" y="141291"/>
                  </a:lnTo>
                  <a:cubicBezTo>
                    <a:pt x="1177737" y="148069"/>
                    <a:pt x="1151703" y="157388"/>
                    <a:pt x="1125296" y="165253"/>
                  </a:cubicBezTo>
                  <a:lnTo>
                    <a:pt x="1046326" y="189939"/>
                  </a:lnTo>
                  <a:cubicBezTo>
                    <a:pt x="1039756" y="191996"/>
                    <a:pt x="1033186" y="193931"/>
                    <a:pt x="1026614" y="196231"/>
                  </a:cubicBezTo>
                  <a:lnTo>
                    <a:pt x="1007275" y="203492"/>
                  </a:lnTo>
                  <a:lnTo>
                    <a:pt x="968719" y="218255"/>
                  </a:lnTo>
                  <a:lnTo>
                    <a:pt x="891856" y="247901"/>
                  </a:lnTo>
                  <a:lnTo>
                    <a:pt x="872641" y="255283"/>
                  </a:lnTo>
                  <a:lnTo>
                    <a:pt x="853922" y="263755"/>
                  </a:lnTo>
                  <a:lnTo>
                    <a:pt x="816481" y="280817"/>
                  </a:lnTo>
                  <a:cubicBezTo>
                    <a:pt x="616389" y="370121"/>
                    <a:pt x="429437" y="484353"/>
                    <a:pt x="260959" y="618433"/>
                  </a:cubicBezTo>
                  <a:cubicBezTo>
                    <a:pt x="176595" y="685350"/>
                    <a:pt x="96787" y="757109"/>
                    <a:pt x="21645" y="832906"/>
                  </a:cubicBezTo>
                  <a:lnTo>
                    <a:pt x="0" y="857354"/>
                  </a:lnTo>
                  <a:lnTo>
                    <a:pt x="0" y="593247"/>
                  </a:lnTo>
                  <a:lnTo>
                    <a:pt x="18510" y="579335"/>
                  </a:lnTo>
                  <a:cubicBezTo>
                    <a:pt x="65368" y="546190"/>
                    <a:pt x="113152" y="514425"/>
                    <a:pt x="161780" y="484113"/>
                  </a:cubicBezTo>
                  <a:cubicBezTo>
                    <a:pt x="356292" y="362861"/>
                    <a:pt x="564071" y="264601"/>
                    <a:pt x="778792" y="190181"/>
                  </a:cubicBezTo>
                  <a:cubicBezTo>
                    <a:pt x="1208731" y="40371"/>
                    <a:pt x="1664207" y="-11299"/>
                    <a:pt x="2112370" y="20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grpSp>
      <p:sp>
        <p:nvSpPr>
          <p:cNvPr id="2" name="Text Placeholder 1">
            <a:extLst>
              <a:ext uri="{FF2B5EF4-FFF2-40B4-BE49-F238E27FC236}">
                <a16:creationId xmlns:a16="http://schemas.microsoft.com/office/drawing/2014/main" id="{1548A851-E705-74F7-1000-9B91825D5A55}"/>
              </a:ext>
            </a:extLst>
          </p:cNvPr>
          <p:cNvSpPr>
            <a:spLocks noGrp="1"/>
          </p:cNvSpPr>
          <p:nvPr>
            <p:ph type="body" idx="1"/>
          </p:nvPr>
        </p:nvSpPr>
        <p:spPr>
          <a:xfrm>
            <a:off x="5403639" y="2421682"/>
            <a:ext cx="6614189" cy="4052597"/>
          </a:xfrm>
        </p:spPr>
        <p:txBody>
          <a:bodyPr vert="horz" lIns="91440" tIns="45720" rIns="91440" bIns="45720" rtlCol="0" anchor="ctr">
            <a:normAutofit/>
          </a:bodyPr>
          <a:lstStyle/>
          <a:p>
            <a:pPr indent="-228600">
              <a:buFont typeface="Arial" panose="020B0604020202020204" pitchFamily="34" charset="0"/>
              <a:buChar char="•"/>
            </a:pPr>
            <a:r>
              <a:rPr lang="en-US" sz="2000" b="0" i="0" dirty="0">
                <a:solidFill>
                  <a:schemeClr val="tx2"/>
                </a:solidFill>
                <a:effectLst/>
                <a:latin typeface="+mn-lt"/>
                <a:ea typeface="+mn-ea"/>
                <a:cs typeface="+mn-cs"/>
              </a:rPr>
              <a:t>A joint team of University of Washington (UW) and Chinese Academy of Forestry (CAF) researchers visited all the sites and collected the necessary data.</a:t>
            </a:r>
          </a:p>
          <a:p>
            <a:pPr indent="-228600">
              <a:buFont typeface="Arial" panose="020B0604020202020204" pitchFamily="34" charset="0"/>
              <a:buChar char="•"/>
            </a:pPr>
            <a:endParaRPr lang="en-US" sz="2000" b="0" i="0" dirty="0">
              <a:solidFill>
                <a:schemeClr val="tx2"/>
              </a:solidFill>
              <a:effectLst/>
              <a:latin typeface="+mn-lt"/>
              <a:ea typeface="+mn-ea"/>
              <a:cs typeface="+mn-cs"/>
            </a:endParaRPr>
          </a:p>
          <a:p>
            <a:pPr indent="-228600">
              <a:buFont typeface="Arial" panose="020B0604020202020204" pitchFamily="34" charset="0"/>
              <a:buChar char="•"/>
            </a:pPr>
            <a:r>
              <a:rPr lang="en-US" sz="2000" b="0" dirty="0">
                <a:solidFill>
                  <a:schemeClr val="tx2"/>
                </a:solidFill>
                <a:latin typeface="+mn-lt"/>
                <a:ea typeface="+mn-ea"/>
                <a:cs typeface="+mn-cs"/>
              </a:rPr>
              <a:t>The Nature Conservancy (TNC) and </a:t>
            </a:r>
            <a:r>
              <a:rPr lang="en-US" sz="2000" b="0" dirty="0" err="1">
                <a:solidFill>
                  <a:schemeClr val="tx2"/>
                </a:solidFill>
                <a:latin typeface="+mn-lt"/>
                <a:ea typeface="+mn-ea"/>
                <a:cs typeface="+mn-cs"/>
              </a:rPr>
              <a:t>Atelierjones</a:t>
            </a:r>
            <a:r>
              <a:rPr lang="en-US" sz="2000" b="0" dirty="0">
                <a:solidFill>
                  <a:schemeClr val="tx2"/>
                </a:solidFill>
                <a:latin typeface="+mn-lt"/>
                <a:ea typeface="+mn-ea"/>
                <a:cs typeface="+mn-cs"/>
              </a:rPr>
              <a:t> also supported the study</a:t>
            </a:r>
          </a:p>
          <a:p>
            <a:pPr indent="-228600">
              <a:buFont typeface="Arial" panose="020B0604020202020204" pitchFamily="34" charset="0"/>
              <a:buChar char="•"/>
            </a:pPr>
            <a:endParaRPr lang="en-US" sz="2000" b="0" dirty="0">
              <a:solidFill>
                <a:schemeClr val="tx2"/>
              </a:solidFill>
              <a:latin typeface="+mn-lt"/>
              <a:ea typeface="+mn-ea"/>
              <a:cs typeface="+mn-cs"/>
            </a:endParaRPr>
          </a:p>
          <a:p>
            <a:pPr indent="-228600">
              <a:buFont typeface="Arial" panose="020B0604020202020204" pitchFamily="34" charset="0"/>
              <a:buChar char="•"/>
            </a:pPr>
            <a:r>
              <a:rPr lang="en-US" sz="2000" b="0" i="0" dirty="0">
                <a:solidFill>
                  <a:schemeClr val="tx2"/>
                </a:solidFill>
                <a:effectLst/>
                <a:latin typeface="+mn-lt"/>
                <a:ea typeface="+mn-ea"/>
                <a:cs typeface="+mn-cs"/>
              </a:rPr>
              <a:t>The </a:t>
            </a:r>
            <a:r>
              <a:rPr lang="en-US" sz="2000" b="0" i="0" dirty="0" err="1">
                <a:solidFill>
                  <a:schemeClr val="tx2"/>
                </a:solidFill>
                <a:effectLst/>
                <a:latin typeface="+mn-lt"/>
                <a:ea typeface="+mn-ea"/>
                <a:cs typeface="+mn-cs"/>
              </a:rPr>
              <a:t>masstimber</a:t>
            </a:r>
            <a:r>
              <a:rPr lang="en-US" sz="2000" b="0" i="0" dirty="0">
                <a:solidFill>
                  <a:schemeClr val="tx2"/>
                </a:solidFill>
                <a:effectLst/>
                <a:latin typeface="+mn-lt"/>
                <a:ea typeface="+mn-ea"/>
                <a:cs typeface="+mn-cs"/>
              </a:rPr>
              <a:t> producers in China </a:t>
            </a:r>
            <a:r>
              <a:rPr lang="en-US" sz="2000" b="0" dirty="0">
                <a:solidFill>
                  <a:schemeClr val="tx2"/>
                </a:solidFill>
                <a:latin typeface="+mn-lt"/>
                <a:ea typeface="+mn-ea"/>
                <a:cs typeface="+mn-cs"/>
              </a:rPr>
              <a:t>agreed to share their production emissions data</a:t>
            </a:r>
          </a:p>
          <a:p>
            <a:pPr indent="-228600">
              <a:buFont typeface="Arial" panose="020B0604020202020204" pitchFamily="34" charset="0"/>
              <a:buChar char="•"/>
            </a:pPr>
            <a:endParaRPr lang="en-US" sz="2000" b="0" i="0" dirty="0">
              <a:solidFill>
                <a:schemeClr val="tx2"/>
              </a:solidFill>
              <a:effectLst/>
              <a:latin typeface="+mn-lt"/>
              <a:ea typeface="+mn-ea"/>
              <a:cs typeface="+mn-cs"/>
            </a:endParaRPr>
          </a:p>
          <a:p>
            <a:pPr indent="-228600">
              <a:buFont typeface="Arial" panose="020B0604020202020204" pitchFamily="34" charset="0"/>
              <a:buChar char="•"/>
            </a:pPr>
            <a:r>
              <a:rPr lang="en-US" sz="2000" b="0" dirty="0">
                <a:solidFill>
                  <a:schemeClr val="tx2"/>
                </a:solidFill>
                <a:latin typeface="+mn-lt"/>
                <a:ea typeface="+mn-ea"/>
                <a:cs typeface="+mn-cs"/>
              </a:rPr>
              <a:t>The UW researchers did the necessary analytical </a:t>
            </a:r>
            <a:endParaRPr lang="en-US" sz="2000" b="0" i="0" dirty="0">
              <a:solidFill>
                <a:schemeClr val="tx2"/>
              </a:solidFill>
              <a:effectLst/>
              <a:latin typeface="+mn-lt"/>
              <a:ea typeface="+mn-ea"/>
              <a:cs typeface="+mn-cs"/>
            </a:endParaRPr>
          </a:p>
        </p:txBody>
      </p:sp>
    </p:spTree>
    <p:extLst>
      <p:ext uri="{BB962C8B-B14F-4D97-AF65-F5344CB8AC3E}">
        <p14:creationId xmlns:p14="http://schemas.microsoft.com/office/powerpoint/2010/main" val="253200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1039" name="Freeform: Shape 1038">
            <a:extLst>
              <a:ext uri="{FF2B5EF4-FFF2-40B4-BE49-F238E27FC236}">
                <a16:creationId xmlns:a16="http://schemas.microsoft.com/office/drawing/2014/main" id="{F1E8018D-D29A-4B9D-BF9C-9F4D7BA1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AA93D113-D8BE-2D85-E3ED-69C0F714FEE6}"/>
              </a:ext>
            </a:extLst>
          </p:cNvPr>
          <p:cNvSpPr>
            <a:spLocks noGrp="1"/>
          </p:cNvSpPr>
          <p:nvPr>
            <p:ph type="title"/>
          </p:nvPr>
        </p:nvSpPr>
        <p:spPr>
          <a:xfrm>
            <a:off x="838200" y="3884450"/>
            <a:ext cx="4215063" cy="2398712"/>
          </a:xfrm>
        </p:spPr>
        <p:txBody>
          <a:bodyPr vert="horz" lIns="91440" tIns="45720" rIns="91440" bIns="45720" rtlCol="0" anchor="ctr">
            <a:normAutofit/>
          </a:bodyPr>
          <a:lstStyle/>
          <a:p>
            <a:pPr>
              <a:spcBef>
                <a:spcPct val="0"/>
              </a:spcBef>
            </a:pPr>
            <a:r>
              <a:rPr lang="en-US" sz="4400">
                <a:solidFill>
                  <a:schemeClr val="tx1"/>
                </a:solidFill>
                <a:latin typeface="+mj-lt"/>
                <a:ea typeface="+mj-ea"/>
                <a:cs typeface="+mj-cs"/>
              </a:rPr>
              <a:t>Masstimber related data and assumptions</a:t>
            </a:r>
          </a:p>
        </p:txBody>
      </p:sp>
      <p:sp>
        <p:nvSpPr>
          <p:cNvPr id="2" name="Text Placeholder 1">
            <a:extLst>
              <a:ext uri="{FF2B5EF4-FFF2-40B4-BE49-F238E27FC236}">
                <a16:creationId xmlns:a16="http://schemas.microsoft.com/office/drawing/2014/main" id="{EE9AF39A-63C0-C295-ACAF-8825C61FF4F9}"/>
              </a:ext>
            </a:extLst>
          </p:cNvPr>
          <p:cNvSpPr>
            <a:spLocks noGrp="1"/>
          </p:cNvSpPr>
          <p:nvPr>
            <p:ph type="body" idx="1"/>
          </p:nvPr>
        </p:nvSpPr>
        <p:spPr>
          <a:xfrm>
            <a:off x="4865914" y="3884449"/>
            <a:ext cx="6939643" cy="2398713"/>
          </a:xfrm>
        </p:spPr>
        <p:txBody>
          <a:bodyPr vert="horz" lIns="91440" tIns="45720" rIns="91440" bIns="45720" rtlCol="0" anchor="ctr">
            <a:normAutofit/>
          </a:bodyPr>
          <a:lstStyle/>
          <a:p>
            <a:pPr indent="-228600">
              <a:buFont typeface="Arial" panose="020B0604020202020204" pitchFamily="34" charset="0"/>
              <a:buChar char="•"/>
            </a:pPr>
            <a:r>
              <a:rPr lang="en-US" sz="1600" b="0" i="0" dirty="0">
                <a:solidFill>
                  <a:schemeClr val="tx1"/>
                </a:solidFill>
                <a:effectLst/>
                <a:latin typeface="+mn-lt"/>
                <a:ea typeface="+mn-ea"/>
                <a:cs typeface="+mn-cs"/>
              </a:rPr>
              <a:t>Data associated with the production of CLT, including lumber sourcing, wood species mix, waste treatment, resin types, transportation mode, and production capacity, were gathered through surveys collected during an onsite visit to a CLT manufacturing facility in Southeast China</a:t>
            </a:r>
          </a:p>
          <a:p>
            <a:pPr indent="-228600">
              <a:buFont typeface="Arial" panose="020B0604020202020204" pitchFamily="34" charset="0"/>
              <a:buChar char="•"/>
            </a:pPr>
            <a:r>
              <a:rPr lang="en-US" sz="2000" b="0" dirty="0">
                <a:solidFill>
                  <a:schemeClr val="tx1"/>
                </a:solidFill>
                <a:latin typeface="+mn-lt"/>
                <a:ea typeface="+mn-ea"/>
                <a:cs typeface="+mn-cs"/>
              </a:rPr>
              <a:t>It was assumed that the mass timber was made with spruce lumber imported from Finland and manufactured in China – based on the existing practice of the production facility.</a:t>
            </a:r>
          </a:p>
        </p:txBody>
      </p:sp>
      <p:grpSp>
        <p:nvGrpSpPr>
          <p:cNvPr id="8" name="Group 7">
            <a:extLst>
              <a:ext uri="{FF2B5EF4-FFF2-40B4-BE49-F238E27FC236}">
                <a16:creationId xmlns:a16="http://schemas.microsoft.com/office/drawing/2014/main" id="{A8D7E4BB-CE56-A515-6EEC-B52C4370D3BB}"/>
              </a:ext>
            </a:extLst>
          </p:cNvPr>
          <p:cNvGrpSpPr/>
          <p:nvPr/>
        </p:nvGrpSpPr>
        <p:grpSpPr>
          <a:xfrm>
            <a:off x="7138985" y="843429"/>
            <a:ext cx="2327786" cy="1900495"/>
            <a:chOff x="5094298" y="4623047"/>
            <a:chExt cx="2233971" cy="2138593"/>
          </a:xfrm>
        </p:grpSpPr>
        <p:pic>
          <p:nvPicPr>
            <p:cNvPr id="16" name="Picture 15"/>
            <p:cNvPicPr>
              <a:picLocks noChangeAspect="1"/>
            </p:cNvPicPr>
            <p:nvPr/>
          </p:nvPicPr>
          <p:blipFill rotWithShape="1">
            <a:blip r:embed="rId2"/>
            <a:srcRect t="-1" r="1555" b="10369"/>
            <a:stretch/>
          </p:blipFill>
          <p:spPr>
            <a:xfrm>
              <a:off x="5195705" y="4930824"/>
              <a:ext cx="2132564" cy="1830816"/>
            </a:xfrm>
            <a:prstGeom prst="rect">
              <a:avLst/>
            </a:prstGeom>
          </p:spPr>
        </p:pic>
        <p:sp>
          <p:nvSpPr>
            <p:cNvPr id="17" name="TextBox 16"/>
            <p:cNvSpPr txBox="1"/>
            <p:nvPr/>
          </p:nvSpPr>
          <p:spPr>
            <a:xfrm>
              <a:off x="5094298" y="4623047"/>
              <a:ext cx="2233971" cy="356520"/>
            </a:xfrm>
            <a:prstGeom prst="rect">
              <a:avLst/>
            </a:prstGeom>
            <a:noFill/>
          </p:spPr>
          <p:txBody>
            <a:bodyPr wrap="square" rtlCol="0">
              <a:spAutoFit/>
            </a:bodyPr>
            <a:lstStyle/>
            <a:p>
              <a:pPr marL="0" marR="0" lvl="0" indent="0" algn="l" defTabSz="942198" rtl="0" eaLnBrk="1" fontAlgn="auto" latinLnBrk="0" hangingPunct="1">
                <a:lnSpc>
                  <a:spcPct val="100000"/>
                </a:lnSpc>
                <a:spcBef>
                  <a:spcPts val="0"/>
                </a:spcBef>
                <a:spcAft>
                  <a:spcPts val="552"/>
                </a:spcAft>
                <a:buClrTx/>
                <a:buSzTx/>
                <a:buFontTx/>
                <a:buNone/>
                <a:tabLst/>
                <a:defRPr/>
              </a:pPr>
              <a:r>
                <a:rPr kumimoji="0" lang="en-US" sz="1840" b="0" i="0" u="none" strike="noStrike" kern="1200" cap="none" spc="0" normalizeH="0" baseline="0" noProof="0">
                  <a:ln>
                    <a:noFill/>
                  </a:ln>
                  <a:solidFill>
                    <a:srgbClr val="414B3B"/>
                  </a:solidFill>
                  <a:effectLst/>
                  <a:uLnTx/>
                  <a:uFillTx/>
                  <a:latin typeface="Aptos" panose="02110004020202020204"/>
                  <a:ea typeface="+mn-ea"/>
                  <a:cs typeface="+mn-cs"/>
                </a:rPr>
                <a:t>Radiata Pine CLT</a:t>
              </a:r>
              <a:endParaRPr kumimoji="0" lang="en-US" sz="2000" b="0" i="0" u="none" strike="noStrike" kern="1200" cap="none" spc="0" normalizeH="0" baseline="0" noProof="0">
                <a:ln>
                  <a:noFill/>
                </a:ln>
                <a:solidFill>
                  <a:srgbClr val="414B3B"/>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52969431-8ADE-F45C-38DD-A53F2A9D5EB3}"/>
              </a:ext>
            </a:extLst>
          </p:cNvPr>
          <p:cNvGrpSpPr/>
          <p:nvPr/>
        </p:nvGrpSpPr>
        <p:grpSpPr>
          <a:xfrm>
            <a:off x="4475812" y="843429"/>
            <a:ext cx="2455352" cy="1940592"/>
            <a:chOff x="9345010" y="4640722"/>
            <a:chExt cx="2813050" cy="2213201"/>
          </a:xfrm>
        </p:grpSpPr>
        <p:pic>
          <p:nvPicPr>
            <p:cNvPr id="1032" name="Picture 8" descr="Cross Laminated Timber | Western Archr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029" y="5023107"/>
              <a:ext cx="2633910" cy="18308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345010" y="4640722"/>
              <a:ext cx="2813050" cy="448779"/>
            </a:xfrm>
            <a:prstGeom prst="rect">
              <a:avLst/>
            </a:prstGeom>
            <a:noFill/>
          </p:spPr>
          <p:txBody>
            <a:bodyPr wrap="square" rtlCol="0">
              <a:spAutoFit/>
            </a:bodyPr>
            <a:lstStyle/>
            <a:p>
              <a:pPr marL="0" marR="0" lvl="0" indent="0" algn="l" defTabSz="748711" rtl="0" eaLnBrk="1" fontAlgn="auto" latinLnBrk="0" hangingPunct="1">
                <a:lnSpc>
                  <a:spcPct val="100000"/>
                </a:lnSpc>
                <a:spcBef>
                  <a:spcPts val="0"/>
                </a:spcBef>
                <a:spcAft>
                  <a:spcPts val="552"/>
                </a:spcAft>
                <a:buClrTx/>
                <a:buSzTx/>
                <a:buFontTx/>
                <a:buNone/>
                <a:tabLst/>
                <a:defRPr/>
              </a:pPr>
              <a:r>
                <a:rPr kumimoji="0" lang="en-US" sz="1840" b="0" i="0" u="none" strike="noStrike" kern="1200" cap="none" spc="0" normalizeH="0" baseline="0" noProof="0">
                  <a:ln>
                    <a:noFill/>
                  </a:ln>
                  <a:solidFill>
                    <a:srgbClr val="414B3B"/>
                  </a:solidFill>
                  <a:effectLst/>
                  <a:uLnTx/>
                  <a:uFillTx/>
                  <a:latin typeface="Aptos" panose="02110004020202020204"/>
                  <a:ea typeface="+mn-ea"/>
                  <a:cs typeface="+mn-cs"/>
                </a:rPr>
                <a:t>Douglas Fir CLT</a:t>
              </a:r>
              <a:endParaRPr kumimoji="0" lang="en-US" sz="2000" b="0" i="0" u="none" strike="noStrike" kern="1200" cap="none" spc="0" normalizeH="0" baseline="0" noProof="0">
                <a:ln>
                  <a:noFill/>
                </a:ln>
                <a:solidFill>
                  <a:srgbClr val="414B3B"/>
                </a:solidFill>
                <a:effectLst/>
                <a:uLnTx/>
                <a:uFillTx/>
                <a:latin typeface="Aptos" panose="02110004020202020204"/>
                <a:ea typeface="+mn-ea"/>
                <a:cs typeface="+mn-cs"/>
              </a:endParaRPr>
            </a:p>
          </p:txBody>
        </p:sp>
      </p:grpSp>
      <p:grpSp>
        <p:nvGrpSpPr>
          <p:cNvPr id="12" name="Group 11">
            <a:extLst>
              <a:ext uri="{FF2B5EF4-FFF2-40B4-BE49-F238E27FC236}">
                <a16:creationId xmlns:a16="http://schemas.microsoft.com/office/drawing/2014/main" id="{88667BF6-D68A-AF1D-F9DD-449F45F3DE6D}"/>
              </a:ext>
            </a:extLst>
          </p:cNvPr>
          <p:cNvGrpSpPr/>
          <p:nvPr/>
        </p:nvGrpSpPr>
        <p:grpSpPr>
          <a:xfrm>
            <a:off x="968774" y="675055"/>
            <a:ext cx="3154190" cy="2108966"/>
            <a:chOff x="6562387" y="772761"/>
            <a:chExt cx="3727707" cy="2382608"/>
          </a:xfrm>
        </p:grpSpPr>
        <p:pic>
          <p:nvPicPr>
            <p:cNvPr id="1026" name="Picture 2" descr="Cross-Laminated Timber MM crosslam - MM Holz">
              <a:extLst>
                <a:ext uri="{FF2B5EF4-FFF2-40B4-BE49-F238E27FC236}">
                  <a16:creationId xmlns:a16="http://schemas.microsoft.com/office/drawing/2014/main" id="{5A44729D-6C61-2063-6821-8BAAC6913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258" y="1107494"/>
              <a:ext cx="3667836" cy="2047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ABC627-55A8-7795-2304-5D787FCAA378}"/>
                </a:ext>
              </a:extLst>
            </p:cNvPr>
            <p:cNvSpPr txBox="1"/>
            <p:nvPr/>
          </p:nvSpPr>
          <p:spPr>
            <a:xfrm>
              <a:off x="6562387" y="772761"/>
              <a:ext cx="3357220" cy="452025"/>
            </a:xfrm>
            <a:prstGeom prst="rect">
              <a:avLst/>
            </a:prstGeom>
            <a:noFill/>
          </p:spPr>
          <p:txBody>
            <a:bodyPr wrap="square" rtlCol="0">
              <a:spAutoFit/>
            </a:bodyPr>
            <a:lstStyle/>
            <a:p>
              <a:pPr marL="0" marR="0" lvl="0" indent="0" algn="l" defTabSz="566928"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14B3B"/>
                  </a:solidFill>
                  <a:effectLst/>
                  <a:uLnTx/>
                  <a:uFillTx/>
                  <a:latin typeface="Aptos" panose="02110004020202020204"/>
                  <a:ea typeface="+mn-ea"/>
                  <a:cs typeface="+mn-cs"/>
                </a:rPr>
                <a:t>European Spruce CLT</a:t>
              </a:r>
              <a:endParaRPr kumimoji="0" lang="en-US" sz="3600" b="0" i="0" u="none" strike="noStrike" kern="1200" cap="none" spc="0" normalizeH="0" baseline="0" noProof="0" dirty="0">
                <a:ln>
                  <a:noFill/>
                </a:ln>
                <a:solidFill>
                  <a:srgbClr val="414B3B"/>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652222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results of comparative LCA</a:t>
            </a: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pic>
        <p:nvPicPr>
          <p:cNvPr id="2049" name="Picture 15"/>
          <p:cNvPicPr>
            <a:picLocks noChangeAspect="1" noChangeArrowheads="1"/>
          </p:cNvPicPr>
          <p:nvPr/>
        </p:nvPicPr>
        <p:blipFill>
          <a:blip r:embed="rId2">
            <a:extLst>
              <a:ext uri="{28A0092B-C50C-407E-A947-70E740481C1C}">
                <a14:useLocalDpi xmlns:a14="http://schemas.microsoft.com/office/drawing/2010/main" val="0"/>
              </a:ext>
            </a:extLst>
          </a:blip>
          <a:srcRect t="4543" b="6705"/>
          <a:stretch>
            <a:fillRect/>
          </a:stretch>
        </p:blipFill>
        <p:spPr bwMode="auto">
          <a:xfrm>
            <a:off x="635000" y="1753149"/>
            <a:ext cx="5273675" cy="38344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71500" y="5620992"/>
            <a:ext cx="5273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Contribution of building assemblies to total GWP.</a:t>
            </a:r>
            <a:endParaRPr kumimoji="0" lang="en-US" altLang="en-US" sz="3600" b="0" i="0" u="none" strike="noStrike" kern="1200" cap="none" spc="0" normalizeH="0" baseline="0" noProof="0" dirty="0">
              <a:ln>
                <a:noFill/>
              </a:ln>
              <a:solidFill>
                <a:srgbClr val="414B3B"/>
              </a:solidFill>
              <a:effectLst/>
              <a:uLnTx/>
              <a:uFillTx/>
              <a:latin typeface="Arial" panose="020B0604020202020204" pitchFamily="34" charset="0"/>
              <a:ea typeface="+mn-ea"/>
              <a:cs typeface="+mn-cs"/>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pic>
        <p:nvPicPr>
          <p:cNvPr id="205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780" y="1735020"/>
            <a:ext cx="5148720" cy="38526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6471780" y="5620992"/>
            <a:ext cx="5148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Contribution of building materials to total GWP.</a:t>
            </a:r>
            <a:endParaRPr kumimoji="0" lang="en-US" altLang="en-US" sz="3600" b="0" i="0" u="none" strike="noStrike" kern="1200" cap="none" spc="0" normalizeH="0" baseline="0" noProof="0" dirty="0">
              <a:ln>
                <a:noFill/>
              </a:ln>
              <a:solidFill>
                <a:srgbClr val="414B3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94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ED230779-CD09-02B2-AD38-B813D69B5FD2}"/>
              </a:ext>
            </a:extLst>
          </p:cNvPr>
          <p:cNvSpPr>
            <a:spLocks noGrp="1"/>
          </p:cNvSpPr>
          <p:nvPr>
            <p:ph type="title"/>
          </p:nvPr>
        </p:nvSpPr>
        <p:spPr>
          <a:xfrm>
            <a:off x="4180114" y="329184"/>
            <a:ext cx="7368758" cy="1783080"/>
          </a:xfrm>
        </p:spPr>
        <p:txBody>
          <a:bodyPr vert="horz" lIns="91440" tIns="45720" rIns="91440" bIns="45720" rtlCol="0" anchor="b">
            <a:normAutofit/>
          </a:bodyPr>
          <a:lstStyle/>
          <a:p>
            <a:pPr>
              <a:spcBef>
                <a:spcPct val="0"/>
              </a:spcBef>
            </a:pPr>
            <a:r>
              <a:rPr lang="en-US" sz="5400" dirty="0">
                <a:solidFill>
                  <a:schemeClr val="tx1"/>
                </a:solidFill>
                <a:latin typeface="+mj-lt"/>
                <a:ea typeface="+mj-ea"/>
                <a:cs typeface="+mj-cs"/>
              </a:rPr>
              <a:t>Result Interpretation</a:t>
            </a:r>
          </a:p>
        </p:txBody>
      </p:sp>
      <p:pic>
        <p:nvPicPr>
          <p:cNvPr id="5" name="Picture 4" descr="Pile of storage crates">
            <a:extLst>
              <a:ext uri="{FF2B5EF4-FFF2-40B4-BE49-F238E27FC236}">
                <a16:creationId xmlns:a16="http://schemas.microsoft.com/office/drawing/2014/main" id="{8BC1AA46-B80C-9B5B-B702-2DA0839B1563}"/>
              </a:ext>
            </a:extLst>
          </p:cNvPr>
          <p:cNvPicPr>
            <a:picLocks noChangeAspect="1"/>
          </p:cNvPicPr>
          <p:nvPr/>
        </p:nvPicPr>
        <p:blipFill>
          <a:blip r:embed="rId2"/>
          <a:srcRect l="14760" r="40079"/>
          <a:stretch/>
        </p:blipFill>
        <p:spPr>
          <a:xfrm>
            <a:off x="1" y="10"/>
            <a:ext cx="448219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 name="Text Placeholder 1">
            <a:extLst>
              <a:ext uri="{FF2B5EF4-FFF2-40B4-BE49-F238E27FC236}">
                <a16:creationId xmlns:a16="http://schemas.microsoft.com/office/drawing/2014/main" id="{F70451F9-4B4E-9DF4-C782-8C65B9A1C397}"/>
              </a:ext>
            </a:extLst>
          </p:cNvPr>
          <p:cNvSpPr>
            <a:spLocks noGrp="1"/>
          </p:cNvSpPr>
          <p:nvPr>
            <p:ph type="body" idx="1"/>
          </p:nvPr>
        </p:nvSpPr>
        <p:spPr>
          <a:xfrm>
            <a:off x="3976007" y="2459735"/>
            <a:ext cx="7870371" cy="4251307"/>
          </a:xfrm>
        </p:spPr>
        <p:txBody>
          <a:bodyPr vert="horz" lIns="91440" tIns="45720" rIns="91440" bIns="45720" rtlCol="0">
            <a:noAutofit/>
          </a:bodyPr>
          <a:lstStyle/>
          <a:p>
            <a:pPr indent="-228600">
              <a:buFont typeface="Arial" panose="020B0604020202020204" pitchFamily="34" charset="0"/>
              <a:buChar char="•"/>
            </a:pPr>
            <a:r>
              <a:rPr lang="en-US" sz="1600" dirty="0">
                <a:solidFill>
                  <a:schemeClr val="tx1"/>
                </a:solidFill>
                <a:latin typeface="+mn-lt"/>
                <a:ea typeface="+mn-ea"/>
                <a:cs typeface="+mn-cs"/>
              </a:rPr>
              <a:t>While there was a 25% reduction in the overall carbon footprint of the construction in China, the results were not as favorable as we have seen in the US or Europe.</a:t>
            </a:r>
          </a:p>
          <a:p>
            <a:pPr lvl="1" indent="-228600">
              <a:buFont typeface="Arial" panose="020B0604020202020204" pitchFamily="34" charset="0"/>
              <a:buChar char="•"/>
            </a:pPr>
            <a:r>
              <a:rPr lang="en-US" sz="1600" dirty="0">
                <a:solidFill>
                  <a:schemeClr val="tx1"/>
                </a:solidFill>
                <a:latin typeface="+mn-lt"/>
                <a:ea typeface="+mn-ea"/>
                <a:cs typeface="+mn-cs"/>
              </a:rPr>
              <a:t>Reasons:</a:t>
            </a:r>
          </a:p>
          <a:p>
            <a:pPr lvl="2" indent="-228600">
              <a:buFont typeface="Arial" panose="020B0604020202020204" pitchFamily="34" charset="0"/>
              <a:buChar char="•"/>
            </a:pPr>
            <a:r>
              <a:rPr lang="en-US" sz="1600" dirty="0">
                <a:solidFill>
                  <a:schemeClr val="tx1"/>
                </a:solidFill>
                <a:effectLst>
                  <a:outerShdw blurRad="38100" dist="38100" dir="2700000" algn="tl">
                    <a:srgbClr val="000000">
                      <a:alpha val="43137"/>
                    </a:srgbClr>
                  </a:outerShdw>
                </a:effectLst>
                <a:latin typeface="+mn-lt"/>
                <a:ea typeface="+mn-ea"/>
                <a:cs typeface="+mn-cs"/>
              </a:rPr>
              <a:t>Wood transportation:</a:t>
            </a:r>
            <a:r>
              <a:rPr lang="en-US" sz="1600" dirty="0">
                <a:solidFill>
                  <a:schemeClr val="tx1"/>
                </a:solidFill>
                <a:latin typeface="+mn-lt"/>
                <a:ea typeface="+mn-ea"/>
                <a:cs typeface="+mn-cs"/>
              </a:rPr>
              <a:t> </a:t>
            </a:r>
            <a:r>
              <a:rPr lang="en-US" sz="1600" i="1" u="sng" dirty="0">
                <a:solidFill>
                  <a:schemeClr val="tx1"/>
                </a:solidFill>
                <a:latin typeface="+mn-lt"/>
                <a:ea typeface="+mn-ea"/>
                <a:cs typeface="+mn-cs"/>
              </a:rPr>
              <a:t>ocean transportation </a:t>
            </a:r>
            <a:r>
              <a:rPr lang="en-US" sz="1600" dirty="0">
                <a:solidFill>
                  <a:schemeClr val="tx1"/>
                </a:solidFill>
                <a:latin typeface="+mn-lt"/>
                <a:ea typeface="+mn-ea"/>
                <a:cs typeface="+mn-cs"/>
              </a:rPr>
              <a:t>of the lumber </a:t>
            </a:r>
            <a:r>
              <a:rPr lang="en-US" sz="1600" i="1" u="sng" dirty="0">
                <a:solidFill>
                  <a:schemeClr val="tx1"/>
                </a:solidFill>
                <a:latin typeface="+mn-lt"/>
                <a:ea typeface="+mn-ea"/>
                <a:cs typeface="+mn-cs"/>
              </a:rPr>
              <a:t>from Europe </a:t>
            </a:r>
            <a:r>
              <a:rPr lang="en-US" sz="1600" dirty="0">
                <a:solidFill>
                  <a:schemeClr val="tx1"/>
                </a:solidFill>
                <a:latin typeface="+mn-lt"/>
                <a:ea typeface="+mn-ea"/>
                <a:cs typeface="+mn-cs"/>
              </a:rPr>
              <a:t>played a significant role, however, the domestic road transportation within China first the lumber (250 km), then the CLT panels to construction site by truck played an even bigger role.</a:t>
            </a:r>
          </a:p>
          <a:p>
            <a:pPr lvl="2" indent="-228600">
              <a:buFont typeface="Arial" panose="020B0604020202020204" pitchFamily="34" charset="0"/>
              <a:buChar char="•"/>
            </a:pPr>
            <a:r>
              <a:rPr lang="en-US" sz="1600" dirty="0">
                <a:solidFill>
                  <a:schemeClr val="tx1"/>
                </a:solidFill>
                <a:effectLst>
                  <a:outerShdw blurRad="38100" dist="38100" dir="2700000" algn="tl">
                    <a:srgbClr val="000000">
                      <a:alpha val="43137"/>
                    </a:srgbClr>
                  </a:outerShdw>
                </a:effectLst>
                <a:latin typeface="+mn-lt"/>
                <a:ea typeface="+mn-ea"/>
                <a:cs typeface="+mn-cs"/>
              </a:rPr>
              <a:t>Mass Timber manufacturing: </a:t>
            </a:r>
            <a:r>
              <a:rPr lang="en-US" sz="1600" dirty="0">
                <a:solidFill>
                  <a:schemeClr val="tx1"/>
                </a:solidFill>
                <a:latin typeface="+mn-lt"/>
                <a:ea typeface="+mn-ea"/>
                <a:cs typeface="+mn-cs"/>
              </a:rPr>
              <a:t>Given the early production process, there were some inefficiencies, especially drying the lumber from 19% MC to 12% MC using natural gas, played an important role</a:t>
            </a:r>
          </a:p>
          <a:p>
            <a:pPr lvl="2" indent="-228600">
              <a:buFont typeface="Arial" panose="020B0604020202020204" pitchFamily="34" charset="0"/>
              <a:buChar char="•"/>
            </a:pPr>
            <a:r>
              <a:rPr lang="en-US" sz="1600" dirty="0">
                <a:solidFill>
                  <a:schemeClr val="tx1"/>
                </a:solidFill>
                <a:effectLst>
                  <a:outerShdw blurRad="38100" dist="38100" dir="2700000" algn="tl">
                    <a:srgbClr val="000000">
                      <a:alpha val="43137"/>
                    </a:srgbClr>
                  </a:outerShdw>
                </a:effectLst>
                <a:latin typeface="+mn-lt"/>
                <a:ea typeface="+mn-ea"/>
                <a:cs typeface="+mn-cs"/>
              </a:rPr>
              <a:t>Code related design choices:  </a:t>
            </a:r>
            <a:r>
              <a:rPr lang="en-US" sz="1600" dirty="0">
                <a:solidFill>
                  <a:schemeClr val="tx1"/>
                </a:solidFill>
                <a:latin typeface="+mn-lt"/>
                <a:ea typeface="+mn-ea"/>
                <a:cs typeface="+mn-cs"/>
              </a:rPr>
              <a:t>Given lack of established code at the time of this research, we used a conservative hybrid design, with some overengineering.</a:t>
            </a:r>
          </a:p>
          <a:p>
            <a:pPr lvl="2" indent="-228600">
              <a:buFont typeface="Arial" panose="020B0604020202020204" pitchFamily="34" charset="0"/>
              <a:buChar char="•"/>
            </a:pPr>
            <a:r>
              <a:rPr lang="en-US" sz="1600" dirty="0">
                <a:solidFill>
                  <a:schemeClr val="tx1"/>
                </a:solidFill>
                <a:effectLst>
                  <a:outerShdw blurRad="38100" dist="38100" dir="2700000" algn="tl">
                    <a:srgbClr val="000000">
                      <a:alpha val="43137"/>
                    </a:srgbClr>
                  </a:outerShdw>
                </a:effectLst>
                <a:latin typeface="+mn-lt"/>
                <a:ea typeface="+mn-ea"/>
                <a:cs typeface="+mn-cs"/>
              </a:rPr>
              <a:t>General Material Sourcing: </a:t>
            </a:r>
            <a:r>
              <a:rPr lang="en-US" sz="1600" dirty="0">
                <a:solidFill>
                  <a:schemeClr val="tx1"/>
                </a:solidFill>
                <a:latin typeface="+mn-lt"/>
                <a:ea typeface="+mn-ea"/>
                <a:cs typeface="+mn-cs"/>
              </a:rPr>
              <a:t>Most of the traditional construction material availability is established leading to scale advantages. </a:t>
            </a:r>
          </a:p>
        </p:txBody>
      </p:sp>
    </p:spTree>
    <p:extLst>
      <p:ext uri="{BB962C8B-B14F-4D97-AF65-F5344CB8AC3E}">
        <p14:creationId xmlns:p14="http://schemas.microsoft.com/office/powerpoint/2010/main" val="56205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barn(inVertical)">
                                      <p:cBhvr>
                                        <p:cTn id="13" dur="500"/>
                                        <p:tgtEl>
                                          <p:spTgt spid="2">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arn(inVertical)">
                                      <p:cBhvr>
                                        <p:cTn id="16" dur="500"/>
                                        <p:tgtEl>
                                          <p:spTgt spid="2">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a:extLst>
            <a:ext uri="{FF2B5EF4-FFF2-40B4-BE49-F238E27FC236}">
              <a16:creationId xmlns:a16="http://schemas.microsoft.com/office/drawing/2014/main" id="{82D2F316-2838-7186-E2CE-0CAD4915A0B6}"/>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72" name="Google Shape;72;p12">
            <a:extLst>
              <a:ext uri="{FF2B5EF4-FFF2-40B4-BE49-F238E27FC236}">
                <a16:creationId xmlns:a16="http://schemas.microsoft.com/office/drawing/2014/main" id="{068115B0-732F-7968-36EB-395ABE93C113}"/>
              </a:ext>
            </a:extLst>
          </p:cNvPr>
          <p:cNvSpPr txBox="1">
            <a:spLocks noGrp="1"/>
          </p:cNvSpPr>
          <p:nvPr>
            <p:ph type="title"/>
          </p:nvPr>
        </p:nvSpPr>
        <p:spPr>
          <a:xfrm>
            <a:off x="640080" y="325369"/>
            <a:ext cx="4368602" cy="1956841"/>
          </a:xfrm>
          <a:prstGeom prst="rect">
            <a:avLst/>
          </a:prstGeom>
        </p:spPr>
        <p:txBody>
          <a:bodyPr spcFirstLastPara="1" vert="horz" lIns="91440" tIns="45720" rIns="91440" bIns="45720" rtlCol="0" anchor="b" anchorCtr="0">
            <a:normAutofit/>
          </a:bodyPr>
          <a:lstStyle/>
          <a:p>
            <a:pPr>
              <a:spcBef>
                <a:spcPct val="0"/>
              </a:spcBef>
            </a:pPr>
            <a:r>
              <a:rPr lang="en-US" sz="2800" b="1" dirty="0">
                <a:solidFill>
                  <a:schemeClr val="tx1"/>
                </a:solidFill>
                <a:latin typeface="+mj-lt"/>
                <a:ea typeface="+mj-ea"/>
                <a:cs typeface="+mj-cs"/>
              </a:rPr>
              <a:t>Thank you for your patience</a:t>
            </a:r>
            <a:br>
              <a:rPr lang="en-US" sz="2800" b="1" dirty="0">
                <a:solidFill>
                  <a:schemeClr val="tx1"/>
                </a:solidFill>
                <a:latin typeface="+mj-lt"/>
                <a:ea typeface="+mj-ea"/>
                <a:cs typeface="+mj-cs"/>
              </a:rPr>
            </a:br>
            <a:br>
              <a:rPr lang="en-US" sz="2800" b="1" dirty="0">
                <a:solidFill>
                  <a:schemeClr val="tx1"/>
                </a:solidFill>
                <a:latin typeface="+mj-lt"/>
                <a:ea typeface="+mj-ea"/>
                <a:cs typeface="+mj-cs"/>
              </a:rPr>
            </a:br>
            <a:br>
              <a:rPr lang="en-US" sz="2800" b="1" dirty="0">
                <a:solidFill>
                  <a:schemeClr val="tx1"/>
                </a:solidFill>
                <a:latin typeface="+mj-lt"/>
                <a:ea typeface="+mj-ea"/>
                <a:cs typeface="+mj-cs"/>
              </a:rPr>
            </a:br>
            <a:r>
              <a:rPr lang="en-US" sz="4200" b="1" dirty="0">
                <a:solidFill>
                  <a:schemeClr val="bg1">
                    <a:lumMod val="50000"/>
                  </a:schemeClr>
                </a:solidFill>
                <a:latin typeface="+mj-lt"/>
                <a:ea typeface="+mj-ea"/>
                <a:cs typeface="+mj-cs"/>
              </a:rPr>
              <a:t>Questions?</a:t>
            </a:r>
            <a:endParaRPr lang="en-US" sz="4200" dirty="0">
              <a:solidFill>
                <a:schemeClr val="bg1">
                  <a:lumMod val="50000"/>
                </a:schemeClr>
              </a:solidFill>
              <a:latin typeface="+mj-lt"/>
              <a:ea typeface="+mj-ea"/>
              <a:cs typeface="+mj-cs"/>
            </a:endParaRPr>
          </a:p>
        </p:txBody>
      </p:sp>
      <p:sp>
        <p:nvSpPr>
          <p:cNvPr id="10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 name="Text Placeholder 3">
            <a:extLst>
              <a:ext uri="{FF2B5EF4-FFF2-40B4-BE49-F238E27FC236}">
                <a16:creationId xmlns:a16="http://schemas.microsoft.com/office/drawing/2014/main" id="{EF566B3A-439C-391A-4CAE-E8F23C7E1C31}"/>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14B3B"/>
                </a:solidFill>
                <a:effectLst/>
                <a:uLnTx/>
                <a:uFillTx/>
                <a:latin typeface="Aptos" panose="02110004020202020204"/>
                <a:ea typeface="+mn-ea"/>
                <a:cs typeface="+mn-cs"/>
              </a:rPr>
              <a:t>My Contact Details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414B3B"/>
              </a:solidFill>
              <a:effectLst/>
              <a:uLnTx/>
              <a:uFillTx/>
              <a:latin typeface="Aptos" panose="02110004020202020204"/>
              <a:ea typeface="+mn-ea"/>
              <a:cs typeface="+mn-cs"/>
            </a:endParaRP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4B3B"/>
                </a:solidFill>
                <a:effectLst/>
                <a:uLnTx/>
                <a:uFillTx/>
                <a:latin typeface="Aptos" panose="02110004020202020204"/>
                <a:ea typeface="+mn-ea"/>
                <a:cs typeface="+mn-cs"/>
              </a:rPr>
              <a:t>Indroneil Ganguly</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Associate Professor and Associate Director</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Center for International Trade in Forest Products </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University of Washington </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Box 352100 </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Seattle, WA 98195</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Office: (206) 685-8311</a:t>
            </a: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rPr>
              <a:t>E-mail: </a:t>
            </a:r>
            <a:r>
              <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indro@uw.edu</a:t>
            </a:r>
            <a:endPar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14B3B"/>
              </a:solidFill>
              <a:effectLst/>
              <a:uLnTx/>
              <a:uFillTx/>
              <a:latin typeface="Aptos" panose="02110004020202020204"/>
              <a:ea typeface="+mn-ea"/>
              <a:cs typeface="+mn-cs"/>
            </a:endParaRPr>
          </a:p>
        </p:txBody>
      </p:sp>
      <p:pic>
        <p:nvPicPr>
          <p:cNvPr id="1026" name="Picture 2" descr="A person wearing a costume&#10;&#10;Description automatically generated">
            <a:extLst>
              <a:ext uri="{FF2B5EF4-FFF2-40B4-BE49-F238E27FC236}">
                <a16:creationId xmlns:a16="http://schemas.microsoft.com/office/drawing/2014/main" id="{609FE7CC-7A54-41A3-ADC4-DD2537BCA6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01" r="887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33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5676" y="1179824"/>
            <a:ext cx="11156894" cy="2641756"/>
          </a:xfrm>
        </p:spPr>
        <p:txBody>
          <a:bodyPr/>
          <a:lstStyle/>
          <a:p>
            <a:r>
              <a:rPr lang="en-US" sz="3600" dirty="0"/>
              <a:t>Another Case: </a:t>
            </a:r>
            <a:r>
              <a:rPr lang="en-US" sz="2000" dirty="0"/>
              <a:t>I will not discuss…</a:t>
            </a:r>
            <a:br>
              <a:rPr lang="en-US" sz="2000" dirty="0"/>
            </a:br>
            <a:r>
              <a:rPr lang="en-US" sz="3200" dirty="0">
                <a:solidFill>
                  <a:schemeClr val="accent1">
                    <a:lumMod val="60000"/>
                    <a:lumOff val="40000"/>
                  </a:schemeClr>
                </a:solidFill>
              </a:rPr>
              <a:t>Hybrid </a:t>
            </a:r>
            <a:r>
              <a:rPr lang="en-US" sz="3200" dirty="0" err="1">
                <a:solidFill>
                  <a:schemeClr val="accent1">
                    <a:lumMod val="60000"/>
                    <a:lumOff val="40000"/>
                  </a:schemeClr>
                </a:solidFill>
              </a:rPr>
              <a:t>masstimber</a:t>
            </a:r>
            <a:r>
              <a:rPr lang="en-US" sz="3200" dirty="0">
                <a:solidFill>
                  <a:schemeClr val="accent1">
                    <a:lumMod val="60000"/>
                    <a:lumOff val="40000"/>
                  </a:schemeClr>
                </a:solidFill>
              </a:rPr>
              <a:t> building: Comparative Whole Building LCA</a:t>
            </a:r>
            <a:br>
              <a:rPr lang="en-US" sz="3600" dirty="0"/>
            </a:br>
            <a:r>
              <a:rPr lang="en-US" sz="2800" dirty="0">
                <a:solidFill>
                  <a:schemeClr val="accent2"/>
                </a:solidFill>
              </a:rPr>
              <a:t>…. In Seattle</a:t>
            </a:r>
          </a:p>
        </p:txBody>
      </p:sp>
    </p:spTree>
    <p:extLst>
      <p:ext uri="{BB962C8B-B14F-4D97-AF65-F5344CB8AC3E}">
        <p14:creationId xmlns:p14="http://schemas.microsoft.com/office/powerpoint/2010/main" val="309079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a:extLst>
            <a:ext uri="{FF2B5EF4-FFF2-40B4-BE49-F238E27FC236}">
              <a16:creationId xmlns:a16="http://schemas.microsoft.com/office/drawing/2014/main" id="{071FCECD-5BC0-5BE5-8C01-14239E869778}"/>
            </a:ext>
          </a:extLst>
        </p:cNvPr>
        <p:cNvGrpSpPr/>
        <p:nvPr/>
      </p:nvGrpSpPr>
      <p:grpSpPr>
        <a:xfrm>
          <a:off x="0" y="0"/>
          <a:ext cx="0" cy="0"/>
          <a:chOff x="0" y="0"/>
          <a:chExt cx="0" cy="0"/>
        </a:xfrm>
      </p:grpSpPr>
      <p:sp>
        <p:nvSpPr>
          <p:cNvPr id="33" name="Google Shape;33;p1">
            <a:extLst>
              <a:ext uri="{FF2B5EF4-FFF2-40B4-BE49-F238E27FC236}">
                <a16:creationId xmlns:a16="http://schemas.microsoft.com/office/drawing/2014/main" id="{4B4C7B88-3275-6D12-DD0D-2E933E4E89B6}"/>
              </a:ext>
            </a:extLst>
          </p:cNvPr>
          <p:cNvSpPr txBox="1">
            <a:spLocks noGrp="1"/>
          </p:cNvSpPr>
          <p:nvPr>
            <p:ph type="title"/>
          </p:nvPr>
        </p:nvSpPr>
        <p:spPr>
          <a:xfrm>
            <a:off x="895676" y="1167124"/>
            <a:ext cx="10077124" cy="2641756"/>
          </a:xfrm>
          <a:prstGeom prst="rect">
            <a:avLst/>
          </a:prstGeom>
          <a:noFill/>
          <a:ln>
            <a:noFill/>
          </a:ln>
        </p:spPr>
        <p:txBody>
          <a:bodyPr spcFirstLastPara="1" wrap="square" lIns="91425" tIns="45700" rIns="91425" bIns="45700" anchor="b" anchorCtr="0">
            <a:noAutofit/>
          </a:bodyPr>
          <a:lstStyle/>
          <a:p>
            <a:r>
              <a:rPr lang="en-US" sz="3200" dirty="0"/>
              <a:t>Mass Timber Case Studies:</a:t>
            </a:r>
            <a:br>
              <a:rPr lang="en-US" sz="3200" dirty="0"/>
            </a:br>
            <a:r>
              <a:rPr lang="en-US" sz="3200" dirty="0"/>
              <a:t>Understanding the </a:t>
            </a:r>
            <a:r>
              <a:rPr lang="en-US" sz="3200" dirty="0">
                <a:solidFill>
                  <a:srgbClr val="C00000"/>
                </a:solidFill>
              </a:rPr>
              <a:t>Natural Climate Solutions </a:t>
            </a:r>
            <a:r>
              <a:rPr lang="en-US" sz="3200" dirty="0"/>
              <a:t>role of </a:t>
            </a:r>
            <a:r>
              <a:rPr lang="en-US" sz="3200" dirty="0">
                <a:solidFill>
                  <a:schemeClr val="accent6">
                    <a:lumMod val="75000"/>
                    <a:lumOff val="25000"/>
                  </a:schemeClr>
                </a:solidFill>
              </a:rPr>
              <a:t>mass timber constructions </a:t>
            </a:r>
            <a:r>
              <a:rPr lang="en-US" sz="3200" dirty="0"/>
              <a:t>through the lens of Life Cycle Assessment</a:t>
            </a:r>
            <a:endParaRPr sz="4000" dirty="0"/>
          </a:p>
        </p:txBody>
      </p:sp>
    </p:spTree>
    <p:extLst>
      <p:ext uri="{BB962C8B-B14F-4D97-AF65-F5344CB8AC3E}">
        <p14:creationId xmlns:p14="http://schemas.microsoft.com/office/powerpoint/2010/main" val="906554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BA48B-4F51-FF9B-5332-2005D08441CC}"/>
              </a:ext>
            </a:extLst>
          </p:cNvPr>
          <p:cNvSpPr>
            <a:spLocks noGrp="1"/>
          </p:cNvSpPr>
          <p:nvPr>
            <p:ph type="body" sz="quarter" idx="11"/>
          </p:nvPr>
        </p:nvSpPr>
        <p:spPr/>
        <p:txBody>
          <a:bodyPr/>
          <a:lstStyle/>
          <a:p>
            <a:pPr>
              <a:spcBef>
                <a:spcPts val="1800"/>
              </a:spcBef>
            </a:pPr>
            <a:r>
              <a:rPr lang="en-US" dirty="0">
                <a:latin typeface="Open Sans" panose="020B0806030504020204" pitchFamily="34" charset="0"/>
                <a:ea typeface="Open Sans" panose="020B0806030504020204" pitchFamily="34" charset="0"/>
                <a:cs typeface="Open Sans" panose="020B0806030504020204" pitchFamily="34" charset="0"/>
              </a:rPr>
              <a:t>Develop a comparative cradle-to-gate Life Cycle Assessments (LCA) of:</a:t>
            </a:r>
          </a:p>
          <a:p>
            <a:pPr lvl="1">
              <a:spcBef>
                <a:spcPts val="1800"/>
              </a:spcBef>
            </a:pPr>
            <a:r>
              <a:rPr lang="en-US" dirty="0">
                <a:latin typeface="Open Sans" panose="020B0806030504020204" pitchFamily="34" charset="0"/>
                <a:ea typeface="Open Sans" panose="020B0806030504020204" pitchFamily="34" charset="0"/>
                <a:cs typeface="Open Sans" panose="020B0806030504020204" pitchFamily="34" charset="0"/>
              </a:rPr>
              <a:t>Hypothetical hybrid CLT building built in Washington State using wood from CLT facilities in the U.S. Pacific Northwest (</a:t>
            </a:r>
            <a:r>
              <a:rPr lang="en-US" b="1" dirty="0">
                <a:solidFill>
                  <a:schemeClr val="accent5">
                    <a:lumMod val="50000"/>
                    <a:lumOff val="50000"/>
                  </a:schemeClr>
                </a:solidFill>
                <a:latin typeface="Open Sans" panose="020B0806030504020204" pitchFamily="34" charset="0"/>
                <a:ea typeface="Open Sans" panose="020B0806030504020204" pitchFamily="34" charset="0"/>
                <a:cs typeface="Open Sans" panose="020B0806030504020204" pitchFamily="34" charset="0"/>
              </a:rPr>
              <a:t>Hybrid CLT building</a:t>
            </a:r>
            <a:r>
              <a:rPr lang="en-US" dirty="0">
                <a:latin typeface="Open Sans" panose="020B0806030504020204" pitchFamily="34" charset="0"/>
                <a:ea typeface="Open Sans" panose="020B0806030504020204" pitchFamily="34" charset="0"/>
                <a:cs typeface="Open Sans" panose="020B0806030504020204" pitchFamily="34" charset="0"/>
              </a:rPr>
              <a:t>), and</a:t>
            </a:r>
          </a:p>
          <a:p>
            <a:pPr lvl="1">
              <a:spcBef>
                <a:spcPts val="1800"/>
              </a:spcBef>
            </a:pPr>
            <a:r>
              <a:rPr lang="en-US" dirty="0">
                <a:latin typeface="Open Sans" panose="020B0806030504020204" pitchFamily="34" charset="0"/>
                <a:ea typeface="Open Sans" panose="020B0806030504020204" pitchFamily="34" charset="0"/>
                <a:cs typeface="Open Sans" panose="020B0806030504020204" pitchFamily="34" charset="0"/>
              </a:rPr>
              <a:t>Traditional reinforced concrete building (</a:t>
            </a:r>
            <a:r>
              <a:rPr lang="en-US" b="1" dirty="0">
                <a:solidFill>
                  <a:schemeClr val="accent5">
                    <a:lumMod val="50000"/>
                    <a:lumOff val="50000"/>
                  </a:schemeClr>
                </a:solidFill>
                <a:latin typeface="Open Sans" panose="020B0806030504020204" pitchFamily="34" charset="0"/>
                <a:ea typeface="Open Sans" panose="020B0806030504020204" pitchFamily="34" charset="0"/>
                <a:cs typeface="Open Sans" panose="020B0806030504020204" pitchFamily="34" charset="0"/>
              </a:rPr>
              <a:t>Reinforced concrete building</a:t>
            </a:r>
            <a:r>
              <a:rPr lang="en-US" dirty="0">
                <a:latin typeface="Open Sans" panose="020B0806030504020204" pitchFamily="34" charset="0"/>
                <a:ea typeface="Open Sans" panose="020B0806030504020204" pitchFamily="34" charset="0"/>
                <a:cs typeface="Open Sans" panose="020B0806030504020204" pitchFamily="34" charset="0"/>
              </a:rPr>
              <a:t>)</a:t>
            </a:r>
          </a:p>
          <a:p>
            <a:endParaRPr lang="en-US" dirty="0"/>
          </a:p>
        </p:txBody>
      </p:sp>
      <p:sp>
        <p:nvSpPr>
          <p:cNvPr id="3" name="Title 2">
            <a:extLst>
              <a:ext uri="{FF2B5EF4-FFF2-40B4-BE49-F238E27FC236}">
                <a16:creationId xmlns:a16="http://schemas.microsoft.com/office/drawing/2014/main" id="{5A6AABFC-1AAE-5D99-DA20-558458AF8E94}"/>
              </a:ext>
            </a:extLst>
          </p:cNvPr>
          <p:cNvSpPr>
            <a:spLocks noGrp="1"/>
          </p:cNvSpPr>
          <p:nvPr>
            <p:ph type="title"/>
          </p:nvPr>
        </p:nvSpPr>
        <p:spPr/>
        <p:txBody>
          <a:bodyPr/>
          <a:lstStyle/>
          <a:p>
            <a:r>
              <a:rPr lang="en-US" sz="2800" dirty="0">
                <a:latin typeface="Encode Sans Normal Black" panose="02000000000000000000" pitchFamily="2" charset="0"/>
              </a:rPr>
              <a:t>Project’s goal</a:t>
            </a:r>
          </a:p>
        </p:txBody>
      </p:sp>
    </p:spTree>
    <p:extLst>
      <p:ext uri="{BB962C8B-B14F-4D97-AF65-F5344CB8AC3E}">
        <p14:creationId xmlns:p14="http://schemas.microsoft.com/office/powerpoint/2010/main" val="393705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E4C694-2BA5-79C8-DFAC-FD52D4B92E1D}"/>
              </a:ext>
            </a:extLst>
          </p:cNvPr>
          <p:cNvSpPr>
            <a:spLocks noGrp="1"/>
          </p:cNvSpPr>
          <p:nvPr>
            <p:ph type="body" sz="quarter" idx="11"/>
          </p:nvPr>
        </p:nvSpPr>
        <p:spPr>
          <a:xfrm>
            <a:off x="7337065" y="1913424"/>
            <a:ext cx="4470287" cy="4106375"/>
          </a:xfrm>
        </p:spPr>
        <p:txBody>
          <a:bodyPr/>
          <a:lstStyle/>
          <a:p>
            <a:r>
              <a:rPr lang="en-US" sz="1800" u="sng" dirty="0"/>
              <a:t>Reinforced concrete building</a:t>
            </a:r>
            <a:r>
              <a:rPr lang="en-US" sz="1800" dirty="0"/>
              <a:t>: </a:t>
            </a:r>
            <a:r>
              <a:rPr lang="en-US" sz="1800" b="0" dirty="0"/>
              <a:t>developed starting from an existing building recently built in Seattle, whose geometry and construction were assessed to be representative of the region</a:t>
            </a:r>
          </a:p>
          <a:p>
            <a:endParaRPr lang="en-US" sz="1800" b="0" dirty="0"/>
          </a:p>
          <a:p>
            <a:r>
              <a:rPr lang="en-US" sz="1800" dirty="0"/>
              <a:t>Characteristics:</a:t>
            </a:r>
          </a:p>
          <a:p>
            <a:pPr lvl="1"/>
            <a:r>
              <a:rPr lang="en-US" sz="1600" dirty="0"/>
              <a:t>Mid-rise (8 stories above grade) </a:t>
            </a:r>
          </a:p>
          <a:p>
            <a:pPr lvl="1"/>
            <a:r>
              <a:rPr lang="en-US" sz="1600" dirty="0"/>
              <a:t>Commercial building</a:t>
            </a:r>
          </a:p>
          <a:p>
            <a:pPr lvl="1"/>
            <a:r>
              <a:rPr lang="en-US" sz="1600" dirty="0"/>
              <a:t>Made of </a:t>
            </a:r>
            <a:r>
              <a:rPr lang="en-US" sz="1600" dirty="0">
                <a:solidFill>
                  <a:schemeClr val="accent5">
                    <a:lumMod val="50000"/>
                    <a:lumOff val="50000"/>
                  </a:schemeClr>
                </a:solidFill>
              </a:rPr>
              <a:t>reinforced concrete</a:t>
            </a:r>
          </a:p>
          <a:p>
            <a:endParaRPr lang="en-US" dirty="0"/>
          </a:p>
          <a:p>
            <a:endParaRPr lang="en-US" dirty="0"/>
          </a:p>
        </p:txBody>
      </p:sp>
      <p:sp>
        <p:nvSpPr>
          <p:cNvPr id="3" name="Title 2">
            <a:extLst>
              <a:ext uri="{FF2B5EF4-FFF2-40B4-BE49-F238E27FC236}">
                <a16:creationId xmlns:a16="http://schemas.microsoft.com/office/drawing/2014/main" id="{266FFA31-0DCD-6899-28F0-79FCBDB8AF6A}"/>
              </a:ext>
            </a:extLst>
          </p:cNvPr>
          <p:cNvSpPr>
            <a:spLocks noGrp="1"/>
          </p:cNvSpPr>
          <p:nvPr>
            <p:ph type="title"/>
          </p:nvPr>
        </p:nvSpPr>
        <p:spPr/>
        <p:txBody>
          <a:bodyPr/>
          <a:lstStyle/>
          <a:p>
            <a:r>
              <a:rPr lang="en-US" dirty="0"/>
              <a:t>Reinforced concrete building</a:t>
            </a:r>
          </a:p>
        </p:txBody>
      </p:sp>
      <p:pic>
        <p:nvPicPr>
          <p:cNvPr id="4" name="Picture 10" descr="Image result for south lake union seattle">
            <a:extLst>
              <a:ext uri="{FF2B5EF4-FFF2-40B4-BE49-F238E27FC236}">
                <a16:creationId xmlns:a16="http://schemas.microsoft.com/office/drawing/2014/main" id="{6295F6FE-73DB-E1F2-8F38-C4C09C78A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279" y="1913425"/>
            <a:ext cx="6731787" cy="448627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6CB7867-A8CF-4EE5-D6EE-8170DC860E3A}"/>
              </a:ext>
            </a:extLst>
          </p:cNvPr>
          <p:cNvSpPr txBox="1">
            <a:spLocks/>
          </p:cNvSpPr>
          <p:nvPr/>
        </p:nvSpPr>
        <p:spPr>
          <a:xfrm>
            <a:off x="542624" y="1519878"/>
            <a:ext cx="6842390" cy="43369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Seattle, South Lake Union area</a:t>
            </a:r>
          </a:p>
        </p:txBody>
      </p:sp>
    </p:spTree>
    <p:extLst>
      <p:ext uri="{BB962C8B-B14F-4D97-AF65-F5344CB8AC3E}">
        <p14:creationId xmlns:p14="http://schemas.microsoft.com/office/powerpoint/2010/main" val="60830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8B877-24C3-3211-12F8-C6472A848636}"/>
              </a:ext>
            </a:extLst>
          </p:cNvPr>
          <p:cNvSpPr>
            <a:spLocks noGrp="1"/>
          </p:cNvSpPr>
          <p:nvPr>
            <p:ph type="body" sz="quarter" idx="11"/>
          </p:nvPr>
        </p:nvSpPr>
        <p:spPr>
          <a:xfrm>
            <a:off x="8677275" y="2505075"/>
            <a:ext cx="2977677" cy="3247148"/>
          </a:xfrm>
        </p:spPr>
        <p:txBody>
          <a:bodyPr/>
          <a:lstStyle/>
          <a:p>
            <a:r>
              <a:rPr lang="en-US" sz="1600" dirty="0"/>
              <a:t>Geometric properties:</a:t>
            </a:r>
          </a:p>
          <a:p>
            <a:r>
              <a:rPr lang="en-US" sz="1600" dirty="0"/>
              <a:t>Footprint: 90’x160’ </a:t>
            </a:r>
          </a:p>
          <a:p>
            <a:r>
              <a:rPr lang="en-US" sz="1600" dirty="0"/>
              <a:t>Building height: 114’ </a:t>
            </a:r>
          </a:p>
          <a:p>
            <a:r>
              <a:rPr lang="en-US" sz="1600" dirty="0"/>
              <a:t>Floor‐to‐floor heights: 16’ on the first floor and 14’ on typical floors</a:t>
            </a:r>
          </a:p>
          <a:p>
            <a:r>
              <a:rPr lang="en-US" sz="1600" dirty="0"/>
              <a:t>X-grid space: 30’</a:t>
            </a:r>
          </a:p>
          <a:p>
            <a:r>
              <a:rPr lang="en-US" sz="1600" dirty="0"/>
              <a:t>Y-grid space: 20’</a:t>
            </a:r>
          </a:p>
          <a:p>
            <a:r>
              <a:rPr lang="en-US" sz="1600" dirty="0"/>
              <a:t>Total floor area: 115,200 sf</a:t>
            </a:r>
          </a:p>
        </p:txBody>
      </p:sp>
      <p:sp>
        <p:nvSpPr>
          <p:cNvPr id="3" name="Title 2">
            <a:extLst>
              <a:ext uri="{FF2B5EF4-FFF2-40B4-BE49-F238E27FC236}">
                <a16:creationId xmlns:a16="http://schemas.microsoft.com/office/drawing/2014/main" id="{9520DD03-52CD-30FA-5210-AC1A7FB30C75}"/>
              </a:ext>
            </a:extLst>
          </p:cNvPr>
          <p:cNvSpPr>
            <a:spLocks noGrp="1"/>
          </p:cNvSpPr>
          <p:nvPr>
            <p:ph type="title"/>
          </p:nvPr>
        </p:nvSpPr>
        <p:spPr/>
        <p:txBody>
          <a:bodyPr/>
          <a:lstStyle/>
          <a:p>
            <a:r>
              <a:rPr lang="en-US" dirty="0"/>
              <a:t>Building geometry </a:t>
            </a:r>
          </a:p>
        </p:txBody>
      </p:sp>
      <p:pic>
        <p:nvPicPr>
          <p:cNvPr id="4" name="Picture 3">
            <a:extLst>
              <a:ext uri="{FF2B5EF4-FFF2-40B4-BE49-F238E27FC236}">
                <a16:creationId xmlns:a16="http://schemas.microsoft.com/office/drawing/2014/main" id="{AA893D22-EF5E-7CFF-37BA-8EBE9EC9A446}"/>
              </a:ext>
            </a:extLst>
          </p:cNvPr>
          <p:cNvPicPr>
            <a:picLocks noChangeAspect="1"/>
          </p:cNvPicPr>
          <p:nvPr/>
        </p:nvPicPr>
        <p:blipFill rotWithShape="1">
          <a:blip r:embed="rId2"/>
          <a:srcRect r="51410"/>
          <a:stretch/>
        </p:blipFill>
        <p:spPr bwMode="auto">
          <a:xfrm>
            <a:off x="756425" y="1540818"/>
            <a:ext cx="3869925" cy="486460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DBF91A7-AFAB-74F2-A600-9FC17E7F1F9A}"/>
              </a:ext>
            </a:extLst>
          </p:cNvPr>
          <p:cNvPicPr>
            <a:picLocks noChangeAspect="1"/>
          </p:cNvPicPr>
          <p:nvPr/>
        </p:nvPicPr>
        <p:blipFill rotWithShape="1">
          <a:blip r:embed="rId2"/>
          <a:srcRect l="54740"/>
          <a:stretch/>
        </p:blipFill>
        <p:spPr bwMode="auto">
          <a:xfrm>
            <a:off x="4631775" y="1542569"/>
            <a:ext cx="3618645" cy="48628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4865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392234-0247-3160-974F-7D156B1C8998}"/>
              </a:ext>
            </a:extLst>
          </p:cNvPr>
          <p:cNvSpPr>
            <a:spLocks noGrp="1"/>
          </p:cNvSpPr>
          <p:nvPr>
            <p:ph type="title"/>
          </p:nvPr>
        </p:nvSpPr>
        <p:spPr/>
        <p:txBody>
          <a:bodyPr/>
          <a:lstStyle/>
          <a:p>
            <a:r>
              <a:rPr lang="en-US" dirty="0"/>
              <a:t>Hybrid CLT building - Fire design scenarios</a:t>
            </a:r>
          </a:p>
        </p:txBody>
      </p:sp>
      <p:sp>
        <p:nvSpPr>
          <p:cNvPr id="4" name="Content Placeholder 2">
            <a:extLst>
              <a:ext uri="{FF2B5EF4-FFF2-40B4-BE49-F238E27FC236}">
                <a16:creationId xmlns:a16="http://schemas.microsoft.com/office/drawing/2014/main" id="{B18000FC-C1C2-1F09-D3E9-5AA446E3473D}"/>
              </a:ext>
            </a:extLst>
          </p:cNvPr>
          <p:cNvSpPr txBox="1">
            <a:spLocks/>
          </p:cNvSpPr>
          <p:nvPr/>
        </p:nvSpPr>
        <p:spPr>
          <a:xfrm>
            <a:off x="6914150" y="1761249"/>
            <a:ext cx="3803867" cy="44506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Scenario (b): Charring design</a:t>
            </a:r>
          </a:p>
        </p:txBody>
      </p:sp>
      <p:sp>
        <p:nvSpPr>
          <p:cNvPr id="21" name="Content Placeholder 2">
            <a:extLst>
              <a:ext uri="{FF2B5EF4-FFF2-40B4-BE49-F238E27FC236}">
                <a16:creationId xmlns:a16="http://schemas.microsoft.com/office/drawing/2014/main" id="{42197670-1997-A8F5-E649-FFE1706431DE}"/>
              </a:ext>
            </a:extLst>
          </p:cNvPr>
          <p:cNvSpPr txBox="1">
            <a:spLocks/>
          </p:cNvSpPr>
          <p:nvPr/>
        </p:nvSpPr>
        <p:spPr>
          <a:xfrm>
            <a:off x="1973164" y="1769271"/>
            <a:ext cx="3680421" cy="445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Scenario (a): Fire proofing</a:t>
            </a:r>
          </a:p>
        </p:txBody>
      </p:sp>
      <p:sp>
        <p:nvSpPr>
          <p:cNvPr id="32" name="TextBox 31">
            <a:extLst>
              <a:ext uri="{FF2B5EF4-FFF2-40B4-BE49-F238E27FC236}">
                <a16:creationId xmlns:a16="http://schemas.microsoft.com/office/drawing/2014/main" id="{70EA8D53-ED06-060C-95E3-0CF8F1F83806}"/>
              </a:ext>
            </a:extLst>
          </p:cNvPr>
          <p:cNvSpPr txBox="1"/>
          <p:nvPr/>
        </p:nvSpPr>
        <p:spPr>
          <a:xfrm>
            <a:off x="6985019" y="2664366"/>
            <a:ext cx="13525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 zone</a:t>
            </a:r>
          </a:p>
        </p:txBody>
      </p:sp>
      <p:sp>
        <p:nvSpPr>
          <p:cNvPr id="33" name="TextBox 32">
            <a:extLst>
              <a:ext uri="{FF2B5EF4-FFF2-40B4-BE49-F238E27FC236}">
                <a16:creationId xmlns:a16="http://schemas.microsoft.com/office/drawing/2014/main" id="{F232ABE5-02C3-6EAB-9538-BADF2DAD521B}"/>
              </a:ext>
            </a:extLst>
          </p:cNvPr>
          <p:cNvSpPr txBox="1"/>
          <p:nvPr/>
        </p:nvSpPr>
        <p:spPr>
          <a:xfrm>
            <a:off x="6866520" y="3603323"/>
            <a:ext cx="14619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Heated zone</a:t>
            </a:r>
          </a:p>
        </p:txBody>
      </p:sp>
      <p:sp>
        <p:nvSpPr>
          <p:cNvPr id="34" name="TextBox 33">
            <a:extLst>
              <a:ext uri="{FF2B5EF4-FFF2-40B4-BE49-F238E27FC236}">
                <a16:creationId xmlns:a16="http://schemas.microsoft.com/office/drawing/2014/main" id="{743088C7-B959-82C3-36FE-51EB64363E6A}"/>
              </a:ext>
            </a:extLst>
          </p:cNvPr>
          <p:cNvSpPr txBox="1"/>
          <p:nvPr/>
        </p:nvSpPr>
        <p:spPr>
          <a:xfrm>
            <a:off x="6529664" y="4492403"/>
            <a:ext cx="15458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Solid wood with full strength</a:t>
            </a:r>
          </a:p>
        </p:txBody>
      </p:sp>
      <p:grpSp>
        <p:nvGrpSpPr>
          <p:cNvPr id="35" name="Group 34">
            <a:extLst>
              <a:ext uri="{FF2B5EF4-FFF2-40B4-BE49-F238E27FC236}">
                <a16:creationId xmlns:a16="http://schemas.microsoft.com/office/drawing/2014/main" id="{49FF067A-69C9-478C-C41E-DF1B98AE148F}"/>
              </a:ext>
            </a:extLst>
          </p:cNvPr>
          <p:cNvGrpSpPr/>
          <p:nvPr/>
        </p:nvGrpSpPr>
        <p:grpSpPr>
          <a:xfrm>
            <a:off x="8048694" y="1930491"/>
            <a:ext cx="2488314" cy="4493762"/>
            <a:chOff x="8197516" y="1766820"/>
            <a:chExt cx="2921550" cy="5276164"/>
          </a:xfrm>
        </p:grpSpPr>
        <p:grpSp>
          <p:nvGrpSpPr>
            <p:cNvPr id="36" name="Group 35">
              <a:extLst>
                <a:ext uri="{FF2B5EF4-FFF2-40B4-BE49-F238E27FC236}">
                  <a16:creationId xmlns:a16="http://schemas.microsoft.com/office/drawing/2014/main" id="{9CC37AAC-4445-0708-9122-68EE0A33DB71}"/>
                </a:ext>
              </a:extLst>
            </p:cNvPr>
            <p:cNvGrpSpPr/>
            <p:nvPr/>
          </p:nvGrpSpPr>
          <p:grpSpPr>
            <a:xfrm>
              <a:off x="9116552" y="2220405"/>
              <a:ext cx="2002514" cy="4264311"/>
              <a:chOff x="3726407" y="2010472"/>
              <a:chExt cx="2002514" cy="4264311"/>
            </a:xfrm>
          </p:grpSpPr>
          <p:grpSp>
            <p:nvGrpSpPr>
              <p:cNvPr id="39" name="Group 38">
                <a:extLst>
                  <a:ext uri="{FF2B5EF4-FFF2-40B4-BE49-F238E27FC236}">
                    <a16:creationId xmlns:a16="http://schemas.microsoft.com/office/drawing/2014/main" id="{23B5744D-8F07-64A4-364D-E64BDA4912C1}"/>
                  </a:ext>
                </a:extLst>
              </p:cNvPr>
              <p:cNvGrpSpPr/>
              <p:nvPr/>
            </p:nvGrpSpPr>
            <p:grpSpPr>
              <a:xfrm>
                <a:off x="3730957" y="2010472"/>
                <a:ext cx="1997964" cy="4264311"/>
                <a:chOff x="3730958" y="2010473"/>
                <a:chExt cx="1165899" cy="4163155"/>
              </a:xfrm>
            </p:grpSpPr>
            <p:pic>
              <p:nvPicPr>
                <p:cNvPr id="42" name="Picture 2" descr="Related image">
                  <a:extLst>
                    <a:ext uri="{FF2B5EF4-FFF2-40B4-BE49-F238E27FC236}">
                      <a16:creationId xmlns:a16="http://schemas.microsoft.com/office/drawing/2014/main" id="{4F1B8A38-A06A-52C9-5BE8-7E1E29893F66}"/>
                    </a:ext>
                  </a:extLst>
                </p:cNvPr>
                <p:cNvPicPr>
                  <a:picLocks noChangeAspect="1" noChangeArrowheads="1"/>
                </p:cNvPicPr>
                <p:nvPr/>
              </p:nvPicPr>
              <p:blipFill rotWithShape="1">
                <a:blip r:embed="rId2">
                  <a:duotone>
                    <a:srgbClr val="FFC000">
                      <a:shade val="45000"/>
                      <a:satMod val="135000"/>
                    </a:srgbClr>
                    <a:prstClr val="white"/>
                  </a:duotone>
                  <a:extLst>
                    <a:ext uri="{BEBA8EAE-BF5A-486C-A8C5-ECC9F3942E4B}">
                      <a14:imgProps xmlns:a14="http://schemas.microsoft.com/office/drawing/2010/main">
                        <a14:imgLayer r:embed="rId3">
                          <a14:imgEffect>
                            <a14:sharpenSoften amount="20000"/>
                          </a14:imgEffect>
                          <a14:imgEffect>
                            <a14:colorTemperature colorTemp="8800"/>
                          </a14:imgEffect>
                          <a14:imgEffect>
                            <a14:saturation sat="300000"/>
                          </a14:imgEffect>
                          <a14:imgEffect>
                            <a14:brightnessContrast bright="-29000" contrast="55000"/>
                          </a14:imgEffect>
                        </a14:imgLayer>
                      </a14:imgProps>
                    </a:ext>
                    <a:ext uri="{28A0092B-C50C-407E-A947-70E740481C1C}">
                      <a14:useLocalDpi xmlns:a14="http://schemas.microsoft.com/office/drawing/2010/main" val="0"/>
                    </a:ext>
                  </a:extLst>
                </a:blip>
                <a:srcRect l="61598" t="49060" r="5467" b="40260"/>
                <a:stretch/>
              </p:blipFill>
              <p:spPr bwMode="auto">
                <a:xfrm rot="16200000">
                  <a:off x="2240526" y="3512939"/>
                  <a:ext cx="4146764" cy="1165899"/>
                </a:xfrm>
                <a:prstGeom prst="rect">
                  <a:avLst/>
                </a:prstGeom>
                <a:noFill/>
                <a:ln w="9525">
                  <a:solidFill>
                    <a:srgbClr val="FFC000">
                      <a:lumMod val="50000"/>
                    </a:srgbClr>
                  </a:solidFill>
                </a:ln>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EDE9074-58B7-701C-4B97-2249A83F27F6}"/>
                    </a:ext>
                  </a:extLst>
                </p:cNvPr>
                <p:cNvSpPr/>
                <p:nvPr/>
              </p:nvSpPr>
              <p:spPr>
                <a:xfrm>
                  <a:off x="3958390" y="2010473"/>
                  <a:ext cx="252666" cy="4160520"/>
                </a:xfrm>
                <a:prstGeom prst="rect">
                  <a:avLst/>
                </a:prstGeom>
                <a:noFill/>
                <a:ln w="9525"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6409EEA-E3ED-98C9-D403-6BAD274FC0CF}"/>
                    </a:ext>
                  </a:extLst>
                </p:cNvPr>
                <p:cNvSpPr/>
                <p:nvPr/>
              </p:nvSpPr>
              <p:spPr>
                <a:xfrm>
                  <a:off x="4423616" y="2013108"/>
                  <a:ext cx="252666" cy="4160520"/>
                </a:xfrm>
                <a:prstGeom prst="rect">
                  <a:avLst/>
                </a:prstGeom>
                <a:noFill/>
                <a:ln w="9525"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09B03ACB-9563-C005-6935-44DE8BCD0B99}"/>
                  </a:ext>
                </a:extLst>
              </p:cNvPr>
              <p:cNvSpPr/>
              <p:nvPr/>
            </p:nvSpPr>
            <p:spPr>
              <a:xfrm>
                <a:off x="3726407" y="2022797"/>
                <a:ext cx="201168" cy="4247523"/>
              </a:xfrm>
              <a:prstGeom prst="rect">
                <a:avLst/>
              </a:prstGeom>
              <a:solidFill>
                <a:sysClr val="windowText" lastClr="000000">
                  <a:lumMod val="65000"/>
                  <a:lumOff val="35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34CE858-05D2-D0AC-5B54-43964AE1D6F8}"/>
                  </a:ext>
                </a:extLst>
              </p:cNvPr>
              <p:cNvSpPr/>
              <p:nvPr/>
            </p:nvSpPr>
            <p:spPr>
              <a:xfrm>
                <a:off x="3926933" y="2019326"/>
                <a:ext cx="201168" cy="4247523"/>
              </a:xfrm>
              <a:prstGeom prst="rect">
                <a:avLst/>
              </a:prstGeom>
              <a:solidFill>
                <a:srgbClr val="FFC000">
                  <a:lumMod val="75000"/>
                </a:srgbClr>
              </a:solidFill>
              <a:ln w="9525"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7" name="Picture 8" descr="Image result for flame">
              <a:extLst>
                <a:ext uri="{FF2B5EF4-FFF2-40B4-BE49-F238E27FC236}">
                  <a16:creationId xmlns:a16="http://schemas.microsoft.com/office/drawing/2014/main" id="{EBB884B8-38EE-B588-2280-15C65AFBD8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087580" y="4621655"/>
              <a:ext cx="3531265" cy="13113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Image result for flame">
              <a:extLst>
                <a:ext uri="{FF2B5EF4-FFF2-40B4-BE49-F238E27FC236}">
                  <a16:creationId xmlns:a16="http://schemas.microsoft.com/office/drawing/2014/main" id="{4F33E63B-BE01-7057-E036-442F7E935C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089228" y="2891151"/>
              <a:ext cx="3531265" cy="128260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5" name="Straight Arrow Connector 44">
            <a:extLst>
              <a:ext uri="{FF2B5EF4-FFF2-40B4-BE49-F238E27FC236}">
                <a16:creationId xmlns:a16="http://schemas.microsoft.com/office/drawing/2014/main" id="{CDBC8CA3-C82C-4C8F-0863-7B33C037B50E}"/>
              </a:ext>
            </a:extLst>
          </p:cNvPr>
          <p:cNvCxnSpPr/>
          <p:nvPr/>
        </p:nvCxnSpPr>
        <p:spPr>
          <a:xfrm>
            <a:off x="7843248" y="2828034"/>
            <a:ext cx="1090325" cy="0"/>
          </a:xfrm>
          <a:prstGeom prst="straightConnector1">
            <a:avLst/>
          </a:prstGeom>
          <a:noFill/>
          <a:ln w="6350" cap="flat" cmpd="sng" algn="ctr">
            <a:solidFill>
              <a:sysClr val="windowText" lastClr="000000"/>
            </a:solidFill>
            <a:prstDash val="solid"/>
            <a:miter lim="800000"/>
            <a:tailEnd type="triangle"/>
          </a:ln>
          <a:effectLst/>
        </p:spPr>
      </p:cxnSp>
      <p:cxnSp>
        <p:nvCxnSpPr>
          <p:cNvPr id="46" name="Straight Arrow Connector 45">
            <a:extLst>
              <a:ext uri="{FF2B5EF4-FFF2-40B4-BE49-F238E27FC236}">
                <a16:creationId xmlns:a16="http://schemas.microsoft.com/office/drawing/2014/main" id="{E7B2D450-9BF4-AB9C-2CE0-29D301E79B1B}"/>
              </a:ext>
            </a:extLst>
          </p:cNvPr>
          <p:cNvCxnSpPr/>
          <p:nvPr/>
        </p:nvCxnSpPr>
        <p:spPr>
          <a:xfrm>
            <a:off x="7863744" y="3763965"/>
            <a:ext cx="1246086"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580B88C4-939A-0166-9DDD-DD8D249F50E8}"/>
              </a:ext>
            </a:extLst>
          </p:cNvPr>
          <p:cNvCxnSpPr/>
          <p:nvPr/>
        </p:nvCxnSpPr>
        <p:spPr>
          <a:xfrm>
            <a:off x="7938892" y="4809200"/>
            <a:ext cx="1401847" cy="0"/>
          </a:xfrm>
          <a:prstGeom prst="straightConnector1">
            <a:avLst/>
          </a:prstGeom>
          <a:noFill/>
          <a:ln w="6350" cap="flat" cmpd="sng" algn="ctr">
            <a:solidFill>
              <a:sysClr val="windowText" lastClr="000000"/>
            </a:solidFill>
            <a:prstDash val="solid"/>
            <a:miter lim="800000"/>
            <a:tailEnd type="triangle"/>
          </a:ln>
          <a:effectLst/>
        </p:spPr>
      </p:cxnSp>
      <p:pic>
        <p:nvPicPr>
          <p:cNvPr id="48" name="Picture 2" descr="Related image">
            <a:extLst>
              <a:ext uri="{FF2B5EF4-FFF2-40B4-BE49-F238E27FC236}">
                <a16:creationId xmlns:a16="http://schemas.microsoft.com/office/drawing/2014/main" id="{A1EB644C-17AE-DD06-D77E-8EF61C2D43E3}"/>
              </a:ext>
            </a:extLst>
          </p:cNvPr>
          <p:cNvPicPr>
            <a:picLocks noChangeAspect="1" noChangeArrowheads="1"/>
          </p:cNvPicPr>
          <p:nvPr/>
        </p:nvPicPr>
        <p:blipFill rotWithShape="1">
          <a:blip r:embed="rId2">
            <a:duotone>
              <a:srgbClr val="FFC000">
                <a:shade val="45000"/>
                <a:satMod val="135000"/>
              </a:srgbClr>
              <a:prstClr val="white"/>
            </a:duotone>
            <a:extLst>
              <a:ext uri="{BEBA8EAE-BF5A-486C-A8C5-ECC9F3942E4B}">
                <a14:imgProps xmlns:a14="http://schemas.microsoft.com/office/drawing/2010/main">
                  <a14:imgLayer r:embed="rId3">
                    <a14:imgEffect>
                      <a14:sharpenSoften amount="20000"/>
                    </a14:imgEffect>
                    <a14:imgEffect>
                      <a14:colorTemperature colorTemp="8800"/>
                    </a14:imgEffect>
                    <a14:imgEffect>
                      <a14:saturation sat="300000"/>
                    </a14:imgEffect>
                    <a14:imgEffect>
                      <a14:brightnessContrast bright="-29000" contrast="55000"/>
                    </a14:imgEffect>
                  </a14:imgLayer>
                </a14:imgProps>
              </a:ext>
              <a:ext uri="{28A0092B-C50C-407E-A947-70E740481C1C}">
                <a14:useLocalDpi xmlns:a14="http://schemas.microsoft.com/office/drawing/2010/main" val="0"/>
              </a:ext>
            </a:extLst>
          </a:blip>
          <a:srcRect l="61598" t="49060" r="5467" b="44518"/>
          <a:stretch/>
        </p:blipFill>
        <p:spPr bwMode="auto">
          <a:xfrm rot="16200000">
            <a:off x="2864226" y="3628312"/>
            <a:ext cx="3617657" cy="1023261"/>
          </a:xfrm>
          <a:prstGeom prst="rect">
            <a:avLst/>
          </a:prstGeom>
          <a:noFill/>
          <a:ln w="9525">
            <a:solidFill>
              <a:srgbClr val="FFC000">
                <a:lumMod val="50000"/>
              </a:srgbClr>
            </a:solidFill>
          </a:ln>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3AE43F0F-904D-71C5-F63D-F5BB5ACE8A3B}"/>
              </a:ext>
            </a:extLst>
          </p:cNvPr>
          <p:cNvSpPr/>
          <p:nvPr/>
        </p:nvSpPr>
        <p:spPr>
          <a:xfrm>
            <a:off x="3910486" y="2321586"/>
            <a:ext cx="142875" cy="3627185"/>
          </a:xfrm>
          <a:prstGeom prst="rect">
            <a:avLst/>
          </a:prstGeom>
          <a:solidFill>
            <a:sysClr val="window" lastClr="FFFFFF">
              <a:lumMod val="95000"/>
            </a:sys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2793351-8A2C-8CD2-6AA2-6C3F355CC171}"/>
              </a:ext>
            </a:extLst>
          </p:cNvPr>
          <p:cNvSpPr/>
          <p:nvPr/>
        </p:nvSpPr>
        <p:spPr>
          <a:xfrm>
            <a:off x="4062886" y="2321587"/>
            <a:ext cx="98538" cy="3627183"/>
          </a:xfrm>
          <a:prstGeom prst="rect">
            <a:avLst/>
          </a:prstGeom>
          <a:solidFill>
            <a:srgbClr val="E7E6E6">
              <a:lumMod val="75000"/>
            </a:srgb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838DB70D-9B99-6DEB-728C-25E5CBA7C806}"/>
              </a:ext>
            </a:extLst>
          </p:cNvPr>
          <p:cNvSpPr txBox="1"/>
          <p:nvPr/>
        </p:nvSpPr>
        <p:spPr>
          <a:xfrm>
            <a:off x="1507454" y="3058694"/>
            <a:ext cx="15470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Gypsum wall board</a:t>
            </a:r>
          </a:p>
        </p:txBody>
      </p:sp>
      <p:sp>
        <p:nvSpPr>
          <p:cNvPr id="52" name="TextBox 51">
            <a:extLst>
              <a:ext uri="{FF2B5EF4-FFF2-40B4-BE49-F238E27FC236}">
                <a16:creationId xmlns:a16="http://schemas.microsoft.com/office/drawing/2014/main" id="{214EA6FD-9FF1-3084-90D7-197CBCCB6B63}"/>
              </a:ext>
            </a:extLst>
          </p:cNvPr>
          <p:cNvSpPr txBox="1"/>
          <p:nvPr/>
        </p:nvSpPr>
        <p:spPr>
          <a:xfrm>
            <a:off x="1787676" y="5044148"/>
            <a:ext cx="15458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CLT panel</a:t>
            </a:r>
          </a:p>
        </p:txBody>
      </p:sp>
      <p:cxnSp>
        <p:nvCxnSpPr>
          <p:cNvPr id="53" name="Straight Arrow Connector 52">
            <a:extLst>
              <a:ext uri="{FF2B5EF4-FFF2-40B4-BE49-F238E27FC236}">
                <a16:creationId xmlns:a16="http://schemas.microsoft.com/office/drawing/2014/main" id="{2AEF7586-F334-6B7F-E17C-58BD56C783CC}"/>
              </a:ext>
            </a:extLst>
          </p:cNvPr>
          <p:cNvCxnSpPr/>
          <p:nvPr/>
        </p:nvCxnSpPr>
        <p:spPr>
          <a:xfrm>
            <a:off x="2957801" y="3193787"/>
            <a:ext cx="1090325" cy="0"/>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095C38AE-B8B5-78D0-BF75-FBF1587F6728}"/>
              </a:ext>
            </a:extLst>
          </p:cNvPr>
          <p:cNvCxnSpPr/>
          <p:nvPr/>
        </p:nvCxnSpPr>
        <p:spPr>
          <a:xfrm>
            <a:off x="3053445" y="5174953"/>
            <a:ext cx="1401847" cy="0"/>
          </a:xfrm>
          <a:prstGeom prst="straightConnector1">
            <a:avLst/>
          </a:prstGeom>
          <a:noFill/>
          <a:ln w="6350" cap="flat" cmpd="sng" algn="ctr">
            <a:solidFill>
              <a:sysClr val="windowText" lastClr="000000"/>
            </a:solidFill>
            <a:prstDash val="solid"/>
            <a:miter lim="800000"/>
            <a:tailEnd type="triangle"/>
          </a:ln>
          <a:effectLst/>
        </p:spPr>
      </p:cxnSp>
      <p:pic>
        <p:nvPicPr>
          <p:cNvPr id="55" name="Picture 8" descr="Image result for flame">
            <a:extLst>
              <a:ext uri="{FF2B5EF4-FFF2-40B4-BE49-F238E27FC236}">
                <a16:creationId xmlns:a16="http://schemas.microsoft.com/office/drawing/2014/main" id="{5BFB3CE9-BD31-FABF-DEE0-D9FDD3FCC1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18183" y="4391758"/>
            <a:ext cx="3007614" cy="111692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mage result for flame">
            <a:extLst>
              <a:ext uri="{FF2B5EF4-FFF2-40B4-BE49-F238E27FC236}">
                <a16:creationId xmlns:a16="http://schemas.microsoft.com/office/drawing/2014/main" id="{1D678732-10B7-156E-2169-46417E5030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119587" y="2917870"/>
            <a:ext cx="3007614" cy="1092406"/>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E8AF3489-7A85-1896-B61E-52504E4E8E21}"/>
              </a:ext>
            </a:extLst>
          </p:cNvPr>
          <p:cNvSpPr/>
          <p:nvPr/>
        </p:nvSpPr>
        <p:spPr>
          <a:xfrm>
            <a:off x="4479839" y="2331113"/>
            <a:ext cx="381283" cy="3610900"/>
          </a:xfrm>
          <a:prstGeom prst="rect">
            <a:avLst/>
          </a:prstGeom>
          <a:no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6"/>
          <a:srcRect l="45138" b="55358"/>
          <a:stretch/>
        </p:blipFill>
        <p:spPr>
          <a:xfrm>
            <a:off x="10594249" y="234633"/>
            <a:ext cx="1384333" cy="1926237"/>
          </a:xfrm>
          <a:prstGeom prst="rect">
            <a:avLst/>
          </a:prstGeom>
        </p:spPr>
      </p:pic>
    </p:spTree>
    <p:extLst>
      <p:ext uri="{BB962C8B-B14F-4D97-AF65-F5344CB8AC3E}">
        <p14:creationId xmlns:p14="http://schemas.microsoft.com/office/powerpoint/2010/main" val="3720193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DA944-D0F3-FCF4-F9C2-E56940AD8D0F}"/>
              </a:ext>
            </a:extLst>
          </p:cNvPr>
          <p:cNvSpPr>
            <a:spLocks noGrp="1"/>
          </p:cNvSpPr>
          <p:nvPr>
            <p:ph type="title"/>
          </p:nvPr>
        </p:nvSpPr>
        <p:spPr/>
        <p:txBody>
          <a:bodyPr/>
          <a:lstStyle/>
          <a:p>
            <a:r>
              <a:rPr lang="en-US" dirty="0"/>
              <a:t>Material quantities – Building structure</a:t>
            </a:r>
          </a:p>
        </p:txBody>
      </p:sp>
      <p:graphicFrame>
        <p:nvGraphicFramePr>
          <p:cNvPr id="4" name="Table 3">
            <a:extLst>
              <a:ext uri="{FF2B5EF4-FFF2-40B4-BE49-F238E27FC236}">
                <a16:creationId xmlns:a16="http://schemas.microsoft.com/office/drawing/2014/main" id="{FF310EC6-3423-4E04-A4FD-F08D9FA316C9}"/>
              </a:ext>
            </a:extLst>
          </p:cNvPr>
          <p:cNvGraphicFramePr>
            <a:graphicFrameLocks noGrp="1"/>
          </p:cNvGraphicFramePr>
          <p:nvPr/>
        </p:nvGraphicFramePr>
        <p:xfrm>
          <a:off x="756065" y="1676399"/>
          <a:ext cx="10772069" cy="4010868"/>
        </p:xfrm>
        <a:graphic>
          <a:graphicData uri="http://schemas.openxmlformats.org/drawingml/2006/table">
            <a:tbl>
              <a:tblPr firstRow="1" bandRow="1">
                <a:tableStyleId>{5C22544A-7EE6-4342-B048-85BDC9FD1C3A}</a:tableStyleId>
              </a:tblPr>
              <a:tblGrid>
                <a:gridCol w="1838275">
                  <a:extLst>
                    <a:ext uri="{9D8B030D-6E8A-4147-A177-3AD203B41FA5}">
                      <a16:colId xmlns:a16="http://schemas.microsoft.com/office/drawing/2014/main" val="239698450"/>
                    </a:ext>
                  </a:extLst>
                </a:gridCol>
                <a:gridCol w="2160448">
                  <a:extLst>
                    <a:ext uri="{9D8B030D-6E8A-4147-A177-3AD203B41FA5}">
                      <a16:colId xmlns:a16="http://schemas.microsoft.com/office/drawing/2014/main" val="1163737017"/>
                    </a:ext>
                  </a:extLst>
                </a:gridCol>
                <a:gridCol w="979279">
                  <a:extLst>
                    <a:ext uri="{9D8B030D-6E8A-4147-A177-3AD203B41FA5}">
                      <a16:colId xmlns:a16="http://schemas.microsoft.com/office/drawing/2014/main" val="1833760407"/>
                    </a:ext>
                  </a:extLst>
                </a:gridCol>
                <a:gridCol w="1930172">
                  <a:extLst>
                    <a:ext uri="{9D8B030D-6E8A-4147-A177-3AD203B41FA5}">
                      <a16:colId xmlns:a16="http://schemas.microsoft.com/office/drawing/2014/main" val="1679295619"/>
                    </a:ext>
                  </a:extLst>
                </a:gridCol>
                <a:gridCol w="1943656">
                  <a:extLst>
                    <a:ext uri="{9D8B030D-6E8A-4147-A177-3AD203B41FA5}">
                      <a16:colId xmlns:a16="http://schemas.microsoft.com/office/drawing/2014/main" val="4168794066"/>
                    </a:ext>
                  </a:extLst>
                </a:gridCol>
                <a:gridCol w="1920239">
                  <a:extLst>
                    <a:ext uri="{9D8B030D-6E8A-4147-A177-3AD203B41FA5}">
                      <a16:colId xmlns:a16="http://schemas.microsoft.com/office/drawing/2014/main" val="628316931"/>
                    </a:ext>
                  </a:extLst>
                </a:gridCol>
              </a:tblGrid>
              <a:tr h="429672">
                <a:tc>
                  <a:txBody>
                    <a:bodyPr/>
                    <a:lstStyle/>
                    <a:p>
                      <a:r>
                        <a:rPr lang="en-US" sz="1200" dirty="0">
                          <a:latin typeface="Arial" panose="020B0604020202020204" pitchFamily="34" charset="0"/>
                          <a:cs typeface="Arial" panose="020B0604020202020204" pitchFamily="34" charset="0"/>
                        </a:rPr>
                        <a:t>Component</a:t>
                      </a:r>
                    </a:p>
                  </a:txBody>
                  <a:tcPr/>
                </a:tc>
                <a:tc>
                  <a:txBody>
                    <a:bodyPr/>
                    <a:lstStyle/>
                    <a:p>
                      <a:r>
                        <a:rPr lang="en-US" sz="1200" dirty="0">
                          <a:latin typeface="Arial" panose="020B0604020202020204" pitchFamily="34" charset="0"/>
                          <a:cs typeface="Arial" panose="020B0604020202020204" pitchFamily="34" charset="0"/>
                        </a:rPr>
                        <a:t>Material</a:t>
                      </a:r>
                    </a:p>
                  </a:txBody>
                  <a:tcPr/>
                </a:tc>
                <a:tc>
                  <a:txBody>
                    <a:bodyPr/>
                    <a:lstStyle/>
                    <a:p>
                      <a:r>
                        <a:rPr lang="en-US" sz="1200" dirty="0">
                          <a:latin typeface="Arial" panose="020B0604020202020204" pitchFamily="34" charset="0"/>
                          <a:cs typeface="Arial" panose="020B0604020202020204" pitchFamily="34" charset="0"/>
                        </a:rPr>
                        <a:t>Unit of Measure</a:t>
                      </a:r>
                    </a:p>
                  </a:txBody>
                  <a:tcPr/>
                </a:tc>
                <a:tc>
                  <a:txBody>
                    <a:bodyPr/>
                    <a:lstStyle/>
                    <a:p>
                      <a:r>
                        <a:rPr lang="en-US" sz="1200" baseline="0" dirty="0">
                          <a:latin typeface="Arial" panose="020B0604020202020204" pitchFamily="34" charset="0"/>
                          <a:cs typeface="Arial" panose="020B0604020202020204" pitchFamily="34" charset="0"/>
                        </a:rPr>
                        <a:t>Reinforced concrete building</a:t>
                      </a:r>
                      <a:endParaRPr lang="en-US" sz="1200" dirty="0">
                        <a:latin typeface="Arial" panose="020B0604020202020204" pitchFamily="34" charset="0"/>
                        <a:cs typeface="Arial" panose="020B0604020202020204" pitchFamily="34" charset="0"/>
                      </a:endParaRPr>
                    </a:p>
                  </a:txBody>
                  <a:tcPr/>
                </a:tc>
                <a:tc>
                  <a:txBody>
                    <a:bodyPr/>
                    <a:lstStyle/>
                    <a:p>
                      <a:r>
                        <a:rPr lang="en-US" sz="1200" baseline="0" dirty="0">
                          <a:latin typeface="Arial" panose="020B0604020202020204" pitchFamily="34" charset="0"/>
                          <a:cs typeface="Arial" panose="020B0604020202020204" pitchFamily="34" charset="0"/>
                        </a:rPr>
                        <a:t>Hybrid CLT building with fire proofing</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Hybrid CLT </a:t>
                      </a:r>
                      <a:r>
                        <a:rPr lang="en-US" sz="1200" baseline="0" dirty="0">
                          <a:latin typeface="Arial" panose="020B0604020202020204" pitchFamily="34" charset="0"/>
                          <a:cs typeface="Arial" panose="020B0604020202020204" pitchFamily="34" charset="0"/>
                        </a:rPr>
                        <a:t>building with charring design</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56527204"/>
                  </a:ext>
                </a:extLst>
              </a:tr>
              <a:tr h="257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Slabs + beams</a:t>
                      </a:r>
                    </a:p>
                  </a:txBody>
                  <a:tcPr/>
                </a:tc>
                <a:tc>
                  <a:txBody>
                    <a:bodyPr/>
                    <a:lstStyle/>
                    <a:p>
                      <a:r>
                        <a:rPr lang="en-US" sz="1200" dirty="0">
                          <a:latin typeface="Arial" panose="020B0604020202020204" pitchFamily="34" charset="0"/>
                          <a:cs typeface="Arial" panose="020B0604020202020204" pitchFamily="34" charset="0"/>
                        </a:rPr>
                        <a:t>Concrete, 5000 psi, PNW</a:t>
                      </a:r>
                    </a:p>
                  </a:txBody>
                  <a:tcPr/>
                </a:tc>
                <a:tc>
                  <a:txBody>
                    <a:bodyPr/>
                    <a:lstStyle/>
                    <a:p>
                      <a:pPr algn="ctr"/>
                      <a:r>
                        <a:rPr lang="en-US" sz="1200" dirty="0">
                          <a:latin typeface="Arial" panose="020B0604020202020204" pitchFamily="34" charset="0"/>
                          <a:cs typeface="Arial" panose="020B0604020202020204" pitchFamily="34" charset="0"/>
                        </a:rPr>
                        <a:t>cy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3,927</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extLst>
                  <a:ext uri="{0D108BD9-81ED-4DB2-BD59-A6C34878D82A}">
                    <a16:rowId xmlns:a16="http://schemas.microsoft.com/office/drawing/2014/main" val="1758515644"/>
                  </a:ext>
                </a:extLst>
              </a:tr>
              <a:tr h="257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Slabs + beams</a:t>
                      </a:r>
                    </a:p>
                  </a:txBody>
                  <a:tcPr/>
                </a:tc>
                <a:tc>
                  <a:txBody>
                    <a:bodyPr/>
                    <a:lstStyle/>
                    <a:p>
                      <a:r>
                        <a:rPr lang="en-US" sz="1200" dirty="0">
                          <a:latin typeface="Arial" panose="020B0604020202020204" pitchFamily="34" charset="0"/>
                          <a:cs typeface="Arial" panose="020B0604020202020204" pitchFamily="34" charset="0"/>
                        </a:rPr>
                        <a:t>Steel rebar</a:t>
                      </a:r>
                    </a:p>
                  </a:txBody>
                  <a:tcPr/>
                </a:tc>
                <a:tc>
                  <a:txBody>
                    <a:bodyPr/>
                    <a:lstStyle/>
                    <a:p>
                      <a:pPr algn="ctr"/>
                      <a:r>
                        <a:rPr lang="en-US" sz="1200" dirty="0">
                          <a:latin typeface="Arial" panose="020B0604020202020204" pitchFamily="34" charset="0"/>
                          <a:cs typeface="Arial" panose="020B0604020202020204" pitchFamily="34" charset="0"/>
                        </a:rPr>
                        <a:t>tons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301</a:t>
                      </a:r>
                    </a:p>
                  </a:txBody>
                  <a:tcPr marL="0" marR="0" marT="0" marB="0" anchor="b"/>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extLst>
                  <a:ext uri="{0D108BD9-81ED-4DB2-BD59-A6C34878D82A}">
                    <a16:rowId xmlns:a16="http://schemas.microsoft.com/office/drawing/2014/main" val="3021610167"/>
                  </a:ext>
                </a:extLst>
              </a:tr>
              <a:tr h="257803">
                <a:tc>
                  <a:txBody>
                    <a:bodyPr/>
                    <a:lstStyle/>
                    <a:p>
                      <a:r>
                        <a:rPr lang="en-US" sz="1200" dirty="0">
                          <a:latin typeface="Arial" panose="020B0604020202020204" pitchFamily="34" charset="0"/>
                          <a:cs typeface="Arial" panose="020B0604020202020204" pitchFamily="34" charset="0"/>
                        </a:rPr>
                        <a:t>Concrete slabs</a:t>
                      </a:r>
                    </a:p>
                  </a:txBody>
                  <a:tcPr/>
                </a:tc>
                <a:tc>
                  <a:txBody>
                    <a:bodyPr/>
                    <a:lstStyle/>
                    <a:p>
                      <a:r>
                        <a:rPr lang="en-US" sz="1200" dirty="0">
                          <a:latin typeface="Arial" panose="020B0604020202020204" pitchFamily="34" charset="0"/>
                          <a:cs typeface="Arial" panose="020B0604020202020204" pitchFamily="34" charset="0"/>
                        </a:rPr>
                        <a:t>Concrete, 5000 psi, PNW</a:t>
                      </a:r>
                    </a:p>
                  </a:txBody>
                  <a:tcPr/>
                </a:tc>
                <a:tc>
                  <a:txBody>
                    <a:bodyPr/>
                    <a:lstStyle/>
                    <a:p>
                      <a:pPr algn="ctr"/>
                      <a:r>
                        <a:rPr lang="en-US" sz="1200" dirty="0">
                          <a:latin typeface="Arial" panose="020B0604020202020204" pitchFamily="34" charset="0"/>
                          <a:cs typeface="Arial" panose="020B0604020202020204" pitchFamily="34" charset="0"/>
                        </a:rPr>
                        <a:t>cy</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889</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889</a:t>
                      </a:r>
                    </a:p>
                  </a:txBody>
                  <a:tcPr marL="0" marR="0" marT="0" marB="0"/>
                </a:tc>
                <a:extLst>
                  <a:ext uri="{0D108BD9-81ED-4DB2-BD59-A6C34878D82A}">
                    <a16:rowId xmlns:a16="http://schemas.microsoft.com/office/drawing/2014/main" val="3827266197"/>
                  </a:ext>
                </a:extLst>
              </a:tr>
              <a:tr h="317958">
                <a:tc>
                  <a:txBody>
                    <a:bodyPr/>
                    <a:lstStyle/>
                    <a:p>
                      <a:r>
                        <a:rPr lang="en-US" sz="1200" dirty="0">
                          <a:latin typeface="Arial" panose="020B0604020202020204" pitchFamily="34" charset="0"/>
                          <a:cs typeface="Arial" panose="020B0604020202020204" pitchFamily="34" charset="0"/>
                        </a:rPr>
                        <a:t>Concrete slabs</a:t>
                      </a:r>
                    </a:p>
                  </a:txBody>
                  <a:tcPr/>
                </a:tc>
                <a:tc>
                  <a:txBody>
                    <a:bodyPr/>
                    <a:lstStyle/>
                    <a:p>
                      <a:r>
                        <a:rPr lang="en-US" sz="1200" dirty="0">
                          <a:latin typeface="Arial" panose="020B0604020202020204" pitchFamily="34" charset="0"/>
                          <a:cs typeface="Arial" panose="020B0604020202020204" pitchFamily="34" charset="0"/>
                        </a:rPr>
                        <a:t>Steel rebar</a:t>
                      </a:r>
                    </a:p>
                  </a:txBody>
                  <a:tcPr/>
                </a:tc>
                <a:tc>
                  <a:txBody>
                    <a:bodyPr/>
                    <a:lstStyle/>
                    <a:p>
                      <a:pPr algn="ctr"/>
                      <a:r>
                        <a:rPr lang="en-US" sz="1200" dirty="0">
                          <a:latin typeface="Arial" panose="020B0604020202020204" pitchFamily="34" charset="0"/>
                          <a:cs typeface="Arial" panose="020B0604020202020204" pitchFamily="34" charset="0"/>
                        </a:rPr>
                        <a:t>tons</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51</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51</a:t>
                      </a:r>
                    </a:p>
                  </a:txBody>
                  <a:tcPr marL="0" marR="0" marT="0" marB="0"/>
                </a:tc>
                <a:extLst>
                  <a:ext uri="{0D108BD9-81ED-4DB2-BD59-A6C34878D82A}">
                    <a16:rowId xmlns:a16="http://schemas.microsoft.com/office/drawing/2014/main" val="1266040500"/>
                  </a:ext>
                </a:extLst>
              </a:tr>
              <a:tr h="317958">
                <a:tc>
                  <a:txBody>
                    <a:bodyPr/>
                    <a:lstStyle/>
                    <a:p>
                      <a:r>
                        <a:rPr lang="en-US" sz="1200" b="1" dirty="0">
                          <a:solidFill>
                            <a:srgbClr val="C00000"/>
                          </a:solidFill>
                          <a:latin typeface="Arial" panose="020B0604020202020204" pitchFamily="34" charset="0"/>
                          <a:cs typeface="Arial" panose="020B0604020202020204" pitchFamily="34" charset="0"/>
                        </a:rPr>
                        <a:t>CLT</a:t>
                      </a:r>
                      <a:r>
                        <a:rPr lang="en-US" sz="1200" b="1" baseline="0" dirty="0">
                          <a:solidFill>
                            <a:srgbClr val="C00000"/>
                          </a:solidFill>
                          <a:latin typeface="Arial" panose="020B0604020202020204" pitchFamily="34" charset="0"/>
                          <a:cs typeface="Arial" panose="020B0604020202020204" pitchFamily="34" charset="0"/>
                        </a:rPr>
                        <a:t> slabs</a:t>
                      </a:r>
                      <a:endParaRPr lang="en-US" sz="1200" b="1" dirty="0">
                        <a:solidFill>
                          <a:srgbClr val="C00000"/>
                        </a:solidFill>
                        <a:latin typeface="Arial" panose="020B0604020202020204" pitchFamily="34" charset="0"/>
                        <a:cs typeface="Arial" panose="020B0604020202020204" pitchFamily="34" charset="0"/>
                      </a:endParaRPr>
                    </a:p>
                  </a:txBody>
                  <a:tcPr/>
                </a:tc>
                <a:tc>
                  <a:txBody>
                    <a:bodyPr/>
                    <a:lstStyle/>
                    <a:p>
                      <a:r>
                        <a:rPr lang="en-US" sz="1200" b="1" dirty="0">
                          <a:solidFill>
                            <a:srgbClr val="C00000"/>
                          </a:solidFill>
                          <a:latin typeface="Arial" panose="020B0604020202020204" pitchFamily="34" charset="0"/>
                          <a:cs typeface="Arial" panose="020B0604020202020204" pitchFamily="34" charset="0"/>
                        </a:rPr>
                        <a:t>Cross laminated timber</a:t>
                      </a:r>
                    </a:p>
                  </a:txBody>
                  <a:tcPr/>
                </a:tc>
                <a:tc>
                  <a:txBody>
                    <a:bodyPr/>
                    <a:lstStyle/>
                    <a:p>
                      <a:pPr algn="ctr"/>
                      <a:r>
                        <a:rPr lang="en-US" sz="1200" dirty="0">
                          <a:latin typeface="Arial" panose="020B0604020202020204" pitchFamily="34" charset="0"/>
                          <a:cs typeface="Arial" panose="020B0604020202020204" pitchFamily="34" charset="0"/>
                        </a:rPr>
                        <a:t>ft</a:t>
                      </a:r>
                      <a:r>
                        <a:rPr lang="en-US" sz="1200" baseline="30000" dirty="0">
                          <a:latin typeface="Arial" panose="020B0604020202020204" pitchFamily="34" charset="0"/>
                          <a:cs typeface="Arial" panose="020B0604020202020204" pitchFamily="34" charset="0"/>
                        </a:rPr>
                        <a:t>3</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b="1" kern="1200" dirty="0">
                          <a:solidFill>
                            <a:srgbClr val="C00000"/>
                          </a:solidFill>
                          <a:latin typeface="Arial" panose="020B0604020202020204" pitchFamily="34" charset="0"/>
                          <a:ea typeface="+mn-ea"/>
                          <a:cs typeface="Arial" panose="020B0604020202020204" pitchFamily="34" charset="0"/>
                        </a:rPr>
                        <a:t>39,600</a:t>
                      </a:r>
                    </a:p>
                  </a:txBody>
                  <a:tcPr marL="0" marR="0" marT="0" marB="0"/>
                </a:tc>
                <a:tc>
                  <a:txBody>
                    <a:bodyPr/>
                    <a:lstStyle/>
                    <a:p>
                      <a:pPr marL="0" algn="ctr" defTabSz="914400" rtl="0" eaLnBrk="1" fontAlgn="b" latinLnBrk="0" hangingPunct="1"/>
                      <a:r>
                        <a:rPr lang="en-US" sz="1200" b="1" kern="1200" dirty="0">
                          <a:solidFill>
                            <a:srgbClr val="C00000"/>
                          </a:solidFill>
                          <a:latin typeface="Arial" panose="020B0604020202020204" pitchFamily="34" charset="0"/>
                          <a:ea typeface="+mn-ea"/>
                          <a:cs typeface="Arial" panose="020B0604020202020204" pitchFamily="34" charset="0"/>
                        </a:rPr>
                        <a:t>66,000</a:t>
                      </a:r>
                    </a:p>
                  </a:txBody>
                  <a:tcPr marL="0" marR="0" marT="0" marB="0"/>
                </a:tc>
                <a:extLst>
                  <a:ext uri="{0D108BD9-81ED-4DB2-BD59-A6C34878D82A}">
                    <a16:rowId xmlns:a16="http://schemas.microsoft.com/office/drawing/2014/main" val="3515296706"/>
                  </a:ext>
                </a:extLst>
              </a:tr>
              <a:tr h="317958">
                <a:tc>
                  <a:txBody>
                    <a:bodyPr/>
                    <a:lstStyle/>
                    <a:p>
                      <a:r>
                        <a:rPr lang="en-US" sz="1200" dirty="0">
                          <a:latin typeface="Arial" panose="020B0604020202020204" pitchFamily="34" charset="0"/>
                          <a:cs typeface="Arial" panose="020B0604020202020204" pitchFamily="34" charset="0"/>
                        </a:rPr>
                        <a:t>Beams</a:t>
                      </a:r>
                    </a:p>
                  </a:txBody>
                  <a:tcPr/>
                </a:tc>
                <a:tc>
                  <a:txBody>
                    <a:bodyPr/>
                    <a:lstStyle/>
                    <a:p>
                      <a:r>
                        <a:rPr lang="en-US" sz="1200" dirty="0">
                          <a:latin typeface="Arial" panose="020B0604020202020204" pitchFamily="34" charset="0"/>
                          <a:cs typeface="Arial" panose="020B0604020202020204" pitchFamily="34" charset="0"/>
                        </a:rPr>
                        <a:t>Glue laminated</a:t>
                      </a:r>
                      <a:r>
                        <a:rPr lang="en-US" sz="1200" baseline="0" dirty="0">
                          <a:latin typeface="Arial" panose="020B0604020202020204" pitchFamily="34" charset="0"/>
                          <a:cs typeface="Arial" panose="020B0604020202020204" pitchFamily="34" charset="0"/>
                        </a:rPr>
                        <a:t> timber</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ft</a:t>
                      </a:r>
                      <a:r>
                        <a:rPr lang="en-US" sz="1200" baseline="30000" dirty="0">
                          <a:latin typeface="Arial" panose="020B0604020202020204" pitchFamily="34" charset="0"/>
                          <a:cs typeface="Arial" panose="020B0604020202020204" pitchFamily="34" charset="0"/>
                        </a:rPr>
                        <a:t>3</a:t>
                      </a:r>
                    </a:p>
                  </a:txBody>
                  <a:tcPr/>
                </a:tc>
                <a:tc>
                  <a:txBody>
                    <a:bodyPr/>
                    <a:lstStyle/>
                    <a:p>
                      <a:pPr algn="ctr"/>
                      <a:r>
                        <a:rPr lang="en-US" sz="1200" dirty="0">
                          <a:latin typeface="Arial" panose="020B0604020202020204" pitchFamily="34" charset="0"/>
                          <a:cs typeface="Arial" panose="020B0604020202020204" pitchFamily="34" charset="0"/>
                        </a:rPr>
                        <a:t>-</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18,228</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29,123</a:t>
                      </a:r>
                    </a:p>
                  </a:txBody>
                  <a:tcPr marL="0" marR="0" marT="0" marB="0"/>
                </a:tc>
                <a:extLst>
                  <a:ext uri="{0D108BD9-81ED-4DB2-BD59-A6C34878D82A}">
                    <a16:rowId xmlns:a16="http://schemas.microsoft.com/office/drawing/2014/main" val="2084079647"/>
                  </a:ext>
                </a:extLst>
              </a:tr>
              <a:tr h="317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Columns</a:t>
                      </a:r>
                    </a:p>
                  </a:txBody>
                  <a:tcPr/>
                </a:tc>
                <a:tc>
                  <a:txBody>
                    <a:bodyPr/>
                    <a:lstStyle/>
                    <a:p>
                      <a:r>
                        <a:rPr lang="en-US" sz="1200" dirty="0">
                          <a:latin typeface="Arial" panose="020B0604020202020204" pitchFamily="34" charset="0"/>
                          <a:cs typeface="Arial" panose="020B0604020202020204" pitchFamily="34" charset="0"/>
                        </a:rPr>
                        <a:t>Concrete, 5000 psi, PNW</a:t>
                      </a:r>
                    </a:p>
                  </a:txBody>
                  <a:tcPr/>
                </a:tc>
                <a:tc>
                  <a:txBody>
                    <a:bodyPr/>
                    <a:lstStyle/>
                    <a:p>
                      <a:pPr algn="ctr"/>
                      <a:r>
                        <a:rPr lang="en-US" sz="1200" dirty="0">
                          <a:latin typeface="Arial" panose="020B0604020202020204" pitchFamily="34" charset="0"/>
                          <a:cs typeface="Arial" panose="020B0604020202020204" pitchFamily="34" charset="0"/>
                        </a:rPr>
                        <a:t>cy</a:t>
                      </a:r>
                    </a:p>
                  </a:txBody>
                  <a:tcPr/>
                </a:tc>
                <a:tc>
                  <a:txBody>
                    <a:bodyPr/>
                    <a:lstStyle/>
                    <a:p>
                      <a:pPr algn="ctr"/>
                      <a:r>
                        <a:rPr lang="en-US" sz="1200" dirty="0">
                          <a:latin typeface="Arial" panose="020B0604020202020204" pitchFamily="34" charset="0"/>
                          <a:cs typeface="Arial" panose="020B0604020202020204" pitchFamily="34" charset="0"/>
                        </a:rPr>
                        <a:t>747</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extLst>
                  <a:ext uri="{0D108BD9-81ED-4DB2-BD59-A6C34878D82A}">
                    <a16:rowId xmlns:a16="http://schemas.microsoft.com/office/drawing/2014/main" val="2321499719"/>
                  </a:ext>
                </a:extLst>
              </a:tr>
              <a:tr h="317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Columns</a:t>
                      </a:r>
                    </a:p>
                  </a:txBody>
                  <a:tcPr/>
                </a:tc>
                <a:tc>
                  <a:txBody>
                    <a:bodyPr/>
                    <a:lstStyle/>
                    <a:p>
                      <a:r>
                        <a:rPr lang="en-US" sz="1200" dirty="0">
                          <a:latin typeface="Arial" panose="020B0604020202020204" pitchFamily="34" charset="0"/>
                          <a:cs typeface="Arial" panose="020B0604020202020204" pitchFamily="34" charset="0"/>
                        </a:rPr>
                        <a:t>Steel rebar</a:t>
                      </a:r>
                    </a:p>
                  </a:txBody>
                  <a:tcPr/>
                </a:tc>
                <a:tc>
                  <a:txBody>
                    <a:bodyPr/>
                    <a:lstStyle/>
                    <a:p>
                      <a:pPr algn="ctr"/>
                      <a:r>
                        <a:rPr lang="en-US" sz="1200" dirty="0">
                          <a:latin typeface="Arial" panose="020B0604020202020204" pitchFamily="34" charset="0"/>
                          <a:cs typeface="Arial" panose="020B0604020202020204" pitchFamily="34" charset="0"/>
                        </a:rPr>
                        <a:t>tons</a:t>
                      </a:r>
                    </a:p>
                  </a:txBody>
                  <a:tcPr/>
                </a:tc>
                <a:tc>
                  <a:txBody>
                    <a:bodyPr/>
                    <a:lstStyle/>
                    <a:p>
                      <a:pPr algn="ctr"/>
                      <a:r>
                        <a:rPr lang="en-US" sz="1200" dirty="0">
                          <a:latin typeface="Arial" panose="020B0604020202020204" pitchFamily="34" charset="0"/>
                          <a:cs typeface="Arial" panose="020B0604020202020204" pitchFamily="34" charset="0"/>
                        </a:rPr>
                        <a:t>205</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extLst>
                  <a:ext uri="{0D108BD9-81ED-4DB2-BD59-A6C34878D82A}">
                    <a16:rowId xmlns:a16="http://schemas.microsoft.com/office/drawing/2014/main" val="1212866232"/>
                  </a:ext>
                </a:extLst>
              </a:tr>
              <a:tr h="317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Columns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Glue laminated</a:t>
                      </a:r>
                      <a:r>
                        <a:rPr lang="en-US" sz="1200" baseline="0" dirty="0">
                          <a:latin typeface="Arial" panose="020B0604020202020204" pitchFamily="34" charset="0"/>
                          <a:cs typeface="Arial" panose="020B0604020202020204" pitchFamily="34" charset="0"/>
                        </a:rPr>
                        <a:t> timber</a:t>
                      </a:r>
                      <a:endParaRPr lang="en-US"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ft</a:t>
                      </a:r>
                      <a:r>
                        <a:rPr lang="en-US" sz="1200" baseline="30000" dirty="0">
                          <a:latin typeface="Arial" panose="020B0604020202020204" pitchFamily="34" charset="0"/>
                          <a:cs typeface="Arial" panose="020B0604020202020204" pitchFamily="34" charset="0"/>
                        </a:rPr>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4,733</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8,099</a:t>
                      </a:r>
                    </a:p>
                  </a:txBody>
                  <a:tcPr marL="0" marR="0" marT="0" marB="0"/>
                </a:tc>
                <a:extLst>
                  <a:ext uri="{0D108BD9-81ED-4DB2-BD59-A6C34878D82A}">
                    <a16:rowId xmlns:a16="http://schemas.microsoft.com/office/drawing/2014/main" val="1889270636"/>
                  </a:ext>
                </a:extLst>
              </a:tr>
              <a:tr h="257803">
                <a:tc>
                  <a:txBody>
                    <a:bodyPr/>
                    <a:lstStyle/>
                    <a:p>
                      <a:r>
                        <a:rPr lang="en-US" sz="1200" dirty="0">
                          <a:latin typeface="Arial" panose="020B0604020202020204" pitchFamily="34" charset="0"/>
                          <a:cs typeface="Arial" panose="020B0604020202020204" pitchFamily="34" charset="0"/>
                        </a:rPr>
                        <a:t>Steel</a:t>
                      </a:r>
                      <a:r>
                        <a:rPr lang="en-US" sz="1200" baseline="0" dirty="0">
                          <a:latin typeface="Arial" panose="020B0604020202020204" pitchFamily="34" charset="0"/>
                          <a:cs typeface="Arial" panose="020B0604020202020204" pitchFamily="34" charset="0"/>
                        </a:rPr>
                        <a:t> connections</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Steel</a:t>
                      </a:r>
                    </a:p>
                  </a:txBody>
                  <a:tcPr/>
                </a:tc>
                <a:tc>
                  <a:txBody>
                    <a:bodyPr/>
                    <a:lstStyle/>
                    <a:p>
                      <a:pPr algn="ctr"/>
                      <a:r>
                        <a:rPr lang="en-US" sz="1200" dirty="0">
                          <a:latin typeface="Arial" panose="020B0604020202020204" pitchFamily="34" charset="0"/>
                          <a:cs typeface="Arial" panose="020B0604020202020204" pitchFamily="34" charset="0"/>
                        </a:rPr>
                        <a:t>tons</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11</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12</a:t>
                      </a:r>
                    </a:p>
                  </a:txBody>
                  <a:tcPr marL="0" marR="0" marT="0" marB="0"/>
                </a:tc>
                <a:extLst>
                  <a:ext uri="{0D108BD9-81ED-4DB2-BD59-A6C34878D82A}">
                    <a16:rowId xmlns:a16="http://schemas.microsoft.com/office/drawing/2014/main" val="1153035728"/>
                  </a:ext>
                </a:extLst>
              </a:tr>
              <a:tr h="257803">
                <a:tc>
                  <a:txBody>
                    <a:bodyPr/>
                    <a:lstStyle/>
                    <a:p>
                      <a:r>
                        <a:rPr lang="en-US" sz="1200" dirty="0">
                          <a:latin typeface="Arial" panose="020B0604020202020204" pitchFamily="34" charset="0"/>
                          <a:cs typeface="Arial" panose="020B0604020202020204" pitchFamily="34" charset="0"/>
                        </a:rPr>
                        <a:t>Floor underlayment</a:t>
                      </a:r>
                    </a:p>
                  </a:txBody>
                  <a:tcPr/>
                </a:tc>
                <a:tc>
                  <a:txBody>
                    <a:bodyPr/>
                    <a:lstStyle/>
                    <a:p>
                      <a:r>
                        <a:rPr lang="en-US" sz="1200" dirty="0">
                          <a:latin typeface="Arial" panose="020B0604020202020204" pitchFamily="34" charset="0"/>
                          <a:cs typeface="Arial" panose="020B0604020202020204" pitchFamily="34" charset="0"/>
                        </a:rPr>
                        <a:t>Gypsum wallboard</a:t>
                      </a:r>
                    </a:p>
                  </a:txBody>
                  <a:tcPr/>
                </a:tc>
                <a:tc>
                  <a:txBody>
                    <a:bodyPr/>
                    <a:lstStyle/>
                    <a:p>
                      <a:pPr algn="ctr"/>
                      <a:r>
                        <a:rPr lang="en-US" sz="1200" dirty="0">
                          <a:latin typeface="Arial" panose="020B0604020202020204" pitchFamily="34" charset="0"/>
                          <a:cs typeface="Arial" panose="020B0604020202020204" pitchFamily="34" charset="0"/>
                        </a:rPr>
                        <a:t>sf</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115,200</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115,200</a:t>
                      </a:r>
                    </a:p>
                  </a:txBody>
                  <a:tcPr marL="0" marR="0" marT="0" marB="0"/>
                </a:tc>
                <a:extLst>
                  <a:ext uri="{0D108BD9-81ED-4DB2-BD59-A6C34878D82A}">
                    <a16:rowId xmlns:a16="http://schemas.microsoft.com/office/drawing/2014/main" val="2551420877"/>
                  </a:ext>
                </a:extLst>
              </a:tr>
              <a:tr h="257803">
                <a:tc>
                  <a:txBody>
                    <a:bodyPr/>
                    <a:lstStyle/>
                    <a:p>
                      <a:r>
                        <a:rPr lang="en-US" sz="1200" b="1" dirty="0">
                          <a:solidFill>
                            <a:srgbClr val="C00000"/>
                          </a:solidFill>
                          <a:latin typeface="Arial" panose="020B0604020202020204" pitchFamily="34" charset="0"/>
                          <a:cs typeface="Arial" panose="020B0604020202020204" pitchFamily="34" charset="0"/>
                        </a:rPr>
                        <a:t>Fireproofing</a:t>
                      </a:r>
                    </a:p>
                  </a:txBody>
                  <a:tcPr/>
                </a:tc>
                <a:tc>
                  <a:txBody>
                    <a:bodyPr/>
                    <a:lstStyle/>
                    <a:p>
                      <a:r>
                        <a:rPr lang="en-US" sz="1200" b="1" dirty="0">
                          <a:solidFill>
                            <a:srgbClr val="C00000"/>
                          </a:solidFill>
                          <a:latin typeface="Arial" panose="020B0604020202020204" pitchFamily="34" charset="0"/>
                          <a:cs typeface="Arial" panose="020B0604020202020204" pitchFamily="34" charset="0"/>
                        </a:rPr>
                        <a:t>Gypsum wallboard</a:t>
                      </a:r>
                    </a:p>
                  </a:txBody>
                  <a:tcPr/>
                </a:tc>
                <a:tc>
                  <a:txBody>
                    <a:bodyPr/>
                    <a:lstStyle/>
                    <a:p>
                      <a:pPr algn="ctr"/>
                      <a:r>
                        <a:rPr lang="en-US" sz="1200" dirty="0">
                          <a:latin typeface="Arial" panose="020B0604020202020204" pitchFamily="34" charset="0"/>
                          <a:cs typeface="Arial" panose="020B0604020202020204" pitchFamily="34" charset="0"/>
                        </a:rPr>
                        <a:t>sf</a:t>
                      </a:r>
                    </a:p>
                  </a:txBody>
                  <a:tcPr/>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t>
                      </a:r>
                    </a:p>
                  </a:txBody>
                  <a:tcPr marL="0" marR="0" marT="0" marB="0"/>
                </a:tc>
                <a:tc>
                  <a:txBody>
                    <a:bodyPr/>
                    <a:lstStyle/>
                    <a:p>
                      <a:pPr marL="0" algn="ctr" defTabSz="914400" rtl="0" eaLnBrk="1" fontAlgn="b" latinLnBrk="0" hangingPunct="1"/>
                      <a:r>
                        <a:rPr lang="en-US" sz="1200" b="1" i="0" kern="1200" dirty="0">
                          <a:solidFill>
                            <a:srgbClr val="C00000"/>
                          </a:solidFill>
                          <a:latin typeface="Arial" panose="020B0604020202020204" pitchFamily="34" charset="0"/>
                          <a:ea typeface="+mn-ea"/>
                          <a:cs typeface="Arial" panose="020B0604020202020204" pitchFamily="34" charset="0"/>
                        </a:rPr>
                        <a:t>460,800</a:t>
                      </a:r>
                    </a:p>
                  </a:txBody>
                  <a:tcPr marL="0" marR="0" marT="0" marB="0"/>
                </a:tc>
                <a:tc>
                  <a:txBody>
                    <a:bodyPr/>
                    <a:lstStyle/>
                    <a:p>
                      <a:pPr marL="0" algn="ctr" defTabSz="914400"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0</a:t>
                      </a:r>
                    </a:p>
                  </a:txBody>
                  <a:tcPr marL="0" marR="0" marT="0" marB="0"/>
                </a:tc>
                <a:extLst>
                  <a:ext uri="{0D108BD9-81ED-4DB2-BD59-A6C34878D82A}">
                    <a16:rowId xmlns:a16="http://schemas.microsoft.com/office/drawing/2014/main" val="2704614469"/>
                  </a:ext>
                </a:extLst>
              </a:tr>
            </a:tbl>
          </a:graphicData>
        </a:graphic>
      </p:graphicFrame>
    </p:spTree>
    <p:extLst>
      <p:ext uri="{BB962C8B-B14F-4D97-AF65-F5344CB8AC3E}">
        <p14:creationId xmlns:p14="http://schemas.microsoft.com/office/powerpoint/2010/main" val="420363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F7182-7768-292C-F05F-9D4408155CD7}"/>
              </a:ext>
            </a:extLst>
          </p:cNvPr>
          <p:cNvSpPr>
            <a:spLocks noGrp="1"/>
          </p:cNvSpPr>
          <p:nvPr>
            <p:ph type="title"/>
          </p:nvPr>
        </p:nvSpPr>
        <p:spPr/>
        <p:txBody>
          <a:bodyPr/>
          <a:lstStyle/>
          <a:p>
            <a:r>
              <a:rPr lang="en-US" dirty="0"/>
              <a:t>System boundary</a:t>
            </a:r>
          </a:p>
        </p:txBody>
      </p:sp>
      <p:grpSp>
        <p:nvGrpSpPr>
          <p:cNvPr id="7" name="Group 6">
            <a:extLst>
              <a:ext uri="{FF2B5EF4-FFF2-40B4-BE49-F238E27FC236}">
                <a16:creationId xmlns:a16="http://schemas.microsoft.com/office/drawing/2014/main" id="{24D02B81-C924-0F5D-BE69-0A7A4D3EBE88}"/>
              </a:ext>
            </a:extLst>
          </p:cNvPr>
          <p:cNvGrpSpPr/>
          <p:nvPr/>
        </p:nvGrpSpPr>
        <p:grpSpPr>
          <a:xfrm>
            <a:off x="903883" y="1686647"/>
            <a:ext cx="10725496" cy="4774772"/>
            <a:chOff x="1245776" y="1384005"/>
            <a:chExt cx="11029503" cy="5334000"/>
          </a:xfrm>
        </p:grpSpPr>
        <p:sp>
          <p:nvSpPr>
            <p:cNvPr id="8" name="Rounded Rectangle 92">
              <a:extLst>
                <a:ext uri="{FF2B5EF4-FFF2-40B4-BE49-F238E27FC236}">
                  <a16:creationId xmlns:a16="http://schemas.microsoft.com/office/drawing/2014/main" id="{679436DF-16A6-838B-39C9-088FAC718320}"/>
                </a:ext>
              </a:extLst>
            </p:cNvPr>
            <p:cNvSpPr/>
            <p:nvPr/>
          </p:nvSpPr>
          <p:spPr>
            <a:xfrm>
              <a:off x="3113215" y="1817064"/>
              <a:ext cx="1720596" cy="48247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A2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TRANSPORT TO MANUFACTURER</a:t>
              </a:r>
            </a:p>
          </p:txBody>
        </p:sp>
        <p:sp>
          <p:nvSpPr>
            <p:cNvPr id="9" name="Rounded Rectangle 93">
              <a:extLst>
                <a:ext uri="{FF2B5EF4-FFF2-40B4-BE49-F238E27FC236}">
                  <a16:creationId xmlns:a16="http://schemas.microsoft.com/office/drawing/2014/main" id="{89E8E829-8EB2-1857-E10D-151F3F71AA47}"/>
                </a:ext>
              </a:extLst>
            </p:cNvPr>
            <p:cNvSpPr/>
            <p:nvPr/>
          </p:nvSpPr>
          <p:spPr>
            <a:xfrm>
              <a:off x="4904454" y="1809017"/>
              <a:ext cx="1720596" cy="483278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A3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MANUFACTURING</a:t>
              </a:r>
            </a:p>
          </p:txBody>
        </p:sp>
        <p:sp>
          <p:nvSpPr>
            <p:cNvPr id="10" name="Rounded Rectangle 94">
              <a:extLst>
                <a:ext uri="{FF2B5EF4-FFF2-40B4-BE49-F238E27FC236}">
                  <a16:creationId xmlns:a16="http://schemas.microsoft.com/office/drawing/2014/main" id="{B537AAAF-2406-1CEB-EB86-52AAE43843EF}"/>
                </a:ext>
              </a:extLst>
            </p:cNvPr>
            <p:cNvSpPr/>
            <p:nvPr/>
          </p:nvSpPr>
          <p:spPr>
            <a:xfrm>
              <a:off x="6695693" y="1797521"/>
              <a:ext cx="1720596" cy="48442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A4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TRANSPORT TO CONSTRUCTION SITE</a:t>
              </a:r>
            </a:p>
          </p:txBody>
        </p:sp>
        <p:sp>
          <p:nvSpPr>
            <p:cNvPr id="11" name="Rounded Rectangle 95">
              <a:extLst>
                <a:ext uri="{FF2B5EF4-FFF2-40B4-BE49-F238E27FC236}">
                  <a16:creationId xmlns:a16="http://schemas.microsoft.com/office/drawing/2014/main" id="{773F55B3-BA0B-973E-9ACF-67CC597D8162}"/>
                </a:ext>
              </a:extLst>
            </p:cNvPr>
            <p:cNvSpPr/>
            <p:nvPr/>
          </p:nvSpPr>
          <p:spPr>
            <a:xfrm>
              <a:off x="8486931" y="1805568"/>
              <a:ext cx="1720596" cy="48362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4B3B"/>
                  </a:solidFill>
                  <a:effectLst/>
                  <a:uLnTx/>
                  <a:uFillTx/>
                  <a:latin typeface="Aptos" panose="02110004020202020204"/>
                  <a:ea typeface="+mn-ea"/>
                  <a:cs typeface="+mn-cs"/>
                </a:rPr>
                <a:t>CONSTRUCTION-INSTALLATION</a:t>
              </a:r>
            </a:p>
          </p:txBody>
        </p:sp>
        <p:sp>
          <p:nvSpPr>
            <p:cNvPr id="12" name="Rounded Rectangle 30">
              <a:extLst>
                <a:ext uri="{FF2B5EF4-FFF2-40B4-BE49-F238E27FC236}">
                  <a16:creationId xmlns:a16="http://schemas.microsoft.com/office/drawing/2014/main" id="{F1E28F02-6D1C-6D1E-DC35-F04EDB734C2F}"/>
                </a:ext>
              </a:extLst>
            </p:cNvPr>
            <p:cNvSpPr/>
            <p:nvPr/>
          </p:nvSpPr>
          <p:spPr>
            <a:xfrm>
              <a:off x="1321976" y="1809674"/>
              <a:ext cx="1720596" cy="483213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14B3B"/>
                  </a:solidFill>
                  <a:effectLst/>
                  <a:uLnTx/>
                  <a:uFillTx/>
                  <a:latin typeface="Aptos" panose="02110004020202020204"/>
                  <a:ea typeface="+mn-ea"/>
                  <a:cs typeface="+mn-cs"/>
                </a:rPr>
                <a:t>A1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14B3B"/>
                  </a:solidFill>
                  <a:effectLst/>
                  <a:uLnTx/>
                  <a:uFillTx/>
                  <a:latin typeface="Aptos" panose="02110004020202020204"/>
                  <a:ea typeface="+mn-ea"/>
                  <a:cs typeface="+mn-cs"/>
                </a:rPr>
                <a:t>RAW MATERIAL SUPPLY</a:t>
              </a:r>
            </a:p>
          </p:txBody>
        </p:sp>
        <p:sp>
          <p:nvSpPr>
            <p:cNvPr id="13" name="Rectangle 12">
              <a:extLst>
                <a:ext uri="{FF2B5EF4-FFF2-40B4-BE49-F238E27FC236}">
                  <a16:creationId xmlns:a16="http://schemas.microsoft.com/office/drawing/2014/main" id="{A888B98E-6391-F5EF-27F5-F98B623EF28C}"/>
                </a:ext>
              </a:extLst>
            </p:cNvPr>
            <p:cNvSpPr/>
            <p:nvPr/>
          </p:nvSpPr>
          <p:spPr>
            <a:xfrm>
              <a:off x="8637176" y="4051005"/>
              <a:ext cx="1371600" cy="1907224"/>
            </a:xfrm>
            <a:prstGeom prst="rect">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Construction of the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(Building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Subgrade,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Lateral,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Exterior wall,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Roof)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panose="02110004020202020204"/>
                  <a:ea typeface="+mn-ea"/>
                  <a:cs typeface="+mn-cs"/>
                </a:rPr>
                <a:t>Waste management processes</a:t>
              </a:r>
            </a:p>
          </p:txBody>
        </p:sp>
        <p:sp>
          <p:nvSpPr>
            <p:cNvPr id="14" name="Title Placeholder 1">
              <a:extLst>
                <a:ext uri="{FF2B5EF4-FFF2-40B4-BE49-F238E27FC236}">
                  <a16:creationId xmlns:a16="http://schemas.microsoft.com/office/drawing/2014/main" id="{54E11D91-EF3B-0DAE-FA11-A808692EF616}"/>
                </a:ext>
              </a:extLst>
            </p:cNvPr>
            <p:cNvSpPr txBox="1">
              <a:spLocks/>
            </p:cNvSpPr>
            <p:nvPr/>
          </p:nvSpPr>
          <p:spPr>
            <a:xfrm>
              <a:off x="5078952" y="3327105"/>
              <a:ext cx="1371600" cy="3147059"/>
            </a:xfrm>
            <a:prstGeom prst="rect">
              <a:avLst/>
            </a:prstGeom>
            <a:solidFill>
              <a:srgbClr val="FFFF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Manufacturing of building components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(Glulam panels,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Cross Laminated Timber panels,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Steel reinforcement bars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Steel connections,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Nails, screws nuts and bolts,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Concrete,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Gypsum wall board,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Moisture resistant gypsum wallboard,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Coarse aggregate natural,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Fiber glass reinforced board,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Polyethylene,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PVC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EPDM membrane,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err="1">
                  <a:ln>
                    <a:noFill/>
                  </a:ln>
                  <a:solidFill>
                    <a:srgbClr val="414B3B"/>
                  </a:solidFill>
                  <a:effectLst/>
                  <a:uLnTx/>
                  <a:uFillTx/>
                  <a:latin typeface="Aptos Display" panose="02110004020202020204"/>
                  <a:ea typeface="+mj-ea"/>
                  <a:cs typeface="+mj-cs"/>
                </a:rPr>
                <a:t>Polyiso</a:t>
              </a: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 foam board,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Drainage mat)</a:t>
              </a:r>
            </a:p>
          </p:txBody>
        </p:sp>
        <p:sp>
          <p:nvSpPr>
            <p:cNvPr id="15" name="Title Placeholder 1">
              <a:extLst>
                <a:ext uri="{FF2B5EF4-FFF2-40B4-BE49-F238E27FC236}">
                  <a16:creationId xmlns:a16="http://schemas.microsoft.com/office/drawing/2014/main" id="{2426C3A5-6159-A1D3-3DE4-1AB3C1408380}"/>
                </a:ext>
              </a:extLst>
            </p:cNvPr>
            <p:cNvSpPr txBox="1">
              <a:spLocks/>
            </p:cNvSpPr>
            <p:nvPr/>
          </p:nvSpPr>
          <p:spPr>
            <a:xfrm>
              <a:off x="1474376" y="3955755"/>
              <a:ext cx="1371600" cy="1818482"/>
            </a:xfrm>
            <a:prstGeom prst="rect">
              <a:avLst/>
            </a:prstGeom>
            <a:solidFill>
              <a:srgbClr val="FFFF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Extraction of raw materials from the environment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(Sawn wood,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Gypsum,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Iron,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Silica,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Crude oil,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Water)</a:t>
              </a:r>
              <a:endPar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endParaRPr>
            </a:p>
          </p:txBody>
        </p:sp>
        <p:sp>
          <p:nvSpPr>
            <p:cNvPr id="16" name="Title Placeholder 1">
              <a:extLst>
                <a:ext uri="{FF2B5EF4-FFF2-40B4-BE49-F238E27FC236}">
                  <a16:creationId xmlns:a16="http://schemas.microsoft.com/office/drawing/2014/main" id="{5A41511C-3FCC-80B7-3ECD-C79ABEB1A7FA}"/>
                </a:ext>
              </a:extLst>
            </p:cNvPr>
            <p:cNvSpPr txBox="1">
              <a:spLocks/>
            </p:cNvSpPr>
            <p:nvPr/>
          </p:nvSpPr>
          <p:spPr>
            <a:xfrm>
              <a:off x="3265076" y="4492965"/>
              <a:ext cx="1371600" cy="853440"/>
            </a:xfrm>
            <a:prstGeom prst="rect">
              <a:avLst/>
            </a:prstGeom>
            <a:solidFill>
              <a:srgbClr val="FFFF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Transportation of raw materials to the manufacturing facilities</a:t>
              </a:r>
            </a:p>
          </p:txBody>
        </p:sp>
        <p:sp>
          <p:nvSpPr>
            <p:cNvPr id="17" name="Title Placeholder 1">
              <a:extLst>
                <a:ext uri="{FF2B5EF4-FFF2-40B4-BE49-F238E27FC236}">
                  <a16:creationId xmlns:a16="http://schemas.microsoft.com/office/drawing/2014/main" id="{7B3A4191-9FEB-C101-A4E3-FF774378AC56}"/>
                </a:ext>
              </a:extLst>
            </p:cNvPr>
            <p:cNvSpPr txBox="1">
              <a:spLocks/>
            </p:cNvSpPr>
            <p:nvPr/>
          </p:nvSpPr>
          <p:spPr>
            <a:xfrm>
              <a:off x="6846476" y="4481929"/>
              <a:ext cx="1371600" cy="917028"/>
            </a:xfrm>
            <a:prstGeom prst="rect">
              <a:avLst/>
            </a:prstGeom>
            <a:solidFill>
              <a:schemeClr val="tx2">
                <a:lumMod val="40000"/>
                <a:lumOff val="60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dirty="0">
                  <a:ln>
                    <a:noFill/>
                  </a:ln>
                  <a:solidFill>
                    <a:srgbClr val="414B3B"/>
                  </a:solidFill>
                  <a:effectLst/>
                  <a:uLnTx/>
                  <a:uFillTx/>
                  <a:latin typeface="Aptos Display" panose="02110004020202020204"/>
                  <a:ea typeface="+mj-ea"/>
                  <a:cs typeface="+mj-cs"/>
                </a:rPr>
                <a:t>Transportation of building components to the construction site  and on site transport</a:t>
              </a:r>
            </a:p>
          </p:txBody>
        </p:sp>
        <p:sp>
          <p:nvSpPr>
            <p:cNvPr id="18" name="Title Placeholder 1">
              <a:extLst>
                <a:ext uri="{FF2B5EF4-FFF2-40B4-BE49-F238E27FC236}">
                  <a16:creationId xmlns:a16="http://schemas.microsoft.com/office/drawing/2014/main" id="{1031536E-F42B-FB75-0BA0-8B85A569B42C}"/>
                </a:ext>
              </a:extLst>
            </p:cNvPr>
            <p:cNvSpPr txBox="1">
              <a:spLocks/>
            </p:cNvSpPr>
            <p:nvPr/>
          </p:nvSpPr>
          <p:spPr>
            <a:xfrm>
              <a:off x="1433648" y="2984205"/>
              <a:ext cx="685800" cy="228600"/>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rPr>
                <a:t>Energy</a:t>
              </a:r>
            </a:p>
          </p:txBody>
        </p:sp>
        <p:sp>
          <p:nvSpPr>
            <p:cNvPr id="19" name="Title Placeholder 1">
              <a:extLst>
                <a:ext uri="{FF2B5EF4-FFF2-40B4-BE49-F238E27FC236}">
                  <a16:creationId xmlns:a16="http://schemas.microsoft.com/office/drawing/2014/main" id="{73CA5C5D-2E45-37E4-1E8D-B87CEBF18705}"/>
                </a:ext>
              </a:extLst>
            </p:cNvPr>
            <p:cNvSpPr txBox="1">
              <a:spLocks/>
            </p:cNvSpPr>
            <p:nvPr/>
          </p:nvSpPr>
          <p:spPr>
            <a:xfrm>
              <a:off x="1436276" y="3327105"/>
              <a:ext cx="685800" cy="419100"/>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rPr>
                <a:t>Ancillary materials</a:t>
              </a:r>
            </a:p>
          </p:txBody>
        </p:sp>
        <p:sp>
          <p:nvSpPr>
            <p:cNvPr id="20" name="Right Arrow 16">
              <a:extLst>
                <a:ext uri="{FF2B5EF4-FFF2-40B4-BE49-F238E27FC236}">
                  <a16:creationId xmlns:a16="http://schemas.microsoft.com/office/drawing/2014/main" id="{3B51EB05-4A47-1015-5110-0062488D1E41}"/>
                </a:ext>
              </a:extLst>
            </p:cNvPr>
            <p:cNvSpPr/>
            <p:nvPr/>
          </p:nvSpPr>
          <p:spPr>
            <a:xfrm>
              <a:off x="4662584" y="4736805"/>
              <a:ext cx="39319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1" name="Right Arrow 65">
              <a:extLst>
                <a:ext uri="{FF2B5EF4-FFF2-40B4-BE49-F238E27FC236}">
                  <a16:creationId xmlns:a16="http://schemas.microsoft.com/office/drawing/2014/main" id="{9A187B7C-CD25-4021-4BE0-46714F04E6DF}"/>
                </a:ext>
              </a:extLst>
            </p:cNvPr>
            <p:cNvSpPr/>
            <p:nvPr/>
          </p:nvSpPr>
          <p:spPr>
            <a:xfrm>
              <a:off x="6427376" y="4749943"/>
              <a:ext cx="39319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2" name="Right Arrow 66">
              <a:extLst>
                <a:ext uri="{FF2B5EF4-FFF2-40B4-BE49-F238E27FC236}">
                  <a16:creationId xmlns:a16="http://schemas.microsoft.com/office/drawing/2014/main" id="{6E6466B8-612E-094D-67BA-50B1428B911F}"/>
                </a:ext>
              </a:extLst>
            </p:cNvPr>
            <p:cNvSpPr/>
            <p:nvPr/>
          </p:nvSpPr>
          <p:spPr>
            <a:xfrm>
              <a:off x="8243984" y="4745563"/>
              <a:ext cx="39319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23" name="Right Arrow 67">
              <a:extLst>
                <a:ext uri="{FF2B5EF4-FFF2-40B4-BE49-F238E27FC236}">
                  <a16:creationId xmlns:a16="http://schemas.microsoft.com/office/drawing/2014/main" id="{04DF47E2-A143-94E3-378B-689D4B374331}"/>
                </a:ext>
              </a:extLst>
            </p:cNvPr>
            <p:cNvSpPr/>
            <p:nvPr/>
          </p:nvSpPr>
          <p:spPr>
            <a:xfrm>
              <a:off x="2845976" y="4741184"/>
              <a:ext cx="39319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cxnSp>
          <p:nvCxnSpPr>
            <p:cNvPr id="24" name="Elbow Connector 19">
              <a:extLst>
                <a:ext uri="{FF2B5EF4-FFF2-40B4-BE49-F238E27FC236}">
                  <a16:creationId xmlns:a16="http://schemas.microsoft.com/office/drawing/2014/main" id="{A6AB77CD-DE77-5F46-6563-E5975EDF549F}"/>
                </a:ext>
              </a:extLst>
            </p:cNvPr>
            <p:cNvCxnSpPr>
              <a:cxnSpLocks/>
              <a:stCxn id="19" idx="3"/>
            </p:cNvCxnSpPr>
            <p:nvPr/>
          </p:nvCxnSpPr>
          <p:spPr>
            <a:xfrm>
              <a:off x="2122076" y="3536655"/>
              <a:ext cx="266700" cy="4191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5">
              <a:extLst>
                <a:ext uri="{FF2B5EF4-FFF2-40B4-BE49-F238E27FC236}">
                  <a16:creationId xmlns:a16="http://schemas.microsoft.com/office/drawing/2014/main" id="{AB28BCAE-F684-B75D-6506-129F1C42436A}"/>
                </a:ext>
              </a:extLst>
            </p:cNvPr>
            <p:cNvCxnSpPr>
              <a:cxnSpLocks/>
              <a:stCxn id="18" idx="3"/>
            </p:cNvCxnSpPr>
            <p:nvPr/>
          </p:nvCxnSpPr>
          <p:spPr>
            <a:xfrm>
              <a:off x="2119448" y="3098505"/>
              <a:ext cx="269328" cy="82296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6" name="Title Placeholder 1">
              <a:extLst>
                <a:ext uri="{FF2B5EF4-FFF2-40B4-BE49-F238E27FC236}">
                  <a16:creationId xmlns:a16="http://schemas.microsoft.com/office/drawing/2014/main" id="{15A0A365-402C-9130-0561-8A48986B86F4}"/>
                </a:ext>
              </a:extLst>
            </p:cNvPr>
            <p:cNvSpPr txBox="1">
              <a:spLocks/>
            </p:cNvSpPr>
            <p:nvPr/>
          </p:nvSpPr>
          <p:spPr>
            <a:xfrm>
              <a:off x="5208176" y="2446817"/>
              <a:ext cx="685800" cy="228600"/>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rPr>
                <a:t>Energy</a:t>
              </a:r>
            </a:p>
          </p:txBody>
        </p:sp>
        <p:sp>
          <p:nvSpPr>
            <p:cNvPr id="27" name="Title Placeholder 1">
              <a:extLst>
                <a:ext uri="{FF2B5EF4-FFF2-40B4-BE49-F238E27FC236}">
                  <a16:creationId xmlns:a16="http://schemas.microsoft.com/office/drawing/2014/main" id="{D4C3F7BE-1806-1093-8E44-3C627701E013}"/>
                </a:ext>
              </a:extLst>
            </p:cNvPr>
            <p:cNvSpPr txBox="1">
              <a:spLocks/>
            </p:cNvSpPr>
            <p:nvPr/>
          </p:nvSpPr>
          <p:spPr>
            <a:xfrm>
              <a:off x="5210804" y="2751617"/>
              <a:ext cx="685800" cy="419100"/>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rPr>
                <a:t>Ancillary materials</a:t>
              </a:r>
            </a:p>
          </p:txBody>
        </p:sp>
        <p:cxnSp>
          <p:nvCxnSpPr>
            <p:cNvPr id="28" name="Elbow Connector 82">
              <a:extLst>
                <a:ext uri="{FF2B5EF4-FFF2-40B4-BE49-F238E27FC236}">
                  <a16:creationId xmlns:a16="http://schemas.microsoft.com/office/drawing/2014/main" id="{E7DB43AE-DE5C-6AB7-F9BB-1178D28FE114}"/>
                </a:ext>
              </a:extLst>
            </p:cNvPr>
            <p:cNvCxnSpPr>
              <a:cxnSpLocks/>
              <a:stCxn id="27" idx="3"/>
            </p:cNvCxnSpPr>
            <p:nvPr/>
          </p:nvCxnSpPr>
          <p:spPr>
            <a:xfrm>
              <a:off x="5896604" y="2961167"/>
              <a:ext cx="266700" cy="36576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83">
              <a:extLst>
                <a:ext uri="{FF2B5EF4-FFF2-40B4-BE49-F238E27FC236}">
                  <a16:creationId xmlns:a16="http://schemas.microsoft.com/office/drawing/2014/main" id="{3A3C9A9D-44E0-D55F-DD52-4C78398FA9C9}"/>
                </a:ext>
              </a:extLst>
            </p:cNvPr>
            <p:cNvCxnSpPr>
              <a:cxnSpLocks/>
              <a:stCxn id="26" idx="3"/>
            </p:cNvCxnSpPr>
            <p:nvPr/>
          </p:nvCxnSpPr>
          <p:spPr>
            <a:xfrm>
              <a:off x="5893976" y="2561117"/>
              <a:ext cx="269328" cy="73152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0" name="Title Placeholder 1">
              <a:extLst>
                <a:ext uri="{FF2B5EF4-FFF2-40B4-BE49-F238E27FC236}">
                  <a16:creationId xmlns:a16="http://schemas.microsoft.com/office/drawing/2014/main" id="{6B1F064D-6767-CD73-DB63-C8FB5519261A}"/>
                </a:ext>
              </a:extLst>
            </p:cNvPr>
            <p:cNvSpPr txBox="1">
              <a:spLocks/>
            </p:cNvSpPr>
            <p:nvPr/>
          </p:nvSpPr>
          <p:spPr>
            <a:xfrm>
              <a:off x="3382004" y="3746205"/>
              <a:ext cx="685800" cy="508963"/>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rPr>
                <a:t>Energy (diesel, gasoline)</a:t>
              </a:r>
            </a:p>
          </p:txBody>
        </p:sp>
        <p:cxnSp>
          <p:nvCxnSpPr>
            <p:cNvPr id="31" name="Elbow Connector 87">
              <a:extLst>
                <a:ext uri="{FF2B5EF4-FFF2-40B4-BE49-F238E27FC236}">
                  <a16:creationId xmlns:a16="http://schemas.microsoft.com/office/drawing/2014/main" id="{A4FD241E-A403-08C8-E029-5B538339F39D}"/>
                </a:ext>
              </a:extLst>
            </p:cNvPr>
            <p:cNvCxnSpPr>
              <a:cxnSpLocks/>
              <a:stCxn id="30" idx="3"/>
            </p:cNvCxnSpPr>
            <p:nvPr/>
          </p:nvCxnSpPr>
          <p:spPr>
            <a:xfrm>
              <a:off x="4067804" y="4000687"/>
              <a:ext cx="266700" cy="46403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itle Placeholder 1">
              <a:extLst>
                <a:ext uri="{FF2B5EF4-FFF2-40B4-BE49-F238E27FC236}">
                  <a16:creationId xmlns:a16="http://schemas.microsoft.com/office/drawing/2014/main" id="{3166E9A2-6549-56FA-284A-C23F2BBBF212}"/>
                </a:ext>
              </a:extLst>
            </p:cNvPr>
            <p:cNvSpPr txBox="1">
              <a:spLocks/>
            </p:cNvSpPr>
            <p:nvPr/>
          </p:nvSpPr>
          <p:spPr>
            <a:xfrm>
              <a:off x="6960776" y="3766831"/>
              <a:ext cx="685800" cy="508963"/>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dirty="0">
                  <a:ln>
                    <a:noFill/>
                  </a:ln>
                  <a:solidFill>
                    <a:srgbClr val="414B3B"/>
                  </a:solidFill>
                  <a:effectLst/>
                  <a:uLnTx/>
                  <a:uFillTx/>
                  <a:latin typeface="Aptos Display" panose="02110004020202020204"/>
                  <a:ea typeface="+mj-ea"/>
                  <a:cs typeface="+mj-cs"/>
                </a:rPr>
                <a:t>Energy (diesel, gasoline)</a:t>
              </a:r>
            </a:p>
          </p:txBody>
        </p:sp>
        <p:cxnSp>
          <p:nvCxnSpPr>
            <p:cNvPr id="33" name="Elbow Connector 90">
              <a:extLst>
                <a:ext uri="{FF2B5EF4-FFF2-40B4-BE49-F238E27FC236}">
                  <a16:creationId xmlns:a16="http://schemas.microsoft.com/office/drawing/2014/main" id="{5FB152DC-953D-82AA-5268-764C5A06600B}"/>
                </a:ext>
              </a:extLst>
            </p:cNvPr>
            <p:cNvCxnSpPr>
              <a:cxnSpLocks/>
              <a:stCxn id="32" idx="3"/>
            </p:cNvCxnSpPr>
            <p:nvPr/>
          </p:nvCxnSpPr>
          <p:spPr>
            <a:xfrm>
              <a:off x="7646576" y="4021313"/>
              <a:ext cx="266700" cy="46403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ounded Rectangle 31">
              <a:extLst>
                <a:ext uri="{FF2B5EF4-FFF2-40B4-BE49-F238E27FC236}">
                  <a16:creationId xmlns:a16="http://schemas.microsoft.com/office/drawing/2014/main" id="{D14410A6-9D76-6DCC-89C2-F03799C4E465}"/>
                </a:ext>
              </a:extLst>
            </p:cNvPr>
            <p:cNvSpPr/>
            <p:nvPr/>
          </p:nvSpPr>
          <p:spPr>
            <a:xfrm>
              <a:off x="1321975" y="1460205"/>
              <a:ext cx="5303075" cy="348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rPr>
                <a:t>PRODUCT STAGE</a:t>
              </a:r>
            </a:p>
          </p:txBody>
        </p:sp>
        <p:sp>
          <p:nvSpPr>
            <p:cNvPr id="35" name="Rounded Rectangle 98">
              <a:extLst>
                <a:ext uri="{FF2B5EF4-FFF2-40B4-BE49-F238E27FC236}">
                  <a16:creationId xmlns:a16="http://schemas.microsoft.com/office/drawing/2014/main" id="{4DD91ED6-D351-D70C-28BB-D4A0D1D1DC40}"/>
                </a:ext>
              </a:extLst>
            </p:cNvPr>
            <p:cNvSpPr/>
            <p:nvPr/>
          </p:nvSpPr>
          <p:spPr>
            <a:xfrm>
              <a:off x="6625050" y="1460205"/>
              <a:ext cx="3582477" cy="348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rPr>
                <a:t>CONSTRUCTION STAGE</a:t>
              </a:r>
            </a:p>
          </p:txBody>
        </p:sp>
        <p:sp>
          <p:nvSpPr>
            <p:cNvPr id="36" name="Frame 35">
              <a:extLst>
                <a:ext uri="{FF2B5EF4-FFF2-40B4-BE49-F238E27FC236}">
                  <a16:creationId xmlns:a16="http://schemas.microsoft.com/office/drawing/2014/main" id="{FDA946E8-786F-915D-FFBD-7D5A9F1787DA}"/>
                </a:ext>
              </a:extLst>
            </p:cNvPr>
            <p:cNvSpPr/>
            <p:nvPr/>
          </p:nvSpPr>
          <p:spPr>
            <a:xfrm>
              <a:off x="1245776" y="1384005"/>
              <a:ext cx="9052560" cy="5334000"/>
            </a:xfrm>
            <a:prstGeom prst="frame">
              <a:avLst>
                <a:gd name="adj1" fmla="val 0"/>
              </a:avLst>
            </a:prstGeom>
            <a:solidFill>
              <a:schemeClr val="tx2">
                <a:lumMod val="40000"/>
                <a:lumOff val="60000"/>
              </a:schemeClr>
            </a:solid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B463DB2B-7B89-35AF-2452-FAD4917017EA}"/>
                </a:ext>
              </a:extLst>
            </p:cNvPr>
            <p:cNvSpPr txBox="1"/>
            <p:nvPr/>
          </p:nvSpPr>
          <p:spPr>
            <a:xfrm>
              <a:off x="10472833" y="2988735"/>
              <a:ext cx="1802446" cy="15815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pen Sans" panose="020B0806030504020204" pitchFamily="34" charset="0"/>
                  <a:ea typeface="Open Sans" panose="020B0806030504020204" pitchFamily="34" charset="0"/>
                  <a:cs typeface="Open Sans" panose="020B0806030504020204" pitchFamily="34" charset="0"/>
                </a:rPr>
                <a:t>SYSTEM BOUNDARY (CRADLE-TO-GATE)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Open Sans" panose="020B0806030504020204" pitchFamily="34" charset="0"/>
                <a:ea typeface="Open Sans" panose="020B0806030504020204" pitchFamily="34" charset="0"/>
                <a:cs typeface="Open Sans" panose="020B08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82C58CC7-BB8E-6C7C-6647-50EE7CD61F84}"/>
                </a:ext>
              </a:extLst>
            </p:cNvPr>
            <p:cNvSpPr txBox="1"/>
            <p:nvPr/>
          </p:nvSpPr>
          <p:spPr>
            <a:xfrm>
              <a:off x="10472833" y="4203877"/>
              <a:ext cx="1802446" cy="10658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FUNCTIONAL UNIT: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1 m</a:t>
              </a:r>
              <a:r>
                <a:rPr kumimoji="0" lang="en-US" sz="1400" b="1" i="0" u="none" strike="noStrike" kern="1200" cap="none" spc="0" normalizeH="0" baseline="3000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2 </a:t>
              </a:r>
              <a:r>
                <a:rPr kumimoji="0" lang="en-US" sz="1400" b="1" i="0" u="none" strike="noStrike" kern="1200" cap="none" spc="0" normalizeH="0" baseline="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rPr>
                <a:t> of total floor area </a:t>
              </a:r>
              <a:endParaRPr kumimoji="0" lang="en-US" sz="1400" b="1" i="0" u="none" strike="noStrike" kern="1200" cap="none" spc="0" normalizeH="0" baseline="30000" noProof="0" dirty="0">
                <a:ln>
                  <a:noFill/>
                </a:ln>
                <a:solidFill>
                  <a:srgbClr val="414B3B"/>
                </a:solidFill>
                <a:effectLst/>
                <a:uLnTx/>
                <a:uFillTx/>
                <a:latin typeface="Open Sans" panose="020B0806030504020204" pitchFamily="34" charset="0"/>
                <a:ea typeface="Open Sans" panose="020B0806030504020204" pitchFamily="34" charset="0"/>
                <a:cs typeface="Open Sans" panose="020B0806030504020204" pitchFamily="34" charset="0"/>
              </a:endParaRPr>
            </a:p>
          </p:txBody>
        </p:sp>
      </p:grpSp>
    </p:spTree>
    <p:extLst>
      <p:ext uri="{BB962C8B-B14F-4D97-AF65-F5344CB8AC3E}">
        <p14:creationId xmlns:p14="http://schemas.microsoft.com/office/powerpoint/2010/main" val="237627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1E72D-3818-A627-66C8-5F55C472711E}"/>
              </a:ext>
            </a:extLst>
          </p:cNvPr>
          <p:cNvSpPr>
            <a:spLocks noGrp="1"/>
          </p:cNvSpPr>
          <p:nvPr>
            <p:ph type="title"/>
          </p:nvPr>
        </p:nvSpPr>
        <p:spPr/>
        <p:txBody>
          <a:bodyPr/>
          <a:lstStyle/>
          <a:p>
            <a:r>
              <a:rPr lang="en-US" dirty="0"/>
              <a:t>Results of the comparative analysis</a:t>
            </a:r>
          </a:p>
        </p:txBody>
      </p:sp>
      <p:graphicFrame>
        <p:nvGraphicFramePr>
          <p:cNvPr id="5" name="Chart 4">
            <a:extLst>
              <a:ext uri="{FF2B5EF4-FFF2-40B4-BE49-F238E27FC236}">
                <a16:creationId xmlns:a16="http://schemas.microsoft.com/office/drawing/2014/main" id="{8B866345-6B7D-3C5B-9BC8-07559E540B86}"/>
              </a:ext>
            </a:extLst>
          </p:cNvPr>
          <p:cNvGraphicFramePr/>
          <p:nvPr/>
        </p:nvGraphicFramePr>
        <p:xfrm>
          <a:off x="1457863" y="1750280"/>
          <a:ext cx="8375514" cy="5116784"/>
        </p:xfrm>
        <a:graphic>
          <a:graphicData uri="http://schemas.openxmlformats.org/drawingml/2006/chart">
            <c:chart xmlns:c="http://schemas.openxmlformats.org/drawingml/2006/chart" xmlns:r="http://schemas.openxmlformats.org/officeDocument/2006/relationships" r:id="rId2"/>
          </a:graphicData>
        </a:graphic>
      </p:graphicFrame>
      <p:sp>
        <p:nvSpPr>
          <p:cNvPr id="6" name="Donut 2">
            <a:extLst>
              <a:ext uri="{FF2B5EF4-FFF2-40B4-BE49-F238E27FC236}">
                <a16:creationId xmlns:a16="http://schemas.microsoft.com/office/drawing/2014/main" id="{C562959B-6FB9-A29A-8A0E-A57E0D1EE330}"/>
              </a:ext>
            </a:extLst>
          </p:cNvPr>
          <p:cNvSpPr/>
          <p:nvPr/>
        </p:nvSpPr>
        <p:spPr>
          <a:xfrm>
            <a:off x="4085044" y="2544352"/>
            <a:ext cx="853440" cy="585216"/>
          </a:xfrm>
          <a:prstGeom prst="donut">
            <a:avLst>
              <a:gd name="adj" fmla="val 77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7" name="Down Arrow 5">
            <a:extLst>
              <a:ext uri="{FF2B5EF4-FFF2-40B4-BE49-F238E27FC236}">
                <a16:creationId xmlns:a16="http://schemas.microsoft.com/office/drawing/2014/main" id="{5641C82C-60C0-9779-E4E9-FC2311048B7F}"/>
              </a:ext>
            </a:extLst>
          </p:cNvPr>
          <p:cNvSpPr/>
          <p:nvPr/>
        </p:nvSpPr>
        <p:spPr>
          <a:xfrm>
            <a:off x="4389844" y="2227360"/>
            <a:ext cx="243840" cy="316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30809CD-BCAD-8ABD-722C-58EB07019E37}"/>
              </a:ext>
            </a:extLst>
          </p:cNvPr>
          <p:cNvSpPr txBox="1"/>
          <p:nvPr/>
        </p:nvSpPr>
        <p:spPr>
          <a:xfrm>
            <a:off x="4232533" y="1664577"/>
            <a:ext cx="963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0BC5E"/>
                </a:solidFill>
                <a:effectLst/>
                <a:uLnTx/>
                <a:uFillTx/>
                <a:latin typeface="Open Sans" panose="020B0806030504020204" pitchFamily="34" charset="0"/>
                <a:ea typeface="Open Sans" panose="020B0806030504020204" pitchFamily="34" charset="0"/>
                <a:cs typeface="Open Sans" panose="020B0806030504020204" pitchFamily="34" charset="0"/>
              </a:rPr>
              <a:t>GWP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0BC5E"/>
                </a:solidFill>
                <a:effectLst/>
                <a:uLnTx/>
                <a:uFillTx/>
                <a:latin typeface="Open Sans" panose="020B0806030504020204" pitchFamily="34" charset="0"/>
                <a:ea typeface="Open Sans" panose="020B0806030504020204" pitchFamily="34" charset="0"/>
                <a:cs typeface="Open Sans" panose="020B0806030504020204" pitchFamily="34" charset="0"/>
              </a:rPr>
              <a:t>-26.5%</a:t>
            </a:r>
            <a:endParaRPr kumimoji="0" lang="en-US" sz="1600" b="1" i="0" u="none" strike="noStrike" kern="1200" cap="none" spc="0" normalizeH="0" baseline="0" noProof="0" dirty="0">
              <a:ln>
                <a:noFill/>
              </a:ln>
              <a:solidFill>
                <a:srgbClr val="F0BC5E"/>
              </a:solidFill>
              <a:effectLst/>
              <a:uLnTx/>
              <a:uFillTx/>
              <a:latin typeface="Open Sans" panose="020B0806030504020204" pitchFamily="34" charset="0"/>
              <a:ea typeface="Open Sans" panose="020B0806030504020204" pitchFamily="34" charset="0"/>
              <a:cs typeface="Open Sans" panose="020B0806030504020204" pitchFamily="34" charset="0"/>
            </a:endParaRPr>
          </a:p>
        </p:txBody>
      </p:sp>
      <p:sp>
        <p:nvSpPr>
          <p:cNvPr id="9" name="Donut 8">
            <a:extLst>
              <a:ext uri="{FF2B5EF4-FFF2-40B4-BE49-F238E27FC236}">
                <a16:creationId xmlns:a16="http://schemas.microsoft.com/office/drawing/2014/main" id="{2EDF0972-3FD5-4250-9B13-FF0CC748CCDC}"/>
              </a:ext>
            </a:extLst>
          </p:cNvPr>
          <p:cNvSpPr/>
          <p:nvPr/>
        </p:nvSpPr>
        <p:spPr>
          <a:xfrm>
            <a:off x="5645620" y="1594909"/>
            <a:ext cx="840828" cy="740678"/>
          </a:xfrm>
          <a:prstGeom prst="donut">
            <a:avLst>
              <a:gd name="adj" fmla="val 5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10" name="Donut 9">
            <a:extLst>
              <a:ext uri="{FF2B5EF4-FFF2-40B4-BE49-F238E27FC236}">
                <a16:creationId xmlns:a16="http://schemas.microsoft.com/office/drawing/2014/main" id="{411C0952-1C55-A0FD-2086-1E64E51A6344}"/>
              </a:ext>
            </a:extLst>
          </p:cNvPr>
          <p:cNvSpPr/>
          <p:nvPr/>
        </p:nvSpPr>
        <p:spPr>
          <a:xfrm>
            <a:off x="7206421" y="1750280"/>
            <a:ext cx="840828" cy="585306"/>
          </a:xfrm>
          <a:prstGeom prst="donut">
            <a:avLst>
              <a:gd name="adj" fmla="val 5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11" name="Donut 10">
            <a:extLst>
              <a:ext uri="{FF2B5EF4-FFF2-40B4-BE49-F238E27FC236}">
                <a16:creationId xmlns:a16="http://schemas.microsoft.com/office/drawing/2014/main" id="{BFB21453-A5EB-C988-546A-385674A6B967}"/>
              </a:ext>
            </a:extLst>
          </p:cNvPr>
          <p:cNvSpPr/>
          <p:nvPr/>
        </p:nvSpPr>
        <p:spPr>
          <a:xfrm>
            <a:off x="8720781" y="2647666"/>
            <a:ext cx="840828" cy="574303"/>
          </a:xfrm>
          <a:prstGeom prst="donut">
            <a:avLst>
              <a:gd name="adj" fmla="val 5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cxnSp>
        <p:nvCxnSpPr>
          <p:cNvPr id="12" name="Elbow Connector 12">
            <a:extLst>
              <a:ext uri="{FF2B5EF4-FFF2-40B4-BE49-F238E27FC236}">
                <a16:creationId xmlns:a16="http://schemas.microsoft.com/office/drawing/2014/main" id="{778D4FF0-3642-22E3-4407-D6B04DBE30AB}"/>
              </a:ext>
            </a:extLst>
          </p:cNvPr>
          <p:cNvCxnSpPr>
            <a:endCxn id="9" idx="0"/>
          </p:cNvCxnSpPr>
          <p:nvPr/>
        </p:nvCxnSpPr>
        <p:spPr>
          <a:xfrm rot="10800000" flipV="1">
            <a:off x="6066035" y="1459995"/>
            <a:ext cx="1560805" cy="13491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25">
            <a:extLst>
              <a:ext uri="{FF2B5EF4-FFF2-40B4-BE49-F238E27FC236}">
                <a16:creationId xmlns:a16="http://schemas.microsoft.com/office/drawing/2014/main" id="{66622881-E5CD-EC42-BC44-4A97439ACAC5}"/>
              </a:ext>
            </a:extLst>
          </p:cNvPr>
          <p:cNvCxnSpPr>
            <a:stCxn id="10" idx="0"/>
            <a:endCxn id="11" idx="0"/>
          </p:cNvCxnSpPr>
          <p:nvPr/>
        </p:nvCxnSpPr>
        <p:spPr>
          <a:xfrm rot="16200000" flipH="1">
            <a:off x="7935322" y="1441793"/>
            <a:ext cx="897386" cy="1514360"/>
          </a:xfrm>
          <a:prstGeom prst="bentConnector3">
            <a:avLst>
              <a:gd name="adj1" fmla="val -32108"/>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4B589B-F2CC-04D7-4954-B6561A28F8AB}"/>
              </a:ext>
            </a:extLst>
          </p:cNvPr>
          <p:cNvSpPr txBox="1"/>
          <p:nvPr/>
        </p:nvSpPr>
        <p:spPr>
          <a:xfrm>
            <a:off x="9174798" y="1410242"/>
            <a:ext cx="2959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0BC5E"/>
                </a:solidFill>
                <a:effectLst/>
                <a:uLnTx/>
                <a:uFillTx/>
                <a:latin typeface="Open Sans" panose="020B0806030504020204" pitchFamily="34" charset="0"/>
                <a:ea typeface="Open Sans" panose="020B0806030504020204" pitchFamily="34" charset="0"/>
                <a:cs typeface="Open Sans" panose="020B0806030504020204" pitchFamily="34" charset="0"/>
              </a:rPr>
              <a:t>Replacing fireproofing with charring is beneficial </a:t>
            </a:r>
          </a:p>
        </p:txBody>
      </p:sp>
      <p:sp>
        <p:nvSpPr>
          <p:cNvPr id="15" name="TextBox 14">
            <a:extLst>
              <a:ext uri="{FF2B5EF4-FFF2-40B4-BE49-F238E27FC236}">
                <a16:creationId xmlns:a16="http://schemas.microsoft.com/office/drawing/2014/main" id="{4CBAA1EA-C27B-1CF9-3375-0F0D096F2EF8}"/>
              </a:ext>
            </a:extLst>
          </p:cNvPr>
          <p:cNvSpPr txBox="1"/>
          <p:nvPr/>
        </p:nvSpPr>
        <p:spPr>
          <a:xfrm>
            <a:off x="9562180" y="2058199"/>
            <a:ext cx="24614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0BC5E"/>
                </a:solidFill>
                <a:effectLst/>
                <a:uLnTx/>
                <a:uFillTx/>
                <a:latin typeface="Open Sans" panose="020B0806030504020204" pitchFamily="34" charset="0"/>
                <a:ea typeface="Open Sans" panose="020B0806030504020204" pitchFamily="34" charset="0"/>
                <a:cs typeface="Open Sans" panose="020B0806030504020204" pitchFamily="34" charset="0"/>
              </a:rPr>
              <a:t>Smog increases in the hybrid CLT building with fire proofing</a:t>
            </a:r>
          </a:p>
        </p:txBody>
      </p:sp>
    </p:spTree>
    <p:extLst>
      <p:ext uri="{BB962C8B-B14F-4D97-AF65-F5344CB8AC3E}">
        <p14:creationId xmlns:p14="http://schemas.microsoft.com/office/powerpoint/2010/main" val="10807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3"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582150" y="4908198"/>
            <a:ext cx="2609850" cy="194980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 name="Title 2"/>
          <p:cNvSpPr>
            <a:spLocks noGrp="1"/>
          </p:cNvSpPr>
          <p:nvPr>
            <p:ph type="title"/>
          </p:nvPr>
        </p:nvSpPr>
        <p:spPr>
          <a:xfrm>
            <a:off x="895675" y="371511"/>
            <a:ext cx="10911679" cy="793858"/>
          </a:xfrm>
        </p:spPr>
        <p:txBody>
          <a:bodyPr/>
          <a:lstStyle/>
          <a:p>
            <a:r>
              <a:rPr lang="en-US" dirty="0">
                <a:solidFill>
                  <a:schemeClr val="accent6">
                    <a:lumMod val="75000"/>
                    <a:lumOff val="25000"/>
                  </a:schemeClr>
                </a:solidFill>
                <a:effectLst>
                  <a:outerShdw blurRad="38100" dist="38100" dir="2700000" algn="tl">
                    <a:srgbClr val="000000">
                      <a:alpha val="43137"/>
                    </a:srgbClr>
                  </a:outerShdw>
                </a:effectLst>
              </a:rPr>
              <a:t>Aspects of environmental assessment of wood products</a:t>
            </a:r>
            <a:endParaRPr lang="en-US" dirty="0">
              <a:solidFill>
                <a:schemeClr val="accent6">
                  <a:lumMod val="75000"/>
                  <a:lumOff val="25000"/>
                </a:schemeClr>
              </a:solidFill>
            </a:endParaRPr>
          </a:p>
        </p:txBody>
      </p:sp>
      <p:pic>
        <p:nvPicPr>
          <p:cNvPr id="6" name="Picture 5"/>
          <p:cNvPicPr>
            <a:picLocks noChangeAspect="1"/>
          </p:cNvPicPr>
          <p:nvPr/>
        </p:nvPicPr>
        <p:blipFill>
          <a:blip r:embed="rId2"/>
          <a:stretch>
            <a:fillRect/>
          </a:stretch>
        </p:blipFill>
        <p:spPr>
          <a:xfrm>
            <a:off x="428807" y="1484479"/>
            <a:ext cx="3869224" cy="4657479"/>
          </a:xfrm>
          <a:prstGeom prst="rect">
            <a:avLst/>
          </a:prstGeom>
        </p:spPr>
      </p:pic>
      <p:pic>
        <p:nvPicPr>
          <p:cNvPr id="7" name="Picture 6"/>
          <p:cNvPicPr>
            <a:picLocks noChangeAspect="1"/>
          </p:cNvPicPr>
          <p:nvPr/>
        </p:nvPicPr>
        <p:blipFill>
          <a:blip r:embed="rId3"/>
          <a:stretch>
            <a:fillRect/>
          </a:stretch>
        </p:blipFill>
        <p:spPr>
          <a:xfrm>
            <a:off x="5511487" y="1255795"/>
            <a:ext cx="2605576" cy="5543550"/>
          </a:xfrm>
          <a:prstGeom prst="rect">
            <a:avLst/>
          </a:prstGeom>
        </p:spPr>
      </p:pic>
      <p:pic>
        <p:nvPicPr>
          <p:cNvPr id="8" name="Picture 7"/>
          <p:cNvPicPr>
            <a:picLocks noChangeAspect="1"/>
          </p:cNvPicPr>
          <p:nvPr/>
        </p:nvPicPr>
        <p:blipFill>
          <a:blip r:embed="rId4"/>
          <a:stretch>
            <a:fillRect/>
          </a:stretch>
        </p:blipFill>
        <p:spPr>
          <a:xfrm>
            <a:off x="4339880" y="3574698"/>
            <a:ext cx="1422224" cy="1415514"/>
          </a:xfrm>
          <a:prstGeom prst="rect">
            <a:avLst/>
          </a:prstGeom>
        </p:spPr>
      </p:pic>
      <p:pic>
        <p:nvPicPr>
          <p:cNvPr id="9" name="Picture 8"/>
          <p:cNvPicPr>
            <a:picLocks noChangeAspect="1"/>
          </p:cNvPicPr>
          <p:nvPr/>
        </p:nvPicPr>
        <p:blipFill>
          <a:blip r:embed="rId5"/>
          <a:stretch>
            <a:fillRect/>
          </a:stretch>
        </p:blipFill>
        <p:spPr>
          <a:xfrm>
            <a:off x="9188130" y="1694350"/>
            <a:ext cx="2373285" cy="5006579"/>
          </a:xfrm>
          <a:prstGeom prst="rect">
            <a:avLst/>
          </a:prstGeom>
        </p:spPr>
      </p:pic>
      <p:pic>
        <p:nvPicPr>
          <p:cNvPr id="10" name="Picture 9"/>
          <p:cNvPicPr>
            <a:picLocks noChangeAspect="1"/>
          </p:cNvPicPr>
          <p:nvPr/>
        </p:nvPicPr>
        <p:blipFill>
          <a:blip r:embed="rId4"/>
          <a:stretch>
            <a:fillRect/>
          </a:stretch>
        </p:blipFill>
        <p:spPr>
          <a:xfrm>
            <a:off x="8083726" y="3489882"/>
            <a:ext cx="1422224" cy="1415514"/>
          </a:xfrm>
          <a:prstGeom prst="rect">
            <a:avLst/>
          </a:prstGeom>
        </p:spPr>
      </p:pic>
      <p:sp>
        <p:nvSpPr>
          <p:cNvPr id="11" name="TextBox 10"/>
          <p:cNvSpPr txBox="1"/>
          <p:nvPr/>
        </p:nvSpPr>
        <p:spPr>
          <a:xfrm>
            <a:off x="8511083" y="6385009"/>
            <a:ext cx="3361163" cy="400110"/>
          </a:xfrm>
          <a:prstGeom prst="rect">
            <a:avLst/>
          </a:prstGeom>
          <a:solidFill>
            <a:schemeClr val="accent4">
              <a:lumMod val="20000"/>
              <a:lumOff val="80000"/>
            </a:schemeClr>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B8742">
                    <a:lumMod val="50000"/>
                  </a:srgbClr>
                </a:solidFill>
                <a:effectLst/>
                <a:uLnTx/>
                <a:uFillTx/>
                <a:latin typeface="Aptos" panose="02110004020202020204"/>
                <a:ea typeface="+mn-ea"/>
                <a:cs typeface="+mn-cs"/>
              </a:rPr>
              <a:t>C stock in the wood products</a:t>
            </a:r>
          </a:p>
        </p:txBody>
      </p:sp>
      <p:sp>
        <p:nvSpPr>
          <p:cNvPr id="12" name="Oval 11">
            <a:extLst>
              <a:ext uri="{FF2B5EF4-FFF2-40B4-BE49-F238E27FC236}">
                <a16:creationId xmlns:a16="http://schemas.microsoft.com/office/drawing/2014/main" id="{00485116-AC75-4CC1-8CFE-0E550BBB8151}"/>
              </a:ext>
            </a:extLst>
          </p:cNvPr>
          <p:cNvSpPr/>
          <p:nvPr/>
        </p:nvSpPr>
        <p:spPr>
          <a:xfrm>
            <a:off x="2899064" y="1415121"/>
            <a:ext cx="1278081" cy="38965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BA3CE8C5-3C6B-4F17-A362-8F6FAA85E8A4}"/>
              </a:ext>
            </a:extLst>
          </p:cNvPr>
          <p:cNvSpPr/>
          <p:nvPr/>
        </p:nvSpPr>
        <p:spPr>
          <a:xfrm>
            <a:off x="5536194" y="1238250"/>
            <a:ext cx="1384151" cy="430286"/>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436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par>
                          <p:cTn id="21" fill="hold">
                            <p:stCondLst>
                              <p:cond delay="3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is radiative forcing used to measure impact of carbon stored in wood products?</a:t>
            </a:r>
          </a:p>
        </p:txBody>
      </p:sp>
      <p:sp>
        <p:nvSpPr>
          <p:cNvPr id="4" name="Rounded Rectangle 3"/>
          <p:cNvSpPr/>
          <p:nvPr/>
        </p:nvSpPr>
        <p:spPr>
          <a:xfrm>
            <a:off x="566702" y="2251003"/>
            <a:ext cx="3926276" cy="218158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Sequestered Carbon in Products: </a:t>
            </a:r>
            <a:r>
              <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rPr>
              <a:t>To quantify the benefits of carbon storage in a forest product, we apply the Bern Carbon cycle model over the lifetime of the product and then calculated a negative GWP. </a:t>
            </a:r>
          </a:p>
        </p:txBody>
      </p:sp>
      <p:sp>
        <p:nvSpPr>
          <p:cNvPr id="5" name="Rounded Rectangle 4"/>
          <p:cNvSpPr/>
          <p:nvPr/>
        </p:nvSpPr>
        <p:spPr>
          <a:xfrm>
            <a:off x="3968182" y="4754881"/>
            <a:ext cx="4583289" cy="186379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The longevity of the product: </a:t>
            </a:r>
            <a:r>
              <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rPr>
              <a:t>To analyze the data of products in use over the life-span of the product, we applied the CO</a:t>
            </a:r>
            <a:r>
              <a:rPr kumimoji="0" lang="en-US" sz="1800" b="0" i="0" u="none" strike="noStrike" kern="1200" cap="none" spc="0" normalizeH="0" baseline="-25000" noProof="0" dirty="0">
                <a:ln>
                  <a:noFill/>
                </a:ln>
                <a:solidFill>
                  <a:srgbClr val="EFE7DD"/>
                </a:solidFill>
                <a:effectLst/>
                <a:uLnTx/>
                <a:uFillTx/>
                <a:latin typeface="Aptos" panose="02110004020202020204"/>
                <a:ea typeface="+mn-ea"/>
                <a:cs typeface="+mn-cs"/>
              </a:rPr>
              <a:t>2</a:t>
            </a:r>
            <a:r>
              <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rPr>
              <a:t> decay curve at each time interval, taking into account the proportion of product still in use. </a:t>
            </a:r>
          </a:p>
        </p:txBody>
      </p:sp>
      <p:sp>
        <p:nvSpPr>
          <p:cNvPr id="6" name="Rounded Rectangle 5"/>
          <p:cNvSpPr/>
          <p:nvPr/>
        </p:nvSpPr>
        <p:spPr>
          <a:xfrm>
            <a:off x="7631289" y="2246489"/>
            <a:ext cx="3951111" cy="202453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Production Emissions: </a:t>
            </a:r>
            <a:r>
              <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rPr>
              <a:t>The LCA based Global Warming Potential (GWP) associated with production emissions were subtracted from GWP benefits of storing carbon in the product. </a:t>
            </a:r>
          </a:p>
        </p:txBody>
      </p:sp>
      <p:sp>
        <p:nvSpPr>
          <p:cNvPr id="7" name="Rectangle 6"/>
          <p:cNvSpPr/>
          <p:nvPr/>
        </p:nvSpPr>
        <p:spPr>
          <a:xfrm>
            <a:off x="3045941" y="1742342"/>
            <a:ext cx="54748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B8742">
                    <a:lumMod val="50000"/>
                  </a:srgbClr>
                </a:solidFill>
                <a:effectLst>
                  <a:outerShdw blurRad="38100" dist="38100" dir="2700000" algn="tl">
                    <a:srgbClr val="000000">
                      <a:alpha val="43137"/>
                    </a:srgbClr>
                  </a:outerShdw>
                </a:effectLst>
                <a:uLnTx/>
                <a:uFillTx/>
                <a:latin typeface="Aptos" panose="02110004020202020204"/>
                <a:ea typeface="+mn-ea"/>
                <a:cs typeface="+mn-cs"/>
              </a:rPr>
              <a:t>Methodology for factoring-in impacts of wood products</a:t>
            </a:r>
          </a:p>
        </p:txBody>
      </p:sp>
      <p:sp>
        <p:nvSpPr>
          <p:cNvPr id="8" name="Oval 7"/>
          <p:cNvSpPr/>
          <p:nvPr/>
        </p:nvSpPr>
        <p:spPr>
          <a:xfrm>
            <a:off x="4978400" y="3111784"/>
            <a:ext cx="2246489" cy="1320800"/>
          </a:xfrm>
          <a:prstGeom prst="ellipse">
            <a:avLst/>
          </a:prstGeom>
          <a:solidFill>
            <a:srgbClr val="92D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414B3B"/>
                </a:solidFill>
                <a:effectLst>
                  <a:outerShdw blurRad="38100" dist="19050" dir="2700000" algn="tl" rotWithShape="0">
                    <a:srgbClr val="414B3B">
                      <a:alpha val="40000"/>
                    </a:srgbClr>
                  </a:outerShdw>
                </a:effectLst>
                <a:uLnTx/>
                <a:uFillTx/>
                <a:latin typeface="Aptos" panose="02110004020202020204"/>
                <a:ea typeface="+mn-ea"/>
                <a:cs typeface="+mn-cs"/>
              </a:rPr>
              <a:t>Environmental Impact</a:t>
            </a:r>
          </a:p>
        </p:txBody>
      </p:sp>
      <p:cxnSp>
        <p:nvCxnSpPr>
          <p:cNvPr id="9" name="Straight Arrow Connector 8"/>
          <p:cNvCxnSpPr>
            <a:endCxn id="8" idx="1"/>
          </p:cNvCxnSpPr>
          <p:nvPr/>
        </p:nvCxnSpPr>
        <p:spPr>
          <a:xfrm>
            <a:off x="4492978" y="2629836"/>
            <a:ext cx="814413" cy="67537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093246" y="4271021"/>
            <a:ext cx="8398" cy="48386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816877" y="2552315"/>
            <a:ext cx="814412" cy="7528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rved Right Arrow 11"/>
          <p:cNvSpPr/>
          <p:nvPr/>
        </p:nvSpPr>
        <p:spPr>
          <a:xfrm rot="20155681">
            <a:off x="3242266" y="4115100"/>
            <a:ext cx="631829" cy="1097361"/>
          </a:xfrm>
          <a:prstGeom prst="curved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13" name="Curved Right Arrow 12"/>
          <p:cNvSpPr/>
          <p:nvPr/>
        </p:nvSpPr>
        <p:spPr>
          <a:xfrm rot="20155680" flipH="1" flipV="1">
            <a:off x="4214000" y="3694779"/>
            <a:ext cx="564499" cy="1100544"/>
          </a:xfrm>
          <a:prstGeom prst="curved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B3B"/>
              </a:solidFill>
              <a:effectLst/>
              <a:uLnTx/>
              <a:uFillTx/>
              <a:latin typeface="Aptos" panose="02110004020202020204"/>
              <a:ea typeface="+mn-ea"/>
              <a:cs typeface="+mn-cs"/>
            </a:endParaRPr>
          </a:p>
        </p:txBody>
      </p:sp>
      <p:sp>
        <p:nvSpPr>
          <p:cNvPr id="2" name="Scroll: Vertical 1">
            <a:extLst>
              <a:ext uri="{FF2B5EF4-FFF2-40B4-BE49-F238E27FC236}">
                <a16:creationId xmlns:a16="http://schemas.microsoft.com/office/drawing/2014/main" id="{3AE2C56B-2F78-2AA1-8547-094705171D86}"/>
              </a:ext>
            </a:extLst>
          </p:cNvPr>
          <p:cNvSpPr/>
          <p:nvPr/>
        </p:nvSpPr>
        <p:spPr>
          <a:xfrm rot="913946">
            <a:off x="10235950" y="3814202"/>
            <a:ext cx="1660817" cy="1792468"/>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C00000"/>
                </a:solidFill>
                <a:effectLst>
                  <a:outerShdw blurRad="38100" dist="19050" dir="2700000" algn="tl" rotWithShape="0">
                    <a:srgbClr val="414B3B">
                      <a:alpha val="40000"/>
                    </a:srgbClr>
                  </a:outerShdw>
                </a:effectLst>
                <a:uLnTx/>
                <a:uFillTx/>
                <a:latin typeface="Aptos" panose="02110004020202020204"/>
                <a:ea typeface="+mn-ea"/>
                <a:cs typeface="+mn-cs"/>
              </a:rPr>
              <a:t>Carbon-footprint</a:t>
            </a:r>
            <a:r>
              <a:rPr kumimoji="0" lang="en-US" sz="1600" b="1" i="0" u="none" strike="noStrike" kern="1200" cap="none" spc="0" normalizeH="0" baseline="0" noProof="0" dirty="0">
                <a:ln w="0"/>
                <a:solidFill>
                  <a:srgbClr val="EFE7DD">
                    <a:lumMod val="25000"/>
                  </a:srgbClr>
                </a:solidFill>
                <a:effectLst>
                  <a:outerShdw blurRad="38100" dist="19050" dir="2700000" algn="tl" rotWithShape="0">
                    <a:srgbClr val="414B3B">
                      <a:alpha val="40000"/>
                    </a:srgbClr>
                  </a:outerShdw>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EFE7DD">
                    <a:lumMod val="25000"/>
                  </a:srgbClr>
                </a:solidFill>
                <a:effectLst>
                  <a:outerShdw blurRad="38100" dist="19050" dir="2700000" algn="tl" rotWithShape="0">
                    <a:srgbClr val="414B3B">
                      <a:alpha val="40000"/>
                    </a:srgbClr>
                  </a:outerShdw>
                </a:effectLst>
                <a:uLnTx/>
                <a:uFillTx/>
                <a:latin typeface="Aptos" panose="02110004020202020204"/>
                <a:ea typeface="+mn-ea"/>
                <a:cs typeface="+mn-cs"/>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0000">
                    <a:lumMod val="95000"/>
                    <a:lumOff val="5000"/>
                  </a:srgbClr>
                </a:solidFill>
                <a:effectLst>
                  <a:outerShdw blurRad="38100" dist="19050" dir="2700000" algn="tl" rotWithShape="0">
                    <a:srgbClr val="414B3B">
                      <a:alpha val="40000"/>
                    </a:srgbClr>
                  </a:outerShdw>
                </a:effectLst>
                <a:uLnTx/>
                <a:uFillTx/>
                <a:latin typeface="Aptos" panose="02110004020202020204"/>
                <a:ea typeface="+mn-ea"/>
                <a:cs typeface="+mn-cs"/>
              </a:rPr>
              <a:t>embodied carbon </a:t>
            </a:r>
          </a:p>
        </p:txBody>
      </p:sp>
      <p:sp>
        <p:nvSpPr>
          <p:cNvPr id="14" name="Scroll: Vertical 13">
            <a:extLst>
              <a:ext uri="{FF2B5EF4-FFF2-40B4-BE49-F238E27FC236}">
                <a16:creationId xmlns:a16="http://schemas.microsoft.com/office/drawing/2014/main" id="{70CE075D-BE3C-4FC2-1067-8D1464353C46}"/>
              </a:ext>
            </a:extLst>
          </p:cNvPr>
          <p:cNvSpPr/>
          <p:nvPr/>
        </p:nvSpPr>
        <p:spPr>
          <a:xfrm rot="19232936">
            <a:off x="328101" y="4518426"/>
            <a:ext cx="1810604" cy="1259642"/>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0000"/>
                </a:solidFill>
                <a:effectLst>
                  <a:outerShdw blurRad="38100" dist="19050" dir="2700000" algn="tl" rotWithShape="0">
                    <a:srgbClr val="414B3B">
                      <a:alpha val="40000"/>
                    </a:srgbClr>
                  </a:outerShdw>
                </a:effectLst>
                <a:uLnTx/>
                <a:uFillTx/>
                <a:latin typeface="Aptos" panose="02110004020202020204"/>
                <a:ea typeface="+mn-ea"/>
                <a:cs typeface="+mn-cs"/>
              </a:rPr>
              <a:t>CO</a:t>
            </a:r>
            <a:r>
              <a:rPr kumimoji="0" lang="en-US" sz="1600" b="1" i="0" u="none" strike="noStrike" kern="1200" cap="none" spc="0" normalizeH="0" baseline="-25000" noProof="0" dirty="0">
                <a:ln w="0"/>
                <a:solidFill>
                  <a:srgbClr val="000000"/>
                </a:solidFill>
                <a:effectLst>
                  <a:outerShdw blurRad="38100" dist="19050" dir="2700000" algn="tl" rotWithShape="0">
                    <a:srgbClr val="414B3B">
                      <a:alpha val="40000"/>
                    </a:srgbClr>
                  </a:outerShdw>
                </a:effectLst>
                <a:uLnTx/>
                <a:uFillTx/>
                <a:latin typeface="Aptos" panose="02110004020202020204"/>
                <a:ea typeface="+mn-ea"/>
                <a:cs typeface="+mn-cs"/>
              </a:rPr>
              <a:t>2</a:t>
            </a:r>
            <a:r>
              <a:rPr kumimoji="0" lang="en-US" sz="1600" b="1" i="0" u="none" strike="noStrike" kern="1200" cap="none" spc="0" normalizeH="0" baseline="0" noProof="0" dirty="0">
                <a:ln w="0"/>
                <a:solidFill>
                  <a:srgbClr val="000000"/>
                </a:solidFill>
                <a:effectLst>
                  <a:outerShdw blurRad="38100" dist="19050" dir="2700000" algn="tl" rotWithShape="0">
                    <a:srgbClr val="414B3B">
                      <a:alpha val="40000"/>
                    </a:srgbClr>
                  </a:outerShdw>
                </a:effectLst>
                <a:uLnTx/>
                <a:uFillTx/>
                <a:latin typeface="Aptos" panose="02110004020202020204"/>
                <a:ea typeface="+mn-ea"/>
                <a:cs typeface="+mn-cs"/>
              </a:rPr>
              <a:t> drawdown from the atmosphere</a:t>
            </a:r>
          </a:p>
        </p:txBody>
      </p:sp>
      <p:sp>
        <p:nvSpPr>
          <p:cNvPr id="15" name="Scroll: Vertical 14">
            <a:extLst>
              <a:ext uri="{FF2B5EF4-FFF2-40B4-BE49-F238E27FC236}">
                <a16:creationId xmlns:a16="http://schemas.microsoft.com/office/drawing/2014/main" id="{36088B43-83BF-09B8-06E4-184EADE04DE4}"/>
              </a:ext>
            </a:extLst>
          </p:cNvPr>
          <p:cNvSpPr/>
          <p:nvPr/>
        </p:nvSpPr>
        <p:spPr>
          <a:xfrm>
            <a:off x="7631289" y="6249244"/>
            <a:ext cx="1916280" cy="474489"/>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0000"/>
                </a:solidFill>
                <a:effectLst>
                  <a:outerShdw blurRad="38100" dist="19050" dir="2700000" algn="tl" rotWithShape="0">
                    <a:srgbClr val="414B3B">
                      <a:alpha val="40000"/>
                    </a:srgbClr>
                  </a:outerShdw>
                </a:effectLst>
                <a:uLnTx/>
                <a:uFillTx/>
                <a:latin typeface="Aptos" panose="02110004020202020204"/>
                <a:ea typeface="+mn-ea"/>
                <a:cs typeface="+mn-cs"/>
              </a:rPr>
              <a:t>Carbon storage</a:t>
            </a:r>
          </a:p>
        </p:txBody>
      </p:sp>
    </p:spTree>
    <p:extLst>
      <p:ext uri="{BB962C8B-B14F-4D97-AF65-F5344CB8AC3E}">
        <p14:creationId xmlns:p14="http://schemas.microsoft.com/office/powerpoint/2010/main" val="23203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heel(1)">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P spid="2"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a:extLst>
            <a:ext uri="{FF2B5EF4-FFF2-40B4-BE49-F238E27FC236}">
              <a16:creationId xmlns:a16="http://schemas.microsoft.com/office/drawing/2014/main" id="{071FCECD-5BC0-5BE5-8C01-14239E869778}"/>
            </a:ext>
          </a:extLst>
        </p:cNvPr>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3" name="Google Shape;33;p1">
            <a:extLst>
              <a:ext uri="{FF2B5EF4-FFF2-40B4-BE49-F238E27FC236}">
                <a16:creationId xmlns:a16="http://schemas.microsoft.com/office/drawing/2014/main" id="{4B4C7B88-3275-6D12-DD0D-2E933E4E89B6}"/>
              </a:ext>
            </a:extLst>
          </p:cNvPr>
          <p:cNvSpPr txBox="1">
            <a:spLocks noGrp="1"/>
          </p:cNvSpPr>
          <p:nvPr>
            <p:ph type="title"/>
          </p:nvPr>
        </p:nvSpPr>
        <p:spPr>
          <a:xfrm>
            <a:off x="5297762" y="640080"/>
            <a:ext cx="6251110" cy="3566160"/>
          </a:xfrm>
          <a:prstGeom prst="rect">
            <a:avLst/>
          </a:prstGeom>
        </p:spPr>
        <p:txBody>
          <a:bodyPr spcFirstLastPara="1" vert="horz" lIns="91440" tIns="45720" rIns="91440" bIns="45720" rtlCol="0" anchor="b" anchorCtr="0">
            <a:noAutofit/>
          </a:bodyPr>
          <a:lstStyle/>
          <a:p>
            <a:pPr algn="l">
              <a:spcBef>
                <a:spcPct val="0"/>
              </a:spcBef>
            </a:pPr>
            <a:r>
              <a:rPr lang="en-US" sz="2800" cap="all" dirty="0">
                <a:solidFill>
                  <a:schemeClr val="tx1"/>
                </a:solidFill>
                <a:effectLst>
                  <a:outerShdw blurRad="38100" dist="38100" dir="2700000" algn="tl">
                    <a:srgbClr val="000000">
                      <a:alpha val="43137"/>
                    </a:srgbClr>
                  </a:outerShdw>
                </a:effectLst>
                <a:latin typeface="+mj-lt"/>
                <a:ea typeface="+mj-ea"/>
                <a:cs typeface="+mj-cs"/>
              </a:rPr>
              <a:t>Case Study 1:</a:t>
            </a:r>
            <a:br>
              <a:rPr lang="en-US" sz="2800" cap="all" dirty="0">
                <a:solidFill>
                  <a:schemeClr val="tx1"/>
                </a:solidFill>
                <a:effectLst>
                  <a:outerShdw blurRad="38100" dist="38100" dir="2700000" algn="tl">
                    <a:srgbClr val="000000">
                      <a:alpha val="43137"/>
                    </a:srgbClr>
                  </a:outerShdw>
                </a:effectLst>
                <a:latin typeface="+mj-lt"/>
                <a:ea typeface="+mj-ea"/>
                <a:cs typeface="+mj-cs"/>
              </a:rPr>
            </a:br>
            <a:r>
              <a:rPr lang="en-US" sz="2800" cap="all" dirty="0">
                <a:solidFill>
                  <a:schemeClr val="tx1"/>
                </a:solidFill>
                <a:effectLst>
                  <a:outerShdw blurRad="38100" dist="38100" dir="2700000" algn="tl">
                    <a:srgbClr val="000000">
                      <a:alpha val="43137"/>
                    </a:srgbClr>
                  </a:outerShdw>
                </a:effectLst>
                <a:latin typeface="+mj-lt"/>
                <a:ea typeface="+mj-ea"/>
                <a:cs typeface="+mj-cs"/>
              </a:rPr>
              <a:t>The Heartwood project, </a:t>
            </a:r>
            <a:r>
              <a:rPr lang="en-US" sz="2800" cap="all" dirty="0">
                <a:solidFill>
                  <a:schemeClr val="accent1">
                    <a:lumMod val="50000"/>
                  </a:schemeClr>
                </a:solidFill>
                <a:effectLst>
                  <a:outerShdw blurRad="38100" dist="38100" dir="2700000" algn="tl">
                    <a:srgbClr val="000000">
                      <a:alpha val="43137"/>
                    </a:srgbClr>
                  </a:outerShdw>
                </a:effectLst>
                <a:latin typeface="+mj-lt"/>
                <a:ea typeface="+mj-ea"/>
                <a:cs typeface="+mj-cs"/>
              </a:rPr>
              <a:t>Seattle</a:t>
            </a:r>
            <a:br>
              <a:rPr lang="en-US" sz="2800" cap="all" dirty="0">
                <a:solidFill>
                  <a:schemeClr val="tx1"/>
                </a:solidFill>
                <a:effectLst>
                  <a:outerShdw blurRad="38100" dist="38100" dir="2700000" algn="tl">
                    <a:srgbClr val="000000">
                      <a:alpha val="43137"/>
                    </a:srgbClr>
                  </a:outerShdw>
                </a:effectLst>
                <a:latin typeface="+mj-lt"/>
                <a:ea typeface="+mj-ea"/>
                <a:cs typeface="+mj-cs"/>
              </a:rPr>
            </a:br>
            <a:br>
              <a:rPr lang="en-US" sz="2800" cap="all" dirty="0">
                <a:solidFill>
                  <a:schemeClr val="tx1"/>
                </a:solidFill>
                <a:effectLst>
                  <a:outerShdw blurRad="38100" dist="38100" dir="2700000" algn="tl">
                    <a:srgbClr val="000000">
                      <a:alpha val="43137"/>
                    </a:srgbClr>
                  </a:outerShdw>
                </a:effectLst>
                <a:latin typeface="+mj-lt"/>
                <a:ea typeface="+mj-ea"/>
                <a:cs typeface="+mj-cs"/>
              </a:rPr>
            </a:br>
            <a:r>
              <a:rPr lang="en-US" sz="2800" b="0" cap="all" dirty="0">
                <a:solidFill>
                  <a:schemeClr val="tx1"/>
                </a:solidFill>
                <a:effectLst>
                  <a:outerShdw blurRad="38100" dist="38100" dir="2700000" algn="tl">
                    <a:srgbClr val="000000">
                      <a:alpha val="43137"/>
                    </a:srgbClr>
                  </a:outerShdw>
                </a:effectLst>
                <a:latin typeface="+mj-lt"/>
                <a:ea typeface="+mj-ea"/>
                <a:cs typeface="+mj-cs"/>
              </a:rPr>
              <a:t>Life Cycle Assessment of </a:t>
            </a:r>
            <a:r>
              <a:rPr lang="en-US" sz="2800" b="0" cap="all" dirty="0">
                <a:solidFill>
                  <a:schemeClr val="accent1">
                    <a:lumMod val="50000"/>
                  </a:schemeClr>
                </a:solidFill>
                <a:effectLst>
                  <a:outerShdw blurRad="38100" dist="38100" dir="2700000" algn="tl">
                    <a:srgbClr val="000000">
                      <a:alpha val="43137"/>
                    </a:srgbClr>
                  </a:outerShdw>
                </a:effectLst>
                <a:latin typeface="+mj-lt"/>
                <a:ea typeface="+mj-ea"/>
                <a:cs typeface="+mj-cs"/>
              </a:rPr>
              <a:t>middle-income multifamily </a:t>
            </a:r>
            <a:r>
              <a:rPr lang="en-US" sz="2800" b="0" cap="all" dirty="0">
                <a:solidFill>
                  <a:schemeClr val="tx1"/>
                </a:solidFill>
                <a:effectLst>
                  <a:outerShdw blurRad="38100" dist="38100" dir="2700000" algn="tl">
                    <a:srgbClr val="000000">
                      <a:alpha val="43137"/>
                    </a:srgbClr>
                  </a:outerShdw>
                </a:effectLst>
                <a:latin typeface="+mj-lt"/>
                <a:ea typeface="+mj-ea"/>
                <a:cs typeface="+mj-cs"/>
              </a:rPr>
              <a:t>mass timber building</a:t>
            </a:r>
          </a:p>
        </p:txBody>
      </p:sp>
      <p:pic>
        <p:nvPicPr>
          <p:cNvPr id="2" name="Picture 1" descr="A building with many windows&#10;&#10;Description automatically generated"/>
          <p:cNvPicPr>
            <a:picLocks noChangeAspect="1"/>
          </p:cNvPicPr>
          <p:nvPr/>
        </p:nvPicPr>
        <p:blipFill>
          <a:blip r:embed="rId3"/>
          <a:srcRect r="1" b="20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5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3"/>
                                        </p:tgtEl>
                                        <p:attrNameLst>
                                          <p:attrName>style.visibility</p:attrName>
                                        </p:attrNameLst>
                                      </p:cBhvr>
                                      <p:to>
                                        <p:strVal val="visible"/>
                                      </p:to>
                                    </p:set>
                                    <p:animEffect transition="in" filter="fade">
                                      <p:cBhvr>
                                        <p:cTn id="7"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3" name="Title 2"/>
          <p:cNvSpPr>
            <a:spLocks noGrp="1"/>
          </p:cNvSpPr>
          <p:nvPr>
            <p:ph type="title"/>
          </p:nvPr>
        </p:nvSpPr>
        <p:spPr>
          <a:xfrm>
            <a:off x="836679" y="723898"/>
            <a:ext cx="6002110" cy="1495425"/>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The Heartwood project </a:t>
            </a:r>
          </a:p>
        </p:txBody>
      </p:sp>
      <p:sp>
        <p:nvSpPr>
          <p:cNvPr id="2" name="Text Placeholder 1"/>
          <p:cNvSpPr>
            <a:spLocks noGrp="1"/>
          </p:cNvSpPr>
          <p:nvPr>
            <p:ph type="body" idx="1"/>
          </p:nvPr>
        </p:nvSpPr>
        <p:spPr>
          <a:xfrm>
            <a:off x="836680" y="2405067"/>
            <a:ext cx="6002110" cy="3729034"/>
          </a:xfrm>
        </p:spPr>
        <p:txBody>
          <a:bodyPr vert="horz" lIns="91440" tIns="45720" rIns="91440" bIns="45720" rtlCol="0">
            <a:normAutofit/>
          </a:bodyPr>
          <a:lstStyle/>
          <a:p>
            <a:pPr marL="342900" indent="-228600">
              <a:spcBef>
                <a:spcPts val="0"/>
              </a:spcBef>
              <a:spcAft>
                <a:spcPts val="600"/>
              </a:spcAft>
              <a:buClrTx/>
              <a:buSzTx/>
              <a:buFont typeface="Arial" panose="020B0604020202020204" pitchFamily="34" charset="0"/>
              <a:buChar char="•"/>
              <a:defRPr/>
            </a:pPr>
            <a:r>
              <a:rPr lang="en-US" sz="2000">
                <a:solidFill>
                  <a:schemeClr val="tx1"/>
                </a:solidFill>
                <a:latin typeface="+mn-lt"/>
                <a:ea typeface="+mn-ea"/>
                <a:cs typeface="+mn-cs"/>
              </a:rPr>
              <a:t>67 thousand square feet </a:t>
            </a:r>
            <a:r>
              <a:rPr lang="en-US" sz="2000" b="0">
                <a:solidFill>
                  <a:schemeClr val="tx1"/>
                </a:solidFill>
                <a:latin typeface="+mn-lt"/>
                <a:ea typeface="+mn-ea"/>
                <a:cs typeface="+mn-cs"/>
              </a:rPr>
              <a:t>mass timber building</a:t>
            </a:r>
          </a:p>
          <a:p>
            <a:pPr marL="800100" lvl="1" indent="-228600">
              <a:spcBef>
                <a:spcPts val="0"/>
              </a:spcBef>
              <a:spcAft>
                <a:spcPts val="600"/>
              </a:spcAft>
              <a:buClrTx/>
              <a:buSzTx/>
              <a:buFont typeface="Arial" panose="020B0604020202020204" pitchFamily="34" charset="0"/>
              <a:buChar char="•"/>
              <a:defRPr/>
            </a:pPr>
            <a:r>
              <a:rPr lang="en-US">
                <a:solidFill>
                  <a:schemeClr val="tx1"/>
                </a:solidFill>
                <a:latin typeface="+mn-lt"/>
                <a:ea typeface="+mn-ea"/>
                <a:cs typeface="+mn-cs"/>
              </a:rPr>
              <a:t>8-story</a:t>
            </a:r>
            <a:r>
              <a:rPr lang="en-US" b="0">
                <a:solidFill>
                  <a:schemeClr val="tx1"/>
                </a:solidFill>
                <a:latin typeface="+mn-lt"/>
                <a:ea typeface="+mn-ea"/>
                <a:cs typeface="+mn-cs"/>
              </a:rPr>
              <a:t> residential building</a:t>
            </a:r>
          </a:p>
          <a:p>
            <a:pPr marL="800100" lvl="1" indent="-228600">
              <a:spcBef>
                <a:spcPts val="0"/>
              </a:spcBef>
              <a:spcAft>
                <a:spcPts val="600"/>
              </a:spcAft>
              <a:buClrTx/>
              <a:buSzTx/>
              <a:buFont typeface="Arial" panose="020B0604020202020204" pitchFamily="34" charset="0"/>
              <a:buChar char="•"/>
              <a:defRPr/>
            </a:pPr>
            <a:r>
              <a:rPr lang="en-US" b="0">
                <a:solidFill>
                  <a:schemeClr val="tx1"/>
                </a:solidFill>
                <a:latin typeface="+mn-lt"/>
                <a:ea typeface="+mn-ea"/>
                <a:cs typeface="+mn-cs"/>
              </a:rPr>
              <a:t>Located in Seattle’s Capitol Hill neighborhood </a:t>
            </a:r>
          </a:p>
          <a:p>
            <a:pPr marL="800100" lvl="1" indent="-228600">
              <a:spcBef>
                <a:spcPts val="0"/>
              </a:spcBef>
              <a:spcAft>
                <a:spcPts val="600"/>
              </a:spcAft>
              <a:buClrTx/>
              <a:buSzTx/>
              <a:buFont typeface="Arial" panose="020B0604020202020204" pitchFamily="34" charset="0"/>
              <a:buChar char="•"/>
              <a:defRPr/>
            </a:pPr>
            <a:endParaRPr lang="en-US" b="0">
              <a:solidFill>
                <a:schemeClr val="tx1"/>
              </a:solidFill>
              <a:latin typeface="+mn-lt"/>
              <a:ea typeface="+mn-ea"/>
              <a:cs typeface="+mn-cs"/>
            </a:endParaRPr>
          </a:p>
          <a:p>
            <a:pPr marL="342900" indent="-228600">
              <a:spcBef>
                <a:spcPts val="0"/>
              </a:spcBef>
              <a:spcAft>
                <a:spcPts val="600"/>
              </a:spcAft>
              <a:buClrTx/>
              <a:buSzTx/>
              <a:buFont typeface="Arial" panose="020B0604020202020204" pitchFamily="34" charset="0"/>
              <a:buChar char="•"/>
              <a:defRPr/>
            </a:pPr>
            <a:r>
              <a:rPr lang="en-US" sz="2000" b="0">
                <a:solidFill>
                  <a:schemeClr val="tx1"/>
                </a:solidFill>
                <a:latin typeface="+mn-lt"/>
                <a:ea typeface="+mn-ea"/>
                <a:cs typeface="+mn-cs"/>
              </a:rPr>
              <a:t>Heartwood is an that utilizes </a:t>
            </a:r>
          </a:p>
          <a:p>
            <a:pPr marL="800100" lvl="1" indent="-228600">
              <a:spcBef>
                <a:spcPts val="0"/>
              </a:spcBef>
              <a:spcAft>
                <a:spcPts val="600"/>
              </a:spcAft>
              <a:buClrTx/>
              <a:buSzTx/>
              <a:buFont typeface="Arial" panose="020B0604020202020204" pitchFamily="34" charset="0"/>
              <a:buChar char="•"/>
              <a:defRPr/>
            </a:pPr>
            <a:r>
              <a:rPr lang="en-US">
                <a:solidFill>
                  <a:schemeClr val="tx1"/>
                </a:solidFill>
                <a:latin typeface="+mn-lt"/>
                <a:ea typeface="+mn-ea"/>
                <a:cs typeface="+mn-cs"/>
              </a:rPr>
              <a:t>CLT </a:t>
            </a:r>
            <a:r>
              <a:rPr lang="en-US" b="0">
                <a:solidFill>
                  <a:schemeClr val="tx1"/>
                </a:solidFill>
                <a:latin typeface="+mn-lt"/>
                <a:ea typeface="+mn-ea"/>
                <a:cs typeface="+mn-cs"/>
              </a:rPr>
              <a:t>floor panels &amp;</a:t>
            </a:r>
            <a:r>
              <a:rPr lang="en-US">
                <a:solidFill>
                  <a:schemeClr val="tx1"/>
                </a:solidFill>
                <a:latin typeface="+mn-lt"/>
                <a:ea typeface="+mn-ea"/>
                <a:cs typeface="+mn-cs"/>
              </a:rPr>
              <a:t> glulam </a:t>
            </a:r>
            <a:r>
              <a:rPr lang="en-US" b="0">
                <a:solidFill>
                  <a:schemeClr val="tx1"/>
                </a:solidFill>
                <a:latin typeface="+mn-lt"/>
                <a:ea typeface="+mn-ea"/>
                <a:cs typeface="+mn-cs"/>
              </a:rPr>
              <a:t>post-and-beam system. </a:t>
            </a:r>
          </a:p>
          <a:p>
            <a:pPr marL="800100" lvl="1" indent="-228600">
              <a:spcBef>
                <a:spcPts val="0"/>
              </a:spcBef>
              <a:spcAft>
                <a:spcPts val="600"/>
              </a:spcAft>
              <a:buClrTx/>
              <a:buSzTx/>
              <a:buFont typeface="Arial" panose="020B0604020202020204" pitchFamily="34" charset="0"/>
              <a:buChar char="•"/>
              <a:defRPr/>
            </a:pPr>
            <a:r>
              <a:rPr lang="en-US" b="0">
                <a:solidFill>
                  <a:schemeClr val="tx1"/>
                </a:solidFill>
                <a:latin typeface="+mn-lt"/>
                <a:ea typeface="+mn-ea"/>
                <a:cs typeface="+mn-cs"/>
              </a:rPr>
              <a:t>The building staircase is made with </a:t>
            </a:r>
            <a:r>
              <a:rPr lang="en-US" b="0">
                <a:solidFill>
                  <a:schemeClr val="tx1"/>
                </a:solidFill>
                <a:effectLst>
                  <a:outerShdw blurRad="38100" dist="38100" dir="2700000" algn="tl">
                    <a:srgbClr val="000000">
                      <a:alpha val="43137"/>
                    </a:srgbClr>
                  </a:outerShdw>
                </a:effectLst>
                <a:latin typeface="+mn-lt"/>
                <a:ea typeface="+mn-ea"/>
                <a:cs typeface="+mn-cs"/>
              </a:rPr>
              <a:t>mass plywood panels</a:t>
            </a:r>
            <a:r>
              <a:rPr lang="en-US" b="0">
                <a:solidFill>
                  <a:schemeClr val="tx1"/>
                </a:solidFill>
                <a:latin typeface="+mn-lt"/>
                <a:ea typeface="+mn-ea"/>
                <a:cs typeface="+mn-cs"/>
              </a:rPr>
              <a:t>. </a:t>
            </a:r>
          </a:p>
        </p:txBody>
      </p:sp>
      <p:pic>
        <p:nvPicPr>
          <p:cNvPr id="1026" name="Picture 2" descr="https://images.squarespace-cdn.com/content/v1/6529df54131b0256855b37e9/73ae9030-0415-450f-8c31-596999e05c92/HW+perspective.jpg"/>
          <p:cNvPicPr>
            <a:picLocks noChangeAspect="1" noChangeArrowheads="1"/>
          </p:cNvPicPr>
          <p:nvPr/>
        </p:nvPicPr>
        <p:blipFill>
          <a:blip r:embed="rId2">
            <a:extLst>
              <a:ext uri="{28A0092B-C50C-407E-A947-70E740481C1C}">
                <a14:useLocalDpi xmlns:a14="http://schemas.microsoft.com/office/drawing/2010/main" val="0"/>
              </a:ext>
            </a:extLst>
          </a:blip>
          <a:srcRect l="15935" r="12722"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2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76693" y="741391"/>
            <a:ext cx="7705075" cy="729063"/>
          </a:xfrm>
        </p:spPr>
        <p:txBody>
          <a:bodyPr vert="horz" lIns="91440" tIns="45720" rIns="91440" bIns="45720" rtlCol="0" anchor="b">
            <a:normAutofit/>
          </a:bodyPr>
          <a:lstStyle/>
          <a:p>
            <a:r>
              <a:rPr lang="en-US" sz="3200" kern="1200" dirty="0">
                <a:solidFill>
                  <a:schemeClr val="tx1"/>
                </a:solidFill>
                <a:latin typeface="+mj-lt"/>
                <a:ea typeface="+mj-ea"/>
                <a:cs typeface="+mj-cs"/>
              </a:rPr>
              <a:t>Comparative Life Cycle Assessment (LCA)  </a:t>
            </a:r>
          </a:p>
        </p:txBody>
      </p:sp>
      <p:pic>
        <p:nvPicPr>
          <p:cNvPr id="6" name="Picture 5" descr="A two buildings with arrows&#10;&#10;Description automatically generated with low confidence">
            <a:extLst>
              <a:ext uri="{FF2B5EF4-FFF2-40B4-BE49-F238E27FC236}">
                <a16:creationId xmlns:a16="http://schemas.microsoft.com/office/drawing/2014/main" id="{F4A3858E-2342-3995-9192-54142044E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541" y="2816055"/>
            <a:ext cx="4161648" cy="2139834"/>
          </a:xfrm>
          <a:prstGeom prst="rect">
            <a:avLst/>
          </a:prstGeom>
        </p:spPr>
      </p:pic>
      <p:grpSp>
        <p:nvGrpSpPr>
          <p:cNvPr id="80" name="Group 7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81" name="Rectangle 8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82" name="Rectangle 8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grpSp>
      <p:graphicFrame>
        <p:nvGraphicFramePr>
          <p:cNvPr id="60" name="Text Placeholder 1">
            <a:extLst>
              <a:ext uri="{FF2B5EF4-FFF2-40B4-BE49-F238E27FC236}">
                <a16:creationId xmlns:a16="http://schemas.microsoft.com/office/drawing/2014/main" id="{80A190F2-EFBA-04C3-EF7F-6074B1C10895}"/>
              </a:ext>
            </a:extLst>
          </p:cNvPr>
          <p:cNvGraphicFramePr/>
          <p:nvPr/>
        </p:nvGraphicFramePr>
        <p:xfrm>
          <a:off x="876691" y="1643449"/>
          <a:ext cx="7402335" cy="4337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26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pic>
        <p:nvPicPr>
          <p:cNvPr id="5" name="Picture 4" descr="A picture containing ground, ceiling, building, outdoor&#10;&#10;Description automatically generated">
            <a:extLst>
              <a:ext uri="{FF2B5EF4-FFF2-40B4-BE49-F238E27FC236}">
                <a16:creationId xmlns:a16="http://schemas.microsoft.com/office/drawing/2014/main" id="{186FEEE0-C935-92B3-5905-21137BAE51D7}"/>
              </a:ext>
            </a:extLst>
          </p:cNvPr>
          <p:cNvPicPr>
            <a:picLocks noChangeAspect="1"/>
          </p:cNvPicPr>
          <p:nvPr/>
        </p:nvPicPr>
        <p:blipFill>
          <a:blip r:embed="rId2">
            <a:extLst>
              <a:ext uri="{28A0092B-C50C-407E-A947-70E740481C1C}">
                <a14:useLocalDpi xmlns:a14="http://schemas.microsoft.com/office/drawing/2010/main" val="0"/>
              </a:ext>
            </a:extLst>
          </a:blip>
          <a:srcRect t="12710"/>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sp>
        <p:nvSpPr>
          <p:cNvPr id="3" name="Title 2"/>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latin typeface="+mj-lt"/>
                <a:ea typeface="+mj-ea"/>
                <a:cs typeface="+mj-cs"/>
              </a:rPr>
              <a:t>Materials and Methods</a:t>
            </a:r>
          </a:p>
        </p:txBody>
      </p:sp>
      <p:sp>
        <p:nvSpPr>
          <p:cNvPr id="2" name="Text Placeholder 1"/>
          <p:cNvSpPr>
            <a:spLocks noGrp="1"/>
          </p:cNvSpPr>
          <p:nvPr>
            <p:ph type="body" sz="quarter" idx="11"/>
          </p:nvPr>
        </p:nvSpPr>
        <p:spPr>
          <a:xfrm>
            <a:off x="7531610" y="2434201"/>
            <a:ext cx="3822189" cy="3742762"/>
          </a:xfrm>
        </p:spPr>
        <p:txBody>
          <a:bodyPr vert="horz" lIns="91440" tIns="45720" rIns="91440" bIns="45720" rtlCol="0">
            <a:normAutofit/>
          </a:bodyPr>
          <a:lstStyle/>
          <a:p>
            <a:pPr marL="0" lvl="0" indent="-228600">
              <a:buClrTx/>
              <a:buFont typeface="Arial" panose="020B0604020202020204" pitchFamily="34" charset="0"/>
              <a:buChar char="•"/>
              <a:defRPr/>
            </a:pPr>
            <a:r>
              <a:rPr lang="en-US" sz="1600" b="0" dirty="0">
                <a:solidFill>
                  <a:schemeClr val="tx1"/>
                </a:solidFill>
                <a:latin typeface="+mn-lt"/>
                <a:cs typeface="+mn-cs"/>
              </a:rPr>
              <a:t>LIFE CYCLE ASSESSMENT </a:t>
            </a:r>
          </a:p>
          <a:p>
            <a:pPr lvl="0" indent="-228600">
              <a:buFont typeface="Arial" panose="020B0604020202020204" pitchFamily="34" charset="0"/>
              <a:buChar char="•"/>
              <a:defRPr/>
            </a:pPr>
            <a:r>
              <a:rPr lang="en-US" sz="1600" b="0" dirty="0">
                <a:solidFill>
                  <a:schemeClr val="tx1"/>
                </a:solidFill>
                <a:latin typeface="+mn-lt"/>
                <a:cs typeface="+mn-cs"/>
              </a:rPr>
              <a:t>Life Cycle Assessment (LCA) is an internationally recognized method to evaluate the environmental impact of products and processes throughout their life cycle. An LCA was performed to compare the environmental impacts of the Heartwood building and a </a:t>
            </a:r>
            <a:r>
              <a:rPr lang="en-US" sz="1600" dirty="0">
                <a:solidFill>
                  <a:schemeClr val="tx1"/>
                </a:solidFill>
                <a:latin typeface="+mn-lt"/>
                <a:cs typeface="+mn-cs"/>
              </a:rPr>
              <a:t>building with similar functionalities but constructed with reinforced concrete. The material take-offs for the Heartwood building are reported on next page. The total floor area of the building is 6,616.53 m</a:t>
            </a:r>
            <a:r>
              <a:rPr lang="en-US" sz="1600" baseline="30000" dirty="0">
                <a:solidFill>
                  <a:schemeClr val="tx1"/>
                </a:solidFill>
                <a:latin typeface="+mn-lt"/>
                <a:cs typeface="+mn-cs"/>
              </a:rPr>
              <a:t>2</a:t>
            </a:r>
            <a:r>
              <a:rPr lang="en-US" sz="1600" dirty="0">
                <a:solidFill>
                  <a:schemeClr val="tx1"/>
                </a:solidFill>
                <a:latin typeface="+mn-lt"/>
                <a:cs typeface="+mn-cs"/>
              </a:rPr>
              <a:t>.</a:t>
            </a:r>
          </a:p>
          <a:p>
            <a:pPr indent="-228600">
              <a:buFont typeface="Arial" panose="020B0604020202020204" pitchFamily="34" charset="0"/>
              <a:buChar char="•"/>
            </a:pPr>
            <a:endParaRPr lang="en-US" sz="1600" dirty="0">
              <a:solidFill>
                <a:schemeClr val="tx1"/>
              </a:solidFill>
              <a:latin typeface="+mn-lt"/>
              <a:cs typeface="+mn-cs"/>
            </a:endParaRPr>
          </a:p>
        </p:txBody>
      </p:sp>
    </p:spTree>
    <p:extLst>
      <p:ext uri="{BB962C8B-B14F-4D97-AF65-F5344CB8AC3E}">
        <p14:creationId xmlns:p14="http://schemas.microsoft.com/office/powerpoint/2010/main" val="276646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7DD"/>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E7DD"/>
              </a:solidFill>
              <a:effectLst/>
              <a:uLnTx/>
              <a:uFillTx/>
              <a:latin typeface="Aptos" panose="02110004020202020204"/>
              <a:ea typeface="+mn-ea"/>
              <a:cs typeface="+mn-cs"/>
            </a:endParaRPr>
          </a:p>
        </p:txBody>
      </p:sp>
      <p:sp>
        <p:nvSpPr>
          <p:cNvPr id="3" name="Title 2"/>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Material Take-Offs for the Heartwood Building</a:t>
            </a:r>
          </a:p>
        </p:txBody>
      </p:sp>
      <p:grpSp>
        <p:nvGrpSpPr>
          <p:cNvPr id="4" name="Group 3">
            <a:extLst>
              <a:ext uri="{FF2B5EF4-FFF2-40B4-BE49-F238E27FC236}">
                <a16:creationId xmlns:a16="http://schemas.microsoft.com/office/drawing/2014/main" id="{E2AA55C0-F903-4A17-0DBA-CAD2EA8E20C1}"/>
              </a:ext>
            </a:extLst>
          </p:cNvPr>
          <p:cNvGrpSpPr>
            <a:grpSpLocks noChangeAspect="1"/>
          </p:cNvGrpSpPr>
          <p:nvPr/>
        </p:nvGrpSpPr>
        <p:grpSpPr>
          <a:xfrm>
            <a:off x="932935" y="1715358"/>
            <a:ext cx="10342606" cy="4983651"/>
            <a:chOff x="-2168663" y="27781927"/>
            <a:chExt cx="17549060" cy="8456125"/>
          </a:xfrm>
        </p:grpSpPr>
        <p:pic>
          <p:nvPicPr>
            <p:cNvPr id="5" name="Picture 4" descr="A picture containing diagram&#10;&#10;Description automatically generated">
              <a:extLst>
                <a:ext uri="{FF2B5EF4-FFF2-40B4-BE49-F238E27FC236}">
                  <a16:creationId xmlns:a16="http://schemas.microsoft.com/office/drawing/2014/main" id="{E0DA1470-C7FF-2CDF-2A68-80E2C8EFD754}"/>
                </a:ext>
              </a:extLst>
            </p:cNvPr>
            <p:cNvPicPr>
              <a:picLocks noChangeAspect="1"/>
            </p:cNvPicPr>
            <p:nvPr/>
          </p:nvPicPr>
          <p:blipFill rotWithShape="1">
            <a:blip r:embed="rId2">
              <a:extLst>
                <a:ext uri="{28A0092B-C50C-407E-A947-70E740481C1C}">
                  <a14:useLocalDpi xmlns:a14="http://schemas.microsoft.com/office/drawing/2010/main" val="0"/>
                </a:ext>
              </a:extLst>
            </a:blip>
            <a:srcRect t="16198" r="34722"/>
            <a:stretch/>
          </p:blipFill>
          <p:spPr>
            <a:xfrm>
              <a:off x="-2168663" y="27808887"/>
              <a:ext cx="10744202" cy="8429165"/>
            </a:xfrm>
            <a:prstGeom prst="rect">
              <a:avLst/>
            </a:prstGeom>
          </p:spPr>
        </p:pic>
        <p:pic>
          <p:nvPicPr>
            <p:cNvPr id="6" name="Picture 5" descr="Diagram&#10;&#10;Description automatically generated">
              <a:extLst>
                <a:ext uri="{FF2B5EF4-FFF2-40B4-BE49-F238E27FC236}">
                  <a16:creationId xmlns:a16="http://schemas.microsoft.com/office/drawing/2014/main" id="{C3678C17-45EE-9D15-D399-A1332738B5BD}"/>
                </a:ext>
              </a:extLst>
            </p:cNvPr>
            <p:cNvPicPr>
              <a:picLocks noChangeAspect="1"/>
            </p:cNvPicPr>
            <p:nvPr/>
          </p:nvPicPr>
          <p:blipFill rotWithShape="1">
            <a:blip r:embed="rId3">
              <a:extLst>
                <a:ext uri="{28A0092B-C50C-407E-A947-70E740481C1C}">
                  <a14:useLocalDpi xmlns:a14="http://schemas.microsoft.com/office/drawing/2010/main" val="0"/>
                </a:ext>
              </a:extLst>
            </a:blip>
            <a:srcRect l="52743" t="12929" r="1419" b="-323"/>
            <a:stretch/>
          </p:blipFill>
          <p:spPr>
            <a:xfrm>
              <a:off x="8638975" y="27781927"/>
              <a:ext cx="6741422" cy="7854680"/>
            </a:xfrm>
            <a:prstGeom prst="rect">
              <a:avLst/>
            </a:prstGeom>
          </p:spPr>
        </p:pic>
      </p:grpSp>
    </p:spTree>
    <p:extLst>
      <p:ext uri="{BB962C8B-B14F-4D97-AF65-F5344CB8AC3E}">
        <p14:creationId xmlns:p14="http://schemas.microsoft.com/office/powerpoint/2010/main" val="3635117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Masstimber workshop">
      <a:dk1>
        <a:srgbClr val="414B3B"/>
      </a:dk1>
      <a:lt1>
        <a:srgbClr val="EFE7DD"/>
      </a:lt1>
      <a:dk2>
        <a:srgbClr val="0E2841"/>
      </a:dk2>
      <a:lt2>
        <a:srgbClr val="E8E8E8"/>
      </a:lt2>
      <a:accent1>
        <a:srgbClr val="F0BC5E"/>
      </a:accent1>
      <a:accent2>
        <a:srgbClr val="AB8742"/>
      </a:accent2>
      <a:accent3>
        <a:srgbClr val="CFE99D"/>
      </a:accent3>
      <a:accent4>
        <a:srgbClr val="788572"/>
      </a:accent4>
      <a:accent5>
        <a:srgbClr val="414B3B"/>
      </a:accent5>
      <a:accent6>
        <a:srgbClr val="00000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TotalTime>
  <Words>1448</Words>
  <Application>Microsoft Office PowerPoint</Application>
  <PresentationFormat>Widescreen</PresentationFormat>
  <Paragraphs>243</Paragraphs>
  <Slides>26</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Aptos</vt:lpstr>
      <vt:lpstr>Aptos Display</vt:lpstr>
      <vt:lpstr>Arial</vt:lpstr>
      <vt:lpstr>Calibri</vt:lpstr>
      <vt:lpstr>Encode Sans Black</vt:lpstr>
      <vt:lpstr>Encode Sans Normal Black</vt:lpstr>
      <vt:lpstr>Lucida Grande</vt:lpstr>
      <vt:lpstr>Merriweather Sans</vt:lpstr>
      <vt:lpstr>Open Sans</vt:lpstr>
      <vt:lpstr>Palatino Linotype</vt:lpstr>
      <vt:lpstr>Uni Sans Book</vt:lpstr>
      <vt:lpstr>Office Theme</vt:lpstr>
      <vt:lpstr>1_Office Theme</vt:lpstr>
      <vt:lpstr>PowerPoint Presentation</vt:lpstr>
      <vt:lpstr>Mass Timber Case Studies: Understanding the Natural Climate Solutions role of mass timber constructions through the lens of Life Cycle Assessment</vt:lpstr>
      <vt:lpstr>Aspects of environmental assessment of wood products</vt:lpstr>
      <vt:lpstr>How is radiative forcing used to measure impact of carbon stored in wood products?</vt:lpstr>
      <vt:lpstr>Case Study 1: The Heartwood project, Seattle  Life Cycle Assessment of middle-income multifamily mass timber building</vt:lpstr>
      <vt:lpstr>The Heartwood project </vt:lpstr>
      <vt:lpstr>Comparative Life Cycle Assessment (LCA)  </vt:lpstr>
      <vt:lpstr>Materials and Methods</vt:lpstr>
      <vt:lpstr>Material Take-Offs for the Heartwood Building</vt:lpstr>
      <vt:lpstr>COMPARATIVE RESULTS - HEARTWOOD BUILDING VS CONCRETE BUILDING</vt:lpstr>
      <vt:lpstr>Net Carbon Footprint Analyses after factoring in radiative forcing reduction due to stored biogenic carbon</vt:lpstr>
      <vt:lpstr>Case Study 2: Hypothetical Analyses in China</vt:lpstr>
      <vt:lpstr>Scope of this study</vt:lpstr>
      <vt:lpstr>Data collection and analyses</vt:lpstr>
      <vt:lpstr>Masstimber related data and assumptions</vt:lpstr>
      <vt:lpstr>The results of comparative LCA</vt:lpstr>
      <vt:lpstr>Result Interpretation</vt:lpstr>
      <vt:lpstr>Thank you for your patience   Questions?</vt:lpstr>
      <vt:lpstr>Another Case: I will not discuss… Hybrid masstimber building: Comparative Whole Building LCA …. In Seattle</vt:lpstr>
      <vt:lpstr>Project’s goal</vt:lpstr>
      <vt:lpstr>Reinforced concrete building</vt:lpstr>
      <vt:lpstr>Building geometry </vt:lpstr>
      <vt:lpstr>Hybrid CLT building - Fire design scenarios</vt:lpstr>
      <vt:lpstr>Material quantities – Building structure</vt:lpstr>
      <vt:lpstr>System boundary</vt:lpstr>
      <vt:lpstr>Results of the comparative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Indroneil Ganguly</dc:creator>
  <cp:lastModifiedBy>Indroneil Ganguly</cp:lastModifiedBy>
  <cp:revision>1</cp:revision>
  <dcterms:created xsi:type="dcterms:W3CDTF">2024-12-19T01:40:21Z</dcterms:created>
  <dcterms:modified xsi:type="dcterms:W3CDTF">2024-12-19T01:42:23Z</dcterms:modified>
</cp:coreProperties>
</file>