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322" r:id="rId4"/>
    <p:sldId id="979" r:id="rId5"/>
    <p:sldId id="991" r:id="rId6"/>
    <p:sldId id="982" r:id="rId7"/>
    <p:sldId id="992" r:id="rId8"/>
    <p:sldId id="974" r:id="rId9"/>
    <p:sldId id="272" r:id="rId10"/>
    <p:sldId id="997" r:id="rId11"/>
    <p:sldId id="983" r:id="rId12"/>
    <p:sldId id="990" r:id="rId13"/>
    <p:sldId id="99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CD8237"/>
    <a:srgbClr val="F8C796"/>
    <a:srgbClr val="FDCF7D"/>
    <a:srgbClr val="FFCC66"/>
    <a:srgbClr val="993300"/>
    <a:srgbClr val="FF9900"/>
    <a:srgbClr val="EE0000"/>
    <a:srgbClr val="30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62" d="100"/>
          <a:sy n="62" d="100"/>
        </p:scale>
        <p:origin x="100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C44B4-C0F0-43DF-BBAA-3AB222203FB5}" type="datetimeFigureOut">
              <a:rPr lang="en-US" smtClean="0"/>
              <a:pPr/>
              <a:t>12/19/2024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2A8F-9015-427E-89C4-86DA3B809E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05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E2A8F-9015-427E-89C4-86DA3B809E2F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7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7FCD-3703-4343-9F46-9D3A9B29659F}" type="datetime1">
              <a:rPr lang="en-US" smtClean="0"/>
              <a:t>12/19/2024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8E2-B14E-43FD-8170-1BD330D6F1BA}" type="datetime1">
              <a:rPr lang="en-US" smtClean="0"/>
              <a:t>12/19/2024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9C-D09C-428D-B81E-11579A829E53}" type="datetime1">
              <a:rPr lang="en-US" smtClean="0"/>
              <a:t>12/19/2024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4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9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7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DA7F-CCFE-418B-85EF-22D56AED382E}" type="datetime1">
              <a:rPr lang="en-US" smtClean="0"/>
              <a:t>12/19/2024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7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6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9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4262F36-AF18-40E6-B286-663DC7495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8426E4-019D-46A2-895C-0C687DA7E6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45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7FCD-3703-4343-9F46-9D3A9B2965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8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DA7F-CCFE-418B-85EF-22D56AED38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3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4A5-FDA2-4AAF-8CF9-B44E07C2A6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92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8A33-6447-45D1-8A6C-3456E2BA50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1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C8CF-897A-4035-8E18-950A758F3C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2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00AE-978A-4CEB-A0FE-36D827B546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4A5-FDA2-4AAF-8CF9-B44E07C2A640}" type="datetime1">
              <a:rPr lang="en-US" smtClean="0"/>
              <a:t>12/19/2024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EADF-FE06-46D7-B579-FAC73AF55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14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2313-BCD2-408F-B516-E0E7C5CE45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2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59A-8C17-4C02-BCC0-4687E92E1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4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8E2-B14E-43FD-8170-1BD330D6F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3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9C-D09C-428D-B81E-11579A829E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53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4262F36-AF18-40E6-B286-663DC7495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8426E4-019D-46A2-895C-0C687DA7E6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00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F518-3942-4846-BB2F-9E6FBCC486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92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8A33-6447-45D1-8A6C-3456E2BA5034}" type="datetime1">
              <a:rPr lang="en-US" smtClean="0"/>
              <a:t>12/19/2024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C8CF-897A-4035-8E18-950A758F3C7C}" type="datetime1">
              <a:rPr lang="en-US" smtClean="0"/>
              <a:t>12/19/2024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00AE-978A-4CEB-A0FE-36D827B54646}" type="datetime1">
              <a:rPr lang="en-US" smtClean="0"/>
              <a:t>12/19/2024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EADF-FE06-46D7-B579-FAC73AF55F8B}" type="datetime1">
              <a:rPr lang="en-US" smtClean="0"/>
              <a:t>12/19/2024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2313-BCD2-408F-B516-E0E7C5CE4501}" type="datetime1">
              <a:rPr lang="en-US" smtClean="0"/>
              <a:t>12/19/2024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59A-8C17-4C02-BCC0-4687E92E176A}" type="datetime1">
              <a:rPr lang="en-US" smtClean="0"/>
              <a:t>12/19/2024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CSMV-13 November2017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C429-AF68-40EC-B8A9-4B55FAB9E73E}" type="datetime1">
              <a:rPr lang="en-US" smtClean="0"/>
              <a:t>12/19/2024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EB70-23D5-41C9-895F-F0D2386259C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14CA-7094-4CA1-B27B-4C9FE7F51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7FCD-2BAD-48A8-9FD2-A5C14FCC9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C429-AF68-40EC-B8A9-4B55FAB9E7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CSMV-13 November2017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EB70-23D5-41C9-895F-F0D2386259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385"/>
          <p:cNvSpPr txBox="1">
            <a:spLocks noChangeArrowheads="1"/>
          </p:cNvSpPr>
          <p:nvPr/>
        </p:nvSpPr>
        <p:spPr bwMode="auto">
          <a:xfrm>
            <a:off x="5105407" y="4343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5640" y="5661248"/>
            <a:ext cx="7179944" cy="1107996"/>
          </a:xfrm>
          <a:prstGeom prst="rect">
            <a:avLst/>
          </a:prstGeom>
        </p:spPr>
        <p:txBody>
          <a:bodyPr wrap="square" rIns="36576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Anil Kumar Sethy</a:t>
            </a:r>
          </a:p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ICFRE-Institute of Wood Science and Technology Bengaluru</a:t>
            </a:r>
          </a:p>
        </p:txBody>
      </p:sp>
      <p:pic>
        <p:nvPicPr>
          <p:cNvPr id="7" name="Picture 2" descr="C:\Users\hp\Desktop\nanomission pcr backup oct25\logo.jpg">
            <a:extLst>
              <a:ext uri="{FF2B5EF4-FFF2-40B4-BE49-F238E27FC236}">
                <a16:creationId xmlns:a16="http://schemas.microsoft.com/office/drawing/2014/main" id="{3A3CF601-65E3-41D3-81D5-2E74359D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27672" y="5698562"/>
            <a:ext cx="1117000" cy="1114814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0E40CA4-994F-4FEB-81C7-9E7D34BB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27" y="5600142"/>
            <a:ext cx="1254945" cy="12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14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6445" y="79005"/>
            <a:ext cx="9708067" cy="75770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NZ" sz="32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IN" sz="32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Timber based construction: Indian Perspective</a:t>
            </a:r>
            <a:endParaRPr lang="en-US" sz="32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E89AD2-A195-173A-E44A-75B68F67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1" y="1834069"/>
            <a:ext cx="4305425" cy="2015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107AAC-50C6-A007-BBDC-A7208E912C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6343" r="14563" b="17443"/>
          <a:stretch/>
        </p:blipFill>
        <p:spPr>
          <a:xfrm>
            <a:off x="8464524" y="1876220"/>
            <a:ext cx="3608140" cy="191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DFF00-2A24-8818-9600-FE67897D8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494" y="1525066"/>
            <a:ext cx="3805249" cy="262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711216-0902-4114-9C0F-C0E36955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1055"/>
              </p:ext>
            </p:extLst>
          </p:nvPr>
        </p:nvGraphicFramePr>
        <p:xfrm>
          <a:off x="170364" y="1600200"/>
          <a:ext cx="8167900" cy="37835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5378">
                  <a:extLst>
                    <a:ext uri="{9D8B030D-6E8A-4147-A177-3AD203B41FA5}">
                      <a16:colId xmlns:a16="http://schemas.microsoft.com/office/drawing/2014/main" val="321953833"/>
                    </a:ext>
                  </a:extLst>
                </a:gridCol>
                <a:gridCol w="1464057">
                  <a:extLst>
                    <a:ext uri="{9D8B030D-6E8A-4147-A177-3AD203B41FA5}">
                      <a16:colId xmlns:a16="http://schemas.microsoft.com/office/drawing/2014/main" val="3887733581"/>
                    </a:ext>
                  </a:extLst>
                </a:gridCol>
                <a:gridCol w="1406089">
                  <a:extLst>
                    <a:ext uri="{9D8B030D-6E8A-4147-A177-3AD203B41FA5}">
                      <a16:colId xmlns:a16="http://schemas.microsoft.com/office/drawing/2014/main" val="3373891081"/>
                    </a:ext>
                  </a:extLst>
                </a:gridCol>
                <a:gridCol w="2222376">
                  <a:extLst>
                    <a:ext uri="{9D8B030D-6E8A-4147-A177-3AD203B41FA5}">
                      <a16:colId xmlns:a16="http://schemas.microsoft.com/office/drawing/2014/main" val="2141227916"/>
                    </a:ext>
                  </a:extLst>
                </a:gridCol>
              </a:tblGrid>
              <a:tr h="1095787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</a:t>
                      </a:r>
                      <a:endParaRPr lang="en-IN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N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Gpa</a:t>
                      </a:r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</a:t>
                      </a:r>
                      <a:endParaRPr lang="en-IN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Shear Strength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(MPa)</a:t>
                      </a:r>
                    </a:p>
                    <a:p>
                      <a:pPr algn="ctr"/>
                      <a:endParaRPr lang="en-IN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41668"/>
                  </a:ext>
                </a:extLst>
              </a:tr>
              <a:tr h="526586">
                <a:tc>
                  <a:txBody>
                    <a:bodyPr/>
                    <a:lstStyle/>
                    <a:p>
                      <a:r>
                        <a:rPr lang="en-IN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Melia </a:t>
                      </a:r>
                      <a:r>
                        <a:rPr lang="en-IN" sz="2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dubia</a:t>
                      </a:r>
                      <a:endParaRPr lang="en-IN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39782"/>
                  </a:ext>
                </a:extLst>
              </a:tr>
              <a:tr h="716819">
                <a:tc>
                  <a:txBody>
                    <a:bodyPr/>
                    <a:lstStyle/>
                    <a:p>
                      <a:r>
                        <a:rPr lang="en-IN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Grevillea </a:t>
                      </a:r>
                      <a:r>
                        <a:rPr lang="en-IN" sz="2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robusta</a:t>
                      </a:r>
                      <a:endParaRPr lang="en-IN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  <a:p>
                      <a:pPr algn="ctr"/>
                      <a:endParaRPr lang="en-IN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57988"/>
                  </a:ext>
                </a:extLst>
              </a:tr>
              <a:tr h="716819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 wood</a:t>
                      </a:r>
                      <a:endParaRPr lang="en-IN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 </a:t>
                      </a:r>
                    </a:p>
                    <a:p>
                      <a:pPr algn="ctr"/>
                      <a:endParaRPr lang="en-IN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67225"/>
                  </a:ext>
                </a:extLst>
              </a:tr>
              <a:tr h="635672">
                <a:tc>
                  <a:txBody>
                    <a:bodyPr/>
                    <a:lstStyle/>
                    <a:p>
                      <a:r>
                        <a:rPr lang="en-IN" sz="2200" b="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Acacia </a:t>
                      </a:r>
                      <a:r>
                        <a:rPr lang="en-IN" sz="2200" b="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auriculiformis</a:t>
                      </a:r>
                      <a:endParaRPr lang="en-IN" sz="2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2787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13710F0-93E3-4DDD-A4FD-96AA33B4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252" y="145903"/>
            <a:ext cx="3591334" cy="3226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12AF0F-9FD9-4D10-A06F-907F556B5CE6}"/>
              </a:ext>
            </a:extLst>
          </p:cNvPr>
          <p:cNvSpPr txBox="1"/>
          <p:nvPr/>
        </p:nvSpPr>
        <p:spPr>
          <a:xfrm>
            <a:off x="150836" y="314270"/>
            <a:ext cx="74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Properties of Glulam from plantation timbers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FAB95-BA3B-4CF1-8345-5EC38462E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9925" b="5846"/>
          <a:stretch/>
        </p:blipFill>
        <p:spPr>
          <a:xfrm>
            <a:off x="8569954" y="3512452"/>
            <a:ext cx="3502710" cy="32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6CFE8-A9BE-337C-184F-BC06D9D8C7C1}"/>
              </a:ext>
            </a:extLst>
          </p:cNvPr>
          <p:cNvSpPr txBox="1"/>
          <p:nvPr/>
        </p:nvSpPr>
        <p:spPr>
          <a:xfrm>
            <a:off x="1271464" y="1484784"/>
            <a:ext cx="96490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timber construction has significant potential in India, especially in terms of sustainability and reducing the carbon footprint of the construction industry. 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overcoming the challenges will require a concerted effort from the government, industry professionals, research and educational institutions.</a:t>
            </a:r>
          </a:p>
          <a:p>
            <a:pPr algn="just"/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74F61-EDA8-56E5-39EA-9D73B1202A03}"/>
              </a:ext>
            </a:extLst>
          </p:cNvPr>
          <p:cNvSpPr txBox="1"/>
          <p:nvPr/>
        </p:nvSpPr>
        <p:spPr>
          <a:xfrm>
            <a:off x="1631504" y="6926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07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inal-wooden-house-sou-fujimoto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861" y="-952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Box 5" descr="Walnut"/>
          <p:cNvSpPr txBox="1">
            <a:spLocks noChangeArrowheads="1"/>
          </p:cNvSpPr>
          <p:nvPr/>
        </p:nvSpPr>
        <p:spPr bwMode="auto">
          <a:xfrm>
            <a:off x="4876230" y="3836317"/>
            <a:ext cx="4572000" cy="6461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USE MORE WOOD</a:t>
            </a:r>
            <a:endParaRPr lang="hi-IN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Image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626" y="-35692"/>
            <a:ext cx="493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 descr="Walnut"/>
          <p:cNvSpPr txBox="1">
            <a:spLocks noChangeArrowheads="1"/>
          </p:cNvSpPr>
          <p:nvPr/>
        </p:nvSpPr>
        <p:spPr bwMode="auto">
          <a:xfrm>
            <a:off x="401216" y="3168503"/>
            <a:ext cx="4572000" cy="6461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GROW MORE WOOD </a:t>
            </a:r>
            <a:endParaRPr lang="hi-IN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45B44-F2CD-8EE6-9997-1D838A17C635}"/>
              </a:ext>
            </a:extLst>
          </p:cNvPr>
          <p:cNvSpPr txBox="1"/>
          <p:nvPr/>
        </p:nvSpPr>
        <p:spPr>
          <a:xfrm>
            <a:off x="7080900" y="6047750"/>
            <a:ext cx="2340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lackadder ITC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708CF9-4904-4FF3-B07E-EEB7A818E643}"/>
              </a:ext>
            </a:extLst>
          </p:cNvPr>
          <p:cNvSpPr txBox="1"/>
          <p:nvPr/>
        </p:nvSpPr>
        <p:spPr>
          <a:xfrm>
            <a:off x="695400" y="20362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Wood Use</a:t>
            </a:r>
            <a:endParaRPr lang="en-I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2217C-7AE3-4D64-9B93-4F879BF8F8E9}"/>
              </a:ext>
            </a:extLst>
          </p:cNvPr>
          <p:cNvSpPr txBox="1"/>
          <p:nvPr/>
        </p:nvSpPr>
        <p:spPr>
          <a:xfrm>
            <a:off x="4140013" y="97922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Schools of thoughts:</a:t>
            </a:r>
            <a:endParaRPr lang="en-IN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53029-2AB5-47E1-B70F-135FE67D2FD8}"/>
              </a:ext>
            </a:extLst>
          </p:cNvPr>
          <p:cNvSpPr txBox="1"/>
          <p:nvPr/>
        </p:nvSpPr>
        <p:spPr>
          <a:xfrm>
            <a:off x="8939809" y="4112187"/>
            <a:ext cx="7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F97A40-8AD3-D1E3-FE16-B9DFF49E8B2F}"/>
              </a:ext>
            </a:extLst>
          </p:cNvPr>
          <p:cNvGrpSpPr/>
          <p:nvPr/>
        </p:nvGrpSpPr>
        <p:grpSpPr>
          <a:xfrm>
            <a:off x="1271464" y="1916833"/>
            <a:ext cx="3960440" cy="3644982"/>
            <a:chOff x="2063552" y="2218789"/>
            <a:chExt cx="3675952" cy="3343025"/>
          </a:xfrm>
        </p:grpSpPr>
        <p:pic>
          <p:nvPicPr>
            <p:cNvPr id="1028" name="Picture 4" descr="Deforestation">
              <a:extLst>
                <a:ext uri="{FF2B5EF4-FFF2-40B4-BE49-F238E27FC236}">
                  <a16:creationId xmlns:a16="http://schemas.microsoft.com/office/drawing/2014/main" id="{7A21312B-2DE5-4B8A-9D24-4100B73C8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3082684"/>
              <a:ext cx="3675952" cy="2479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eforestation may drive animal-to-human infections">
              <a:extLst>
                <a:ext uri="{FF2B5EF4-FFF2-40B4-BE49-F238E27FC236}">
                  <a16:creationId xmlns:a16="http://schemas.microsoft.com/office/drawing/2014/main" id="{F4D17BC2-F008-4B8E-A3A9-7DCC101F2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3" y="2218789"/>
              <a:ext cx="3675951" cy="210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5D4BE7-C093-4CEC-9346-528E7EF2F146}"/>
              </a:ext>
            </a:extLst>
          </p:cNvPr>
          <p:cNvSpPr txBox="1"/>
          <p:nvPr/>
        </p:nvSpPr>
        <p:spPr>
          <a:xfrm>
            <a:off x="1919536" y="57310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Deforestation</a:t>
            </a:r>
            <a:endParaRPr lang="en-IN" sz="2400" b="1" dirty="0"/>
          </a:p>
        </p:txBody>
      </p:sp>
      <p:pic>
        <p:nvPicPr>
          <p:cNvPr id="1030" name="Picture 6" descr="Explaining Green, Eco-Friendly, and Environmentally Friendly | MCR Safety  Info Blog">
            <a:extLst>
              <a:ext uri="{FF2B5EF4-FFF2-40B4-BE49-F238E27FC236}">
                <a16:creationId xmlns:a16="http://schemas.microsoft.com/office/drawing/2014/main" id="{869A032F-0ACB-43F9-BF61-612FDFBE1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4363"/>
          <a:stretch/>
        </p:blipFill>
        <p:spPr bwMode="auto">
          <a:xfrm>
            <a:off x="7468133" y="1916832"/>
            <a:ext cx="3452402" cy="40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4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>
            <a:extLst>
              <a:ext uri="{FF2B5EF4-FFF2-40B4-BE49-F238E27FC236}">
                <a16:creationId xmlns:a16="http://schemas.microsoft.com/office/drawing/2014/main" id="{BFBBB1F5-A59F-6D3B-49E7-84DBD5CBAF20}"/>
              </a:ext>
            </a:extLst>
          </p:cNvPr>
          <p:cNvGrpSpPr>
            <a:grpSpLocks/>
          </p:cNvGrpSpPr>
          <p:nvPr/>
        </p:nvGrpSpPr>
        <p:grpSpPr bwMode="auto">
          <a:xfrm>
            <a:off x="2107769" y="154980"/>
            <a:ext cx="6989736" cy="6493909"/>
            <a:chOff x="-50800" y="0"/>
            <a:chExt cx="4031430" cy="3649763"/>
          </a:xfrm>
        </p:grpSpPr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0D4EA0E5-9CCD-E09D-20A7-F3993460E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0800" y="630592"/>
              <a:ext cx="4031430" cy="3019171"/>
              <a:chOff x="-50800" y="0"/>
              <a:chExt cx="4031430" cy="3019171"/>
            </a:xfrm>
          </p:grpSpPr>
          <p:grpSp>
            <p:nvGrpSpPr>
              <p:cNvPr id="7" name="Group 2">
                <a:extLst>
                  <a:ext uri="{FF2B5EF4-FFF2-40B4-BE49-F238E27FC236}">
                    <a16:creationId xmlns:a16="http://schemas.microsoft.com/office/drawing/2014/main" id="{10B5956D-25B1-4C60-2264-BB55A4262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800" y="80609"/>
                <a:ext cx="4031430" cy="2775808"/>
                <a:chOff x="-50800" y="-50799"/>
                <a:chExt cx="4031430" cy="2775808"/>
              </a:xfrm>
            </p:grpSpPr>
            <p:grpSp>
              <p:nvGrpSpPr>
                <p:cNvPr id="21" name="Oval 3">
                  <a:extLst>
                    <a:ext uri="{FF2B5EF4-FFF2-40B4-BE49-F238E27FC236}">
                      <a16:creationId xmlns:a16="http://schemas.microsoft.com/office/drawing/2014/main" id="{41829E69-7435-B68C-560A-591162FB6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3003" y="164618"/>
                  <a:ext cx="2524237" cy="2560391"/>
                  <a:chOff x="0" y="0"/>
                  <a:chExt cx="2523744" cy="2560320"/>
                </a:xfrm>
              </p:grpSpPr>
              <p:pic>
                <p:nvPicPr>
                  <p:cNvPr id="26" name="Oval 3">
                    <a:extLst>
                      <a:ext uri="{FF2B5EF4-FFF2-40B4-BE49-F238E27FC236}">
                        <a16:creationId xmlns:a16="http://schemas.microsoft.com/office/drawing/2014/main" id="{61043D2F-0EE5-FFD5-C634-1550DD145CA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523744" cy="2560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Text Box 26">
                    <a:extLst>
                      <a:ext uri="{FF2B5EF4-FFF2-40B4-BE49-F238E27FC236}">
                        <a16:creationId xmlns:a16="http://schemas.microsoft.com/office/drawing/2014/main" id="{2A3CB9D6-3B33-4E3D-951C-D99FEAC5F8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111" y="349644"/>
                    <a:ext cx="1621711" cy="16219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en-IN" altLang="en-US" sz="1800" noProof="1">
                      <a:solidFill>
                        <a:srgbClr val="FFFFFF"/>
                      </a:solidFill>
                    </a:endParaRPr>
                  </a:p>
                </p:txBody>
              </p:sp>
            </p:grpSp>
            <p:graphicFrame>
              <p:nvGraphicFramePr>
                <p:cNvPr id="22" name="Chart 4">
                  <a:extLst>
                    <a:ext uri="{FF2B5EF4-FFF2-40B4-BE49-F238E27FC236}">
                      <a16:creationId xmlns:a16="http://schemas.microsoft.com/office/drawing/2014/main" id="{809B6B64-3C5E-080D-087C-3C39349F00A6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-50800" y="-50799"/>
                <a:ext cx="4031430" cy="274199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3" imgW="4029805" imgH="2737341" progId="Excel.Chart.8">
                        <p:embed/>
                      </p:oleObj>
                    </mc:Choice>
                    <mc:Fallback>
                      <p:oleObj r:id="rId3" imgW="4029805" imgH="2737341" progId="Excel.Chart.8">
                        <p:embed/>
                        <p:pic>
                          <p:nvPicPr>
                            <p:cNvPr id="22" name="Chart 4">
                              <a:extLst>
                                <a:ext uri="{FF2B5EF4-FFF2-40B4-BE49-F238E27FC236}">
                                  <a16:creationId xmlns:a16="http://schemas.microsoft.com/office/drawing/2014/main" id="{809B6B64-3C5E-080D-087C-3C39349F00A6}"/>
                                </a:ext>
                              </a:extLst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50800" y="-50799"/>
                              <a:ext cx="4031430" cy="274199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3" name="Oval 5">
                  <a:extLst>
                    <a:ext uri="{FF2B5EF4-FFF2-40B4-BE49-F238E27FC236}">
                      <a16:creationId xmlns:a16="http://schemas.microsoft.com/office/drawing/2014/main" id="{3A419166-8200-D635-32D8-FF7C84416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4430" y="719369"/>
                  <a:ext cx="1316993" cy="1353349"/>
                  <a:chOff x="0" y="0"/>
                  <a:chExt cx="1316736" cy="1353312"/>
                </a:xfrm>
              </p:grpSpPr>
              <p:pic>
                <p:nvPicPr>
                  <p:cNvPr id="24" name="Oval 5">
                    <a:extLst>
                      <a:ext uri="{FF2B5EF4-FFF2-40B4-BE49-F238E27FC236}">
                        <a16:creationId xmlns:a16="http://schemas.microsoft.com/office/drawing/2014/main" id="{D265733C-C54D-9D38-2052-5CD2504EF24F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316736" cy="1353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" name="Text Box 30">
                    <a:extLst>
                      <a:ext uri="{FF2B5EF4-FFF2-40B4-BE49-F238E27FC236}">
                        <a16:creationId xmlns:a16="http://schemas.microsoft.com/office/drawing/2014/main" id="{2F199F3E-6CC5-3ACE-1683-D4ABAC3752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512" y="187892"/>
                    <a:ext cx="825702" cy="8258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en-IN" altLang="en-US" sz="4000" b="1" noProof="1">
                      <a:solidFill>
                        <a:srgbClr val="E46C0A"/>
                      </a:solidFill>
                    </a:endParaRPr>
                  </a:p>
                </p:txBody>
              </p:sp>
            </p:grpSp>
          </p:grpSp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E7C43742-F753-BAA6-0748-5DB2BF11B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2285" y="2809463"/>
                <a:ext cx="2516558" cy="209708"/>
                <a:chOff x="98" y="0"/>
                <a:chExt cx="2516558" cy="209708"/>
              </a:xfrm>
            </p:grpSpPr>
            <p:grpSp>
              <p:nvGrpSpPr>
                <p:cNvPr id="12" name="Group 9">
                  <a:extLst>
                    <a:ext uri="{FF2B5EF4-FFF2-40B4-BE49-F238E27FC236}">
                      <a16:creationId xmlns:a16="http://schemas.microsoft.com/office/drawing/2014/main" id="{D5494665-1265-F689-32DD-103A1C7896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8" y="0"/>
                  <a:ext cx="734148" cy="209708"/>
                  <a:chOff x="98" y="0"/>
                  <a:chExt cx="734148" cy="209708"/>
                </a:xfrm>
              </p:grpSpPr>
              <p:sp>
                <p:nvSpPr>
                  <p:cNvPr id="19" name="TextBox 7">
                    <a:extLst>
                      <a:ext uri="{FF2B5EF4-FFF2-40B4-BE49-F238E27FC236}">
                        <a16:creationId xmlns:a16="http://schemas.microsoft.com/office/drawing/2014/main" id="{478352CA-EE47-DA5B-8ADE-EB874F1322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911" y="0"/>
                    <a:ext cx="498335" cy="190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Wingdings 3" panose="05040102010807070707" pitchFamily="18" charset="2"/>
                      <a:buNone/>
                    </a:pPr>
                    <a:r>
                      <a:rPr lang="en-US" altLang="en-US" sz="2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Forest</a:t>
                    </a:r>
                    <a:endParaRPr lang="en-IN" altLang="en-US" sz="22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Rectangle 8">
                    <a:extLst>
                      <a:ext uri="{FF2B5EF4-FFF2-40B4-BE49-F238E27FC236}">
                        <a16:creationId xmlns:a16="http://schemas.microsoft.com/office/drawing/2014/main" id="{71072E79-F9AD-85E5-DE70-6E209952D0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" y="65241"/>
                    <a:ext cx="144491" cy="144467"/>
                  </a:xfrm>
                  <a:prstGeom prst="rect">
                    <a:avLst/>
                  </a:prstGeom>
                  <a:solidFill>
                    <a:srgbClr val="7091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tIns="0" rIns="0" bIns="0" anchor="ctr"/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en-US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3" name="Group 11">
                  <a:extLst>
                    <a:ext uri="{FF2B5EF4-FFF2-40B4-BE49-F238E27FC236}">
                      <a16:creationId xmlns:a16="http://schemas.microsoft.com/office/drawing/2014/main" id="{A35231AB-27DA-B9B5-A4F3-DCF0DFE953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1838" y="0"/>
                  <a:ext cx="551265" cy="209708"/>
                  <a:chOff x="-41" y="0"/>
                  <a:chExt cx="551265" cy="209708"/>
                </a:xfrm>
              </p:grpSpPr>
              <p:sp>
                <p:nvSpPr>
                  <p:cNvPr id="17" name="TextBox 12">
                    <a:extLst>
                      <a:ext uri="{FF2B5EF4-FFF2-40B4-BE49-F238E27FC236}">
                        <a16:creationId xmlns:a16="http://schemas.microsoft.com/office/drawing/2014/main" id="{A566711C-6E85-2D9B-1B90-5CDFD93DFE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777" y="0"/>
                    <a:ext cx="323447" cy="190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Wingdings 3" panose="05040102010807070707" pitchFamily="18" charset="2"/>
                      <a:buNone/>
                    </a:pPr>
                    <a:r>
                      <a:rPr lang="en-US" altLang="en-US" sz="2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TOF</a:t>
                    </a:r>
                    <a:endParaRPr lang="en-IN" altLang="en-US" sz="22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D896A0EF-1B40-6BCF-08A5-398FA5F5A0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41" y="65241"/>
                    <a:ext cx="144491" cy="144467"/>
                  </a:xfrm>
                  <a:prstGeom prst="rect">
                    <a:avLst/>
                  </a:prstGeom>
                  <a:solidFill>
                    <a:srgbClr val="0B538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tIns="0" rIns="0" bIns="0" anchor="ctr"/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en-US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ECD0ED33-2AFB-D67D-84B8-4A0D9D2669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3040" y="0"/>
                  <a:ext cx="763616" cy="209708"/>
                  <a:chOff x="440" y="0"/>
                  <a:chExt cx="763616" cy="209708"/>
                </a:xfrm>
              </p:grpSpPr>
              <p:sp>
                <p:nvSpPr>
                  <p:cNvPr id="15" name="TextBox 15">
                    <a:extLst>
                      <a:ext uri="{FF2B5EF4-FFF2-40B4-BE49-F238E27FC236}">
                        <a16:creationId xmlns:a16="http://schemas.microsoft.com/office/drawing/2014/main" id="{7A01E1D1-81D9-D9F4-0AFE-EF8C62CFC5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400" y="0"/>
                    <a:ext cx="506656" cy="190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Wingdings 3" panose="05040102010807070707" pitchFamily="18" charset="2"/>
                      <a:buNone/>
                    </a:pPr>
                    <a:r>
                      <a:rPr lang="en-US" altLang="en-US" sz="2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Import</a:t>
                    </a:r>
                    <a:endParaRPr lang="en-IN" altLang="en-US" sz="22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B719A90-420C-6E54-B677-05C54CCF3B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" y="65241"/>
                    <a:ext cx="144491" cy="144467"/>
                  </a:xfrm>
                  <a:prstGeom prst="rect">
                    <a:avLst/>
                  </a:pr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tIns="0" rIns="0" bIns="0" anchor="ctr"/>
                  <a:lstStyle>
                    <a:lvl1pPr algn="l"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1pPr>
                    <a:lvl2pPr marL="742950" indent="-285750" algn="l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2pPr>
                    <a:lvl3pPr marL="11430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3pPr>
                    <a:lvl4pPr marL="16002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4pPr>
                    <a:lvl5pPr marL="2057400" indent="-228600" algn="l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 typeface="Arial" panose="020B0604020202020204" pitchFamily="34" charset="0"/>
                      <a:buNone/>
                    </a:pPr>
                    <a:endParaRPr lang="en-US" alt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9" name="TextBox 18">
                <a:extLst>
                  <a:ext uri="{FF2B5EF4-FFF2-40B4-BE49-F238E27FC236}">
                    <a16:creationId xmlns:a16="http://schemas.microsoft.com/office/drawing/2014/main" id="{BA6FDCB1-D1B4-7EA9-0CE0-22AAECDDE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8327" y="2112608"/>
                <a:ext cx="407729" cy="19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 algn="l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 3" panose="05040102010807070707" pitchFamily="18" charset="2"/>
                  <a:buNone/>
                </a:pPr>
                <a:r>
                  <a:rPr lang="en-US" alt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85.16</a:t>
                </a:r>
              </a:p>
            </p:txBody>
          </p:sp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5C472A98-E8DB-07BE-C40E-5D5DE4B64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1265" y="449951"/>
                <a:ext cx="82286" cy="19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 algn="l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 3" panose="05040102010807070707" pitchFamily="18" charset="2"/>
                  <a:buNone/>
                </a:pPr>
                <a:r>
                  <a:rPr lang="en-US" alt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169B130A-EDDC-680D-11A4-177C43D30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0074" y="0"/>
                <a:ext cx="205251" cy="19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 algn="l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 algn="l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 3" panose="05040102010807070707" pitchFamily="18" charset="2"/>
                  <a:buNone/>
                </a:pPr>
                <a:r>
                  <a:rPr lang="en-US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2.7</a:t>
                </a:r>
              </a:p>
            </p:txBody>
          </p:sp>
        </p:grpSp>
        <p:sp>
          <p:nvSpPr>
            <p:cNvPr id="6" name="TextBox 48">
              <a:extLst>
                <a:ext uri="{FF2B5EF4-FFF2-40B4-BE49-F238E27FC236}">
                  <a16:creationId xmlns:a16="http://schemas.microsoft.com/office/drawing/2014/main" id="{0FD663FE-8E62-8381-DEFB-8E3991E35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077" y="0"/>
              <a:ext cx="2241676" cy="41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rIns="0" bIns="0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Different sources of wood</a:t>
              </a:r>
              <a:b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(in million CBM)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19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520" y="1363947"/>
            <a:ext cx="6103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Specific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insulating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Highly predictable behaviour in cases of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Good seismic performance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48B474-99E8-41BE-BE38-37D672020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11520"/>
              </p:ext>
            </p:extLst>
          </p:nvPr>
        </p:nvGraphicFramePr>
        <p:xfrm>
          <a:off x="839416" y="3140968"/>
          <a:ext cx="10657185" cy="3379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6775">
                  <a:extLst>
                    <a:ext uri="{9D8B030D-6E8A-4147-A177-3AD203B41FA5}">
                      <a16:colId xmlns:a16="http://schemas.microsoft.com/office/drawing/2014/main" val="2807039908"/>
                    </a:ext>
                  </a:extLst>
                </a:gridCol>
                <a:gridCol w="2886775">
                  <a:extLst>
                    <a:ext uri="{9D8B030D-6E8A-4147-A177-3AD203B41FA5}">
                      <a16:colId xmlns:a16="http://schemas.microsoft.com/office/drawing/2014/main" val="4181843336"/>
                    </a:ext>
                  </a:extLst>
                </a:gridCol>
                <a:gridCol w="2546087">
                  <a:extLst>
                    <a:ext uri="{9D8B030D-6E8A-4147-A177-3AD203B41FA5}">
                      <a16:colId xmlns:a16="http://schemas.microsoft.com/office/drawing/2014/main" val="2951539256"/>
                    </a:ext>
                  </a:extLst>
                </a:gridCol>
                <a:gridCol w="2337548">
                  <a:extLst>
                    <a:ext uri="{9D8B030D-6E8A-4147-A177-3AD203B41FA5}">
                      <a16:colId xmlns:a16="http://schemas.microsoft.com/office/drawing/2014/main" val="4229051850"/>
                    </a:ext>
                  </a:extLst>
                </a:gridCol>
              </a:tblGrid>
              <a:tr h="1012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Tensile strength</a:t>
                      </a:r>
                      <a:b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(MPa)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b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lang="en-IN" sz="2200" u="non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IN" sz="22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</a:t>
                      </a:r>
                      <a:br>
                        <a:rPr lang="en-IN" sz="22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22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/kg)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extLst>
                  <a:ext uri="{0D108BD9-81ED-4DB2-BD59-A6C34878D82A}">
                    <a16:rowId xmlns:a16="http://schemas.microsoft.com/office/drawing/2014/main" val="900298413"/>
                  </a:ext>
                </a:extLst>
              </a:tr>
              <a:tr h="387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2–5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675535460"/>
                  </a:ext>
                </a:extLst>
              </a:tr>
              <a:tr h="395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Polypropylene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25–40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28–44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605625018"/>
                  </a:ext>
                </a:extLst>
              </a:tr>
              <a:tr h="387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carbon steel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7.87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21144217"/>
                  </a:ext>
                </a:extLst>
              </a:tr>
              <a:tr h="395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Aluminium alloy</a:t>
                      </a:r>
                      <a:endParaRPr lang="en-IN" sz="220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72808003"/>
                  </a:ext>
                </a:extLst>
              </a:tr>
              <a:tr h="387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22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wood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0.78–0.69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115–130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847275279"/>
                  </a:ext>
                </a:extLst>
              </a:tr>
              <a:tr h="395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IN" sz="22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</a:t>
                      </a: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wood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IN" sz="2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IN" sz="2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181743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94EA5C0-FEB8-437B-A0CC-5A324A2115DD}"/>
              </a:ext>
            </a:extLst>
          </p:cNvPr>
          <p:cNvSpPr txBox="1"/>
          <p:nvPr/>
        </p:nvSpPr>
        <p:spPr>
          <a:xfrm>
            <a:off x="839416" y="90228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Technical Properties</a:t>
            </a:r>
            <a:endParaRPr lang="en-I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9746C2-8101-F18D-60E6-FA71912B7972}"/>
              </a:ext>
            </a:extLst>
          </p:cNvPr>
          <p:cNvSpPr txBox="1"/>
          <p:nvPr/>
        </p:nvSpPr>
        <p:spPr>
          <a:xfrm>
            <a:off x="2927648" y="132724"/>
            <a:ext cx="566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Wood:  A Preferred  Material </a:t>
            </a:r>
          </a:p>
        </p:txBody>
      </p:sp>
    </p:spTree>
    <p:extLst>
      <p:ext uri="{BB962C8B-B14F-4D97-AF65-F5344CB8AC3E}">
        <p14:creationId xmlns:p14="http://schemas.microsoft.com/office/powerpoint/2010/main" val="116274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340C8-B529-969B-A21F-0FF2F1115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:a16="http://schemas.microsoft.com/office/drawing/2014/main" id="{27B73069-C44E-7223-EF28-28307502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55700"/>
            <a:ext cx="19129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5">
            <a:extLst>
              <a:ext uri="{FF2B5EF4-FFF2-40B4-BE49-F238E27FC236}">
                <a16:creationId xmlns:a16="http://schemas.microsoft.com/office/drawing/2014/main" id="{58D992D0-8AE4-A28E-2731-B6A23CF3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1905003" y="2432050"/>
            <a:ext cx="19145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6">
            <a:extLst>
              <a:ext uri="{FF2B5EF4-FFF2-40B4-BE49-F238E27FC236}">
                <a16:creationId xmlns:a16="http://schemas.microsoft.com/office/drawing/2014/main" id="{924BB936-6AB3-A5B7-1D47-6ECA0131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48148"/>
          <a:stretch>
            <a:fillRect/>
          </a:stretch>
        </p:blipFill>
        <p:spPr bwMode="auto">
          <a:xfrm>
            <a:off x="1905000" y="3770316"/>
            <a:ext cx="19812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7">
            <a:extLst>
              <a:ext uri="{FF2B5EF4-FFF2-40B4-BE49-F238E27FC236}">
                <a16:creationId xmlns:a16="http://schemas.microsoft.com/office/drawing/2014/main" id="{EC942B90-7112-F848-3462-82FDD3A5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899028"/>
            <a:ext cx="1981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8">
            <a:extLst>
              <a:ext uri="{FF2B5EF4-FFF2-40B4-BE49-F238E27FC236}">
                <a16:creationId xmlns:a16="http://schemas.microsoft.com/office/drawing/2014/main" id="{05288EBF-70E3-6675-F1EA-CC0E305CD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22" y="1357298"/>
            <a:ext cx="2089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GB" sz="2000" b="1" dirty="0">
                <a:latin typeface="Calibri" pitchFamily="34" charset="0"/>
              </a:rPr>
              <a:t>Timber</a:t>
            </a:r>
            <a:r>
              <a:rPr lang="en-GB" sz="2000" dirty="0">
                <a:latin typeface="Calibri" pitchFamily="34" charset="0"/>
              </a:rPr>
              <a:t> = 640 </a:t>
            </a:r>
            <a:r>
              <a:rPr lang="en-GB" sz="2000" dirty="0" err="1">
                <a:latin typeface="Calibri" pitchFamily="34" charset="0"/>
              </a:rPr>
              <a:t>Killowatt</a:t>
            </a:r>
            <a:r>
              <a:rPr lang="en-GB" sz="2000" dirty="0">
                <a:latin typeface="Calibri" pitchFamily="34" charset="0"/>
              </a:rPr>
              <a:t> Hours</a:t>
            </a:r>
          </a:p>
        </p:txBody>
      </p:sp>
      <p:sp>
        <p:nvSpPr>
          <p:cNvPr id="71687" name="Text Box 9">
            <a:extLst>
              <a:ext uri="{FF2B5EF4-FFF2-40B4-BE49-F238E27FC236}">
                <a16:creationId xmlns:a16="http://schemas.microsoft.com/office/drawing/2014/main" id="{CCF23F41-9E71-156F-4C9B-3D213BF7B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22" y="2500309"/>
            <a:ext cx="20891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latin typeface="Calibri" pitchFamily="34" charset="0"/>
              </a:rPr>
              <a:t>Bricks</a:t>
            </a:r>
            <a:r>
              <a:rPr lang="en-GB" sz="2000" dirty="0">
                <a:latin typeface="Calibri" pitchFamily="34" charset="0"/>
              </a:rPr>
              <a:t> = 4 times the embodied energy of timber</a:t>
            </a:r>
          </a:p>
        </p:txBody>
      </p:sp>
      <p:sp>
        <p:nvSpPr>
          <p:cNvPr id="71688" name="Text Box 10">
            <a:extLst>
              <a:ext uri="{FF2B5EF4-FFF2-40B4-BE49-F238E27FC236}">
                <a16:creationId xmlns:a16="http://schemas.microsoft.com/office/drawing/2014/main" id="{207DCE50-E0B9-2CAC-9052-80A71245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60" y="3714755"/>
            <a:ext cx="20636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latin typeface="Calibri" pitchFamily="34" charset="0"/>
              </a:rPr>
              <a:t>Concrete</a:t>
            </a:r>
            <a:r>
              <a:rPr lang="en-GB" sz="2000" dirty="0">
                <a:latin typeface="Calibri" pitchFamily="34" charset="0"/>
              </a:rPr>
              <a:t> = 5 times the embodied energy of timber</a:t>
            </a:r>
          </a:p>
        </p:txBody>
      </p:sp>
      <p:sp>
        <p:nvSpPr>
          <p:cNvPr id="71689" name="Text Box 11">
            <a:extLst>
              <a:ext uri="{FF2B5EF4-FFF2-40B4-BE49-F238E27FC236}">
                <a16:creationId xmlns:a16="http://schemas.microsoft.com/office/drawing/2014/main" id="{B1F03E96-4F12-A3E3-6C17-C6C343DA5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01" y="5500705"/>
            <a:ext cx="20398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latin typeface="Calibri" pitchFamily="34" charset="0"/>
              </a:rPr>
              <a:t>Glass</a:t>
            </a:r>
            <a:r>
              <a:rPr lang="en-GB" sz="2000" dirty="0">
                <a:latin typeface="Calibri" pitchFamily="34" charset="0"/>
              </a:rPr>
              <a:t> = 6 times the embodied energy of timber</a:t>
            </a:r>
          </a:p>
        </p:txBody>
      </p:sp>
      <p:sp>
        <p:nvSpPr>
          <p:cNvPr id="71690" name="Rectangle 12">
            <a:extLst>
              <a:ext uri="{FF2B5EF4-FFF2-40B4-BE49-F238E27FC236}">
                <a16:creationId xmlns:a16="http://schemas.microsoft.com/office/drawing/2014/main" id="{97375BCB-7CAD-D131-7A9B-0A59300B3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762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dirty="0">
                <a:latin typeface="Calibri" pitchFamily="34" charset="0"/>
              </a:rPr>
              <a:t>EMBODIED ENERGY IN CONSTRUCTION MATERIALS</a:t>
            </a:r>
          </a:p>
        </p:txBody>
      </p:sp>
      <p:sp>
        <p:nvSpPr>
          <p:cNvPr id="71691" name="Text Box 13">
            <a:extLst>
              <a:ext uri="{FF2B5EF4-FFF2-40B4-BE49-F238E27FC236}">
                <a16:creationId xmlns:a16="http://schemas.microsoft.com/office/drawing/2014/main" id="{52BC78AD-5461-1957-D5E3-8A270CC3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8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 tonne</a:t>
            </a:r>
            <a:endParaRPr lang="hi-IN" sz="2400" b="1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</p:txBody>
      </p:sp>
      <p:pic>
        <p:nvPicPr>
          <p:cNvPr id="71692" name="Picture 14">
            <a:extLst>
              <a:ext uri="{FF2B5EF4-FFF2-40B4-BE49-F238E27FC236}">
                <a16:creationId xmlns:a16="http://schemas.microsoft.com/office/drawing/2014/main" id="{19F05448-DD03-29B9-8EFA-E8F6143B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8876" y="1214425"/>
            <a:ext cx="18288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5">
            <a:extLst>
              <a:ext uri="{FF2B5EF4-FFF2-40B4-BE49-F238E27FC236}">
                <a16:creationId xmlns:a16="http://schemas.microsoft.com/office/drawing/2014/main" id="{3FFDF3F2-6ED1-9D05-5E7B-92AB447C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7438" y="4071945"/>
            <a:ext cx="2209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4" name="Text Box 16">
            <a:extLst>
              <a:ext uri="{FF2B5EF4-FFF2-40B4-BE49-F238E27FC236}">
                <a16:creationId xmlns:a16="http://schemas.microsoft.com/office/drawing/2014/main" id="{43F7B704-4D72-B75B-9C39-7BE929CAC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26" y="1643053"/>
            <a:ext cx="26431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latin typeface="Calibri" pitchFamily="34" charset="0"/>
              </a:rPr>
              <a:t>Steel</a:t>
            </a:r>
            <a:r>
              <a:rPr lang="en-GB" sz="2000" dirty="0">
                <a:latin typeface="Calibri" pitchFamily="34" charset="0"/>
              </a:rPr>
              <a:t> = 24 times the embodied energy of timber</a:t>
            </a:r>
          </a:p>
        </p:txBody>
      </p:sp>
      <p:sp>
        <p:nvSpPr>
          <p:cNvPr id="71695" name="Text Box 17">
            <a:extLst>
              <a:ext uri="{FF2B5EF4-FFF2-40B4-BE49-F238E27FC236}">
                <a16:creationId xmlns:a16="http://schemas.microsoft.com/office/drawing/2014/main" id="{3828587B-8042-387E-97EC-9EA0E489A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6" y="4214821"/>
            <a:ext cx="2285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latin typeface="Calibri" pitchFamily="34" charset="0"/>
              </a:rPr>
              <a:t>Aluminium</a:t>
            </a:r>
            <a:r>
              <a:rPr lang="en-GB" sz="2000" dirty="0">
                <a:latin typeface="Calibri" pitchFamily="34" charset="0"/>
              </a:rPr>
              <a:t> = 126 times the embodied energy of timber</a:t>
            </a:r>
          </a:p>
        </p:txBody>
      </p:sp>
      <p:sp>
        <p:nvSpPr>
          <p:cNvPr id="71696" name="Text Box 18">
            <a:extLst>
              <a:ext uri="{FF2B5EF4-FFF2-40B4-BE49-F238E27FC236}">
                <a16:creationId xmlns:a16="http://schemas.microsoft.com/office/drawing/2014/main" id="{66656BB6-595A-DCDC-39F3-2E21E92B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8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 tonne</a:t>
            </a:r>
            <a:endParaRPr lang="hi-IN" sz="2400" b="1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</p:txBody>
      </p:sp>
      <p:sp>
        <p:nvSpPr>
          <p:cNvPr id="71697" name="Line 19">
            <a:extLst>
              <a:ext uri="{FF2B5EF4-FFF2-40B4-BE49-F238E27FC236}">
                <a16:creationId xmlns:a16="http://schemas.microsoft.com/office/drawing/2014/main" id="{45C6BBA9-E5FD-FB70-A928-E1637157B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0">
            <a:extLst>
              <a:ext uri="{FF2B5EF4-FFF2-40B4-BE49-F238E27FC236}">
                <a16:creationId xmlns:a16="http://schemas.microsoft.com/office/drawing/2014/main" id="{A81D2E2C-0F4B-A1F3-4859-51551A6E9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911DB-0C73-49CF-B08B-7AC61B08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EADF-FE06-46D7-B579-FAC73AF55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72B9CE-F48E-424C-A4EB-5018FA468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57739"/>
              </p:ext>
            </p:extLst>
          </p:nvPr>
        </p:nvGraphicFramePr>
        <p:xfrm>
          <a:off x="335360" y="980728"/>
          <a:ext cx="11521281" cy="5354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512">
                  <a:extLst>
                    <a:ext uri="{9D8B030D-6E8A-4147-A177-3AD203B41FA5}">
                      <a16:colId xmlns:a16="http://schemas.microsoft.com/office/drawing/2014/main" val="3735798133"/>
                    </a:ext>
                  </a:extLst>
                </a:gridCol>
                <a:gridCol w="2116856">
                  <a:extLst>
                    <a:ext uri="{9D8B030D-6E8A-4147-A177-3AD203B41FA5}">
                      <a16:colId xmlns:a16="http://schemas.microsoft.com/office/drawing/2014/main" val="288561421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825391544"/>
                    </a:ext>
                  </a:extLst>
                </a:gridCol>
                <a:gridCol w="6120681">
                  <a:extLst>
                    <a:ext uri="{9D8B030D-6E8A-4147-A177-3AD203B41FA5}">
                      <a16:colId xmlns:a16="http://schemas.microsoft.com/office/drawing/2014/main" val="299362959"/>
                    </a:ext>
                  </a:extLst>
                </a:gridCol>
              </a:tblGrid>
              <a:tr h="931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 No.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of Material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intensity (GJ/t)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476524"/>
                  </a:ext>
                </a:extLst>
              </a:tr>
              <a:tr h="667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 energy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Aluminium, stainless steel, plastic, copper, zinc.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544007"/>
                  </a:ext>
                </a:extLst>
              </a:tr>
              <a:tr h="667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energy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5-50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Cement, steel, glass, bitumen, solvents, cardboard, paper and lead.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654292"/>
                  </a:ext>
                </a:extLst>
              </a:tr>
              <a:tr h="1770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energy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Lime, gypsum plaster board, burnt clay brick, burnt clay brick from improved vertical shaft kiln, soil cement block, aerated block, hollow concrete block, gypsum plaster, concrete block, </a:t>
                      </a:r>
                      <a:r>
                        <a:rPr lang="en-IN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timber, wood products, particle board, medium density fibreboard, cellulose insulation</a:t>
                      </a: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in-situ concrete.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36752"/>
                  </a:ext>
                </a:extLst>
              </a:tr>
              <a:tr h="1010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energy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 aggregate, fly ash, cement stabilized earth block, straw bale, </a:t>
                      </a:r>
                      <a:r>
                        <a:rPr lang="en-IN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bamboo</a:t>
                      </a:r>
                      <a:r>
                        <a:rPr lang="en-IN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stone.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56216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3E097CD-548E-43C6-A979-3E49A4661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44624"/>
            <a:ext cx="103691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intensity classification of materials used in building construction </a:t>
            </a: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(Source: CPWD Guidelines for sustainable habitat, 2014)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2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476672"/>
            <a:ext cx="937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Timber based Constructions: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406" y="1736229"/>
            <a:ext cx="110985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Lack of awareness and expertise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Lack of information on material suitable for production of CLT and GLT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Lack of ecosystem for production, transportation and use of mass timber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Cost and availability of materials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Lack of building codes and regulations for the use of mass timber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Long term durability of mass timber structure (against termite, fungus and humidity)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Reluctance in financing and investment including Insurance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73DD7-8811-AF2F-7F17-D34E07F4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EADF-FE06-46D7-B579-FAC73AF55F8B}" type="datetime1">
              <a:rPr lang="en-US" smtClean="0"/>
              <a:t>12/19/2024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B8A9F-0B61-3B37-E4C9-CE79F8C71B2F}"/>
              </a:ext>
            </a:extLst>
          </p:cNvPr>
          <p:cNvSpPr txBox="1"/>
          <p:nvPr/>
        </p:nvSpPr>
        <p:spPr>
          <a:xfrm>
            <a:off x="3647728" y="3247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Potential Solution strategy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4A626-D67B-55CA-A59A-4332B2B2EDB3}"/>
              </a:ext>
            </a:extLst>
          </p:cNvPr>
          <p:cNvSpPr txBox="1"/>
          <p:nvPr/>
        </p:nvSpPr>
        <p:spPr>
          <a:xfrm>
            <a:off x="1631504" y="1772816"/>
            <a:ext cx="95770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indent="-4651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Developing strong R&amp;D capabilities within the country</a:t>
            </a:r>
          </a:p>
          <a:p>
            <a:pPr marL="465138" indent="-4651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Capacity building of architects, engineers, and builders</a:t>
            </a:r>
          </a:p>
          <a:p>
            <a:pPr marL="465138" indent="-4651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Creation of skilled manpower for manufacturing of mass timber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Creating entrepreneurship opportunities to promote local production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Policy Support 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Developing timber-based building designs and codes  </a:t>
            </a:r>
          </a:p>
          <a:p>
            <a:pPr marL="465138" indent="-4651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Demonstration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69873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87388D-5DD2-41BB-BF38-DE5C6ADFF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03652"/>
              </p:ext>
            </p:extLst>
          </p:nvPr>
        </p:nvGraphicFramePr>
        <p:xfrm>
          <a:off x="716170" y="2607993"/>
          <a:ext cx="11240146" cy="4078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9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N" sz="2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pecies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 (MPa)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 (MPa)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Comp. parallel to grain (MPa)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shear strength (MPa)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Rubberwood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8600 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48.70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25.01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6.74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Melia wood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6758 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44.84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6.29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oak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8835 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64.15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26.34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6.71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Eucalyptus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13811 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81.59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35.40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6.65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Radiata Pine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4542 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49.62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16.35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pine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4516 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48.69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16.28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</a:t>
                      </a:r>
                      <a:endParaRPr lang="en-IN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97B9D4-2E4E-4F1F-9588-3FD5DFBF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812" y="187094"/>
            <a:ext cx="5341620" cy="236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C0D86-84B7-41E7-8913-C8C3F30E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656" y="187094"/>
            <a:ext cx="1798715" cy="2369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F8E8B-17AD-41C7-9C8A-7B9D342AD8C0}"/>
              </a:ext>
            </a:extLst>
          </p:cNvPr>
          <p:cNvSpPr txBox="1"/>
          <p:nvPr/>
        </p:nvSpPr>
        <p:spPr>
          <a:xfrm>
            <a:off x="716170" y="2095249"/>
            <a:ext cx="342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CLT from hardwoods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675926CC-79D3-4675-8275-EC08E375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11" y="276482"/>
            <a:ext cx="38529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R&amp;D initiatives by ICFRE-IWST</a:t>
            </a:r>
          </a:p>
        </p:txBody>
      </p:sp>
    </p:spTree>
    <p:extLst>
      <p:ext uri="{BB962C8B-B14F-4D97-AF65-F5344CB8AC3E}">
        <p14:creationId xmlns:p14="http://schemas.microsoft.com/office/powerpoint/2010/main" val="408249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624</Words>
  <Application>Microsoft Office PowerPoint</Application>
  <PresentationFormat>Widescreen</PresentationFormat>
  <Paragraphs>163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Blackadder ITC</vt:lpstr>
      <vt:lpstr>Calibri</vt:lpstr>
      <vt:lpstr>Wingdings 3</vt:lpstr>
      <vt:lpstr>Office Theme</vt:lpstr>
      <vt:lpstr>1_Office Theme</vt:lpstr>
      <vt:lpstr>2_Office Theme</vt:lpstr>
      <vt:lpstr>Microsoft Excel Chart</vt:lpstr>
      <vt:lpstr>   Mass Timber based construction: Indian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178</cp:revision>
  <dcterms:created xsi:type="dcterms:W3CDTF">2014-06-26T11:58:46Z</dcterms:created>
  <dcterms:modified xsi:type="dcterms:W3CDTF">2024-12-18T21:33:35Z</dcterms:modified>
</cp:coreProperties>
</file>