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80"/>
  </p:notesMasterIdLst>
  <p:handoutMasterIdLst>
    <p:handoutMasterId r:id="rId81"/>
  </p:handoutMasterIdLst>
  <p:sldIdLst>
    <p:sldId id="833" r:id="rId2"/>
    <p:sldId id="839" r:id="rId3"/>
    <p:sldId id="859" r:id="rId4"/>
    <p:sldId id="823" r:id="rId5"/>
    <p:sldId id="852" r:id="rId6"/>
    <p:sldId id="853" r:id="rId7"/>
    <p:sldId id="854" r:id="rId8"/>
    <p:sldId id="855" r:id="rId9"/>
    <p:sldId id="857" r:id="rId10"/>
    <p:sldId id="856" r:id="rId11"/>
    <p:sldId id="858" r:id="rId12"/>
    <p:sldId id="825" r:id="rId13"/>
    <p:sldId id="829" r:id="rId14"/>
    <p:sldId id="840" r:id="rId15"/>
    <p:sldId id="841" r:id="rId16"/>
    <p:sldId id="842" r:id="rId17"/>
    <p:sldId id="835" r:id="rId18"/>
    <p:sldId id="843" r:id="rId19"/>
    <p:sldId id="844" r:id="rId20"/>
    <p:sldId id="845" r:id="rId21"/>
    <p:sldId id="768" r:id="rId22"/>
    <p:sldId id="861" r:id="rId23"/>
    <p:sldId id="819" r:id="rId24"/>
    <p:sldId id="820" r:id="rId25"/>
    <p:sldId id="821" r:id="rId26"/>
    <p:sldId id="822" r:id="rId27"/>
    <p:sldId id="257" r:id="rId28"/>
    <p:sldId id="259" r:id="rId29"/>
    <p:sldId id="260" r:id="rId30"/>
    <p:sldId id="837" r:id="rId31"/>
    <p:sldId id="838" r:id="rId32"/>
    <p:sldId id="832" r:id="rId33"/>
    <p:sldId id="265" r:id="rId34"/>
    <p:sldId id="291" r:id="rId35"/>
    <p:sldId id="631" r:id="rId36"/>
    <p:sldId id="632" r:id="rId37"/>
    <p:sldId id="870" r:id="rId38"/>
    <p:sldId id="871" r:id="rId39"/>
    <p:sldId id="872" r:id="rId40"/>
    <p:sldId id="873" r:id="rId41"/>
    <p:sldId id="869" r:id="rId42"/>
    <p:sldId id="868" r:id="rId43"/>
    <p:sldId id="874" r:id="rId44"/>
    <p:sldId id="875" r:id="rId45"/>
    <p:sldId id="876" r:id="rId46"/>
    <p:sldId id="877" r:id="rId47"/>
    <p:sldId id="544" r:id="rId48"/>
    <p:sldId id="668" r:id="rId49"/>
    <p:sldId id="635" r:id="rId50"/>
    <p:sldId id="444" r:id="rId51"/>
    <p:sldId id="638" r:id="rId52"/>
    <p:sldId id="639" r:id="rId53"/>
    <p:sldId id="640" r:id="rId54"/>
    <p:sldId id="641" r:id="rId55"/>
    <p:sldId id="643" r:id="rId56"/>
    <p:sldId id="645" r:id="rId57"/>
    <p:sldId id="646" r:id="rId58"/>
    <p:sldId id="561" r:id="rId59"/>
    <p:sldId id="695" r:id="rId60"/>
    <p:sldId id="665" r:id="rId61"/>
    <p:sldId id="666" r:id="rId62"/>
    <p:sldId id="662" r:id="rId63"/>
    <p:sldId id="849" r:id="rId64"/>
    <p:sldId id="848" r:id="rId65"/>
    <p:sldId id="757" r:id="rId66"/>
    <p:sldId id="758" r:id="rId67"/>
    <p:sldId id="862" r:id="rId68"/>
    <p:sldId id="863" r:id="rId69"/>
    <p:sldId id="864" r:id="rId70"/>
    <p:sldId id="865" r:id="rId71"/>
    <p:sldId id="866" r:id="rId72"/>
    <p:sldId id="789" r:id="rId73"/>
    <p:sldId id="787" r:id="rId74"/>
    <p:sldId id="788" r:id="rId75"/>
    <p:sldId id="790" r:id="rId76"/>
    <p:sldId id="791" r:id="rId77"/>
    <p:sldId id="867" r:id="rId78"/>
    <p:sldId id="792"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S" initials="B" lastIdx="1" clrIdx="0">
    <p:extLst>
      <p:ext uri="{19B8F6BF-5375-455C-9EA6-DF929625EA0E}">
        <p15:presenceInfo xmlns:p15="http://schemas.microsoft.com/office/powerpoint/2012/main" userId="B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BCC"/>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9" d="100"/>
          <a:sy n="69" d="100"/>
        </p:scale>
        <p:origin x="696" y="60"/>
      </p:cViewPr>
      <p:guideLst>
        <p:guide orient="horz" pos="2183"/>
        <p:guide pos="3840"/>
      </p:guideLst>
    </p:cSldViewPr>
  </p:slideViewPr>
  <p:notesTextViewPr>
    <p:cViewPr>
      <p:scale>
        <a:sx n="1" d="1"/>
        <a:sy n="1" d="1"/>
      </p:scale>
      <p:origin x="0" y="0"/>
    </p:cViewPr>
  </p:notesTextViewPr>
  <p:sorterViewPr>
    <p:cViewPr>
      <p:scale>
        <a:sx n="110" d="100"/>
        <a:sy n="110" d="100"/>
      </p:scale>
      <p:origin x="0" y="-119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image" Target="../media/image33.png"/><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diagrams/_rels/data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image" Target="../media/image40.png"/><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diagrams/_rels/data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 Id="rId4" Type="http://schemas.openxmlformats.org/officeDocument/2006/relationships/image" Target="../media/image5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image" Target="../media/image33.png"/><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image" Target="../media/image40.png"/><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image" Target="../media/image48.jpe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F216BC-1DA5-4A5E-AB1D-2246746E2BB6}" type="doc">
      <dgm:prSet loTypeId="urn:microsoft.com/office/officeart/2005/8/layout/vList3" loCatId="list" qsTypeId="urn:microsoft.com/office/officeart/2005/8/quickstyle/simple1#1" qsCatId="simple" csTypeId="urn:microsoft.com/office/officeart/2005/8/colors/colorful4#1" csCatId="colorful" phldr="1"/>
      <dgm:spPr/>
      <dgm:t>
        <a:bodyPr/>
        <a:lstStyle/>
        <a:p>
          <a:endParaRPr lang="en-US"/>
        </a:p>
      </dgm:t>
    </dgm:pt>
    <dgm:pt modelId="{AA742371-D4A8-48DC-9916-1F2888868A34}">
      <dgm:prSet custT="1"/>
      <dgm:spPr/>
      <dgm:t>
        <a:bodyPr/>
        <a:lstStyle/>
        <a:p>
          <a:pPr rtl="0"/>
          <a:r>
            <a:rPr lang="en-US" sz="1200" b="1" dirty="0"/>
            <a:t>CIVIL ENGINEERING</a:t>
          </a:r>
          <a:endParaRPr lang="en-IN" sz="1200" dirty="0"/>
        </a:p>
      </dgm:t>
    </dgm:pt>
    <dgm:pt modelId="{5FBC13E7-705C-444F-ADCE-2BD55882079F}" type="parTrans" cxnId="{39E1A35A-DDD7-4041-BB6E-2DD05904BBF6}">
      <dgm:prSet/>
      <dgm:spPr/>
      <dgm:t>
        <a:bodyPr/>
        <a:lstStyle/>
        <a:p>
          <a:endParaRPr lang="en-US" sz="1200"/>
        </a:p>
      </dgm:t>
    </dgm:pt>
    <dgm:pt modelId="{DF8AE165-A92E-4015-B672-7EFBEE78F813}" type="sibTrans" cxnId="{39E1A35A-DDD7-4041-BB6E-2DD05904BBF6}">
      <dgm:prSet/>
      <dgm:spPr/>
      <dgm:t>
        <a:bodyPr/>
        <a:lstStyle/>
        <a:p>
          <a:endParaRPr lang="en-US" sz="1200"/>
        </a:p>
      </dgm:t>
    </dgm:pt>
    <dgm:pt modelId="{2650858A-C45A-45B8-B0A5-C4A5962867E7}">
      <dgm:prSet custT="1"/>
      <dgm:spPr/>
      <dgm:t>
        <a:bodyPr/>
        <a:lstStyle/>
        <a:p>
          <a:pPr rtl="0"/>
          <a:r>
            <a:rPr lang="en-US" sz="1200" b="1" dirty="0"/>
            <a:t>CHEMICAL</a:t>
          </a:r>
          <a:endParaRPr lang="en-IN" sz="1200" dirty="0"/>
        </a:p>
      </dgm:t>
    </dgm:pt>
    <dgm:pt modelId="{3EFB8BAE-E4A9-479B-AC59-E8FA419647E2}" type="parTrans" cxnId="{1C450727-7AB4-48FC-80B2-548871500A1B}">
      <dgm:prSet/>
      <dgm:spPr/>
      <dgm:t>
        <a:bodyPr/>
        <a:lstStyle/>
        <a:p>
          <a:endParaRPr lang="en-US" sz="1200"/>
        </a:p>
      </dgm:t>
    </dgm:pt>
    <dgm:pt modelId="{56B468B6-D8C7-4CD4-AEB8-910CF18FE636}" type="sibTrans" cxnId="{1C450727-7AB4-48FC-80B2-548871500A1B}">
      <dgm:prSet/>
      <dgm:spPr/>
      <dgm:t>
        <a:bodyPr/>
        <a:lstStyle/>
        <a:p>
          <a:endParaRPr lang="en-US" sz="1200"/>
        </a:p>
      </dgm:t>
    </dgm:pt>
    <dgm:pt modelId="{C0C14209-432D-4F8F-90FA-6FFAC7D24B60}">
      <dgm:prSet custT="1"/>
      <dgm:spPr/>
      <dgm:t>
        <a:bodyPr/>
        <a:lstStyle/>
        <a:p>
          <a:pPr rtl="0"/>
          <a:r>
            <a:rPr lang="en-US" sz="1200" b="1"/>
            <a:t>ELECTROTECHNICAL</a:t>
          </a:r>
          <a:endParaRPr lang="en-IN" sz="1200"/>
        </a:p>
      </dgm:t>
    </dgm:pt>
    <dgm:pt modelId="{19C31778-2CF3-4AAA-9C53-2C4F8ABE5847}" type="parTrans" cxnId="{0F3F6D1E-30F5-4AD9-9839-B107F467066B}">
      <dgm:prSet/>
      <dgm:spPr/>
      <dgm:t>
        <a:bodyPr/>
        <a:lstStyle/>
        <a:p>
          <a:endParaRPr lang="en-US" sz="1200"/>
        </a:p>
      </dgm:t>
    </dgm:pt>
    <dgm:pt modelId="{267959F8-CB61-4958-A80E-7C9F52F7386A}" type="sibTrans" cxnId="{0F3F6D1E-30F5-4AD9-9839-B107F467066B}">
      <dgm:prSet/>
      <dgm:spPr/>
      <dgm:t>
        <a:bodyPr/>
        <a:lstStyle/>
        <a:p>
          <a:endParaRPr lang="en-US" sz="1200"/>
        </a:p>
      </dgm:t>
    </dgm:pt>
    <dgm:pt modelId="{19050483-24EC-4959-A890-FAA82CA6E880}">
      <dgm:prSet custT="1"/>
      <dgm:spPr/>
      <dgm:t>
        <a:bodyPr/>
        <a:lstStyle/>
        <a:p>
          <a:pPr rtl="0"/>
          <a:r>
            <a:rPr lang="en-US" sz="1200" b="1" dirty="0"/>
            <a:t>FOOD &amp; AGRICULTURE</a:t>
          </a:r>
          <a:endParaRPr lang="en-IN" sz="1200" dirty="0"/>
        </a:p>
      </dgm:t>
    </dgm:pt>
    <dgm:pt modelId="{85CB2453-D4F0-4B23-B34B-B5C9C3542DD5}" type="parTrans" cxnId="{0415C9F1-E013-4EF0-AA7D-5D5F1454B134}">
      <dgm:prSet/>
      <dgm:spPr/>
      <dgm:t>
        <a:bodyPr/>
        <a:lstStyle/>
        <a:p>
          <a:endParaRPr lang="en-US" sz="1200"/>
        </a:p>
      </dgm:t>
    </dgm:pt>
    <dgm:pt modelId="{8086CE77-8F48-4D5C-9EA0-93D8F423543A}" type="sibTrans" cxnId="{0415C9F1-E013-4EF0-AA7D-5D5F1454B134}">
      <dgm:prSet/>
      <dgm:spPr/>
      <dgm:t>
        <a:bodyPr/>
        <a:lstStyle/>
        <a:p>
          <a:endParaRPr lang="en-US" sz="1200"/>
        </a:p>
      </dgm:t>
    </dgm:pt>
    <dgm:pt modelId="{C60FDA86-9910-49F2-83A3-B0F799A62F9A}">
      <dgm:prSet custT="1"/>
      <dgm:spPr/>
      <dgm:t>
        <a:bodyPr/>
        <a:lstStyle/>
        <a:p>
          <a:pPr rtl="0"/>
          <a:r>
            <a:rPr lang="en-US" sz="1200" b="1" dirty="0"/>
            <a:t>ELECTRONICS &amp; IT</a:t>
          </a:r>
          <a:endParaRPr lang="en-IN" sz="1200" dirty="0"/>
        </a:p>
      </dgm:t>
    </dgm:pt>
    <dgm:pt modelId="{865EE1CC-E9DA-4319-A88C-12D796E0DBF7}" type="parTrans" cxnId="{A4B64AD4-C457-4C39-913E-D94EB618B105}">
      <dgm:prSet/>
      <dgm:spPr/>
      <dgm:t>
        <a:bodyPr/>
        <a:lstStyle/>
        <a:p>
          <a:endParaRPr lang="en-US" sz="1200"/>
        </a:p>
      </dgm:t>
    </dgm:pt>
    <dgm:pt modelId="{F8167A97-87C2-4AF7-8D44-5EE4729CE229}" type="sibTrans" cxnId="{A4B64AD4-C457-4C39-913E-D94EB618B105}">
      <dgm:prSet/>
      <dgm:spPr/>
      <dgm:t>
        <a:bodyPr/>
        <a:lstStyle/>
        <a:p>
          <a:endParaRPr lang="en-US" sz="1200"/>
        </a:p>
      </dgm:t>
    </dgm:pt>
    <dgm:pt modelId="{75BC3B8F-0B24-4DCA-B534-F72125B58977}">
      <dgm:prSet custT="1"/>
      <dgm:spPr/>
      <dgm:t>
        <a:bodyPr/>
        <a:lstStyle/>
        <a:p>
          <a:pPr rtl="0"/>
          <a:r>
            <a:rPr lang="en-US" sz="1200" b="1" dirty="0"/>
            <a:t>MECHANICAL ENGINEERING</a:t>
          </a:r>
          <a:endParaRPr lang="en-IN" sz="1200" dirty="0"/>
        </a:p>
      </dgm:t>
    </dgm:pt>
    <dgm:pt modelId="{6123B2BB-C764-4B85-9BC3-05C3E71F226D}" type="parTrans" cxnId="{E5B99F72-E237-42FB-A50B-5E1079B6D1F6}">
      <dgm:prSet/>
      <dgm:spPr/>
      <dgm:t>
        <a:bodyPr/>
        <a:lstStyle/>
        <a:p>
          <a:endParaRPr lang="en-US" sz="1200"/>
        </a:p>
      </dgm:t>
    </dgm:pt>
    <dgm:pt modelId="{D197DC8B-28C1-4450-B5ED-E1F1D53557E4}" type="sibTrans" cxnId="{E5B99F72-E237-42FB-A50B-5E1079B6D1F6}">
      <dgm:prSet/>
      <dgm:spPr/>
      <dgm:t>
        <a:bodyPr/>
        <a:lstStyle/>
        <a:p>
          <a:endParaRPr lang="en-US" sz="1200"/>
        </a:p>
      </dgm:t>
    </dgm:pt>
    <dgm:pt modelId="{25D4FFE0-0094-4DD7-89BF-F88D3298BC78}">
      <dgm:prSet custT="1"/>
      <dgm:spPr/>
      <dgm:t>
        <a:bodyPr/>
        <a:lstStyle/>
        <a:p>
          <a:pPr rtl="0"/>
          <a:r>
            <a:rPr lang="en-US" sz="1200" b="1" dirty="0"/>
            <a:t>MANAGEMENT SYSTEMS</a:t>
          </a:r>
          <a:endParaRPr lang="en-IN" sz="1200" dirty="0"/>
        </a:p>
      </dgm:t>
    </dgm:pt>
    <dgm:pt modelId="{1A851762-4ED9-45A2-B9AF-57436483B3D4}" type="parTrans" cxnId="{E74B3845-B373-4CAD-9EEF-D8535759DF61}">
      <dgm:prSet/>
      <dgm:spPr/>
      <dgm:t>
        <a:bodyPr/>
        <a:lstStyle/>
        <a:p>
          <a:endParaRPr lang="en-US" sz="1200"/>
        </a:p>
      </dgm:t>
    </dgm:pt>
    <dgm:pt modelId="{AA30E72A-5414-4C16-9A60-D8D626F4F129}" type="sibTrans" cxnId="{E74B3845-B373-4CAD-9EEF-D8535759DF61}">
      <dgm:prSet/>
      <dgm:spPr/>
      <dgm:t>
        <a:bodyPr/>
        <a:lstStyle/>
        <a:p>
          <a:endParaRPr lang="en-US" sz="1200"/>
        </a:p>
      </dgm:t>
    </dgm:pt>
    <dgm:pt modelId="{A3887744-30DD-4846-A46A-6ED4094A1DE5}" type="pres">
      <dgm:prSet presAssocID="{85F216BC-1DA5-4A5E-AB1D-2246746E2BB6}" presName="linearFlow" presStyleCnt="0">
        <dgm:presLayoutVars>
          <dgm:dir/>
          <dgm:resizeHandles val="exact"/>
        </dgm:presLayoutVars>
      </dgm:prSet>
      <dgm:spPr/>
      <dgm:t>
        <a:bodyPr/>
        <a:lstStyle/>
        <a:p>
          <a:endParaRPr lang="en-US"/>
        </a:p>
      </dgm:t>
    </dgm:pt>
    <dgm:pt modelId="{E5675302-544E-431C-B24A-80CC7803E3A7}" type="pres">
      <dgm:prSet presAssocID="{AA742371-D4A8-48DC-9916-1F2888868A34}" presName="composite" presStyleCnt="0"/>
      <dgm:spPr/>
    </dgm:pt>
    <dgm:pt modelId="{216135CA-678C-446B-88AB-3886C5DF67D7}" type="pres">
      <dgm:prSet presAssocID="{AA742371-D4A8-48DC-9916-1F2888868A34}" presName="imgShp" presStyleLbl="fgImgPlace1" presStyleIdx="0" presStyleCnt="7" custLinFactNeighborY="-40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82D0BE23-BC7B-4A21-96F5-FE192090EF82}" type="pres">
      <dgm:prSet presAssocID="{AA742371-D4A8-48DC-9916-1F2888868A34}" presName="txShp" presStyleLbl="node1" presStyleIdx="0" presStyleCnt="7" custLinFactNeighborY="-2867">
        <dgm:presLayoutVars>
          <dgm:bulletEnabled val="1"/>
        </dgm:presLayoutVars>
      </dgm:prSet>
      <dgm:spPr/>
      <dgm:t>
        <a:bodyPr/>
        <a:lstStyle/>
        <a:p>
          <a:endParaRPr lang="en-US"/>
        </a:p>
      </dgm:t>
    </dgm:pt>
    <dgm:pt modelId="{E8F7803F-0153-425B-8BFD-9941E9B935AB}" type="pres">
      <dgm:prSet presAssocID="{DF8AE165-A92E-4015-B672-7EFBEE78F813}" presName="spacing" presStyleCnt="0"/>
      <dgm:spPr/>
    </dgm:pt>
    <dgm:pt modelId="{EFB6ACD6-2822-403D-91D1-0393FC763272}" type="pres">
      <dgm:prSet presAssocID="{2650858A-C45A-45B8-B0A5-C4A5962867E7}" presName="composite" presStyleCnt="0"/>
      <dgm:spPr/>
    </dgm:pt>
    <dgm:pt modelId="{A255B46F-C6AF-4739-8D99-2CF83608B0A4}" type="pres">
      <dgm:prSet presAssocID="{2650858A-C45A-45B8-B0A5-C4A5962867E7}" presName="imgShp"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C10F16BA-DF59-4399-B5C7-3F26836E2413}" type="pres">
      <dgm:prSet presAssocID="{2650858A-C45A-45B8-B0A5-C4A5962867E7}" presName="txShp" presStyleLbl="node1" presStyleIdx="1" presStyleCnt="7">
        <dgm:presLayoutVars>
          <dgm:bulletEnabled val="1"/>
        </dgm:presLayoutVars>
      </dgm:prSet>
      <dgm:spPr/>
      <dgm:t>
        <a:bodyPr/>
        <a:lstStyle/>
        <a:p>
          <a:endParaRPr lang="en-US"/>
        </a:p>
      </dgm:t>
    </dgm:pt>
    <dgm:pt modelId="{30FA9D16-C5F1-4D1B-AB9B-F4867B47D49A}" type="pres">
      <dgm:prSet presAssocID="{56B468B6-D8C7-4CD4-AEB8-910CF18FE636}" presName="spacing" presStyleCnt="0"/>
      <dgm:spPr/>
    </dgm:pt>
    <dgm:pt modelId="{2088EEF9-F968-42C6-AB44-C7D1571150A2}" type="pres">
      <dgm:prSet presAssocID="{C0C14209-432D-4F8F-90FA-6FFAC7D24B60}" presName="composite" presStyleCnt="0"/>
      <dgm:spPr/>
    </dgm:pt>
    <dgm:pt modelId="{80AED420-A4DF-4731-A749-6FE72D4BAFE9}" type="pres">
      <dgm:prSet presAssocID="{C0C14209-432D-4F8F-90FA-6FFAC7D24B60}" presName="imgShp"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0771EA69-F376-44E3-B5F4-4F0757AE3B60}" type="pres">
      <dgm:prSet presAssocID="{C0C14209-432D-4F8F-90FA-6FFAC7D24B60}" presName="txShp" presStyleLbl="node1" presStyleIdx="2" presStyleCnt="7">
        <dgm:presLayoutVars>
          <dgm:bulletEnabled val="1"/>
        </dgm:presLayoutVars>
      </dgm:prSet>
      <dgm:spPr/>
      <dgm:t>
        <a:bodyPr/>
        <a:lstStyle/>
        <a:p>
          <a:endParaRPr lang="en-US"/>
        </a:p>
      </dgm:t>
    </dgm:pt>
    <dgm:pt modelId="{7635CC9E-5AA3-4DDC-BA06-FF164EBB692F}" type="pres">
      <dgm:prSet presAssocID="{267959F8-CB61-4958-A80E-7C9F52F7386A}" presName="spacing" presStyleCnt="0"/>
      <dgm:spPr/>
    </dgm:pt>
    <dgm:pt modelId="{9E3AB214-8458-4DC8-896D-F8C5FFF254AA}" type="pres">
      <dgm:prSet presAssocID="{19050483-24EC-4959-A890-FAA82CA6E880}" presName="composite" presStyleCnt="0"/>
      <dgm:spPr/>
    </dgm:pt>
    <dgm:pt modelId="{14EBB8D3-5763-4E35-8069-C1CF8080CF4A}" type="pres">
      <dgm:prSet presAssocID="{19050483-24EC-4959-A890-FAA82CA6E880}" presName="imgShp"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A6CBCC02-152A-4029-B5A4-02278571D4F5}" type="pres">
      <dgm:prSet presAssocID="{19050483-24EC-4959-A890-FAA82CA6E880}" presName="txShp" presStyleLbl="node1" presStyleIdx="3" presStyleCnt="7">
        <dgm:presLayoutVars>
          <dgm:bulletEnabled val="1"/>
        </dgm:presLayoutVars>
      </dgm:prSet>
      <dgm:spPr/>
      <dgm:t>
        <a:bodyPr/>
        <a:lstStyle/>
        <a:p>
          <a:endParaRPr lang="en-US"/>
        </a:p>
      </dgm:t>
    </dgm:pt>
    <dgm:pt modelId="{9BAE13AB-287C-4169-B026-CEAC3545E58B}" type="pres">
      <dgm:prSet presAssocID="{8086CE77-8F48-4D5C-9EA0-93D8F423543A}" presName="spacing" presStyleCnt="0"/>
      <dgm:spPr/>
    </dgm:pt>
    <dgm:pt modelId="{3518BD3B-1FE5-4897-B21C-4EF88317CE94}" type="pres">
      <dgm:prSet presAssocID="{C60FDA86-9910-49F2-83A3-B0F799A62F9A}" presName="composite" presStyleCnt="0"/>
      <dgm:spPr/>
    </dgm:pt>
    <dgm:pt modelId="{70FD410E-D94A-4BEE-9416-4F932815338E}" type="pres">
      <dgm:prSet presAssocID="{C60FDA86-9910-49F2-83A3-B0F799A62F9A}" presName="imgShp"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t>
        <a:bodyPr/>
        <a:lstStyle/>
        <a:p>
          <a:endParaRPr lang="en-US"/>
        </a:p>
      </dgm:t>
    </dgm:pt>
    <dgm:pt modelId="{BBBD2815-F2D0-4637-8E82-C7CDEFBD42F8}" type="pres">
      <dgm:prSet presAssocID="{C60FDA86-9910-49F2-83A3-B0F799A62F9A}" presName="txShp" presStyleLbl="node1" presStyleIdx="4" presStyleCnt="7">
        <dgm:presLayoutVars>
          <dgm:bulletEnabled val="1"/>
        </dgm:presLayoutVars>
      </dgm:prSet>
      <dgm:spPr/>
      <dgm:t>
        <a:bodyPr/>
        <a:lstStyle/>
        <a:p>
          <a:endParaRPr lang="en-US"/>
        </a:p>
      </dgm:t>
    </dgm:pt>
    <dgm:pt modelId="{D42FA3BC-98B4-4F3B-83C9-6BF5B475AB88}" type="pres">
      <dgm:prSet presAssocID="{F8167A97-87C2-4AF7-8D44-5EE4729CE229}" presName="spacing" presStyleCnt="0"/>
      <dgm:spPr/>
    </dgm:pt>
    <dgm:pt modelId="{B6C1CE12-434C-4FE9-BD7E-59F55F948461}" type="pres">
      <dgm:prSet presAssocID="{75BC3B8F-0B24-4DCA-B534-F72125B58977}" presName="composite" presStyleCnt="0"/>
      <dgm:spPr/>
    </dgm:pt>
    <dgm:pt modelId="{53F157BD-AE88-4A80-8F0E-E8EDCE97FF00}" type="pres">
      <dgm:prSet presAssocID="{75BC3B8F-0B24-4DCA-B534-F72125B58977}" presName="imgShp" presStyleLbl="fgImgPlac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9E672CA8-5BB9-4B4A-8983-6B6DAD65F16E}" type="pres">
      <dgm:prSet presAssocID="{75BC3B8F-0B24-4DCA-B534-F72125B58977}" presName="txShp" presStyleLbl="node1" presStyleIdx="5" presStyleCnt="7">
        <dgm:presLayoutVars>
          <dgm:bulletEnabled val="1"/>
        </dgm:presLayoutVars>
      </dgm:prSet>
      <dgm:spPr/>
      <dgm:t>
        <a:bodyPr/>
        <a:lstStyle/>
        <a:p>
          <a:endParaRPr lang="en-US"/>
        </a:p>
      </dgm:t>
    </dgm:pt>
    <dgm:pt modelId="{4D1769BA-1A8A-47F7-8F7F-148E7535A390}" type="pres">
      <dgm:prSet presAssocID="{D197DC8B-28C1-4450-B5ED-E1F1D53557E4}" presName="spacing" presStyleCnt="0"/>
      <dgm:spPr/>
    </dgm:pt>
    <dgm:pt modelId="{375D9BB6-F43D-472D-A79F-9593FAC7DAE0}" type="pres">
      <dgm:prSet presAssocID="{25D4FFE0-0094-4DD7-89BF-F88D3298BC78}" presName="composite" presStyleCnt="0"/>
      <dgm:spPr/>
    </dgm:pt>
    <dgm:pt modelId="{A1031F52-7096-4B5A-9F55-4933D524C19D}" type="pres">
      <dgm:prSet presAssocID="{25D4FFE0-0094-4DD7-89BF-F88D3298BC78}" presName="imgShp" presStyleLbl="fgImgPlace1" presStyleIdx="6" presStyleCnt="7"/>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BDB3501E-797E-4D41-9BB3-F7BA0A73D9AD}" type="pres">
      <dgm:prSet presAssocID="{25D4FFE0-0094-4DD7-89BF-F88D3298BC78}" presName="txShp" presStyleLbl="node1" presStyleIdx="6" presStyleCnt="7">
        <dgm:presLayoutVars>
          <dgm:bulletEnabled val="1"/>
        </dgm:presLayoutVars>
      </dgm:prSet>
      <dgm:spPr/>
      <dgm:t>
        <a:bodyPr/>
        <a:lstStyle/>
        <a:p>
          <a:endParaRPr lang="en-US"/>
        </a:p>
      </dgm:t>
    </dgm:pt>
  </dgm:ptLst>
  <dgm:cxnLst>
    <dgm:cxn modelId="{E74B3845-B373-4CAD-9EEF-D8535759DF61}" srcId="{85F216BC-1DA5-4A5E-AB1D-2246746E2BB6}" destId="{25D4FFE0-0094-4DD7-89BF-F88D3298BC78}" srcOrd="6" destOrd="0" parTransId="{1A851762-4ED9-45A2-B9AF-57436483B3D4}" sibTransId="{AA30E72A-5414-4C16-9A60-D8D626F4F129}"/>
    <dgm:cxn modelId="{0415C9F1-E013-4EF0-AA7D-5D5F1454B134}" srcId="{85F216BC-1DA5-4A5E-AB1D-2246746E2BB6}" destId="{19050483-24EC-4959-A890-FAA82CA6E880}" srcOrd="3" destOrd="0" parTransId="{85CB2453-D4F0-4B23-B34B-B5C9C3542DD5}" sibTransId="{8086CE77-8F48-4D5C-9EA0-93D8F423543A}"/>
    <dgm:cxn modelId="{A0C25B3E-87DD-42F0-A608-3E403C6C3E2A}" type="presOf" srcId="{19050483-24EC-4959-A890-FAA82CA6E880}" destId="{A6CBCC02-152A-4029-B5A4-02278571D4F5}" srcOrd="0" destOrd="0" presId="urn:microsoft.com/office/officeart/2005/8/layout/vList3"/>
    <dgm:cxn modelId="{B0E11083-D5DF-4590-B61C-06D471021FB1}" type="presOf" srcId="{C0C14209-432D-4F8F-90FA-6FFAC7D24B60}" destId="{0771EA69-F376-44E3-B5F4-4F0757AE3B60}" srcOrd="0" destOrd="0" presId="urn:microsoft.com/office/officeart/2005/8/layout/vList3"/>
    <dgm:cxn modelId="{3577A6DC-DE51-4CC6-A982-12E91D87B892}" type="presOf" srcId="{C60FDA86-9910-49F2-83A3-B0F799A62F9A}" destId="{BBBD2815-F2D0-4637-8E82-C7CDEFBD42F8}" srcOrd="0" destOrd="0" presId="urn:microsoft.com/office/officeart/2005/8/layout/vList3"/>
    <dgm:cxn modelId="{54824338-8CA7-40C5-94FF-C00540E6408A}" type="presOf" srcId="{AA742371-D4A8-48DC-9916-1F2888868A34}" destId="{82D0BE23-BC7B-4A21-96F5-FE192090EF82}" srcOrd="0" destOrd="0" presId="urn:microsoft.com/office/officeart/2005/8/layout/vList3"/>
    <dgm:cxn modelId="{A391CB80-9692-4EAE-9570-C1A4AEF9783E}" type="presOf" srcId="{85F216BC-1DA5-4A5E-AB1D-2246746E2BB6}" destId="{A3887744-30DD-4846-A46A-6ED4094A1DE5}" srcOrd="0" destOrd="0" presId="urn:microsoft.com/office/officeart/2005/8/layout/vList3"/>
    <dgm:cxn modelId="{0F3F6D1E-30F5-4AD9-9839-B107F467066B}" srcId="{85F216BC-1DA5-4A5E-AB1D-2246746E2BB6}" destId="{C0C14209-432D-4F8F-90FA-6FFAC7D24B60}" srcOrd="2" destOrd="0" parTransId="{19C31778-2CF3-4AAA-9C53-2C4F8ABE5847}" sibTransId="{267959F8-CB61-4958-A80E-7C9F52F7386A}"/>
    <dgm:cxn modelId="{1C450727-7AB4-48FC-80B2-548871500A1B}" srcId="{85F216BC-1DA5-4A5E-AB1D-2246746E2BB6}" destId="{2650858A-C45A-45B8-B0A5-C4A5962867E7}" srcOrd="1" destOrd="0" parTransId="{3EFB8BAE-E4A9-479B-AC59-E8FA419647E2}" sibTransId="{56B468B6-D8C7-4CD4-AEB8-910CF18FE636}"/>
    <dgm:cxn modelId="{1D27DAA0-B32D-413F-9080-E7D770503C04}" type="presOf" srcId="{25D4FFE0-0094-4DD7-89BF-F88D3298BC78}" destId="{BDB3501E-797E-4D41-9BB3-F7BA0A73D9AD}" srcOrd="0" destOrd="0" presId="urn:microsoft.com/office/officeart/2005/8/layout/vList3"/>
    <dgm:cxn modelId="{39E1A35A-DDD7-4041-BB6E-2DD05904BBF6}" srcId="{85F216BC-1DA5-4A5E-AB1D-2246746E2BB6}" destId="{AA742371-D4A8-48DC-9916-1F2888868A34}" srcOrd="0" destOrd="0" parTransId="{5FBC13E7-705C-444F-ADCE-2BD55882079F}" sibTransId="{DF8AE165-A92E-4015-B672-7EFBEE78F813}"/>
    <dgm:cxn modelId="{E5B99F72-E237-42FB-A50B-5E1079B6D1F6}" srcId="{85F216BC-1DA5-4A5E-AB1D-2246746E2BB6}" destId="{75BC3B8F-0B24-4DCA-B534-F72125B58977}" srcOrd="5" destOrd="0" parTransId="{6123B2BB-C764-4B85-9BC3-05C3E71F226D}" sibTransId="{D197DC8B-28C1-4450-B5ED-E1F1D53557E4}"/>
    <dgm:cxn modelId="{A4B64AD4-C457-4C39-913E-D94EB618B105}" srcId="{85F216BC-1DA5-4A5E-AB1D-2246746E2BB6}" destId="{C60FDA86-9910-49F2-83A3-B0F799A62F9A}" srcOrd="4" destOrd="0" parTransId="{865EE1CC-E9DA-4319-A88C-12D796E0DBF7}" sibTransId="{F8167A97-87C2-4AF7-8D44-5EE4729CE229}"/>
    <dgm:cxn modelId="{211DA079-7855-4BE1-B787-47452E6CCDF7}" type="presOf" srcId="{2650858A-C45A-45B8-B0A5-C4A5962867E7}" destId="{C10F16BA-DF59-4399-B5C7-3F26836E2413}" srcOrd="0" destOrd="0" presId="urn:microsoft.com/office/officeart/2005/8/layout/vList3"/>
    <dgm:cxn modelId="{7870CB8F-172C-441E-BE3E-657E092F51C7}" type="presOf" srcId="{75BC3B8F-0B24-4DCA-B534-F72125B58977}" destId="{9E672CA8-5BB9-4B4A-8983-6B6DAD65F16E}" srcOrd="0" destOrd="0" presId="urn:microsoft.com/office/officeart/2005/8/layout/vList3"/>
    <dgm:cxn modelId="{FD2BC46F-6BF2-452E-8215-808CDC108FD8}" type="presParOf" srcId="{A3887744-30DD-4846-A46A-6ED4094A1DE5}" destId="{E5675302-544E-431C-B24A-80CC7803E3A7}" srcOrd="0" destOrd="0" presId="urn:microsoft.com/office/officeart/2005/8/layout/vList3"/>
    <dgm:cxn modelId="{9D812B25-1059-4DA0-98AD-822415E0AEFC}" type="presParOf" srcId="{E5675302-544E-431C-B24A-80CC7803E3A7}" destId="{216135CA-678C-446B-88AB-3886C5DF67D7}" srcOrd="0" destOrd="0" presId="urn:microsoft.com/office/officeart/2005/8/layout/vList3"/>
    <dgm:cxn modelId="{A043B19F-C936-4A8E-9955-063ABF7BADF5}" type="presParOf" srcId="{E5675302-544E-431C-B24A-80CC7803E3A7}" destId="{82D0BE23-BC7B-4A21-96F5-FE192090EF82}" srcOrd="1" destOrd="0" presId="urn:microsoft.com/office/officeart/2005/8/layout/vList3"/>
    <dgm:cxn modelId="{37DC9ECE-445C-473F-ADA0-69294B9172E2}" type="presParOf" srcId="{A3887744-30DD-4846-A46A-6ED4094A1DE5}" destId="{E8F7803F-0153-425B-8BFD-9941E9B935AB}" srcOrd="1" destOrd="0" presId="urn:microsoft.com/office/officeart/2005/8/layout/vList3"/>
    <dgm:cxn modelId="{70EE446E-B152-457E-AB09-24BB3B235D11}" type="presParOf" srcId="{A3887744-30DD-4846-A46A-6ED4094A1DE5}" destId="{EFB6ACD6-2822-403D-91D1-0393FC763272}" srcOrd="2" destOrd="0" presId="urn:microsoft.com/office/officeart/2005/8/layout/vList3"/>
    <dgm:cxn modelId="{1F38663A-BB24-485C-A627-779565068EA5}" type="presParOf" srcId="{EFB6ACD6-2822-403D-91D1-0393FC763272}" destId="{A255B46F-C6AF-4739-8D99-2CF83608B0A4}" srcOrd="0" destOrd="0" presId="urn:microsoft.com/office/officeart/2005/8/layout/vList3"/>
    <dgm:cxn modelId="{7A5E4D71-DD3C-440F-B15A-AAD538AD59EF}" type="presParOf" srcId="{EFB6ACD6-2822-403D-91D1-0393FC763272}" destId="{C10F16BA-DF59-4399-B5C7-3F26836E2413}" srcOrd="1" destOrd="0" presId="urn:microsoft.com/office/officeart/2005/8/layout/vList3"/>
    <dgm:cxn modelId="{F9394F6D-F0DA-425D-A028-73A8D37EF7B5}" type="presParOf" srcId="{A3887744-30DD-4846-A46A-6ED4094A1DE5}" destId="{30FA9D16-C5F1-4D1B-AB9B-F4867B47D49A}" srcOrd="3" destOrd="0" presId="urn:microsoft.com/office/officeart/2005/8/layout/vList3"/>
    <dgm:cxn modelId="{EBE3AD9E-34C4-4895-A29E-2BF13FA1762C}" type="presParOf" srcId="{A3887744-30DD-4846-A46A-6ED4094A1DE5}" destId="{2088EEF9-F968-42C6-AB44-C7D1571150A2}" srcOrd="4" destOrd="0" presId="urn:microsoft.com/office/officeart/2005/8/layout/vList3"/>
    <dgm:cxn modelId="{D1978134-2F4B-4E7C-94B9-2D12B8121CDA}" type="presParOf" srcId="{2088EEF9-F968-42C6-AB44-C7D1571150A2}" destId="{80AED420-A4DF-4731-A749-6FE72D4BAFE9}" srcOrd="0" destOrd="0" presId="urn:microsoft.com/office/officeart/2005/8/layout/vList3"/>
    <dgm:cxn modelId="{87813161-DE27-455D-8A50-309AE6036A3D}" type="presParOf" srcId="{2088EEF9-F968-42C6-AB44-C7D1571150A2}" destId="{0771EA69-F376-44E3-B5F4-4F0757AE3B60}" srcOrd="1" destOrd="0" presId="urn:microsoft.com/office/officeart/2005/8/layout/vList3"/>
    <dgm:cxn modelId="{FED71E0D-6F22-4393-8372-5E54DD2947F4}" type="presParOf" srcId="{A3887744-30DD-4846-A46A-6ED4094A1DE5}" destId="{7635CC9E-5AA3-4DDC-BA06-FF164EBB692F}" srcOrd="5" destOrd="0" presId="urn:microsoft.com/office/officeart/2005/8/layout/vList3"/>
    <dgm:cxn modelId="{8ECBF094-CB9C-4008-9F0E-DA3F6A22BCD4}" type="presParOf" srcId="{A3887744-30DD-4846-A46A-6ED4094A1DE5}" destId="{9E3AB214-8458-4DC8-896D-F8C5FFF254AA}" srcOrd="6" destOrd="0" presId="urn:microsoft.com/office/officeart/2005/8/layout/vList3"/>
    <dgm:cxn modelId="{16854D4E-D48C-448D-B4DC-CF819A955658}" type="presParOf" srcId="{9E3AB214-8458-4DC8-896D-F8C5FFF254AA}" destId="{14EBB8D3-5763-4E35-8069-C1CF8080CF4A}" srcOrd="0" destOrd="0" presId="urn:microsoft.com/office/officeart/2005/8/layout/vList3"/>
    <dgm:cxn modelId="{34B3E94C-0D21-4B18-8C71-675E7FE15C66}" type="presParOf" srcId="{9E3AB214-8458-4DC8-896D-F8C5FFF254AA}" destId="{A6CBCC02-152A-4029-B5A4-02278571D4F5}" srcOrd="1" destOrd="0" presId="urn:microsoft.com/office/officeart/2005/8/layout/vList3"/>
    <dgm:cxn modelId="{117A3240-930A-4A77-B136-ECDFA8232FD3}" type="presParOf" srcId="{A3887744-30DD-4846-A46A-6ED4094A1DE5}" destId="{9BAE13AB-287C-4169-B026-CEAC3545E58B}" srcOrd="7" destOrd="0" presId="urn:microsoft.com/office/officeart/2005/8/layout/vList3"/>
    <dgm:cxn modelId="{4CE260CB-A3B3-4476-933A-F942418FB6FA}" type="presParOf" srcId="{A3887744-30DD-4846-A46A-6ED4094A1DE5}" destId="{3518BD3B-1FE5-4897-B21C-4EF88317CE94}" srcOrd="8" destOrd="0" presId="urn:microsoft.com/office/officeart/2005/8/layout/vList3"/>
    <dgm:cxn modelId="{91BC2B84-5DF0-4B13-8626-F021689220E1}" type="presParOf" srcId="{3518BD3B-1FE5-4897-B21C-4EF88317CE94}" destId="{70FD410E-D94A-4BEE-9416-4F932815338E}" srcOrd="0" destOrd="0" presId="urn:microsoft.com/office/officeart/2005/8/layout/vList3"/>
    <dgm:cxn modelId="{5D634D2D-9BE8-4BA3-BABE-431E2A9240EE}" type="presParOf" srcId="{3518BD3B-1FE5-4897-B21C-4EF88317CE94}" destId="{BBBD2815-F2D0-4637-8E82-C7CDEFBD42F8}" srcOrd="1" destOrd="0" presId="urn:microsoft.com/office/officeart/2005/8/layout/vList3"/>
    <dgm:cxn modelId="{3110DA06-48CE-4FBA-882B-F45809029CCE}" type="presParOf" srcId="{A3887744-30DD-4846-A46A-6ED4094A1DE5}" destId="{D42FA3BC-98B4-4F3B-83C9-6BF5B475AB88}" srcOrd="9" destOrd="0" presId="urn:microsoft.com/office/officeart/2005/8/layout/vList3"/>
    <dgm:cxn modelId="{E38A892C-6F1A-4329-BE44-9416487EB8EA}" type="presParOf" srcId="{A3887744-30DD-4846-A46A-6ED4094A1DE5}" destId="{B6C1CE12-434C-4FE9-BD7E-59F55F948461}" srcOrd="10" destOrd="0" presId="urn:microsoft.com/office/officeart/2005/8/layout/vList3"/>
    <dgm:cxn modelId="{69758E0B-7E87-44A3-8EA2-ADD9B7CABEAF}" type="presParOf" srcId="{B6C1CE12-434C-4FE9-BD7E-59F55F948461}" destId="{53F157BD-AE88-4A80-8F0E-E8EDCE97FF00}" srcOrd="0" destOrd="0" presId="urn:microsoft.com/office/officeart/2005/8/layout/vList3"/>
    <dgm:cxn modelId="{1E67FDD0-2DA0-49B3-A659-30F9901A9AAE}" type="presParOf" srcId="{B6C1CE12-434C-4FE9-BD7E-59F55F948461}" destId="{9E672CA8-5BB9-4B4A-8983-6B6DAD65F16E}" srcOrd="1" destOrd="0" presId="urn:microsoft.com/office/officeart/2005/8/layout/vList3"/>
    <dgm:cxn modelId="{19253100-312C-4215-B853-0945350DCCB7}" type="presParOf" srcId="{A3887744-30DD-4846-A46A-6ED4094A1DE5}" destId="{4D1769BA-1A8A-47F7-8F7F-148E7535A390}" srcOrd="11" destOrd="0" presId="urn:microsoft.com/office/officeart/2005/8/layout/vList3"/>
    <dgm:cxn modelId="{CC87A69C-3E83-4B0E-8E27-4E64095F8E16}" type="presParOf" srcId="{A3887744-30DD-4846-A46A-6ED4094A1DE5}" destId="{375D9BB6-F43D-472D-A79F-9593FAC7DAE0}" srcOrd="12" destOrd="0" presId="urn:microsoft.com/office/officeart/2005/8/layout/vList3"/>
    <dgm:cxn modelId="{74E4142C-1E49-40E4-A2F3-1BE8BC20DCEB}" type="presParOf" srcId="{375D9BB6-F43D-472D-A79F-9593FAC7DAE0}" destId="{A1031F52-7096-4B5A-9F55-4933D524C19D}" srcOrd="0" destOrd="0" presId="urn:microsoft.com/office/officeart/2005/8/layout/vList3"/>
    <dgm:cxn modelId="{1494EBA7-F067-4739-B807-15D12ACA2E4D}" type="presParOf" srcId="{375D9BB6-F43D-472D-A79F-9593FAC7DAE0}" destId="{BDB3501E-797E-4D41-9BB3-F7BA0A73D9A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F216BC-1DA5-4A5E-AB1D-2246746E2BB6}" type="doc">
      <dgm:prSet loTypeId="urn:microsoft.com/office/officeart/2005/8/layout/vList3" loCatId="list" qsTypeId="urn:microsoft.com/office/officeart/2005/8/quickstyle/simple1#2" qsCatId="simple" csTypeId="urn:microsoft.com/office/officeart/2005/8/colors/colorful1#3" csCatId="colorful" phldr="1"/>
      <dgm:spPr/>
      <dgm:t>
        <a:bodyPr/>
        <a:lstStyle/>
        <a:p>
          <a:endParaRPr lang="en-US"/>
        </a:p>
      </dgm:t>
    </dgm:pt>
    <dgm:pt modelId="{AA742371-D4A8-48DC-9916-1F2888868A34}">
      <dgm:prSet/>
      <dgm:spPr/>
      <dgm:t>
        <a:bodyPr/>
        <a:lstStyle/>
        <a:p>
          <a:pPr rtl="0"/>
          <a:r>
            <a:rPr lang="en-US" b="1" dirty="0"/>
            <a:t>METALLURGICAL ENGINEERGING</a:t>
          </a:r>
          <a:endParaRPr lang="en-IN" dirty="0"/>
        </a:p>
      </dgm:t>
    </dgm:pt>
    <dgm:pt modelId="{5FBC13E7-705C-444F-ADCE-2BD55882079F}" type="parTrans" cxnId="{39E1A35A-DDD7-4041-BB6E-2DD05904BBF6}">
      <dgm:prSet/>
      <dgm:spPr/>
      <dgm:t>
        <a:bodyPr/>
        <a:lstStyle/>
        <a:p>
          <a:endParaRPr lang="en-US"/>
        </a:p>
      </dgm:t>
    </dgm:pt>
    <dgm:pt modelId="{DF8AE165-A92E-4015-B672-7EFBEE78F813}" type="sibTrans" cxnId="{39E1A35A-DDD7-4041-BB6E-2DD05904BBF6}">
      <dgm:prSet/>
      <dgm:spPr/>
      <dgm:t>
        <a:bodyPr/>
        <a:lstStyle/>
        <a:p>
          <a:endParaRPr lang="en-US"/>
        </a:p>
      </dgm:t>
    </dgm:pt>
    <dgm:pt modelId="{2650858A-C45A-45B8-B0A5-C4A5962867E7}">
      <dgm:prSet/>
      <dgm:spPr/>
      <dgm:t>
        <a:bodyPr/>
        <a:lstStyle/>
        <a:p>
          <a:pPr rtl="0"/>
          <a:r>
            <a:rPr lang="en-US" b="1" dirty="0"/>
            <a:t>MEDICAL EQUIPMENT &amp; HOSPITAL PLANNING</a:t>
          </a:r>
          <a:endParaRPr lang="en-IN" dirty="0"/>
        </a:p>
      </dgm:t>
    </dgm:pt>
    <dgm:pt modelId="{3EFB8BAE-E4A9-479B-AC59-E8FA419647E2}" type="parTrans" cxnId="{1C450727-7AB4-48FC-80B2-548871500A1B}">
      <dgm:prSet/>
      <dgm:spPr/>
      <dgm:t>
        <a:bodyPr/>
        <a:lstStyle/>
        <a:p>
          <a:endParaRPr lang="en-US"/>
        </a:p>
      </dgm:t>
    </dgm:pt>
    <dgm:pt modelId="{56B468B6-D8C7-4CD4-AEB8-910CF18FE636}" type="sibTrans" cxnId="{1C450727-7AB4-48FC-80B2-548871500A1B}">
      <dgm:prSet/>
      <dgm:spPr/>
      <dgm:t>
        <a:bodyPr/>
        <a:lstStyle/>
        <a:p>
          <a:endParaRPr lang="en-US"/>
        </a:p>
      </dgm:t>
    </dgm:pt>
    <dgm:pt modelId="{C0C14209-432D-4F8F-90FA-6FFAC7D24B60}">
      <dgm:prSet/>
      <dgm:spPr/>
      <dgm:t>
        <a:bodyPr/>
        <a:lstStyle/>
        <a:p>
          <a:pPr rtl="0"/>
          <a:r>
            <a:rPr lang="en-US" b="1" dirty="0"/>
            <a:t>PETROLEUM, COAL &amp; RELATED PRODUCTS</a:t>
          </a:r>
          <a:endParaRPr lang="en-IN" dirty="0"/>
        </a:p>
      </dgm:t>
    </dgm:pt>
    <dgm:pt modelId="{19C31778-2CF3-4AAA-9C53-2C4F8ABE5847}" type="parTrans" cxnId="{0F3F6D1E-30F5-4AD9-9839-B107F467066B}">
      <dgm:prSet/>
      <dgm:spPr/>
      <dgm:t>
        <a:bodyPr/>
        <a:lstStyle/>
        <a:p>
          <a:endParaRPr lang="en-US"/>
        </a:p>
      </dgm:t>
    </dgm:pt>
    <dgm:pt modelId="{267959F8-CB61-4958-A80E-7C9F52F7386A}" type="sibTrans" cxnId="{0F3F6D1E-30F5-4AD9-9839-B107F467066B}">
      <dgm:prSet/>
      <dgm:spPr/>
      <dgm:t>
        <a:bodyPr/>
        <a:lstStyle/>
        <a:p>
          <a:endParaRPr lang="en-US"/>
        </a:p>
      </dgm:t>
    </dgm:pt>
    <dgm:pt modelId="{19050483-24EC-4959-A890-FAA82CA6E880}">
      <dgm:prSet/>
      <dgm:spPr/>
      <dgm:t>
        <a:bodyPr/>
        <a:lstStyle/>
        <a:p>
          <a:pPr rtl="0"/>
          <a:r>
            <a:rPr lang="en-US" b="1" dirty="0"/>
            <a:t>PRODUCTION &amp; GENERAL ENGINEERING</a:t>
          </a:r>
          <a:endParaRPr lang="en-IN" dirty="0"/>
        </a:p>
      </dgm:t>
    </dgm:pt>
    <dgm:pt modelId="{85CB2453-D4F0-4B23-B34B-B5C9C3542DD5}" type="parTrans" cxnId="{0415C9F1-E013-4EF0-AA7D-5D5F1454B134}">
      <dgm:prSet/>
      <dgm:spPr/>
      <dgm:t>
        <a:bodyPr/>
        <a:lstStyle/>
        <a:p>
          <a:endParaRPr lang="en-US"/>
        </a:p>
      </dgm:t>
    </dgm:pt>
    <dgm:pt modelId="{8086CE77-8F48-4D5C-9EA0-93D8F423543A}" type="sibTrans" cxnId="{0415C9F1-E013-4EF0-AA7D-5D5F1454B134}">
      <dgm:prSet/>
      <dgm:spPr/>
      <dgm:t>
        <a:bodyPr/>
        <a:lstStyle/>
        <a:p>
          <a:endParaRPr lang="en-US"/>
        </a:p>
      </dgm:t>
    </dgm:pt>
    <dgm:pt modelId="{C60FDA86-9910-49F2-83A3-B0F799A62F9A}">
      <dgm:prSet/>
      <dgm:spPr/>
      <dgm:t>
        <a:bodyPr/>
        <a:lstStyle/>
        <a:p>
          <a:pPr rtl="0"/>
          <a:r>
            <a:rPr lang="en-US" b="1" dirty="0"/>
            <a:t>SERVICE SECTOR</a:t>
          </a:r>
          <a:endParaRPr lang="en-IN" dirty="0"/>
        </a:p>
      </dgm:t>
    </dgm:pt>
    <dgm:pt modelId="{865EE1CC-E9DA-4319-A88C-12D796E0DBF7}" type="parTrans" cxnId="{A4B64AD4-C457-4C39-913E-D94EB618B105}">
      <dgm:prSet/>
      <dgm:spPr/>
      <dgm:t>
        <a:bodyPr/>
        <a:lstStyle/>
        <a:p>
          <a:endParaRPr lang="en-US"/>
        </a:p>
      </dgm:t>
    </dgm:pt>
    <dgm:pt modelId="{F8167A97-87C2-4AF7-8D44-5EE4729CE229}" type="sibTrans" cxnId="{A4B64AD4-C457-4C39-913E-D94EB618B105}">
      <dgm:prSet/>
      <dgm:spPr/>
      <dgm:t>
        <a:bodyPr/>
        <a:lstStyle/>
        <a:p>
          <a:endParaRPr lang="en-US"/>
        </a:p>
      </dgm:t>
    </dgm:pt>
    <dgm:pt modelId="{75BC3B8F-0B24-4DCA-B534-F72125B58977}">
      <dgm:prSet/>
      <dgm:spPr/>
      <dgm:t>
        <a:bodyPr/>
        <a:lstStyle/>
        <a:p>
          <a:pPr rtl="0"/>
          <a:r>
            <a:rPr lang="en-US" b="1" dirty="0"/>
            <a:t>TRANSPORT ENGINEERING</a:t>
          </a:r>
          <a:endParaRPr lang="en-IN" dirty="0"/>
        </a:p>
      </dgm:t>
    </dgm:pt>
    <dgm:pt modelId="{6123B2BB-C764-4B85-9BC3-05C3E71F226D}" type="parTrans" cxnId="{E5B99F72-E237-42FB-A50B-5E1079B6D1F6}">
      <dgm:prSet/>
      <dgm:spPr/>
      <dgm:t>
        <a:bodyPr/>
        <a:lstStyle/>
        <a:p>
          <a:endParaRPr lang="en-US"/>
        </a:p>
      </dgm:t>
    </dgm:pt>
    <dgm:pt modelId="{D197DC8B-28C1-4450-B5ED-E1F1D53557E4}" type="sibTrans" cxnId="{E5B99F72-E237-42FB-A50B-5E1079B6D1F6}">
      <dgm:prSet/>
      <dgm:spPr/>
      <dgm:t>
        <a:bodyPr/>
        <a:lstStyle/>
        <a:p>
          <a:endParaRPr lang="en-US"/>
        </a:p>
      </dgm:t>
    </dgm:pt>
    <dgm:pt modelId="{25D4FFE0-0094-4DD7-89BF-F88D3298BC78}">
      <dgm:prSet/>
      <dgm:spPr/>
      <dgm:t>
        <a:bodyPr/>
        <a:lstStyle/>
        <a:p>
          <a:pPr rtl="0"/>
          <a:r>
            <a:rPr lang="en-US" b="1" dirty="0"/>
            <a:t>TEXTILES</a:t>
          </a:r>
          <a:endParaRPr lang="en-IN" dirty="0"/>
        </a:p>
      </dgm:t>
    </dgm:pt>
    <dgm:pt modelId="{1A851762-4ED9-45A2-B9AF-57436483B3D4}" type="parTrans" cxnId="{E74B3845-B373-4CAD-9EEF-D8535759DF61}">
      <dgm:prSet/>
      <dgm:spPr/>
      <dgm:t>
        <a:bodyPr/>
        <a:lstStyle/>
        <a:p>
          <a:endParaRPr lang="en-US"/>
        </a:p>
      </dgm:t>
    </dgm:pt>
    <dgm:pt modelId="{AA30E72A-5414-4C16-9A60-D8D626F4F129}" type="sibTrans" cxnId="{E74B3845-B373-4CAD-9EEF-D8535759DF61}">
      <dgm:prSet/>
      <dgm:spPr/>
      <dgm:t>
        <a:bodyPr/>
        <a:lstStyle/>
        <a:p>
          <a:endParaRPr lang="en-US"/>
        </a:p>
      </dgm:t>
    </dgm:pt>
    <dgm:pt modelId="{1E3B824C-3E6E-4E4F-948E-213E67CDE6FD}">
      <dgm:prSet/>
      <dgm:spPr/>
      <dgm:t>
        <a:bodyPr/>
        <a:lstStyle/>
        <a:p>
          <a:pPr rtl="0"/>
          <a:r>
            <a:rPr lang="en-US" b="1" dirty="0"/>
            <a:t>WATER RESOURCES </a:t>
          </a:r>
          <a:endParaRPr lang="en-IN" b="1" dirty="0"/>
        </a:p>
      </dgm:t>
    </dgm:pt>
    <dgm:pt modelId="{DD017F4F-37CD-4A64-9649-EB182BFD0D2B}" type="parTrans" cxnId="{EAE6722B-812D-4D1E-8CDB-9468832EDBC5}">
      <dgm:prSet/>
      <dgm:spPr/>
      <dgm:t>
        <a:bodyPr/>
        <a:lstStyle/>
        <a:p>
          <a:endParaRPr lang="en-US"/>
        </a:p>
      </dgm:t>
    </dgm:pt>
    <dgm:pt modelId="{54FAE42F-6B3B-4B2E-BA29-D3DD804B7E44}" type="sibTrans" cxnId="{EAE6722B-812D-4D1E-8CDB-9468832EDBC5}">
      <dgm:prSet/>
      <dgm:spPr/>
      <dgm:t>
        <a:bodyPr/>
        <a:lstStyle/>
        <a:p>
          <a:endParaRPr lang="en-US"/>
        </a:p>
      </dgm:t>
    </dgm:pt>
    <dgm:pt modelId="{A3887744-30DD-4846-A46A-6ED4094A1DE5}" type="pres">
      <dgm:prSet presAssocID="{85F216BC-1DA5-4A5E-AB1D-2246746E2BB6}" presName="linearFlow" presStyleCnt="0">
        <dgm:presLayoutVars>
          <dgm:dir/>
          <dgm:resizeHandles val="exact"/>
        </dgm:presLayoutVars>
      </dgm:prSet>
      <dgm:spPr/>
      <dgm:t>
        <a:bodyPr/>
        <a:lstStyle/>
        <a:p>
          <a:endParaRPr lang="en-US"/>
        </a:p>
      </dgm:t>
    </dgm:pt>
    <dgm:pt modelId="{E5675302-544E-431C-B24A-80CC7803E3A7}" type="pres">
      <dgm:prSet presAssocID="{AA742371-D4A8-48DC-9916-1F2888868A34}" presName="composite" presStyleCnt="0"/>
      <dgm:spPr/>
    </dgm:pt>
    <dgm:pt modelId="{216135CA-678C-446B-88AB-3886C5DF67D7}" type="pres">
      <dgm:prSet presAssocID="{AA742371-D4A8-48DC-9916-1F2888868A34}" presName="imgShp" presStyleLbl="fgImgPlace1" presStyleIdx="0" presStyleCnt="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82D0BE23-BC7B-4A21-96F5-FE192090EF82}" type="pres">
      <dgm:prSet presAssocID="{AA742371-D4A8-48DC-9916-1F2888868A34}" presName="txShp" presStyleLbl="node1" presStyleIdx="0" presStyleCnt="8">
        <dgm:presLayoutVars>
          <dgm:bulletEnabled val="1"/>
        </dgm:presLayoutVars>
      </dgm:prSet>
      <dgm:spPr/>
      <dgm:t>
        <a:bodyPr/>
        <a:lstStyle/>
        <a:p>
          <a:endParaRPr lang="en-US"/>
        </a:p>
      </dgm:t>
    </dgm:pt>
    <dgm:pt modelId="{E8F7803F-0153-425B-8BFD-9941E9B935AB}" type="pres">
      <dgm:prSet presAssocID="{DF8AE165-A92E-4015-B672-7EFBEE78F813}" presName="spacing" presStyleCnt="0"/>
      <dgm:spPr/>
    </dgm:pt>
    <dgm:pt modelId="{EFB6ACD6-2822-403D-91D1-0393FC763272}" type="pres">
      <dgm:prSet presAssocID="{2650858A-C45A-45B8-B0A5-C4A5962867E7}" presName="composite" presStyleCnt="0"/>
      <dgm:spPr/>
    </dgm:pt>
    <dgm:pt modelId="{A255B46F-C6AF-4739-8D99-2CF83608B0A4}" type="pres">
      <dgm:prSet presAssocID="{2650858A-C45A-45B8-B0A5-C4A5962867E7}" presName="imgShp" presStyleLbl="fgImgPlace1" presStyleIdx="1" presStyleCnt="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dgm:spPr>
    </dgm:pt>
    <dgm:pt modelId="{C10F16BA-DF59-4399-B5C7-3F26836E2413}" type="pres">
      <dgm:prSet presAssocID="{2650858A-C45A-45B8-B0A5-C4A5962867E7}" presName="txShp" presStyleLbl="node1" presStyleIdx="1" presStyleCnt="8">
        <dgm:presLayoutVars>
          <dgm:bulletEnabled val="1"/>
        </dgm:presLayoutVars>
      </dgm:prSet>
      <dgm:spPr/>
      <dgm:t>
        <a:bodyPr/>
        <a:lstStyle/>
        <a:p>
          <a:endParaRPr lang="en-US"/>
        </a:p>
      </dgm:t>
    </dgm:pt>
    <dgm:pt modelId="{30FA9D16-C5F1-4D1B-AB9B-F4867B47D49A}" type="pres">
      <dgm:prSet presAssocID="{56B468B6-D8C7-4CD4-AEB8-910CF18FE636}" presName="spacing" presStyleCnt="0"/>
      <dgm:spPr/>
    </dgm:pt>
    <dgm:pt modelId="{2088EEF9-F968-42C6-AB44-C7D1571150A2}" type="pres">
      <dgm:prSet presAssocID="{C0C14209-432D-4F8F-90FA-6FFAC7D24B60}" presName="composite" presStyleCnt="0"/>
      <dgm:spPr/>
    </dgm:pt>
    <dgm:pt modelId="{80AED420-A4DF-4731-A749-6FE72D4BAFE9}" type="pres">
      <dgm:prSet presAssocID="{C0C14209-432D-4F8F-90FA-6FFAC7D24B60}" presName="imgShp" presStyleLbl="fgImgPlace1" presStyleIdx="2" presStyleCnt="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0771EA69-F376-44E3-B5F4-4F0757AE3B60}" type="pres">
      <dgm:prSet presAssocID="{C0C14209-432D-4F8F-90FA-6FFAC7D24B60}" presName="txShp" presStyleLbl="node1" presStyleIdx="2" presStyleCnt="8">
        <dgm:presLayoutVars>
          <dgm:bulletEnabled val="1"/>
        </dgm:presLayoutVars>
      </dgm:prSet>
      <dgm:spPr/>
      <dgm:t>
        <a:bodyPr/>
        <a:lstStyle/>
        <a:p>
          <a:endParaRPr lang="en-US"/>
        </a:p>
      </dgm:t>
    </dgm:pt>
    <dgm:pt modelId="{7635CC9E-5AA3-4DDC-BA06-FF164EBB692F}" type="pres">
      <dgm:prSet presAssocID="{267959F8-CB61-4958-A80E-7C9F52F7386A}" presName="spacing" presStyleCnt="0"/>
      <dgm:spPr/>
    </dgm:pt>
    <dgm:pt modelId="{9E3AB214-8458-4DC8-896D-F8C5FFF254AA}" type="pres">
      <dgm:prSet presAssocID="{19050483-24EC-4959-A890-FAA82CA6E880}" presName="composite" presStyleCnt="0"/>
      <dgm:spPr/>
    </dgm:pt>
    <dgm:pt modelId="{14EBB8D3-5763-4E35-8069-C1CF8080CF4A}" type="pres">
      <dgm:prSet presAssocID="{19050483-24EC-4959-A890-FAA82CA6E880}" presName="imgShp" presStyleLbl="fgImgPlace1" presStyleIdx="3" presStyleCnt="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dgm:spPr>
    </dgm:pt>
    <dgm:pt modelId="{A6CBCC02-152A-4029-B5A4-02278571D4F5}" type="pres">
      <dgm:prSet presAssocID="{19050483-24EC-4959-A890-FAA82CA6E880}" presName="txShp" presStyleLbl="node1" presStyleIdx="3" presStyleCnt="8">
        <dgm:presLayoutVars>
          <dgm:bulletEnabled val="1"/>
        </dgm:presLayoutVars>
      </dgm:prSet>
      <dgm:spPr/>
      <dgm:t>
        <a:bodyPr/>
        <a:lstStyle/>
        <a:p>
          <a:endParaRPr lang="en-US"/>
        </a:p>
      </dgm:t>
    </dgm:pt>
    <dgm:pt modelId="{9BAE13AB-287C-4169-B026-CEAC3545E58B}" type="pres">
      <dgm:prSet presAssocID="{8086CE77-8F48-4D5C-9EA0-93D8F423543A}" presName="spacing" presStyleCnt="0"/>
      <dgm:spPr/>
    </dgm:pt>
    <dgm:pt modelId="{3518BD3B-1FE5-4897-B21C-4EF88317CE94}" type="pres">
      <dgm:prSet presAssocID="{C60FDA86-9910-49F2-83A3-B0F799A62F9A}" presName="composite" presStyleCnt="0"/>
      <dgm:spPr/>
    </dgm:pt>
    <dgm:pt modelId="{70FD410E-D94A-4BEE-9416-4F932815338E}" type="pres">
      <dgm:prSet presAssocID="{C60FDA86-9910-49F2-83A3-B0F799A62F9A}" presName="imgShp" presStyleLbl="fgImgPlace1" presStyleIdx="4" presStyleCnt="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dgm:spPr>
    </dgm:pt>
    <dgm:pt modelId="{BBBD2815-F2D0-4637-8E82-C7CDEFBD42F8}" type="pres">
      <dgm:prSet presAssocID="{C60FDA86-9910-49F2-83A3-B0F799A62F9A}" presName="txShp" presStyleLbl="node1" presStyleIdx="4" presStyleCnt="8">
        <dgm:presLayoutVars>
          <dgm:bulletEnabled val="1"/>
        </dgm:presLayoutVars>
      </dgm:prSet>
      <dgm:spPr/>
      <dgm:t>
        <a:bodyPr/>
        <a:lstStyle/>
        <a:p>
          <a:endParaRPr lang="en-US"/>
        </a:p>
      </dgm:t>
    </dgm:pt>
    <dgm:pt modelId="{D42FA3BC-98B4-4F3B-83C9-6BF5B475AB88}" type="pres">
      <dgm:prSet presAssocID="{F8167A97-87C2-4AF7-8D44-5EE4729CE229}" presName="spacing" presStyleCnt="0"/>
      <dgm:spPr/>
    </dgm:pt>
    <dgm:pt modelId="{B6C1CE12-434C-4FE9-BD7E-59F55F948461}" type="pres">
      <dgm:prSet presAssocID="{75BC3B8F-0B24-4DCA-B534-F72125B58977}" presName="composite" presStyleCnt="0"/>
      <dgm:spPr/>
    </dgm:pt>
    <dgm:pt modelId="{53F157BD-AE88-4A80-8F0E-E8EDCE97FF00}" type="pres">
      <dgm:prSet presAssocID="{75BC3B8F-0B24-4DCA-B534-F72125B58977}" presName="imgShp" presStyleLbl="fgImgPlace1" presStyleIdx="5" presStyleCnt="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4000" b="-4000"/>
          </a:stretch>
        </a:blipFill>
      </dgm:spPr>
    </dgm:pt>
    <dgm:pt modelId="{9E672CA8-5BB9-4B4A-8983-6B6DAD65F16E}" type="pres">
      <dgm:prSet presAssocID="{75BC3B8F-0B24-4DCA-B534-F72125B58977}" presName="txShp" presStyleLbl="node1" presStyleIdx="5" presStyleCnt="8">
        <dgm:presLayoutVars>
          <dgm:bulletEnabled val="1"/>
        </dgm:presLayoutVars>
      </dgm:prSet>
      <dgm:spPr/>
      <dgm:t>
        <a:bodyPr/>
        <a:lstStyle/>
        <a:p>
          <a:endParaRPr lang="en-US"/>
        </a:p>
      </dgm:t>
    </dgm:pt>
    <dgm:pt modelId="{4D1769BA-1A8A-47F7-8F7F-148E7535A390}" type="pres">
      <dgm:prSet presAssocID="{D197DC8B-28C1-4450-B5ED-E1F1D53557E4}" presName="spacing" presStyleCnt="0"/>
      <dgm:spPr/>
    </dgm:pt>
    <dgm:pt modelId="{375D9BB6-F43D-472D-A79F-9593FAC7DAE0}" type="pres">
      <dgm:prSet presAssocID="{25D4FFE0-0094-4DD7-89BF-F88D3298BC78}" presName="composite" presStyleCnt="0"/>
      <dgm:spPr/>
    </dgm:pt>
    <dgm:pt modelId="{A1031F52-7096-4B5A-9F55-4933D524C19D}" type="pres">
      <dgm:prSet presAssocID="{25D4FFE0-0094-4DD7-89BF-F88D3298BC78}" presName="imgShp" presStyleLbl="fgImgPlace1" presStyleIdx="6" presStyleCnt="8"/>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t>
        <a:bodyPr/>
        <a:lstStyle/>
        <a:p>
          <a:endParaRPr lang="en-US"/>
        </a:p>
      </dgm:t>
    </dgm:pt>
    <dgm:pt modelId="{BDB3501E-797E-4D41-9BB3-F7BA0A73D9AD}" type="pres">
      <dgm:prSet presAssocID="{25D4FFE0-0094-4DD7-89BF-F88D3298BC78}" presName="txShp" presStyleLbl="node1" presStyleIdx="6" presStyleCnt="8">
        <dgm:presLayoutVars>
          <dgm:bulletEnabled val="1"/>
        </dgm:presLayoutVars>
      </dgm:prSet>
      <dgm:spPr/>
      <dgm:t>
        <a:bodyPr/>
        <a:lstStyle/>
        <a:p>
          <a:endParaRPr lang="en-US"/>
        </a:p>
      </dgm:t>
    </dgm:pt>
    <dgm:pt modelId="{CE439383-764D-489E-A34D-4BF05109C926}" type="pres">
      <dgm:prSet presAssocID="{AA30E72A-5414-4C16-9A60-D8D626F4F129}" presName="spacing" presStyleCnt="0"/>
      <dgm:spPr/>
    </dgm:pt>
    <dgm:pt modelId="{DB97546C-B046-4C27-94F8-B0EAB1E5E598}" type="pres">
      <dgm:prSet presAssocID="{1E3B824C-3E6E-4E4F-948E-213E67CDE6FD}" presName="composite" presStyleCnt="0"/>
      <dgm:spPr/>
    </dgm:pt>
    <dgm:pt modelId="{7851E63B-4FEB-4130-90BB-7FFEB5DDACD5}" type="pres">
      <dgm:prSet presAssocID="{1E3B824C-3E6E-4E4F-948E-213E67CDE6FD}" presName="imgShp" presStyleLbl="fgImgPlace1" presStyleIdx="7" presStyleCnt="8"/>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t="-4000" b="-4000"/>
          </a:stretch>
        </a:blipFill>
      </dgm:spPr>
    </dgm:pt>
    <dgm:pt modelId="{110DDF54-8F7B-4F39-9ECC-BD67D3B19256}" type="pres">
      <dgm:prSet presAssocID="{1E3B824C-3E6E-4E4F-948E-213E67CDE6FD}" presName="txShp" presStyleLbl="node1" presStyleIdx="7" presStyleCnt="8">
        <dgm:presLayoutVars>
          <dgm:bulletEnabled val="1"/>
        </dgm:presLayoutVars>
      </dgm:prSet>
      <dgm:spPr/>
      <dgm:t>
        <a:bodyPr/>
        <a:lstStyle/>
        <a:p>
          <a:endParaRPr lang="en-US"/>
        </a:p>
      </dgm:t>
    </dgm:pt>
  </dgm:ptLst>
  <dgm:cxnLst>
    <dgm:cxn modelId="{A4B64AD4-C457-4C39-913E-D94EB618B105}" srcId="{85F216BC-1DA5-4A5E-AB1D-2246746E2BB6}" destId="{C60FDA86-9910-49F2-83A3-B0F799A62F9A}" srcOrd="4" destOrd="0" parTransId="{865EE1CC-E9DA-4319-A88C-12D796E0DBF7}" sibTransId="{F8167A97-87C2-4AF7-8D44-5EE4729CE229}"/>
    <dgm:cxn modelId="{3577A6DC-DE51-4CC6-A982-12E91D87B892}" type="presOf" srcId="{C60FDA86-9910-49F2-83A3-B0F799A62F9A}" destId="{BBBD2815-F2D0-4637-8E82-C7CDEFBD42F8}" srcOrd="0" destOrd="0" presId="urn:microsoft.com/office/officeart/2005/8/layout/vList3"/>
    <dgm:cxn modelId="{E74B3845-B373-4CAD-9EEF-D8535759DF61}" srcId="{85F216BC-1DA5-4A5E-AB1D-2246746E2BB6}" destId="{25D4FFE0-0094-4DD7-89BF-F88D3298BC78}" srcOrd="6" destOrd="0" parTransId="{1A851762-4ED9-45A2-B9AF-57436483B3D4}" sibTransId="{AA30E72A-5414-4C16-9A60-D8D626F4F129}"/>
    <dgm:cxn modelId="{A391CB80-9692-4EAE-9570-C1A4AEF9783E}" type="presOf" srcId="{85F216BC-1DA5-4A5E-AB1D-2246746E2BB6}" destId="{A3887744-30DD-4846-A46A-6ED4094A1DE5}" srcOrd="0" destOrd="0" presId="urn:microsoft.com/office/officeart/2005/8/layout/vList3"/>
    <dgm:cxn modelId="{7870CB8F-172C-441E-BE3E-657E092F51C7}" type="presOf" srcId="{75BC3B8F-0B24-4DCA-B534-F72125B58977}" destId="{9E672CA8-5BB9-4B4A-8983-6B6DAD65F16E}" srcOrd="0" destOrd="0" presId="urn:microsoft.com/office/officeart/2005/8/layout/vList3"/>
    <dgm:cxn modelId="{39E1A35A-DDD7-4041-BB6E-2DD05904BBF6}" srcId="{85F216BC-1DA5-4A5E-AB1D-2246746E2BB6}" destId="{AA742371-D4A8-48DC-9916-1F2888868A34}" srcOrd="0" destOrd="0" parTransId="{5FBC13E7-705C-444F-ADCE-2BD55882079F}" sibTransId="{DF8AE165-A92E-4015-B672-7EFBEE78F813}"/>
    <dgm:cxn modelId="{E5B99F72-E237-42FB-A50B-5E1079B6D1F6}" srcId="{85F216BC-1DA5-4A5E-AB1D-2246746E2BB6}" destId="{75BC3B8F-0B24-4DCA-B534-F72125B58977}" srcOrd="5" destOrd="0" parTransId="{6123B2BB-C764-4B85-9BC3-05C3E71F226D}" sibTransId="{D197DC8B-28C1-4450-B5ED-E1F1D53557E4}"/>
    <dgm:cxn modelId="{B0E11083-D5DF-4590-B61C-06D471021FB1}" type="presOf" srcId="{C0C14209-432D-4F8F-90FA-6FFAC7D24B60}" destId="{0771EA69-F376-44E3-B5F4-4F0757AE3B60}" srcOrd="0" destOrd="0" presId="urn:microsoft.com/office/officeart/2005/8/layout/vList3"/>
    <dgm:cxn modelId="{EAE6722B-812D-4D1E-8CDB-9468832EDBC5}" srcId="{85F216BC-1DA5-4A5E-AB1D-2246746E2BB6}" destId="{1E3B824C-3E6E-4E4F-948E-213E67CDE6FD}" srcOrd="7" destOrd="0" parTransId="{DD017F4F-37CD-4A64-9649-EB182BFD0D2B}" sibTransId="{54FAE42F-6B3B-4B2E-BA29-D3DD804B7E44}"/>
    <dgm:cxn modelId="{1C450727-7AB4-48FC-80B2-548871500A1B}" srcId="{85F216BC-1DA5-4A5E-AB1D-2246746E2BB6}" destId="{2650858A-C45A-45B8-B0A5-C4A5962867E7}" srcOrd="1" destOrd="0" parTransId="{3EFB8BAE-E4A9-479B-AC59-E8FA419647E2}" sibTransId="{56B468B6-D8C7-4CD4-AEB8-910CF18FE636}"/>
    <dgm:cxn modelId="{1D27DAA0-B32D-413F-9080-E7D770503C04}" type="presOf" srcId="{25D4FFE0-0094-4DD7-89BF-F88D3298BC78}" destId="{BDB3501E-797E-4D41-9BB3-F7BA0A73D9AD}" srcOrd="0" destOrd="0" presId="urn:microsoft.com/office/officeart/2005/8/layout/vList3"/>
    <dgm:cxn modelId="{0415C9F1-E013-4EF0-AA7D-5D5F1454B134}" srcId="{85F216BC-1DA5-4A5E-AB1D-2246746E2BB6}" destId="{19050483-24EC-4959-A890-FAA82CA6E880}" srcOrd="3" destOrd="0" parTransId="{85CB2453-D4F0-4B23-B34B-B5C9C3542DD5}" sibTransId="{8086CE77-8F48-4D5C-9EA0-93D8F423543A}"/>
    <dgm:cxn modelId="{211DA079-7855-4BE1-B787-47452E6CCDF7}" type="presOf" srcId="{2650858A-C45A-45B8-B0A5-C4A5962867E7}" destId="{C10F16BA-DF59-4399-B5C7-3F26836E2413}" srcOrd="0" destOrd="0" presId="urn:microsoft.com/office/officeart/2005/8/layout/vList3"/>
    <dgm:cxn modelId="{1A7A2C6A-4FDC-4BF2-98C4-C6DFB6108ED4}" type="presOf" srcId="{1E3B824C-3E6E-4E4F-948E-213E67CDE6FD}" destId="{110DDF54-8F7B-4F39-9ECC-BD67D3B19256}" srcOrd="0" destOrd="0" presId="urn:microsoft.com/office/officeart/2005/8/layout/vList3"/>
    <dgm:cxn modelId="{0F3F6D1E-30F5-4AD9-9839-B107F467066B}" srcId="{85F216BC-1DA5-4A5E-AB1D-2246746E2BB6}" destId="{C0C14209-432D-4F8F-90FA-6FFAC7D24B60}" srcOrd="2" destOrd="0" parTransId="{19C31778-2CF3-4AAA-9C53-2C4F8ABE5847}" sibTransId="{267959F8-CB61-4958-A80E-7C9F52F7386A}"/>
    <dgm:cxn modelId="{A0C25B3E-87DD-42F0-A608-3E403C6C3E2A}" type="presOf" srcId="{19050483-24EC-4959-A890-FAA82CA6E880}" destId="{A6CBCC02-152A-4029-B5A4-02278571D4F5}" srcOrd="0" destOrd="0" presId="urn:microsoft.com/office/officeart/2005/8/layout/vList3"/>
    <dgm:cxn modelId="{54824338-8CA7-40C5-94FF-C00540E6408A}" type="presOf" srcId="{AA742371-D4A8-48DC-9916-1F2888868A34}" destId="{82D0BE23-BC7B-4A21-96F5-FE192090EF82}" srcOrd="0" destOrd="0" presId="urn:microsoft.com/office/officeart/2005/8/layout/vList3"/>
    <dgm:cxn modelId="{FD2BC46F-6BF2-452E-8215-808CDC108FD8}" type="presParOf" srcId="{A3887744-30DD-4846-A46A-6ED4094A1DE5}" destId="{E5675302-544E-431C-B24A-80CC7803E3A7}" srcOrd="0" destOrd="0" presId="urn:microsoft.com/office/officeart/2005/8/layout/vList3"/>
    <dgm:cxn modelId="{9D812B25-1059-4DA0-98AD-822415E0AEFC}" type="presParOf" srcId="{E5675302-544E-431C-B24A-80CC7803E3A7}" destId="{216135CA-678C-446B-88AB-3886C5DF67D7}" srcOrd="0" destOrd="0" presId="urn:microsoft.com/office/officeart/2005/8/layout/vList3"/>
    <dgm:cxn modelId="{A043B19F-C936-4A8E-9955-063ABF7BADF5}" type="presParOf" srcId="{E5675302-544E-431C-B24A-80CC7803E3A7}" destId="{82D0BE23-BC7B-4A21-96F5-FE192090EF82}" srcOrd="1" destOrd="0" presId="urn:microsoft.com/office/officeart/2005/8/layout/vList3"/>
    <dgm:cxn modelId="{37DC9ECE-445C-473F-ADA0-69294B9172E2}" type="presParOf" srcId="{A3887744-30DD-4846-A46A-6ED4094A1DE5}" destId="{E8F7803F-0153-425B-8BFD-9941E9B935AB}" srcOrd="1" destOrd="0" presId="urn:microsoft.com/office/officeart/2005/8/layout/vList3"/>
    <dgm:cxn modelId="{70EE446E-B152-457E-AB09-24BB3B235D11}" type="presParOf" srcId="{A3887744-30DD-4846-A46A-6ED4094A1DE5}" destId="{EFB6ACD6-2822-403D-91D1-0393FC763272}" srcOrd="2" destOrd="0" presId="urn:microsoft.com/office/officeart/2005/8/layout/vList3"/>
    <dgm:cxn modelId="{1F38663A-BB24-485C-A627-779565068EA5}" type="presParOf" srcId="{EFB6ACD6-2822-403D-91D1-0393FC763272}" destId="{A255B46F-C6AF-4739-8D99-2CF83608B0A4}" srcOrd="0" destOrd="0" presId="urn:microsoft.com/office/officeart/2005/8/layout/vList3"/>
    <dgm:cxn modelId="{7A5E4D71-DD3C-440F-B15A-AAD538AD59EF}" type="presParOf" srcId="{EFB6ACD6-2822-403D-91D1-0393FC763272}" destId="{C10F16BA-DF59-4399-B5C7-3F26836E2413}" srcOrd="1" destOrd="0" presId="urn:microsoft.com/office/officeart/2005/8/layout/vList3"/>
    <dgm:cxn modelId="{F9394F6D-F0DA-425D-A028-73A8D37EF7B5}" type="presParOf" srcId="{A3887744-30DD-4846-A46A-6ED4094A1DE5}" destId="{30FA9D16-C5F1-4D1B-AB9B-F4867B47D49A}" srcOrd="3" destOrd="0" presId="urn:microsoft.com/office/officeart/2005/8/layout/vList3"/>
    <dgm:cxn modelId="{EBE3AD9E-34C4-4895-A29E-2BF13FA1762C}" type="presParOf" srcId="{A3887744-30DD-4846-A46A-6ED4094A1DE5}" destId="{2088EEF9-F968-42C6-AB44-C7D1571150A2}" srcOrd="4" destOrd="0" presId="urn:microsoft.com/office/officeart/2005/8/layout/vList3"/>
    <dgm:cxn modelId="{D1978134-2F4B-4E7C-94B9-2D12B8121CDA}" type="presParOf" srcId="{2088EEF9-F968-42C6-AB44-C7D1571150A2}" destId="{80AED420-A4DF-4731-A749-6FE72D4BAFE9}" srcOrd="0" destOrd="0" presId="urn:microsoft.com/office/officeart/2005/8/layout/vList3"/>
    <dgm:cxn modelId="{87813161-DE27-455D-8A50-309AE6036A3D}" type="presParOf" srcId="{2088EEF9-F968-42C6-AB44-C7D1571150A2}" destId="{0771EA69-F376-44E3-B5F4-4F0757AE3B60}" srcOrd="1" destOrd="0" presId="urn:microsoft.com/office/officeart/2005/8/layout/vList3"/>
    <dgm:cxn modelId="{FED71E0D-6F22-4393-8372-5E54DD2947F4}" type="presParOf" srcId="{A3887744-30DD-4846-A46A-6ED4094A1DE5}" destId="{7635CC9E-5AA3-4DDC-BA06-FF164EBB692F}" srcOrd="5" destOrd="0" presId="urn:microsoft.com/office/officeart/2005/8/layout/vList3"/>
    <dgm:cxn modelId="{8ECBF094-CB9C-4008-9F0E-DA3F6A22BCD4}" type="presParOf" srcId="{A3887744-30DD-4846-A46A-6ED4094A1DE5}" destId="{9E3AB214-8458-4DC8-896D-F8C5FFF254AA}" srcOrd="6" destOrd="0" presId="urn:microsoft.com/office/officeart/2005/8/layout/vList3"/>
    <dgm:cxn modelId="{16854D4E-D48C-448D-B4DC-CF819A955658}" type="presParOf" srcId="{9E3AB214-8458-4DC8-896D-F8C5FFF254AA}" destId="{14EBB8D3-5763-4E35-8069-C1CF8080CF4A}" srcOrd="0" destOrd="0" presId="urn:microsoft.com/office/officeart/2005/8/layout/vList3"/>
    <dgm:cxn modelId="{34B3E94C-0D21-4B18-8C71-675E7FE15C66}" type="presParOf" srcId="{9E3AB214-8458-4DC8-896D-F8C5FFF254AA}" destId="{A6CBCC02-152A-4029-B5A4-02278571D4F5}" srcOrd="1" destOrd="0" presId="urn:microsoft.com/office/officeart/2005/8/layout/vList3"/>
    <dgm:cxn modelId="{117A3240-930A-4A77-B136-ECDFA8232FD3}" type="presParOf" srcId="{A3887744-30DD-4846-A46A-6ED4094A1DE5}" destId="{9BAE13AB-287C-4169-B026-CEAC3545E58B}" srcOrd="7" destOrd="0" presId="urn:microsoft.com/office/officeart/2005/8/layout/vList3"/>
    <dgm:cxn modelId="{4CE260CB-A3B3-4476-933A-F942418FB6FA}" type="presParOf" srcId="{A3887744-30DD-4846-A46A-6ED4094A1DE5}" destId="{3518BD3B-1FE5-4897-B21C-4EF88317CE94}" srcOrd="8" destOrd="0" presId="urn:microsoft.com/office/officeart/2005/8/layout/vList3"/>
    <dgm:cxn modelId="{91BC2B84-5DF0-4B13-8626-F021689220E1}" type="presParOf" srcId="{3518BD3B-1FE5-4897-B21C-4EF88317CE94}" destId="{70FD410E-D94A-4BEE-9416-4F932815338E}" srcOrd="0" destOrd="0" presId="urn:microsoft.com/office/officeart/2005/8/layout/vList3"/>
    <dgm:cxn modelId="{5D634D2D-9BE8-4BA3-BABE-431E2A9240EE}" type="presParOf" srcId="{3518BD3B-1FE5-4897-B21C-4EF88317CE94}" destId="{BBBD2815-F2D0-4637-8E82-C7CDEFBD42F8}" srcOrd="1" destOrd="0" presId="urn:microsoft.com/office/officeart/2005/8/layout/vList3"/>
    <dgm:cxn modelId="{3110DA06-48CE-4FBA-882B-F45809029CCE}" type="presParOf" srcId="{A3887744-30DD-4846-A46A-6ED4094A1DE5}" destId="{D42FA3BC-98B4-4F3B-83C9-6BF5B475AB88}" srcOrd="9" destOrd="0" presId="urn:microsoft.com/office/officeart/2005/8/layout/vList3"/>
    <dgm:cxn modelId="{E38A892C-6F1A-4329-BE44-9416487EB8EA}" type="presParOf" srcId="{A3887744-30DD-4846-A46A-6ED4094A1DE5}" destId="{B6C1CE12-434C-4FE9-BD7E-59F55F948461}" srcOrd="10" destOrd="0" presId="urn:microsoft.com/office/officeart/2005/8/layout/vList3"/>
    <dgm:cxn modelId="{69758E0B-7E87-44A3-8EA2-ADD9B7CABEAF}" type="presParOf" srcId="{B6C1CE12-434C-4FE9-BD7E-59F55F948461}" destId="{53F157BD-AE88-4A80-8F0E-E8EDCE97FF00}" srcOrd="0" destOrd="0" presId="urn:microsoft.com/office/officeart/2005/8/layout/vList3"/>
    <dgm:cxn modelId="{1E67FDD0-2DA0-49B3-A659-30F9901A9AAE}" type="presParOf" srcId="{B6C1CE12-434C-4FE9-BD7E-59F55F948461}" destId="{9E672CA8-5BB9-4B4A-8983-6B6DAD65F16E}" srcOrd="1" destOrd="0" presId="urn:microsoft.com/office/officeart/2005/8/layout/vList3"/>
    <dgm:cxn modelId="{19253100-312C-4215-B853-0945350DCCB7}" type="presParOf" srcId="{A3887744-30DD-4846-A46A-6ED4094A1DE5}" destId="{4D1769BA-1A8A-47F7-8F7F-148E7535A390}" srcOrd="11" destOrd="0" presId="urn:microsoft.com/office/officeart/2005/8/layout/vList3"/>
    <dgm:cxn modelId="{CC87A69C-3E83-4B0E-8E27-4E64095F8E16}" type="presParOf" srcId="{A3887744-30DD-4846-A46A-6ED4094A1DE5}" destId="{375D9BB6-F43D-472D-A79F-9593FAC7DAE0}" srcOrd="12" destOrd="0" presId="urn:microsoft.com/office/officeart/2005/8/layout/vList3"/>
    <dgm:cxn modelId="{74E4142C-1E49-40E4-A2F3-1BE8BC20DCEB}" type="presParOf" srcId="{375D9BB6-F43D-472D-A79F-9593FAC7DAE0}" destId="{A1031F52-7096-4B5A-9F55-4933D524C19D}" srcOrd="0" destOrd="0" presId="urn:microsoft.com/office/officeart/2005/8/layout/vList3"/>
    <dgm:cxn modelId="{1494EBA7-F067-4739-B807-15D12ACA2E4D}" type="presParOf" srcId="{375D9BB6-F43D-472D-A79F-9593FAC7DAE0}" destId="{BDB3501E-797E-4D41-9BB3-F7BA0A73D9AD}" srcOrd="1" destOrd="0" presId="urn:microsoft.com/office/officeart/2005/8/layout/vList3"/>
    <dgm:cxn modelId="{BEFCE559-D13F-4273-8AFB-A72142B52037}" type="presParOf" srcId="{A3887744-30DD-4846-A46A-6ED4094A1DE5}" destId="{CE439383-764D-489E-A34D-4BF05109C926}" srcOrd="13" destOrd="0" presId="urn:microsoft.com/office/officeart/2005/8/layout/vList3"/>
    <dgm:cxn modelId="{61C34309-DE61-4200-9C19-0007B7E72199}" type="presParOf" srcId="{A3887744-30DD-4846-A46A-6ED4094A1DE5}" destId="{DB97546C-B046-4C27-94F8-B0EAB1E5E598}" srcOrd="14" destOrd="0" presId="urn:microsoft.com/office/officeart/2005/8/layout/vList3"/>
    <dgm:cxn modelId="{6A0B4393-98BE-445F-9027-301F918FD03C}" type="presParOf" srcId="{DB97546C-B046-4C27-94F8-B0EAB1E5E598}" destId="{7851E63B-4FEB-4130-90BB-7FFEB5DDACD5}" srcOrd="0" destOrd="0" presId="urn:microsoft.com/office/officeart/2005/8/layout/vList3"/>
    <dgm:cxn modelId="{69511D8B-6F4F-4F69-9476-DDE34FB2B114}" type="presParOf" srcId="{DB97546C-B046-4C27-94F8-B0EAB1E5E598}" destId="{110DDF54-8F7B-4F39-9ECC-BD67D3B19256}"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BEA57F-8038-43CE-8A63-E50B63E15C19}" type="doc">
      <dgm:prSet loTypeId="urn:microsoft.com/office/officeart/2005/8/layout/radial3" loCatId="cycle" qsTypeId="urn:microsoft.com/office/officeart/2005/8/quickstyle/simple5" qsCatId="simple" csTypeId="urn:microsoft.com/office/officeart/2005/8/colors/colorful1#1" csCatId="colorful" phldr="1"/>
      <dgm:spPr/>
      <dgm:t>
        <a:bodyPr/>
        <a:lstStyle/>
        <a:p>
          <a:endParaRPr lang="en-IN"/>
        </a:p>
      </dgm:t>
    </dgm:pt>
    <dgm:pt modelId="{FF8F6AB9-A4CB-43AD-B1A8-2690659D6891}">
      <dgm:prSet phldrT="[Text]" custT="1"/>
      <dgm:spPr/>
      <dgm:t>
        <a:bodyPr/>
        <a:lstStyle/>
        <a:p>
          <a:endParaRPr lang="en-US" sz="800" dirty="0"/>
        </a:p>
        <a:p>
          <a:r>
            <a:rPr lang="en-US" sz="2200" dirty="0"/>
            <a:t>4 PILLARS </a:t>
          </a:r>
        </a:p>
        <a:p>
          <a:r>
            <a:rPr lang="en-US" sz="2200" dirty="0"/>
            <a:t>OF SAFETY</a:t>
          </a:r>
          <a:endParaRPr lang="en-IN" sz="2200" dirty="0"/>
        </a:p>
      </dgm:t>
    </dgm:pt>
    <dgm:pt modelId="{F1B36EDA-25D4-4A3A-974C-FA0ACE8B0796}" type="parTrans" cxnId="{585909F0-E528-44DD-986C-3AA106198539}">
      <dgm:prSet/>
      <dgm:spPr/>
      <dgm:t>
        <a:bodyPr/>
        <a:lstStyle/>
        <a:p>
          <a:endParaRPr lang="en-IN"/>
        </a:p>
      </dgm:t>
    </dgm:pt>
    <dgm:pt modelId="{F54F5B4E-D534-484A-B992-8A57ACA9EDCC}" type="sibTrans" cxnId="{585909F0-E528-44DD-986C-3AA106198539}">
      <dgm:prSet/>
      <dgm:spPr/>
      <dgm:t>
        <a:bodyPr/>
        <a:lstStyle/>
        <a:p>
          <a:endParaRPr lang="en-IN"/>
        </a:p>
      </dgm:t>
    </dgm:pt>
    <dgm:pt modelId="{AF23376A-C7B9-41AE-AB92-2104D92080DC}">
      <dgm:prSet phldrT="[Text]" phldr="1"/>
      <dgm:spPr>
        <a:blipFill rotWithShape="0">
          <a:blip xmlns:r="http://schemas.openxmlformats.org/officeDocument/2006/relationships" r:embed="rId1">
            <a:duotone>
              <a:schemeClr val="accent3">
                <a:alpha val="50000"/>
                <a:hueOff val="0"/>
                <a:satOff val="0"/>
                <a:lumOff val="0"/>
                <a:alphaOff val="0"/>
                <a:shade val="20000"/>
                <a:satMod val="200000"/>
              </a:schemeClr>
              <a:schemeClr val="accent3">
                <a:alpha val="5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t="-3000" b="-3000"/>
          </a:stretch>
        </a:blipFill>
      </dgm:spPr>
      <dgm:t>
        <a:bodyPr/>
        <a:lstStyle/>
        <a:p>
          <a:endParaRPr lang="en-IN" dirty="0"/>
        </a:p>
      </dgm:t>
    </dgm:pt>
    <dgm:pt modelId="{EE4A3220-9414-488B-A9A5-C6B1F6BB2E4D}" type="parTrans" cxnId="{5FDBBD2D-E6C2-4CAE-AA4F-D862920E0919}">
      <dgm:prSet/>
      <dgm:spPr/>
      <dgm:t>
        <a:bodyPr/>
        <a:lstStyle/>
        <a:p>
          <a:endParaRPr lang="en-IN"/>
        </a:p>
      </dgm:t>
    </dgm:pt>
    <dgm:pt modelId="{8ED95099-BBEE-44D2-A7C5-F20AF5275B92}" type="sibTrans" cxnId="{5FDBBD2D-E6C2-4CAE-AA4F-D862920E0919}">
      <dgm:prSet/>
      <dgm:spPr/>
      <dgm:t>
        <a:bodyPr/>
        <a:lstStyle/>
        <a:p>
          <a:endParaRPr lang="en-IN"/>
        </a:p>
      </dgm:t>
    </dgm:pt>
    <dgm:pt modelId="{B6E831FC-0703-4CA4-A50F-74AF9999F932}">
      <dgm:prSet phldrT="[Text]" phldr="1"/>
      <dgm:spPr>
        <a:blipFill rotWithShape="0">
          <a:blip xmlns:r="http://schemas.openxmlformats.org/officeDocument/2006/relationships" r:embed="rId2">
            <a:duotone>
              <a:schemeClr val="accent4">
                <a:alpha val="50000"/>
                <a:hueOff val="0"/>
                <a:satOff val="0"/>
                <a:lumOff val="0"/>
                <a:alphaOff val="0"/>
                <a:shade val="20000"/>
                <a:satMod val="200000"/>
              </a:schemeClr>
              <a:schemeClr val="accent4">
                <a:alpha val="5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IN" dirty="0"/>
        </a:p>
      </dgm:t>
    </dgm:pt>
    <dgm:pt modelId="{1C2B1BB2-B481-4127-B088-6B165C6F9FDE}" type="parTrans" cxnId="{DEC0D43E-D6F3-43DE-8E3D-066614F60F98}">
      <dgm:prSet/>
      <dgm:spPr/>
      <dgm:t>
        <a:bodyPr/>
        <a:lstStyle/>
        <a:p>
          <a:endParaRPr lang="en-IN"/>
        </a:p>
      </dgm:t>
    </dgm:pt>
    <dgm:pt modelId="{372B9984-3826-4106-84FA-4E178A625BA1}" type="sibTrans" cxnId="{DEC0D43E-D6F3-43DE-8E3D-066614F60F98}">
      <dgm:prSet/>
      <dgm:spPr/>
      <dgm:t>
        <a:bodyPr/>
        <a:lstStyle/>
        <a:p>
          <a:endParaRPr lang="en-IN"/>
        </a:p>
      </dgm:t>
    </dgm:pt>
    <dgm:pt modelId="{AD956499-05D9-4BE8-8C68-05C630A5616D}">
      <dgm:prSet phldrT="[Text]" phldr="1"/>
      <dgm:spPr>
        <a:blipFill rotWithShape="0">
          <a:blip xmlns:r="http://schemas.openxmlformats.org/officeDocument/2006/relationships" r:embed="rId3">
            <a:duotone>
              <a:schemeClr val="accent6">
                <a:alpha val="50000"/>
                <a:hueOff val="0"/>
                <a:satOff val="0"/>
                <a:lumOff val="0"/>
                <a:alphaOff val="0"/>
                <a:shade val="20000"/>
                <a:satMod val="200000"/>
              </a:schemeClr>
              <a:schemeClr val="accent6">
                <a:alpha val="5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t="-4000" b="-4000"/>
          </a:stretch>
        </a:blipFill>
      </dgm:spPr>
      <dgm:t>
        <a:bodyPr/>
        <a:lstStyle/>
        <a:p>
          <a:endParaRPr lang="en-IN" dirty="0"/>
        </a:p>
      </dgm:t>
    </dgm:pt>
    <dgm:pt modelId="{84B81850-F048-4955-A0FD-640757AC0A3F}" type="parTrans" cxnId="{F6E3A5EE-C014-4486-A9B8-983FAFA86EC1}">
      <dgm:prSet/>
      <dgm:spPr/>
      <dgm:t>
        <a:bodyPr/>
        <a:lstStyle/>
        <a:p>
          <a:endParaRPr lang="en-IN"/>
        </a:p>
      </dgm:t>
    </dgm:pt>
    <dgm:pt modelId="{9FDBED24-A461-4C3E-9EFB-4E01B9390BF2}" type="sibTrans" cxnId="{F6E3A5EE-C014-4486-A9B8-983FAFA86EC1}">
      <dgm:prSet/>
      <dgm:spPr/>
      <dgm:t>
        <a:bodyPr/>
        <a:lstStyle/>
        <a:p>
          <a:endParaRPr lang="en-IN"/>
        </a:p>
      </dgm:t>
    </dgm:pt>
    <dgm:pt modelId="{21D84052-4BEF-4094-BB66-E37C8B27EA9F}">
      <dgm:prSet phldrT="[Text]" phldr="1"/>
      <dgm:spPr>
        <a:blipFill rotWithShape="0">
          <a:blip xmlns:r="http://schemas.openxmlformats.org/officeDocument/2006/relationships" r:embed="rId4">
            <a:duotone>
              <a:schemeClr val="accent5">
                <a:alpha val="50000"/>
                <a:hueOff val="0"/>
                <a:satOff val="0"/>
                <a:lumOff val="0"/>
                <a:alphaOff val="0"/>
                <a:shade val="20000"/>
                <a:satMod val="200000"/>
              </a:schemeClr>
              <a:schemeClr val="accent5">
                <a:alpha val="5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l="-3000" r="-3000"/>
          </a:stretch>
        </a:blipFill>
      </dgm:spPr>
      <dgm:t>
        <a:bodyPr/>
        <a:lstStyle/>
        <a:p>
          <a:endParaRPr lang="en-IN" dirty="0"/>
        </a:p>
      </dgm:t>
    </dgm:pt>
    <dgm:pt modelId="{E4031086-0049-479E-AE8F-B6B59241F3F6}" type="sibTrans" cxnId="{6925A58F-4B1C-41C2-8124-50066A4CF134}">
      <dgm:prSet/>
      <dgm:spPr/>
      <dgm:t>
        <a:bodyPr/>
        <a:lstStyle/>
        <a:p>
          <a:endParaRPr lang="en-IN"/>
        </a:p>
      </dgm:t>
    </dgm:pt>
    <dgm:pt modelId="{48E5EDD4-AFDC-43A6-936F-8D12E9BA7D3A}" type="parTrans" cxnId="{6925A58F-4B1C-41C2-8124-50066A4CF134}">
      <dgm:prSet/>
      <dgm:spPr/>
      <dgm:t>
        <a:bodyPr/>
        <a:lstStyle/>
        <a:p>
          <a:endParaRPr lang="en-IN"/>
        </a:p>
      </dgm:t>
    </dgm:pt>
    <dgm:pt modelId="{7D815855-EC08-4913-8664-524B12086CED}" type="pres">
      <dgm:prSet presAssocID="{77BEA57F-8038-43CE-8A63-E50B63E15C19}" presName="composite" presStyleCnt="0">
        <dgm:presLayoutVars>
          <dgm:chMax val="1"/>
          <dgm:dir/>
          <dgm:resizeHandles val="exact"/>
        </dgm:presLayoutVars>
      </dgm:prSet>
      <dgm:spPr/>
      <dgm:t>
        <a:bodyPr/>
        <a:lstStyle/>
        <a:p>
          <a:endParaRPr lang="en-US"/>
        </a:p>
      </dgm:t>
    </dgm:pt>
    <dgm:pt modelId="{0C6C3B04-0617-4AC6-A6E1-3C0F322919CB}" type="pres">
      <dgm:prSet presAssocID="{77BEA57F-8038-43CE-8A63-E50B63E15C19}" presName="radial" presStyleCnt="0">
        <dgm:presLayoutVars>
          <dgm:animLvl val="ctr"/>
        </dgm:presLayoutVars>
      </dgm:prSet>
      <dgm:spPr/>
    </dgm:pt>
    <dgm:pt modelId="{58CE9AB2-1C36-4676-A6D7-B3B623A579AA}" type="pres">
      <dgm:prSet presAssocID="{FF8F6AB9-A4CB-43AD-B1A8-2690659D6891}" presName="centerShape" presStyleLbl="vennNode1" presStyleIdx="0" presStyleCnt="5" custScaleX="105389" custScaleY="109062"/>
      <dgm:spPr/>
      <dgm:t>
        <a:bodyPr/>
        <a:lstStyle/>
        <a:p>
          <a:endParaRPr lang="en-US"/>
        </a:p>
      </dgm:t>
    </dgm:pt>
    <dgm:pt modelId="{8A2D9F2F-9C5A-43A1-BC00-3DE9C85C95B7}" type="pres">
      <dgm:prSet presAssocID="{AF23376A-C7B9-41AE-AB92-2104D92080DC}" presName="node" presStyleLbl="vennNode1" presStyleIdx="1" presStyleCnt="5" custScaleX="177776" custScaleY="167835" custRadScaleRad="110572" custRadScaleInc="1105">
        <dgm:presLayoutVars>
          <dgm:bulletEnabled val="1"/>
        </dgm:presLayoutVars>
      </dgm:prSet>
      <dgm:spPr/>
      <dgm:t>
        <a:bodyPr/>
        <a:lstStyle/>
        <a:p>
          <a:endParaRPr lang="en-US"/>
        </a:p>
      </dgm:t>
    </dgm:pt>
    <dgm:pt modelId="{D4CF5BE8-A945-4DFF-98A3-1D6AF6F7CF1B}" type="pres">
      <dgm:prSet presAssocID="{B6E831FC-0703-4CA4-A50F-74AF9999F932}" presName="node" presStyleLbl="vennNode1" presStyleIdx="2" presStyleCnt="5" custScaleX="164437" custScaleY="165256" custRadScaleRad="115353" custRadScaleInc="0">
        <dgm:presLayoutVars>
          <dgm:bulletEnabled val="1"/>
        </dgm:presLayoutVars>
      </dgm:prSet>
      <dgm:spPr/>
      <dgm:t>
        <a:bodyPr/>
        <a:lstStyle/>
        <a:p>
          <a:endParaRPr lang="en-US"/>
        </a:p>
      </dgm:t>
    </dgm:pt>
    <dgm:pt modelId="{67A1D303-8125-482A-B065-4B68102B4440}" type="pres">
      <dgm:prSet presAssocID="{21D84052-4BEF-4094-BB66-E37C8B27EA9F}" presName="node" presStyleLbl="vennNode1" presStyleIdx="3" presStyleCnt="5" custScaleX="175301" custScaleY="181645" custRadScaleRad="126882" custRadScaleInc="968">
        <dgm:presLayoutVars>
          <dgm:bulletEnabled val="1"/>
        </dgm:presLayoutVars>
      </dgm:prSet>
      <dgm:spPr/>
      <dgm:t>
        <a:bodyPr/>
        <a:lstStyle/>
        <a:p>
          <a:endParaRPr lang="en-US"/>
        </a:p>
      </dgm:t>
    </dgm:pt>
    <dgm:pt modelId="{FA7E7CAA-4A3D-44BC-A023-23A4C48DA50A}" type="pres">
      <dgm:prSet presAssocID="{AD956499-05D9-4BE8-8C68-05C630A5616D}" presName="node" presStyleLbl="vennNode1" presStyleIdx="4" presStyleCnt="5" custScaleX="164293" custScaleY="167393" custRadScaleRad="111523" custRadScaleInc="761">
        <dgm:presLayoutVars>
          <dgm:bulletEnabled val="1"/>
        </dgm:presLayoutVars>
      </dgm:prSet>
      <dgm:spPr/>
      <dgm:t>
        <a:bodyPr/>
        <a:lstStyle/>
        <a:p>
          <a:endParaRPr lang="en-US"/>
        </a:p>
      </dgm:t>
    </dgm:pt>
  </dgm:ptLst>
  <dgm:cxnLst>
    <dgm:cxn modelId="{E49B8D9E-76E2-453D-8514-47842E18639C}" type="presOf" srcId="{AF23376A-C7B9-41AE-AB92-2104D92080DC}" destId="{8A2D9F2F-9C5A-43A1-BC00-3DE9C85C95B7}" srcOrd="0" destOrd="0" presId="urn:microsoft.com/office/officeart/2005/8/layout/radial3"/>
    <dgm:cxn modelId="{191F9638-F2A9-441A-BE48-350EBFB6AC50}" type="presOf" srcId="{B6E831FC-0703-4CA4-A50F-74AF9999F932}" destId="{D4CF5BE8-A945-4DFF-98A3-1D6AF6F7CF1B}" srcOrd="0" destOrd="0" presId="urn:microsoft.com/office/officeart/2005/8/layout/radial3"/>
    <dgm:cxn modelId="{7413ACD5-1FBC-4EEA-85E8-A77A57B75B44}" type="presOf" srcId="{FF8F6AB9-A4CB-43AD-B1A8-2690659D6891}" destId="{58CE9AB2-1C36-4676-A6D7-B3B623A579AA}" srcOrd="0" destOrd="0" presId="urn:microsoft.com/office/officeart/2005/8/layout/radial3"/>
    <dgm:cxn modelId="{F6E3A5EE-C014-4486-A9B8-983FAFA86EC1}" srcId="{FF8F6AB9-A4CB-43AD-B1A8-2690659D6891}" destId="{AD956499-05D9-4BE8-8C68-05C630A5616D}" srcOrd="3" destOrd="0" parTransId="{84B81850-F048-4955-A0FD-640757AC0A3F}" sibTransId="{9FDBED24-A461-4C3E-9EFB-4E01B9390BF2}"/>
    <dgm:cxn modelId="{8FE4F7DA-628B-43B8-BB9B-47519713A89C}" type="presOf" srcId="{AD956499-05D9-4BE8-8C68-05C630A5616D}" destId="{FA7E7CAA-4A3D-44BC-A023-23A4C48DA50A}" srcOrd="0" destOrd="0" presId="urn:microsoft.com/office/officeart/2005/8/layout/radial3"/>
    <dgm:cxn modelId="{585909F0-E528-44DD-986C-3AA106198539}" srcId="{77BEA57F-8038-43CE-8A63-E50B63E15C19}" destId="{FF8F6AB9-A4CB-43AD-B1A8-2690659D6891}" srcOrd="0" destOrd="0" parTransId="{F1B36EDA-25D4-4A3A-974C-FA0ACE8B0796}" sibTransId="{F54F5B4E-D534-484A-B992-8A57ACA9EDCC}"/>
    <dgm:cxn modelId="{DEC0D43E-D6F3-43DE-8E3D-066614F60F98}" srcId="{FF8F6AB9-A4CB-43AD-B1A8-2690659D6891}" destId="{B6E831FC-0703-4CA4-A50F-74AF9999F932}" srcOrd="1" destOrd="0" parTransId="{1C2B1BB2-B481-4127-B088-6B165C6F9FDE}" sibTransId="{372B9984-3826-4106-84FA-4E178A625BA1}"/>
    <dgm:cxn modelId="{5FDBBD2D-E6C2-4CAE-AA4F-D862920E0919}" srcId="{FF8F6AB9-A4CB-43AD-B1A8-2690659D6891}" destId="{AF23376A-C7B9-41AE-AB92-2104D92080DC}" srcOrd="0" destOrd="0" parTransId="{EE4A3220-9414-488B-A9A5-C6B1F6BB2E4D}" sibTransId="{8ED95099-BBEE-44D2-A7C5-F20AF5275B92}"/>
    <dgm:cxn modelId="{D44E884F-84B0-4136-9FA0-FF39C64D8987}" type="presOf" srcId="{77BEA57F-8038-43CE-8A63-E50B63E15C19}" destId="{7D815855-EC08-4913-8664-524B12086CED}" srcOrd="0" destOrd="0" presId="urn:microsoft.com/office/officeart/2005/8/layout/radial3"/>
    <dgm:cxn modelId="{B4B9697B-3DED-4306-8AE6-5B948EBFFB1D}" type="presOf" srcId="{21D84052-4BEF-4094-BB66-E37C8B27EA9F}" destId="{67A1D303-8125-482A-B065-4B68102B4440}" srcOrd="0" destOrd="0" presId="urn:microsoft.com/office/officeart/2005/8/layout/radial3"/>
    <dgm:cxn modelId="{6925A58F-4B1C-41C2-8124-50066A4CF134}" srcId="{FF8F6AB9-A4CB-43AD-B1A8-2690659D6891}" destId="{21D84052-4BEF-4094-BB66-E37C8B27EA9F}" srcOrd="2" destOrd="0" parTransId="{48E5EDD4-AFDC-43A6-936F-8D12E9BA7D3A}" sibTransId="{E4031086-0049-479E-AE8F-B6B59241F3F6}"/>
    <dgm:cxn modelId="{02C08E6F-CF86-4745-8054-2224D97555DF}" type="presParOf" srcId="{7D815855-EC08-4913-8664-524B12086CED}" destId="{0C6C3B04-0617-4AC6-A6E1-3C0F322919CB}" srcOrd="0" destOrd="0" presId="urn:microsoft.com/office/officeart/2005/8/layout/radial3"/>
    <dgm:cxn modelId="{8F53D256-18C0-4C8E-8634-557A7B0F40DE}" type="presParOf" srcId="{0C6C3B04-0617-4AC6-A6E1-3C0F322919CB}" destId="{58CE9AB2-1C36-4676-A6D7-B3B623A579AA}" srcOrd="0" destOrd="0" presId="urn:microsoft.com/office/officeart/2005/8/layout/radial3"/>
    <dgm:cxn modelId="{CBBB255E-2C90-4BF3-8B8F-7071D6DCE652}" type="presParOf" srcId="{0C6C3B04-0617-4AC6-A6E1-3C0F322919CB}" destId="{8A2D9F2F-9C5A-43A1-BC00-3DE9C85C95B7}" srcOrd="1" destOrd="0" presId="urn:microsoft.com/office/officeart/2005/8/layout/radial3"/>
    <dgm:cxn modelId="{762552F2-C664-4F3C-8C39-8663FB521021}" type="presParOf" srcId="{0C6C3B04-0617-4AC6-A6E1-3C0F322919CB}" destId="{D4CF5BE8-A945-4DFF-98A3-1D6AF6F7CF1B}" srcOrd="2" destOrd="0" presId="urn:microsoft.com/office/officeart/2005/8/layout/radial3"/>
    <dgm:cxn modelId="{2EF33340-1A2C-4A6B-84C6-3176DF2B3257}" type="presParOf" srcId="{0C6C3B04-0617-4AC6-A6E1-3C0F322919CB}" destId="{67A1D303-8125-482A-B065-4B68102B4440}" srcOrd="3" destOrd="0" presId="urn:microsoft.com/office/officeart/2005/8/layout/radial3"/>
    <dgm:cxn modelId="{C1C49434-6A98-4B9B-97B8-D88D80C9A2A3}" type="presParOf" srcId="{0C6C3B04-0617-4AC6-A6E1-3C0F322919CB}" destId="{FA7E7CAA-4A3D-44BC-A023-23A4C48DA50A}"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0BE23-BC7B-4A21-96F5-FE192090EF82}">
      <dsp:nvSpPr>
        <dsp:cNvPr id="0" name=""/>
        <dsp:cNvSpPr/>
      </dsp:nvSpPr>
      <dsp:spPr>
        <a:xfrm rot="10800000">
          <a:off x="1122991" y="0"/>
          <a:ext cx="4070385" cy="390975"/>
        </a:xfrm>
        <a:prstGeom prst="homePlat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409" tIns="45720" rIns="85344" bIns="45720" numCol="1" spcCol="1270" anchor="ctr" anchorCtr="0">
          <a:noAutofit/>
        </a:bodyPr>
        <a:lstStyle/>
        <a:p>
          <a:pPr lvl="0" algn="ctr" defTabSz="533400" rtl="0">
            <a:lnSpc>
              <a:spcPct val="90000"/>
            </a:lnSpc>
            <a:spcBef>
              <a:spcPct val="0"/>
            </a:spcBef>
            <a:spcAft>
              <a:spcPct val="35000"/>
            </a:spcAft>
          </a:pPr>
          <a:r>
            <a:rPr lang="en-US" sz="1200" b="1" kern="1200" dirty="0"/>
            <a:t>CIVIL ENGINEERING</a:t>
          </a:r>
          <a:endParaRPr lang="en-IN" sz="1200" kern="1200" dirty="0"/>
        </a:p>
      </dsp:txBody>
      <dsp:txXfrm rot="10800000">
        <a:off x="1220735" y="0"/>
        <a:ext cx="3972641" cy="390975"/>
      </dsp:txXfrm>
    </dsp:sp>
    <dsp:sp modelId="{216135CA-678C-446B-88AB-3886C5DF67D7}">
      <dsp:nvSpPr>
        <dsp:cNvPr id="0" name=""/>
        <dsp:cNvSpPr/>
      </dsp:nvSpPr>
      <dsp:spPr>
        <a:xfrm>
          <a:off x="927503" y="195"/>
          <a:ext cx="390975" cy="39097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0F16BA-DF59-4399-B5C7-3F26836E2413}">
      <dsp:nvSpPr>
        <dsp:cNvPr id="0" name=""/>
        <dsp:cNvSpPr/>
      </dsp:nvSpPr>
      <dsp:spPr>
        <a:xfrm rot="10800000">
          <a:off x="1122991" y="509467"/>
          <a:ext cx="4070385" cy="390975"/>
        </a:xfrm>
        <a:prstGeom prst="homePlate">
          <a:avLst/>
        </a:prstGeom>
        <a:solidFill>
          <a:schemeClr val="accent4">
            <a:hueOff val="-1115319"/>
            <a:satOff val="2274"/>
            <a:lumOff val="10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409" tIns="45720" rIns="85344" bIns="45720" numCol="1" spcCol="1270" anchor="ctr" anchorCtr="0">
          <a:noAutofit/>
        </a:bodyPr>
        <a:lstStyle/>
        <a:p>
          <a:pPr lvl="0" algn="ctr" defTabSz="533400" rtl="0">
            <a:lnSpc>
              <a:spcPct val="90000"/>
            </a:lnSpc>
            <a:spcBef>
              <a:spcPct val="0"/>
            </a:spcBef>
            <a:spcAft>
              <a:spcPct val="35000"/>
            </a:spcAft>
          </a:pPr>
          <a:r>
            <a:rPr lang="en-US" sz="1200" b="1" kern="1200" dirty="0"/>
            <a:t>CHEMICAL</a:t>
          </a:r>
          <a:endParaRPr lang="en-IN" sz="1200" kern="1200" dirty="0"/>
        </a:p>
      </dsp:txBody>
      <dsp:txXfrm rot="10800000">
        <a:off x="1220735" y="509467"/>
        <a:ext cx="3972641" cy="390975"/>
      </dsp:txXfrm>
    </dsp:sp>
    <dsp:sp modelId="{A255B46F-C6AF-4739-8D99-2CF83608B0A4}">
      <dsp:nvSpPr>
        <dsp:cNvPr id="0" name=""/>
        <dsp:cNvSpPr/>
      </dsp:nvSpPr>
      <dsp:spPr>
        <a:xfrm>
          <a:off x="927503" y="509467"/>
          <a:ext cx="390975" cy="39097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71EA69-F376-44E3-B5F4-4F0757AE3B60}">
      <dsp:nvSpPr>
        <dsp:cNvPr id="0" name=""/>
        <dsp:cNvSpPr/>
      </dsp:nvSpPr>
      <dsp:spPr>
        <a:xfrm rot="10800000">
          <a:off x="1122991" y="1017152"/>
          <a:ext cx="4070385" cy="390975"/>
        </a:xfrm>
        <a:prstGeom prst="homePlate">
          <a:avLst/>
        </a:prstGeom>
        <a:solidFill>
          <a:schemeClr val="accent4">
            <a:hueOff val="-2230638"/>
            <a:satOff val="4548"/>
            <a:lumOff val="20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409" tIns="45720" rIns="85344" bIns="45720" numCol="1" spcCol="1270" anchor="ctr" anchorCtr="0">
          <a:noAutofit/>
        </a:bodyPr>
        <a:lstStyle/>
        <a:p>
          <a:pPr lvl="0" algn="ctr" defTabSz="533400" rtl="0">
            <a:lnSpc>
              <a:spcPct val="90000"/>
            </a:lnSpc>
            <a:spcBef>
              <a:spcPct val="0"/>
            </a:spcBef>
            <a:spcAft>
              <a:spcPct val="35000"/>
            </a:spcAft>
          </a:pPr>
          <a:r>
            <a:rPr lang="en-US" sz="1200" b="1" kern="1200"/>
            <a:t>ELECTROTECHNICAL</a:t>
          </a:r>
          <a:endParaRPr lang="en-IN" sz="1200" kern="1200"/>
        </a:p>
      </dsp:txBody>
      <dsp:txXfrm rot="10800000">
        <a:off x="1220735" y="1017152"/>
        <a:ext cx="3972641" cy="390975"/>
      </dsp:txXfrm>
    </dsp:sp>
    <dsp:sp modelId="{80AED420-A4DF-4731-A749-6FE72D4BAFE9}">
      <dsp:nvSpPr>
        <dsp:cNvPr id="0" name=""/>
        <dsp:cNvSpPr/>
      </dsp:nvSpPr>
      <dsp:spPr>
        <a:xfrm>
          <a:off x="927503" y="1017152"/>
          <a:ext cx="390975" cy="39097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CBCC02-152A-4029-B5A4-02278571D4F5}">
      <dsp:nvSpPr>
        <dsp:cNvPr id="0" name=""/>
        <dsp:cNvSpPr/>
      </dsp:nvSpPr>
      <dsp:spPr>
        <a:xfrm rot="10800000">
          <a:off x="1122991" y="1524837"/>
          <a:ext cx="4070385" cy="390975"/>
        </a:xfrm>
        <a:prstGeom prst="homePlate">
          <a:avLst/>
        </a:prstGeom>
        <a:solidFill>
          <a:schemeClr val="accent4">
            <a:hueOff val="-3345957"/>
            <a:satOff val="6822"/>
            <a:lumOff val="30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409" tIns="45720" rIns="85344" bIns="45720" numCol="1" spcCol="1270" anchor="ctr" anchorCtr="0">
          <a:noAutofit/>
        </a:bodyPr>
        <a:lstStyle/>
        <a:p>
          <a:pPr lvl="0" algn="ctr" defTabSz="533400" rtl="0">
            <a:lnSpc>
              <a:spcPct val="90000"/>
            </a:lnSpc>
            <a:spcBef>
              <a:spcPct val="0"/>
            </a:spcBef>
            <a:spcAft>
              <a:spcPct val="35000"/>
            </a:spcAft>
          </a:pPr>
          <a:r>
            <a:rPr lang="en-US" sz="1200" b="1" kern="1200" dirty="0"/>
            <a:t>FOOD &amp; AGRICULTURE</a:t>
          </a:r>
          <a:endParaRPr lang="en-IN" sz="1200" kern="1200" dirty="0"/>
        </a:p>
      </dsp:txBody>
      <dsp:txXfrm rot="10800000">
        <a:off x="1220735" y="1524837"/>
        <a:ext cx="3972641" cy="390975"/>
      </dsp:txXfrm>
    </dsp:sp>
    <dsp:sp modelId="{14EBB8D3-5763-4E35-8069-C1CF8080CF4A}">
      <dsp:nvSpPr>
        <dsp:cNvPr id="0" name=""/>
        <dsp:cNvSpPr/>
      </dsp:nvSpPr>
      <dsp:spPr>
        <a:xfrm>
          <a:off x="927503" y="1524837"/>
          <a:ext cx="390975" cy="39097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BD2815-F2D0-4637-8E82-C7CDEFBD42F8}">
      <dsp:nvSpPr>
        <dsp:cNvPr id="0" name=""/>
        <dsp:cNvSpPr/>
      </dsp:nvSpPr>
      <dsp:spPr>
        <a:xfrm rot="10800000">
          <a:off x="1122991" y="2032522"/>
          <a:ext cx="4070385" cy="390975"/>
        </a:xfrm>
        <a:prstGeom prst="homePlate">
          <a:avLst/>
        </a:prstGeom>
        <a:solidFill>
          <a:schemeClr val="accent4">
            <a:hueOff val="-4461276"/>
            <a:satOff val="9095"/>
            <a:lumOff val="40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409" tIns="45720" rIns="85344" bIns="45720" numCol="1" spcCol="1270" anchor="ctr" anchorCtr="0">
          <a:noAutofit/>
        </a:bodyPr>
        <a:lstStyle/>
        <a:p>
          <a:pPr lvl="0" algn="ctr" defTabSz="533400" rtl="0">
            <a:lnSpc>
              <a:spcPct val="90000"/>
            </a:lnSpc>
            <a:spcBef>
              <a:spcPct val="0"/>
            </a:spcBef>
            <a:spcAft>
              <a:spcPct val="35000"/>
            </a:spcAft>
          </a:pPr>
          <a:r>
            <a:rPr lang="en-US" sz="1200" b="1" kern="1200" dirty="0"/>
            <a:t>ELECTRONICS &amp; IT</a:t>
          </a:r>
          <a:endParaRPr lang="en-IN" sz="1200" kern="1200" dirty="0"/>
        </a:p>
      </dsp:txBody>
      <dsp:txXfrm rot="10800000">
        <a:off x="1220735" y="2032522"/>
        <a:ext cx="3972641" cy="390975"/>
      </dsp:txXfrm>
    </dsp:sp>
    <dsp:sp modelId="{70FD410E-D94A-4BEE-9416-4F932815338E}">
      <dsp:nvSpPr>
        <dsp:cNvPr id="0" name=""/>
        <dsp:cNvSpPr/>
      </dsp:nvSpPr>
      <dsp:spPr>
        <a:xfrm>
          <a:off x="927503" y="2032522"/>
          <a:ext cx="390975" cy="39097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672CA8-5BB9-4B4A-8983-6B6DAD65F16E}">
      <dsp:nvSpPr>
        <dsp:cNvPr id="0" name=""/>
        <dsp:cNvSpPr/>
      </dsp:nvSpPr>
      <dsp:spPr>
        <a:xfrm rot="10800000">
          <a:off x="1122991" y="2540207"/>
          <a:ext cx="4070385" cy="390975"/>
        </a:xfrm>
        <a:prstGeom prst="homePlate">
          <a:avLst/>
        </a:prstGeom>
        <a:solidFill>
          <a:schemeClr val="accent4">
            <a:hueOff val="-5576594"/>
            <a:satOff val="11369"/>
            <a:lumOff val="50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409" tIns="45720" rIns="85344" bIns="45720" numCol="1" spcCol="1270" anchor="ctr" anchorCtr="0">
          <a:noAutofit/>
        </a:bodyPr>
        <a:lstStyle/>
        <a:p>
          <a:pPr lvl="0" algn="ctr" defTabSz="533400" rtl="0">
            <a:lnSpc>
              <a:spcPct val="90000"/>
            </a:lnSpc>
            <a:spcBef>
              <a:spcPct val="0"/>
            </a:spcBef>
            <a:spcAft>
              <a:spcPct val="35000"/>
            </a:spcAft>
          </a:pPr>
          <a:r>
            <a:rPr lang="en-US" sz="1200" b="1" kern="1200" dirty="0"/>
            <a:t>MECHANICAL ENGINEERING</a:t>
          </a:r>
          <a:endParaRPr lang="en-IN" sz="1200" kern="1200" dirty="0"/>
        </a:p>
      </dsp:txBody>
      <dsp:txXfrm rot="10800000">
        <a:off x="1220735" y="2540207"/>
        <a:ext cx="3972641" cy="390975"/>
      </dsp:txXfrm>
    </dsp:sp>
    <dsp:sp modelId="{53F157BD-AE88-4A80-8F0E-E8EDCE97FF00}">
      <dsp:nvSpPr>
        <dsp:cNvPr id="0" name=""/>
        <dsp:cNvSpPr/>
      </dsp:nvSpPr>
      <dsp:spPr>
        <a:xfrm>
          <a:off x="927503" y="2540207"/>
          <a:ext cx="390975" cy="390975"/>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B3501E-797E-4D41-9BB3-F7BA0A73D9AD}">
      <dsp:nvSpPr>
        <dsp:cNvPr id="0" name=""/>
        <dsp:cNvSpPr/>
      </dsp:nvSpPr>
      <dsp:spPr>
        <a:xfrm rot="10800000">
          <a:off x="1122991" y="3047892"/>
          <a:ext cx="4070385" cy="390975"/>
        </a:xfrm>
        <a:prstGeom prst="homePlate">
          <a:avLst/>
        </a:prstGeom>
        <a:solidFill>
          <a:schemeClr val="accent4">
            <a:hueOff val="-6691913"/>
            <a:satOff val="13643"/>
            <a:lumOff val="607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409" tIns="45720" rIns="85344" bIns="45720" numCol="1" spcCol="1270" anchor="ctr" anchorCtr="0">
          <a:noAutofit/>
        </a:bodyPr>
        <a:lstStyle/>
        <a:p>
          <a:pPr lvl="0" algn="ctr" defTabSz="533400" rtl="0">
            <a:lnSpc>
              <a:spcPct val="90000"/>
            </a:lnSpc>
            <a:spcBef>
              <a:spcPct val="0"/>
            </a:spcBef>
            <a:spcAft>
              <a:spcPct val="35000"/>
            </a:spcAft>
          </a:pPr>
          <a:r>
            <a:rPr lang="en-US" sz="1200" b="1" kern="1200" dirty="0"/>
            <a:t>MANAGEMENT SYSTEMS</a:t>
          </a:r>
          <a:endParaRPr lang="en-IN" sz="1200" kern="1200" dirty="0"/>
        </a:p>
      </dsp:txBody>
      <dsp:txXfrm rot="10800000">
        <a:off x="1220735" y="3047892"/>
        <a:ext cx="3972641" cy="390975"/>
      </dsp:txXfrm>
    </dsp:sp>
    <dsp:sp modelId="{A1031F52-7096-4B5A-9F55-4933D524C19D}">
      <dsp:nvSpPr>
        <dsp:cNvPr id="0" name=""/>
        <dsp:cNvSpPr/>
      </dsp:nvSpPr>
      <dsp:spPr>
        <a:xfrm>
          <a:off x="927503" y="3047892"/>
          <a:ext cx="390975" cy="390975"/>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t="-1000" b="-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0BE23-BC7B-4A21-96F5-FE192090EF82}">
      <dsp:nvSpPr>
        <dsp:cNvPr id="0" name=""/>
        <dsp:cNvSpPr/>
      </dsp:nvSpPr>
      <dsp:spPr>
        <a:xfrm rot="10800000">
          <a:off x="1119862" y="295"/>
          <a:ext cx="4070385" cy="378460"/>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891" tIns="49530" rIns="92456" bIns="49530" numCol="1" spcCol="1270" anchor="ctr" anchorCtr="0">
          <a:noAutofit/>
        </a:bodyPr>
        <a:lstStyle/>
        <a:p>
          <a:pPr lvl="0" algn="ctr" defTabSz="577850" rtl="0">
            <a:lnSpc>
              <a:spcPct val="90000"/>
            </a:lnSpc>
            <a:spcBef>
              <a:spcPct val="0"/>
            </a:spcBef>
            <a:spcAft>
              <a:spcPct val="35000"/>
            </a:spcAft>
          </a:pPr>
          <a:r>
            <a:rPr lang="en-US" sz="1300" b="1" kern="1200" dirty="0"/>
            <a:t>METALLURGICAL ENGINEERGING</a:t>
          </a:r>
          <a:endParaRPr lang="en-IN" sz="1300" kern="1200" dirty="0"/>
        </a:p>
      </dsp:txBody>
      <dsp:txXfrm rot="10800000">
        <a:off x="1214477" y="295"/>
        <a:ext cx="3975770" cy="378460"/>
      </dsp:txXfrm>
    </dsp:sp>
    <dsp:sp modelId="{216135CA-678C-446B-88AB-3886C5DF67D7}">
      <dsp:nvSpPr>
        <dsp:cNvPr id="0" name=""/>
        <dsp:cNvSpPr/>
      </dsp:nvSpPr>
      <dsp:spPr>
        <a:xfrm>
          <a:off x="930632" y="295"/>
          <a:ext cx="378460" cy="37846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0F16BA-DF59-4399-B5C7-3F26836E2413}">
      <dsp:nvSpPr>
        <dsp:cNvPr id="0" name=""/>
        <dsp:cNvSpPr/>
      </dsp:nvSpPr>
      <dsp:spPr>
        <a:xfrm rot="10800000">
          <a:off x="1119862" y="491729"/>
          <a:ext cx="4070385" cy="378460"/>
        </a:xfrm>
        <a:prstGeom prst="homePlat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891" tIns="49530" rIns="92456" bIns="49530" numCol="1" spcCol="1270" anchor="ctr" anchorCtr="0">
          <a:noAutofit/>
        </a:bodyPr>
        <a:lstStyle/>
        <a:p>
          <a:pPr lvl="0" algn="ctr" defTabSz="577850" rtl="0">
            <a:lnSpc>
              <a:spcPct val="90000"/>
            </a:lnSpc>
            <a:spcBef>
              <a:spcPct val="0"/>
            </a:spcBef>
            <a:spcAft>
              <a:spcPct val="35000"/>
            </a:spcAft>
          </a:pPr>
          <a:r>
            <a:rPr lang="en-US" sz="1300" b="1" kern="1200" dirty="0"/>
            <a:t>MEDICAL EQUIPMENT &amp; HOSPITAL PLANNING</a:t>
          </a:r>
          <a:endParaRPr lang="en-IN" sz="1300" kern="1200" dirty="0"/>
        </a:p>
      </dsp:txBody>
      <dsp:txXfrm rot="10800000">
        <a:off x="1214477" y="491729"/>
        <a:ext cx="3975770" cy="378460"/>
      </dsp:txXfrm>
    </dsp:sp>
    <dsp:sp modelId="{A255B46F-C6AF-4739-8D99-2CF83608B0A4}">
      <dsp:nvSpPr>
        <dsp:cNvPr id="0" name=""/>
        <dsp:cNvSpPr/>
      </dsp:nvSpPr>
      <dsp:spPr>
        <a:xfrm>
          <a:off x="930632" y="491729"/>
          <a:ext cx="378460" cy="37846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71EA69-F376-44E3-B5F4-4F0757AE3B60}">
      <dsp:nvSpPr>
        <dsp:cNvPr id="0" name=""/>
        <dsp:cNvSpPr/>
      </dsp:nvSpPr>
      <dsp:spPr>
        <a:xfrm rot="10800000">
          <a:off x="1119862" y="983163"/>
          <a:ext cx="4070385" cy="378460"/>
        </a:xfrm>
        <a:prstGeom prst="homePlat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891" tIns="49530" rIns="92456" bIns="49530" numCol="1" spcCol="1270" anchor="ctr" anchorCtr="0">
          <a:noAutofit/>
        </a:bodyPr>
        <a:lstStyle/>
        <a:p>
          <a:pPr lvl="0" algn="ctr" defTabSz="577850" rtl="0">
            <a:lnSpc>
              <a:spcPct val="90000"/>
            </a:lnSpc>
            <a:spcBef>
              <a:spcPct val="0"/>
            </a:spcBef>
            <a:spcAft>
              <a:spcPct val="35000"/>
            </a:spcAft>
          </a:pPr>
          <a:r>
            <a:rPr lang="en-US" sz="1300" b="1" kern="1200" dirty="0"/>
            <a:t>PETROLEUM, COAL &amp; RELATED PRODUCTS</a:t>
          </a:r>
          <a:endParaRPr lang="en-IN" sz="1300" kern="1200" dirty="0"/>
        </a:p>
      </dsp:txBody>
      <dsp:txXfrm rot="10800000">
        <a:off x="1214477" y="983163"/>
        <a:ext cx="3975770" cy="378460"/>
      </dsp:txXfrm>
    </dsp:sp>
    <dsp:sp modelId="{80AED420-A4DF-4731-A749-6FE72D4BAFE9}">
      <dsp:nvSpPr>
        <dsp:cNvPr id="0" name=""/>
        <dsp:cNvSpPr/>
      </dsp:nvSpPr>
      <dsp:spPr>
        <a:xfrm>
          <a:off x="930632" y="983163"/>
          <a:ext cx="378460" cy="37846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CBCC02-152A-4029-B5A4-02278571D4F5}">
      <dsp:nvSpPr>
        <dsp:cNvPr id="0" name=""/>
        <dsp:cNvSpPr/>
      </dsp:nvSpPr>
      <dsp:spPr>
        <a:xfrm rot="10800000">
          <a:off x="1119862" y="1474596"/>
          <a:ext cx="4070385" cy="378460"/>
        </a:xfrm>
        <a:prstGeom prst="homePlat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891" tIns="49530" rIns="92456" bIns="49530" numCol="1" spcCol="1270" anchor="ctr" anchorCtr="0">
          <a:noAutofit/>
        </a:bodyPr>
        <a:lstStyle/>
        <a:p>
          <a:pPr lvl="0" algn="ctr" defTabSz="577850" rtl="0">
            <a:lnSpc>
              <a:spcPct val="90000"/>
            </a:lnSpc>
            <a:spcBef>
              <a:spcPct val="0"/>
            </a:spcBef>
            <a:spcAft>
              <a:spcPct val="35000"/>
            </a:spcAft>
          </a:pPr>
          <a:r>
            <a:rPr lang="en-US" sz="1300" b="1" kern="1200" dirty="0"/>
            <a:t>PRODUCTION &amp; GENERAL ENGINEERING</a:t>
          </a:r>
          <a:endParaRPr lang="en-IN" sz="1300" kern="1200" dirty="0"/>
        </a:p>
      </dsp:txBody>
      <dsp:txXfrm rot="10800000">
        <a:off x="1214477" y="1474596"/>
        <a:ext cx="3975770" cy="378460"/>
      </dsp:txXfrm>
    </dsp:sp>
    <dsp:sp modelId="{14EBB8D3-5763-4E35-8069-C1CF8080CF4A}">
      <dsp:nvSpPr>
        <dsp:cNvPr id="0" name=""/>
        <dsp:cNvSpPr/>
      </dsp:nvSpPr>
      <dsp:spPr>
        <a:xfrm>
          <a:off x="930632" y="1474596"/>
          <a:ext cx="378460" cy="37846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BD2815-F2D0-4637-8E82-C7CDEFBD42F8}">
      <dsp:nvSpPr>
        <dsp:cNvPr id="0" name=""/>
        <dsp:cNvSpPr/>
      </dsp:nvSpPr>
      <dsp:spPr>
        <a:xfrm rot="10800000">
          <a:off x="1119862" y="1966030"/>
          <a:ext cx="4070385" cy="378460"/>
        </a:xfrm>
        <a:prstGeom prst="homePlat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891" tIns="49530" rIns="92456" bIns="49530" numCol="1" spcCol="1270" anchor="ctr" anchorCtr="0">
          <a:noAutofit/>
        </a:bodyPr>
        <a:lstStyle/>
        <a:p>
          <a:pPr lvl="0" algn="ctr" defTabSz="577850" rtl="0">
            <a:lnSpc>
              <a:spcPct val="90000"/>
            </a:lnSpc>
            <a:spcBef>
              <a:spcPct val="0"/>
            </a:spcBef>
            <a:spcAft>
              <a:spcPct val="35000"/>
            </a:spcAft>
          </a:pPr>
          <a:r>
            <a:rPr lang="en-US" sz="1300" b="1" kern="1200" dirty="0"/>
            <a:t>SERVICE SECTOR</a:t>
          </a:r>
          <a:endParaRPr lang="en-IN" sz="1300" kern="1200" dirty="0"/>
        </a:p>
      </dsp:txBody>
      <dsp:txXfrm rot="10800000">
        <a:off x="1214477" y="1966030"/>
        <a:ext cx="3975770" cy="378460"/>
      </dsp:txXfrm>
    </dsp:sp>
    <dsp:sp modelId="{70FD410E-D94A-4BEE-9416-4F932815338E}">
      <dsp:nvSpPr>
        <dsp:cNvPr id="0" name=""/>
        <dsp:cNvSpPr/>
      </dsp:nvSpPr>
      <dsp:spPr>
        <a:xfrm>
          <a:off x="930632" y="1966030"/>
          <a:ext cx="378460" cy="378460"/>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672CA8-5BB9-4B4A-8983-6B6DAD65F16E}">
      <dsp:nvSpPr>
        <dsp:cNvPr id="0" name=""/>
        <dsp:cNvSpPr/>
      </dsp:nvSpPr>
      <dsp:spPr>
        <a:xfrm rot="10800000">
          <a:off x="1119862" y="2457464"/>
          <a:ext cx="4070385" cy="378460"/>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891" tIns="49530" rIns="92456" bIns="49530" numCol="1" spcCol="1270" anchor="ctr" anchorCtr="0">
          <a:noAutofit/>
        </a:bodyPr>
        <a:lstStyle/>
        <a:p>
          <a:pPr lvl="0" algn="ctr" defTabSz="577850" rtl="0">
            <a:lnSpc>
              <a:spcPct val="90000"/>
            </a:lnSpc>
            <a:spcBef>
              <a:spcPct val="0"/>
            </a:spcBef>
            <a:spcAft>
              <a:spcPct val="35000"/>
            </a:spcAft>
          </a:pPr>
          <a:r>
            <a:rPr lang="en-US" sz="1300" b="1" kern="1200" dirty="0"/>
            <a:t>TRANSPORT ENGINEERING</a:t>
          </a:r>
          <a:endParaRPr lang="en-IN" sz="1300" kern="1200" dirty="0"/>
        </a:p>
      </dsp:txBody>
      <dsp:txXfrm rot="10800000">
        <a:off x="1214477" y="2457464"/>
        <a:ext cx="3975770" cy="378460"/>
      </dsp:txXfrm>
    </dsp:sp>
    <dsp:sp modelId="{53F157BD-AE88-4A80-8F0E-E8EDCE97FF00}">
      <dsp:nvSpPr>
        <dsp:cNvPr id="0" name=""/>
        <dsp:cNvSpPr/>
      </dsp:nvSpPr>
      <dsp:spPr>
        <a:xfrm>
          <a:off x="930632" y="2457464"/>
          <a:ext cx="378460" cy="378460"/>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B3501E-797E-4D41-9BB3-F7BA0A73D9AD}">
      <dsp:nvSpPr>
        <dsp:cNvPr id="0" name=""/>
        <dsp:cNvSpPr/>
      </dsp:nvSpPr>
      <dsp:spPr>
        <a:xfrm rot="10800000">
          <a:off x="1119862" y="2948898"/>
          <a:ext cx="4070385" cy="378460"/>
        </a:xfrm>
        <a:prstGeom prst="homePlat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891" tIns="49530" rIns="92456" bIns="49530" numCol="1" spcCol="1270" anchor="ctr" anchorCtr="0">
          <a:noAutofit/>
        </a:bodyPr>
        <a:lstStyle/>
        <a:p>
          <a:pPr lvl="0" algn="ctr" defTabSz="577850" rtl="0">
            <a:lnSpc>
              <a:spcPct val="90000"/>
            </a:lnSpc>
            <a:spcBef>
              <a:spcPct val="0"/>
            </a:spcBef>
            <a:spcAft>
              <a:spcPct val="35000"/>
            </a:spcAft>
          </a:pPr>
          <a:r>
            <a:rPr lang="en-US" sz="1300" b="1" kern="1200" dirty="0"/>
            <a:t>TEXTILES</a:t>
          </a:r>
          <a:endParaRPr lang="en-IN" sz="1300" kern="1200" dirty="0"/>
        </a:p>
      </dsp:txBody>
      <dsp:txXfrm rot="10800000">
        <a:off x="1214477" y="2948898"/>
        <a:ext cx="3975770" cy="378460"/>
      </dsp:txXfrm>
    </dsp:sp>
    <dsp:sp modelId="{A1031F52-7096-4B5A-9F55-4933D524C19D}">
      <dsp:nvSpPr>
        <dsp:cNvPr id="0" name=""/>
        <dsp:cNvSpPr/>
      </dsp:nvSpPr>
      <dsp:spPr>
        <a:xfrm>
          <a:off x="930632" y="2948898"/>
          <a:ext cx="378460" cy="378460"/>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0DDF54-8F7B-4F39-9ECC-BD67D3B19256}">
      <dsp:nvSpPr>
        <dsp:cNvPr id="0" name=""/>
        <dsp:cNvSpPr/>
      </dsp:nvSpPr>
      <dsp:spPr>
        <a:xfrm rot="10800000">
          <a:off x="1119862" y="3440331"/>
          <a:ext cx="4070385" cy="378460"/>
        </a:xfrm>
        <a:prstGeom prst="homePlat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891" tIns="49530" rIns="92456" bIns="49530" numCol="1" spcCol="1270" anchor="ctr" anchorCtr="0">
          <a:noAutofit/>
        </a:bodyPr>
        <a:lstStyle/>
        <a:p>
          <a:pPr lvl="0" algn="ctr" defTabSz="577850" rtl="0">
            <a:lnSpc>
              <a:spcPct val="90000"/>
            </a:lnSpc>
            <a:spcBef>
              <a:spcPct val="0"/>
            </a:spcBef>
            <a:spcAft>
              <a:spcPct val="35000"/>
            </a:spcAft>
          </a:pPr>
          <a:r>
            <a:rPr lang="en-US" sz="1300" b="1" kern="1200" dirty="0"/>
            <a:t>WATER RESOURCES </a:t>
          </a:r>
          <a:endParaRPr lang="en-IN" sz="1300" b="1" kern="1200" dirty="0"/>
        </a:p>
      </dsp:txBody>
      <dsp:txXfrm rot="10800000">
        <a:off x="1214477" y="3440331"/>
        <a:ext cx="3975770" cy="378460"/>
      </dsp:txXfrm>
    </dsp:sp>
    <dsp:sp modelId="{7851E63B-4FEB-4130-90BB-7FFEB5DDACD5}">
      <dsp:nvSpPr>
        <dsp:cNvPr id="0" name=""/>
        <dsp:cNvSpPr/>
      </dsp:nvSpPr>
      <dsp:spPr>
        <a:xfrm>
          <a:off x="930632" y="3440331"/>
          <a:ext cx="378460" cy="378460"/>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E9AB2-1C36-4676-A6D7-B3B623A579AA}">
      <dsp:nvSpPr>
        <dsp:cNvPr id="0" name=""/>
        <dsp:cNvSpPr/>
      </dsp:nvSpPr>
      <dsp:spPr>
        <a:xfrm>
          <a:off x="1874456" y="787008"/>
          <a:ext cx="2447851" cy="2533163"/>
        </a:xfrm>
        <a:prstGeom prst="ellipse">
          <a:avLst/>
        </a:prstGeom>
        <a:gradFill rotWithShape="0">
          <a:gsLst>
            <a:gs pos="0">
              <a:schemeClr val="accent2">
                <a:alpha val="50000"/>
                <a:hueOff val="0"/>
                <a:satOff val="0"/>
                <a:lumOff val="0"/>
                <a:alphaOff val="0"/>
                <a:tint val="98000"/>
                <a:satMod val="110000"/>
                <a:lumMod val="104000"/>
              </a:schemeClr>
            </a:gs>
            <a:gs pos="69000">
              <a:schemeClr val="accent2">
                <a:alpha val="50000"/>
                <a:hueOff val="0"/>
                <a:satOff val="0"/>
                <a:lumOff val="0"/>
                <a:alphaOff val="0"/>
                <a:shade val="88000"/>
                <a:satMod val="130000"/>
                <a:lumMod val="92000"/>
              </a:schemeClr>
            </a:gs>
            <a:gs pos="100000">
              <a:schemeClr val="accent2">
                <a:alpha val="50000"/>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US" sz="800" kern="1200" dirty="0"/>
        </a:p>
        <a:p>
          <a:pPr lvl="0" algn="ctr" defTabSz="355600">
            <a:lnSpc>
              <a:spcPct val="90000"/>
            </a:lnSpc>
            <a:spcBef>
              <a:spcPct val="0"/>
            </a:spcBef>
            <a:spcAft>
              <a:spcPct val="35000"/>
            </a:spcAft>
          </a:pPr>
          <a:r>
            <a:rPr lang="en-US" sz="2200" kern="1200" dirty="0"/>
            <a:t>4 PILLARS </a:t>
          </a:r>
        </a:p>
        <a:p>
          <a:pPr lvl="0" algn="ctr" defTabSz="355600">
            <a:lnSpc>
              <a:spcPct val="90000"/>
            </a:lnSpc>
            <a:spcBef>
              <a:spcPct val="0"/>
            </a:spcBef>
            <a:spcAft>
              <a:spcPct val="35000"/>
            </a:spcAft>
          </a:pPr>
          <a:r>
            <a:rPr lang="en-US" sz="2200" kern="1200" dirty="0"/>
            <a:t>OF SAFETY</a:t>
          </a:r>
          <a:endParaRPr lang="en-IN" sz="2200" kern="1200" dirty="0"/>
        </a:p>
      </dsp:txBody>
      <dsp:txXfrm>
        <a:off x="2232935" y="1157981"/>
        <a:ext cx="1730893" cy="1791217"/>
      </dsp:txXfrm>
    </dsp:sp>
    <dsp:sp modelId="{8A2D9F2F-9C5A-43A1-BC00-3DE9C85C95B7}">
      <dsp:nvSpPr>
        <dsp:cNvPr id="0" name=""/>
        <dsp:cNvSpPr/>
      </dsp:nvSpPr>
      <dsp:spPr>
        <a:xfrm>
          <a:off x="2095117" y="-433578"/>
          <a:ext cx="2064585" cy="1949136"/>
        </a:xfrm>
        <a:prstGeom prst="ellipse">
          <a:avLst/>
        </a:prstGeom>
        <a:blipFill rotWithShape="0">
          <a:blip xmlns:r="http://schemas.openxmlformats.org/officeDocument/2006/relationships" r:embed="rId1">
            <a:duotone>
              <a:schemeClr val="accent3">
                <a:alpha val="50000"/>
                <a:hueOff val="0"/>
                <a:satOff val="0"/>
                <a:lumOff val="0"/>
                <a:alphaOff val="0"/>
                <a:shade val="20000"/>
                <a:satMod val="200000"/>
              </a:schemeClr>
              <a:schemeClr val="accent3">
                <a:alpha val="5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t="-3000" b="-3000"/>
          </a:stretch>
        </a:blip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tx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endParaRPr lang="en-IN" sz="4100" kern="1200" dirty="0"/>
        </a:p>
      </dsp:txBody>
      <dsp:txXfrm>
        <a:off x="2397468" y="-148134"/>
        <a:ext cx="1459883" cy="1378248"/>
      </dsp:txXfrm>
    </dsp:sp>
    <dsp:sp modelId="{D4CF5BE8-A945-4DFF-98A3-1D6AF6F7CF1B}">
      <dsp:nvSpPr>
        <dsp:cNvPr id="0" name=""/>
        <dsp:cNvSpPr/>
      </dsp:nvSpPr>
      <dsp:spPr>
        <a:xfrm>
          <a:off x="3888374" y="1093997"/>
          <a:ext cx="1909674" cy="1919185"/>
        </a:xfrm>
        <a:prstGeom prst="ellipse">
          <a:avLst/>
        </a:prstGeom>
        <a:blipFill rotWithShape="0">
          <a:blip xmlns:r="http://schemas.openxmlformats.org/officeDocument/2006/relationships" r:embed="rId2">
            <a:duotone>
              <a:schemeClr val="accent4">
                <a:alpha val="50000"/>
                <a:hueOff val="0"/>
                <a:satOff val="0"/>
                <a:lumOff val="0"/>
                <a:alphaOff val="0"/>
                <a:shade val="20000"/>
                <a:satMod val="200000"/>
              </a:schemeClr>
              <a:schemeClr val="accent4">
                <a:alpha val="5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tx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IN" sz="3800" kern="1200" dirty="0"/>
        </a:p>
      </dsp:txBody>
      <dsp:txXfrm>
        <a:off x="4168039" y="1375055"/>
        <a:ext cx="1350344" cy="1357069"/>
      </dsp:txXfrm>
    </dsp:sp>
    <dsp:sp modelId="{67A1D303-8125-482A-B065-4B68102B4440}">
      <dsp:nvSpPr>
        <dsp:cNvPr id="0" name=""/>
        <dsp:cNvSpPr/>
      </dsp:nvSpPr>
      <dsp:spPr>
        <a:xfrm>
          <a:off x="2051279" y="2511431"/>
          <a:ext cx="2035842" cy="2109518"/>
        </a:xfrm>
        <a:prstGeom prst="ellipse">
          <a:avLst/>
        </a:prstGeom>
        <a:blipFill rotWithShape="0">
          <a:blip xmlns:r="http://schemas.openxmlformats.org/officeDocument/2006/relationships" r:embed="rId3">
            <a:duotone>
              <a:schemeClr val="accent5">
                <a:alpha val="50000"/>
                <a:hueOff val="0"/>
                <a:satOff val="0"/>
                <a:lumOff val="0"/>
                <a:alphaOff val="0"/>
                <a:shade val="20000"/>
                <a:satMod val="200000"/>
              </a:schemeClr>
              <a:schemeClr val="accent5">
                <a:alpha val="5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l="-3000" r="-3000"/>
          </a:stretch>
        </a:blip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tx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IN" sz="4000" kern="1200" dirty="0"/>
        </a:p>
      </dsp:txBody>
      <dsp:txXfrm>
        <a:off x="2349421" y="2820363"/>
        <a:ext cx="1439558" cy="1491654"/>
      </dsp:txXfrm>
    </dsp:sp>
    <dsp:sp modelId="{FA7E7CAA-4A3D-44BC-A023-23A4C48DA50A}">
      <dsp:nvSpPr>
        <dsp:cNvPr id="0" name=""/>
        <dsp:cNvSpPr/>
      </dsp:nvSpPr>
      <dsp:spPr>
        <a:xfrm>
          <a:off x="457604" y="1061423"/>
          <a:ext cx="1908002" cy="1944003"/>
        </a:xfrm>
        <a:prstGeom prst="ellipse">
          <a:avLst/>
        </a:prstGeom>
        <a:blipFill rotWithShape="0">
          <a:blip xmlns:r="http://schemas.openxmlformats.org/officeDocument/2006/relationships" r:embed="rId4">
            <a:duotone>
              <a:schemeClr val="accent6">
                <a:alpha val="50000"/>
                <a:hueOff val="0"/>
                <a:satOff val="0"/>
                <a:lumOff val="0"/>
                <a:alphaOff val="0"/>
                <a:shade val="20000"/>
                <a:satMod val="200000"/>
              </a:schemeClr>
              <a:schemeClr val="accent6">
                <a:alpha val="50000"/>
                <a:hueOff val="0"/>
                <a:satOff val="0"/>
                <a:lumOff val="0"/>
                <a:alphaOff val="0"/>
                <a:tint val="12000"/>
                <a:satMod val="190000"/>
              </a:schemeClr>
            </a:duotone>
            <a:extLst>
              <a:ext uri="{28A0092B-C50C-407E-A947-70E740481C1C}">
                <a14:useLocalDpi xmlns:a14="http://schemas.microsoft.com/office/drawing/2010/main" val="0"/>
              </a:ext>
            </a:extLst>
          </a:blip>
          <a:srcRect/>
          <a:stretch>
            <a:fillRect t="-4000" b="-4000"/>
          </a:stretch>
        </a:blip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tx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IN" sz="3700" kern="1200" dirty="0"/>
        </a:p>
      </dsp:txBody>
      <dsp:txXfrm>
        <a:off x="737024" y="1346116"/>
        <a:ext cx="1349162" cy="137461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E0C624-A0F6-4C3D-960B-18B59300D275}" type="datetimeFigureOut">
              <a:rPr lang="en-US" smtClean="0"/>
              <a:pPr/>
              <a:t>12/18/2024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226779-2CFB-4681-AB03-6E9949B4DE4B}" type="slidenum">
              <a:rPr lang="en-US" smtClean="0"/>
              <a:pPr/>
              <a:t>‹#›</a:t>
            </a:fld>
            <a:endParaRPr lang="en-US"/>
          </a:p>
        </p:txBody>
      </p:sp>
    </p:spTree>
    <p:extLst>
      <p:ext uri="{BB962C8B-B14F-4D97-AF65-F5344CB8AC3E}">
        <p14:creationId xmlns:p14="http://schemas.microsoft.com/office/powerpoint/2010/main" val="2989471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F6278-8816-4A5D-8CE2-AD5B785E1C43}" type="datetimeFigureOut">
              <a:rPr lang="en-IN" smtClean="0"/>
              <a:pPr/>
              <a:t>18-12-2024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BCC29-C045-4402-9F92-74D7EAF6D2A4}" type="slidenum">
              <a:rPr lang="en-IN" smtClean="0"/>
              <a:pPr/>
              <a:t>‹#›</a:t>
            </a:fld>
            <a:endParaRPr lang="en-IN"/>
          </a:p>
        </p:txBody>
      </p:sp>
    </p:spTree>
    <p:extLst>
      <p:ext uri="{BB962C8B-B14F-4D97-AF65-F5344CB8AC3E}">
        <p14:creationId xmlns:p14="http://schemas.microsoft.com/office/powerpoint/2010/main" val="949949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A91BA319-82CA-44EC-B89A-179AA69EFCEB}" type="slidenum">
              <a:rPr lang="en-US" altLang="en-US" smtClean="0"/>
              <a:pPr/>
              <a:t>34</a:t>
            </a:fld>
            <a:endParaRPr lang="en-US" altLang="en-US"/>
          </a:p>
        </p:txBody>
      </p:sp>
      <p:sp>
        <p:nvSpPr>
          <p:cNvPr id="140291" name="Rectangle 2"/>
          <p:cNvSpPr>
            <a:spLocks noGrp="1" noRot="1" noChangeAspect="1" noChangeArrowheads="1" noTextEdit="1"/>
          </p:cNvSpPr>
          <p:nvPr>
            <p:ph type="sldImg"/>
          </p:nvPr>
        </p:nvSpPr>
        <p:spPr>
          <a:xfrm>
            <a:off x="406400" y="696913"/>
            <a:ext cx="6197600" cy="3486150"/>
          </a:xfrm>
          <a:ln/>
        </p:spPr>
      </p:sp>
      <p:sp>
        <p:nvSpPr>
          <p:cNvPr id="140292" name="Rectangle 3"/>
          <p:cNvSpPr>
            <a:spLocks noGrp="1" noChangeArrowheads="1"/>
          </p:cNvSpPr>
          <p:nvPr>
            <p:ph type="body" idx="1"/>
          </p:nvPr>
        </p:nvSpPr>
        <p:spPr>
          <a:noFill/>
          <a:ln/>
        </p:spPr>
        <p:txBody>
          <a:bodyPr/>
          <a:lstStyle/>
          <a:p>
            <a:pPr eaLnBrk="1" hangingPunct="1"/>
            <a:endParaRPr lang="en-US" altLang="en-US">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21FD9F59-3051-4AD4-A8FE-04EA888485BF}" type="slidenum">
              <a:rPr lang="en-US" altLang="en-US" smtClean="0"/>
              <a:pPr/>
              <a:t>50</a:t>
            </a:fld>
            <a:endParaRPr lang="en-US" altLang="en-US"/>
          </a:p>
        </p:txBody>
      </p:sp>
      <p:sp>
        <p:nvSpPr>
          <p:cNvPr id="141315" name="Rectangle 2"/>
          <p:cNvSpPr>
            <a:spLocks noGrp="1" noRot="1" noChangeAspect="1" noChangeArrowheads="1" noTextEdit="1"/>
          </p:cNvSpPr>
          <p:nvPr>
            <p:ph type="sldImg"/>
          </p:nvPr>
        </p:nvSpPr>
        <p:spPr>
          <a:xfrm>
            <a:off x="406400" y="696913"/>
            <a:ext cx="6197600" cy="3486150"/>
          </a:xfrm>
          <a:ln/>
        </p:spPr>
      </p:sp>
      <p:sp>
        <p:nvSpPr>
          <p:cNvPr id="141316" name="Rectangle 3"/>
          <p:cNvSpPr>
            <a:spLocks noGrp="1" noChangeArrowheads="1"/>
          </p:cNvSpPr>
          <p:nvPr>
            <p:ph type="body" idx="1"/>
          </p:nvPr>
        </p:nvSpPr>
        <p:spPr>
          <a:noFill/>
          <a:ln/>
        </p:spPr>
        <p:txBody>
          <a:bodyPr/>
          <a:lstStyle/>
          <a:p>
            <a:pPr eaLnBrk="1" hangingPunct="1"/>
            <a:endParaRPr lang="en-US" altLang="en-US">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BB6B9BEE-27EE-4CA1-9693-A6DCF06F61A5}" type="slidenum">
              <a:rPr lang="en-US">
                <a:latin typeface="Times New Roman" pitchFamily="18" charset="0"/>
              </a:rPr>
              <a:pPr/>
              <a:t>78</a:t>
            </a:fld>
            <a:endParaRPr lang="en-US">
              <a:latin typeface="Times New Roman"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2331252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12/18/2024</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6D22F896-40B5-4ADD-8801-0D06FADFA09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79448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38125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588135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endParaRPr lang="en-IN"/>
          </a:p>
        </p:txBody>
      </p:sp>
      <p:sp>
        <p:nvSpPr>
          <p:cNvPr id="3" name="Table Placeholder 2"/>
          <p:cNvSpPr>
            <a:spLocks noGrp="1"/>
          </p:cNvSpPr>
          <p:nvPr>
            <p:ph type="tbl" idx="1"/>
          </p:nvPr>
        </p:nvSpPr>
        <p:spPr>
          <a:xfrm>
            <a:off x="609600" y="1600202"/>
            <a:ext cx="10972800" cy="4525963"/>
          </a:xfrm>
        </p:spPr>
        <p:txBody>
          <a:bodyPr rtlCol="0">
            <a:normAutofit/>
          </a:bodyPr>
          <a:lstStyle/>
          <a:p>
            <a:pPr lvl="0"/>
            <a:endParaRPr lang="en-IN" noProof="0"/>
          </a:p>
        </p:txBody>
      </p:sp>
      <p:sp>
        <p:nvSpPr>
          <p:cNvPr id="4" name="Date Placeholder 3"/>
          <p:cNvSpPr>
            <a:spLocks noGrp="1"/>
          </p:cNvSpPr>
          <p:nvPr>
            <p:ph type="dt" sz="half" idx="10"/>
          </p:nvPr>
        </p:nvSpPr>
        <p:spPr/>
        <p:txBody>
          <a:bodyPr/>
          <a:lstStyle>
            <a:lvl1pPr>
              <a:defRPr/>
            </a:lvl1pPr>
          </a:lstStyle>
          <a:p>
            <a:pPr>
              <a:defRPr/>
            </a:pPr>
            <a:r>
              <a:rPr lang="en-US"/>
              <a:t> </a:t>
            </a:r>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B414B2-29F4-4C98-BAB2-27E2B9916372}" type="slidenum">
              <a:rPr lang="en-US" altLang="en-US"/>
              <a:pPr>
                <a:defRPr/>
              </a:pPr>
              <a:t>‹#›</a:t>
            </a:fld>
            <a:endParaRPr lang="en-US" altLang="en-US"/>
          </a:p>
        </p:txBody>
      </p:sp>
    </p:spTree>
    <p:extLst>
      <p:ext uri="{BB962C8B-B14F-4D97-AF65-F5344CB8AC3E}">
        <p14:creationId xmlns:p14="http://schemas.microsoft.com/office/powerpoint/2010/main" val="228047386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sz="1200"/>
            </a:lvl1pPr>
          </a:lstStyle>
          <a:p>
            <a:fld id="{48A87A34-81AB-432B-8DAE-1953F412C126}" type="datetimeFigureOut">
              <a:rPr lang="en-US" smtClean="0"/>
              <a:pPr/>
              <a:t>12/18/2024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92558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0358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86948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83207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2889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55083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2030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8A87A34-81AB-432B-8DAE-1953F412C126}" type="datetimeFigureOut">
              <a:rPr lang="en-US" smtClean="0"/>
              <a:pPr/>
              <a:t>12/18/2024</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6D22F896-40B5-4ADD-8801-0D06FADFA095}" type="slidenum">
              <a:rPr lang="en-US" smtClean="0"/>
              <a:pPr/>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805787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12/18/2024</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947432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4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bis.gov.in/standards/technical-department/national-building-code/"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lobalforestwatch.or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100.jpeg"/><Relationship Id="rId2" Type="http://schemas.openxmlformats.org/officeDocument/2006/relationships/image" Target="../media/image85.jpeg"/><Relationship Id="rId16" Type="http://schemas.openxmlformats.org/officeDocument/2006/relationships/image" Target="../media/image99.jpeg"/><Relationship Id="rId1" Type="http://schemas.openxmlformats.org/officeDocument/2006/relationships/slideLayout" Target="../slideLayouts/slideLayout4.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5" Type="http://schemas.openxmlformats.org/officeDocument/2006/relationships/image" Target="../media/image9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lobalforestwatch.or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youtu.be/f9e0IrJlnck" TargetMode="Externa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s://www.bis.gov.in/wp-content/uploads/2022/08/Booklet-Guide-for-Using-NBC-2016.pdf" TargetMode="External"/><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hyperlink" Target="https://www.bis.gov.in/guide-for-homeowners-and-homebuyers/" TargetMode="External"/><Relationship Id="rId5" Type="http://schemas.openxmlformats.org/officeDocument/2006/relationships/image" Target="../media/image130.jpeg"/><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www.bis.gov.in/standardized-development-and-building-regulations-2023/" TargetMode="Externa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3" Type="http://schemas.openxmlformats.org/officeDocument/2006/relationships/hyperlink" Target="https://www.globalforestwatch.or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services.bis.gov.in/tmp/news_2024-10-01_114.pdf" TargetMode="External"/><Relationship Id="rId2" Type="http://schemas.openxmlformats.org/officeDocument/2006/relationships/image" Target="../media/image133.jp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www.bis.gov.in/booklets/" TargetMode="Externa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7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2.xml"/><Relationship Id="rId4" Type="http://schemas.openxmlformats.org/officeDocument/2006/relationships/image" Target="../media/image143.png"/></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hatsapp.com/channel/0029VaKdgv3GzzKM6SCoDS0c" TargetMode="External"/><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jpg"/></Relationships>
</file>

<file path=ppt/slides/_rels/slide78.xml.rels><?xml version="1.0" encoding="UTF-8" standalone="yes"?>
<Relationships xmlns="http://schemas.openxmlformats.org/package/2006/relationships"><Relationship Id="rId3" Type="http://schemas.openxmlformats.org/officeDocument/2006/relationships/hyperlink" Target="http://www.bis.gov.i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globalforestwatch.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4"/>
          <p:cNvSpPr>
            <a:spLocks noChangeArrowheads="1"/>
          </p:cNvSpPr>
          <p:nvPr/>
        </p:nvSpPr>
        <p:spPr bwMode="auto">
          <a:xfrm>
            <a:off x="815482" y="1050762"/>
            <a:ext cx="10351282" cy="2031325"/>
          </a:xfrm>
          <a:prstGeom prst="rect">
            <a:avLst/>
          </a:prstGeom>
          <a:noFill/>
          <a:ln w="9525">
            <a:noFill/>
            <a:miter lim="800000"/>
            <a:headEnd/>
            <a:tailEnd/>
          </a:ln>
        </p:spPr>
        <p:txBody>
          <a:bodyPr wrap="square">
            <a:spAutoFit/>
          </a:bodyPr>
          <a:lstStyle/>
          <a:p>
            <a:pPr algn="ctr"/>
            <a:r>
              <a:rPr lang="en-US" altLang="en-US" sz="4200" b="1" dirty="0">
                <a:solidFill>
                  <a:schemeClr val="accent6">
                    <a:lumMod val="75000"/>
                  </a:schemeClr>
                </a:solidFill>
                <a:latin typeface="Lucida Sans" pitchFamily="34" charset="0"/>
                <a:cs typeface="Times New Roman" pitchFamily="18" charset="0"/>
              </a:rPr>
              <a:t>NATIONAL BUILDING CODE OF </a:t>
            </a:r>
            <a:r>
              <a:rPr lang="en-US" altLang="en-US" sz="4200" b="1" dirty="0" smtClean="0">
                <a:solidFill>
                  <a:schemeClr val="accent6">
                    <a:lumMod val="75000"/>
                  </a:schemeClr>
                </a:solidFill>
                <a:latin typeface="Lucida Sans" pitchFamily="34" charset="0"/>
                <a:cs typeface="Times New Roman" pitchFamily="18" charset="0"/>
              </a:rPr>
              <a:t>INDIA</a:t>
            </a:r>
          </a:p>
          <a:p>
            <a:pPr algn="ctr"/>
            <a:r>
              <a:rPr lang="en-US" altLang="en-US" sz="4200" b="1" dirty="0" smtClean="0">
                <a:solidFill>
                  <a:schemeClr val="accent6">
                    <a:lumMod val="75000"/>
                  </a:schemeClr>
                </a:solidFill>
                <a:latin typeface="Lucida Sans" pitchFamily="34" charset="0"/>
                <a:cs typeface="Times New Roman" pitchFamily="18" charset="0"/>
              </a:rPr>
              <a:t>&amp;</a:t>
            </a:r>
          </a:p>
          <a:p>
            <a:pPr algn="ctr"/>
            <a:r>
              <a:rPr lang="en-US" altLang="en-US" sz="4200" b="1" dirty="0" smtClean="0">
                <a:solidFill>
                  <a:schemeClr val="accent6">
                    <a:lumMod val="75000"/>
                  </a:schemeClr>
                </a:solidFill>
                <a:latin typeface="Lucida Sans" pitchFamily="34" charset="0"/>
                <a:cs typeface="Times New Roman" pitchFamily="18" charset="0"/>
              </a:rPr>
              <a:t>THE ROLE OF MASS TIMBER</a:t>
            </a:r>
            <a:endParaRPr lang="en-US" altLang="en-US" sz="4200" b="1" dirty="0">
              <a:solidFill>
                <a:schemeClr val="accent6">
                  <a:lumMod val="75000"/>
                </a:schemeClr>
              </a:solidFill>
              <a:latin typeface="Lucida Sans" pitchFamily="34" charset="0"/>
              <a:cs typeface="Times New Roman" pitchFamily="18" charset="0"/>
            </a:endParaRPr>
          </a:p>
        </p:txBody>
      </p:sp>
      <p:sp>
        <p:nvSpPr>
          <p:cNvPr id="7" name="Rectangle 3"/>
          <p:cNvSpPr txBox="1">
            <a:spLocks noChangeArrowheads="1"/>
          </p:cNvSpPr>
          <p:nvPr/>
        </p:nvSpPr>
        <p:spPr bwMode="auto">
          <a:xfrm>
            <a:off x="1381943" y="4468898"/>
            <a:ext cx="9886951" cy="1569899"/>
          </a:xfrm>
          <a:prstGeom prst="rect">
            <a:avLst/>
          </a:prstGeom>
          <a:noFill/>
          <a:ln w="9525">
            <a:noFill/>
            <a:miter lim="800000"/>
            <a:headEnd/>
            <a:tailEnd/>
          </a:ln>
          <a:effectLst/>
        </p:spPr>
        <p:txBody>
          <a:bodyPr/>
          <a:lstStyle/>
          <a:p>
            <a:pPr algn="ctr" eaLnBrk="1" hangingPunct="1">
              <a:lnSpc>
                <a:spcPct val="80000"/>
              </a:lnSpc>
              <a:spcBef>
                <a:spcPct val="20000"/>
              </a:spcBef>
              <a:buClr>
                <a:schemeClr val="hlink"/>
              </a:buClr>
              <a:buSzPct val="70000"/>
              <a:buFont typeface="Wingdings" panose="05000000000000000000" pitchFamily="2" charset="2"/>
              <a:buNone/>
              <a:defRPr/>
            </a:pPr>
            <a:endParaRPr lang="en-US" kern="0" dirty="0">
              <a:solidFill>
                <a:srgbClr val="04ABCC"/>
              </a:solidFill>
              <a:effectLst>
                <a:outerShdw blurRad="38100" dist="38100" dir="2700000" algn="tl">
                  <a:srgbClr val="000000"/>
                </a:outerShdw>
              </a:effectLst>
              <a:latin typeface="Lucida Sans" pitchFamily="34" charset="0"/>
              <a:cs typeface="Times New Roman" pitchFamily="18" charset="0"/>
            </a:endParaRPr>
          </a:p>
          <a:p>
            <a:pPr algn="ctr" eaLnBrk="1" hangingPunct="1">
              <a:lnSpc>
                <a:spcPct val="80000"/>
              </a:lnSpc>
              <a:spcBef>
                <a:spcPct val="20000"/>
              </a:spcBef>
              <a:buClr>
                <a:schemeClr val="hlink"/>
              </a:buClr>
              <a:buSzPct val="70000"/>
              <a:buFont typeface="Wingdings" panose="05000000000000000000" pitchFamily="2" charset="2"/>
              <a:buNone/>
              <a:defRPr/>
            </a:pPr>
            <a:endParaRPr lang="en-US" kern="0" dirty="0">
              <a:solidFill>
                <a:srgbClr val="04ABCC"/>
              </a:solidFill>
              <a:effectLst>
                <a:outerShdw blurRad="38100" dist="38100" dir="2700000" algn="tl">
                  <a:srgbClr val="000000"/>
                </a:outerShdw>
              </a:effectLst>
              <a:latin typeface="Lucida Sans" pitchFamily="34" charset="0"/>
              <a:cs typeface="Times New Roman" pitchFamily="18" charset="0"/>
            </a:endParaRPr>
          </a:p>
          <a:p>
            <a:pPr algn="r" eaLnBrk="1" hangingPunct="1">
              <a:lnSpc>
                <a:spcPct val="80000"/>
              </a:lnSpc>
              <a:buFont typeface="Wingdings" pitchFamily="2" charset="2"/>
              <a:buNone/>
              <a:defRPr/>
            </a:pPr>
            <a:r>
              <a:rPr lang="en-US" sz="2000" b="1" dirty="0" err="1">
                <a:solidFill>
                  <a:srgbClr val="C00000"/>
                </a:solidFill>
                <a:latin typeface="Lucida Sans" pitchFamily="34" charset="0"/>
                <a:cs typeface="Times New Roman" pitchFamily="18" charset="0"/>
              </a:rPr>
              <a:t>Arunkumar</a:t>
            </a:r>
            <a:r>
              <a:rPr lang="en-US" sz="2000" b="1" dirty="0">
                <a:solidFill>
                  <a:srgbClr val="C00000"/>
                </a:solidFill>
                <a:latin typeface="Lucida Sans" pitchFamily="34" charset="0"/>
                <a:cs typeface="Times New Roman" pitchFamily="18" charset="0"/>
              </a:rPr>
              <a:t> S</a:t>
            </a:r>
          </a:p>
          <a:p>
            <a:pPr algn="r" eaLnBrk="1" hangingPunct="1">
              <a:lnSpc>
                <a:spcPct val="80000"/>
              </a:lnSpc>
              <a:buFont typeface="Wingdings" pitchFamily="2" charset="2"/>
              <a:buNone/>
              <a:defRPr/>
            </a:pPr>
            <a:r>
              <a:rPr lang="en-US" b="1" dirty="0">
                <a:solidFill>
                  <a:schemeClr val="accent2">
                    <a:lumMod val="75000"/>
                  </a:schemeClr>
                </a:solidFill>
                <a:latin typeface="Lucida Sans" pitchFamily="34" charset="0"/>
                <a:cs typeface="Times New Roman" pitchFamily="18" charset="0"/>
              </a:rPr>
              <a:t> Head </a:t>
            </a:r>
            <a:r>
              <a:rPr lang="en-US" b="1" dirty="0" smtClean="0">
                <a:solidFill>
                  <a:schemeClr val="accent2">
                    <a:lumMod val="75000"/>
                  </a:schemeClr>
                </a:solidFill>
                <a:latin typeface="Lucida Sans" pitchFamily="34" charset="0"/>
                <a:cs typeface="Times New Roman" pitchFamily="18" charset="0"/>
              </a:rPr>
              <a:t>(NBC Cell)</a:t>
            </a:r>
            <a:endParaRPr lang="en-US" b="1" dirty="0">
              <a:solidFill>
                <a:schemeClr val="accent2">
                  <a:lumMod val="75000"/>
                </a:schemeClr>
              </a:solidFill>
              <a:latin typeface="Lucida Sans" pitchFamily="34" charset="0"/>
              <a:cs typeface="Times New Roman" pitchFamily="18" charset="0"/>
            </a:endParaRPr>
          </a:p>
          <a:p>
            <a:pPr algn="r" eaLnBrk="1" hangingPunct="1">
              <a:lnSpc>
                <a:spcPct val="80000"/>
              </a:lnSpc>
              <a:buFont typeface="Wingdings" pitchFamily="2" charset="2"/>
              <a:buNone/>
              <a:defRPr/>
            </a:pPr>
            <a:r>
              <a:rPr lang="en-US" b="1" dirty="0">
                <a:solidFill>
                  <a:srgbClr val="002060"/>
                </a:solidFill>
                <a:latin typeface="Lucida Sans" pitchFamily="34" charset="0"/>
                <a:cs typeface="Times New Roman" pitchFamily="18" charset="0"/>
              </a:rPr>
              <a:t>Bureau of Indian </a:t>
            </a:r>
            <a:r>
              <a:rPr lang="en-US" b="1" dirty="0" smtClean="0">
                <a:solidFill>
                  <a:srgbClr val="002060"/>
                </a:solidFill>
                <a:latin typeface="Lucida Sans" pitchFamily="34" charset="0"/>
                <a:cs typeface="Times New Roman" pitchFamily="18" charset="0"/>
              </a:rPr>
              <a:t>Standards, New Delhi</a:t>
            </a:r>
          </a:p>
        </p:txBody>
      </p:sp>
    </p:spTree>
    <p:extLst>
      <p:ext uri="{BB962C8B-B14F-4D97-AF65-F5344CB8AC3E}">
        <p14:creationId xmlns:p14="http://schemas.microsoft.com/office/powerpoint/2010/main" val="3001094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77" y="2901441"/>
            <a:ext cx="2317210" cy="262673"/>
          </a:xfrm>
          <a:ln w="15875">
            <a:solidFill>
              <a:srgbClr val="FF0000"/>
            </a:solidFill>
          </a:ln>
        </p:spPr>
        <p:txBody>
          <a:bodyPr>
            <a:noAutofit/>
          </a:bodyPr>
          <a:lstStyle/>
          <a:p>
            <a:pPr algn="ctr"/>
            <a:r>
              <a:rPr lang="en-US" sz="1600" b="1" dirty="0" smtClean="0"/>
              <a:t>Very Dense Forest</a:t>
            </a:r>
            <a:endParaRPr lang="en-IN" sz="1600" b="1" dirty="0"/>
          </a:p>
        </p:txBody>
      </p:sp>
      <p:pic>
        <p:nvPicPr>
          <p:cNvPr id="5" name="Picture 4"/>
          <p:cNvPicPr>
            <a:picLocks noChangeAspect="1"/>
          </p:cNvPicPr>
          <p:nvPr/>
        </p:nvPicPr>
        <p:blipFill rotWithShape="1">
          <a:blip r:embed="rId2"/>
          <a:srcRect b="49238"/>
          <a:stretch/>
        </p:blipFill>
        <p:spPr>
          <a:xfrm>
            <a:off x="4650756" y="218744"/>
            <a:ext cx="7097115" cy="2659655"/>
          </a:xfrm>
          <a:prstGeom prst="rect">
            <a:avLst/>
          </a:prstGeom>
        </p:spPr>
      </p:pic>
      <p:pic>
        <p:nvPicPr>
          <p:cNvPr id="6" name="Picture 5"/>
          <p:cNvPicPr>
            <a:picLocks noChangeAspect="1"/>
          </p:cNvPicPr>
          <p:nvPr/>
        </p:nvPicPr>
        <p:blipFill rotWithShape="1">
          <a:blip r:embed="rId2"/>
          <a:srcRect t="52978"/>
          <a:stretch/>
        </p:blipFill>
        <p:spPr>
          <a:xfrm>
            <a:off x="4650756" y="3310418"/>
            <a:ext cx="7097115" cy="2463711"/>
          </a:xfrm>
          <a:prstGeom prst="rect">
            <a:avLst/>
          </a:prstGeom>
        </p:spPr>
      </p:pic>
      <p:sp>
        <p:nvSpPr>
          <p:cNvPr id="7" name="Title 1"/>
          <p:cNvSpPr txBox="1">
            <a:spLocks/>
          </p:cNvSpPr>
          <p:nvPr/>
        </p:nvSpPr>
        <p:spPr>
          <a:xfrm>
            <a:off x="9376230" y="5797172"/>
            <a:ext cx="1524000" cy="4089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1600" b="1" dirty="0" smtClean="0"/>
              <a:t>Scrub</a:t>
            </a:r>
            <a:endParaRPr lang="en-IN" sz="1600" b="1" dirty="0"/>
          </a:p>
        </p:txBody>
      </p:sp>
      <p:pic>
        <p:nvPicPr>
          <p:cNvPr id="8" name="Picture 7"/>
          <p:cNvPicPr>
            <a:picLocks noChangeAspect="1"/>
          </p:cNvPicPr>
          <p:nvPr/>
        </p:nvPicPr>
        <p:blipFill rotWithShape="1">
          <a:blip r:embed="rId3"/>
          <a:srcRect r="54174"/>
          <a:stretch/>
        </p:blipFill>
        <p:spPr>
          <a:xfrm>
            <a:off x="322257" y="585484"/>
            <a:ext cx="3773714" cy="5211687"/>
          </a:xfrm>
          <a:prstGeom prst="rect">
            <a:avLst/>
          </a:prstGeom>
        </p:spPr>
      </p:pic>
      <p:sp>
        <p:nvSpPr>
          <p:cNvPr id="10" name="Title 1"/>
          <p:cNvSpPr txBox="1">
            <a:spLocks/>
          </p:cNvSpPr>
          <p:nvPr/>
        </p:nvSpPr>
        <p:spPr>
          <a:xfrm>
            <a:off x="8604792" y="2908699"/>
            <a:ext cx="2934065" cy="255416"/>
          </a:xfrm>
          <a:prstGeom prst="rect">
            <a:avLst/>
          </a:prstGeom>
          <a:ln w="15875">
            <a:solidFill>
              <a:srgbClr val="FF0000"/>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1600" b="1" dirty="0" smtClean="0"/>
              <a:t>Moderately Dense Forest</a:t>
            </a:r>
            <a:endParaRPr lang="en-IN" sz="1600" b="1" dirty="0"/>
          </a:p>
        </p:txBody>
      </p:sp>
      <p:sp>
        <p:nvSpPr>
          <p:cNvPr id="11" name="Title 1"/>
          <p:cNvSpPr txBox="1">
            <a:spLocks/>
          </p:cNvSpPr>
          <p:nvPr/>
        </p:nvSpPr>
        <p:spPr>
          <a:xfrm>
            <a:off x="5135877" y="5797044"/>
            <a:ext cx="2317210" cy="262673"/>
          </a:xfrm>
          <a:prstGeom prst="rect">
            <a:avLst/>
          </a:prstGeom>
          <a:ln w="15875">
            <a:solidFill>
              <a:srgbClr val="FF0000"/>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1600" b="1" dirty="0" smtClean="0"/>
              <a:t>Open Forest</a:t>
            </a:r>
            <a:endParaRPr lang="en-IN" sz="1600" b="1" dirty="0"/>
          </a:p>
        </p:txBody>
      </p:sp>
    </p:spTree>
    <p:extLst>
      <p:ext uri="{BB962C8B-B14F-4D97-AF65-F5344CB8AC3E}">
        <p14:creationId xmlns:p14="http://schemas.microsoft.com/office/powerpoint/2010/main" val="42321545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IN"/>
          </a:p>
        </p:txBody>
      </p:sp>
      <p:pic>
        <p:nvPicPr>
          <p:cNvPr id="9" name="Picture 8"/>
          <p:cNvPicPr>
            <a:picLocks noChangeAspect="1"/>
          </p:cNvPicPr>
          <p:nvPr/>
        </p:nvPicPr>
        <p:blipFill>
          <a:blip r:embed="rId2"/>
          <a:stretch>
            <a:fillRect/>
          </a:stretch>
        </p:blipFill>
        <p:spPr>
          <a:xfrm>
            <a:off x="2299939" y="72570"/>
            <a:ext cx="7984559" cy="2883313"/>
          </a:xfrm>
          <a:prstGeom prst="rect">
            <a:avLst/>
          </a:prstGeom>
        </p:spPr>
      </p:pic>
      <p:pic>
        <p:nvPicPr>
          <p:cNvPr id="3" name="Picture 2"/>
          <p:cNvPicPr>
            <a:picLocks noChangeAspect="1"/>
          </p:cNvPicPr>
          <p:nvPr/>
        </p:nvPicPr>
        <p:blipFill>
          <a:blip r:embed="rId3"/>
          <a:stretch>
            <a:fillRect/>
          </a:stretch>
        </p:blipFill>
        <p:spPr>
          <a:xfrm>
            <a:off x="1130270" y="2955883"/>
            <a:ext cx="9916972" cy="3749099"/>
          </a:xfrm>
          <a:prstGeom prst="rect">
            <a:avLst/>
          </a:prstGeom>
        </p:spPr>
      </p:pic>
    </p:spTree>
    <p:extLst>
      <p:ext uri="{BB962C8B-B14F-4D97-AF65-F5344CB8AC3E}">
        <p14:creationId xmlns:p14="http://schemas.microsoft.com/office/powerpoint/2010/main" val="2495951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050" name="Picture 2" descr="Physical features of Indian topography. ( Source: https://www. nationsonline.org/oneworld/map/India-Administrative-map.htm)"/>
          <p:cNvPicPr>
            <a:picLocks noChangeAspect="1" noChangeArrowheads="1"/>
          </p:cNvPicPr>
          <p:nvPr/>
        </p:nvPicPr>
        <p:blipFill rotWithShape="1">
          <a:blip r:embed="rId2">
            <a:extLst>
              <a:ext uri="{28A0092B-C50C-407E-A947-70E740481C1C}">
                <a14:useLocalDpi xmlns:a14="http://schemas.microsoft.com/office/drawing/2010/main" val="0"/>
              </a:ext>
            </a:extLst>
          </a:blip>
          <a:srcRect b="5071"/>
          <a:stretch/>
        </p:blipFill>
        <p:spPr bwMode="auto">
          <a:xfrm>
            <a:off x="125446" y="477621"/>
            <a:ext cx="5508437" cy="6173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758849" y="450555"/>
            <a:ext cx="6352077" cy="6049196"/>
          </a:xfrm>
          <a:prstGeom prst="rect">
            <a:avLst/>
          </a:prstGeom>
        </p:spPr>
      </p:pic>
    </p:spTree>
    <p:extLst>
      <p:ext uri="{BB962C8B-B14F-4D97-AF65-F5344CB8AC3E}">
        <p14:creationId xmlns:p14="http://schemas.microsoft.com/office/powerpoint/2010/main" val="1605734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rotWithShape="1">
          <a:blip r:embed="rId2"/>
          <a:srcRect t="829" b="3883"/>
          <a:stretch/>
        </p:blipFill>
        <p:spPr>
          <a:xfrm>
            <a:off x="765681" y="319314"/>
            <a:ext cx="5469497" cy="6197600"/>
          </a:xfrm>
          <a:prstGeom prst="rect">
            <a:avLst/>
          </a:prstGeom>
        </p:spPr>
      </p:pic>
      <p:pic>
        <p:nvPicPr>
          <p:cNvPr id="5" name="Picture 4"/>
          <p:cNvPicPr>
            <a:picLocks noChangeAspect="1"/>
          </p:cNvPicPr>
          <p:nvPr/>
        </p:nvPicPr>
        <p:blipFill>
          <a:blip r:embed="rId3"/>
          <a:stretch>
            <a:fillRect/>
          </a:stretch>
        </p:blipFill>
        <p:spPr>
          <a:xfrm>
            <a:off x="6322262" y="364463"/>
            <a:ext cx="5318194" cy="6100028"/>
          </a:xfrm>
          <a:prstGeom prst="rect">
            <a:avLst/>
          </a:prstGeom>
        </p:spPr>
      </p:pic>
    </p:spTree>
    <p:extLst>
      <p:ext uri="{BB962C8B-B14F-4D97-AF65-F5344CB8AC3E}">
        <p14:creationId xmlns:p14="http://schemas.microsoft.com/office/powerpoint/2010/main" val="1376164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 name="Picture 4"/>
          <p:cNvPicPr>
            <a:picLocks noChangeAspect="1"/>
          </p:cNvPicPr>
          <p:nvPr/>
        </p:nvPicPr>
        <p:blipFill>
          <a:blip r:embed="rId2"/>
          <a:stretch>
            <a:fillRect/>
          </a:stretch>
        </p:blipFill>
        <p:spPr>
          <a:xfrm>
            <a:off x="348520" y="165422"/>
            <a:ext cx="11450190" cy="5999899"/>
          </a:xfrm>
          <a:prstGeom prst="rect">
            <a:avLst/>
          </a:prstGeom>
        </p:spPr>
      </p:pic>
    </p:spTree>
    <p:extLst>
      <p:ext uri="{BB962C8B-B14F-4D97-AF65-F5344CB8AC3E}">
        <p14:creationId xmlns:p14="http://schemas.microsoft.com/office/powerpoint/2010/main" val="2301305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descr="Representation of lithological map of India and neighbouring regions (modified after Hartmann and Moosdorf 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684" y="183571"/>
            <a:ext cx="9279371" cy="657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815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2514126" y="120351"/>
            <a:ext cx="7087074" cy="6599339"/>
          </a:xfrm>
          <a:prstGeom prst="rect">
            <a:avLst/>
          </a:prstGeom>
        </p:spPr>
      </p:pic>
    </p:spTree>
    <p:extLst>
      <p:ext uri="{BB962C8B-B14F-4D97-AF65-F5344CB8AC3E}">
        <p14:creationId xmlns:p14="http://schemas.microsoft.com/office/powerpoint/2010/main" val="614901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0FB36-4FE4-465E-928B-6D46EE77031B}"/>
              </a:ext>
            </a:extLst>
          </p:cNvPr>
          <p:cNvSpPr>
            <a:spLocks noGrp="1"/>
          </p:cNvSpPr>
          <p:nvPr>
            <p:ph type="title"/>
          </p:nvPr>
        </p:nvSpPr>
        <p:spPr/>
        <p:txBody>
          <a:bodyPr/>
          <a:lstStyle/>
          <a:p>
            <a:endParaRPr lang="en-IN"/>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10380" r="10753"/>
          <a:stretch/>
        </p:blipFill>
        <p:spPr>
          <a:xfrm>
            <a:off x="480060" y="1700411"/>
            <a:ext cx="4597879" cy="3449638"/>
          </a:xfrm>
        </p:spPr>
      </p:pic>
      <p:sp>
        <p:nvSpPr>
          <p:cNvPr id="4" name="Date Placeholder 3">
            <a:extLst>
              <a:ext uri="{FF2B5EF4-FFF2-40B4-BE49-F238E27FC236}">
                <a16:creationId xmlns:a16="http://schemas.microsoft.com/office/drawing/2014/main" id="{28BA89DB-BD84-435D-8F90-ED41672DE450}"/>
              </a:ext>
            </a:extLst>
          </p:cNvPr>
          <p:cNvSpPr>
            <a:spLocks noGrp="1"/>
          </p:cNvSpPr>
          <p:nvPr>
            <p:ph type="dt" sz="half" idx="10"/>
          </p:nvPr>
        </p:nvSpPr>
        <p:spPr/>
        <p:txBody>
          <a:bodyPr/>
          <a:lstStyle/>
          <a:p>
            <a:pPr>
              <a:defRPr/>
            </a:pPr>
            <a:r>
              <a:rPr lang="en-US"/>
              <a:t> </a:t>
            </a:r>
          </a:p>
        </p:txBody>
      </p:sp>
      <p:sp>
        <p:nvSpPr>
          <p:cNvPr id="5" name="Slide Number Placeholder 4">
            <a:extLst>
              <a:ext uri="{FF2B5EF4-FFF2-40B4-BE49-F238E27FC236}">
                <a16:creationId xmlns:a16="http://schemas.microsoft.com/office/drawing/2014/main" id="{9524F00C-2278-42F1-85AD-8B2712334F97}"/>
              </a:ext>
            </a:extLst>
          </p:cNvPr>
          <p:cNvSpPr>
            <a:spLocks noGrp="1"/>
          </p:cNvSpPr>
          <p:nvPr>
            <p:ph type="sldNum" sz="quarter" idx="12"/>
          </p:nvPr>
        </p:nvSpPr>
        <p:spPr/>
        <p:txBody>
          <a:bodyPr/>
          <a:lstStyle/>
          <a:p>
            <a:pPr>
              <a:defRPr/>
            </a:pPr>
            <a:fld id="{D4AA67F8-BAAE-4237-8E39-F067C1F9E111}" type="slidenum">
              <a:rPr lang="en-US" altLang="en-US" smtClean="0"/>
              <a:pPr>
                <a:defRPr/>
              </a:pPr>
              <a:t>17</a:t>
            </a:fld>
            <a:endParaRPr lang="en-US" alt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916" y="967367"/>
            <a:ext cx="6338079" cy="4757785"/>
          </a:xfrm>
          <a:prstGeom prst="rect">
            <a:avLst/>
          </a:prstGeom>
        </p:spPr>
      </p:pic>
    </p:spTree>
    <p:extLst>
      <p:ext uri="{BB962C8B-B14F-4D97-AF65-F5344CB8AC3E}">
        <p14:creationId xmlns:p14="http://schemas.microsoft.com/office/powerpoint/2010/main" val="2336552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Standard</a:t>
            </a:r>
            <a:r>
              <a:rPr lang="en-US" dirty="0" smtClean="0"/>
              <a:t> </a:t>
            </a:r>
            <a:endParaRPr lang="en-US" dirty="0"/>
          </a:p>
        </p:txBody>
      </p:sp>
      <p:sp>
        <p:nvSpPr>
          <p:cNvPr id="3" name="Content Placeholder 2"/>
          <p:cNvSpPr>
            <a:spLocks noGrp="1"/>
          </p:cNvSpPr>
          <p:nvPr>
            <p:ph idx="1"/>
          </p:nvPr>
        </p:nvSpPr>
        <p:spPr>
          <a:xfrm>
            <a:off x="1247775" y="1806575"/>
            <a:ext cx="10515600" cy="4351338"/>
          </a:xfrm>
        </p:spPr>
        <p:txBody>
          <a:bodyPr/>
          <a:lstStyle/>
          <a:p>
            <a:r>
              <a:rPr lang="en-US" dirty="0" smtClean="0"/>
              <a:t>Specification </a:t>
            </a:r>
          </a:p>
          <a:p>
            <a:r>
              <a:rPr lang="en-US" dirty="0" smtClean="0"/>
              <a:t>Method of Test </a:t>
            </a:r>
          </a:p>
          <a:p>
            <a:r>
              <a:rPr lang="en-US" dirty="0" smtClean="0"/>
              <a:t>Code of Practice</a:t>
            </a:r>
          </a:p>
          <a:p>
            <a:r>
              <a:rPr lang="en-US" dirty="0"/>
              <a:t>Recommendations </a:t>
            </a:r>
            <a:endParaRPr lang="en-US" dirty="0" smtClean="0"/>
          </a:p>
          <a:p>
            <a:r>
              <a:rPr lang="en-US" dirty="0" smtClean="0"/>
              <a:t>Guidelines</a:t>
            </a:r>
          </a:p>
          <a:p>
            <a:r>
              <a:rPr lang="en-US" dirty="0" smtClean="0"/>
              <a:t>Glossary</a:t>
            </a:r>
          </a:p>
          <a:p>
            <a:r>
              <a:rPr lang="en-US" dirty="0" smtClean="0"/>
              <a:t>Safety </a:t>
            </a:r>
          </a:p>
          <a:p>
            <a:endParaRPr lang="en-US" dirty="0"/>
          </a:p>
        </p:txBody>
      </p:sp>
    </p:spTree>
    <p:extLst>
      <p:ext uri="{BB962C8B-B14F-4D97-AF65-F5344CB8AC3E}">
        <p14:creationId xmlns:p14="http://schemas.microsoft.com/office/powerpoint/2010/main" val="1686334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facts about </a:t>
            </a:r>
            <a:r>
              <a:rPr lang="en-US" b="1" dirty="0" smtClean="0">
                <a:solidFill>
                  <a:schemeClr val="accent6">
                    <a:lumMod val="75000"/>
                  </a:schemeClr>
                </a:solidFill>
              </a:rPr>
              <a:t>BUILDING Code</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10515600" cy="4679950"/>
          </a:xfrm>
        </p:spPr>
        <p:txBody>
          <a:bodyPr>
            <a:normAutofit/>
          </a:bodyPr>
          <a:lstStyle/>
          <a:p>
            <a:r>
              <a:rPr lang="en-US" dirty="0" smtClean="0"/>
              <a:t>Sets a level playing field to inter-related stakeholders</a:t>
            </a:r>
          </a:p>
          <a:p>
            <a:r>
              <a:rPr lang="en-US" dirty="0" smtClean="0"/>
              <a:t>Easy </a:t>
            </a:r>
            <a:r>
              <a:rPr lang="en-US" dirty="0"/>
              <a:t>to adopt / customize by local jurisdictions</a:t>
            </a:r>
          </a:p>
          <a:p>
            <a:r>
              <a:rPr lang="en-US" dirty="0" smtClean="0"/>
              <a:t>Addresses both the present, and guides the future</a:t>
            </a:r>
          </a:p>
          <a:p>
            <a:r>
              <a:rPr lang="en-US" dirty="0"/>
              <a:t>Applicable when included in a contract</a:t>
            </a:r>
            <a:endParaRPr lang="hi-IN" dirty="0"/>
          </a:p>
          <a:p>
            <a:r>
              <a:rPr lang="en-US" dirty="0" smtClean="0"/>
              <a:t>Becomes </a:t>
            </a:r>
            <a:r>
              <a:rPr lang="en-US" u="sng" dirty="0" smtClean="0"/>
              <a:t>statutory</a:t>
            </a:r>
            <a:r>
              <a:rPr lang="en-US" dirty="0" smtClean="0"/>
              <a:t> when adopted by a one-liner reference by the town / city / state that adopts it</a:t>
            </a:r>
          </a:p>
          <a:p>
            <a:pPr marL="0" indent="0">
              <a:buNone/>
            </a:pPr>
            <a:endParaRPr lang="en-US" dirty="0" smtClean="0"/>
          </a:p>
          <a:p>
            <a:pPr marL="0" indent="0">
              <a:buNone/>
            </a:pPr>
            <a:r>
              <a:rPr lang="en-US" dirty="0" smtClean="0"/>
              <a:t>Thus, CODE is a document that drives the “go-to” OR makes it a “sought after” one</a:t>
            </a:r>
          </a:p>
          <a:p>
            <a:endParaRPr lang="en-US" dirty="0"/>
          </a:p>
        </p:txBody>
      </p:sp>
    </p:spTree>
    <p:extLst>
      <p:ext uri="{BB962C8B-B14F-4D97-AF65-F5344CB8AC3E}">
        <p14:creationId xmlns:p14="http://schemas.microsoft.com/office/powerpoint/2010/main" val="1549991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95" y="308222"/>
            <a:ext cx="11604584" cy="5802292"/>
          </a:xfrm>
        </p:spPr>
      </p:pic>
    </p:spTree>
    <p:extLst>
      <p:ext uri="{BB962C8B-B14F-4D97-AF65-F5344CB8AC3E}">
        <p14:creationId xmlns:p14="http://schemas.microsoft.com/office/powerpoint/2010/main" val="2475671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nada's Building Code Getting a Climate Change Rewrite - EnerQua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84" y="154545"/>
            <a:ext cx="2877131" cy="3723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9083397" y="116572"/>
            <a:ext cx="2895225" cy="3761988"/>
          </a:xfrm>
          <a:prstGeom prst="rect">
            <a:avLst/>
          </a:prstGeom>
          <a:ln>
            <a:solidFill>
              <a:schemeClr val="accent1">
                <a:lumMod val="75000"/>
              </a:schemeClr>
            </a:solidFill>
          </a:ln>
        </p:spPr>
      </p:pic>
      <p:pic>
        <p:nvPicPr>
          <p:cNvPr id="8" name="Picture 7"/>
          <p:cNvPicPr>
            <a:picLocks noChangeAspect="1"/>
          </p:cNvPicPr>
          <p:nvPr/>
        </p:nvPicPr>
        <p:blipFill>
          <a:blip r:embed="rId4"/>
          <a:stretch>
            <a:fillRect/>
          </a:stretch>
        </p:blipFill>
        <p:spPr>
          <a:xfrm>
            <a:off x="6190078" y="72132"/>
            <a:ext cx="2725601" cy="3806362"/>
          </a:xfrm>
          <a:prstGeom prst="rect">
            <a:avLst/>
          </a:prstGeom>
        </p:spPr>
      </p:pic>
      <p:pic>
        <p:nvPicPr>
          <p:cNvPr id="2054" name="Picture 6" descr="https://www.bcj.or.jp/upload/international/baseline/2016BS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590" y="3951063"/>
            <a:ext cx="3192916" cy="28289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676097" y="3969087"/>
            <a:ext cx="3769409" cy="2660759"/>
          </a:xfrm>
          <a:prstGeom prst="rect">
            <a:avLst/>
          </a:prstGeom>
        </p:spPr>
      </p:pic>
      <p:pic>
        <p:nvPicPr>
          <p:cNvPr id="10" name="Picture 9"/>
          <p:cNvPicPr>
            <a:picLocks noChangeAspect="1"/>
          </p:cNvPicPr>
          <p:nvPr/>
        </p:nvPicPr>
        <p:blipFill>
          <a:blip r:embed="rId7"/>
          <a:stretch>
            <a:fillRect/>
          </a:stretch>
        </p:blipFill>
        <p:spPr>
          <a:xfrm>
            <a:off x="9430957" y="3951063"/>
            <a:ext cx="1989762" cy="2766488"/>
          </a:xfrm>
          <a:prstGeom prst="rect">
            <a:avLst/>
          </a:prstGeom>
        </p:spPr>
      </p:pic>
      <p:pic>
        <p:nvPicPr>
          <p:cNvPr id="2050" name="Picture 2" descr="Gallery item"/>
          <p:cNvPicPr>
            <a:picLocks noChangeAspect="1" noChangeArrowheads="1"/>
          </p:cNvPicPr>
          <p:nvPr/>
        </p:nvPicPr>
        <p:blipFill rotWithShape="1">
          <a:blip r:embed="rId8">
            <a:extLst>
              <a:ext uri="{28A0092B-C50C-407E-A947-70E740481C1C}">
                <a14:useLocalDpi xmlns:a14="http://schemas.microsoft.com/office/drawing/2010/main" val="0"/>
              </a:ext>
            </a:extLst>
          </a:blip>
          <a:srcRect r="23234"/>
          <a:stretch/>
        </p:blipFill>
        <p:spPr bwMode="auto">
          <a:xfrm>
            <a:off x="3176461" y="172712"/>
            <a:ext cx="2844800" cy="3705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02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92" y="2934537"/>
            <a:ext cx="4474767" cy="1049235"/>
          </a:xfrm>
        </p:spPr>
        <p:txBody>
          <a:bodyPr/>
          <a:lstStyle/>
          <a:p>
            <a:pPr algn="ctr"/>
            <a:r>
              <a:rPr lang="en-US" b="1" dirty="0">
                <a:solidFill>
                  <a:schemeClr val="accent6">
                    <a:lumMod val="75000"/>
                  </a:schemeClr>
                </a:solidFill>
              </a:rPr>
              <a:t>BUREAU OF </a:t>
            </a:r>
            <a:r>
              <a:rPr lang="en-US" b="1" i="1" dirty="0">
                <a:solidFill>
                  <a:schemeClr val="accent6">
                    <a:lumMod val="75000"/>
                  </a:schemeClr>
                </a:solidFill>
              </a:rPr>
              <a:t>INDIAN</a:t>
            </a:r>
            <a:r>
              <a:rPr lang="en-US" b="1" dirty="0">
                <a:solidFill>
                  <a:schemeClr val="accent6">
                    <a:lumMod val="75000"/>
                  </a:schemeClr>
                </a:solidFill>
              </a:rPr>
              <a:t> STANDARDS </a:t>
            </a:r>
            <a:endParaRPr lang="en-IN" b="1" dirty="0">
              <a:solidFill>
                <a:schemeClr val="accent6">
                  <a:lumMod val="75000"/>
                </a:schemeClr>
              </a:solidFill>
            </a:endParaRPr>
          </a:p>
        </p:txBody>
      </p:sp>
      <p:pic>
        <p:nvPicPr>
          <p:cNvPr id="7170" name="Picture 2" descr="No phot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359" y="109179"/>
            <a:ext cx="6556375" cy="655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9462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241" y="408623"/>
            <a:ext cx="9603275" cy="1049235"/>
          </a:xfrm>
          <a:solidFill>
            <a:schemeClr val="bg1"/>
          </a:solidFill>
        </p:spPr>
        <p:txBody>
          <a:bodyPr/>
          <a:lstStyle/>
          <a:p>
            <a:pPr algn="ctr"/>
            <a:r>
              <a:rPr lang="en-US" dirty="0"/>
              <a:t>DIVISION COUNCILS – Broad areas of work</a:t>
            </a:r>
            <a:endParaRPr lang="en-IN" dirty="0"/>
          </a:p>
        </p:txBody>
      </p:sp>
      <p:graphicFrame>
        <p:nvGraphicFramePr>
          <p:cNvPr id="7" name="Diagram 6"/>
          <p:cNvGraphicFramePr/>
          <p:nvPr/>
        </p:nvGraphicFramePr>
        <p:xfrm>
          <a:off x="-335900" y="2130589"/>
          <a:ext cx="6120880" cy="3440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6562531" y="2153231"/>
          <a:ext cx="6120880" cy="38190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Donut 2"/>
          <p:cNvSpPr/>
          <p:nvPr/>
        </p:nvSpPr>
        <p:spPr>
          <a:xfrm>
            <a:off x="5350386" y="3016577"/>
            <a:ext cx="1983668" cy="1951348"/>
          </a:xfrm>
          <a:prstGeom prst="donut">
            <a:avLst>
              <a:gd name="adj" fmla="val 857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Gill Sans MT" panose="020B0502020104020203"/>
              <a:ea typeface="+mn-ea"/>
              <a:cs typeface="+mn-cs"/>
            </a:endParaRPr>
          </a:p>
        </p:txBody>
      </p:sp>
      <p:sp>
        <p:nvSpPr>
          <p:cNvPr id="4" name="Rectangle 3"/>
          <p:cNvSpPr/>
          <p:nvPr/>
        </p:nvSpPr>
        <p:spPr>
          <a:xfrm>
            <a:off x="5427666" y="3016577"/>
            <a:ext cx="1659430"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ill Sans MT" panose="020B0502020104020203"/>
                <a:ea typeface="+mn-ea"/>
                <a:cs typeface="+mn-cs"/>
              </a:rPr>
              <a:t>17</a:t>
            </a:r>
          </a:p>
        </p:txBody>
      </p:sp>
      <p:grpSp>
        <p:nvGrpSpPr>
          <p:cNvPr id="13" name="Group 12"/>
          <p:cNvGrpSpPr/>
          <p:nvPr/>
        </p:nvGrpSpPr>
        <p:grpSpPr>
          <a:xfrm>
            <a:off x="789704" y="5608948"/>
            <a:ext cx="4070385" cy="363372"/>
            <a:chOff x="1133754" y="3383296"/>
            <a:chExt cx="4070385" cy="434028"/>
          </a:xfrm>
        </p:grpSpPr>
        <p:sp>
          <p:nvSpPr>
            <p:cNvPr id="14" name="Pentagon 13"/>
            <p:cNvSpPr/>
            <p:nvPr/>
          </p:nvSpPr>
          <p:spPr>
            <a:xfrm rot="10800000">
              <a:off x="1133754" y="3383296"/>
              <a:ext cx="4070385" cy="434028"/>
            </a:xfrm>
            <a:prstGeom prst="homePlate">
              <a:avLst/>
            </a:prstGeom>
          </p:spPr>
          <p:style>
            <a:lnRef idx="2">
              <a:schemeClr val="lt1">
                <a:hueOff val="0"/>
                <a:satOff val="0"/>
                <a:lumOff val="0"/>
                <a:alphaOff val="0"/>
              </a:schemeClr>
            </a:lnRef>
            <a:fillRef idx="1">
              <a:schemeClr val="accent4">
                <a:hueOff val="-7229448"/>
                <a:satOff val="32859"/>
                <a:lumOff val="195"/>
                <a:alphaOff val="0"/>
              </a:schemeClr>
            </a:fillRef>
            <a:effectRef idx="0">
              <a:schemeClr val="accent4">
                <a:hueOff val="-7229448"/>
                <a:satOff val="32859"/>
                <a:lumOff val="195"/>
                <a:alphaOff val="0"/>
              </a:schemeClr>
            </a:effectRef>
            <a:fontRef idx="minor">
              <a:schemeClr val="lt1"/>
            </a:fontRef>
          </p:style>
          <p:txBody>
            <a:bodyPr/>
            <a:lstStyle/>
            <a:p>
              <a:endParaRPr lang="en-US"/>
            </a:p>
          </p:txBody>
        </p:sp>
        <p:sp>
          <p:nvSpPr>
            <p:cNvPr id="15" name="Pentagon 4"/>
            <p:cNvSpPr txBox="1"/>
            <p:nvPr/>
          </p:nvSpPr>
          <p:spPr>
            <a:xfrm rot="21600000">
              <a:off x="1242261" y="3383296"/>
              <a:ext cx="3961878" cy="4340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1394" tIns="64770" rIns="120904" bIns="6477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defRPr/>
              </a:pPr>
              <a:r>
                <a:rPr kumimoji="0" lang="en-US" sz="1200" b="1" i="0" u="none" strike="noStrike" kern="1200" cap="none" spc="0" normalizeH="0" baseline="0" noProof="0" dirty="0">
                  <a:ln>
                    <a:noFill/>
                  </a:ln>
                  <a:solidFill>
                    <a:prstClr val="white"/>
                  </a:solidFill>
                  <a:effectLst/>
                  <a:uLnTx/>
                  <a:uFillTx/>
                  <a:latin typeface="Gill Sans MT" panose="020B0502020104020203"/>
                  <a:ea typeface="+mn-ea"/>
                  <a:cs typeface="+mn-cs"/>
                </a:rPr>
                <a:t>AYUSH</a:t>
              </a:r>
              <a:endParaRPr kumimoji="0" lang="en-IN"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sp>
        <p:nvSpPr>
          <p:cNvPr id="16" name="Oval 15"/>
          <p:cNvSpPr/>
          <p:nvPr/>
        </p:nvSpPr>
        <p:spPr>
          <a:xfrm>
            <a:off x="568622" y="5550514"/>
            <a:ext cx="378460" cy="516295"/>
          </a:xfrm>
          <a:prstGeom prst="ellipse">
            <a:avLst/>
          </a:prstGeom>
          <a:blipFill>
            <a:blip r:embed="rId12" cstate="print">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Rectangle 4"/>
          <p:cNvSpPr/>
          <p:nvPr/>
        </p:nvSpPr>
        <p:spPr>
          <a:xfrm>
            <a:off x="4319047" y="6268546"/>
            <a:ext cx="3553923" cy="369332"/>
          </a:xfrm>
          <a:prstGeom prst="rect">
            <a:avLst/>
          </a:prstGeom>
          <a:solidFill>
            <a:srgbClr val="66FF33"/>
          </a:solid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smtClean="0">
                <a:ln w="0"/>
                <a:solidFill>
                  <a:srgbClr val="1A3260"/>
                </a:solidFill>
                <a:effectLst>
                  <a:outerShdw blurRad="38100" dist="19050" dir="2700000" algn="tl" rotWithShape="0">
                    <a:prstClr val="black">
                      <a:alpha val="40000"/>
                    </a:prstClr>
                  </a:outerShdw>
                </a:effectLst>
                <a:uLnTx/>
                <a:uFillTx/>
                <a:latin typeface="Gill Sans MT" panose="020B0502020104020203"/>
                <a:ea typeface="+mn-ea"/>
                <a:cs typeface="+mn-cs"/>
              </a:rPr>
              <a:t>ENVIRONMENT &amp; ECOLOGY</a:t>
            </a:r>
            <a:endParaRPr kumimoji="0" lang="en-US" sz="1800" b="1" i="0" u="none" strike="noStrike" kern="1200" cap="none" spc="0" normalizeH="0" baseline="0" noProof="0" dirty="0">
              <a:ln w="0"/>
              <a:solidFill>
                <a:srgbClr val="1A3260"/>
              </a:solidFill>
              <a:effectLst>
                <a:outerShdw blurRad="38100" dist="19050" dir="2700000" algn="tl" rotWithShape="0">
                  <a:prstClr val="black">
                    <a:alpha val="40000"/>
                  </a:prstClr>
                </a:outerShdw>
              </a:effectLst>
              <a:uLnTx/>
              <a:uFillTx/>
              <a:latin typeface="Gill Sans MT" panose="020B0502020104020203"/>
              <a:ea typeface="+mn-ea"/>
              <a:cs typeface="+mn-cs"/>
            </a:endParaRPr>
          </a:p>
        </p:txBody>
      </p:sp>
    </p:spTree>
    <p:extLst>
      <p:ext uri="{BB962C8B-B14F-4D97-AF65-F5344CB8AC3E}">
        <p14:creationId xmlns:p14="http://schemas.microsoft.com/office/powerpoint/2010/main" val="117466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r>
              <a:rPr lang="en-US" altLang="en-US" b="1"/>
              <a:t>SCOPE OF</a:t>
            </a:r>
            <a:br>
              <a:rPr lang="en-US" altLang="en-US" b="1"/>
            </a:br>
            <a:r>
              <a:rPr lang="en-US" altLang="en-US"/>
              <a:t>CIVIL ENGINEERING DIVISION COUNCIL, CEDC</a:t>
            </a:r>
            <a:endParaRPr lang="en-IN" altLang="en-US" b="1"/>
          </a:p>
        </p:txBody>
      </p:sp>
      <p:sp>
        <p:nvSpPr>
          <p:cNvPr id="15363" name="Content Placeholder 2"/>
          <p:cNvSpPr>
            <a:spLocks noGrp="1"/>
          </p:cNvSpPr>
          <p:nvPr>
            <p:ph idx="1"/>
          </p:nvPr>
        </p:nvSpPr>
        <p:spPr>
          <a:xfrm>
            <a:off x="2198689" y="2133601"/>
            <a:ext cx="7705725" cy="3433763"/>
          </a:xfrm>
        </p:spPr>
        <p:txBody>
          <a:bodyPr>
            <a:normAutofit fontScale="92500" lnSpcReduction="20000"/>
          </a:bodyPr>
          <a:lstStyle/>
          <a:p>
            <a:pPr marL="0" indent="0">
              <a:buNone/>
            </a:pPr>
            <a:r>
              <a:rPr lang="en-US" altLang="en-US" sz="2400" b="1" u="sng" dirty="0">
                <a:solidFill>
                  <a:schemeClr val="accent6">
                    <a:lumMod val="75000"/>
                  </a:schemeClr>
                </a:solidFill>
              </a:rPr>
              <a:t>Standardization in the field of</a:t>
            </a:r>
            <a:r>
              <a:rPr lang="en-US" altLang="en-US" sz="2400" b="1" u="sng" dirty="0">
                <a:solidFill>
                  <a:srgbClr val="FFFF00"/>
                </a:solidFill>
              </a:rPr>
              <a:t> </a:t>
            </a:r>
          </a:p>
          <a:p>
            <a:pPr marL="0" indent="0">
              <a:buNone/>
            </a:pPr>
            <a:r>
              <a:rPr lang="en-US" altLang="en-US" sz="2400" dirty="0"/>
              <a:t>Civil Engineering including structural engineering; </a:t>
            </a:r>
          </a:p>
          <a:p>
            <a:pPr marL="0" indent="0">
              <a:buNone/>
            </a:pPr>
            <a:r>
              <a:rPr lang="en-US" altLang="en-US" sz="2400" dirty="0"/>
              <a:t>building materials and components; </a:t>
            </a:r>
          </a:p>
          <a:p>
            <a:pPr marL="0" indent="0">
              <a:buNone/>
            </a:pPr>
            <a:r>
              <a:rPr lang="en-US" altLang="en-US" sz="2400" dirty="0"/>
              <a:t>planning, design, construction and maintenance of civil engineering structures and built environment; </a:t>
            </a:r>
          </a:p>
          <a:p>
            <a:pPr marL="0" indent="0">
              <a:buNone/>
            </a:pPr>
            <a:r>
              <a:rPr lang="en-US" altLang="en-US" sz="2400" dirty="0"/>
              <a:t>construction practices, and safety in building; </a:t>
            </a:r>
          </a:p>
          <a:p>
            <a:pPr marL="0" indent="0">
              <a:buNone/>
            </a:pPr>
            <a:r>
              <a:rPr lang="en-US" altLang="en-US" sz="2400" b="1" dirty="0">
                <a:solidFill>
                  <a:schemeClr val="accent6">
                    <a:lumMod val="75000"/>
                  </a:schemeClr>
                </a:solidFill>
              </a:rPr>
              <a:t>but excluding</a:t>
            </a:r>
            <a:r>
              <a:rPr lang="en-US" altLang="en-US" sz="2400" b="1" dirty="0">
                <a:solidFill>
                  <a:srgbClr val="FFC000"/>
                </a:solidFill>
              </a:rPr>
              <a:t> </a:t>
            </a:r>
            <a:r>
              <a:rPr lang="en-US" altLang="en-US" sz="2400" dirty="0"/>
              <a:t>those subjects which specifically relate to Water Resources Development and Management</a:t>
            </a:r>
            <a:endParaRPr lang="en-IN" altLang="en-US" sz="2400" dirty="0"/>
          </a:p>
        </p:txBody>
      </p:sp>
      <p:sp>
        <p:nvSpPr>
          <p:cNvPr id="1536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fld id="{D35FB790-6CFE-43E8-B638-CEF8E7BE31CE}" type="slidenum">
              <a:rPr lang="en-US" altLang="en-US" sz="2800">
                <a:solidFill>
                  <a:srgbClr val="FFFFFF"/>
                </a:solidFill>
                <a:latin typeface="Arial" panose="020B0604020202020204" pitchFamily="34" charset="0"/>
              </a:rPr>
              <a:pPr>
                <a:spcBef>
                  <a:spcPct val="0"/>
                </a:spcBef>
                <a:buClrTx/>
                <a:buSzTx/>
                <a:buFontTx/>
                <a:buNone/>
              </a:pPr>
              <a:t>23</a:t>
            </a:fld>
            <a:endParaRPr lang="en-US" altLang="en-US" sz="2800">
              <a:solidFill>
                <a:srgbClr val="FFFFFF"/>
              </a:solidFill>
              <a:latin typeface="Arial" panose="020B0604020202020204" pitchFamily="34" charset="0"/>
            </a:endParaRPr>
          </a:p>
        </p:txBody>
      </p:sp>
    </p:spTree>
    <p:extLst>
      <p:ext uri="{BB962C8B-B14F-4D97-AF65-F5344CB8AC3E}">
        <p14:creationId xmlns:p14="http://schemas.microsoft.com/office/powerpoint/2010/main" val="3788073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295275"/>
          <a:ext cx="8229600" cy="6427786"/>
        </p:xfrm>
        <a:graphic>
          <a:graphicData uri="http://schemas.openxmlformats.org/drawingml/2006/table">
            <a:tbl>
              <a:tblPr firstRow="1" bandRow="1">
                <a:tableStyleId>{5C22544A-7EE6-4342-B048-85BDC9FD1C3A}</a:tableStyleId>
              </a:tblPr>
              <a:tblGrid>
                <a:gridCol w="1775727">
                  <a:extLst>
                    <a:ext uri="{9D8B030D-6E8A-4147-A177-3AD203B41FA5}">
                      <a16:colId xmlns:a16="http://schemas.microsoft.com/office/drawing/2014/main" val="219394630"/>
                    </a:ext>
                  </a:extLst>
                </a:gridCol>
                <a:gridCol w="6453873">
                  <a:extLst>
                    <a:ext uri="{9D8B030D-6E8A-4147-A177-3AD203B41FA5}">
                      <a16:colId xmlns:a16="http://schemas.microsoft.com/office/drawing/2014/main" val="643734687"/>
                    </a:ext>
                  </a:extLst>
                </a:gridCol>
              </a:tblGrid>
              <a:tr h="417199">
                <a:tc>
                  <a:txBody>
                    <a:bodyPr/>
                    <a:lstStyle/>
                    <a:p>
                      <a:pPr algn="ctr">
                        <a:lnSpc>
                          <a:spcPct val="107000"/>
                        </a:lnSpc>
                        <a:spcAft>
                          <a:spcPts val="0"/>
                        </a:spcAft>
                      </a:pPr>
                      <a:r>
                        <a:rPr lang="en-US" sz="1800" b="1" dirty="0">
                          <a:effectLst/>
                          <a:latin typeface="Arial" panose="020B0604020202020204" pitchFamily="34" charset="0"/>
                          <a:ea typeface="Calibri" panose="020F0502020204030204" pitchFamily="34" charset="0"/>
                          <a:cs typeface="Mangal" panose="02040503050203030202" pitchFamily="18" charset="0"/>
                        </a:rPr>
                        <a:t>Committee No.</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algn="ctr">
                        <a:lnSpc>
                          <a:spcPct val="107000"/>
                        </a:lnSpc>
                        <a:spcAft>
                          <a:spcPts val="0"/>
                        </a:spcAft>
                      </a:pPr>
                      <a:r>
                        <a:rPr lang="en-US" sz="1800" b="1" dirty="0">
                          <a:effectLst/>
                          <a:latin typeface="Arial" panose="020B0604020202020204" pitchFamily="34" charset="0"/>
                          <a:ea typeface="Calibri" panose="020F0502020204030204" pitchFamily="34" charset="0"/>
                          <a:cs typeface="Mangal" panose="02040503050203030202" pitchFamily="18" charset="0"/>
                        </a:rPr>
                        <a:t>Title of the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extLst>
                  <a:ext uri="{0D108BD9-81ED-4DB2-BD59-A6C34878D82A}">
                    <a16:rowId xmlns:a16="http://schemas.microsoft.com/office/drawing/2014/main" val="3765608094"/>
                  </a:ext>
                </a:extLst>
              </a:tr>
              <a:tr h="417199">
                <a:tc>
                  <a:txBody>
                    <a:bodyPr/>
                    <a:lstStyle/>
                    <a:p>
                      <a:pPr>
                        <a:lnSpc>
                          <a:spcPct val="107000"/>
                        </a:lnSpc>
                        <a:spcAft>
                          <a:spcPts val="0"/>
                        </a:spcAft>
                        <a:tabLst>
                          <a:tab pos="3004820" algn="ctr"/>
                        </a:tabLst>
                      </a:pPr>
                      <a:r>
                        <a:rPr lang="en-US" sz="1800" dirty="0">
                          <a:effectLst/>
                          <a:latin typeface="Arial" panose="020B0604020202020204" pitchFamily="34" charset="0"/>
                          <a:ea typeface="Calibri" panose="020F0502020204030204" pitchFamily="34" charset="0"/>
                          <a:cs typeface="Mangal" panose="02040503050203030202" pitchFamily="18" charset="0"/>
                        </a:rPr>
                        <a:t>CED 02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3004820" algn="ctr"/>
                        </a:tabLst>
                      </a:pPr>
                      <a:r>
                        <a:rPr lang="en-US" sz="1800">
                          <a:effectLst/>
                          <a:latin typeface="Arial" panose="020B0604020202020204" pitchFamily="34" charset="0"/>
                          <a:ea typeface="Calibri" panose="020F0502020204030204" pitchFamily="34" charset="0"/>
                          <a:cs typeface="Mangal" panose="02040503050203030202" pitchFamily="18" charset="0"/>
                        </a:rPr>
                        <a:t>Cement and concrete sectional committee</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991145211"/>
                  </a:ext>
                </a:extLst>
              </a:tr>
              <a:tr h="417199">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03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Sanitary appliances and water fittings sectional committee</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718427685"/>
                  </a:ext>
                </a:extLst>
              </a:tr>
              <a:tr h="417199">
                <a:tc>
                  <a:txBody>
                    <a:bodyPr/>
                    <a:lstStyle/>
                    <a:p>
                      <a:pPr>
                        <a:lnSpc>
                          <a:spcPct val="107000"/>
                        </a:lnSpc>
                        <a:spcAft>
                          <a:spcPts val="0"/>
                        </a:spcAft>
                        <a:tabLst>
                          <a:tab pos="3004820" algn="ctr"/>
                        </a:tabLst>
                      </a:pPr>
                      <a:r>
                        <a:rPr lang="en-US" sz="1800" dirty="0">
                          <a:effectLst/>
                          <a:latin typeface="Arial" panose="020B0604020202020204" pitchFamily="34" charset="0"/>
                          <a:ea typeface="Calibri" panose="020F0502020204030204" pitchFamily="34" charset="0"/>
                          <a:cs typeface="Mangal" panose="02040503050203030202" pitchFamily="18" charset="0"/>
                        </a:rPr>
                        <a:t>CED 04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3004820" algn="ctr"/>
                        </a:tabLst>
                      </a:pPr>
                      <a:r>
                        <a:rPr lang="en-US" sz="1800">
                          <a:effectLst/>
                          <a:latin typeface="Arial" panose="020B0604020202020204" pitchFamily="34" charset="0"/>
                          <a:ea typeface="Calibri" panose="020F0502020204030204" pitchFamily="34" charset="0"/>
                          <a:cs typeface="Mangal" panose="02040503050203030202" pitchFamily="18" charset="0"/>
                        </a:rPr>
                        <a:t>Building lime and gypsum products sectional committee</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880270715"/>
                  </a:ext>
                </a:extLst>
              </a:tr>
              <a:tr h="417199">
                <a:tc>
                  <a:txBody>
                    <a:bodyPr/>
                    <a:lstStyle/>
                    <a:p>
                      <a:pPr>
                        <a:lnSpc>
                          <a:spcPct val="107000"/>
                        </a:lnSpc>
                        <a:spcAft>
                          <a:spcPts val="0"/>
                        </a:spcAft>
                        <a:tabLst>
                          <a:tab pos="3004820" algn="ctr"/>
                        </a:tabLst>
                      </a:pPr>
                      <a:r>
                        <a:rPr lang="en-US" sz="1800" dirty="0">
                          <a:effectLst/>
                          <a:latin typeface="Arial" panose="020B0604020202020204" pitchFamily="34" charset="0"/>
                          <a:ea typeface="Calibri" panose="020F0502020204030204" pitchFamily="34" charset="0"/>
                          <a:cs typeface="Mangal" panose="02040503050203030202" pitchFamily="18" charset="0"/>
                        </a:rPr>
                        <a:t>CED 05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3004820" algn="ctr"/>
                        </a:tabLst>
                      </a:pPr>
                      <a:r>
                        <a:rPr lang="en-US" sz="1800">
                          <a:effectLst/>
                          <a:latin typeface="Arial" panose="020B0604020202020204" pitchFamily="34" charset="0"/>
                          <a:ea typeface="Calibri" panose="020F0502020204030204" pitchFamily="34" charset="0"/>
                          <a:cs typeface="Mangal" panose="02040503050203030202" pitchFamily="18" charset="0"/>
                        </a:rPr>
                        <a:t>Flooring, wall finishing and roofing sectional committee</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071192086"/>
                  </a:ext>
                </a:extLst>
              </a:tr>
              <a:tr h="417199">
                <a:tc>
                  <a:txBody>
                    <a:bodyPr/>
                    <a:lstStyle/>
                    <a:p>
                      <a:pPr>
                        <a:lnSpc>
                          <a:spcPct val="107000"/>
                        </a:lnSpc>
                        <a:spcAft>
                          <a:spcPts val="0"/>
                        </a:spcAft>
                        <a:tabLst>
                          <a:tab pos="3004820" algn="ctr"/>
                        </a:tabLst>
                      </a:pPr>
                      <a:r>
                        <a:rPr lang="en-US" sz="1800" dirty="0">
                          <a:effectLst/>
                          <a:latin typeface="Arial" panose="020B0604020202020204" pitchFamily="34" charset="0"/>
                          <a:ea typeface="Calibri" panose="020F0502020204030204" pitchFamily="34" charset="0"/>
                          <a:cs typeface="Mangal" panose="02040503050203030202" pitchFamily="18" charset="0"/>
                        </a:rPr>
                        <a:t>CED 06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3004820" algn="ctr"/>
                        </a:tabLst>
                      </a:pPr>
                      <a:r>
                        <a:rPr lang="en-US" sz="1800">
                          <a:effectLst/>
                          <a:latin typeface="Arial" panose="020B0604020202020204" pitchFamily="34" charset="0"/>
                          <a:ea typeface="Calibri" panose="020F0502020204030204" pitchFamily="34" charset="0"/>
                          <a:cs typeface="Mangal" panose="02040503050203030202" pitchFamily="18" charset="0"/>
                        </a:rPr>
                        <a:t>Stones sectional committee</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2824612039"/>
                  </a:ext>
                </a:extLst>
              </a:tr>
              <a:tr h="587000">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07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gn="just">
                        <a:lnSpc>
                          <a:spcPct val="107000"/>
                        </a:lnSpc>
                        <a:spcAft>
                          <a:spcPts val="0"/>
                        </a:spcAft>
                        <a:tabLst>
                          <a:tab pos="3004820" algn="ctr"/>
                        </a:tabLst>
                      </a:pPr>
                      <a:r>
                        <a:rPr lang="en-US" sz="1800" dirty="0">
                          <a:effectLst/>
                          <a:latin typeface="Arial" panose="020B0604020202020204" pitchFamily="34" charset="0"/>
                          <a:ea typeface="Calibri" panose="020F0502020204030204" pitchFamily="34" charset="0"/>
                          <a:cs typeface="Mangal" panose="02040503050203030202" pitchFamily="18" charset="0"/>
                        </a:rPr>
                        <a:t>Structural engineering and structural sections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886880625"/>
                  </a:ext>
                </a:extLst>
              </a:tr>
              <a:tr h="417199">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CED 09</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Timber and timber stores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1122072399"/>
                  </a:ext>
                </a:extLst>
              </a:tr>
              <a:tr h="417199">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CED 11   </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Doors, windows and shutters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4218279380"/>
                  </a:ext>
                </a:extLst>
              </a:tr>
              <a:tr h="417199">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CED 12   </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Functional requirements in buildings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557037641"/>
                  </a:ext>
                </a:extLst>
              </a:tr>
              <a:tr h="417199">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13</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Building construction practices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1767819237"/>
                  </a:ext>
                </a:extLst>
              </a:tr>
              <a:tr h="417199">
                <a:tc>
                  <a:txBody>
                    <a:bodyPr/>
                    <a:lstStyle/>
                    <a:p>
                      <a:pPr>
                        <a:lnSpc>
                          <a:spcPct val="107000"/>
                        </a:lnSpc>
                        <a:spcAft>
                          <a:spcPts val="0"/>
                        </a:spcAft>
                        <a:tabLst>
                          <a:tab pos="3004820" algn="ctr"/>
                        </a:tabLst>
                      </a:pPr>
                      <a:r>
                        <a:rPr lang="en-US"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rPr>
                        <a:t>CED 15  </a:t>
                      </a:r>
                      <a:endParaRPr lang="en-IN"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3004820" algn="ctr"/>
                        </a:tabLst>
                      </a:pPr>
                      <a:r>
                        <a:rPr lang="en-US"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rPr>
                        <a:t>Builder’s hardware sectional committee</a:t>
                      </a:r>
                      <a:endParaRPr lang="en-IN"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1446816276"/>
                  </a:ext>
                </a:extLst>
              </a:tr>
              <a:tr h="417199">
                <a:tc>
                  <a:txBody>
                    <a:bodyPr/>
                    <a:lstStyle/>
                    <a:p>
                      <a:pPr>
                        <a:lnSpc>
                          <a:spcPct val="107000"/>
                        </a:lnSpc>
                        <a:spcAft>
                          <a:spcPts val="0"/>
                        </a:spcAft>
                        <a:tabLst>
                          <a:tab pos="4000500" algn="l"/>
                        </a:tabLst>
                      </a:pPr>
                      <a:r>
                        <a:rPr lang="en-US"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rPr>
                        <a:t>CED 20  </a:t>
                      </a:r>
                      <a:endParaRPr lang="en-IN"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4000500" algn="l"/>
                        </a:tabLst>
                      </a:pPr>
                      <a:r>
                        <a:rPr lang="en-US"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rPr>
                        <a:t>Wood and other </a:t>
                      </a:r>
                      <a:r>
                        <a:rPr lang="en-US" sz="1800" kern="1200" dirty="0" err="1">
                          <a:solidFill>
                            <a:schemeClr val="dk1"/>
                          </a:solidFill>
                          <a:effectLst/>
                          <a:latin typeface="Arial" panose="020B0604020202020204" pitchFamily="34" charset="0"/>
                          <a:ea typeface="Calibri" panose="020F0502020204030204" pitchFamily="34" charset="0"/>
                          <a:cs typeface="Mangal" panose="02040503050203030202" pitchFamily="18" charset="0"/>
                        </a:rPr>
                        <a:t>lignocellulosic</a:t>
                      </a:r>
                      <a:r>
                        <a:rPr lang="en-US"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rPr>
                        <a:t> products sectional committee</a:t>
                      </a:r>
                      <a:endParaRPr lang="en-IN"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2034775987"/>
                  </a:ext>
                </a:extLst>
              </a:tr>
              <a:tr h="417199">
                <a:tc>
                  <a:txBody>
                    <a:bodyPr/>
                    <a:lstStyle/>
                    <a:p>
                      <a:pPr>
                        <a:lnSpc>
                          <a:spcPct val="107000"/>
                        </a:lnSpc>
                        <a:spcAft>
                          <a:spcPts val="0"/>
                        </a:spcAft>
                        <a:tabLst>
                          <a:tab pos="57150" algn="l"/>
                          <a:tab pos="304800" algn="l"/>
                          <a:tab pos="2247900" algn="l"/>
                          <a:tab pos="4000500" algn="l"/>
                        </a:tabLst>
                      </a:pPr>
                      <a:r>
                        <a:rPr lang="en-US"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rPr>
                        <a:t>CED 22   </a:t>
                      </a:r>
                      <a:endParaRPr lang="en-IN"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endParaRPr>
                    </a:p>
                  </a:txBody>
                  <a:tcPr marL="51435" marR="51435" marT="0" marB="0" anchor="ctr">
                    <a:solidFill>
                      <a:schemeClr val="accent1">
                        <a:lumMod val="20000"/>
                        <a:lumOff val="80000"/>
                      </a:schemeClr>
                    </a:solidFill>
                  </a:tcPr>
                </a:tc>
                <a:tc>
                  <a:txBody>
                    <a:bodyPr/>
                    <a:lstStyle/>
                    <a:p>
                      <a:pPr>
                        <a:lnSpc>
                          <a:spcPct val="107000"/>
                        </a:lnSpc>
                        <a:spcAft>
                          <a:spcPts val="0"/>
                        </a:spcAft>
                        <a:tabLst>
                          <a:tab pos="57150" algn="l"/>
                          <a:tab pos="304800" algn="l"/>
                          <a:tab pos="2247900" algn="l"/>
                          <a:tab pos="4000500" algn="l"/>
                        </a:tabLst>
                      </a:pPr>
                      <a:r>
                        <a:rPr lang="en-US"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rPr>
                        <a:t>Fire fighting sectional committee</a:t>
                      </a:r>
                      <a:endParaRPr lang="en-IN"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855260921"/>
                  </a:ext>
                </a:extLst>
              </a:tr>
              <a:tr h="417199">
                <a:tc>
                  <a:txBody>
                    <a:bodyPr/>
                    <a:lstStyle/>
                    <a:p>
                      <a:pPr>
                        <a:lnSpc>
                          <a:spcPct val="107000"/>
                        </a:lnSpc>
                        <a:spcAft>
                          <a:spcPts val="0"/>
                        </a:spcAft>
                        <a:tabLst>
                          <a:tab pos="57150" algn="l"/>
                          <a:tab pos="304800" algn="l"/>
                          <a:tab pos="2247900" algn="l"/>
                          <a:tab pos="4000500" algn="l"/>
                        </a:tabLst>
                      </a:pPr>
                      <a:r>
                        <a:rPr lang="en-US"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rPr>
                        <a:t>CED 24</a:t>
                      </a:r>
                      <a:endParaRPr lang="en-IN"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rPr>
                        <a:t>Public health engineering sectional committee</a:t>
                      </a:r>
                      <a:endParaRPr lang="en-IN"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219663219"/>
                  </a:ext>
                </a:extLst>
              </a:tr>
            </a:tbl>
          </a:graphicData>
        </a:graphic>
      </p:graphicFrame>
      <p:sp>
        <p:nvSpPr>
          <p:cNvPr id="16386"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fld id="{A99D2A23-D3D8-4FF6-BE1B-53A6379512CE}" type="slidenum">
              <a:rPr lang="en-US" altLang="en-US" sz="2800">
                <a:solidFill>
                  <a:srgbClr val="FFFFFF"/>
                </a:solidFill>
                <a:latin typeface="Arial" panose="020B0604020202020204" pitchFamily="34" charset="0"/>
              </a:rPr>
              <a:pPr>
                <a:spcBef>
                  <a:spcPct val="0"/>
                </a:spcBef>
                <a:buClrTx/>
                <a:buSzTx/>
                <a:buFontTx/>
                <a:buNone/>
              </a:pPr>
              <a:t>24</a:t>
            </a:fld>
            <a:endParaRPr lang="en-US" altLang="en-US" sz="2800">
              <a:solidFill>
                <a:srgbClr val="FFFFFF"/>
              </a:solidFill>
              <a:latin typeface="Arial" panose="020B0604020202020204" pitchFamily="34" charset="0"/>
            </a:endParaRPr>
          </a:p>
        </p:txBody>
      </p:sp>
    </p:spTree>
    <p:extLst>
      <p:ext uri="{BB962C8B-B14F-4D97-AF65-F5344CB8AC3E}">
        <p14:creationId xmlns:p14="http://schemas.microsoft.com/office/powerpoint/2010/main" val="3510527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038297008"/>
              </p:ext>
            </p:extLst>
          </p:nvPr>
        </p:nvGraphicFramePr>
        <p:xfrm>
          <a:off x="2032000" y="76201"/>
          <a:ext cx="8026400" cy="6672271"/>
        </p:xfrm>
        <a:graphic>
          <a:graphicData uri="http://schemas.openxmlformats.org/drawingml/2006/table">
            <a:tbl>
              <a:tblPr firstRow="1" bandRow="1">
                <a:tableStyleId>{5C22544A-7EE6-4342-B048-85BDC9FD1C3A}</a:tableStyleId>
              </a:tblPr>
              <a:tblGrid>
                <a:gridCol w="1731882">
                  <a:extLst>
                    <a:ext uri="{9D8B030D-6E8A-4147-A177-3AD203B41FA5}">
                      <a16:colId xmlns:a16="http://schemas.microsoft.com/office/drawing/2014/main" val="219394630"/>
                    </a:ext>
                  </a:extLst>
                </a:gridCol>
                <a:gridCol w="6294518">
                  <a:extLst>
                    <a:ext uri="{9D8B030D-6E8A-4147-A177-3AD203B41FA5}">
                      <a16:colId xmlns:a16="http://schemas.microsoft.com/office/drawing/2014/main" val="643734687"/>
                    </a:ext>
                  </a:extLst>
                </a:gridCol>
              </a:tblGrid>
              <a:tr h="384816">
                <a:tc>
                  <a:txBody>
                    <a:bodyPr/>
                    <a:lstStyle/>
                    <a:p>
                      <a:pPr algn="ctr">
                        <a:lnSpc>
                          <a:spcPct val="107000"/>
                        </a:lnSpc>
                        <a:spcAft>
                          <a:spcPts val="0"/>
                        </a:spcAft>
                      </a:pPr>
                      <a:r>
                        <a:rPr lang="en-US" sz="1800" b="1" dirty="0">
                          <a:effectLst/>
                          <a:latin typeface="Arial" panose="020B0604020202020204" pitchFamily="34" charset="0"/>
                          <a:ea typeface="Calibri" panose="020F0502020204030204" pitchFamily="34" charset="0"/>
                          <a:cs typeface="Mangal" panose="02040503050203030202" pitchFamily="18" charset="0"/>
                        </a:rPr>
                        <a:t>Committee No.</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algn="ctr">
                        <a:lnSpc>
                          <a:spcPct val="107000"/>
                        </a:lnSpc>
                        <a:spcAft>
                          <a:spcPts val="0"/>
                        </a:spcAft>
                      </a:pPr>
                      <a:r>
                        <a:rPr lang="en-US" sz="1800" b="1" dirty="0">
                          <a:effectLst/>
                          <a:latin typeface="Arial" panose="020B0604020202020204" pitchFamily="34" charset="0"/>
                          <a:ea typeface="Calibri" panose="020F0502020204030204" pitchFamily="34" charset="0"/>
                          <a:cs typeface="Mangal" panose="02040503050203030202" pitchFamily="18" charset="0"/>
                        </a:rPr>
                        <a:t>Title of the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extLst>
                  <a:ext uri="{0D108BD9-81ED-4DB2-BD59-A6C34878D82A}">
                    <a16:rowId xmlns:a16="http://schemas.microsoft.com/office/drawing/2014/main" val="3765608094"/>
                  </a:ext>
                </a:extLst>
              </a:tr>
              <a:tr h="384816">
                <a:tc>
                  <a:txBody>
                    <a:bodyPr/>
                    <a:lstStyle/>
                    <a:p>
                      <a:pPr>
                        <a:lnSpc>
                          <a:spcPct val="107000"/>
                        </a:lnSpc>
                        <a:spcAft>
                          <a:spcPts val="0"/>
                        </a:spcAft>
                        <a:tabLst>
                          <a:tab pos="57150" algn="l"/>
                          <a:tab pos="304800" algn="l"/>
                          <a:tab pos="2247900" algn="l"/>
                          <a:tab pos="4000500" algn="l"/>
                        </a:tabLst>
                      </a:pPr>
                      <a:r>
                        <a:rPr lang="en-US" sz="1800" b="0" dirty="0">
                          <a:solidFill>
                            <a:schemeClr val="bg1"/>
                          </a:solidFill>
                          <a:effectLst/>
                          <a:latin typeface="Arial" panose="020B0604020202020204" pitchFamily="34" charset="0"/>
                          <a:ea typeface="Calibri" panose="020F0502020204030204" pitchFamily="34" charset="0"/>
                          <a:cs typeface="Mangal" panose="02040503050203030202" pitchFamily="18" charset="0"/>
                        </a:rPr>
                        <a:t>CED 29</a:t>
                      </a:r>
                      <a:endParaRPr lang="en-IN" sz="1800" b="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gn="just">
                        <a:lnSpc>
                          <a:spcPct val="107000"/>
                        </a:lnSpc>
                        <a:spcAft>
                          <a:spcPts val="0"/>
                        </a:spcAft>
                        <a:tabLst>
                          <a:tab pos="57150" algn="l"/>
                          <a:tab pos="304800" algn="l"/>
                          <a:tab pos="2247900" algn="l"/>
                          <a:tab pos="4000500" algn="l"/>
                        </a:tabLst>
                      </a:pPr>
                      <a:r>
                        <a:rPr lang="en-US" sz="1800" b="0" dirty="0">
                          <a:solidFill>
                            <a:schemeClr val="bg1"/>
                          </a:solidFill>
                          <a:effectLst/>
                          <a:latin typeface="Arial" panose="020B0604020202020204" pitchFamily="34" charset="0"/>
                          <a:ea typeface="Calibri" panose="020F0502020204030204" pitchFamily="34" charset="0"/>
                          <a:cs typeface="Mangal" panose="02040503050203030202" pitchFamily="18" charset="0"/>
                        </a:rPr>
                        <a:t>Construction management sectional committee</a:t>
                      </a:r>
                      <a:endParaRPr lang="en-IN" sz="1800" b="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991145211"/>
                  </a:ext>
                </a:extLst>
              </a:tr>
              <a:tr h="586992">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30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Clay and stabilized soil products for construction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718427685"/>
                  </a:ext>
                </a:extLst>
              </a:tr>
              <a:tr h="384816">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32</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Prefabricated construction sectional committee</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880270715"/>
                  </a:ext>
                </a:extLst>
              </a:tr>
              <a:tr h="384816">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35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Furniture sectional committee</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071192086"/>
                  </a:ext>
                </a:extLst>
              </a:tr>
              <a:tr h="384816">
                <a:tc>
                  <a:txBody>
                    <a:bodyPr/>
                    <a:lstStyle/>
                    <a:p>
                      <a:pPr>
                        <a:lnSpc>
                          <a:spcPct val="107000"/>
                        </a:lnSpc>
                        <a:spcAft>
                          <a:spcPts val="0"/>
                        </a:spcAft>
                        <a:tabLst>
                          <a:tab pos="57150" algn="l"/>
                          <a:tab pos="304800" algn="l"/>
                          <a:tab pos="2247900" algn="l"/>
                          <a:tab pos="4000500" algn="l"/>
                        </a:tabLst>
                      </a:pPr>
                      <a:r>
                        <a:rPr lang="en-US"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rPr>
                        <a:t>CED 36   </a:t>
                      </a:r>
                      <a:endParaRPr lang="en-IN" sz="1800" kern="1200" dirty="0">
                        <a:solidFill>
                          <a:schemeClr val="dk1"/>
                        </a:solidFill>
                        <a:effectLst/>
                        <a:latin typeface="Arial" panose="020B0604020202020204" pitchFamily="34" charset="0"/>
                        <a:ea typeface="Calibri" panose="020F0502020204030204" pitchFamily="34" charset="0"/>
                        <a:cs typeface="Mangal" panose="02040503050203030202" pitchFamily="18" charset="0"/>
                      </a:endParaRPr>
                    </a:p>
                  </a:txBody>
                  <a:tcPr marL="51435" marR="51435" marT="0" marB="0" anchor="ctr">
                    <a:solidFill>
                      <a:schemeClr val="accent1">
                        <a:lumMod val="20000"/>
                        <a:lumOff val="80000"/>
                      </a:schemeClr>
                    </a:solidFill>
                  </a:tcP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Fire safety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2824612039"/>
                  </a:ext>
                </a:extLst>
              </a:tr>
              <a:tr h="384816">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37</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Structural safety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886880625"/>
                  </a:ext>
                </a:extLst>
              </a:tr>
              <a:tr h="384816">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38</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Special structures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1122072399"/>
                  </a:ext>
                </a:extLst>
              </a:tr>
              <a:tr h="384816">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39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Earthquake engineering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4218279380"/>
                  </a:ext>
                </a:extLst>
              </a:tr>
              <a:tr h="384816">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41</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Water proofing and damp-proofing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557037641"/>
                  </a:ext>
                </a:extLst>
              </a:tr>
              <a:tr h="384816">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43</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Soil and foundation engineering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1767819237"/>
                  </a:ext>
                </a:extLst>
              </a:tr>
              <a:tr h="880488">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44</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gn="just">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Methods of measurement of works of civil engineering (excluding water resources development)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1446816276"/>
                  </a:ext>
                </a:extLst>
              </a:tr>
              <a:tr h="384816">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45</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gn="just">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Safety in construction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2034775987"/>
                  </a:ext>
                </a:extLst>
              </a:tr>
              <a:tr h="384816">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46</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solidFill>
                      <a:schemeClr val="accent1">
                        <a:lumMod val="20000"/>
                        <a:lumOff val="80000"/>
                      </a:schemeClr>
                    </a:solidFill>
                  </a:tcP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National building code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855260921"/>
                  </a:ext>
                </a:extLst>
              </a:tr>
              <a:tr h="586992">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47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Ports, </a:t>
                      </a:r>
                      <a:r>
                        <a:rPr lang="en-US" sz="1800" dirty="0" err="1">
                          <a:effectLst/>
                          <a:latin typeface="Arial" panose="020B0604020202020204" pitchFamily="34" charset="0"/>
                          <a:ea typeface="Calibri" panose="020F0502020204030204" pitchFamily="34" charset="0"/>
                          <a:cs typeface="Mangal" panose="02040503050203030202" pitchFamily="18" charset="0"/>
                        </a:rPr>
                        <a:t>harbours</a:t>
                      </a:r>
                      <a:r>
                        <a:rPr lang="en-US" sz="1800" dirty="0">
                          <a:effectLst/>
                          <a:latin typeface="Arial" panose="020B0604020202020204" pitchFamily="34" charset="0"/>
                          <a:ea typeface="Calibri" panose="020F0502020204030204" pitchFamily="34" charset="0"/>
                          <a:cs typeface="Mangal" panose="02040503050203030202" pitchFamily="18" charset="0"/>
                        </a:rPr>
                        <a:t> and offshore installations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219663219"/>
                  </a:ext>
                </a:extLst>
              </a:tr>
            </a:tbl>
          </a:graphicData>
        </a:graphic>
      </p:graphicFrame>
      <p:sp>
        <p:nvSpPr>
          <p:cNvPr id="17410"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fld id="{F339539D-7BC6-4D95-BC4C-F8A7446C94C6}" type="slidenum">
              <a:rPr lang="en-US" altLang="en-US" sz="2800">
                <a:solidFill>
                  <a:srgbClr val="FFFFFF"/>
                </a:solidFill>
                <a:latin typeface="Arial" panose="020B0604020202020204" pitchFamily="34" charset="0"/>
              </a:rPr>
              <a:pPr>
                <a:spcBef>
                  <a:spcPct val="0"/>
                </a:spcBef>
                <a:buClrTx/>
                <a:buSzTx/>
                <a:buFontTx/>
                <a:buNone/>
              </a:pPr>
              <a:t>25</a:t>
            </a:fld>
            <a:endParaRPr lang="en-US" altLang="en-US" sz="2800">
              <a:solidFill>
                <a:srgbClr val="FFFFFF"/>
              </a:solidFill>
              <a:latin typeface="Arial" panose="020B0604020202020204" pitchFamily="34" charset="0"/>
            </a:endParaRPr>
          </a:p>
        </p:txBody>
      </p:sp>
      <p:sp>
        <p:nvSpPr>
          <p:cNvPr id="3" name="Frame 2"/>
          <p:cNvSpPr/>
          <p:nvPr/>
        </p:nvSpPr>
        <p:spPr>
          <a:xfrm>
            <a:off x="1906438" y="5667556"/>
            <a:ext cx="6952890" cy="560717"/>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9210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699649735"/>
              </p:ext>
            </p:extLst>
          </p:nvPr>
        </p:nvGraphicFramePr>
        <p:xfrm>
          <a:off x="1981200" y="652730"/>
          <a:ext cx="8058150" cy="4224626"/>
        </p:xfrm>
        <a:graphic>
          <a:graphicData uri="http://schemas.openxmlformats.org/drawingml/2006/table">
            <a:tbl>
              <a:tblPr firstRow="1" bandRow="1">
                <a:tableStyleId>{5C22544A-7EE6-4342-B048-85BDC9FD1C3A}</a:tableStyleId>
              </a:tblPr>
              <a:tblGrid>
                <a:gridCol w="1738732">
                  <a:extLst>
                    <a:ext uri="{9D8B030D-6E8A-4147-A177-3AD203B41FA5}">
                      <a16:colId xmlns:a16="http://schemas.microsoft.com/office/drawing/2014/main" val="219394630"/>
                    </a:ext>
                  </a:extLst>
                </a:gridCol>
                <a:gridCol w="6319418">
                  <a:extLst>
                    <a:ext uri="{9D8B030D-6E8A-4147-A177-3AD203B41FA5}">
                      <a16:colId xmlns:a16="http://schemas.microsoft.com/office/drawing/2014/main" val="643734687"/>
                    </a:ext>
                  </a:extLst>
                </a:gridCol>
              </a:tblGrid>
              <a:tr h="716453">
                <a:tc>
                  <a:txBody>
                    <a:bodyPr/>
                    <a:lstStyle/>
                    <a:p>
                      <a:pPr algn="ctr">
                        <a:lnSpc>
                          <a:spcPct val="107000"/>
                        </a:lnSpc>
                        <a:spcAft>
                          <a:spcPts val="0"/>
                        </a:spcAft>
                      </a:pPr>
                      <a:r>
                        <a:rPr lang="en-US" sz="1800" b="1" dirty="0">
                          <a:effectLst/>
                          <a:latin typeface="Arial" panose="020B0604020202020204" pitchFamily="34" charset="0"/>
                          <a:ea typeface="Calibri" panose="020F0502020204030204" pitchFamily="34" charset="0"/>
                          <a:cs typeface="Mangal" panose="02040503050203030202" pitchFamily="18" charset="0"/>
                        </a:rPr>
                        <a:t>Committee No.</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tc>
                  <a:txBody>
                    <a:bodyPr/>
                    <a:lstStyle/>
                    <a:p>
                      <a:pPr algn="ctr">
                        <a:lnSpc>
                          <a:spcPct val="107000"/>
                        </a:lnSpc>
                        <a:spcAft>
                          <a:spcPts val="0"/>
                        </a:spcAft>
                      </a:pPr>
                      <a:r>
                        <a:rPr lang="en-US" sz="1800" b="1" dirty="0">
                          <a:effectLst/>
                          <a:latin typeface="Arial" panose="020B0604020202020204" pitchFamily="34" charset="0"/>
                          <a:ea typeface="Calibri" panose="020F0502020204030204" pitchFamily="34" charset="0"/>
                          <a:cs typeface="Mangal" panose="02040503050203030202" pitchFamily="18" charset="0"/>
                        </a:rPr>
                        <a:t>Title of the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tc>
                <a:extLst>
                  <a:ext uri="{0D108BD9-81ED-4DB2-BD59-A6C34878D82A}">
                    <a16:rowId xmlns:a16="http://schemas.microsoft.com/office/drawing/2014/main" val="3765608094"/>
                  </a:ext>
                </a:extLst>
              </a:tr>
              <a:tr h="348965">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48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Rock mechanics sectional committee </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991145211"/>
                  </a:ext>
                </a:extLst>
              </a:tr>
              <a:tr h="348965">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50</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Plastic piping systems sectional committee</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718427685"/>
                  </a:ext>
                </a:extLst>
              </a:tr>
              <a:tr h="348965">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51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Planning and housing sectional committee</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880270715"/>
                  </a:ext>
                </a:extLst>
              </a:tr>
              <a:tr h="348965">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53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Cement matrix products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071192086"/>
                  </a:ext>
                </a:extLst>
              </a:tr>
              <a:tr h="348965">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54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Concrete reinforcement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2824612039"/>
                  </a:ext>
                </a:extLst>
              </a:tr>
              <a:tr h="716453">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55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Sieves, sieving and other sizing methods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3886880625"/>
                  </a:ext>
                </a:extLst>
              </a:tr>
              <a:tr h="348965">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CED 56</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Hill area development engineering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1122072399"/>
                  </a:ext>
                </a:extLst>
              </a:tr>
              <a:tr h="348965">
                <a:tc>
                  <a:txBody>
                    <a:bodyPr/>
                    <a:lstStyle/>
                    <a:p>
                      <a:pPr>
                        <a:lnSpc>
                          <a:spcPct val="107000"/>
                        </a:lnSpc>
                        <a:spcAft>
                          <a:spcPts val="0"/>
                        </a:spcAft>
                        <a:tabLst>
                          <a:tab pos="57150" algn="l"/>
                          <a:tab pos="304800" algn="l"/>
                          <a:tab pos="2247900" algn="l"/>
                          <a:tab pos="4000500" algn="l"/>
                        </a:tabLst>
                      </a:pPr>
                      <a:r>
                        <a:rPr lang="en-US" sz="1800">
                          <a:effectLst/>
                          <a:latin typeface="Arial" panose="020B0604020202020204" pitchFamily="34" charset="0"/>
                          <a:ea typeface="Calibri" panose="020F0502020204030204" pitchFamily="34" charset="0"/>
                          <a:cs typeface="Mangal" panose="02040503050203030202" pitchFamily="18" charset="0"/>
                        </a:rPr>
                        <a:t>CED 57</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Cyclone resistant structures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4218279380"/>
                  </a:ext>
                </a:extLst>
              </a:tr>
              <a:tr h="348965">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CED 59</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tc>
                  <a:txBody>
                    <a:bodyPr/>
                    <a:lstStyle/>
                    <a:p>
                      <a:pPr>
                        <a:lnSpc>
                          <a:spcPct val="107000"/>
                        </a:lnSpc>
                        <a:spcAft>
                          <a:spcPts val="0"/>
                        </a:spcAft>
                        <a:tabLst>
                          <a:tab pos="57150" algn="l"/>
                          <a:tab pos="304800" algn="l"/>
                          <a:tab pos="2247900" algn="l"/>
                          <a:tab pos="4000500" algn="l"/>
                        </a:tabLst>
                      </a:pPr>
                      <a:r>
                        <a:rPr lang="en-US" sz="1800" dirty="0">
                          <a:effectLst/>
                          <a:latin typeface="Arial" panose="020B0604020202020204" pitchFamily="34" charset="0"/>
                          <a:ea typeface="Calibri" panose="020F0502020204030204" pitchFamily="34" charset="0"/>
                          <a:cs typeface="Mangal" panose="02040503050203030202" pitchFamily="18" charset="0"/>
                        </a:rPr>
                        <a:t>Smart cities sectional committee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51435" marR="51435" marT="0" marB="0" anchor="ctr"/>
                </a:tc>
                <a:extLst>
                  <a:ext uri="{0D108BD9-81ED-4DB2-BD59-A6C34878D82A}">
                    <a16:rowId xmlns:a16="http://schemas.microsoft.com/office/drawing/2014/main" val="1767819237"/>
                  </a:ext>
                </a:extLst>
              </a:tr>
            </a:tbl>
          </a:graphicData>
        </a:graphic>
      </p:graphicFrame>
      <p:sp>
        <p:nvSpPr>
          <p:cNvPr id="1843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fld id="{F075F9B3-D981-498C-A4AC-F3EAD6E49CEF}" type="slidenum">
              <a:rPr lang="en-US" altLang="en-US" sz="2800">
                <a:solidFill>
                  <a:srgbClr val="FFFFFF"/>
                </a:solidFill>
                <a:latin typeface="Arial" panose="020B0604020202020204" pitchFamily="34" charset="0"/>
              </a:rPr>
              <a:pPr>
                <a:spcBef>
                  <a:spcPct val="0"/>
                </a:spcBef>
                <a:buClrTx/>
                <a:buSzTx/>
                <a:buFontTx/>
                <a:buNone/>
              </a:pPr>
              <a:t>26</a:t>
            </a:fld>
            <a:endParaRPr lang="en-US" altLang="en-US" sz="2800">
              <a:solidFill>
                <a:srgbClr val="FFFFFF"/>
              </a:solidFill>
              <a:latin typeface="Arial" panose="020B0604020202020204" pitchFamily="34" charset="0"/>
            </a:endParaRPr>
          </a:p>
        </p:txBody>
      </p:sp>
      <p:sp>
        <p:nvSpPr>
          <p:cNvPr id="18473" name="TextBox 2"/>
          <p:cNvSpPr txBox="1">
            <a:spLocks noChangeArrowheads="1"/>
          </p:cNvSpPr>
          <p:nvPr/>
        </p:nvSpPr>
        <p:spPr bwMode="auto">
          <a:xfrm>
            <a:off x="4114800" y="4838700"/>
            <a:ext cx="4618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800" b="1">
                <a:latin typeface="Arial" panose="020B0604020202020204" pitchFamily="34" charset="0"/>
              </a:rPr>
              <a:t>Summary of IS &amp; SP in Civil Engineering</a:t>
            </a:r>
            <a:endParaRPr lang="en-IN" altLang="en-US" sz="1800" b="1">
              <a:latin typeface="Arial" panose="020B0604020202020204" pitchFamily="34" charset="0"/>
            </a:endParaRPr>
          </a:p>
        </p:txBody>
      </p:sp>
      <p:graphicFrame>
        <p:nvGraphicFramePr>
          <p:cNvPr id="2" name="Table 1">
            <a:extLst>
              <a:ext uri="{FF2B5EF4-FFF2-40B4-BE49-F238E27FC236}">
                <a16:creationId xmlns:a16="http://schemas.microsoft.com/office/drawing/2014/main" id="{50043444-3F9B-4EBE-87CE-BC26776EDD3C}"/>
              </a:ext>
            </a:extLst>
          </p:cNvPr>
          <p:cNvGraphicFramePr>
            <a:graphicFrameLocks noGrp="1"/>
          </p:cNvGraphicFramePr>
          <p:nvPr>
            <p:extLst>
              <p:ext uri="{D42A27DB-BD31-4B8C-83A1-F6EECF244321}">
                <p14:modId xmlns:p14="http://schemas.microsoft.com/office/powerpoint/2010/main" val="1091793663"/>
              </p:ext>
            </p:extLst>
          </p:nvPr>
        </p:nvGraphicFramePr>
        <p:xfrm>
          <a:off x="2001838" y="5334000"/>
          <a:ext cx="8037512" cy="1276350"/>
        </p:xfrm>
        <a:graphic>
          <a:graphicData uri="http://schemas.openxmlformats.org/drawingml/2006/table">
            <a:tbl>
              <a:tblPr firstRow="1" firstCol="1" bandRow="1">
                <a:tableStyleId>{5C22544A-7EE6-4342-B048-85BDC9FD1C3A}</a:tableStyleId>
              </a:tblPr>
              <a:tblGrid>
                <a:gridCol w="888948">
                  <a:extLst>
                    <a:ext uri="{9D8B030D-6E8A-4147-A177-3AD203B41FA5}">
                      <a16:colId xmlns:a16="http://schemas.microsoft.com/office/drawing/2014/main" val="2514468722"/>
                    </a:ext>
                  </a:extLst>
                </a:gridCol>
                <a:gridCol w="1038447">
                  <a:extLst>
                    <a:ext uri="{9D8B030D-6E8A-4147-A177-3AD203B41FA5}">
                      <a16:colId xmlns:a16="http://schemas.microsoft.com/office/drawing/2014/main" val="180553279"/>
                    </a:ext>
                  </a:extLst>
                </a:gridCol>
                <a:gridCol w="712124">
                  <a:extLst>
                    <a:ext uri="{9D8B030D-6E8A-4147-A177-3AD203B41FA5}">
                      <a16:colId xmlns:a16="http://schemas.microsoft.com/office/drawing/2014/main" val="590823306"/>
                    </a:ext>
                  </a:extLst>
                </a:gridCol>
                <a:gridCol w="742666">
                  <a:extLst>
                    <a:ext uri="{9D8B030D-6E8A-4147-A177-3AD203B41FA5}">
                      <a16:colId xmlns:a16="http://schemas.microsoft.com/office/drawing/2014/main" val="3625698181"/>
                    </a:ext>
                  </a:extLst>
                </a:gridCol>
                <a:gridCol w="1007904">
                  <a:extLst>
                    <a:ext uri="{9D8B030D-6E8A-4147-A177-3AD203B41FA5}">
                      <a16:colId xmlns:a16="http://schemas.microsoft.com/office/drawing/2014/main" val="1281025031"/>
                    </a:ext>
                  </a:extLst>
                </a:gridCol>
                <a:gridCol w="961287">
                  <a:extLst>
                    <a:ext uri="{9D8B030D-6E8A-4147-A177-3AD203B41FA5}">
                      <a16:colId xmlns:a16="http://schemas.microsoft.com/office/drawing/2014/main" val="1961085082"/>
                    </a:ext>
                  </a:extLst>
                </a:gridCol>
                <a:gridCol w="774816">
                  <a:extLst>
                    <a:ext uri="{9D8B030D-6E8A-4147-A177-3AD203B41FA5}">
                      <a16:colId xmlns:a16="http://schemas.microsoft.com/office/drawing/2014/main" val="4232541864"/>
                    </a:ext>
                  </a:extLst>
                </a:gridCol>
                <a:gridCol w="774816">
                  <a:extLst>
                    <a:ext uri="{9D8B030D-6E8A-4147-A177-3AD203B41FA5}">
                      <a16:colId xmlns:a16="http://schemas.microsoft.com/office/drawing/2014/main" val="4076451708"/>
                    </a:ext>
                  </a:extLst>
                </a:gridCol>
                <a:gridCol w="618888">
                  <a:extLst>
                    <a:ext uri="{9D8B030D-6E8A-4147-A177-3AD203B41FA5}">
                      <a16:colId xmlns:a16="http://schemas.microsoft.com/office/drawing/2014/main" val="94376124"/>
                    </a:ext>
                  </a:extLst>
                </a:gridCol>
                <a:gridCol w="517616">
                  <a:extLst>
                    <a:ext uri="{9D8B030D-6E8A-4147-A177-3AD203B41FA5}">
                      <a16:colId xmlns:a16="http://schemas.microsoft.com/office/drawing/2014/main" val="1028773129"/>
                    </a:ext>
                  </a:extLst>
                </a:gridCol>
              </a:tblGrid>
              <a:tr h="783140">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Committee No.</a:t>
                      </a:r>
                      <a:endParaRPr lang="en-IN" sz="120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tc>
                <a:tc>
                  <a:txBody>
                    <a:bodyPr/>
                    <a:lstStyle/>
                    <a:p>
                      <a:pPr marL="0" marR="0" algn="ctr">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Product Specification</a:t>
                      </a:r>
                      <a:endParaRPr lang="en-IN" sz="11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(S)</a:t>
                      </a:r>
                      <a:endParaRPr lang="en-IN" sz="11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tc>
                <a:tc>
                  <a:txBody>
                    <a:bodyPr/>
                    <a:lstStyle/>
                    <a:p>
                      <a:pPr marL="0" marR="0" algn="ctr">
                        <a:lnSpc>
                          <a:spcPct val="107000"/>
                        </a:lnSpc>
                        <a:spcBef>
                          <a:spcPts val="0"/>
                        </a:spcBef>
                        <a:spcAft>
                          <a:spcPts val="0"/>
                        </a:spcAft>
                      </a:pPr>
                      <a:r>
                        <a:rPr lang="en-US" sz="1100">
                          <a:effectLst/>
                          <a:latin typeface="Arial" panose="020B0604020202020204" pitchFamily="34" charset="0"/>
                          <a:cs typeface="Arial" panose="020B0604020202020204" pitchFamily="34" charset="0"/>
                        </a:rPr>
                        <a:t>Code of Practice</a:t>
                      </a:r>
                      <a:endParaRPr lang="en-IN"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100">
                          <a:effectLst/>
                          <a:latin typeface="Arial" panose="020B0604020202020204" pitchFamily="34" charset="0"/>
                          <a:cs typeface="Arial" panose="020B0604020202020204" pitchFamily="34" charset="0"/>
                        </a:rPr>
                        <a:t>(C)</a:t>
                      </a:r>
                      <a:endParaRPr lang="en-IN" sz="110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tc>
                <a:tc>
                  <a:txBody>
                    <a:bodyPr/>
                    <a:lstStyle/>
                    <a:p>
                      <a:pPr marL="0" marR="0" algn="ctr">
                        <a:lnSpc>
                          <a:spcPct val="107000"/>
                        </a:lnSpc>
                        <a:spcBef>
                          <a:spcPts val="0"/>
                        </a:spcBef>
                        <a:spcAft>
                          <a:spcPts val="0"/>
                        </a:spcAft>
                      </a:pPr>
                      <a:r>
                        <a:rPr lang="en-US" sz="1100">
                          <a:effectLst/>
                          <a:latin typeface="Arial" panose="020B0604020202020204" pitchFamily="34" charset="0"/>
                          <a:cs typeface="Arial" panose="020B0604020202020204" pitchFamily="34" charset="0"/>
                        </a:rPr>
                        <a:t>Methods of Tests</a:t>
                      </a:r>
                      <a:endParaRPr lang="en-IN"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100">
                          <a:effectLst/>
                          <a:latin typeface="Arial" panose="020B0604020202020204" pitchFamily="34" charset="0"/>
                          <a:cs typeface="Arial" panose="020B0604020202020204" pitchFamily="34" charset="0"/>
                        </a:rPr>
                        <a:t>(M)</a:t>
                      </a:r>
                      <a:endParaRPr lang="en-IN" sz="110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tc>
                <a:tc>
                  <a:txBody>
                    <a:bodyPr/>
                    <a:lstStyle/>
                    <a:p>
                      <a:pPr marL="0" marR="0" algn="ctr">
                        <a:lnSpc>
                          <a:spcPct val="107000"/>
                        </a:lnSpc>
                        <a:spcBef>
                          <a:spcPts val="0"/>
                        </a:spcBef>
                        <a:spcAft>
                          <a:spcPts val="0"/>
                        </a:spcAft>
                      </a:pPr>
                      <a:r>
                        <a:rPr lang="en-US" sz="1100">
                          <a:effectLst/>
                          <a:latin typeface="Arial" panose="020B0604020202020204" pitchFamily="34" charset="0"/>
                          <a:cs typeface="Arial" panose="020B0604020202020204" pitchFamily="34" charset="0"/>
                        </a:rPr>
                        <a:t>Terminology</a:t>
                      </a:r>
                      <a:endParaRPr lang="en-IN" sz="1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100">
                          <a:effectLst/>
                          <a:latin typeface="Arial" panose="020B0604020202020204" pitchFamily="34" charset="0"/>
                          <a:cs typeface="Arial" panose="020B0604020202020204" pitchFamily="34" charset="0"/>
                        </a:rPr>
                        <a:t>(T)</a:t>
                      </a:r>
                      <a:endParaRPr lang="en-IN" sz="110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tc>
                <a:tc>
                  <a:txBody>
                    <a:bodyPr/>
                    <a:lstStyle/>
                    <a:p>
                      <a:pPr marL="0" marR="0" algn="ctr">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Dimensions</a:t>
                      </a:r>
                      <a:endParaRPr lang="en-IN" sz="11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(D)</a:t>
                      </a:r>
                      <a:endParaRPr lang="en-IN" sz="11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tc>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System Standard</a:t>
                      </a:r>
                      <a:endParaRPr lang="en-IN" sz="120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Safety Standard (SS</a:t>
                      </a:r>
                      <a:r>
                        <a:rPr lang="en-US" sz="1200" dirty="0" smtClean="0">
                          <a:effectLst/>
                          <a:latin typeface="Arial" panose="020B0604020202020204" pitchFamily="34" charset="0"/>
                          <a:cs typeface="Arial" panose="020B0604020202020204" pitchFamily="34" charset="0"/>
                        </a:rPr>
                        <a:t>)</a:t>
                      </a:r>
                    </a:p>
                    <a:p>
                      <a:pPr marL="0" marR="0" algn="ctr">
                        <a:lnSpc>
                          <a:spcPct val="107000"/>
                        </a:lnSpc>
                        <a:spcBef>
                          <a:spcPts val="0"/>
                        </a:spcBef>
                        <a:spcAft>
                          <a:spcPts val="0"/>
                        </a:spcAft>
                      </a:pPr>
                      <a:endParaRPr lang="en-IN" sz="12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tc>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Others</a:t>
                      </a:r>
                      <a:endParaRPr lang="en-IN" sz="12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(O)</a:t>
                      </a:r>
                      <a:endParaRPr lang="en-IN" sz="120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tc>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Total</a:t>
                      </a:r>
                      <a:endParaRPr lang="en-IN" sz="120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tc>
                <a:extLst>
                  <a:ext uri="{0D108BD9-81ED-4DB2-BD59-A6C34878D82A}">
                    <a16:rowId xmlns:a16="http://schemas.microsoft.com/office/drawing/2014/main" val="1814932439"/>
                  </a:ext>
                </a:extLst>
              </a:tr>
              <a:tr h="493210">
                <a:tc>
                  <a:txBody>
                    <a:bodyPr/>
                    <a:lstStyle/>
                    <a:p>
                      <a:pPr marL="0" marR="0" algn="ctr">
                        <a:lnSpc>
                          <a:spcPct val="107000"/>
                        </a:lnSpc>
                        <a:spcBef>
                          <a:spcPts val="0"/>
                        </a:spcBef>
                        <a:spcAft>
                          <a:spcPts val="0"/>
                        </a:spcAft>
                      </a:pPr>
                      <a:r>
                        <a:rPr lang="en-US" sz="1200" dirty="0" smtClean="0">
                          <a:solidFill>
                            <a:schemeClr val="accent6">
                              <a:lumMod val="75000"/>
                            </a:schemeClr>
                          </a:solidFill>
                          <a:effectLst/>
                          <a:latin typeface="Arial" panose="020B0604020202020204" pitchFamily="34" charset="0"/>
                          <a:ea typeface="+mn-ea"/>
                          <a:cs typeface="Arial" panose="020B0604020202020204" pitchFamily="34" charset="0"/>
                        </a:rPr>
                        <a:t>Total </a:t>
                      </a:r>
                    </a:p>
                    <a:p>
                      <a:pPr marL="0" marR="0" algn="ctr">
                        <a:lnSpc>
                          <a:spcPct val="107000"/>
                        </a:lnSpc>
                        <a:spcBef>
                          <a:spcPts val="0"/>
                        </a:spcBef>
                        <a:spcAft>
                          <a:spcPts val="0"/>
                        </a:spcAft>
                      </a:pPr>
                      <a:r>
                        <a:rPr lang="en-US" sz="1200" dirty="0" smtClean="0">
                          <a:solidFill>
                            <a:schemeClr val="accent6">
                              <a:lumMod val="75000"/>
                            </a:schemeClr>
                          </a:solidFill>
                          <a:effectLst/>
                          <a:latin typeface="Arial" panose="020B0604020202020204" pitchFamily="34" charset="0"/>
                          <a:ea typeface="+mn-ea"/>
                          <a:cs typeface="Arial" panose="020B0604020202020204" pitchFamily="34" charset="0"/>
                        </a:rPr>
                        <a:t>ISs</a:t>
                      </a:r>
                      <a:r>
                        <a:rPr lang="en-US" sz="1200" baseline="0" dirty="0" smtClean="0">
                          <a:solidFill>
                            <a:schemeClr val="accent6">
                              <a:lumMod val="75000"/>
                            </a:schemeClr>
                          </a:solidFill>
                          <a:effectLst/>
                          <a:latin typeface="Arial" panose="020B0604020202020204" pitchFamily="34" charset="0"/>
                          <a:ea typeface="+mn-ea"/>
                          <a:cs typeface="Arial" panose="020B0604020202020204" pitchFamily="34" charset="0"/>
                        </a:rPr>
                        <a:t> &amp; SPs</a:t>
                      </a:r>
                      <a:endParaRPr lang="en-IN" sz="12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solidFill>
                      <a:srgbClr val="FFFF00"/>
                    </a:solidFill>
                  </a:tcPr>
                </a:tc>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752</a:t>
                      </a:r>
                      <a:endParaRPr lang="en-IN" sz="16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nchor="ctr"/>
                </a:tc>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470</a:t>
                      </a:r>
                      <a:endParaRPr lang="en-IN" sz="16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nchor="ctr"/>
                </a:tc>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354</a:t>
                      </a:r>
                      <a:endParaRPr lang="en-IN" sz="16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nchor="ctr"/>
                </a:tc>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45</a:t>
                      </a:r>
                      <a:endParaRPr lang="en-IN" sz="16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nchor="ctr"/>
                </a:tc>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11</a:t>
                      </a:r>
                      <a:endParaRPr lang="en-IN" sz="16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nchor="ctr"/>
                </a:tc>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0</a:t>
                      </a:r>
                      <a:endParaRPr lang="en-IN" sz="16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nchor="ctr"/>
                </a:tc>
                <a:tc>
                  <a:txBody>
                    <a:bodyPr/>
                    <a:lstStyle/>
                    <a:p>
                      <a:pPr marL="0" marR="0" algn="ctr">
                        <a:lnSpc>
                          <a:spcPct val="107000"/>
                        </a:lnSpc>
                        <a:spcBef>
                          <a:spcPts val="0"/>
                        </a:spcBef>
                        <a:spcAft>
                          <a:spcPts val="800"/>
                        </a:spcAft>
                      </a:pPr>
                      <a:r>
                        <a:rPr lang="en-US" sz="1600" b="1" dirty="0" smtClean="0">
                          <a:effectLst/>
                          <a:latin typeface="Arial" panose="020B0604020202020204" pitchFamily="34" charset="0"/>
                          <a:ea typeface="Calibri" panose="020F0502020204030204" pitchFamily="34" charset="0"/>
                          <a:cs typeface="Arial" panose="020B0604020202020204" pitchFamily="34" charset="0"/>
                        </a:rPr>
                        <a:t>41</a:t>
                      </a:r>
                      <a:endParaRPr lang="en-IN" sz="16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nchor="ctr"/>
                </a:tc>
                <a:tc>
                  <a:txBody>
                    <a:bodyPr/>
                    <a:lstStyle/>
                    <a:p>
                      <a:pPr marL="0" marR="0" algn="ctr">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148</a:t>
                      </a:r>
                      <a:endParaRPr lang="en-IN" sz="16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nchor="ctr"/>
                </a:tc>
                <a:tc>
                  <a:txBody>
                    <a:bodyPr/>
                    <a:lstStyle/>
                    <a:p>
                      <a:pPr marL="0" marR="0" algn="ctr">
                        <a:lnSpc>
                          <a:spcPct val="107000"/>
                        </a:lnSpc>
                        <a:spcBef>
                          <a:spcPts val="0"/>
                        </a:spcBef>
                        <a:spcAft>
                          <a:spcPts val="800"/>
                        </a:spcAft>
                      </a:pPr>
                      <a:r>
                        <a:rPr lang="en-US" sz="1400" b="1" dirty="0">
                          <a:effectLst/>
                          <a:latin typeface="Arial" panose="020B0604020202020204" pitchFamily="34" charset="0"/>
                          <a:ea typeface="Calibri" panose="020F0502020204030204" pitchFamily="34" charset="0"/>
                          <a:cs typeface="Arial" panose="020B0604020202020204" pitchFamily="34" charset="0"/>
                        </a:rPr>
                        <a:t>1821</a:t>
                      </a:r>
                      <a:endParaRPr lang="en-IN" sz="1400" dirty="0">
                        <a:effectLst/>
                        <a:latin typeface="Arial" panose="020B0604020202020204" pitchFamily="34" charset="0"/>
                        <a:ea typeface="Calibri" panose="020F0502020204030204" pitchFamily="34" charset="0"/>
                        <a:cs typeface="Arial" panose="020B0604020202020204" pitchFamily="34" charset="0"/>
                      </a:endParaRPr>
                    </a:p>
                  </a:txBody>
                  <a:tcPr marL="51438" marR="51438" marT="0" marB="0" anchor="ctr"/>
                </a:tc>
                <a:extLst>
                  <a:ext uri="{0D108BD9-81ED-4DB2-BD59-A6C34878D82A}">
                    <a16:rowId xmlns:a16="http://schemas.microsoft.com/office/drawing/2014/main" val="1741080469"/>
                  </a:ext>
                </a:extLst>
              </a:tr>
            </a:tbl>
          </a:graphicData>
        </a:graphic>
      </p:graphicFrame>
    </p:spTree>
    <p:extLst>
      <p:ext uri="{BB962C8B-B14F-4D97-AF65-F5344CB8AC3E}">
        <p14:creationId xmlns:p14="http://schemas.microsoft.com/office/powerpoint/2010/main" val="2796780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F339-2BF1-4D83-A19A-3A70245536D9}"/>
              </a:ext>
            </a:extLst>
          </p:cNvPr>
          <p:cNvSpPr>
            <a:spLocks noGrp="1"/>
          </p:cNvSpPr>
          <p:nvPr>
            <p:ph type="title"/>
          </p:nvPr>
        </p:nvSpPr>
        <p:spPr>
          <a:xfrm>
            <a:off x="781545" y="164733"/>
            <a:ext cx="9291215" cy="1049235"/>
          </a:xfrm>
        </p:spPr>
        <p:txBody>
          <a:bodyPr/>
          <a:lstStyle/>
          <a:p>
            <a:pPr algn="l"/>
            <a:r>
              <a:rPr lang="en-US" dirty="0"/>
              <a:t>Safe ?</a:t>
            </a:r>
            <a:endParaRPr lang="en-IN" dirty="0"/>
          </a:p>
        </p:txBody>
      </p:sp>
      <p:sp>
        <p:nvSpPr>
          <p:cNvPr id="3" name="Content Placeholder 2">
            <a:extLst>
              <a:ext uri="{FF2B5EF4-FFF2-40B4-BE49-F238E27FC236}">
                <a16:creationId xmlns:a16="http://schemas.microsoft.com/office/drawing/2014/main" id="{AEEDEAD2-013B-484C-A581-B7F202E5CB45}"/>
              </a:ext>
            </a:extLst>
          </p:cNvPr>
          <p:cNvSpPr>
            <a:spLocks noGrp="1"/>
          </p:cNvSpPr>
          <p:nvPr>
            <p:ph idx="1"/>
          </p:nvPr>
        </p:nvSpPr>
        <p:spPr>
          <a:xfrm>
            <a:off x="781547" y="1157069"/>
            <a:ext cx="8265472" cy="3450613"/>
          </a:xfrm>
        </p:spPr>
        <p:txBody>
          <a:bodyPr>
            <a:noAutofit/>
          </a:bodyPr>
          <a:lstStyle/>
          <a:p>
            <a:pPr marL="0" indent="0">
              <a:buNone/>
            </a:pPr>
            <a:r>
              <a:rPr lang="en-US" sz="2400" dirty="0" smtClean="0"/>
              <a:t>Every Building should </a:t>
            </a:r>
            <a:r>
              <a:rPr lang="en-US" sz="2400" dirty="0"/>
              <a:t>be planned, designed, constructed,  and operated &amp; maintained to ensure,</a:t>
            </a:r>
          </a:p>
          <a:p>
            <a:r>
              <a:rPr lang="en-US" sz="2400" dirty="0" smtClean="0"/>
              <a:t>Structural </a:t>
            </a:r>
            <a:r>
              <a:rPr lang="en-US" sz="2400" dirty="0"/>
              <a:t>Safety</a:t>
            </a:r>
          </a:p>
          <a:p>
            <a:r>
              <a:rPr lang="en-US" sz="2400" dirty="0"/>
              <a:t>Fire and Life Safety</a:t>
            </a:r>
          </a:p>
          <a:p>
            <a:r>
              <a:rPr lang="en-US" sz="2400" dirty="0"/>
              <a:t>Health Safety</a:t>
            </a:r>
          </a:p>
          <a:p>
            <a:r>
              <a:rPr lang="en-US" sz="2400" dirty="0"/>
              <a:t>Public Safety</a:t>
            </a:r>
          </a:p>
          <a:p>
            <a:endParaRPr lang="en-IN" sz="2400" dirty="0"/>
          </a:p>
        </p:txBody>
      </p:sp>
      <p:graphicFrame>
        <p:nvGraphicFramePr>
          <p:cNvPr id="5" name="Diagram 4">
            <a:extLst>
              <a:ext uri="{FF2B5EF4-FFF2-40B4-BE49-F238E27FC236}">
                <a16:creationId xmlns:a16="http://schemas.microsoft.com/office/drawing/2014/main" id="{18B27022-6E15-441B-80CD-72901330DFF8}"/>
              </a:ext>
            </a:extLst>
          </p:cNvPr>
          <p:cNvGraphicFramePr/>
          <p:nvPr>
            <p:extLst>
              <p:ext uri="{D42A27DB-BD31-4B8C-83A1-F6EECF244321}">
                <p14:modId xmlns:p14="http://schemas.microsoft.com/office/powerpoint/2010/main" val="2487574797"/>
              </p:ext>
            </p:extLst>
          </p:nvPr>
        </p:nvGraphicFramePr>
        <p:xfrm>
          <a:off x="6241144" y="1470150"/>
          <a:ext cx="6197600" cy="4187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8895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F339-2BF1-4D83-A19A-3A70245536D9}"/>
              </a:ext>
            </a:extLst>
          </p:cNvPr>
          <p:cNvSpPr>
            <a:spLocks noGrp="1"/>
          </p:cNvSpPr>
          <p:nvPr>
            <p:ph type="title"/>
          </p:nvPr>
        </p:nvSpPr>
        <p:spPr>
          <a:xfrm>
            <a:off x="687081" y="219902"/>
            <a:ext cx="9291215" cy="1049235"/>
          </a:xfrm>
        </p:spPr>
        <p:txBody>
          <a:bodyPr/>
          <a:lstStyle/>
          <a:p>
            <a:pPr algn="l"/>
            <a:r>
              <a:rPr lang="en-US" dirty="0"/>
              <a:t>Sustainable ?</a:t>
            </a:r>
            <a:endParaRPr lang="en-IN" dirty="0"/>
          </a:p>
        </p:txBody>
      </p:sp>
      <p:sp>
        <p:nvSpPr>
          <p:cNvPr id="3" name="Content Placeholder 2">
            <a:extLst>
              <a:ext uri="{FF2B5EF4-FFF2-40B4-BE49-F238E27FC236}">
                <a16:creationId xmlns:a16="http://schemas.microsoft.com/office/drawing/2014/main" id="{AEEDEAD2-013B-484C-A581-B7F202E5CB45}"/>
              </a:ext>
            </a:extLst>
          </p:cNvPr>
          <p:cNvSpPr>
            <a:spLocks noGrp="1"/>
          </p:cNvSpPr>
          <p:nvPr>
            <p:ph idx="1"/>
          </p:nvPr>
        </p:nvSpPr>
        <p:spPr>
          <a:xfrm>
            <a:off x="506963" y="1442224"/>
            <a:ext cx="5327782" cy="3450613"/>
          </a:xfrm>
        </p:spPr>
        <p:txBody>
          <a:bodyPr>
            <a:normAutofit/>
          </a:bodyPr>
          <a:lstStyle/>
          <a:p>
            <a:pPr marL="0" indent="0">
              <a:buNone/>
            </a:pPr>
            <a:r>
              <a:rPr lang="en-US" sz="2400" dirty="0" smtClean="0"/>
              <a:t>Buildings should </a:t>
            </a:r>
            <a:r>
              <a:rPr lang="en-US" sz="2400" dirty="0"/>
              <a:t>be planned, designed, constructed and operated &amp; maintained to ensure that,</a:t>
            </a:r>
          </a:p>
          <a:p>
            <a:r>
              <a:rPr lang="en-US" sz="2400" dirty="0"/>
              <a:t>The Environment is protected</a:t>
            </a:r>
          </a:p>
          <a:p>
            <a:r>
              <a:rPr lang="en-US" sz="2400" dirty="0" smtClean="0"/>
              <a:t>Optimal use of resources</a:t>
            </a:r>
            <a:endParaRPr lang="en-US" sz="2400" dirty="0"/>
          </a:p>
        </p:txBody>
      </p:sp>
      <p:sp>
        <p:nvSpPr>
          <p:cNvPr id="4" name="Title 1">
            <a:extLst>
              <a:ext uri="{FF2B5EF4-FFF2-40B4-BE49-F238E27FC236}">
                <a16:creationId xmlns:a16="http://schemas.microsoft.com/office/drawing/2014/main" id="{9ECD829E-1F7A-4D7C-A292-1E984898957F}"/>
              </a:ext>
            </a:extLst>
          </p:cNvPr>
          <p:cNvSpPr txBox="1">
            <a:spLocks/>
          </p:cNvSpPr>
          <p:nvPr/>
        </p:nvSpPr>
        <p:spPr>
          <a:xfrm>
            <a:off x="1450392" y="3429000"/>
            <a:ext cx="9291215" cy="10492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endParaRPr lang="en-IN" dirty="0"/>
          </a:p>
        </p:txBody>
      </p:sp>
      <p:pic>
        <p:nvPicPr>
          <p:cNvPr id="6146" name="Picture 2" descr="10 Smart Ways to Make your Home Eco Friendly Coinet Environment, Pollution  \u0026 Recycling News - Olayshowerdiscount.blogspot.com">
            <a:extLst>
              <a:ext uri="{FF2B5EF4-FFF2-40B4-BE49-F238E27FC236}">
                <a16:creationId xmlns:a16="http://schemas.microsoft.com/office/drawing/2014/main" id="{B25ADBE6-99C2-45AD-84D0-7CDDB58628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19" b="18518"/>
          <a:stretch/>
        </p:blipFill>
        <p:spPr bwMode="auto">
          <a:xfrm>
            <a:off x="5834745" y="877915"/>
            <a:ext cx="6219746" cy="4579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337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F339-2BF1-4D83-A19A-3A70245536D9}"/>
              </a:ext>
            </a:extLst>
          </p:cNvPr>
          <p:cNvSpPr>
            <a:spLocks noGrp="1"/>
          </p:cNvSpPr>
          <p:nvPr>
            <p:ph type="title"/>
          </p:nvPr>
        </p:nvSpPr>
        <p:spPr>
          <a:xfrm>
            <a:off x="398654" y="193684"/>
            <a:ext cx="9291215" cy="1049235"/>
          </a:xfrm>
        </p:spPr>
        <p:txBody>
          <a:bodyPr/>
          <a:lstStyle/>
          <a:p>
            <a:pPr algn="l"/>
            <a:r>
              <a:rPr lang="en-US" dirty="0" smtClean="0"/>
              <a:t>Accessible ?</a:t>
            </a:r>
            <a:endParaRPr lang="en-IN" dirty="0"/>
          </a:p>
        </p:txBody>
      </p:sp>
      <p:sp>
        <p:nvSpPr>
          <p:cNvPr id="3" name="Content Placeholder 2">
            <a:extLst>
              <a:ext uri="{FF2B5EF4-FFF2-40B4-BE49-F238E27FC236}">
                <a16:creationId xmlns:a16="http://schemas.microsoft.com/office/drawing/2014/main" id="{AEEDEAD2-013B-484C-A581-B7F202E5CB45}"/>
              </a:ext>
            </a:extLst>
          </p:cNvPr>
          <p:cNvSpPr>
            <a:spLocks noGrp="1"/>
          </p:cNvSpPr>
          <p:nvPr>
            <p:ph idx="1"/>
          </p:nvPr>
        </p:nvSpPr>
        <p:spPr>
          <a:xfrm>
            <a:off x="303763" y="1242919"/>
            <a:ext cx="6503437" cy="3450613"/>
          </a:xfrm>
        </p:spPr>
        <p:txBody>
          <a:bodyPr>
            <a:noAutofit/>
          </a:bodyPr>
          <a:lstStyle/>
          <a:p>
            <a:pPr marL="0" indent="0">
              <a:buNone/>
            </a:pPr>
            <a:r>
              <a:rPr lang="en-US" sz="2400" dirty="0" smtClean="0"/>
              <a:t>Buildings should </a:t>
            </a:r>
            <a:r>
              <a:rPr lang="en-US" sz="2400" dirty="0"/>
              <a:t>be planned, designed, constructed, and operated &amp; maintained to ensure that,</a:t>
            </a:r>
          </a:p>
          <a:p>
            <a:r>
              <a:rPr lang="en-US" sz="2400" dirty="0" smtClean="0"/>
              <a:t>The Building, </a:t>
            </a:r>
            <a:r>
              <a:rPr lang="en-US" sz="2400" dirty="0"/>
              <a:t>its approach, entrance, exit and the facilities inside </a:t>
            </a:r>
            <a:r>
              <a:rPr lang="en-US" sz="2400" dirty="0" smtClean="0"/>
              <a:t>can </a:t>
            </a:r>
            <a:r>
              <a:rPr lang="en-US" sz="2400" dirty="0"/>
              <a:t>be used by any person with disabilities and the elderly including </a:t>
            </a:r>
            <a:r>
              <a:rPr lang="en-US" sz="2400" dirty="0" smtClean="0"/>
              <a:t>the aged/senior </a:t>
            </a:r>
            <a:r>
              <a:rPr lang="en-US" sz="2400" dirty="0"/>
              <a:t>citizens, kids, any pregnant lady </a:t>
            </a:r>
            <a:r>
              <a:rPr lang="en-US" sz="2400" dirty="0" smtClean="0"/>
              <a:t>without </a:t>
            </a:r>
            <a:r>
              <a:rPr lang="en-US" sz="2400" dirty="0"/>
              <a:t>any hindrance or barrier or assistance</a:t>
            </a:r>
            <a:endParaRPr lang="en-IN" sz="2400" dirty="0"/>
          </a:p>
        </p:txBody>
      </p:sp>
      <p:pic>
        <p:nvPicPr>
          <p:cNvPr id="7170" name="Picture 2" descr="Accessible Housing for People with Special Needs Vector Image">
            <a:extLst>
              <a:ext uri="{FF2B5EF4-FFF2-40B4-BE49-F238E27FC236}">
                <a16:creationId xmlns:a16="http://schemas.microsoft.com/office/drawing/2014/main" id="{81F8DF0E-4E34-4C8F-85B9-676DED6BBF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27"/>
          <a:stretch/>
        </p:blipFill>
        <p:spPr bwMode="auto">
          <a:xfrm>
            <a:off x="7913831" y="419005"/>
            <a:ext cx="2137389" cy="211593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ursery home senior care facilities for elderly disabled residents daily  activities assistance flat horizontal banner vector illustration | Free  Vector">
            <a:extLst>
              <a:ext uri="{FF2B5EF4-FFF2-40B4-BE49-F238E27FC236}">
                <a16:creationId xmlns:a16="http://schemas.microsoft.com/office/drawing/2014/main" id="{A461B6BC-3E23-4FE1-85D4-E2E320A50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300" y="2537914"/>
            <a:ext cx="3768452" cy="16403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5 things to consider when designing an accessible kitchen for wheelchair  users. - Assistive Technology at Easter Seals Crossroads">
            <a:extLst>
              <a:ext uri="{FF2B5EF4-FFF2-40B4-BE49-F238E27FC236}">
                <a16:creationId xmlns:a16="http://schemas.microsoft.com/office/drawing/2014/main" id="{FD2C746F-37A2-4854-814E-CBB967715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182" y="4178299"/>
            <a:ext cx="1765784" cy="194905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heelchair Accessible Kitchen Cabinets | Accessible kitchen, Kitchen  remodel small, Upper kitchen cabinets">
            <a:extLst>
              <a:ext uri="{FF2B5EF4-FFF2-40B4-BE49-F238E27FC236}">
                <a16:creationId xmlns:a16="http://schemas.microsoft.com/office/drawing/2014/main" id="{A38AFD00-2035-4372-8A0C-2D13D70E9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0966" y="4178299"/>
            <a:ext cx="1461788" cy="194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731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IN"/>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07282"/>
            <a:ext cx="11818711" cy="590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001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6525"/>
            <a:ext cx="10515600" cy="1325563"/>
          </a:xfrm>
        </p:spPr>
        <p:txBody>
          <a:bodyPr/>
          <a:lstStyle/>
          <a:p>
            <a:r>
              <a:rPr lang="en-US" dirty="0" smtClean="0"/>
              <a:t>National Building Code of India</a:t>
            </a:r>
            <a:endParaRPr lang="en-US" dirty="0"/>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750" t="5559" r="47460" b="5012"/>
          <a:stretch/>
        </p:blipFill>
        <p:spPr bwMode="auto">
          <a:xfrm>
            <a:off x="8880049" y="2210493"/>
            <a:ext cx="3214825" cy="372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72508" y="6190781"/>
            <a:ext cx="8771468" cy="307777"/>
          </a:xfrm>
          <a:prstGeom prst="rect">
            <a:avLst/>
          </a:prstGeom>
        </p:spPr>
        <p:txBody>
          <a:bodyPr wrap="square">
            <a:spAutoFit/>
          </a:bodyPr>
          <a:lstStyle/>
          <a:p>
            <a:r>
              <a:rPr lang="en-US" sz="1400" dirty="0">
                <a:hlinkClick r:id="rId3"/>
              </a:rPr>
              <a:t>https://www.bis.gov.in/standards/technical-department/national-building-code</a:t>
            </a:r>
            <a:r>
              <a:rPr lang="en-US" sz="1400" dirty="0" smtClean="0">
                <a:hlinkClick r:id="rId3"/>
              </a:rPr>
              <a:t>/</a:t>
            </a:r>
            <a:r>
              <a:rPr lang="en-US" sz="1400" dirty="0" smtClean="0"/>
              <a:t> </a:t>
            </a:r>
            <a:endParaRPr lang="en-US" sz="1400" dirty="0"/>
          </a:p>
        </p:txBody>
      </p:sp>
      <p:pic>
        <p:nvPicPr>
          <p:cNvPr id="6" name="Picture 5"/>
          <p:cNvPicPr>
            <a:picLocks noChangeAspect="1"/>
          </p:cNvPicPr>
          <p:nvPr/>
        </p:nvPicPr>
        <p:blipFill>
          <a:blip r:embed="rId4"/>
          <a:stretch>
            <a:fillRect/>
          </a:stretch>
        </p:blipFill>
        <p:spPr>
          <a:xfrm>
            <a:off x="2845630" y="2210494"/>
            <a:ext cx="2791594" cy="3726197"/>
          </a:xfrm>
          <a:prstGeom prst="rect">
            <a:avLst/>
          </a:prstGeom>
        </p:spPr>
      </p:pic>
      <p:pic>
        <p:nvPicPr>
          <p:cNvPr id="10" name="Picture 5" descr="nb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16"/>
          <a:stretch/>
        </p:blipFill>
        <p:spPr bwMode="auto">
          <a:xfrm>
            <a:off x="5771231" y="2210494"/>
            <a:ext cx="2995691" cy="3733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186426" y="2186580"/>
            <a:ext cx="2525197" cy="3774021"/>
          </a:xfrm>
          <a:prstGeom prst="rect">
            <a:avLst/>
          </a:prstGeom>
        </p:spPr>
      </p:pic>
    </p:spTree>
    <p:extLst>
      <p:ext uri="{BB962C8B-B14F-4D97-AF65-F5344CB8AC3E}">
        <p14:creationId xmlns:p14="http://schemas.microsoft.com/office/powerpoint/2010/main" val="624703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057" y="183420"/>
            <a:ext cx="9622971" cy="1049235"/>
          </a:xfrm>
          <a:solidFill>
            <a:schemeClr val="bg1"/>
          </a:solidFill>
        </p:spPr>
        <p:txBody>
          <a:bodyPr/>
          <a:lstStyle/>
          <a:p>
            <a:r>
              <a:rPr lang="en-US" dirty="0" smtClean="0"/>
              <a:t>NBC ….</a:t>
            </a:r>
            <a:endParaRPr lang="en-US" dirty="0"/>
          </a:p>
        </p:txBody>
      </p:sp>
      <p:sp>
        <p:nvSpPr>
          <p:cNvPr id="3" name="Content Placeholder 2"/>
          <p:cNvSpPr>
            <a:spLocks noGrp="1"/>
          </p:cNvSpPr>
          <p:nvPr>
            <p:ph idx="1"/>
          </p:nvPr>
        </p:nvSpPr>
        <p:spPr>
          <a:xfrm>
            <a:off x="1074057" y="841829"/>
            <a:ext cx="9752094" cy="5627981"/>
          </a:xfrm>
        </p:spPr>
        <p:txBody>
          <a:bodyPr>
            <a:noAutofit/>
          </a:bodyPr>
          <a:lstStyle/>
          <a:p>
            <a:r>
              <a:rPr lang="en-US" sz="1800" dirty="0" smtClean="0"/>
              <a:t>Covers the </a:t>
            </a:r>
            <a:r>
              <a:rPr lang="en-US" sz="1800" b="1" dirty="0" smtClean="0"/>
              <a:t>entire gamut </a:t>
            </a:r>
            <a:r>
              <a:rPr lang="en-US" sz="1800" dirty="0" smtClean="0"/>
              <a:t>of operations regarding construction by addressing</a:t>
            </a:r>
          </a:p>
          <a:p>
            <a:pPr lvl="1"/>
            <a:r>
              <a:rPr lang="en-US" dirty="0" smtClean="0"/>
              <a:t>Administration</a:t>
            </a:r>
          </a:p>
          <a:p>
            <a:pPr lvl="1"/>
            <a:r>
              <a:rPr lang="en-US" dirty="0" smtClean="0"/>
              <a:t>Organization</a:t>
            </a:r>
          </a:p>
          <a:p>
            <a:pPr lvl="1"/>
            <a:r>
              <a:rPr lang="en-US" dirty="0" smtClean="0"/>
              <a:t>Technical </a:t>
            </a:r>
          </a:p>
          <a:p>
            <a:r>
              <a:rPr lang="en-US" sz="1800" dirty="0" smtClean="0"/>
              <a:t>Achieves </a:t>
            </a:r>
            <a:r>
              <a:rPr lang="en-US" sz="1800" b="1" dirty="0" smtClean="0"/>
              <a:t>economy</a:t>
            </a:r>
            <a:r>
              <a:rPr lang="en-US" sz="1800" dirty="0" smtClean="0"/>
              <a:t> in construction</a:t>
            </a:r>
          </a:p>
          <a:p>
            <a:r>
              <a:rPr lang="en-US" sz="1800" dirty="0" smtClean="0"/>
              <a:t>Reflects the </a:t>
            </a:r>
            <a:r>
              <a:rPr lang="en-US" sz="1800" b="1" dirty="0" smtClean="0"/>
              <a:t>latest trend </a:t>
            </a:r>
            <a:r>
              <a:rPr lang="en-US" sz="1800" dirty="0" smtClean="0"/>
              <a:t>in building construction activity</a:t>
            </a:r>
          </a:p>
          <a:p>
            <a:r>
              <a:rPr lang="en-US" sz="1800" dirty="0" smtClean="0"/>
              <a:t>Provides the list of </a:t>
            </a:r>
            <a:r>
              <a:rPr lang="en-US" sz="1800" b="1" dirty="0" smtClean="0"/>
              <a:t>multi-hazard prone areas </a:t>
            </a:r>
            <a:r>
              <a:rPr lang="en-US" sz="1800" dirty="0" smtClean="0"/>
              <a:t>to enable Authorities to plan for:</a:t>
            </a:r>
          </a:p>
          <a:p>
            <a:pPr lvl="1"/>
            <a:r>
              <a:rPr lang="en-US" dirty="0" smtClean="0"/>
              <a:t>Disaster Preparedness</a:t>
            </a:r>
          </a:p>
          <a:p>
            <a:pPr lvl="1"/>
            <a:r>
              <a:rPr lang="en-US" dirty="0" smtClean="0"/>
              <a:t>Disaster Mitigation</a:t>
            </a:r>
          </a:p>
          <a:p>
            <a:pPr lvl="1"/>
            <a:r>
              <a:rPr lang="en-US" dirty="0" smtClean="0"/>
              <a:t>Disaster Prevention</a:t>
            </a:r>
          </a:p>
          <a:p>
            <a:pPr marL="230188" lvl="1"/>
            <a:r>
              <a:rPr lang="en-US" dirty="0"/>
              <a:t>Aims </a:t>
            </a:r>
            <a:r>
              <a:rPr lang="en-US" dirty="0" smtClean="0"/>
              <a:t>to </a:t>
            </a:r>
            <a:r>
              <a:rPr lang="en-US" b="1" dirty="0" smtClean="0"/>
              <a:t>regulate </a:t>
            </a:r>
            <a:r>
              <a:rPr lang="en-US" b="1" dirty="0"/>
              <a:t>building construction </a:t>
            </a:r>
            <a:r>
              <a:rPr lang="en-US" dirty="0"/>
              <a:t>across the </a:t>
            </a:r>
            <a:r>
              <a:rPr lang="en-US" dirty="0" smtClean="0"/>
              <a:t>country</a:t>
            </a:r>
          </a:p>
          <a:p>
            <a:pPr marL="230188" lvl="1"/>
            <a:r>
              <a:rPr lang="en-US" b="1" dirty="0"/>
              <a:t>Rationalizes </a:t>
            </a:r>
            <a:r>
              <a:rPr lang="en-US" dirty="0"/>
              <a:t>state and local-level building </a:t>
            </a:r>
            <a:r>
              <a:rPr lang="en-US" dirty="0" smtClean="0"/>
              <a:t>bye-laws</a:t>
            </a:r>
            <a:endParaRPr lang="en-US" dirty="0"/>
          </a:p>
        </p:txBody>
      </p:sp>
    </p:spTree>
    <p:extLst>
      <p:ext uri="{BB962C8B-B14F-4D97-AF65-F5344CB8AC3E}">
        <p14:creationId xmlns:p14="http://schemas.microsoft.com/office/powerpoint/2010/main" val="18203983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p:cNvPicPr>
            <a:picLocks noChangeAspect="1" noChangeArrowheads="1"/>
          </p:cNvPicPr>
          <p:nvPr/>
        </p:nvPicPr>
        <p:blipFill rotWithShape="1">
          <a:blip r:embed="rId2" cstate="print"/>
          <a:srcRect r="47258"/>
          <a:stretch/>
        </p:blipFill>
        <p:spPr bwMode="auto">
          <a:xfrm>
            <a:off x="2844800" y="222382"/>
            <a:ext cx="5278408" cy="6433553"/>
          </a:xfrm>
          <a:prstGeom prst="rect">
            <a:avLst/>
          </a:prstGeom>
          <a:noFill/>
          <a:ln w="9525">
            <a:noFill/>
            <a:miter lim="800000"/>
            <a:headEnd/>
            <a:tailEnd/>
          </a:ln>
        </p:spPr>
      </p:pic>
    </p:spTree>
    <p:extLst>
      <p:ext uri="{BB962C8B-B14F-4D97-AF65-F5344CB8AC3E}">
        <p14:creationId xmlns:p14="http://schemas.microsoft.com/office/powerpoint/2010/main" val="15973574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121D-9CE5-4B8D-93BC-E708573DE32A}"/>
              </a:ext>
            </a:extLst>
          </p:cNvPr>
          <p:cNvSpPr>
            <a:spLocks noGrp="1"/>
          </p:cNvSpPr>
          <p:nvPr>
            <p:ph type="title"/>
          </p:nvPr>
        </p:nvSpPr>
        <p:spPr>
          <a:xfrm>
            <a:off x="720591" y="149611"/>
            <a:ext cx="9291215" cy="1049235"/>
          </a:xfrm>
        </p:spPr>
        <p:txBody>
          <a:bodyPr/>
          <a:lstStyle/>
          <a:p>
            <a:r>
              <a:rPr lang="en-US" dirty="0"/>
              <a:t>WHAT IS NBC 2016</a:t>
            </a:r>
            <a:endParaRPr lang="en-IN" dirty="0"/>
          </a:p>
        </p:txBody>
      </p:sp>
      <p:sp>
        <p:nvSpPr>
          <p:cNvPr id="4" name="Content Placeholder 2">
            <a:extLst>
              <a:ext uri="{FF2B5EF4-FFF2-40B4-BE49-F238E27FC236}">
                <a16:creationId xmlns:a16="http://schemas.microsoft.com/office/drawing/2014/main" id="{276F15C2-4A77-4D2D-846F-629EB6B66603}"/>
              </a:ext>
            </a:extLst>
          </p:cNvPr>
          <p:cNvSpPr txBox="1">
            <a:spLocks/>
          </p:cNvSpPr>
          <p:nvPr/>
        </p:nvSpPr>
        <p:spPr>
          <a:xfrm>
            <a:off x="883570" y="921746"/>
            <a:ext cx="10424859" cy="531939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2400" dirty="0"/>
              <a:t>NBC 2016 is the </a:t>
            </a:r>
            <a:r>
              <a:rPr lang="en-US" sz="2400" b="1" dirty="0"/>
              <a:t>Special Publication</a:t>
            </a:r>
            <a:r>
              <a:rPr lang="en-US" sz="2400" dirty="0"/>
              <a:t> of </a:t>
            </a:r>
            <a:r>
              <a:rPr lang="en-US" sz="2400" dirty="0" smtClean="0"/>
              <a:t>the Bureau </a:t>
            </a:r>
            <a:r>
              <a:rPr lang="en-US" sz="2400" dirty="0"/>
              <a:t>of Indian Standards (BIS), the National Standards Body of the country. </a:t>
            </a:r>
          </a:p>
          <a:p>
            <a:pPr marL="0" indent="0">
              <a:buNone/>
            </a:pPr>
            <a:r>
              <a:rPr lang="en-US" sz="2400" dirty="0"/>
              <a:t>It covers all aspects of development and building construction: </a:t>
            </a:r>
          </a:p>
          <a:p>
            <a:pPr lvl="1"/>
            <a:r>
              <a:rPr lang="en-US" sz="2200" dirty="0"/>
              <a:t>Planning</a:t>
            </a:r>
          </a:p>
          <a:p>
            <a:pPr lvl="1"/>
            <a:r>
              <a:rPr lang="en-US" sz="2200" dirty="0"/>
              <a:t>Structural Design</a:t>
            </a:r>
          </a:p>
          <a:p>
            <a:pPr lvl="1"/>
            <a:r>
              <a:rPr lang="en-US" sz="2200" dirty="0"/>
              <a:t>Services</a:t>
            </a:r>
          </a:p>
          <a:p>
            <a:pPr lvl="1"/>
            <a:r>
              <a:rPr lang="en-US" sz="2200" dirty="0"/>
              <a:t>Construction</a:t>
            </a:r>
          </a:p>
          <a:p>
            <a:pPr lvl="1"/>
            <a:r>
              <a:rPr lang="en-US" sz="2200" dirty="0"/>
              <a:t>Operation and Maintenance </a:t>
            </a:r>
            <a:endParaRPr lang="en-IN" sz="2200" dirty="0"/>
          </a:p>
          <a:p>
            <a:pPr marL="0" indent="0">
              <a:buNone/>
            </a:pPr>
            <a:r>
              <a:rPr lang="en-US" sz="2400" dirty="0"/>
              <a:t>I</a:t>
            </a:r>
            <a:r>
              <a:rPr lang="en-IN" sz="2400" dirty="0"/>
              <a:t>t is a voluntary Code used by various Authorities to frame </a:t>
            </a:r>
            <a:r>
              <a:rPr lang="en-IN" sz="2400" b="1" dirty="0" smtClean="0"/>
              <a:t>Building Byelaws</a:t>
            </a:r>
            <a:r>
              <a:rPr lang="en-IN" sz="2400" dirty="0"/>
              <a:t>/ </a:t>
            </a:r>
            <a:r>
              <a:rPr lang="en-IN" sz="2400" b="1" dirty="0"/>
              <a:t>Regulations </a:t>
            </a:r>
            <a:r>
              <a:rPr lang="en-IN" sz="2400" dirty="0"/>
              <a:t>to regulate land development and building construction activities</a:t>
            </a:r>
            <a:endParaRPr lang="en-US" sz="2400" dirty="0"/>
          </a:p>
        </p:txBody>
      </p:sp>
    </p:spTree>
    <p:extLst>
      <p:ext uri="{BB962C8B-B14F-4D97-AF65-F5344CB8AC3E}">
        <p14:creationId xmlns:p14="http://schemas.microsoft.com/office/powerpoint/2010/main" val="1461112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3F36F2-C76E-4FDD-8790-6E22F1CC2275}"/>
              </a:ext>
            </a:extLst>
          </p:cNvPr>
          <p:cNvSpPr>
            <a:spLocks noGrp="1"/>
          </p:cNvSpPr>
          <p:nvPr>
            <p:ph type="title"/>
          </p:nvPr>
        </p:nvSpPr>
        <p:spPr>
          <a:xfrm>
            <a:off x="914401" y="182371"/>
            <a:ext cx="11074400" cy="914400"/>
          </a:xfrm>
        </p:spPr>
        <p:txBody>
          <a:bodyPr>
            <a:noAutofit/>
          </a:bodyPr>
          <a:lstStyle/>
          <a:p>
            <a:pPr algn="ctr"/>
            <a:r>
              <a:rPr lang="en-US" sz="1600" b="1" i="1" dirty="0" smtClean="0"/>
              <a:t>CONTENTS </a:t>
            </a:r>
            <a:r>
              <a:rPr lang="en-US" sz="1600" b="1" i="1" dirty="0"/>
              <a:t>OF NBC 2016</a:t>
            </a:r>
            <a:endParaRPr lang="en-IN" sz="1600" b="1" i="1"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77119785"/>
              </p:ext>
            </p:extLst>
          </p:nvPr>
        </p:nvGraphicFramePr>
        <p:xfrm>
          <a:off x="1157376" y="639571"/>
          <a:ext cx="9554029" cy="5577196"/>
        </p:xfrm>
        <a:graphic>
          <a:graphicData uri="http://schemas.openxmlformats.org/drawingml/2006/table">
            <a:tbl>
              <a:tblPr firstRow="1" bandRow="1">
                <a:tableStyleId>{5C22544A-7EE6-4342-B048-85BDC9FD1C3A}</a:tableStyleId>
              </a:tblPr>
              <a:tblGrid>
                <a:gridCol w="1464644">
                  <a:extLst>
                    <a:ext uri="{9D8B030D-6E8A-4147-A177-3AD203B41FA5}">
                      <a16:colId xmlns:a16="http://schemas.microsoft.com/office/drawing/2014/main" val="20000"/>
                    </a:ext>
                  </a:extLst>
                </a:gridCol>
                <a:gridCol w="8089385">
                  <a:extLst>
                    <a:ext uri="{9D8B030D-6E8A-4147-A177-3AD203B41FA5}">
                      <a16:colId xmlns:a16="http://schemas.microsoft.com/office/drawing/2014/main" val="20001"/>
                    </a:ext>
                  </a:extLst>
                </a:gridCol>
              </a:tblGrid>
              <a:tr h="375928">
                <a:tc>
                  <a:txBody>
                    <a:bodyPr/>
                    <a:lstStyle/>
                    <a:p>
                      <a:r>
                        <a:rPr lang="en-US" sz="1900" dirty="0"/>
                        <a:t>Part No.</a:t>
                      </a:r>
                      <a:endParaRPr lang="en-GB" sz="1900" dirty="0"/>
                    </a:p>
                  </a:txBody>
                  <a:tcPr marT="45724" marB="45724"/>
                </a:tc>
                <a:tc>
                  <a:txBody>
                    <a:bodyPr/>
                    <a:lstStyle/>
                    <a:p>
                      <a:pPr algn="ctr"/>
                      <a:r>
                        <a:rPr lang="en-US" sz="1900" dirty="0"/>
                        <a:t>Title</a:t>
                      </a:r>
                      <a:endParaRPr lang="en-GB" sz="1900" dirty="0"/>
                    </a:p>
                  </a:txBody>
                  <a:tcPr marT="45724" marB="45724"/>
                </a:tc>
                <a:extLst>
                  <a:ext uri="{0D108BD9-81ED-4DB2-BD59-A6C34878D82A}">
                    <a16:rowId xmlns:a16="http://schemas.microsoft.com/office/drawing/2014/main" val="10000"/>
                  </a:ext>
                </a:extLst>
              </a:tr>
              <a:tr h="375928">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0</a:t>
                      </a:r>
                      <a:endParaRPr lang="en-GB" sz="2800" b="0" dirty="0"/>
                    </a:p>
                  </a:txBody>
                  <a:tcPr marT="45724" marB="45724"/>
                </a:tc>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en-US" sz="19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rPr>
                        <a:t>Integrated Approach – Prerequisite for Applying Provisions of the code</a:t>
                      </a:r>
                      <a:endParaRPr lang="en-GB" sz="19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01"/>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1</a:t>
                      </a:r>
                      <a:endParaRPr lang="en-GB" sz="2800" b="0" dirty="0"/>
                    </a:p>
                  </a:txBody>
                  <a:tcPr marT="45724" marB="45724"/>
                </a:tc>
                <a:tc>
                  <a:txBody>
                    <a:bodyPr/>
                    <a:lstStyle/>
                    <a:p>
                      <a:pPr marL="0" marR="0">
                        <a:lnSpc>
                          <a:spcPct val="107000"/>
                        </a:lnSpc>
                        <a:spcBef>
                          <a:spcPts val="0"/>
                        </a:spcBef>
                        <a:spcAft>
                          <a:spcPts val="800"/>
                        </a:spcAft>
                      </a:pPr>
                      <a:r>
                        <a:rPr lang="en-US" sz="1900" dirty="0">
                          <a:effectLst/>
                          <a:latin typeface="Arial" panose="020B0604020202020204" pitchFamily="34" charset="0"/>
                          <a:ea typeface="Calibri" panose="020F0502020204030204" pitchFamily="34" charset="0"/>
                          <a:cs typeface="Arial" panose="020B0604020202020204" pitchFamily="34" charset="0"/>
                        </a:rPr>
                        <a:t>Definitions</a:t>
                      </a:r>
                      <a:endParaRPr lang="en-GB" sz="1900" dirty="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02"/>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2</a:t>
                      </a:r>
                      <a:endParaRPr lang="en-GB" sz="2800" b="0" dirty="0"/>
                    </a:p>
                  </a:txBody>
                  <a:tcPr marT="45724" marB="45724"/>
                </a:tc>
                <a:tc>
                  <a:txBody>
                    <a:bodyPr/>
                    <a:lstStyle/>
                    <a:p>
                      <a:pPr marL="0" marR="0">
                        <a:lnSpc>
                          <a:spcPct val="107000"/>
                        </a:lnSpc>
                        <a:spcBef>
                          <a:spcPts val="0"/>
                        </a:spcBef>
                        <a:spcAft>
                          <a:spcPts val="800"/>
                        </a:spcAft>
                      </a:pPr>
                      <a:r>
                        <a:rPr lang="en-US" sz="1900" dirty="0">
                          <a:effectLst/>
                          <a:latin typeface="Arial" panose="020B0604020202020204" pitchFamily="34" charset="0"/>
                          <a:ea typeface="Calibri" panose="020F0502020204030204" pitchFamily="34" charset="0"/>
                          <a:cs typeface="Arial" panose="020B0604020202020204" pitchFamily="34" charset="0"/>
                        </a:rPr>
                        <a:t>Administration</a:t>
                      </a:r>
                      <a:endParaRPr lang="en-GB" sz="1900" dirty="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03"/>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3</a:t>
                      </a:r>
                      <a:endParaRPr lang="en-GB" sz="2800" b="0" dirty="0"/>
                    </a:p>
                  </a:txBody>
                  <a:tcPr marT="45724" marB="45724"/>
                </a:tc>
                <a:tc>
                  <a:txBody>
                    <a:bodyPr/>
                    <a:lstStyle/>
                    <a:p>
                      <a:pPr marL="0" marR="0">
                        <a:lnSpc>
                          <a:spcPct val="107000"/>
                        </a:lnSpc>
                        <a:spcBef>
                          <a:spcPts val="0"/>
                        </a:spcBef>
                        <a:spcAft>
                          <a:spcPts val="800"/>
                        </a:spcAft>
                      </a:pPr>
                      <a:r>
                        <a:rPr lang="en-US" sz="1900">
                          <a:effectLst/>
                          <a:latin typeface="Arial" panose="020B0604020202020204" pitchFamily="34" charset="0"/>
                          <a:ea typeface="Calibri" panose="020F0502020204030204" pitchFamily="34" charset="0"/>
                          <a:cs typeface="Arial" panose="020B0604020202020204" pitchFamily="34" charset="0"/>
                        </a:rPr>
                        <a:t>Development Control Rules and General Building Requirements</a:t>
                      </a:r>
                      <a:endParaRPr lang="en-GB" sz="190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04"/>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4</a:t>
                      </a:r>
                      <a:endParaRPr lang="en-GB" sz="2800" b="0" dirty="0"/>
                    </a:p>
                  </a:txBody>
                  <a:tcPr marT="45724" marB="45724"/>
                </a:tc>
                <a:tc>
                  <a:txBody>
                    <a:bodyPr/>
                    <a:lstStyle/>
                    <a:p>
                      <a:pPr marL="0" marR="0">
                        <a:lnSpc>
                          <a:spcPct val="107000"/>
                        </a:lnSpc>
                        <a:spcBef>
                          <a:spcPts val="0"/>
                        </a:spcBef>
                        <a:spcAft>
                          <a:spcPts val="800"/>
                        </a:spcAft>
                      </a:pPr>
                      <a:r>
                        <a:rPr lang="en-US" sz="1900" dirty="0">
                          <a:effectLst/>
                          <a:latin typeface="Arial" panose="020B0604020202020204" pitchFamily="34" charset="0"/>
                          <a:ea typeface="Calibri" panose="020F0502020204030204" pitchFamily="34" charset="0"/>
                          <a:cs typeface="Arial" panose="020B0604020202020204" pitchFamily="34" charset="0"/>
                        </a:rPr>
                        <a:t>Fire and Life Safety</a:t>
                      </a:r>
                      <a:endParaRPr lang="en-GB" sz="1900" dirty="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05"/>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5</a:t>
                      </a:r>
                      <a:endParaRPr lang="en-GB" sz="2800" b="0" dirty="0"/>
                    </a:p>
                  </a:txBody>
                  <a:tcPr marT="45724" marB="45724"/>
                </a:tc>
                <a:tc>
                  <a:txBody>
                    <a:bodyPr/>
                    <a:lstStyle/>
                    <a:p>
                      <a:pPr marL="0" marR="0">
                        <a:lnSpc>
                          <a:spcPct val="107000"/>
                        </a:lnSpc>
                        <a:spcBef>
                          <a:spcPts val="0"/>
                        </a:spcBef>
                        <a:spcAft>
                          <a:spcPts val="800"/>
                        </a:spcAft>
                      </a:pPr>
                      <a:r>
                        <a:rPr lang="en-US" sz="1900">
                          <a:effectLst/>
                          <a:latin typeface="Arial" panose="020B0604020202020204" pitchFamily="34" charset="0"/>
                          <a:ea typeface="Calibri" panose="020F0502020204030204" pitchFamily="34" charset="0"/>
                          <a:cs typeface="Arial" panose="020B0604020202020204" pitchFamily="34" charset="0"/>
                        </a:rPr>
                        <a:t>Building Materials</a:t>
                      </a:r>
                      <a:endParaRPr lang="en-GB" sz="190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06"/>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6</a:t>
                      </a:r>
                      <a:endParaRPr lang="en-GB" sz="2800" b="0" dirty="0"/>
                    </a:p>
                  </a:txBody>
                  <a:tcPr marT="45724" marB="45724"/>
                </a:tc>
                <a:tc>
                  <a:txBody>
                    <a:bodyPr/>
                    <a:lstStyle/>
                    <a:p>
                      <a:pPr marL="0" marR="0">
                        <a:lnSpc>
                          <a:spcPct val="107000"/>
                        </a:lnSpc>
                        <a:spcBef>
                          <a:spcPts val="0"/>
                        </a:spcBef>
                        <a:spcAft>
                          <a:spcPts val="800"/>
                        </a:spcAft>
                      </a:pPr>
                      <a:r>
                        <a:rPr lang="en-US" sz="1900">
                          <a:effectLst/>
                          <a:latin typeface="Arial" panose="020B0604020202020204" pitchFamily="34" charset="0"/>
                          <a:ea typeface="Calibri" panose="020F0502020204030204" pitchFamily="34" charset="0"/>
                          <a:cs typeface="Arial" panose="020B0604020202020204" pitchFamily="34" charset="0"/>
                        </a:rPr>
                        <a:t>Structural Design</a:t>
                      </a:r>
                      <a:endParaRPr lang="en-GB" sz="190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07"/>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7</a:t>
                      </a:r>
                      <a:endParaRPr lang="en-GB" sz="2800" b="0" dirty="0"/>
                    </a:p>
                  </a:txBody>
                  <a:tcPr marT="45724" marB="45724"/>
                </a:tc>
                <a:tc>
                  <a:txBody>
                    <a:bodyPr/>
                    <a:lstStyle/>
                    <a:p>
                      <a:pPr marL="0" marR="0">
                        <a:lnSpc>
                          <a:spcPct val="107000"/>
                        </a:lnSpc>
                        <a:spcBef>
                          <a:spcPts val="0"/>
                        </a:spcBef>
                        <a:spcAft>
                          <a:spcPts val="800"/>
                        </a:spcAft>
                      </a:pPr>
                      <a:r>
                        <a:rPr lang="en-US" sz="1900">
                          <a:effectLst/>
                          <a:latin typeface="Arial" panose="020B0604020202020204" pitchFamily="34" charset="0"/>
                          <a:ea typeface="Calibri" panose="020F0502020204030204" pitchFamily="34" charset="0"/>
                          <a:cs typeface="Arial" panose="020B0604020202020204" pitchFamily="34" charset="0"/>
                        </a:rPr>
                        <a:t>Constructional Management, Practices and Safety</a:t>
                      </a:r>
                      <a:endParaRPr lang="en-GB" sz="190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08"/>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8</a:t>
                      </a:r>
                      <a:endParaRPr lang="en-GB" sz="2800" b="0" dirty="0"/>
                    </a:p>
                  </a:txBody>
                  <a:tcPr marT="45724" marB="45724"/>
                </a:tc>
                <a:tc>
                  <a:txBody>
                    <a:bodyPr/>
                    <a:lstStyle/>
                    <a:p>
                      <a:pPr marL="0" marR="0">
                        <a:lnSpc>
                          <a:spcPct val="107000"/>
                        </a:lnSpc>
                        <a:spcBef>
                          <a:spcPts val="0"/>
                        </a:spcBef>
                        <a:spcAft>
                          <a:spcPts val="800"/>
                        </a:spcAft>
                      </a:pPr>
                      <a:r>
                        <a:rPr lang="en-US" sz="1900">
                          <a:effectLst/>
                          <a:latin typeface="Arial" panose="020B0604020202020204" pitchFamily="34" charset="0"/>
                          <a:ea typeface="Calibri" panose="020F0502020204030204" pitchFamily="34" charset="0"/>
                          <a:cs typeface="Arial" panose="020B0604020202020204" pitchFamily="34" charset="0"/>
                        </a:rPr>
                        <a:t>Building Services</a:t>
                      </a:r>
                      <a:endParaRPr lang="en-GB" sz="190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09"/>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9</a:t>
                      </a:r>
                      <a:endParaRPr lang="en-GB" sz="2800" b="0" dirty="0"/>
                    </a:p>
                  </a:txBody>
                  <a:tcPr marT="45724" marB="45724"/>
                </a:tc>
                <a:tc>
                  <a:txBody>
                    <a:bodyPr/>
                    <a:lstStyle/>
                    <a:p>
                      <a:pPr marL="0" marR="0">
                        <a:lnSpc>
                          <a:spcPct val="107000"/>
                        </a:lnSpc>
                        <a:spcBef>
                          <a:spcPts val="0"/>
                        </a:spcBef>
                        <a:spcAft>
                          <a:spcPts val="800"/>
                        </a:spcAft>
                      </a:pPr>
                      <a:r>
                        <a:rPr lang="en-US" sz="1900">
                          <a:effectLst/>
                          <a:latin typeface="Arial" panose="020B0604020202020204" pitchFamily="34" charset="0"/>
                          <a:ea typeface="Calibri" panose="020F0502020204030204" pitchFamily="34" charset="0"/>
                          <a:cs typeface="Arial" panose="020B0604020202020204" pitchFamily="34" charset="0"/>
                        </a:rPr>
                        <a:t>Plumbing Services (including Solid Waste Management)</a:t>
                      </a:r>
                      <a:endParaRPr lang="en-GB" sz="190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10"/>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10</a:t>
                      </a:r>
                      <a:endParaRPr lang="en-GB" sz="2800" b="0" dirty="0"/>
                    </a:p>
                  </a:txBody>
                  <a:tcPr marT="45724" marB="45724"/>
                </a:tc>
                <a:tc>
                  <a:txBody>
                    <a:bodyPr/>
                    <a:lstStyle/>
                    <a:p>
                      <a:pPr marL="0" marR="0">
                        <a:lnSpc>
                          <a:spcPct val="107000"/>
                        </a:lnSpc>
                        <a:spcBef>
                          <a:spcPts val="0"/>
                        </a:spcBef>
                        <a:spcAft>
                          <a:spcPts val="800"/>
                        </a:spcAft>
                      </a:pPr>
                      <a:r>
                        <a:rPr lang="en-US" sz="1900">
                          <a:effectLst/>
                          <a:latin typeface="Arial" panose="020B0604020202020204" pitchFamily="34" charset="0"/>
                          <a:ea typeface="Calibri" panose="020F0502020204030204" pitchFamily="34" charset="0"/>
                          <a:cs typeface="Arial" panose="020B0604020202020204" pitchFamily="34" charset="0"/>
                        </a:rPr>
                        <a:t>Landscape Development, Signs and Outdoor Display Structures</a:t>
                      </a:r>
                      <a:endParaRPr lang="en-GB" sz="190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11"/>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11</a:t>
                      </a:r>
                      <a:endParaRPr lang="en-GB" sz="2800" b="0" dirty="0"/>
                    </a:p>
                  </a:txBody>
                  <a:tcPr marT="45724" marB="45724"/>
                </a:tc>
                <a:tc>
                  <a:txBody>
                    <a:bodyPr/>
                    <a:lstStyle/>
                    <a:p>
                      <a:pPr marL="0" marR="0">
                        <a:lnSpc>
                          <a:spcPct val="107000"/>
                        </a:lnSpc>
                        <a:spcBef>
                          <a:spcPts val="0"/>
                        </a:spcBef>
                        <a:spcAft>
                          <a:spcPts val="800"/>
                        </a:spcAft>
                      </a:pPr>
                      <a:r>
                        <a:rPr lang="en-US" sz="1900">
                          <a:effectLst/>
                          <a:latin typeface="Arial" panose="020B0604020202020204" pitchFamily="34" charset="0"/>
                          <a:ea typeface="Calibri" panose="020F0502020204030204" pitchFamily="34" charset="0"/>
                          <a:cs typeface="Arial" panose="020B0604020202020204" pitchFamily="34" charset="0"/>
                        </a:rPr>
                        <a:t>Approach to Sustainability</a:t>
                      </a:r>
                      <a:endParaRPr lang="en-GB" sz="190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12"/>
                  </a:ext>
                </a:extLst>
              </a:tr>
              <a:tr h="395825">
                <a:tc>
                  <a:txBody>
                    <a:bodyPr/>
                    <a:lstStyle/>
                    <a:p>
                      <a:r>
                        <a:rPr lang="en-US" sz="1900" b="0" kern="1200" dirty="0">
                          <a:effectLst/>
                          <a:latin typeface="Arial" panose="020B0604020202020204" pitchFamily="34" charset="0"/>
                          <a:ea typeface="Arial Unicode MS" panose="020B0604020202020204" pitchFamily="34" charset="-128"/>
                          <a:cs typeface="Arial Unicode MS" panose="020B0604020202020204" pitchFamily="34" charset="-128"/>
                        </a:rPr>
                        <a:t>Part 12</a:t>
                      </a:r>
                      <a:endParaRPr lang="en-GB" sz="2800" b="0" dirty="0"/>
                    </a:p>
                  </a:txBody>
                  <a:tcPr marT="45724" marB="45724"/>
                </a:tc>
                <a:tc>
                  <a:txBody>
                    <a:bodyPr/>
                    <a:lstStyle/>
                    <a:p>
                      <a:pPr marL="0" marR="0">
                        <a:lnSpc>
                          <a:spcPct val="107000"/>
                        </a:lnSpc>
                        <a:spcBef>
                          <a:spcPts val="0"/>
                        </a:spcBef>
                        <a:spcAft>
                          <a:spcPts val="800"/>
                        </a:spcAft>
                      </a:pPr>
                      <a:r>
                        <a:rPr lang="en-US" sz="1900" dirty="0">
                          <a:effectLst/>
                          <a:latin typeface="Arial" panose="020B0604020202020204" pitchFamily="34" charset="0"/>
                          <a:ea typeface="Calibri" panose="020F0502020204030204" pitchFamily="34" charset="0"/>
                          <a:cs typeface="Arial" panose="020B0604020202020204" pitchFamily="34" charset="0"/>
                        </a:rPr>
                        <a:t>Asset and Facility Management</a:t>
                      </a:r>
                      <a:endParaRPr lang="en-GB" sz="1900" dirty="0">
                        <a:effectLst/>
                        <a:latin typeface="Arial" panose="020B0604020202020204" pitchFamily="34" charset="0"/>
                        <a:ea typeface="Calibri" panose="020F0502020204030204" pitchFamily="34" charset="0"/>
                        <a:cs typeface="Arial" panose="020B0604020202020204" pitchFamily="34" charset="0"/>
                      </a:endParaRPr>
                    </a:p>
                  </a:txBody>
                  <a:tcPr marT="45724" marB="45724"/>
                </a:tc>
                <a:extLst>
                  <a:ext uri="{0D108BD9-81ED-4DB2-BD59-A6C34878D82A}">
                    <a16:rowId xmlns:a16="http://schemas.microsoft.com/office/drawing/2014/main" val="10013"/>
                  </a:ext>
                </a:extLst>
              </a:tr>
            </a:tbl>
          </a:graphicData>
        </a:graphic>
      </p:graphicFrame>
      <p:sp>
        <p:nvSpPr>
          <p:cNvPr id="19459" name="Date Placeholder 3"/>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r>
              <a:rPr lang="en-US" altLang="en-US" dirty="0">
                <a:solidFill>
                  <a:schemeClr val="tx1"/>
                </a:solidFill>
              </a:rPr>
              <a:t> </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altLang="en-US"/>
          </a:p>
        </p:txBody>
      </p:sp>
      <p:sp>
        <p:nvSpPr>
          <p:cNvPr id="33795" name="Content Placeholder 2"/>
          <p:cNvSpPr>
            <a:spLocks noGrp="1"/>
          </p:cNvSpPr>
          <p:nvPr>
            <p:ph idx="1"/>
          </p:nvPr>
        </p:nvSpPr>
        <p:spPr/>
        <p:txBody>
          <a:bodyPr/>
          <a:lstStyle/>
          <a:p>
            <a:endParaRPr lang="en-US" altLang="en-US"/>
          </a:p>
        </p:txBody>
      </p:sp>
      <p:sp>
        <p:nvSpPr>
          <p:cNvPr id="4" name="Date Placeholder 3">
            <a:extLst>
              <a:ext uri="{FF2B5EF4-FFF2-40B4-BE49-F238E27FC236}">
                <a16:creationId xmlns:a16="http://schemas.microsoft.com/office/drawing/2014/main" id="{F56B18A3-A74E-4A74-99D5-79487D6D6E06}"/>
              </a:ext>
            </a:extLst>
          </p:cNvPr>
          <p:cNvSpPr>
            <a:spLocks noGrp="1"/>
          </p:cNvSpPr>
          <p:nvPr>
            <p:ph type="dt" sz="half" idx="10"/>
          </p:nvPr>
        </p:nvSpPr>
        <p:spPr/>
        <p:txBody>
          <a:bodyPr/>
          <a:lstStyle/>
          <a:p>
            <a:pPr>
              <a:defRPr/>
            </a:pPr>
            <a:r>
              <a:rPr lang="en-US"/>
              <a:t> </a:t>
            </a:r>
          </a:p>
        </p:txBody>
      </p:sp>
      <p:pic>
        <p:nvPicPr>
          <p:cNvPr id="33798" name="Picture 2"/>
          <p:cNvPicPr>
            <a:picLocks noChangeAspect="1" noChangeArrowheads="1"/>
          </p:cNvPicPr>
          <p:nvPr/>
        </p:nvPicPr>
        <p:blipFill>
          <a:blip r:embed="rId2" cstate="print"/>
          <a:srcRect l="14056" r="22694" b="2083"/>
          <a:stretch>
            <a:fillRect/>
          </a:stretch>
        </p:blipFill>
        <p:spPr bwMode="auto">
          <a:xfrm>
            <a:off x="2278743" y="69885"/>
            <a:ext cx="7627257" cy="6638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ltLang="en-US"/>
          </a:p>
        </p:txBody>
      </p:sp>
      <p:sp>
        <p:nvSpPr>
          <p:cNvPr id="34819" name="Content Placeholder 2"/>
          <p:cNvSpPr>
            <a:spLocks noGrp="1"/>
          </p:cNvSpPr>
          <p:nvPr>
            <p:ph idx="1"/>
          </p:nvPr>
        </p:nvSpPr>
        <p:spPr/>
        <p:txBody>
          <a:bodyPr/>
          <a:lstStyle/>
          <a:p>
            <a:endParaRPr lang="en-US" altLang="en-US"/>
          </a:p>
        </p:txBody>
      </p:sp>
      <p:sp>
        <p:nvSpPr>
          <p:cNvPr id="4" name="Date Placeholder 3">
            <a:extLst>
              <a:ext uri="{FF2B5EF4-FFF2-40B4-BE49-F238E27FC236}">
                <a16:creationId xmlns:a16="http://schemas.microsoft.com/office/drawing/2014/main" id="{3B5F8BAF-D7BA-4D6C-81B7-3590B37B65EE}"/>
              </a:ext>
            </a:extLst>
          </p:cNvPr>
          <p:cNvSpPr>
            <a:spLocks noGrp="1"/>
          </p:cNvSpPr>
          <p:nvPr>
            <p:ph type="dt" sz="half" idx="10"/>
          </p:nvPr>
        </p:nvSpPr>
        <p:spPr/>
        <p:txBody>
          <a:bodyPr/>
          <a:lstStyle/>
          <a:p>
            <a:pPr>
              <a:defRPr/>
            </a:pPr>
            <a:r>
              <a:rPr lang="en-US"/>
              <a:t> </a:t>
            </a:r>
          </a:p>
        </p:txBody>
      </p:sp>
      <p:pic>
        <p:nvPicPr>
          <p:cNvPr id="34822" name="Picture 2"/>
          <p:cNvPicPr>
            <a:picLocks noChangeAspect="1" noChangeArrowheads="1"/>
          </p:cNvPicPr>
          <p:nvPr/>
        </p:nvPicPr>
        <p:blipFill>
          <a:blip r:embed="rId2" cstate="print"/>
          <a:srcRect l="14641" r="24452" b="11458"/>
          <a:stretch>
            <a:fillRect/>
          </a:stretch>
        </p:blipFill>
        <p:spPr bwMode="auto">
          <a:xfrm>
            <a:off x="2209800" y="152400"/>
            <a:ext cx="79248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IN" altLang="en-US" smtClean="0"/>
          </a:p>
        </p:txBody>
      </p:sp>
      <p:sp>
        <p:nvSpPr>
          <p:cNvPr id="24579" name="Content Placeholder 2"/>
          <p:cNvSpPr>
            <a:spLocks noGrp="1"/>
          </p:cNvSpPr>
          <p:nvPr>
            <p:ph idx="1"/>
          </p:nvPr>
        </p:nvSpPr>
        <p:spPr/>
        <p:txBody>
          <a:bodyPr/>
          <a:lstStyle/>
          <a:p>
            <a:endParaRPr lang="en-IN" altLang="en-US" smtClean="0"/>
          </a:p>
        </p:txBody>
      </p:sp>
      <p:sp>
        <p:nvSpPr>
          <p:cNvPr id="4" name="Date Placeholder 3"/>
          <p:cNvSpPr>
            <a:spLocks noGrp="1"/>
          </p:cNvSpPr>
          <p:nvPr>
            <p:ph type="dt" sz="quarter" idx="10"/>
          </p:nvPr>
        </p:nvSpPr>
        <p:spPr/>
        <p:txBody>
          <a:bodyPr/>
          <a:lstStyle/>
          <a:p>
            <a:pPr>
              <a:defRPr/>
            </a:pPr>
            <a:r>
              <a:rPr lang="en-US" smtClean="0"/>
              <a:t> </a:t>
            </a:r>
            <a:endParaRPr lang="en-US"/>
          </a:p>
        </p:txBody>
      </p:sp>
      <p:sp>
        <p:nvSpPr>
          <p:cNvPr id="24581"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25E540-E969-4711-BB5C-4F39B1DA0B2C}" type="slidenum">
              <a:rPr lang="en-US" altLang="en-US" smtClean="0">
                <a:solidFill>
                  <a:srgbClr val="FFFFFF"/>
                </a:solidFill>
              </a:rPr>
              <a:pPr/>
              <a:t>37</a:t>
            </a:fld>
            <a:endParaRPr lang="en-US" altLang="en-US" smtClean="0">
              <a:solidFill>
                <a:srgbClr val="FFFFFF"/>
              </a:solidFill>
            </a:endParaRPr>
          </a:p>
        </p:txBody>
      </p:sp>
      <p:pic>
        <p:nvPicPr>
          <p:cNvPr id="2" name="Picture 1"/>
          <p:cNvPicPr>
            <a:picLocks noChangeAspect="1"/>
          </p:cNvPicPr>
          <p:nvPr/>
        </p:nvPicPr>
        <p:blipFill>
          <a:blip r:embed="rId2"/>
          <a:stretch>
            <a:fillRect/>
          </a:stretch>
        </p:blipFill>
        <p:spPr>
          <a:xfrm>
            <a:off x="2592591" y="0"/>
            <a:ext cx="6329736" cy="1439212"/>
          </a:xfrm>
          <a:prstGeom prst="rect">
            <a:avLst/>
          </a:prstGeom>
        </p:spPr>
      </p:pic>
      <p:pic>
        <p:nvPicPr>
          <p:cNvPr id="3" name="Picture 2"/>
          <p:cNvPicPr>
            <a:picLocks noChangeAspect="1"/>
          </p:cNvPicPr>
          <p:nvPr/>
        </p:nvPicPr>
        <p:blipFill>
          <a:blip r:embed="rId3"/>
          <a:stretch>
            <a:fillRect/>
          </a:stretch>
        </p:blipFill>
        <p:spPr>
          <a:xfrm>
            <a:off x="2411878" y="1558616"/>
            <a:ext cx="7040058" cy="5299384"/>
          </a:xfrm>
          <a:prstGeom prst="rect">
            <a:avLst/>
          </a:prstGeom>
        </p:spPr>
      </p:pic>
    </p:spTree>
    <p:extLst>
      <p:ext uri="{BB962C8B-B14F-4D97-AF65-F5344CB8AC3E}">
        <p14:creationId xmlns:p14="http://schemas.microsoft.com/office/powerpoint/2010/main" val="23400183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0" y="76200"/>
            <a:ext cx="10834257" cy="1143000"/>
          </a:xfrm>
          <a:solidFill>
            <a:schemeClr val="bg1"/>
          </a:solidFill>
        </p:spPr>
        <p:txBody>
          <a:bodyPr rtlCol="0">
            <a:noAutofit/>
          </a:bodyPr>
          <a:lstStyle/>
          <a:p>
            <a:pPr defTabSz="457207">
              <a:defRPr/>
            </a:pPr>
            <a:r>
              <a:rPr lang="en-US" u="sng" dirty="0">
                <a:effectLst>
                  <a:outerShdw blurRad="38100" dist="38100" dir="2700000" algn="tl">
                    <a:srgbClr val="000000">
                      <a:alpha val="43137"/>
                    </a:srgbClr>
                  </a:outerShdw>
                </a:effectLst>
                <a:latin typeface="Lucida Sans" panose="020B0602030504020204" pitchFamily="34" charset="0"/>
              </a:rPr>
              <a:t>Major Modifications </a:t>
            </a:r>
            <a:r>
              <a:rPr lang="en-US" u="sng" dirty="0" smtClean="0">
                <a:effectLst>
                  <a:outerShdw blurRad="38100" dist="38100" dir="2700000" algn="tl">
                    <a:srgbClr val="000000">
                      <a:alpha val="43137"/>
                    </a:srgbClr>
                  </a:outerShdw>
                </a:effectLst>
                <a:latin typeface="Lucida Sans" panose="020B0602030504020204" pitchFamily="34" charset="0"/>
              </a:rPr>
              <a:t>in NBC 2016  </a:t>
            </a:r>
            <a:r>
              <a:rPr lang="en-US" sz="2800" dirty="0" smtClean="0">
                <a:solidFill>
                  <a:srgbClr val="C00000"/>
                </a:solidFill>
                <a:effectLst>
                  <a:outerShdw blurRad="38100" dist="38100" dir="2700000" algn="tl">
                    <a:srgbClr val="000000">
                      <a:alpha val="43137"/>
                    </a:srgbClr>
                  </a:outerShdw>
                </a:effectLst>
                <a:latin typeface="Lucida Sans" panose="020B0602030504020204" pitchFamily="34" charset="0"/>
              </a:rPr>
              <a:t>Part </a:t>
            </a:r>
            <a:r>
              <a:rPr lang="en-US" sz="2800" dirty="0">
                <a:solidFill>
                  <a:srgbClr val="C00000"/>
                </a:solidFill>
                <a:effectLst>
                  <a:outerShdw blurRad="38100" dist="38100" dir="2700000" algn="tl">
                    <a:srgbClr val="000000">
                      <a:alpha val="43137"/>
                    </a:srgbClr>
                  </a:outerShdw>
                </a:effectLst>
                <a:latin typeface="Lucida Sans" panose="020B0602030504020204" pitchFamily="34" charset="0"/>
              </a:rPr>
              <a:t>6/Sec 3A Timber</a:t>
            </a:r>
            <a:endParaRPr lang="en-US" dirty="0">
              <a:solidFill>
                <a:srgbClr val="C00000"/>
              </a:solidFill>
              <a:effectLst>
                <a:outerShdw blurRad="38100" dist="38100" dir="2700000" algn="tl">
                  <a:srgbClr val="000000">
                    <a:alpha val="43137"/>
                  </a:srgbClr>
                </a:outerShdw>
              </a:effectLst>
              <a:latin typeface="Lucida Sans" panose="020B0602030504020204" pitchFamily="34" charset="0"/>
              <a:ea typeface="+mn-ea"/>
              <a:hlinkClick r:id="rId2" action="ppaction://hlinksldjump"/>
            </a:endParaRPr>
          </a:p>
        </p:txBody>
      </p:sp>
      <p:sp>
        <p:nvSpPr>
          <p:cNvPr id="34819" name="Content Placeholder 2"/>
          <p:cNvSpPr>
            <a:spLocks noGrp="1"/>
          </p:cNvSpPr>
          <p:nvPr>
            <p:ph idx="1"/>
          </p:nvPr>
        </p:nvSpPr>
        <p:spPr>
          <a:xfrm>
            <a:off x="914400" y="826652"/>
            <a:ext cx="10418618" cy="5740400"/>
          </a:xfrm>
        </p:spPr>
        <p:txBody>
          <a:bodyPr rtlCol="0">
            <a:normAutofit fontScale="92500" lnSpcReduction="20000"/>
          </a:bodyPr>
          <a:lstStyle/>
          <a:p>
            <a:pPr marL="342906" indent="-342906" defTabSz="457207">
              <a:buClr>
                <a:schemeClr val="bg2">
                  <a:lumMod val="40000"/>
                  <a:lumOff val="60000"/>
                </a:schemeClr>
              </a:buClr>
              <a:buFont typeface="Wingdings 3" charset="2"/>
              <a:buChar char=""/>
              <a:defRPr/>
            </a:pPr>
            <a:r>
              <a:rPr lang="en-US" sz="2400" dirty="0">
                <a:latin typeface="Vrinda" pitchFamily="34" charset="0"/>
              </a:rPr>
              <a:t>Updated design provisions for timber connector joints, lamella roofing, trussed rafters, etc.</a:t>
            </a:r>
            <a:endParaRPr lang="en-IN" sz="2400" dirty="0">
              <a:latin typeface="Vrinda" pitchFamily="34" charset="0"/>
            </a:endParaRPr>
          </a:p>
          <a:p>
            <a:pPr marL="342906" indent="-342906" defTabSz="457207">
              <a:buClr>
                <a:schemeClr val="bg2">
                  <a:lumMod val="40000"/>
                  <a:lumOff val="60000"/>
                </a:schemeClr>
              </a:buClr>
              <a:buFont typeface="Wingdings 3" charset="2"/>
              <a:buChar char=""/>
              <a:defRPr/>
            </a:pPr>
            <a:endParaRPr lang="en-IN" sz="1000" dirty="0">
              <a:latin typeface="Vrinda" pitchFamily="34" charset="0"/>
            </a:endParaRPr>
          </a:p>
          <a:p>
            <a:pPr marL="342906" indent="-342906" defTabSz="457207">
              <a:buClr>
                <a:schemeClr val="bg2">
                  <a:lumMod val="40000"/>
                  <a:lumOff val="60000"/>
                </a:schemeClr>
              </a:buClr>
              <a:buFont typeface="Wingdings 3" charset="2"/>
              <a:buChar char=""/>
              <a:defRPr/>
            </a:pPr>
            <a:r>
              <a:rPr lang="en-US" sz="2400" dirty="0">
                <a:latin typeface="Vrinda" pitchFamily="34" charset="0"/>
              </a:rPr>
              <a:t>The permissible lateral strength (in double shear) of mild steel common wire for different </a:t>
            </a:r>
            <a:r>
              <a:rPr lang="en-US" sz="2400" b="1" dirty="0">
                <a:solidFill>
                  <a:srgbClr val="C00000"/>
                </a:solidFill>
                <a:latin typeface="Vrinda" pitchFamily="34" charset="0"/>
              </a:rPr>
              <a:t>new species of timber</a:t>
            </a:r>
            <a:r>
              <a:rPr lang="en-US" sz="2400" b="1" dirty="0">
                <a:latin typeface="Vrinda" pitchFamily="34" charset="0"/>
              </a:rPr>
              <a:t> </a:t>
            </a:r>
            <a:r>
              <a:rPr lang="en-US" sz="2400" dirty="0">
                <a:latin typeface="Vrinda" pitchFamily="34" charset="0"/>
              </a:rPr>
              <a:t>have been added and also strength values for some of the existing species have been modified based on latest research.</a:t>
            </a:r>
          </a:p>
          <a:p>
            <a:pPr marL="0" indent="0" defTabSz="457207">
              <a:buClr>
                <a:schemeClr val="bg2">
                  <a:lumMod val="40000"/>
                  <a:lumOff val="60000"/>
                </a:schemeClr>
              </a:buClr>
              <a:buNone/>
              <a:defRPr/>
            </a:pPr>
            <a:endParaRPr lang="en-US" sz="1000" dirty="0">
              <a:latin typeface="Vrinda" pitchFamily="34" charset="0"/>
            </a:endParaRPr>
          </a:p>
          <a:p>
            <a:pPr marL="342906" indent="-342906" defTabSz="457207">
              <a:buClr>
                <a:schemeClr val="bg2">
                  <a:lumMod val="40000"/>
                  <a:lumOff val="60000"/>
                </a:schemeClr>
              </a:buClr>
              <a:buFont typeface="Wingdings 3" charset="2"/>
              <a:buChar char=""/>
              <a:defRPr/>
            </a:pPr>
            <a:r>
              <a:rPr lang="en-IN" sz="2400" dirty="0">
                <a:latin typeface="Vrinda" pitchFamily="34" charset="0"/>
              </a:rPr>
              <a:t>Data on block shear test results of glued timber joints and on strength properties of </a:t>
            </a:r>
            <a:r>
              <a:rPr lang="en-IN" sz="2400" dirty="0">
                <a:solidFill>
                  <a:srgbClr val="C00000"/>
                </a:solidFill>
                <a:latin typeface="Vrinda" pitchFamily="34" charset="0"/>
              </a:rPr>
              <a:t>glued finger joints</a:t>
            </a:r>
            <a:r>
              <a:rPr lang="en-IN" sz="2400" dirty="0">
                <a:solidFill>
                  <a:srgbClr val="00FF00"/>
                </a:solidFill>
                <a:latin typeface="Vrinda" pitchFamily="34" charset="0"/>
              </a:rPr>
              <a:t> </a:t>
            </a:r>
            <a:r>
              <a:rPr lang="en-IN" sz="2400" dirty="0">
                <a:latin typeface="Vrinda" pitchFamily="34" charset="0"/>
              </a:rPr>
              <a:t>based on the indigenous work, has been included for guidance in design.</a:t>
            </a:r>
          </a:p>
          <a:p>
            <a:pPr marL="0" indent="0" defTabSz="457207">
              <a:buClr>
                <a:schemeClr val="bg2">
                  <a:lumMod val="40000"/>
                  <a:lumOff val="60000"/>
                </a:schemeClr>
              </a:buClr>
              <a:buNone/>
              <a:defRPr/>
            </a:pPr>
            <a:endParaRPr lang="en-US" sz="1000" dirty="0">
              <a:latin typeface="Vrinda" pitchFamily="34" charset="0"/>
            </a:endParaRPr>
          </a:p>
          <a:p>
            <a:pPr marL="342906" indent="-342906" defTabSz="457207">
              <a:buClr>
                <a:schemeClr val="bg2">
                  <a:lumMod val="40000"/>
                  <a:lumOff val="60000"/>
                </a:schemeClr>
              </a:buClr>
              <a:buFont typeface="Wingdings 3" charset="2"/>
              <a:buChar char=""/>
              <a:defRPr/>
            </a:pPr>
            <a:r>
              <a:rPr lang="en-US" sz="2400" dirty="0">
                <a:latin typeface="Vrinda" pitchFamily="34" charset="0"/>
              </a:rPr>
              <a:t>Illustrations added for possible orientation of planks in </a:t>
            </a:r>
            <a:r>
              <a:rPr lang="en-US" sz="2400" dirty="0">
                <a:solidFill>
                  <a:srgbClr val="C00000"/>
                </a:solidFill>
                <a:latin typeface="Vrinda" pitchFamily="34" charset="0"/>
              </a:rPr>
              <a:t>glue laminated beams </a:t>
            </a:r>
            <a:r>
              <a:rPr lang="en-US" sz="2400" dirty="0">
                <a:latin typeface="Vrinda" pitchFamily="34" charset="0"/>
              </a:rPr>
              <a:t>(Glulam). </a:t>
            </a:r>
          </a:p>
          <a:p>
            <a:pPr marL="0" indent="0" defTabSz="457207">
              <a:buClr>
                <a:schemeClr val="bg2">
                  <a:lumMod val="40000"/>
                  <a:lumOff val="60000"/>
                </a:schemeClr>
              </a:buClr>
              <a:buNone/>
              <a:defRPr/>
            </a:pPr>
            <a:endParaRPr lang="en-US" sz="1000" dirty="0">
              <a:latin typeface="Vrinda" pitchFamily="34" charset="0"/>
            </a:endParaRPr>
          </a:p>
          <a:p>
            <a:pPr marL="342906" indent="-342906" defTabSz="457207">
              <a:buClr>
                <a:schemeClr val="bg2">
                  <a:lumMod val="40000"/>
                  <a:lumOff val="60000"/>
                </a:schemeClr>
              </a:buClr>
              <a:buFont typeface="Wingdings 3" charset="2"/>
              <a:buChar char=""/>
              <a:defRPr/>
            </a:pPr>
            <a:r>
              <a:rPr lang="en-US" sz="2400" dirty="0">
                <a:latin typeface="Vrinda" pitchFamily="34" charset="0"/>
              </a:rPr>
              <a:t>Design</a:t>
            </a:r>
            <a:r>
              <a:rPr lang="en-IN" sz="2400" dirty="0">
                <a:latin typeface="Vrinda" pitchFamily="34" charset="0"/>
              </a:rPr>
              <a:t> outline for horizontally laminated beams has been added.</a:t>
            </a:r>
            <a:endParaRPr lang="en-US" sz="2400" dirty="0">
              <a:latin typeface="Vrinda" pitchFamily="34" charset="0"/>
            </a:endParaRPr>
          </a:p>
          <a:p>
            <a:pPr marL="342906" indent="-342906" algn="just" defTabSz="457207">
              <a:buClr>
                <a:schemeClr val="bg2">
                  <a:lumMod val="40000"/>
                  <a:lumOff val="60000"/>
                </a:schemeClr>
              </a:buClr>
              <a:buFont typeface="Wingdings 3" charset="2"/>
              <a:buChar char=""/>
              <a:defRPr/>
            </a:pPr>
            <a:endParaRPr lang="en-US" sz="2400" dirty="0">
              <a:latin typeface="Vrinda" pitchFamily="34" charset="0"/>
            </a:endParaRPr>
          </a:p>
          <a:p>
            <a:pPr marL="342906" indent="-342906" algn="just" defTabSz="457207">
              <a:buClr>
                <a:schemeClr val="bg2">
                  <a:lumMod val="40000"/>
                  <a:lumOff val="60000"/>
                </a:schemeClr>
              </a:buClr>
              <a:buFont typeface="Wingdings 3" charset="2"/>
              <a:buChar char=""/>
              <a:defRPr/>
            </a:pPr>
            <a:endParaRPr lang="en-US" sz="2400" dirty="0">
              <a:latin typeface="Vrinda" pitchFamily="34" charset="0"/>
            </a:endParaRPr>
          </a:p>
        </p:txBody>
      </p:sp>
      <p:sp>
        <p:nvSpPr>
          <p:cNvPr id="5" name="Date Placeholder 4"/>
          <p:cNvSpPr>
            <a:spLocks noGrp="1"/>
          </p:cNvSpPr>
          <p:nvPr>
            <p:ph type="dt" sz="quarter" idx="10"/>
          </p:nvPr>
        </p:nvSpPr>
        <p:spPr/>
        <p:txBody>
          <a:bodyPr/>
          <a:lstStyle/>
          <a:p>
            <a:pPr>
              <a:defRPr/>
            </a:pPr>
            <a:r>
              <a:rPr lang="en-US"/>
              <a:t> </a:t>
            </a:r>
          </a:p>
        </p:txBody>
      </p:sp>
    </p:spTree>
    <p:extLst>
      <p:ext uri="{BB962C8B-B14F-4D97-AF65-F5344CB8AC3E}">
        <p14:creationId xmlns:p14="http://schemas.microsoft.com/office/powerpoint/2010/main" val="2748432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1233054" y="1219200"/>
            <a:ext cx="9407236" cy="5029200"/>
          </a:xfrm>
        </p:spPr>
        <p:txBody>
          <a:bodyPr>
            <a:normAutofit fontScale="92500"/>
          </a:bodyPr>
          <a:lstStyle/>
          <a:p>
            <a:pPr algn="just">
              <a:buFont typeface="Calibri" panose="020F0502020204030204" pitchFamily="34" charset="0"/>
              <a:buChar char="*"/>
            </a:pPr>
            <a:r>
              <a:rPr lang="en-US" altLang="en-US" sz="2800" dirty="0">
                <a:latin typeface="Vrinda" pitchFamily="34" charset="0"/>
              </a:rPr>
              <a:t>Lateral strength (in double shear) of mild steel wire for timber species</a:t>
            </a:r>
          </a:p>
          <a:p>
            <a:pPr algn="just">
              <a:buFont typeface="Calibri" panose="020F0502020204030204" pitchFamily="34" charset="0"/>
              <a:buChar char="*"/>
            </a:pPr>
            <a:r>
              <a:rPr lang="en-US" altLang="en-US" sz="2800" dirty="0">
                <a:latin typeface="Vrinda" pitchFamily="34" charset="0"/>
              </a:rPr>
              <a:t>Increase in lateral strength of MS nails clenched across grains</a:t>
            </a:r>
          </a:p>
          <a:p>
            <a:pPr algn="just">
              <a:buFont typeface="Calibri" panose="020F0502020204030204" pitchFamily="34" charset="0"/>
              <a:buChar char="*"/>
            </a:pPr>
            <a:r>
              <a:rPr lang="en-US" altLang="en-US" sz="2800" dirty="0">
                <a:latin typeface="Vrinda" pitchFamily="34" charset="0"/>
              </a:rPr>
              <a:t>Block shear of glued timber joints</a:t>
            </a:r>
          </a:p>
          <a:p>
            <a:pPr algn="just">
              <a:buFont typeface="Calibri" panose="020F0502020204030204" pitchFamily="34" charset="0"/>
              <a:buChar char="*"/>
            </a:pPr>
            <a:r>
              <a:rPr lang="en-US" altLang="en-US" sz="2800" dirty="0">
                <a:latin typeface="Vrinda" pitchFamily="34" charset="0"/>
              </a:rPr>
              <a:t>Strength properties of glued finger joints</a:t>
            </a:r>
          </a:p>
          <a:p>
            <a:pPr algn="just">
              <a:buFont typeface="Calibri" panose="020F0502020204030204" pitchFamily="34" charset="0"/>
              <a:buChar char="*"/>
            </a:pPr>
            <a:r>
              <a:rPr lang="en-US" altLang="en-US" sz="2800" dirty="0">
                <a:latin typeface="Vrinda" pitchFamily="34" charset="0"/>
              </a:rPr>
              <a:t>Glulam beams indicating orientation of planks</a:t>
            </a:r>
          </a:p>
          <a:p>
            <a:pPr algn="just">
              <a:buFont typeface="Calibri" panose="020F0502020204030204" pitchFamily="34" charset="0"/>
              <a:buChar char="*"/>
            </a:pPr>
            <a:r>
              <a:rPr lang="en-US" altLang="en-US" sz="2800" dirty="0">
                <a:latin typeface="Vrinda" pitchFamily="34" charset="0"/>
              </a:rPr>
              <a:t>Horizontally laminated beams </a:t>
            </a:r>
          </a:p>
          <a:p>
            <a:pPr algn="just">
              <a:buFont typeface="Calibri" panose="020F0502020204030204" pitchFamily="34" charset="0"/>
              <a:buChar char="*"/>
            </a:pPr>
            <a:r>
              <a:rPr lang="en-US" altLang="en-US" sz="2800" dirty="0">
                <a:latin typeface="Vrinda" pitchFamily="34" charset="0"/>
              </a:rPr>
              <a:t>Composite nail and screw holding power of certain timbers</a:t>
            </a:r>
          </a:p>
        </p:txBody>
      </p:sp>
      <p:sp>
        <p:nvSpPr>
          <p:cNvPr id="6" name="Title 1"/>
          <p:cNvSpPr>
            <a:spLocks noGrp="1"/>
          </p:cNvSpPr>
          <p:nvPr>
            <p:ph type="title"/>
          </p:nvPr>
        </p:nvSpPr>
        <p:spPr>
          <a:xfrm>
            <a:off x="831270" y="76200"/>
            <a:ext cx="10834257" cy="1143000"/>
          </a:xfrm>
          <a:solidFill>
            <a:schemeClr val="bg1"/>
          </a:solidFill>
        </p:spPr>
        <p:txBody>
          <a:bodyPr rtlCol="0">
            <a:noAutofit/>
          </a:bodyPr>
          <a:lstStyle/>
          <a:p>
            <a:pPr defTabSz="457207">
              <a:defRPr/>
            </a:pPr>
            <a:r>
              <a:rPr lang="en-US" u="sng" dirty="0">
                <a:effectLst>
                  <a:outerShdw blurRad="38100" dist="38100" dir="2700000" algn="tl">
                    <a:srgbClr val="000000">
                      <a:alpha val="43137"/>
                    </a:srgbClr>
                  </a:outerShdw>
                </a:effectLst>
                <a:latin typeface="Lucida Sans" panose="020B0602030504020204" pitchFamily="34" charset="0"/>
              </a:rPr>
              <a:t>Major Modifications </a:t>
            </a:r>
            <a:r>
              <a:rPr lang="en-US" u="sng" dirty="0" smtClean="0">
                <a:effectLst>
                  <a:outerShdw blurRad="38100" dist="38100" dir="2700000" algn="tl">
                    <a:srgbClr val="000000">
                      <a:alpha val="43137"/>
                    </a:srgbClr>
                  </a:outerShdw>
                </a:effectLst>
                <a:latin typeface="Lucida Sans" panose="020B0602030504020204" pitchFamily="34" charset="0"/>
              </a:rPr>
              <a:t>in NBC 2016  </a:t>
            </a:r>
            <a:r>
              <a:rPr lang="en-US" sz="2800" dirty="0" smtClean="0">
                <a:solidFill>
                  <a:srgbClr val="C00000"/>
                </a:solidFill>
                <a:effectLst>
                  <a:outerShdw blurRad="38100" dist="38100" dir="2700000" algn="tl">
                    <a:srgbClr val="000000">
                      <a:alpha val="43137"/>
                    </a:srgbClr>
                  </a:outerShdw>
                </a:effectLst>
                <a:latin typeface="Lucida Sans" panose="020B0602030504020204" pitchFamily="34" charset="0"/>
              </a:rPr>
              <a:t>Part </a:t>
            </a:r>
            <a:r>
              <a:rPr lang="en-US" sz="2800" dirty="0">
                <a:solidFill>
                  <a:srgbClr val="C00000"/>
                </a:solidFill>
                <a:effectLst>
                  <a:outerShdw blurRad="38100" dist="38100" dir="2700000" algn="tl">
                    <a:srgbClr val="000000">
                      <a:alpha val="43137"/>
                    </a:srgbClr>
                  </a:outerShdw>
                </a:effectLst>
                <a:latin typeface="Lucida Sans" panose="020B0602030504020204" pitchFamily="34" charset="0"/>
              </a:rPr>
              <a:t>6/Sec 3A Timber</a:t>
            </a:r>
            <a:endParaRPr lang="en-US" dirty="0">
              <a:solidFill>
                <a:srgbClr val="C00000"/>
              </a:solidFill>
              <a:effectLst>
                <a:outerShdw blurRad="38100" dist="38100" dir="2700000" algn="tl">
                  <a:srgbClr val="000000">
                    <a:alpha val="43137"/>
                  </a:srgbClr>
                </a:outerShdw>
              </a:effectLst>
              <a:latin typeface="Lucida Sans" panose="020B0602030504020204" pitchFamily="34" charset="0"/>
              <a:ea typeface="+mn-ea"/>
              <a:hlinkClick r:id="rId2" action="ppaction://hlinksldjump"/>
            </a:endParaRPr>
          </a:p>
        </p:txBody>
      </p:sp>
    </p:spTree>
    <p:extLst>
      <p:ext uri="{BB962C8B-B14F-4D97-AF65-F5344CB8AC3E}">
        <p14:creationId xmlns:p14="http://schemas.microsoft.com/office/powerpoint/2010/main" val="3989092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3276206" y="-29058"/>
            <a:ext cx="5639587" cy="6916115"/>
          </a:xfrm>
          <a:prstGeom prst="rect">
            <a:avLst/>
          </a:prstGeom>
        </p:spPr>
      </p:pic>
    </p:spTree>
    <p:extLst>
      <p:ext uri="{BB962C8B-B14F-4D97-AF65-F5344CB8AC3E}">
        <p14:creationId xmlns:p14="http://schemas.microsoft.com/office/powerpoint/2010/main" val="35767733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1357745" y="1219200"/>
            <a:ext cx="9227128" cy="4876800"/>
          </a:xfrm>
        </p:spPr>
        <p:txBody>
          <a:bodyPr/>
          <a:lstStyle/>
          <a:p>
            <a:pPr marL="514350" indent="-514350" algn="just">
              <a:buFont typeface="Calibri" panose="020F0502020204030204" pitchFamily="34" charset="0"/>
              <a:buChar char="*"/>
            </a:pPr>
            <a:r>
              <a:rPr lang="en-US" altLang="en-US" sz="2800" dirty="0">
                <a:latin typeface="Vrinda" pitchFamily="34" charset="0"/>
              </a:rPr>
              <a:t>Timber connector joints</a:t>
            </a:r>
          </a:p>
          <a:p>
            <a:pPr marL="514350" indent="-514350" algn="just">
              <a:buFont typeface="Calibri" panose="020F0502020204030204" pitchFamily="34" charset="0"/>
              <a:buChar char="*"/>
            </a:pPr>
            <a:r>
              <a:rPr lang="en-US" altLang="en-US" sz="2800" dirty="0">
                <a:latin typeface="Vrinda" pitchFamily="34" charset="0"/>
              </a:rPr>
              <a:t>Design provisions of trussed rafters</a:t>
            </a:r>
          </a:p>
          <a:p>
            <a:pPr marL="514350" indent="-514350" algn="just">
              <a:buFont typeface="Calibri" panose="020F0502020204030204" pitchFamily="34" charset="0"/>
              <a:buChar char="*"/>
            </a:pPr>
            <a:r>
              <a:rPr lang="en-US" altLang="en-US" sz="2800" dirty="0">
                <a:latin typeface="Vrinda" pitchFamily="34" charset="0"/>
              </a:rPr>
              <a:t>Bearing strength of common wire nails in plywood-to-wood joints</a:t>
            </a:r>
          </a:p>
          <a:p>
            <a:pPr marL="514350" indent="-514350" algn="just">
              <a:buFont typeface="Calibri" panose="020F0502020204030204" pitchFamily="34" charset="0"/>
              <a:buChar char="*"/>
            </a:pPr>
            <a:r>
              <a:rPr lang="en-US" altLang="en-US" sz="2800" dirty="0">
                <a:latin typeface="Vrinda" pitchFamily="34" charset="0"/>
              </a:rPr>
              <a:t>Lamella roofing</a:t>
            </a:r>
          </a:p>
          <a:p>
            <a:pPr marL="514350" indent="-514350" algn="just">
              <a:buFont typeface="Calibri" panose="020F0502020204030204" pitchFamily="34" charset="0"/>
              <a:buChar char="*"/>
            </a:pPr>
            <a:r>
              <a:rPr lang="en-US" altLang="en-US" sz="2800" dirty="0">
                <a:latin typeface="Vrinda" pitchFamily="34" charset="0"/>
              </a:rPr>
              <a:t>Strength values of certain Indian species of timber</a:t>
            </a:r>
          </a:p>
        </p:txBody>
      </p:sp>
      <p:sp>
        <p:nvSpPr>
          <p:cNvPr id="7" name="Title 1"/>
          <p:cNvSpPr txBox="1">
            <a:spLocks/>
          </p:cNvSpPr>
          <p:nvPr/>
        </p:nvSpPr>
        <p:spPr>
          <a:xfrm>
            <a:off x="831270" y="76200"/>
            <a:ext cx="10834257" cy="1143000"/>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defTabSz="457207">
              <a:defRPr/>
            </a:pPr>
            <a:r>
              <a:rPr lang="en-US" u="sng" smtClean="0">
                <a:effectLst>
                  <a:outerShdw blurRad="38100" dist="38100" dir="2700000" algn="tl">
                    <a:srgbClr val="000000">
                      <a:alpha val="43137"/>
                    </a:srgbClr>
                  </a:outerShdw>
                </a:effectLst>
                <a:latin typeface="Lucida Sans" panose="020B0602030504020204" pitchFamily="34" charset="0"/>
              </a:rPr>
              <a:t>Major Modifications in NBC 2016  </a:t>
            </a:r>
            <a:r>
              <a:rPr lang="en-US" sz="2800" smtClean="0">
                <a:solidFill>
                  <a:srgbClr val="C00000"/>
                </a:solidFill>
                <a:effectLst>
                  <a:outerShdw blurRad="38100" dist="38100" dir="2700000" algn="tl">
                    <a:srgbClr val="000000">
                      <a:alpha val="43137"/>
                    </a:srgbClr>
                  </a:outerShdw>
                </a:effectLst>
                <a:latin typeface="Lucida Sans" panose="020B0602030504020204" pitchFamily="34" charset="0"/>
              </a:rPr>
              <a:t>Part 6/Sec 3A Timber</a:t>
            </a:r>
            <a:endParaRPr lang="en-US" dirty="0">
              <a:solidFill>
                <a:srgbClr val="C00000"/>
              </a:solidFill>
              <a:effectLst>
                <a:outerShdw blurRad="38100" dist="38100" dir="2700000" algn="tl">
                  <a:srgbClr val="000000">
                    <a:alpha val="43137"/>
                  </a:srgbClr>
                </a:outerShdw>
              </a:effectLst>
              <a:latin typeface="Lucida Sans" panose="020B0602030504020204" pitchFamily="34" charset="0"/>
              <a:ea typeface="+mn-ea"/>
              <a:hlinkClick r:id="rId2" action="ppaction://hlinksldjump"/>
            </a:endParaRPr>
          </a:p>
        </p:txBody>
      </p:sp>
    </p:spTree>
    <p:extLst>
      <p:ext uri="{BB962C8B-B14F-4D97-AF65-F5344CB8AC3E}">
        <p14:creationId xmlns:p14="http://schemas.microsoft.com/office/powerpoint/2010/main" val="32398484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655" y="137408"/>
            <a:ext cx="10363200" cy="987425"/>
          </a:xfrm>
          <a:solidFill>
            <a:schemeClr val="bg1"/>
          </a:solidFill>
        </p:spPr>
        <p:txBody>
          <a:bodyPr rtlCol="0">
            <a:noAutofit/>
          </a:bodyPr>
          <a:lstStyle/>
          <a:p>
            <a:pPr algn="ctr" defTabSz="457207">
              <a:defRPr/>
            </a:pPr>
            <a:r>
              <a:rPr lang="en-US" dirty="0">
                <a:effectLst>
                  <a:outerShdw blurRad="38100" dist="38100" dir="2700000" algn="tl">
                    <a:srgbClr val="000000">
                      <a:alpha val="43137"/>
                    </a:srgbClr>
                  </a:outerShdw>
                </a:effectLst>
                <a:latin typeface="Lucida Sans" panose="020B0602030504020204" pitchFamily="34" charset="0"/>
                <a:ea typeface="+mn-ea"/>
                <a:hlinkClick r:id="rId2" action="ppaction://hlinksldjump"/>
              </a:rPr>
              <a:t>Important Standards utilized in </a:t>
            </a:r>
            <a:r>
              <a:rPr lang="en-US" dirty="0" smtClean="0">
                <a:effectLst>
                  <a:outerShdw blurRad="38100" dist="38100" dir="2700000" algn="tl">
                    <a:srgbClr val="000000">
                      <a:alpha val="43137"/>
                    </a:srgbClr>
                  </a:outerShdw>
                </a:effectLst>
                <a:latin typeface="Lucida Sans" panose="020B0602030504020204" pitchFamily="34" charset="0"/>
                <a:ea typeface="+mn-ea"/>
                <a:hlinkClick r:id="rId2" action="ppaction://hlinksldjump"/>
              </a:rPr>
              <a:t>Part </a:t>
            </a:r>
            <a:r>
              <a:rPr lang="en-US" dirty="0">
                <a:effectLst>
                  <a:outerShdw blurRad="38100" dist="38100" dir="2700000" algn="tl">
                    <a:srgbClr val="000000">
                      <a:alpha val="43137"/>
                    </a:srgbClr>
                  </a:outerShdw>
                </a:effectLst>
                <a:latin typeface="Lucida Sans" panose="020B0602030504020204" pitchFamily="34" charset="0"/>
                <a:ea typeface="+mn-ea"/>
                <a:hlinkClick r:id="rId2" action="ppaction://hlinksldjump"/>
              </a:rPr>
              <a:t>6/Sec 3A</a:t>
            </a:r>
            <a:endParaRPr lang="en-US" dirty="0">
              <a:effectLst>
                <a:outerShdw blurRad="38100" dist="38100" dir="2700000" algn="tl">
                  <a:srgbClr val="000000">
                    <a:alpha val="43137"/>
                  </a:srgbClr>
                </a:outerShdw>
              </a:effectLst>
              <a:latin typeface="Lucida Sans" panose="020B0602030504020204" pitchFamily="34" charset="0"/>
              <a:ea typeface="+mn-ea"/>
              <a:hlinkClick r:id="rId3" action="ppaction://hlinksldjump"/>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003617562"/>
              </p:ext>
            </p:extLst>
          </p:nvPr>
        </p:nvGraphicFramePr>
        <p:xfrm>
          <a:off x="2057400" y="713510"/>
          <a:ext cx="8153400" cy="579598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tblGrid>
              <a:tr h="518122">
                <a:tc>
                  <a:txBody>
                    <a:bodyPr/>
                    <a:lstStyle/>
                    <a:p>
                      <a:r>
                        <a:rPr lang="en-US" sz="2800" dirty="0" smtClean="0"/>
                        <a:t>IS No. </a:t>
                      </a:r>
                      <a:endParaRPr lang="en-GB" sz="2800" dirty="0"/>
                    </a:p>
                  </a:txBody>
                  <a:tcPr marT="45709" marB="45709"/>
                </a:tc>
                <a:tc>
                  <a:txBody>
                    <a:bodyPr/>
                    <a:lstStyle/>
                    <a:p>
                      <a:r>
                        <a:rPr lang="en-US" sz="2800" dirty="0" smtClean="0"/>
                        <a:t>Title</a:t>
                      </a:r>
                      <a:endParaRPr lang="en-GB" sz="2800" dirty="0"/>
                    </a:p>
                  </a:txBody>
                  <a:tcPr marT="45709" marB="45709"/>
                </a:tc>
                <a:extLst>
                  <a:ext uri="{0D108BD9-81ED-4DB2-BD59-A6C34878D82A}">
                    <a16:rowId xmlns:a16="http://schemas.microsoft.com/office/drawing/2014/main" val="10000"/>
                  </a:ext>
                </a:extLst>
              </a:tr>
              <a:tr h="701013">
                <a:tc>
                  <a:txBody>
                    <a:bodyPr/>
                    <a:lstStyle/>
                    <a:p>
                      <a:pPr marL="0" marR="0" algn="just">
                        <a:lnSpc>
                          <a:spcPct val="115000"/>
                        </a:lnSpc>
                        <a:spcBef>
                          <a:spcPts val="0"/>
                        </a:spcBef>
                        <a:spcAft>
                          <a:spcPts val="0"/>
                        </a:spcAft>
                      </a:pPr>
                      <a:r>
                        <a:rPr lang="en-US" sz="2000" dirty="0">
                          <a:latin typeface="Arial"/>
                          <a:ea typeface="Arial Unicode MS"/>
                          <a:cs typeface="Arial Unicode MS"/>
                        </a:rPr>
                        <a:t>IS 399:1963</a:t>
                      </a:r>
                      <a:endParaRPr lang="en-US" sz="1400" dirty="0">
                        <a:latin typeface="Century Gothic"/>
                        <a:ea typeface="Arial Unicode MS"/>
                        <a:cs typeface="Arial Unicode MS"/>
                      </a:endParaRPr>
                    </a:p>
                  </a:txBody>
                  <a:tcPr marL="68580" marR="68580" marT="0" marB="0"/>
                </a:tc>
                <a:tc>
                  <a:txBody>
                    <a:bodyPr/>
                    <a:lstStyle/>
                    <a:p>
                      <a:pPr marL="0" marR="0" algn="just">
                        <a:lnSpc>
                          <a:spcPct val="115000"/>
                        </a:lnSpc>
                        <a:spcBef>
                          <a:spcPts val="0"/>
                        </a:spcBef>
                        <a:spcAft>
                          <a:spcPts val="0"/>
                        </a:spcAft>
                      </a:pPr>
                      <a:r>
                        <a:rPr lang="en-US" sz="2000" dirty="0">
                          <a:latin typeface="Arial"/>
                          <a:ea typeface="Arial Unicode MS"/>
                          <a:cs typeface="Arial Unicode MS"/>
                        </a:rPr>
                        <a:t>Classification of commercial timbers and their zonal distribution (</a:t>
                      </a:r>
                      <a:r>
                        <a:rPr lang="en-US" sz="2000" i="1" dirty="0">
                          <a:latin typeface="Arial"/>
                          <a:ea typeface="Arial Unicode MS"/>
                          <a:cs typeface="Arial Unicode MS"/>
                        </a:rPr>
                        <a:t>revised</a:t>
                      </a:r>
                      <a:r>
                        <a:rPr lang="en-US" sz="2000" dirty="0">
                          <a:latin typeface="Arial"/>
                          <a:ea typeface="Arial Unicode MS"/>
                          <a:cs typeface="Arial Unicode MS"/>
                        </a:rPr>
                        <a:t>)</a:t>
                      </a:r>
                      <a:endParaRPr lang="en-US" sz="1400" dirty="0">
                        <a:latin typeface="Century Gothic"/>
                        <a:ea typeface="Arial Unicode MS"/>
                        <a:cs typeface="Arial Unicode MS"/>
                      </a:endParaRPr>
                    </a:p>
                  </a:txBody>
                  <a:tcPr marL="68580" marR="68580" marT="0" marB="0"/>
                </a:tc>
                <a:extLst>
                  <a:ext uri="{0D108BD9-81ED-4DB2-BD59-A6C34878D82A}">
                    <a16:rowId xmlns:a16="http://schemas.microsoft.com/office/drawing/2014/main" val="10001"/>
                  </a:ext>
                </a:extLst>
              </a:tr>
              <a:tr h="701013">
                <a:tc>
                  <a:txBody>
                    <a:bodyPr/>
                    <a:lstStyle/>
                    <a:p>
                      <a:pPr marL="0" marR="0" algn="just">
                        <a:lnSpc>
                          <a:spcPct val="115000"/>
                        </a:lnSpc>
                        <a:spcBef>
                          <a:spcPts val="0"/>
                        </a:spcBef>
                        <a:spcAft>
                          <a:spcPts val="0"/>
                        </a:spcAft>
                      </a:pPr>
                      <a:r>
                        <a:rPr lang="en-US" sz="2000">
                          <a:latin typeface="Arial"/>
                          <a:ea typeface="Arial Unicode MS"/>
                          <a:cs typeface="Arial Unicode MS"/>
                        </a:rPr>
                        <a:t>IS 883:2016</a:t>
                      </a:r>
                      <a:endParaRPr lang="en-US" sz="1400">
                        <a:latin typeface="Century Gothic"/>
                        <a:ea typeface="Arial Unicode MS"/>
                        <a:cs typeface="Arial Unicode MS"/>
                      </a:endParaRPr>
                    </a:p>
                  </a:txBody>
                  <a:tcPr marL="68580" marR="68580" marT="0" marB="0"/>
                </a:tc>
                <a:tc>
                  <a:txBody>
                    <a:bodyPr/>
                    <a:lstStyle/>
                    <a:p>
                      <a:pPr marL="0" marR="0" algn="just">
                        <a:lnSpc>
                          <a:spcPct val="115000"/>
                        </a:lnSpc>
                        <a:spcBef>
                          <a:spcPts val="0"/>
                        </a:spcBef>
                        <a:spcAft>
                          <a:spcPts val="0"/>
                        </a:spcAft>
                      </a:pPr>
                      <a:r>
                        <a:rPr lang="en-US" sz="2000" dirty="0">
                          <a:latin typeface="Arial"/>
                          <a:ea typeface="Arial Unicode MS"/>
                          <a:cs typeface="Arial Unicode MS"/>
                        </a:rPr>
                        <a:t>Code of practice for design of structural timber in building (</a:t>
                      </a:r>
                      <a:r>
                        <a:rPr lang="en-US" sz="2000" i="1" dirty="0">
                          <a:latin typeface="Arial"/>
                          <a:ea typeface="Arial Unicode MS"/>
                          <a:cs typeface="Arial Unicode MS"/>
                        </a:rPr>
                        <a:t>fifth revision</a:t>
                      </a:r>
                      <a:r>
                        <a:rPr lang="en-US" sz="2000" dirty="0">
                          <a:latin typeface="Arial"/>
                          <a:ea typeface="Arial Unicode MS"/>
                          <a:cs typeface="Arial Unicode MS"/>
                        </a:rPr>
                        <a:t>)</a:t>
                      </a:r>
                      <a:endParaRPr lang="en-US" sz="1400" dirty="0">
                        <a:latin typeface="Century Gothic"/>
                        <a:ea typeface="Arial Unicode MS"/>
                        <a:cs typeface="Arial Unicode MS"/>
                      </a:endParaRPr>
                    </a:p>
                  </a:txBody>
                  <a:tcPr marL="68580" marR="68580" marT="0" marB="0"/>
                </a:tc>
                <a:extLst>
                  <a:ext uri="{0D108BD9-81ED-4DB2-BD59-A6C34878D82A}">
                    <a16:rowId xmlns:a16="http://schemas.microsoft.com/office/drawing/2014/main" val="10002"/>
                  </a:ext>
                </a:extLst>
              </a:tr>
              <a:tr h="701013">
                <a:tc>
                  <a:txBody>
                    <a:bodyPr/>
                    <a:lstStyle/>
                    <a:p>
                      <a:pPr marL="0" marR="0" algn="just">
                        <a:lnSpc>
                          <a:spcPct val="115000"/>
                        </a:lnSpc>
                        <a:spcBef>
                          <a:spcPts val="0"/>
                        </a:spcBef>
                        <a:spcAft>
                          <a:spcPts val="0"/>
                        </a:spcAft>
                      </a:pPr>
                      <a:r>
                        <a:rPr lang="en-US" sz="2000">
                          <a:latin typeface="Arial"/>
                          <a:ea typeface="Arial Unicode MS"/>
                          <a:cs typeface="Arial Unicode MS"/>
                        </a:rPr>
                        <a:t>IS 1150:2000</a:t>
                      </a:r>
                      <a:endParaRPr lang="en-US" sz="1400">
                        <a:latin typeface="Century Gothic"/>
                        <a:ea typeface="Arial Unicode MS"/>
                        <a:cs typeface="Arial Unicode MS"/>
                      </a:endParaRPr>
                    </a:p>
                  </a:txBody>
                  <a:tcPr marL="68580" marR="68580" marT="0" marB="0"/>
                </a:tc>
                <a:tc>
                  <a:txBody>
                    <a:bodyPr/>
                    <a:lstStyle/>
                    <a:p>
                      <a:pPr marL="0" marR="0" algn="just">
                        <a:lnSpc>
                          <a:spcPct val="115000"/>
                        </a:lnSpc>
                        <a:spcBef>
                          <a:spcPts val="0"/>
                        </a:spcBef>
                        <a:spcAft>
                          <a:spcPts val="0"/>
                        </a:spcAft>
                      </a:pPr>
                      <a:r>
                        <a:rPr lang="en-US" sz="2000" dirty="0">
                          <a:latin typeface="Arial"/>
                          <a:ea typeface="Arial Unicode MS"/>
                          <a:cs typeface="Arial Unicode MS"/>
                        </a:rPr>
                        <a:t>Trade names and abbreviated symbols for timber species (</a:t>
                      </a:r>
                      <a:r>
                        <a:rPr lang="en-US" sz="2000" i="1" dirty="0">
                          <a:latin typeface="Arial"/>
                          <a:ea typeface="Arial Unicode MS"/>
                          <a:cs typeface="Arial Unicode MS"/>
                        </a:rPr>
                        <a:t>third revision</a:t>
                      </a:r>
                      <a:r>
                        <a:rPr lang="en-US" sz="2000" dirty="0">
                          <a:latin typeface="Arial"/>
                          <a:ea typeface="Arial Unicode MS"/>
                          <a:cs typeface="Arial Unicode MS"/>
                        </a:rPr>
                        <a:t>)</a:t>
                      </a:r>
                      <a:endParaRPr lang="en-US" sz="1400" dirty="0">
                        <a:latin typeface="Century Gothic"/>
                        <a:ea typeface="Arial Unicode MS"/>
                        <a:cs typeface="Arial Unicode MS"/>
                      </a:endParaRPr>
                    </a:p>
                  </a:txBody>
                  <a:tcPr marL="68580" marR="68580" marT="0" marB="0"/>
                </a:tc>
                <a:extLst>
                  <a:ext uri="{0D108BD9-81ED-4DB2-BD59-A6C34878D82A}">
                    <a16:rowId xmlns:a16="http://schemas.microsoft.com/office/drawing/2014/main" val="10003"/>
                  </a:ext>
                </a:extLst>
              </a:tr>
              <a:tr h="701013">
                <a:tc>
                  <a:txBody>
                    <a:bodyPr/>
                    <a:lstStyle/>
                    <a:p>
                      <a:pPr marL="0" marR="0" algn="just">
                        <a:lnSpc>
                          <a:spcPct val="115000"/>
                        </a:lnSpc>
                        <a:spcBef>
                          <a:spcPts val="0"/>
                        </a:spcBef>
                        <a:spcAft>
                          <a:spcPts val="0"/>
                        </a:spcAft>
                      </a:pPr>
                      <a:r>
                        <a:rPr lang="en-US" sz="2000" dirty="0">
                          <a:latin typeface="Arial"/>
                          <a:ea typeface="Arial Unicode MS"/>
                          <a:cs typeface="Arial Unicode MS"/>
                        </a:rPr>
                        <a:t>IS 2366:1983</a:t>
                      </a:r>
                      <a:endParaRPr lang="en-US" sz="1400" dirty="0">
                        <a:latin typeface="Century Gothic"/>
                        <a:ea typeface="Arial Unicode MS"/>
                        <a:cs typeface="Arial Unicode MS"/>
                      </a:endParaRPr>
                    </a:p>
                  </a:txBody>
                  <a:tcPr marL="68580" marR="68580" marT="0" marB="0"/>
                </a:tc>
                <a:tc>
                  <a:txBody>
                    <a:bodyPr/>
                    <a:lstStyle/>
                    <a:p>
                      <a:pPr marL="0" marR="0" algn="just">
                        <a:lnSpc>
                          <a:spcPct val="115000"/>
                        </a:lnSpc>
                        <a:spcBef>
                          <a:spcPts val="0"/>
                        </a:spcBef>
                        <a:spcAft>
                          <a:spcPts val="600"/>
                        </a:spcAft>
                      </a:pPr>
                      <a:r>
                        <a:rPr lang="en-US" sz="2000">
                          <a:latin typeface="Arial"/>
                          <a:ea typeface="Arial Unicode MS"/>
                          <a:cs typeface="Arial Unicode MS"/>
                        </a:rPr>
                        <a:t>Code of practice for nail-jointed timber construction (</a:t>
                      </a:r>
                      <a:r>
                        <a:rPr lang="en-US" sz="2000" i="1">
                          <a:latin typeface="Arial"/>
                          <a:ea typeface="Arial Unicode MS"/>
                          <a:cs typeface="Arial Unicode MS"/>
                        </a:rPr>
                        <a:t>first revision</a:t>
                      </a:r>
                      <a:r>
                        <a:rPr lang="en-US" sz="2000">
                          <a:latin typeface="Arial"/>
                          <a:ea typeface="Arial Unicode MS"/>
                          <a:cs typeface="Arial Unicode MS"/>
                        </a:rPr>
                        <a:t>)</a:t>
                      </a:r>
                      <a:endParaRPr lang="en-US" sz="1400">
                        <a:latin typeface="Century Gothic"/>
                        <a:ea typeface="Arial Unicode MS"/>
                        <a:cs typeface="Arial Unicode MS"/>
                      </a:endParaRPr>
                    </a:p>
                  </a:txBody>
                  <a:tcPr marL="68580" marR="68580" marT="0" marB="0"/>
                </a:tc>
                <a:extLst>
                  <a:ext uri="{0D108BD9-81ED-4DB2-BD59-A6C34878D82A}">
                    <a16:rowId xmlns:a16="http://schemas.microsoft.com/office/drawing/2014/main" val="10004"/>
                  </a:ext>
                </a:extLst>
              </a:tr>
              <a:tr h="701013">
                <a:tc>
                  <a:txBody>
                    <a:bodyPr/>
                    <a:lstStyle/>
                    <a:p>
                      <a:pPr marL="0" marR="0" algn="just">
                        <a:lnSpc>
                          <a:spcPct val="115000"/>
                        </a:lnSpc>
                        <a:spcBef>
                          <a:spcPts val="0"/>
                        </a:spcBef>
                        <a:spcAft>
                          <a:spcPts val="0"/>
                        </a:spcAft>
                      </a:pPr>
                      <a:r>
                        <a:rPr lang="en-US" sz="2000" dirty="0">
                          <a:latin typeface="Arial"/>
                          <a:ea typeface="Arial Unicode MS"/>
                          <a:cs typeface="Arial Unicode MS"/>
                        </a:rPr>
                        <a:t>IS 4891:1988</a:t>
                      </a:r>
                      <a:endParaRPr lang="en-US" sz="1400" dirty="0">
                        <a:latin typeface="Century Gothic"/>
                        <a:ea typeface="Arial Unicode MS"/>
                        <a:cs typeface="Arial Unicode MS"/>
                      </a:endParaRPr>
                    </a:p>
                  </a:txBody>
                  <a:tcPr marL="68580" marR="68580" marT="0" marB="0"/>
                </a:tc>
                <a:tc>
                  <a:txBody>
                    <a:bodyPr/>
                    <a:lstStyle/>
                    <a:p>
                      <a:pPr marL="0" marR="0" algn="just">
                        <a:lnSpc>
                          <a:spcPct val="115000"/>
                        </a:lnSpc>
                        <a:spcBef>
                          <a:spcPts val="0"/>
                        </a:spcBef>
                        <a:spcAft>
                          <a:spcPts val="0"/>
                        </a:spcAft>
                      </a:pPr>
                      <a:r>
                        <a:rPr lang="en-US" sz="2000">
                          <a:latin typeface="Arial"/>
                          <a:ea typeface="Arial Unicode MS"/>
                          <a:cs typeface="Arial Unicode MS"/>
                        </a:rPr>
                        <a:t>Specification for preferred cut sizes of structural timber (</a:t>
                      </a:r>
                      <a:r>
                        <a:rPr lang="en-US" sz="2000" i="1">
                          <a:latin typeface="Arial"/>
                          <a:ea typeface="Arial Unicode MS"/>
                          <a:cs typeface="Arial Unicode MS"/>
                        </a:rPr>
                        <a:t>first revision</a:t>
                      </a:r>
                      <a:r>
                        <a:rPr lang="en-US" sz="2000">
                          <a:latin typeface="Arial"/>
                          <a:ea typeface="Arial Unicode MS"/>
                          <a:cs typeface="Arial Unicode MS"/>
                        </a:rPr>
                        <a:t>)</a:t>
                      </a:r>
                      <a:endParaRPr lang="en-US" sz="1400">
                        <a:latin typeface="Century Gothic"/>
                        <a:ea typeface="Arial Unicode MS"/>
                        <a:cs typeface="Arial Unicode MS"/>
                      </a:endParaRPr>
                    </a:p>
                  </a:txBody>
                  <a:tcPr marL="68580" marR="68580" marT="0" marB="0"/>
                </a:tc>
                <a:extLst>
                  <a:ext uri="{0D108BD9-81ED-4DB2-BD59-A6C34878D82A}">
                    <a16:rowId xmlns:a16="http://schemas.microsoft.com/office/drawing/2014/main" val="10005"/>
                  </a:ext>
                </a:extLst>
              </a:tr>
              <a:tr h="701013">
                <a:tc>
                  <a:txBody>
                    <a:bodyPr/>
                    <a:lstStyle/>
                    <a:p>
                      <a:pPr marL="0" marR="0" algn="just">
                        <a:lnSpc>
                          <a:spcPct val="115000"/>
                        </a:lnSpc>
                        <a:spcBef>
                          <a:spcPts val="0"/>
                        </a:spcBef>
                        <a:spcAft>
                          <a:spcPts val="0"/>
                        </a:spcAft>
                      </a:pPr>
                      <a:r>
                        <a:rPr lang="en-US" sz="2000" dirty="0">
                          <a:latin typeface="Arial"/>
                          <a:ea typeface="Arial Unicode MS"/>
                          <a:cs typeface="Arial Unicode MS"/>
                        </a:rPr>
                        <a:t>IS 4983:1968</a:t>
                      </a:r>
                      <a:endParaRPr lang="en-US" sz="1400" dirty="0">
                        <a:latin typeface="Century Gothic"/>
                        <a:ea typeface="Arial Unicode MS"/>
                        <a:cs typeface="Arial Unicode MS"/>
                      </a:endParaRPr>
                    </a:p>
                  </a:txBody>
                  <a:tcPr marL="68580" marR="68580" marT="0" marB="0"/>
                </a:tc>
                <a:tc>
                  <a:txBody>
                    <a:bodyPr/>
                    <a:lstStyle/>
                    <a:p>
                      <a:pPr marL="0" marR="0" algn="just">
                        <a:lnSpc>
                          <a:spcPct val="115000"/>
                        </a:lnSpc>
                        <a:spcBef>
                          <a:spcPts val="0"/>
                        </a:spcBef>
                        <a:spcAft>
                          <a:spcPts val="0"/>
                        </a:spcAft>
                      </a:pPr>
                      <a:r>
                        <a:rPr lang="en-US" sz="2000">
                          <a:latin typeface="Arial"/>
                          <a:ea typeface="Arial Unicode MS"/>
                          <a:cs typeface="Arial Unicode MS"/>
                        </a:rPr>
                        <a:t>Code of practice for design and construction of nailed laminated timber beams </a:t>
                      </a:r>
                      <a:endParaRPr lang="en-US" sz="1400">
                        <a:latin typeface="Century Gothic"/>
                        <a:ea typeface="Arial Unicode MS"/>
                        <a:cs typeface="Arial Unicode MS"/>
                      </a:endParaRPr>
                    </a:p>
                  </a:txBody>
                  <a:tcPr marL="68580" marR="68580" marT="0" marB="0"/>
                </a:tc>
                <a:extLst>
                  <a:ext uri="{0D108BD9-81ED-4DB2-BD59-A6C34878D82A}">
                    <a16:rowId xmlns:a16="http://schemas.microsoft.com/office/drawing/2014/main" val="10006"/>
                  </a:ext>
                </a:extLst>
              </a:tr>
              <a:tr h="701013">
                <a:tc>
                  <a:txBody>
                    <a:bodyPr/>
                    <a:lstStyle/>
                    <a:p>
                      <a:pPr marL="0" marR="0" algn="just">
                        <a:lnSpc>
                          <a:spcPct val="115000"/>
                        </a:lnSpc>
                        <a:spcBef>
                          <a:spcPts val="0"/>
                        </a:spcBef>
                        <a:spcAft>
                          <a:spcPts val="0"/>
                        </a:spcAft>
                      </a:pPr>
                      <a:r>
                        <a:rPr lang="en-US" sz="2000" dirty="0">
                          <a:latin typeface="Arial"/>
                          <a:ea typeface="Arial Unicode MS"/>
                          <a:cs typeface="Arial Unicode MS"/>
                        </a:rPr>
                        <a:t>IS 11096:1984</a:t>
                      </a:r>
                      <a:endParaRPr lang="en-US" sz="1400" dirty="0">
                        <a:latin typeface="Century Gothic"/>
                        <a:ea typeface="Arial Unicode MS"/>
                        <a:cs typeface="Arial Unicode MS"/>
                      </a:endParaRPr>
                    </a:p>
                  </a:txBody>
                  <a:tcPr marL="68580" marR="68580" marT="0" marB="0"/>
                </a:tc>
                <a:tc>
                  <a:txBody>
                    <a:bodyPr/>
                    <a:lstStyle/>
                    <a:p>
                      <a:pPr marL="0" marR="0" algn="just">
                        <a:lnSpc>
                          <a:spcPct val="115000"/>
                        </a:lnSpc>
                        <a:spcBef>
                          <a:spcPts val="0"/>
                        </a:spcBef>
                        <a:spcAft>
                          <a:spcPts val="600"/>
                        </a:spcAft>
                      </a:pPr>
                      <a:r>
                        <a:rPr lang="en-US" sz="2000">
                          <a:latin typeface="Arial"/>
                          <a:ea typeface="Arial Unicode MS"/>
                          <a:cs typeface="Arial Unicode MS"/>
                        </a:rPr>
                        <a:t>Code of practice for design and construction of bolt-jointed timber construction</a:t>
                      </a:r>
                      <a:endParaRPr lang="en-US" sz="1400">
                        <a:latin typeface="Century Gothic"/>
                        <a:ea typeface="Arial Unicode MS"/>
                        <a:cs typeface="Arial Unicode MS"/>
                      </a:endParaRPr>
                    </a:p>
                  </a:txBody>
                  <a:tcPr marL="68580" marR="68580" marT="0" marB="0"/>
                </a:tc>
                <a:extLst>
                  <a:ext uri="{0D108BD9-81ED-4DB2-BD59-A6C34878D82A}">
                    <a16:rowId xmlns:a16="http://schemas.microsoft.com/office/drawing/2014/main" val="10007"/>
                  </a:ext>
                </a:extLst>
              </a:tr>
              <a:tr h="370753">
                <a:tc>
                  <a:txBody>
                    <a:bodyPr/>
                    <a:lstStyle/>
                    <a:p>
                      <a:pPr marL="0" marR="0" algn="just">
                        <a:lnSpc>
                          <a:spcPct val="115000"/>
                        </a:lnSpc>
                        <a:spcBef>
                          <a:spcPts val="0"/>
                        </a:spcBef>
                        <a:spcAft>
                          <a:spcPts val="0"/>
                        </a:spcAft>
                      </a:pPr>
                      <a:r>
                        <a:rPr lang="en-US" sz="2000" dirty="0">
                          <a:latin typeface="Arial"/>
                          <a:ea typeface="Arial Unicode MS"/>
                          <a:cs typeface="Arial Unicode MS"/>
                        </a:rPr>
                        <a:t>IS 14616:1999</a:t>
                      </a:r>
                      <a:endParaRPr lang="en-US" sz="1400" dirty="0">
                        <a:latin typeface="Century Gothic"/>
                        <a:ea typeface="Arial Unicode MS"/>
                        <a:cs typeface="Arial Unicode MS"/>
                      </a:endParaRPr>
                    </a:p>
                  </a:txBody>
                  <a:tcPr marL="68580" marR="68580" marT="0" marB="0"/>
                </a:tc>
                <a:tc>
                  <a:txBody>
                    <a:bodyPr/>
                    <a:lstStyle/>
                    <a:p>
                      <a:pPr marL="0" marR="0" algn="just">
                        <a:lnSpc>
                          <a:spcPct val="115000"/>
                        </a:lnSpc>
                        <a:spcBef>
                          <a:spcPts val="0"/>
                        </a:spcBef>
                        <a:spcAft>
                          <a:spcPts val="0"/>
                        </a:spcAft>
                      </a:pPr>
                      <a:r>
                        <a:rPr lang="en-US" sz="2000" dirty="0">
                          <a:latin typeface="Arial"/>
                          <a:ea typeface="Arial Unicode MS"/>
                          <a:cs typeface="Arial Unicode MS"/>
                        </a:rPr>
                        <a:t>Specification for laminated veneer lumber</a:t>
                      </a:r>
                      <a:endParaRPr lang="en-US" sz="1400" dirty="0">
                        <a:latin typeface="Century Gothic"/>
                        <a:ea typeface="Arial Unicode MS"/>
                        <a:cs typeface="Arial Unicode MS"/>
                      </a:endParaRPr>
                    </a:p>
                  </a:txBody>
                  <a:tcPr marL="68580" marR="68580" marT="0" marB="0"/>
                </a:tc>
                <a:extLst>
                  <a:ext uri="{0D108BD9-81ED-4DB2-BD59-A6C34878D82A}">
                    <a16:rowId xmlns:a16="http://schemas.microsoft.com/office/drawing/2014/main" val="10008"/>
                  </a:ext>
                </a:extLst>
              </a:tr>
            </a:tbl>
          </a:graphicData>
        </a:graphic>
      </p:graphicFrame>
      <p:sp>
        <p:nvSpPr>
          <p:cNvPr id="5" name="Date Placeholder 4"/>
          <p:cNvSpPr>
            <a:spLocks noGrp="1"/>
          </p:cNvSpPr>
          <p:nvPr>
            <p:ph type="dt" sz="quarter" idx="10"/>
          </p:nvPr>
        </p:nvSpPr>
        <p:spPr/>
        <p:txBody>
          <a:bodyPr/>
          <a:lstStyle/>
          <a:p>
            <a:pPr>
              <a:defRPr/>
            </a:pPr>
            <a:r>
              <a:rPr lang="en-US" dirty="0"/>
              <a:t> </a:t>
            </a:r>
          </a:p>
        </p:txBody>
      </p:sp>
    </p:spTree>
    <p:extLst>
      <p:ext uri="{BB962C8B-B14F-4D97-AF65-F5344CB8AC3E}">
        <p14:creationId xmlns:p14="http://schemas.microsoft.com/office/powerpoint/2010/main" val="4082973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269" y="191324"/>
            <a:ext cx="9603275" cy="1049235"/>
          </a:xfrm>
          <a:solidFill>
            <a:schemeClr val="bg1"/>
          </a:solidFill>
        </p:spPr>
        <p:txBody>
          <a:bodyPr/>
          <a:lstStyle/>
          <a:p>
            <a:pPr algn="ctr"/>
            <a:r>
              <a:rPr lang="en-US" dirty="0" smtClean="0"/>
              <a:t>NBC 2025 proposes…</a:t>
            </a:r>
            <a:endParaRPr lang="en-IN" dirty="0"/>
          </a:p>
        </p:txBody>
      </p:sp>
      <p:sp>
        <p:nvSpPr>
          <p:cNvPr id="3" name="Content Placeholder 2"/>
          <p:cNvSpPr>
            <a:spLocks noGrp="1"/>
          </p:cNvSpPr>
          <p:nvPr>
            <p:ph idx="1"/>
          </p:nvPr>
        </p:nvSpPr>
        <p:spPr>
          <a:xfrm>
            <a:off x="1130268" y="1198993"/>
            <a:ext cx="9745550" cy="4855441"/>
          </a:xfrm>
        </p:spPr>
        <p:txBody>
          <a:bodyPr numCol="2">
            <a:noAutofit/>
          </a:bodyPr>
          <a:lstStyle/>
          <a:p>
            <a:r>
              <a:rPr lang="en-IN" sz="1600" dirty="0" smtClean="0"/>
              <a:t>SCOPE </a:t>
            </a:r>
            <a:endParaRPr lang="en-IN" sz="1600" dirty="0"/>
          </a:p>
          <a:p>
            <a:r>
              <a:rPr lang="en-IN" sz="1600" dirty="0" smtClean="0"/>
              <a:t>TERMINOLOGY </a:t>
            </a:r>
            <a:endParaRPr lang="en-IN" sz="1600" dirty="0"/>
          </a:p>
          <a:p>
            <a:r>
              <a:rPr lang="en-IN" sz="1600" dirty="0"/>
              <a:t>SYMBOLS </a:t>
            </a:r>
          </a:p>
          <a:p>
            <a:r>
              <a:rPr lang="en-IN" sz="1600" dirty="0" smtClean="0"/>
              <a:t>MATERIALS </a:t>
            </a:r>
            <a:endParaRPr lang="en-IN" sz="1600" dirty="0"/>
          </a:p>
          <a:p>
            <a:r>
              <a:rPr lang="en-IN" sz="1600" dirty="0" smtClean="0"/>
              <a:t>PERMISSIBLE </a:t>
            </a:r>
            <a:r>
              <a:rPr lang="en-IN" sz="1600" dirty="0"/>
              <a:t>STRESSES </a:t>
            </a:r>
          </a:p>
          <a:p>
            <a:r>
              <a:rPr lang="en-IN" sz="1600" dirty="0" smtClean="0"/>
              <a:t>DESIGN </a:t>
            </a:r>
            <a:r>
              <a:rPr lang="en-IN" sz="1600" dirty="0"/>
              <a:t>CONSIDERATIONS </a:t>
            </a:r>
          </a:p>
          <a:p>
            <a:r>
              <a:rPr lang="en-US" sz="1600" dirty="0" smtClean="0"/>
              <a:t>DESIGN </a:t>
            </a:r>
            <a:r>
              <a:rPr lang="en-US" sz="1600" dirty="0"/>
              <a:t>OF COMMON STEEL WIRE NAIL JOINTS </a:t>
            </a:r>
          </a:p>
          <a:p>
            <a:r>
              <a:rPr lang="en-US" sz="1600" dirty="0" smtClean="0"/>
              <a:t>DESIGN </a:t>
            </a:r>
            <a:r>
              <a:rPr lang="en-US" sz="1600" dirty="0"/>
              <a:t>OF </a:t>
            </a:r>
            <a:r>
              <a:rPr lang="en-US" sz="1600" dirty="0" smtClean="0"/>
              <a:t>NAIL-LAMINATED </a:t>
            </a:r>
            <a:r>
              <a:rPr lang="en-US" sz="1600" dirty="0"/>
              <a:t>TIMBER BEAMS </a:t>
            </a:r>
          </a:p>
          <a:p>
            <a:r>
              <a:rPr lang="en-US" sz="1600" dirty="0" smtClean="0"/>
              <a:t>DESIGN </a:t>
            </a:r>
            <a:r>
              <a:rPr lang="en-US" sz="1600" dirty="0"/>
              <a:t>OF BOLTED CONSTRUCTION JOINTS </a:t>
            </a:r>
          </a:p>
          <a:p>
            <a:r>
              <a:rPr lang="en-US" sz="1600" dirty="0" smtClean="0"/>
              <a:t>DESIGN </a:t>
            </a:r>
            <a:r>
              <a:rPr lang="en-US" sz="1600" dirty="0"/>
              <a:t>OF TIMBER CONNECTOR JOINTS </a:t>
            </a:r>
          </a:p>
          <a:p>
            <a:r>
              <a:rPr lang="en-IN" sz="1600" dirty="0" smtClean="0"/>
              <a:t>GLUED </a:t>
            </a:r>
            <a:r>
              <a:rPr lang="en-IN" sz="1600" dirty="0"/>
              <a:t>LAMINATED CONSTRUCTION </a:t>
            </a:r>
          </a:p>
          <a:p>
            <a:r>
              <a:rPr lang="en-IN" sz="1600" dirty="0" smtClean="0"/>
              <a:t>LAMINATED </a:t>
            </a:r>
            <a:r>
              <a:rPr lang="en-IN" sz="1600" dirty="0"/>
              <a:t>VENEER LUMBER </a:t>
            </a:r>
          </a:p>
          <a:p>
            <a:r>
              <a:rPr lang="en-IN" sz="1600" dirty="0" smtClean="0"/>
              <a:t>GLUED </a:t>
            </a:r>
            <a:r>
              <a:rPr lang="en-IN" sz="1600" dirty="0"/>
              <a:t>FINGER JOINTS </a:t>
            </a:r>
          </a:p>
          <a:p>
            <a:r>
              <a:rPr lang="en-US" sz="1600" dirty="0" smtClean="0"/>
              <a:t>STRUCTURAL </a:t>
            </a:r>
            <a:r>
              <a:rPr lang="en-US" sz="1600" dirty="0"/>
              <a:t>USE OF PLYWOOD </a:t>
            </a:r>
          </a:p>
          <a:p>
            <a:r>
              <a:rPr lang="en-IN" sz="1600" dirty="0" smtClean="0"/>
              <a:t>TRUSSED </a:t>
            </a:r>
            <a:r>
              <a:rPr lang="en-IN" sz="1600" dirty="0"/>
              <a:t>RAFTER </a:t>
            </a:r>
          </a:p>
          <a:p>
            <a:r>
              <a:rPr lang="en-IN" sz="1600" dirty="0" smtClean="0"/>
              <a:t>STRUCTURAL </a:t>
            </a:r>
            <a:r>
              <a:rPr lang="en-IN" sz="1600" dirty="0"/>
              <a:t>SANDWICHES </a:t>
            </a:r>
          </a:p>
          <a:p>
            <a:r>
              <a:rPr lang="en-IN" sz="1600" dirty="0" smtClean="0"/>
              <a:t>LAMELLA </a:t>
            </a:r>
            <a:r>
              <a:rPr lang="en-IN" sz="1600" dirty="0"/>
              <a:t>ROOFING </a:t>
            </a:r>
          </a:p>
          <a:p>
            <a:r>
              <a:rPr lang="en-US" sz="1600" dirty="0" smtClean="0"/>
              <a:t>NAIL </a:t>
            </a:r>
            <a:r>
              <a:rPr lang="en-US" sz="1600" dirty="0"/>
              <a:t>AND SCREW HOLDING POWER OF TIMBER </a:t>
            </a:r>
          </a:p>
          <a:p>
            <a:r>
              <a:rPr lang="en-US" sz="1600" dirty="0" smtClean="0"/>
              <a:t>PROTECTION </a:t>
            </a:r>
            <a:r>
              <a:rPr lang="en-US" sz="1600" dirty="0"/>
              <a:t>AGAINST TERMITE ATTACK IN BUILDINGS </a:t>
            </a:r>
          </a:p>
          <a:p>
            <a:r>
              <a:rPr lang="en-IN" sz="1600" b="1" dirty="0"/>
              <a:t>MASS TIMBER </a:t>
            </a:r>
            <a:endParaRPr lang="en-IN" sz="1600" b="1" dirty="0" smtClean="0"/>
          </a:p>
          <a:p>
            <a:r>
              <a:rPr lang="en-US" sz="1600" dirty="0" smtClean="0"/>
              <a:t>CROSS-LAMINATED </a:t>
            </a:r>
            <a:r>
              <a:rPr lang="en-US" sz="1600" dirty="0"/>
              <a:t>TIMBER (CLT) </a:t>
            </a:r>
          </a:p>
          <a:p>
            <a:r>
              <a:rPr lang="en-US" sz="1600" dirty="0" smtClean="0"/>
              <a:t>LIFE </a:t>
            </a:r>
            <a:r>
              <a:rPr lang="en-US" sz="1600" dirty="0"/>
              <a:t>CYCLE ASSESSMENT (LCA) OF TIMBER FOR USE IN BUILDINGS </a:t>
            </a:r>
          </a:p>
          <a:p>
            <a:endParaRPr lang="en-IN" sz="1600" dirty="0"/>
          </a:p>
        </p:txBody>
      </p:sp>
    </p:spTree>
    <p:extLst>
      <p:ext uri="{BB962C8B-B14F-4D97-AF65-F5344CB8AC3E}">
        <p14:creationId xmlns:p14="http://schemas.microsoft.com/office/powerpoint/2010/main" val="35552085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544" y="457194"/>
            <a:ext cx="10584872" cy="5909310"/>
          </a:xfrm>
          <a:prstGeom prst="rect">
            <a:avLst/>
          </a:prstGeom>
          <a:noFill/>
        </p:spPr>
        <p:txBody>
          <a:bodyPr wrap="square" rtlCol="0">
            <a:spAutoFit/>
          </a:bodyPr>
          <a:lstStyle/>
          <a:p>
            <a:r>
              <a:rPr lang="en-US" b="1" dirty="0" smtClean="0"/>
              <a:t>Mass Timber</a:t>
            </a:r>
          </a:p>
          <a:p>
            <a:pPr marL="742950" lvl="1" indent="-285750">
              <a:buFont typeface="Wingdings" panose="05000000000000000000" pitchFamily="2" charset="2"/>
              <a:buChar char="Ø"/>
            </a:pPr>
            <a:r>
              <a:rPr lang="en-US" dirty="0" smtClean="0"/>
              <a:t>Cross Laminated Timber</a:t>
            </a:r>
          </a:p>
          <a:p>
            <a:pPr marL="742950" lvl="1" indent="-285750">
              <a:buFont typeface="Wingdings" panose="05000000000000000000" pitchFamily="2" charset="2"/>
              <a:buChar char="Ø"/>
            </a:pPr>
            <a:r>
              <a:rPr lang="en-US" dirty="0" smtClean="0"/>
              <a:t>Glued Laminated Timber</a:t>
            </a:r>
          </a:p>
          <a:p>
            <a:pPr marL="742950" lvl="1" indent="-285750">
              <a:buFont typeface="Wingdings" panose="05000000000000000000" pitchFamily="2" charset="2"/>
              <a:buChar char="Ø"/>
            </a:pPr>
            <a:r>
              <a:rPr lang="en-US" dirty="0" smtClean="0"/>
              <a:t>Nail Laminated Timber</a:t>
            </a:r>
          </a:p>
          <a:p>
            <a:pPr marL="742950" lvl="1" indent="-285750">
              <a:buFont typeface="Wingdings" panose="05000000000000000000" pitchFamily="2" charset="2"/>
              <a:buChar char="Ø"/>
            </a:pPr>
            <a:r>
              <a:rPr lang="en-US" dirty="0" smtClean="0"/>
              <a:t>Laminated Veneered Lumber</a:t>
            </a:r>
          </a:p>
          <a:p>
            <a:endParaRPr lang="en-US" dirty="0"/>
          </a:p>
          <a:p>
            <a:r>
              <a:rPr lang="en-US" b="1" dirty="0" smtClean="0"/>
              <a:t>Used as a structural member in:</a:t>
            </a:r>
          </a:p>
          <a:p>
            <a:r>
              <a:rPr lang="en-US" dirty="0" smtClean="0"/>
              <a:t>Structural Framing</a:t>
            </a:r>
          </a:p>
          <a:p>
            <a:r>
              <a:rPr lang="en-US" dirty="0" smtClean="0"/>
              <a:t>Columns</a:t>
            </a:r>
          </a:p>
          <a:p>
            <a:r>
              <a:rPr lang="en-US" dirty="0" smtClean="0"/>
              <a:t>Beams</a:t>
            </a:r>
          </a:p>
          <a:p>
            <a:r>
              <a:rPr lang="en-US" dirty="0" smtClean="0"/>
              <a:t>Walls</a:t>
            </a:r>
          </a:p>
          <a:p>
            <a:r>
              <a:rPr lang="en-US" dirty="0" smtClean="0"/>
              <a:t>Floors</a:t>
            </a:r>
          </a:p>
          <a:p>
            <a:r>
              <a:rPr lang="en-US" dirty="0" smtClean="0"/>
              <a:t>Roofs</a:t>
            </a:r>
          </a:p>
          <a:p>
            <a:endParaRPr lang="en-US" dirty="0" smtClean="0"/>
          </a:p>
          <a:p>
            <a:r>
              <a:rPr lang="en-US" b="1" dirty="0" smtClean="0"/>
              <a:t>Safety Aspects Addressed</a:t>
            </a:r>
          </a:p>
          <a:p>
            <a:r>
              <a:rPr lang="en-US" dirty="0" smtClean="0"/>
              <a:t>Design and Structural Integrity </a:t>
            </a:r>
          </a:p>
          <a:p>
            <a:r>
              <a:rPr lang="en-US" dirty="0" smtClean="0"/>
              <a:t>Fire Resistance and Safety – </a:t>
            </a:r>
            <a:r>
              <a:rPr lang="en-US" b="1" dirty="0" smtClean="0"/>
              <a:t>03</a:t>
            </a:r>
            <a:r>
              <a:rPr lang="en-US" dirty="0" smtClean="0"/>
              <a:t> Construction Types, Sprinklers, Protection of connections, Fire seals in penetrations</a:t>
            </a:r>
          </a:p>
          <a:p>
            <a:r>
              <a:rPr lang="en-US" dirty="0" smtClean="0"/>
              <a:t>Minimum Sizes/Dimensions</a:t>
            </a:r>
          </a:p>
          <a:p>
            <a:r>
              <a:rPr lang="en-US" dirty="0" smtClean="0"/>
              <a:t>Construction Practice</a:t>
            </a:r>
          </a:p>
          <a:p>
            <a:endParaRPr lang="en-IN" dirty="0"/>
          </a:p>
        </p:txBody>
      </p:sp>
    </p:spTree>
    <p:extLst>
      <p:ext uri="{BB962C8B-B14F-4D97-AF65-F5344CB8AC3E}">
        <p14:creationId xmlns:p14="http://schemas.microsoft.com/office/powerpoint/2010/main" val="5113010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544" y="457194"/>
            <a:ext cx="10584872" cy="369332"/>
          </a:xfrm>
          <a:prstGeom prst="rect">
            <a:avLst/>
          </a:prstGeom>
          <a:noFill/>
        </p:spPr>
        <p:txBody>
          <a:bodyPr wrap="square" rtlCol="0">
            <a:spAutoFit/>
          </a:bodyPr>
          <a:lstStyle/>
          <a:p>
            <a:r>
              <a:rPr lang="en-US" b="1" dirty="0"/>
              <a:t>Cross Laminated </a:t>
            </a:r>
            <a:r>
              <a:rPr lang="en-US" b="1" dirty="0" smtClean="0"/>
              <a:t>Timber</a:t>
            </a:r>
          </a:p>
        </p:txBody>
      </p:sp>
      <p:sp>
        <p:nvSpPr>
          <p:cNvPr id="3" name="Rectangle 2"/>
          <p:cNvSpPr/>
          <p:nvPr/>
        </p:nvSpPr>
        <p:spPr>
          <a:xfrm>
            <a:off x="900544" y="999945"/>
            <a:ext cx="9379529" cy="4801314"/>
          </a:xfrm>
          <a:prstGeom prst="rect">
            <a:avLst/>
          </a:prstGeom>
        </p:spPr>
        <p:txBody>
          <a:bodyPr wrap="square">
            <a:spAutoFit/>
          </a:bodyPr>
          <a:lstStyle/>
          <a:p>
            <a:pPr marL="742950" lvl="1" indent="-285750">
              <a:buFont typeface="Wingdings" panose="05000000000000000000" pitchFamily="2" charset="2"/>
              <a:buChar char="Ø"/>
            </a:pPr>
            <a:r>
              <a:rPr lang="en-US" dirty="0" smtClean="0"/>
              <a:t>Material Specifications – CLT made using: </a:t>
            </a:r>
            <a:r>
              <a:rPr lang="en-US" i="1" dirty="0" smtClean="0"/>
              <a:t>Rubber wood, </a:t>
            </a:r>
            <a:r>
              <a:rPr lang="en-US" i="1" dirty="0" err="1" smtClean="0"/>
              <a:t>Melia</a:t>
            </a:r>
            <a:r>
              <a:rPr lang="en-US" i="1" dirty="0" smtClean="0"/>
              <a:t> Wood, Silver Oak, Eucalyptus, </a:t>
            </a:r>
            <a:r>
              <a:rPr lang="en-US" i="1" dirty="0" err="1" smtClean="0"/>
              <a:t>Radiata</a:t>
            </a:r>
            <a:r>
              <a:rPr lang="en-US" i="1" dirty="0" smtClean="0"/>
              <a:t> Pine</a:t>
            </a:r>
          </a:p>
          <a:p>
            <a:pPr marL="742950" lvl="1" indent="-285750">
              <a:buFont typeface="Wingdings" panose="05000000000000000000" pitchFamily="2" charset="2"/>
              <a:buChar char="Ø"/>
            </a:pPr>
            <a:endParaRPr lang="en-US" i="1" dirty="0" smtClean="0"/>
          </a:p>
          <a:p>
            <a:pPr marL="742950" lvl="1" indent="-285750">
              <a:buFont typeface="Wingdings" panose="05000000000000000000" pitchFamily="2" charset="2"/>
              <a:buChar char="Ø"/>
            </a:pPr>
            <a:r>
              <a:rPr lang="en-US" dirty="0" smtClean="0"/>
              <a:t>Physical Properties</a:t>
            </a:r>
            <a:endParaRPr lang="en-US" dirty="0"/>
          </a:p>
          <a:p>
            <a:pPr marL="1200150" lvl="2" indent="-285750">
              <a:buFont typeface="Wingdings" panose="05000000000000000000" pitchFamily="2" charset="2"/>
              <a:buChar char="Ø"/>
            </a:pPr>
            <a:r>
              <a:rPr lang="en-US" dirty="0" smtClean="0"/>
              <a:t>Delamination Resistance</a:t>
            </a:r>
          </a:p>
          <a:p>
            <a:pPr marL="1200150" lvl="2" indent="-285750">
              <a:buFont typeface="Wingdings" panose="05000000000000000000" pitchFamily="2" charset="2"/>
              <a:buChar char="Ø"/>
            </a:pPr>
            <a:r>
              <a:rPr lang="en-US" dirty="0" smtClean="0"/>
              <a:t>Water Absorption/Swelling</a:t>
            </a:r>
          </a:p>
          <a:p>
            <a:pPr marL="1200150" lvl="2" indent="-285750">
              <a:buFont typeface="Wingdings" panose="05000000000000000000" pitchFamily="2" charset="2"/>
              <a:buChar char="Ø"/>
            </a:pPr>
            <a:r>
              <a:rPr lang="en-US" dirty="0" smtClean="0"/>
              <a:t>Density</a:t>
            </a:r>
          </a:p>
          <a:p>
            <a:pPr marL="742950" lvl="1" indent="-285750">
              <a:buFont typeface="Wingdings" panose="05000000000000000000" pitchFamily="2" charset="2"/>
              <a:buChar char="Ø"/>
            </a:pPr>
            <a:endParaRPr lang="en-US" dirty="0" smtClean="0"/>
          </a:p>
          <a:p>
            <a:pPr marL="742950" lvl="1" indent="-285750">
              <a:buFont typeface="Wingdings" panose="05000000000000000000" pitchFamily="2" charset="2"/>
              <a:buChar char="Ø"/>
            </a:pPr>
            <a:r>
              <a:rPr lang="en-US" dirty="0" smtClean="0"/>
              <a:t>Mechanical Properties</a:t>
            </a:r>
          </a:p>
          <a:p>
            <a:pPr marL="1200150" lvl="2" indent="-285750">
              <a:buFont typeface="Wingdings" panose="05000000000000000000" pitchFamily="2" charset="2"/>
              <a:buChar char="Ø"/>
            </a:pPr>
            <a:r>
              <a:rPr lang="en-US" dirty="0" smtClean="0"/>
              <a:t>Bending / Compression / Shear</a:t>
            </a:r>
          </a:p>
          <a:p>
            <a:pPr marL="1200150" lvl="2" indent="-285750">
              <a:buFont typeface="Wingdings" panose="05000000000000000000" pitchFamily="2" charset="2"/>
              <a:buChar char="Ø"/>
            </a:pPr>
            <a:r>
              <a:rPr lang="en-US" dirty="0" smtClean="0"/>
              <a:t>Adhesive’s Characteristics</a:t>
            </a:r>
          </a:p>
          <a:p>
            <a:pPr marL="742950" lvl="1" indent="-285750">
              <a:buFont typeface="Wingdings" panose="05000000000000000000" pitchFamily="2" charset="2"/>
              <a:buChar char="Ø"/>
            </a:pPr>
            <a:endParaRPr lang="en-US" dirty="0" smtClean="0"/>
          </a:p>
          <a:p>
            <a:pPr marL="742950" lvl="1" indent="-285750">
              <a:buFont typeface="Wingdings" panose="05000000000000000000" pitchFamily="2" charset="2"/>
              <a:buChar char="Ø"/>
            </a:pPr>
            <a:r>
              <a:rPr lang="en-US" dirty="0" smtClean="0"/>
              <a:t>Fire Safety Requirements</a:t>
            </a:r>
          </a:p>
          <a:p>
            <a:pPr marL="742950" lvl="1" indent="-285750">
              <a:buFont typeface="Wingdings" panose="05000000000000000000" pitchFamily="2" charset="2"/>
              <a:buChar char="Ø"/>
            </a:pPr>
            <a:endParaRPr lang="en-US" dirty="0" smtClean="0"/>
          </a:p>
          <a:p>
            <a:pPr marL="742950" lvl="1" indent="-285750">
              <a:buFont typeface="Wingdings" panose="05000000000000000000" pitchFamily="2" charset="2"/>
              <a:buChar char="Ø"/>
            </a:pPr>
            <a:r>
              <a:rPr lang="en-US" dirty="0" smtClean="0"/>
              <a:t>Durability / Resistance to Termites</a:t>
            </a:r>
          </a:p>
          <a:p>
            <a:pPr marL="742950" lvl="1" indent="-285750">
              <a:buFont typeface="Wingdings" panose="05000000000000000000" pitchFamily="2" charset="2"/>
              <a:buChar char="Ø"/>
            </a:pPr>
            <a:endParaRPr lang="en-US" dirty="0" smtClean="0"/>
          </a:p>
          <a:p>
            <a:pPr marL="742950" lvl="1" indent="-285750">
              <a:buFont typeface="Wingdings" panose="05000000000000000000" pitchFamily="2" charset="2"/>
              <a:buChar char="Ø"/>
            </a:pPr>
            <a:r>
              <a:rPr lang="en-US" dirty="0" smtClean="0"/>
              <a:t>Handling, Storage and Installation</a:t>
            </a:r>
          </a:p>
        </p:txBody>
      </p:sp>
    </p:spTree>
    <p:extLst>
      <p:ext uri="{BB962C8B-B14F-4D97-AF65-F5344CB8AC3E}">
        <p14:creationId xmlns:p14="http://schemas.microsoft.com/office/powerpoint/2010/main" val="42557001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903" y="0"/>
            <a:ext cx="8364933" cy="1398220"/>
          </a:xfrm>
          <a:prstGeom prst="rect">
            <a:avLst/>
          </a:prstGeom>
        </p:spPr>
      </p:pic>
      <p:pic>
        <p:nvPicPr>
          <p:cNvPr id="3" name="Picture 2"/>
          <p:cNvPicPr>
            <a:picLocks noChangeAspect="1"/>
          </p:cNvPicPr>
          <p:nvPr/>
        </p:nvPicPr>
        <p:blipFill>
          <a:blip r:embed="rId3"/>
          <a:stretch>
            <a:fillRect/>
          </a:stretch>
        </p:blipFill>
        <p:spPr>
          <a:xfrm>
            <a:off x="739085" y="1272983"/>
            <a:ext cx="5753903" cy="4810796"/>
          </a:xfrm>
          <a:prstGeom prst="rect">
            <a:avLst/>
          </a:prstGeom>
        </p:spPr>
      </p:pic>
      <p:pic>
        <p:nvPicPr>
          <p:cNvPr id="6" name="Picture 5"/>
          <p:cNvPicPr>
            <a:picLocks noChangeAspect="1"/>
          </p:cNvPicPr>
          <p:nvPr/>
        </p:nvPicPr>
        <p:blipFill>
          <a:blip r:embed="rId4"/>
          <a:stretch>
            <a:fillRect/>
          </a:stretch>
        </p:blipFill>
        <p:spPr>
          <a:xfrm>
            <a:off x="7204363" y="1794249"/>
            <a:ext cx="4433880" cy="3893501"/>
          </a:xfrm>
          <a:prstGeom prst="rect">
            <a:avLst/>
          </a:prstGeom>
        </p:spPr>
      </p:pic>
      <p:sp>
        <p:nvSpPr>
          <p:cNvPr id="7" name="Right Arrow 6"/>
          <p:cNvSpPr/>
          <p:nvPr/>
        </p:nvSpPr>
        <p:spPr>
          <a:xfrm>
            <a:off x="6165271" y="3394364"/>
            <a:ext cx="1039092" cy="166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Connector 8"/>
          <p:cNvCxnSpPr/>
          <p:nvPr/>
        </p:nvCxnSpPr>
        <p:spPr>
          <a:xfrm>
            <a:off x="1274618" y="3616041"/>
            <a:ext cx="47521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7926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8014" y="0"/>
            <a:ext cx="6906589" cy="1305107"/>
          </a:xfrm>
          <a:prstGeom prst="rect">
            <a:avLst/>
          </a:prstGeom>
        </p:spPr>
      </p:pic>
      <p:pic>
        <p:nvPicPr>
          <p:cNvPr id="3" name="Picture 2"/>
          <p:cNvPicPr>
            <a:picLocks noChangeAspect="1"/>
          </p:cNvPicPr>
          <p:nvPr/>
        </p:nvPicPr>
        <p:blipFill>
          <a:blip r:embed="rId3"/>
          <a:stretch>
            <a:fillRect/>
          </a:stretch>
        </p:blipFill>
        <p:spPr>
          <a:xfrm>
            <a:off x="410119" y="1478253"/>
            <a:ext cx="5155644" cy="4548472"/>
          </a:xfrm>
          <a:prstGeom prst="rect">
            <a:avLst/>
          </a:prstGeom>
        </p:spPr>
      </p:pic>
      <p:pic>
        <p:nvPicPr>
          <p:cNvPr id="4" name="Picture 3"/>
          <p:cNvPicPr>
            <a:picLocks noChangeAspect="1"/>
          </p:cNvPicPr>
          <p:nvPr/>
        </p:nvPicPr>
        <p:blipFill>
          <a:blip r:embed="rId4"/>
          <a:stretch>
            <a:fillRect/>
          </a:stretch>
        </p:blipFill>
        <p:spPr>
          <a:xfrm>
            <a:off x="5680362" y="1943819"/>
            <a:ext cx="6316372" cy="3617340"/>
          </a:xfrm>
          <a:prstGeom prst="rect">
            <a:avLst/>
          </a:prstGeom>
        </p:spPr>
      </p:pic>
    </p:spTree>
    <p:extLst>
      <p:ext uri="{BB962C8B-B14F-4D97-AF65-F5344CB8AC3E}">
        <p14:creationId xmlns:p14="http://schemas.microsoft.com/office/powerpoint/2010/main" val="299294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 </a:t>
            </a:r>
          </a:p>
        </p:txBody>
      </p:sp>
      <p:pic>
        <p:nvPicPr>
          <p:cNvPr id="13316" name="Picture 3"/>
          <p:cNvPicPr>
            <a:picLocks noChangeAspect="1" noChangeArrowheads="1"/>
          </p:cNvPicPr>
          <p:nvPr/>
        </p:nvPicPr>
        <p:blipFill>
          <a:blip r:embed="rId2" cstate="print"/>
          <a:srcRect l="26900" t="2003" r="29134" b="9810"/>
          <a:stretch>
            <a:fillRect/>
          </a:stretch>
        </p:blipFill>
        <p:spPr bwMode="auto">
          <a:xfrm>
            <a:off x="2819400" y="76200"/>
            <a:ext cx="5943600" cy="670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7FEE297-6EA7-4958-A333-81C7C3FE31EF}"/>
              </a:ext>
            </a:extLst>
          </p:cNvPr>
          <p:cNvPicPr>
            <a:picLocks noChangeAspect="1" noChangeArrowheads="1"/>
          </p:cNvPicPr>
          <p:nvPr/>
        </p:nvPicPr>
        <p:blipFill>
          <a:blip r:embed="rId2" cstate="print"/>
          <a:srcRect l="30061" t="2003" r="30604" b="67933"/>
          <a:stretch>
            <a:fillRect/>
          </a:stretch>
        </p:blipFill>
        <p:spPr bwMode="auto">
          <a:xfrm>
            <a:off x="143064" y="263237"/>
            <a:ext cx="11827264" cy="5084618"/>
          </a:xfrm>
          <a:prstGeom prst="rect">
            <a:avLst/>
          </a:prstGeom>
          <a:noFill/>
          <a:ln w="9525">
            <a:noFill/>
            <a:miter lim="800000"/>
            <a:headEnd/>
            <a:tailEnd/>
          </a:ln>
        </p:spPr>
      </p:pic>
    </p:spTree>
    <p:extLst>
      <p:ext uri="{BB962C8B-B14F-4D97-AF65-F5344CB8AC3E}">
        <p14:creationId xmlns:p14="http://schemas.microsoft.com/office/powerpoint/2010/main" val="5740125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DA053-C7C6-4044-820D-76E562FFA4BA}"/>
              </a:ext>
            </a:extLst>
          </p:cNvPr>
          <p:cNvSpPr>
            <a:spLocks noGrp="1"/>
          </p:cNvSpPr>
          <p:nvPr>
            <p:ph type="title"/>
          </p:nvPr>
        </p:nvSpPr>
        <p:spPr>
          <a:xfrm>
            <a:off x="1451579" y="103517"/>
            <a:ext cx="9291215" cy="1049235"/>
          </a:xfrm>
        </p:spPr>
        <p:txBody>
          <a:bodyPr/>
          <a:lstStyle/>
          <a:p>
            <a:r>
              <a:rPr lang="en-US" b="1" dirty="0"/>
              <a:t>How </a:t>
            </a:r>
            <a:r>
              <a:rPr lang="en-US" b="1" dirty="0" smtClean="0"/>
              <a:t>NBC is </a:t>
            </a:r>
            <a:r>
              <a:rPr lang="en-US" b="1" dirty="0"/>
              <a:t>useful in OBTAINING permits</a:t>
            </a:r>
            <a:endParaRPr lang="en-IN" b="1" dirty="0"/>
          </a:p>
        </p:txBody>
      </p:sp>
      <p:sp>
        <p:nvSpPr>
          <p:cNvPr id="3" name="Content Placeholder 2">
            <a:extLst>
              <a:ext uri="{FF2B5EF4-FFF2-40B4-BE49-F238E27FC236}">
                <a16:creationId xmlns:a16="http://schemas.microsoft.com/office/drawing/2014/main" id="{54A76702-5FE8-41EE-A44D-C5468CFD212D}"/>
              </a:ext>
            </a:extLst>
          </p:cNvPr>
          <p:cNvSpPr>
            <a:spLocks noGrp="1"/>
          </p:cNvSpPr>
          <p:nvPr>
            <p:ph idx="1"/>
          </p:nvPr>
        </p:nvSpPr>
        <p:spPr>
          <a:xfrm>
            <a:off x="303488" y="1043420"/>
            <a:ext cx="11587395" cy="5595546"/>
          </a:xfrm>
        </p:spPr>
        <p:txBody>
          <a:bodyPr>
            <a:noAutofit/>
          </a:bodyPr>
          <a:lstStyle/>
          <a:p>
            <a:r>
              <a:rPr lang="en-US" sz="1800" b="1" u="sng" dirty="0">
                <a:solidFill>
                  <a:schemeClr val="accent1"/>
                </a:solidFill>
              </a:rPr>
              <a:t>Part 2 ‘Administration’ of NBC 2016 </a:t>
            </a:r>
            <a:r>
              <a:rPr lang="en-US" sz="1800" dirty="0"/>
              <a:t>covers </a:t>
            </a:r>
            <a:r>
              <a:rPr lang="en-US" altLang="en-US" sz="1800" dirty="0"/>
              <a:t>responsibility of the owner and all professionals, including Building Contractor involved in the planning, design and construction of the building. </a:t>
            </a:r>
          </a:p>
          <a:p>
            <a:r>
              <a:rPr lang="en-US" sz="1800" dirty="0"/>
              <a:t>It stresses on involving right professionals for planning, </a:t>
            </a:r>
            <a:r>
              <a:rPr lang="en-US" sz="1800" b="1" dirty="0">
                <a:solidFill>
                  <a:schemeClr val="accent6">
                    <a:lumMod val="75000"/>
                  </a:schemeClr>
                </a:solidFill>
              </a:rPr>
              <a:t>designing</a:t>
            </a:r>
            <a:r>
              <a:rPr lang="en-US" sz="1800" dirty="0"/>
              <a:t>, construction, </a:t>
            </a:r>
            <a:r>
              <a:rPr lang="en-US" sz="1800" b="1" dirty="0">
                <a:solidFill>
                  <a:schemeClr val="accent6">
                    <a:lumMod val="75000"/>
                  </a:schemeClr>
                </a:solidFill>
              </a:rPr>
              <a:t>supervision</a:t>
            </a:r>
            <a:r>
              <a:rPr lang="en-US" sz="1800" dirty="0"/>
              <a:t> and operation &amp; maintenance of buildings.  </a:t>
            </a:r>
          </a:p>
          <a:p>
            <a:r>
              <a:rPr lang="en-US" sz="1800" dirty="0"/>
              <a:t>Qualification and Competence of professionals like </a:t>
            </a:r>
            <a:r>
              <a:rPr lang="en-US" sz="1800" b="1" dirty="0">
                <a:solidFill>
                  <a:schemeClr val="accent6">
                    <a:lumMod val="75000"/>
                  </a:schemeClr>
                </a:solidFill>
              </a:rPr>
              <a:t>architects</a:t>
            </a:r>
            <a:r>
              <a:rPr lang="en-US" sz="1800" dirty="0"/>
              <a:t>, engineers, </a:t>
            </a:r>
            <a:r>
              <a:rPr lang="en-US" sz="1800" b="1" dirty="0">
                <a:solidFill>
                  <a:schemeClr val="accent6">
                    <a:lumMod val="75000"/>
                  </a:schemeClr>
                </a:solidFill>
              </a:rPr>
              <a:t>structural</a:t>
            </a:r>
            <a:r>
              <a:rPr lang="en-US" sz="1800" dirty="0">
                <a:solidFill>
                  <a:srgbClr val="FFFF00"/>
                </a:solidFill>
              </a:rPr>
              <a:t> </a:t>
            </a:r>
            <a:r>
              <a:rPr lang="en-US" sz="1800" b="1" dirty="0">
                <a:solidFill>
                  <a:schemeClr val="accent6">
                    <a:lumMod val="75000"/>
                  </a:schemeClr>
                </a:solidFill>
              </a:rPr>
              <a:t>engineers</a:t>
            </a:r>
            <a:r>
              <a:rPr lang="en-US" sz="1800" dirty="0"/>
              <a:t>, supervisors, </a:t>
            </a:r>
            <a:r>
              <a:rPr lang="en-US" sz="1800" dirty="0" err="1"/>
              <a:t>etc</a:t>
            </a:r>
            <a:r>
              <a:rPr lang="en-US" sz="1800" dirty="0"/>
              <a:t> is laid down in this Part of NBC 2016</a:t>
            </a:r>
          </a:p>
          <a:p>
            <a:r>
              <a:rPr lang="en-US" sz="1800" dirty="0"/>
              <a:t>Mechanism of ensuring certification of structural safety of buildings by Civil / Structural Engineer is also covered in this Part. </a:t>
            </a:r>
          </a:p>
          <a:p>
            <a:r>
              <a:rPr lang="en-US" sz="1800" dirty="0"/>
              <a:t>IT IS NECESSARY TO INVOLVE ABOVE PROFESSIONALS AS WE CANNOT BE THE EXPERT OF ALL THESE ACTIVITIES.  THEIR INVOLVEMENT WOULD ENSURE SAFETY OF OUR BUILDING. </a:t>
            </a:r>
          </a:p>
          <a:p>
            <a:r>
              <a:rPr lang="en-US" sz="1800" b="1" u="sng" dirty="0">
                <a:solidFill>
                  <a:schemeClr val="accent1"/>
                </a:solidFill>
              </a:rPr>
              <a:t>Part 0 ‘Integrated Approach – Prerequisite for Applying Provisions of the Code’ </a:t>
            </a:r>
            <a:r>
              <a:rPr lang="en-US" sz="1800" b="1" u="sng" dirty="0"/>
              <a:t>of  </a:t>
            </a:r>
            <a:r>
              <a:rPr lang="en-US" sz="1800" b="1" u="sng" dirty="0" smtClean="0"/>
              <a:t>NBC </a:t>
            </a:r>
            <a:r>
              <a:rPr lang="en-US" sz="1800" b="1" u="sng" dirty="0"/>
              <a:t>2016</a:t>
            </a:r>
            <a:r>
              <a:rPr lang="en-US" sz="1800" b="1" dirty="0"/>
              <a:t> </a:t>
            </a:r>
            <a:r>
              <a:rPr lang="en-US" sz="1800" dirty="0"/>
              <a:t>stresses that team to be involved in the building construction activity should be  multi-disciplinary team of need based professionals, particularly in big and complex </a:t>
            </a:r>
            <a:r>
              <a:rPr lang="en-US" sz="1800" dirty="0" smtClean="0"/>
              <a:t>projects</a:t>
            </a:r>
            <a:endParaRPr lang="en-US" sz="1800" dirty="0"/>
          </a:p>
        </p:txBody>
      </p:sp>
    </p:spTree>
    <p:extLst>
      <p:ext uri="{BB962C8B-B14F-4D97-AF65-F5344CB8AC3E}">
        <p14:creationId xmlns:p14="http://schemas.microsoft.com/office/powerpoint/2010/main" val="15609945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30" y="953324"/>
            <a:ext cx="2264228" cy="1049235"/>
          </a:xfrm>
        </p:spPr>
        <p:txBody>
          <a:bodyPr>
            <a:normAutofit/>
          </a:bodyPr>
          <a:lstStyle/>
          <a:p>
            <a:pPr algn="ctr"/>
            <a:r>
              <a:rPr lang="en-US" b="1" dirty="0" smtClean="0"/>
              <a:t>15% forest cover</a:t>
            </a:r>
            <a:endParaRPr lang="en-IN" b="1" dirty="0"/>
          </a:p>
        </p:txBody>
      </p:sp>
      <p:pic>
        <p:nvPicPr>
          <p:cNvPr id="4" name="Picture 3"/>
          <p:cNvPicPr>
            <a:picLocks noChangeAspect="1"/>
          </p:cNvPicPr>
          <p:nvPr/>
        </p:nvPicPr>
        <p:blipFill>
          <a:blip r:embed="rId2"/>
          <a:stretch>
            <a:fillRect/>
          </a:stretch>
        </p:blipFill>
        <p:spPr>
          <a:xfrm>
            <a:off x="2652224" y="159656"/>
            <a:ext cx="8505432" cy="6516915"/>
          </a:xfrm>
          <a:prstGeom prst="rect">
            <a:avLst/>
          </a:prstGeom>
        </p:spPr>
      </p:pic>
      <p:sp>
        <p:nvSpPr>
          <p:cNvPr id="5" name="Rectangle 4"/>
          <p:cNvSpPr/>
          <p:nvPr/>
        </p:nvSpPr>
        <p:spPr>
          <a:xfrm>
            <a:off x="232230" y="5301574"/>
            <a:ext cx="2380341" cy="646331"/>
          </a:xfrm>
          <a:prstGeom prst="rect">
            <a:avLst/>
          </a:prstGeom>
        </p:spPr>
        <p:txBody>
          <a:bodyPr wrap="square">
            <a:spAutoFit/>
          </a:bodyPr>
          <a:lstStyle/>
          <a:p>
            <a:r>
              <a:rPr lang="en-IN" dirty="0">
                <a:hlinkClick r:id="rId3"/>
              </a:rPr>
              <a:t>https://www.globalforestwatch.org</a:t>
            </a:r>
            <a:r>
              <a:rPr lang="en-IN" dirty="0" smtClean="0">
                <a:hlinkClick r:id="rId3"/>
              </a:rPr>
              <a:t>/</a:t>
            </a:r>
            <a:r>
              <a:rPr lang="en-IN" dirty="0" smtClean="0"/>
              <a:t> </a:t>
            </a:r>
            <a:endParaRPr lang="en-IN" dirty="0"/>
          </a:p>
        </p:txBody>
      </p:sp>
    </p:spTree>
    <p:extLst>
      <p:ext uri="{BB962C8B-B14F-4D97-AF65-F5344CB8AC3E}">
        <p14:creationId xmlns:p14="http://schemas.microsoft.com/office/powerpoint/2010/main" val="35146968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 name="Content Placeholder 5"/>
          <p:cNvGraphicFramePr>
            <a:graphicFrameLocks noGrp="1"/>
          </p:cNvGraphicFramePr>
          <p:nvPr>
            <p:ph sz="half" idx="1"/>
            <p:extLst>
              <p:ext uri="{D42A27DB-BD31-4B8C-83A1-F6EECF244321}">
                <p14:modId xmlns:p14="http://schemas.microsoft.com/office/powerpoint/2010/main" val="581458334"/>
              </p:ext>
            </p:extLst>
          </p:nvPr>
        </p:nvGraphicFramePr>
        <p:xfrm>
          <a:off x="734518" y="1204488"/>
          <a:ext cx="3512996" cy="5582524"/>
        </p:xfrm>
        <a:graphic>
          <a:graphicData uri="http://schemas.openxmlformats.org/drawingml/2006/table">
            <a:tbl>
              <a:tblPr firstRow="1" bandRow="1">
                <a:tableStyleId>{5C22544A-7EE6-4342-B048-85BDC9FD1C3A}</a:tableStyleId>
              </a:tblPr>
              <a:tblGrid>
                <a:gridCol w="3512996">
                  <a:extLst>
                    <a:ext uri="{9D8B030D-6E8A-4147-A177-3AD203B41FA5}">
                      <a16:colId xmlns:a16="http://schemas.microsoft.com/office/drawing/2014/main" val="20000"/>
                    </a:ext>
                  </a:extLst>
                </a:gridCol>
              </a:tblGrid>
              <a:tr h="137155">
                <a:tc>
                  <a:txBody>
                    <a:bodyPr/>
                    <a:lstStyle/>
                    <a:p>
                      <a:endParaRPr lang="en-GB" sz="300" b="0" dirty="0"/>
                    </a:p>
                  </a:txBody>
                  <a:tcPr marT="45716" marB="45716"/>
                </a:tc>
                <a:extLst>
                  <a:ext uri="{0D108BD9-81ED-4DB2-BD59-A6C34878D82A}">
                    <a16:rowId xmlns:a16="http://schemas.microsoft.com/office/drawing/2014/main" val="10000"/>
                  </a:ext>
                </a:extLst>
              </a:tr>
              <a:tr h="370801">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Architect</a:t>
                      </a:r>
                      <a:endParaRPr lang="en-GB" sz="1900" b="0" kern="1200" dirty="0">
                        <a:solidFill>
                          <a:schemeClr val="dk1"/>
                        </a:solidFill>
                        <a:effectLst/>
                        <a:latin typeface="+mn-lt"/>
                        <a:ea typeface="+mn-ea"/>
                        <a:cs typeface="+mn-cs"/>
                      </a:endParaRPr>
                    </a:p>
                  </a:txBody>
                  <a:tcPr marT="45716" marB="45716"/>
                </a:tc>
                <a:extLst>
                  <a:ext uri="{0D108BD9-81ED-4DB2-BD59-A6C34878D82A}">
                    <a16:rowId xmlns:a16="http://schemas.microsoft.com/office/drawing/2014/main" val="10001"/>
                  </a:ext>
                </a:extLst>
              </a:tr>
              <a:tr h="370801">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Civil Engineer</a:t>
                      </a:r>
                      <a:endParaRPr lang="en-GB" sz="1900" b="0" kern="1200" dirty="0">
                        <a:solidFill>
                          <a:schemeClr val="dk1"/>
                        </a:solidFill>
                        <a:effectLst/>
                        <a:latin typeface="+mn-lt"/>
                        <a:ea typeface="+mn-ea"/>
                        <a:cs typeface="+mn-cs"/>
                      </a:endParaRPr>
                    </a:p>
                  </a:txBody>
                  <a:tcPr marT="45716" marB="45716"/>
                </a:tc>
                <a:extLst>
                  <a:ext uri="{0D108BD9-81ED-4DB2-BD59-A6C34878D82A}">
                    <a16:rowId xmlns:a16="http://schemas.microsoft.com/office/drawing/2014/main" val="10002"/>
                  </a:ext>
                </a:extLst>
              </a:tr>
              <a:tr h="385777">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Structural Engineer </a:t>
                      </a:r>
                      <a:endParaRPr lang="en-GB" sz="1900" b="0" kern="1200" dirty="0">
                        <a:solidFill>
                          <a:schemeClr val="dk1"/>
                        </a:solidFill>
                        <a:effectLst/>
                        <a:latin typeface="+mn-lt"/>
                        <a:ea typeface="+mn-ea"/>
                        <a:cs typeface="+mn-cs"/>
                      </a:endParaRPr>
                    </a:p>
                  </a:txBody>
                  <a:tcPr marT="45716" marB="45716"/>
                </a:tc>
                <a:extLst>
                  <a:ext uri="{0D108BD9-81ED-4DB2-BD59-A6C34878D82A}">
                    <a16:rowId xmlns:a16="http://schemas.microsoft.com/office/drawing/2014/main" val="10003"/>
                  </a:ext>
                </a:extLst>
              </a:tr>
              <a:tr h="370801">
                <a:tc>
                  <a:txBody>
                    <a:bodyPr/>
                    <a:lstStyle/>
                    <a:p>
                      <a:r>
                        <a:rPr lang="en-US" sz="1900" b="0" kern="1200" dirty="0">
                          <a:solidFill>
                            <a:schemeClr val="dk1"/>
                          </a:solidFill>
                          <a:effectLst/>
                          <a:latin typeface="+mn-lt"/>
                          <a:ea typeface="+mn-ea"/>
                          <a:cs typeface="+mn-cs"/>
                        </a:rPr>
                        <a:t>Geotechnical Engineer </a:t>
                      </a:r>
                      <a:endParaRPr lang="en-GB" sz="1900" b="0" dirty="0"/>
                    </a:p>
                  </a:txBody>
                  <a:tcPr marT="45716" marB="45716"/>
                </a:tc>
                <a:extLst>
                  <a:ext uri="{0D108BD9-81ED-4DB2-BD59-A6C34878D82A}">
                    <a16:rowId xmlns:a16="http://schemas.microsoft.com/office/drawing/2014/main" val="10004"/>
                  </a:ext>
                </a:extLst>
              </a:tr>
              <a:tr h="370801">
                <a:tc>
                  <a:txBody>
                    <a:bodyPr/>
                    <a:lstStyle/>
                    <a:p>
                      <a:r>
                        <a:rPr lang="en-US" sz="1900" b="0" kern="1200" dirty="0">
                          <a:solidFill>
                            <a:schemeClr val="dk1"/>
                          </a:solidFill>
                          <a:effectLst/>
                          <a:latin typeface="+mn-lt"/>
                          <a:ea typeface="+mn-ea"/>
                          <a:cs typeface="+mn-cs"/>
                        </a:rPr>
                        <a:t>Electrical Engineer</a:t>
                      </a:r>
                      <a:endParaRPr lang="en-GB" sz="1900" b="0" dirty="0"/>
                    </a:p>
                  </a:txBody>
                  <a:tcPr marT="45716" marB="45716"/>
                </a:tc>
                <a:extLst>
                  <a:ext uri="{0D108BD9-81ED-4DB2-BD59-A6C34878D82A}">
                    <a16:rowId xmlns:a16="http://schemas.microsoft.com/office/drawing/2014/main" val="10005"/>
                  </a:ext>
                </a:extLst>
              </a:tr>
              <a:tr h="370801">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Plumbing Engineer</a:t>
                      </a:r>
                      <a:endParaRPr lang="en-GB" sz="1900" b="0" kern="1200" dirty="0">
                        <a:solidFill>
                          <a:schemeClr val="dk1"/>
                        </a:solidFill>
                        <a:effectLst/>
                        <a:latin typeface="+mn-lt"/>
                        <a:ea typeface="+mn-ea"/>
                        <a:cs typeface="+mn-cs"/>
                      </a:endParaRPr>
                    </a:p>
                  </a:txBody>
                  <a:tcPr marT="45716" marB="45716"/>
                </a:tc>
                <a:extLst>
                  <a:ext uri="{0D108BD9-81ED-4DB2-BD59-A6C34878D82A}">
                    <a16:rowId xmlns:a16="http://schemas.microsoft.com/office/drawing/2014/main" val="10006"/>
                  </a:ext>
                </a:extLst>
              </a:tr>
              <a:tr h="370801">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Fire Protection Engineer</a:t>
                      </a:r>
                      <a:endParaRPr lang="en-GB" sz="1900" b="0" kern="1200" dirty="0">
                        <a:solidFill>
                          <a:schemeClr val="dk1"/>
                        </a:solidFill>
                        <a:effectLst/>
                        <a:latin typeface="+mn-lt"/>
                        <a:ea typeface="+mn-ea"/>
                        <a:cs typeface="+mn-cs"/>
                      </a:endParaRPr>
                    </a:p>
                  </a:txBody>
                  <a:tcPr marT="45716" marB="45716"/>
                </a:tc>
                <a:extLst>
                  <a:ext uri="{0D108BD9-81ED-4DB2-BD59-A6C34878D82A}">
                    <a16:rowId xmlns:a16="http://schemas.microsoft.com/office/drawing/2014/main" val="10007"/>
                  </a:ext>
                </a:extLst>
              </a:tr>
              <a:tr h="370801">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HVAC Engineer</a:t>
                      </a:r>
                      <a:endParaRPr lang="en-GB" sz="1900" b="0" kern="1200" dirty="0">
                        <a:solidFill>
                          <a:schemeClr val="dk1"/>
                        </a:solidFill>
                        <a:effectLst/>
                        <a:latin typeface="+mn-lt"/>
                        <a:ea typeface="+mn-ea"/>
                        <a:cs typeface="+mn-cs"/>
                      </a:endParaRPr>
                    </a:p>
                  </a:txBody>
                  <a:tcPr marT="45716" marB="45716"/>
                </a:tc>
                <a:extLst>
                  <a:ext uri="{0D108BD9-81ED-4DB2-BD59-A6C34878D82A}">
                    <a16:rowId xmlns:a16="http://schemas.microsoft.com/office/drawing/2014/main" val="10008"/>
                  </a:ext>
                </a:extLst>
              </a:tr>
              <a:tr h="579133">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Lift, Escalator &amp; Moving Walk Specialist </a:t>
                      </a:r>
                      <a:endParaRPr lang="en-GB" sz="1900" b="0" kern="1200" dirty="0">
                        <a:solidFill>
                          <a:schemeClr val="dk1"/>
                        </a:solidFill>
                        <a:effectLst/>
                        <a:latin typeface="+mn-lt"/>
                        <a:ea typeface="+mn-ea"/>
                        <a:cs typeface="+mn-cs"/>
                      </a:endParaRPr>
                    </a:p>
                  </a:txBody>
                  <a:tcPr marT="45716" marB="45716"/>
                </a:tc>
                <a:extLst>
                  <a:ext uri="{0D108BD9-81ED-4DB2-BD59-A6C34878D82A}">
                    <a16:rowId xmlns:a16="http://schemas.microsoft.com/office/drawing/2014/main" val="10009"/>
                  </a:ext>
                </a:extLst>
              </a:tr>
              <a:tr h="370801">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Acoustics Specialist</a:t>
                      </a:r>
                      <a:endParaRPr lang="en-GB" sz="1900" b="0" kern="1200" dirty="0">
                        <a:solidFill>
                          <a:schemeClr val="dk1"/>
                        </a:solidFill>
                        <a:effectLst/>
                        <a:latin typeface="+mn-lt"/>
                        <a:ea typeface="+mn-ea"/>
                        <a:cs typeface="+mn-cs"/>
                      </a:endParaRPr>
                    </a:p>
                  </a:txBody>
                  <a:tcPr marT="45716" marB="45716"/>
                </a:tc>
                <a:extLst>
                  <a:ext uri="{0D108BD9-81ED-4DB2-BD59-A6C34878D82A}">
                    <a16:rowId xmlns:a16="http://schemas.microsoft.com/office/drawing/2014/main" val="10010"/>
                  </a:ext>
                </a:extLst>
              </a:tr>
              <a:tr h="579133">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Information/Communication Technology Engineer</a:t>
                      </a:r>
                      <a:endParaRPr lang="en-GB" sz="1900" b="0" kern="1200" dirty="0">
                        <a:solidFill>
                          <a:schemeClr val="dk1"/>
                        </a:solidFill>
                        <a:effectLst/>
                        <a:latin typeface="+mn-lt"/>
                        <a:ea typeface="+mn-ea"/>
                        <a:cs typeface="+mn-cs"/>
                      </a:endParaRPr>
                    </a:p>
                  </a:txBody>
                  <a:tcPr marT="45716" marB="45716"/>
                </a:tc>
                <a:extLst>
                  <a:ext uri="{0D108BD9-81ED-4DB2-BD59-A6C34878D82A}">
                    <a16:rowId xmlns:a16="http://schemas.microsoft.com/office/drawing/2014/main" val="10011"/>
                  </a:ext>
                </a:extLst>
              </a:tr>
              <a:tr h="579133">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Health, Safety &amp; Environment Specialist</a:t>
                      </a:r>
                      <a:endParaRPr lang="en-GB" sz="1900" b="0" kern="1200" dirty="0">
                        <a:solidFill>
                          <a:schemeClr val="dk1"/>
                        </a:solidFill>
                        <a:effectLst/>
                        <a:latin typeface="+mn-lt"/>
                        <a:ea typeface="+mn-ea"/>
                        <a:cs typeface="+mn-cs"/>
                      </a:endParaRPr>
                    </a:p>
                  </a:txBody>
                  <a:tcPr marT="45716" marB="45716"/>
                </a:tc>
                <a:extLst>
                  <a:ext uri="{0D108BD9-81ED-4DB2-BD59-A6C34878D82A}">
                    <a16:rowId xmlns:a16="http://schemas.microsoft.com/office/drawing/2014/main" val="10012"/>
                  </a:ext>
                </a:extLst>
              </a:tr>
            </a:tbl>
          </a:graphicData>
        </a:graphic>
      </p:graphicFrame>
      <p:sp>
        <p:nvSpPr>
          <p:cNvPr id="21507" name="Date Placeholder 4"/>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r>
              <a:rPr lang="en-US" altLang="en-US">
                <a:solidFill>
                  <a:schemeClr val="tx1"/>
                </a:solidFill>
              </a:rPr>
              <a:t> </a:t>
            </a:r>
          </a:p>
        </p:txBody>
      </p:sp>
      <p:graphicFrame>
        <p:nvGraphicFramePr>
          <p:cNvPr id="4" name="Table 3"/>
          <p:cNvGraphicFramePr>
            <a:graphicFrameLocks noGrp="1"/>
          </p:cNvGraphicFramePr>
          <p:nvPr>
            <p:extLst>
              <p:ext uri="{D42A27DB-BD31-4B8C-83A1-F6EECF244321}">
                <p14:modId xmlns:p14="http://schemas.microsoft.com/office/powerpoint/2010/main" val="2488660308"/>
              </p:ext>
            </p:extLst>
          </p:nvPr>
        </p:nvGraphicFramePr>
        <p:xfrm>
          <a:off x="4495800" y="1204488"/>
          <a:ext cx="3200400" cy="5340785"/>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tblGrid>
              <a:tr h="137155">
                <a:tc>
                  <a:txBody>
                    <a:bodyPr/>
                    <a:lstStyle/>
                    <a:p>
                      <a:endParaRPr lang="en-GB" sz="300" b="0" dirty="0"/>
                    </a:p>
                  </a:txBody>
                  <a:tcPr marT="45717" marB="45717"/>
                </a:tc>
                <a:extLst>
                  <a:ext uri="{0D108BD9-81ED-4DB2-BD59-A6C34878D82A}">
                    <a16:rowId xmlns:a16="http://schemas.microsoft.com/office/drawing/2014/main" val="10000"/>
                  </a:ext>
                </a:extLst>
              </a:tr>
              <a:tr h="579115">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Environment/Sustainability Specialist</a:t>
                      </a:r>
                      <a:endParaRPr lang="en-GB" sz="1900" b="0" kern="1200" dirty="0">
                        <a:solidFill>
                          <a:schemeClr val="dk1"/>
                        </a:solidFill>
                        <a:effectLst/>
                        <a:latin typeface="+mn-lt"/>
                        <a:ea typeface="+mn-ea"/>
                        <a:cs typeface="+mn-cs"/>
                      </a:endParaRPr>
                    </a:p>
                  </a:txBody>
                  <a:tcPr marT="45717" marB="45717"/>
                </a:tc>
                <a:extLst>
                  <a:ext uri="{0D108BD9-81ED-4DB2-BD59-A6C34878D82A}">
                    <a16:rowId xmlns:a16="http://schemas.microsoft.com/office/drawing/2014/main" val="10001"/>
                  </a:ext>
                </a:extLst>
              </a:tr>
              <a:tr h="398996">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Town Planner</a:t>
                      </a:r>
                      <a:endParaRPr lang="en-GB" sz="1900" b="0" kern="1200" dirty="0">
                        <a:solidFill>
                          <a:schemeClr val="dk1"/>
                        </a:solidFill>
                        <a:effectLst/>
                        <a:latin typeface="+mn-lt"/>
                        <a:ea typeface="+mn-ea"/>
                        <a:cs typeface="+mn-cs"/>
                      </a:endParaRPr>
                    </a:p>
                  </a:txBody>
                  <a:tcPr marT="45717" marB="45717"/>
                </a:tc>
                <a:extLst>
                  <a:ext uri="{0D108BD9-81ED-4DB2-BD59-A6C34878D82A}">
                    <a16:rowId xmlns:a16="http://schemas.microsoft.com/office/drawing/2014/main" val="10002"/>
                  </a:ext>
                </a:extLst>
              </a:tr>
              <a:tr h="398996">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Urban Designer</a:t>
                      </a:r>
                      <a:endParaRPr lang="en-GB" sz="1900" b="0" kern="1200" dirty="0">
                        <a:solidFill>
                          <a:schemeClr val="dk1"/>
                        </a:solidFill>
                        <a:effectLst/>
                        <a:latin typeface="+mn-lt"/>
                        <a:ea typeface="+mn-ea"/>
                        <a:cs typeface="+mn-cs"/>
                      </a:endParaRPr>
                    </a:p>
                  </a:txBody>
                  <a:tcPr marT="45717" marB="45717"/>
                </a:tc>
                <a:extLst>
                  <a:ext uri="{0D108BD9-81ED-4DB2-BD59-A6C34878D82A}">
                    <a16:rowId xmlns:a16="http://schemas.microsoft.com/office/drawing/2014/main" val="10003"/>
                  </a:ext>
                </a:extLst>
              </a:tr>
              <a:tr h="398996">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a:solidFill>
                            <a:schemeClr val="dk1"/>
                          </a:solidFill>
                          <a:effectLst/>
                          <a:latin typeface="+mn-lt"/>
                          <a:ea typeface="+mn-ea"/>
                          <a:cs typeface="+mn-cs"/>
                        </a:rPr>
                        <a:t>Landscape Architect</a:t>
                      </a:r>
                      <a:endParaRPr lang="en-GB" sz="1900" b="0" kern="1200" dirty="0">
                        <a:solidFill>
                          <a:schemeClr val="dk1"/>
                        </a:solidFill>
                        <a:effectLst/>
                        <a:latin typeface="+mn-lt"/>
                        <a:ea typeface="+mn-ea"/>
                        <a:cs typeface="+mn-cs"/>
                      </a:endParaRPr>
                    </a:p>
                  </a:txBody>
                  <a:tcPr marT="45717" marB="45717"/>
                </a:tc>
                <a:extLst>
                  <a:ext uri="{0D108BD9-81ED-4DB2-BD59-A6C34878D82A}">
                    <a16:rowId xmlns:a16="http://schemas.microsoft.com/office/drawing/2014/main" val="10004"/>
                  </a:ext>
                </a:extLst>
              </a:tr>
              <a:tr h="398996">
                <a:tc>
                  <a:txBody>
                    <a:bodyPr/>
                    <a:lstStyle/>
                    <a:p>
                      <a:r>
                        <a:rPr lang="en-US" sz="1900" b="0" kern="1200" dirty="0">
                          <a:solidFill>
                            <a:schemeClr val="dk1"/>
                          </a:solidFill>
                          <a:effectLst/>
                          <a:latin typeface="+mn-lt"/>
                          <a:ea typeface="+mn-ea"/>
                          <a:cs typeface="+mn-cs"/>
                        </a:rPr>
                        <a:t>Security System Specialist</a:t>
                      </a:r>
                      <a:endParaRPr lang="en-GB" sz="1900" b="0" dirty="0"/>
                    </a:p>
                  </a:txBody>
                  <a:tcPr marT="45717" marB="45717"/>
                </a:tc>
                <a:extLst>
                  <a:ext uri="{0D108BD9-81ED-4DB2-BD59-A6C34878D82A}">
                    <a16:rowId xmlns:a16="http://schemas.microsoft.com/office/drawing/2014/main" val="10005"/>
                  </a:ext>
                </a:extLst>
              </a:tr>
              <a:tr h="398996">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a:solidFill>
                            <a:schemeClr val="dk1"/>
                          </a:solidFill>
                          <a:effectLst/>
                          <a:latin typeface="+mn-lt"/>
                          <a:ea typeface="+mn-ea"/>
                          <a:cs typeface="+mn-cs"/>
                        </a:rPr>
                        <a:t>Interior Designer</a:t>
                      </a:r>
                      <a:endParaRPr lang="en-GB" sz="1900" b="0" kern="1200" dirty="0">
                        <a:solidFill>
                          <a:schemeClr val="dk1"/>
                        </a:solidFill>
                        <a:effectLst/>
                        <a:latin typeface="+mn-lt"/>
                        <a:ea typeface="+mn-ea"/>
                        <a:cs typeface="+mn-cs"/>
                      </a:endParaRPr>
                    </a:p>
                  </a:txBody>
                  <a:tcPr marT="45717" marB="45717"/>
                </a:tc>
                <a:extLst>
                  <a:ext uri="{0D108BD9-81ED-4DB2-BD59-A6C34878D82A}">
                    <a16:rowId xmlns:a16="http://schemas.microsoft.com/office/drawing/2014/main" val="10006"/>
                  </a:ext>
                </a:extLst>
              </a:tr>
              <a:tr h="398996">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a:solidFill>
                            <a:schemeClr val="dk1"/>
                          </a:solidFill>
                          <a:effectLst/>
                          <a:latin typeface="+mn-lt"/>
                          <a:ea typeface="+mn-ea"/>
                          <a:cs typeface="+mn-cs"/>
                        </a:rPr>
                        <a:t>Quantity Surveyor</a:t>
                      </a:r>
                      <a:endParaRPr lang="en-GB" sz="1900" b="0" kern="1200" dirty="0">
                        <a:solidFill>
                          <a:schemeClr val="dk1"/>
                        </a:solidFill>
                        <a:effectLst/>
                        <a:latin typeface="+mn-lt"/>
                        <a:ea typeface="+mn-ea"/>
                        <a:cs typeface="+mn-cs"/>
                      </a:endParaRPr>
                    </a:p>
                  </a:txBody>
                  <a:tcPr marT="45717" marB="45717"/>
                </a:tc>
                <a:extLst>
                  <a:ext uri="{0D108BD9-81ED-4DB2-BD59-A6C34878D82A}">
                    <a16:rowId xmlns:a16="http://schemas.microsoft.com/office/drawing/2014/main" val="10007"/>
                  </a:ext>
                </a:extLst>
              </a:tr>
              <a:tr h="398996">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a:solidFill>
                            <a:schemeClr val="dk1"/>
                          </a:solidFill>
                          <a:effectLst/>
                          <a:latin typeface="+mn-lt"/>
                          <a:ea typeface="+mn-ea"/>
                          <a:cs typeface="+mn-cs"/>
                        </a:rPr>
                        <a:t>Project/Construction Manager</a:t>
                      </a:r>
                      <a:endParaRPr lang="en-GB" sz="1900" b="0" kern="1200" dirty="0">
                        <a:solidFill>
                          <a:schemeClr val="dk1"/>
                        </a:solidFill>
                        <a:effectLst/>
                        <a:latin typeface="+mn-lt"/>
                        <a:ea typeface="+mn-ea"/>
                        <a:cs typeface="+mn-cs"/>
                      </a:endParaRPr>
                    </a:p>
                  </a:txBody>
                  <a:tcPr marT="45717" marB="45717"/>
                </a:tc>
                <a:extLst>
                  <a:ext uri="{0D108BD9-81ED-4DB2-BD59-A6C34878D82A}">
                    <a16:rowId xmlns:a16="http://schemas.microsoft.com/office/drawing/2014/main" val="10008"/>
                  </a:ext>
                </a:extLst>
              </a:tr>
              <a:tr h="579115">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Accessibility &amp; Universal Design specialist</a:t>
                      </a:r>
                      <a:endParaRPr lang="en-GB" sz="1900" b="0" kern="1200" dirty="0">
                        <a:solidFill>
                          <a:schemeClr val="dk1"/>
                        </a:solidFill>
                        <a:effectLst/>
                        <a:latin typeface="+mn-lt"/>
                        <a:ea typeface="+mn-ea"/>
                        <a:cs typeface="+mn-cs"/>
                      </a:endParaRPr>
                    </a:p>
                  </a:txBody>
                  <a:tcPr marT="45717" marB="45717"/>
                </a:tc>
                <a:extLst>
                  <a:ext uri="{0D108BD9-81ED-4DB2-BD59-A6C34878D82A}">
                    <a16:rowId xmlns:a16="http://schemas.microsoft.com/office/drawing/2014/main" val="10009"/>
                  </a:ext>
                </a:extLst>
              </a:tr>
              <a:tr h="398996">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Asset/Facility Manager</a:t>
                      </a:r>
                      <a:endParaRPr lang="en-GB" sz="1900" b="0" kern="1200" dirty="0">
                        <a:solidFill>
                          <a:schemeClr val="dk1"/>
                        </a:solidFill>
                        <a:effectLst/>
                        <a:latin typeface="+mn-lt"/>
                        <a:ea typeface="+mn-ea"/>
                        <a:cs typeface="+mn-cs"/>
                      </a:endParaRPr>
                    </a:p>
                  </a:txBody>
                  <a:tcPr marT="45717" marB="45717"/>
                </a:tc>
                <a:extLst>
                  <a:ext uri="{0D108BD9-81ED-4DB2-BD59-A6C34878D82A}">
                    <a16:rowId xmlns:a16="http://schemas.microsoft.com/office/drawing/2014/main" val="10010"/>
                  </a:ext>
                </a:extLst>
              </a:tr>
              <a:tr h="398996">
                <a:tc>
                  <a:txBody>
                    <a:bodyPr/>
                    <a:lstStyle/>
                    <a:p>
                      <a:pPr marL="0" marR="0" lvl="4" indent="0" algn="l" defTabSz="457207" rtl="0" eaLnBrk="1" fontAlgn="auto" latinLnBrk="0" hangingPunct="1">
                        <a:lnSpc>
                          <a:spcPct val="100000"/>
                        </a:lnSpc>
                        <a:spcBef>
                          <a:spcPts val="0"/>
                        </a:spcBef>
                        <a:spcAft>
                          <a:spcPts val="0"/>
                        </a:spcAft>
                        <a:buClrTx/>
                        <a:buSzTx/>
                        <a:buFontTx/>
                        <a:buNone/>
                        <a:tabLst/>
                        <a:defRPr/>
                      </a:pPr>
                      <a:r>
                        <a:rPr lang="en-US" sz="1900" b="0" kern="1200" dirty="0">
                          <a:solidFill>
                            <a:schemeClr val="dk1"/>
                          </a:solidFill>
                          <a:effectLst/>
                          <a:latin typeface="+mn-lt"/>
                          <a:ea typeface="+mn-ea"/>
                          <a:cs typeface="+mn-cs"/>
                        </a:rPr>
                        <a:t>Other subject specialists</a:t>
                      </a:r>
                      <a:endParaRPr lang="en-GB" sz="1900" b="0" kern="1200" dirty="0">
                        <a:solidFill>
                          <a:schemeClr val="dk1"/>
                        </a:solidFill>
                        <a:effectLst/>
                        <a:latin typeface="+mn-lt"/>
                        <a:ea typeface="+mn-ea"/>
                        <a:cs typeface="+mn-cs"/>
                      </a:endParaRPr>
                    </a:p>
                  </a:txBody>
                  <a:tcPr marT="45717" marB="45717"/>
                </a:tc>
                <a:extLst>
                  <a:ext uri="{0D108BD9-81ED-4DB2-BD59-A6C34878D82A}">
                    <a16:rowId xmlns:a16="http://schemas.microsoft.com/office/drawing/2014/main" val="10011"/>
                  </a:ext>
                </a:extLst>
              </a:tr>
            </a:tbl>
          </a:graphicData>
        </a:graphic>
      </p:graphicFrame>
      <p:sp>
        <p:nvSpPr>
          <p:cNvPr id="12" name="Title 1">
            <a:extLst>
              <a:ext uri="{FF2B5EF4-FFF2-40B4-BE49-F238E27FC236}">
                <a16:creationId xmlns:a16="http://schemas.microsoft.com/office/drawing/2014/main" id="{63FFA61E-AEDA-45A3-8FCE-E43ACB6B394A}"/>
              </a:ext>
            </a:extLst>
          </p:cNvPr>
          <p:cNvSpPr txBox="1">
            <a:spLocks/>
          </p:cNvSpPr>
          <p:nvPr/>
        </p:nvSpPr>
        <p:spPr>
          <a:xfrm>
            <a:off x="172528" y="-64692"/>
            <a:ext cx="11770091" cy="10492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altLang="en-US" dirty="0"/>
              <a:t>MULTI DISCIPLINARY TEAM OF BUILDING PROFESSIONALS</a:t>
            </a:r>
            <a:endParaRPr lang="en-IN" dirty="0"/>
          </a:p>
        </p:txBody>
      </p:sp>
      <p:pic>
        <p:nvPicPr>
          <p:cNvPr id="7" name="Picture 6">
            <a:extLst>
              <a:ext uri="{FF2B5EF4-FFF2-40B4-BE49-F238E27FC236}">
                <a16:creationId xmlns:a16="http://schemas.microsoft.com/office/drawing/2014/main" id="{8BE4C3B0-6C8C-4D06-ABD6-7C7ACC711596}"/>
              </a:ext>
            </a:extLst>
          </p:cNvPr>
          <p:cNvPicPr>
            <a:picLocks noChangeAspect="1"/>
          </p:cNvPicPr>
          <p:nvPr/>
        </p:nvPicPr>
        <p:blipFill>
          <a:blip r:embed="rId3"/>
          <a:stretch>
            <a:fillRect/>
          </a:stretch>
        </p:blipFill>
        <p:spPr>
          <a:xfrm>
            <a:off x="7944487" y="1220783"/>
            <a:ext cx="3998132" cy="2062588"/>
          </a:xfrm>
          <a:prstGeom prst="rect">
            <a:avLst/>
          </a:prstGeom>
        </p:spPr>
      </p:pic>
      <p:pic>
        <p:nvPicPr>
          <p:cNvPr id="8" name="Picture 7">
            <a:extLst>
              <a:ext uri="{FF2B5EF4-FFF2-40B4-BE49-F238E27FC236}">
                <a16:creationId xmlns:a16="http://schemas.microsoft.com/office/drawing/2014/main" id="{3D2FA670-75E7-4629-B42C-6C1452C2D9D2}"/>
              </a:ext>
            </a:extLst>
          </p:cNvPr>
          <p:cNvPicPr>
            <a:picLocks noChangeAspect="1"/>
          </p:cNvPicPr>
          <p:nvPr/>
        </p:nvPicPr>
        <p:blipFill>
          <a:blip r:embed="rId4"/>
          <a:stretch>
            <a:fillRect/>
          </a:stretch>
        </p:blipFill>
        <p:spPr>
          <a:xfrm>
            <a:off x="8459614" y="3760218"/>
            <a:ext cx="3164350" cy="2608551"/>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E545D58-C214-48C8-817B-4228EE31595A}"/>
              </a:ext>
            </a:extLst>
          </p:cNvPr>
          <p:cNvSpPr>
            <a:spLocks noGrp="1"/>
          </p:cNvSpPr>
          <p:nvPr>
            <p:ph sz="half" idx="1"/>
          </p:nvPr>
        </p:nvSpPr>
        <p:spPr>
          <a:xfrm>
            <a:off x="513225" y="752334"/>
            <a:ext cx="11165549" cy="3450613"/>
          </a:xfrm>
        </p:spPr>
        <p:txBody>
          <a:bodyPr>
            <a:noAutofit/>
          </a:bodyPr>
          <a:lstStyle/>
          <a:p>
            <a:r>
              <a:rPr lang="en-US" b="1" u="sng" dirty="0"/>
              <a:t>Part 3 ‘Development Control Rules and General Building Requirements’</a:t>
            </a:r>
            <a:r>
              <a:rPr lang="en-US" dirty="0"/>
              <a:t> covers the following:</a:t>
            </a:r>
          </a:p>
          <a:p>
            <a:pPr marL="539750" indent="-360363">
              <a:buSzPct val="60000"/>
              <a:buFont typeface="Wingdings" panose="05000000000000000000" pitchFamily="2" charset="2"/>
              <a:buChar char="ü"/>
            </a:pPr>
            <a:r>
              <a:rPr lang="en-US" dirty="0"/>
              <a:t> Land Use Classification</a:t>
            </a:r>
          </a:p>
          <a:p>
            <a:pPr marL="539750" indent="-360363">
              <a:buSzPct val="60000"/>
              <a:buFont typeface="Wingdings" panose="05000000000000000000" pitchFamily="2" charset="2"/>
              <a:buChar char="ü"/>
            </a:pPr>
            <a:r>
              <a:rPr lang="en-US" dirty="0"/>
              <a:t>Open Spaces at City/Town Level</a:t>
            </a:r>
          </a:p>
          <a:p>
            <a:pPr marL="539750" indent="-360363">
              <a:buSzPct val="60000"/>
              <a:buFont typeface="Wingdings" panose="05000000000000000000" pitchFamily="2" charset="2"/>
              <a:buChar char="ü"/>
            </a:pPr>
            <a:r>
              <a:rPr lang="en-US" sz="2000" dirty="0"/>
              <a:t>Amenities such as, Educational facilities, Health care facilities, Socio-cultural facilities, Distribution services at City/Town level</a:t>
            </a:r>
          </a:p>
          <a:p>
            <a:pPr marL="539750" indent="-360363">
              <a:buSzPct val="60000"/>
              <a:buFont typeface="Wingdings" panose="05000000000000000000" pitchFamily="2" charset="2"/>
              <a:buChar char="ü"/>
            </a:pPr>
            <a:r>
              <a:rPr lang="en-US" dirty="0"/>
              <a:t>Open Spaces within a Plot for Lighting and Ventilation and Fire Tender Movement in case of certain buildings</a:t>
            </a:r>
          </a:p>
          <a:p>
            <a:pPr marL="539750" indent="-360363">
              <a:buSzPct val="60000"/>
              <a:buFont typeface="Wingdings" panose="05000000000000000000" pitchFamily="2" charset="2"/>
              <a:buChar char="ü"/>
            </a:pPr>
            <a:r>
              <a:rPr lang="en-US" dirty="0"/>
              <a:t>Means of Access to Plots/Buildings</a:t>
            </a:r>
          </a:p>
          <a:p>
            <a:pPr marL="539750" indent="-360363">
              <a:buSzPct val="60000"/>
              <a:buFont typeface="Wingdings" panose="05000000000000000000" pitchFamily="2" charset="2"/>
              <a:buChar char="ü"/>
            </a:pPr>
            <a:r>
              <a:rPr lang="en-US" dirty="0"/>
              <a:t>Height of Buildings</a:t>
            </a:r>
          </a:p>
          <a:p>
            <a:pPr marL="539750" indent="-360363">
              <a:buSzPct val="60000"/>
              <a:buFont typeface="Wingdings" panose="05000000000000000000" pitchFamily="2" charset="2"/>
              <a:buChar char="ü"/>
            </a:pPr>
            <a:r>
              <a:rPr lang="en-US" dirty="0"/>
              <a:t>General Building Requirements: Habitable room, kitchen, bathroom, staircase, balcony, basement, meter room, etc. </a:t>
            </a:r>
          </a:p>
        </p:txBody>
      </p:sp>
      <p:pic>
        <p:nvPicPr>
          <p:cNvPr id="8" name="Picture 2" descr="Mixed-Product Development: A Winning Combination | Multifamily Executive  Magazine">
            <a:extLst>
              <a:ext uri="{FF2B5EF4-FFF2-40B4-BE49-F238E27FC236}">
                <a16:creationId xmlns:a16="http://schemas.microsoft.com/office/drawing/2014/main" id="{DFEB908D-7433-412C-B32F-FF47A58B3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00" t="3565" r="9719" b="10427"/>
          <a:stretch/>
        </p:blipFill>
        <p:spPr bwMode="auto">
          <a:xfrm>
            <a:off x="5426440" y="3905068"/>
            <a:ext cx="2293495" cy="1409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ERDE - Places - Compton TOD Master Plan - Los Angeles Architects,  Mixed-Use Architecture Firm, Global Architect">
            <a:extLst>
              <a:ext uri="{FF2B5EF4-FFF2-40B4-BE49-F238E27FC236}">
                <a16:creationId xmlns:a16="http://schemas.microsoft.com/office/drawing/2014/main" id="{585373C8-5C67-4686-8012-4DB5C6972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180" y="1194763"/>
            <a:ext cx="2008683" cy="14090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umbai Fire Brigade Trucks - Volvo FM400 &amp; MAN trucks - Team-BHP">
            <a:extLst>
              <a:ext uri="{FF2B5EF4-FFF2-40B4-BE49-F238E27FC236}">
                <a16:creationId xmlns:a16="http://schemas.microsoft.com/office/drawing/2014/main" id="{9E948CCB-5866-479B-B821-2540D7612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955" y="3929637"/>
            <a:ext cx="1868071" cy="13992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45DA053-C7C6-4044-820D-76E562FFA4BA}"/>
              </a:ext>
            </a:extLst>
          </p:cNvPr>
          <p:cNvSpPr>
            <a:spLocks noGrp="1"/>
          </p:cNvSpPr>
          <p:nvPr>
            <p:ph type="title"/>
          </p:nvPr>
        </p:nvSpPr>
        <p:spPr>
          <a:xfrm>
            <a:off x="1132114" y="60795"/>
            <a:ext cx="9610499" cy="735082"/>
          </a:xfrm>
          <a:solidFill>
            <a:schemeClr val="bg1"/>
          </a:solidFill>
        </p:spPr>
        <p:txBody>
          <a:bodyPr/>
          <a:lstStyle/>
          <a:p>
            <a:pPr algn="ctr"/>
            <a:r>
              <a:rPr lang="en-US" b="1" dirty="0"/>
              <a:t>How </a:t>
            </a:r>
            <a:r>
              <a:rPr lang="en-US" b="1" dirty="0" smtClean="0"/>
              <a:t>NBC is </a:t>
            </a:r>
            <a:r>
              <a:rPr lang="en-US" b="1" dirty="0"/>
              <a:t>useful in OBTAINING permits</a:t>
            </a:r>
            <a:endParaRPr lang="en-IN" b="1" dirty="0"/>
          </a:p>
        </p:txBody>
      </p:sp>
    </p:spTree>
    <p:extLst>
      <p:ext uri="{BB962C8B-B14F-4D97-AF65-F5344CB8AC3E}">
        <p14:creationId xmlns:p14="http://schemas.microsoft.com/office/powerpoint/2010/main" val="3369662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E545D58-C214-48C8-817B-4228EE31595A}"/>
              </a:ext>
            </a:extLst>
          </p:cNvPr>
          <p:cNvSpPr>
            <a:spLocks noGrp="1"/>
          </p:cNvSpPr>
          <p:nvPr>
            <p:ph sz="half" idx="1"/>
          </p:nvPr>
        </p:nvSpPr>
        <p:spPr>
          <a:xfrm>
            <a:off x="513223" y="842275"/>
            <a:ext cx="11165549" cy="3450613"/>
          </a:xfrm>
        </p:spPr>
        <p:txBody>
          <a:bodyPr>
            <a:noAutofit/>
          </a:bodyPr>
          <a:lstStyle/>
          <a:p>
            <a:r>
              <a:rPr lang="en-US" b="1" u="sng" dirty="0">
                <a:solidFill>
                  <a:schemeClr val="accent1"/>
                </a:solidFill>
              </a:rPr>
              <a:t>Part 3 ‘Development Control Rules and General Building Requirements’</a:t>
            </a:r>
            <a:r>
              <a:rPr lang="en-US" dirty="0">
                <a:solidFill>
                  <a:schemeClr val="accent1"/>
                </a:solidFill>
              </a:rPr>
              <a:t> </a:t>
            </a:r>
            <a:r>
              <a:rPr lang="en-US" dirty="0"/>
              <a:t>covers the following:</a:t>
            </a:r>
          </a:p>
          <a:p>
            <a:pPr marL="539750" indent="-360363">
              <a:buSzPct val="60000"/>
              <a:buFont typeface="Wingdings" panose="05000000000000000000" pitchFamily="2" charset="2"/>
              <a:buChar char="ü"/>
            </a:pPr>
            <a:r>
              <a:rPr lang="en-US" dirty="0"/>
              <a:t>Group Housing</a:t>
            </a:r>
          </a:p>
          <a:p>
            <a:pPr marL="539750" indent="-360363">
              <a:buSzPct val="60000"/>
              <a:buFont typeface="Wingdings" panose="05000000000000000000" pitchFamily="2" charset="2"/>
              <a:buChar char="ü"/>
            </a:pPr>
            <a:r>
              <a:rPr lang="en-US" dirty="0"/>
              <a:t>Parking facilities</a:t>
            </a:r>
          </a:p>
          <a:p>
            <a:pPr marL="539750" indent="-360363">
              <a:buSzPct val="60000"/>
              <a:buFont typeface="Wingdings" panose="05000000000000000000" pitchFamily="2" charset="2"/>
              <a:buChar char="ü"/>
            </a:pPr>
            <a:r>
              <a:rPr lang="en-US" dirty="0"/>
              <a:t>Buildings on podium  </a:t>
            </a:r>
          </a:p>
          <a:p>
            <a:pPr marL="539750" indent="-449263">
              <a:buSzPct val="60000"/>
              <a:buFont typeface="Wingdings" panose="05000000000000000000" pitchFamily="2" charset="2"/>
              <a:buChar char="ü"/>
            </a:pPr>
            <a:r>
              <a:rPr lang="en-US" dirty="0"/>
              <a:t>Solar Energy Utilization </a:t>
            </a:r>
          </a:p>
          <a:p>
            <a:pPr marL="539750" lvl="1" indent="-449263">
              <a:buSzPct val="60000"/>
              <a:buFont typeface="Wingdings" panose="05000000000000000000" pitchFamily="2" charset="2"/>
              <a:buChar char="ü"/>
            </a:pPr>
            <a:r>
              <a:rPr lang="en-US" altLang="en-US" sz="2000" dirty="0"/>
              <a:t>Low income housing in urban areas</a:t>
            </a:r>
          </a:p>
          <a:p>
            <a:pPr marL="539750" lvl="1" indent="-449263">
              <a:buSzPct val="60000"/>
              <a:buFont typeface="Wingdings" panose="05000000000000000000" pitchFamily="2" charset="2"/>
              <a:buChar char="ü"/>
            </a:pPr>
            <a:r>
              <a:rPr lang="en-US" altLang="en-US" sz="2000" dirty="0"/>
              <a:t>Rural habitat planning</a:t>
            </a:r>
          </a:p>
          <a:p>
            <a:pPr marL="539750" lvl="1" indent="-449263">
              <a:buSzPct val="60000"/>
              <a:buFont typeface="Wingdings" panose="05000000000000000000" pitchFamily="2" charset="2"/>
              <a:buChar char="ü"/>
            </a:pPr>
            <a:r>
              <a:rPr lang="en-US" altLang="en-US" sz="2000" dirty="0"/>
              <a:t>Development planning in hilly areas</a:t>
            </a:r>
          </a:p>
          <a:p>
            <a:pPr marL="539750" lvl="1" indent="-449263">
              <a:buSzPct val="60000"/>
              <a:buFont typeface="Wingdings" panose="05000000000000000000" pitchFamily="2" charset="2"/>
              <a:buChar char="ü"/>
            </a:pPr>
            <a:r>
              <a:rPr lang="en-US" altLang="en-US" sz="2000" dirty="0"/>
              <a:t>Accessibility in Buildings &amp; Built Environment for persons with disabilities and the </a:t>
            </a:r>
            <a:r>
              <a:rPr lang="en-US" altLang="en-US" sz="2000" dirty="0" smtClean="0"/>
              <a:t>elderly</a:t>
            </a:r>
          </a:p>
          <a:p>
            <a:pPr marL="539750" lvl="1" indent="-449263">
              <a:buSzPct val="60000"/>
              <a:buFont typeface="Wingdings" panose="05000000000000000000" pitchFamily="2" charset="2"/>
              <a:buChar char="ü"/>
            </a:pPr>
            <a:endParaRPr lang="en-US" altLang="en-US" sz="2000" dirty="0"/>
          </a:p>
        </p:txBody>
      </p:sp>
      <p:pic>
        <p:nvPicPr>
          <p:cNvPr id="2054" name="Picture 6" descr="Dubai's New Ramps Make Life More Accessible for Wheelchair Users - Global  Genes">
            <a:extLst>
              <a:ext uri="{FF2B5EF4-FFF2-40B4-BE49-F238E27FC236}">
                <a16:creationId xmlns:a16="http://schemas.microsoft.com/office/drawing/2014/main" id="{A71B6E48-1F33-4F99-91B3-BC89353AC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332" y="3330935"/>
            <a:ext cx="2319733" cy="15476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uilding on a Sloped Site">
            <a:extLst>
              <a:ext uri="{FF2B5EF4-FFF2-40B4-BE49-F238E27FC236}">
                <a16:creationId xmlns:a16="http://schemas.microsoft.com/office/drawing/2014/main" id="{E1883DF6-540A-4CE8-BDF1-6E6EA4619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8156" y="1428019"/>
            <a:ext cx="2488909" cy="166008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igure building with podium (Source:... | Download Scientific Diagram">
            <a:extLst>
              <a:ext uri="{FF2B5EF4-FFF2-40B4-BE49-F238E27FC236}">
                <a16:creationId xmlns:a16="http://schemas.microsoft.com/office/drawing/2014/main" id="{66B622B1-8BFF-4178-A736-F2BCEC7A6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991" y="1239838"/>
            <a:ext cx="1738383" cy="236828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Paid Parking Charges To Increase By 10% In The City Centre">
            <a:extLst>
              <a:ext uri="{FF2B5EF4-FFF2-40B4-BE49-F238E27FC236}">
                <a16:creationId xmlns:a16="http://schemas.microsoft.com/office/drawing/2014/main" id="{814B8FD4-BE6B-4CCC-841F-5A6E2035C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325" y="3429000"/>
            <a:ext cx="2648810" cy="148333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Maharashtra Proposes Grid Charges on Net Metering Rooftop Solar Systems  Over 10 kW - Mercom India">
            <a:extLst>
              <a:ext uri="{FF2B5EF4-FFF2-40B4-BE49-F238E27FC236}">
                <a16:creationId xmlns:a16="http://schemas.microsoft.com/office/drawing/2014/main" id="{2FF38D91-74FC-4F51-9E26-571FB74497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4571" y="1428019"/>
            <a:ext cx="2314388" cy="160292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045DA053-C7C6-4044-820D-76E562FFA4BA}"/>
              </a:ext>
            </a:extLst>
          </p:cNvPr>
          <p:cNvSpPr>
            <a:spLocks noGrp="1"/>
          </p:cNvSpPr>
          <p:nvPr>
            <p:ph type="title"/>
          </p:nvPr>
        </p:nvSpPr>
        <p:spPr>
          <a:xfrm>
            <a:off x="1115559" y="116115"/>
            <a:ext cx="9581470" cy="725670"/>
          </a:xfrm>
          <a:solidFill>
            <a:schemeClr val="bg1"/>
          </a:solidFill>
        </p:spPr>
        <p:txBody>
          <a:bodyPr/>
          <a:lstStyle/>
          <a:p>
            <a:pPr algn="ctr"/>
            <a:r>
              <a:rPr lang="en-US" b="1" dirty="0"/>
              <a:t>How </a:t>
            </a:r>
            <a:r>
              <a:rPr lang="en-US" b="1" dirty="0" smtClean="0"/>
              <a:t>NBC is </a:t>
            </a:r>
            <a:r>
              <a:rPr lang="en-US" b="1" dirty="0"/>
              <a:t>useful in OBTAINING permits</a:t>
            </a:r>
            <a:endParaRPr lang="en-IN" b="1" dirty="0"/>
          </a:p>
        </p:txBody>
      </p:sp>
    </p:spTree>
    <p:extLst>
      <p:ext uri="{BB962C8B-B14F-4D97-AF65-F5344CB8AC3E}">
        <p14:creationId xmlns:p14="http://schemas.microsoft.com/office/powerpoint/2010/main" val="7577332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E545D58-C214-48C8-817B-4228EE31595A}"/>
              </a:ext>
            </a:extLst>
          </p:cNvPr>
          <p:cNvSpPr>
            <a:spLocks noGrp="1"/>
          </p:cNvSpPr>
          <p:nvPr>
            <p:ph sz="half" idx="1"/>
          </p:nvPr>
        </p:nvSpPr>
        <p:spPr>
          <a:xfrm>
            <a:off x="513226" y="947206"/>
            <a:ext cx="9572884" cy="3450613"/>
          </a:xfrm>
        </p:spPr>
        <p:txBody>
          <a:bodyPr>
            <a:noAutofit/>
          </a:bodyPr>
          <a:lstStyle/>
          <a:p>
            <a:r>
              <a:rPr lang="en-US" b="1" u="sng" dirty="0"/>
              <a:t>In this Part of NBC 2016, you can find,</a:t>
            </a:r>
            <a:endParaRPr lang="en-US" dirty="0"/>
          </a:p>
          <a:p>
            <a:pPr marL="539750" indent="-360363">
              <a:buSzPct val="60000"/>
              <a:buFont typeface="Wingdings" panose="05000000000000000000" pitchFamily="2" charset="2"/>
              <a:buChar char="ü"/>
            </a:pPr>
            <a:r>
              <a:rPr lang="en-US" dirty="0"/>
              <a:t>Reference of Indian Standards for Solar PV installations</a:t>
            </a:r>
          </a:p>
          <a:p>
            <a:pPr marL="539750" indent="-360363">
              <a:buSzPct val="60000"/>
              <a:buFont typeface="Wingdings" panose="05000000000000000000" pitchFamily="2" charset="2"/>
              <a:buChar char="ü"/>
            </a:pPr>
            <a:r>
              <a:rPr lang="en-US" dirty="0"/>
              <a:t>Reference of Indian Standards for Solar Water Heating Installations</a:t>
            </a:r>
          </a:p>
          <a:p>
            <a:pPr marL="539750" indent="-360363">
              <a:buSzPct val="60000"/>
              <a:buFont typeface="Wingdings" panose="05000000000000000000" pitchFamily="2" charset="2"/>
              <a:buChar char="ü"/>
            </a:pPr>
            <a:r>
              <a:rPr lang="en-US" dirty="0"/>
              <a:t>Additional Safety Provisions for Buildings in Hilly Areas</a:t>
            </a:r>
          </a:p>
          <a:p>
            <a:pPr marL="539750" indent="-360363">
              <a:buSzPct val="60000"/>
              <a:buFont typeface="Wingdings" panose="05000000000000000000" pitchFamily="2" charset="2"/>
              <a:buChar char="ü"/>
            </a:pPr>
            <a:r>
              <a:rPr lang="en-US" dirty="0"/>
              <a:t>Detailed Provisions on Accessibility in Public Buildings/Built Environment, Common Areas of Group Housing as also on </a:t>
            </a:r>
            <a:r>
              <a:rPr lang="en-US" b="1" u="sng" dirty="0"/>
              <a:t>Accessible homes</a:t>
            </a:r>
            <a:endParaRPr lang="en-US" altLang="en-US" sz="2000" b="1" u="sng" dirty="0"/>
          </a:p>
        </p:txBody>
      </p:sp>
      <p:pic>
        <p:nvPicPr>
          <p:cNvPr id="18434" name="Picture 2" descr="How To Construct A House In Hilly Areas"/>
          <p:cNvPicPr>
            <a:picLocks noChangeAspect="1" noChangeArrowheads="1"/>
          </p:cNvPicPr>
          <p:nvPr/>
        </p:nvPicPr>
        <p:blipFill>
          <a:blip r:embed="rId2"/>
          <a:srcRect/>
          <a:stretch>
            <a:fillRect/>
          </a:stretch>
        </p:blipFill>
        <p:spPr bwMode="auto">
          <a:xfrm>
            <a:off x="1129190" y="3990108"/>
            <a:ext cx="2528987" cy="1325130"/>
          </a:xfrm>
          <a:prstGeom prst="rect">
            <a:avLst/>
          </a:prstGeom>
          <a:noFill/>
        </p:spPr>
      </p:pic>
      <p:sp>
        <p:nvSpPr>
          <p:cNvPr id="7" name="Title 1">
            <a:extLst>
              <a:ext uri="{FF2B5EF4-FFF2-40B4-BE49-F238E27FC236}">
                <a16:creationId xmlns:a16="http://schemas.microsoft.com/office/drawing/2014/main" id="{045DA053-C7C6-4044-820D-76E562FFA4BA}"/>
              </a:ext>
            </a:extLst>
          </p:cNvPr>
          <p:cNvSpPr>
            <a:spLocks noGrp="1"/>
          </p:cNvSpPr>
          <p:nvPr>
            <p:ph type="title"/>
          </p:nvPr>
        </p:nvSpPr>
        <p:spPr>
          <a:xfrm>
            <a:off x="1129190" y="72570"/>
            <a:ext cx="9613423" cy="783771"/>
          </a:xfrm>
          <a:solidFill>
            <a:schemeClr val="bg1"/>
          </a:solidFill>
        </p:spPr>
        <p:txBody>
          <a:bodyPr/>
          <a:lstStyle/>
          <a:p>
            <a:pPr algn="ctr"/>
            <a:r>
              <a:rPr lang="en-US" b="1" dirty="0"/>
              <a:t>How </a:t>
            </a:r>
            <a:r>
              <a:rPr lang="en-US" b="1" dirty="0" smtClean="0"/>
              <a:t>NBC is </a:t>
            </a:r>
            <a:r>
              <a:rPr lang="en-US" b="1" dirty="0"/>
              <a:t>useful in OBTAINING permits</a:t>
            </a:r>
            <a:endParaRPr lang="en-IN" b="1" dirty="0"/>
          </a:p>
        </p:txBody>
      </p:sp>
    </p:spTree>
    <p:extLst>
      <p:ext uri="{BB962C8B-B14F-4D97-AF65-F5344CB8AC3E}">
        <p14:creationId xmlns:p14="http://schemas.microsoft.com/office/powerpoint/2010/main" val="2581956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E545D58-C214-48C8-817B-4228EE31595A}"/>
              </a:ext>
            </a:extLst>
          </p:cNvPr>
          <p:cNvSpPr>
            <a:spLocks noGrp="1"/>
          </p:cNvSpPr>
          <p:nvPr>
            <p:ph sz="half" idx="1"/>
          </p:nvPr>
        </p:nvSpPr>
        <p:spPr>
          <a:xfrm>
            <a:off x="224852" y="808655"/>
            <a:ext cx="9533745" cy="3450613"/>
          </a:xfrm>
        </p:spPr>
        <p:txBody>
          <a:bodyPr>
            <a:noAutofit/>
          </a:bodyPr>
          <a:lstStyle/>
          <a:p>
            <a:pPr>
              <a:tabLst>
                <a:tab pos="6100763" algn="l"/>
              </a:tabLst>
            </a:pPr>
            <a:r>
              <a:rPr lang="en-US" b="1" dirty="0"/>
              <a:t>Do you know high rise buildings (</a:t>
            </a:r>
            <a:r>
              <a:rPr lang="en-US" b="1" dirty="0">
                <a:latin typeface="Calibri"/>
              </a:rPr>
              <a:t>≥</a:t>
            </a:r>
            <a:r>
              <a:rPr lang="en-US" b="1" dirty="0"/>
              <a:t> 15 m height) and special buildings (Having floor area &gt; 500 sq m) require clearance from Fire Authorities </a:t>
            </a:r>
          </a:p>
          <a:p>
            <a:r>
              <a:rPr lang="en-US" b="1" u="sng" dirty="0">
                <a:solidFill>
                  <a:schemeClr val="accent1"/>
                </a:solidFill>
              </a:rPr>
              <a:t>Part 4 ‘Fire and Life Safety’ of NBC 2016 </a:t>
            </a:r>
            <a:r>
              <a:rPr lang="en-US" b="1" u="sng" dirty="0"/>
              <a:t>has been generally adopted by all Fire Authorities &amp; compliance to the same will ensure NOC from       those Authorities</a:t>
            </a:r>
          </a:p>
          <a:p>
            <a:r>
              <a:rPr lang="en-US" b="1" dirty="0"/>
              <a:t>What is important for you in this Chapter of NBC,</a:t>
            </a:r>
            <a:endParaRPr lang="en-US" dirty="0"/>
          </a:p>
          <a:p>
            <a:pPr marL="539750" indent="-360363">
              <a:buSzPct val="60000"/>
              <a:buFont typeface="Wingdings" panose="05000000000000000000" pitchFamily="2" charset="2"/>
              <a:buChar char="ü"/>
            </a:pPr>
            <a:r>
              <a:rPr lang="en-US" dirty="0"/>
              <a:t>Different Building Occupancy types and their requirements</a:t>
            </a:r>
          </a:p>
          <a:p>
            <a:pPr marL="539750" indent="-360363">
              <a:buSzPct val="60000"/>
              <a:buFont typeface="Wingdings" panose="05000000000000000000" pitchFamily="2" charset="2"/>
              <a:buChar char="ü"/>
            </a:pPr>
            <a:r>
              <a:rPr lang="en-US" dirty="0"/>
              <a:t>Various types of Building Construction and the level of protection (in                                              terms of fire resistance rating) as offered by them in case of fire</a:t>
            </a:r>
          </a:p>
        </p:txBody>
      </p:sp>
      <p:pic>
        <p:nvPicPr>
          <p:cNvPr id="3074" name="Picture 2" descr="Building emergency exit with exit sign | Premium Photo">
            <a:extLst>
              <a:ext uri="{FF2B5EF4-FFF2-40B4-BE49-F238E27FC236}">
                <a16:creationId xmlns:a16="http://schemas.microsoft.com/office/drawing/2014/main" id="{D290F87B-097A-484F-80B7-3CA3961FC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8679" y="1079562"/>
            <a:ext cx="2248469" cy="16845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olkata businessman falls to death from 8th floor of Tollygunge high-rise |  Kolkata News - Times of India">
            <a:extLst>
              <a:ext uri="{FF2B5EF4-FFF2-40B4-BE49-F238E27FC236}">
                <a16:creationId xmlns:a16="http://schemas.microsoft.com/office/drawing/2014/main" id="{D66F93AB-E1EA-422E-948D-7FA4B5A9B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3031" y="3068128"/>
            <a:ext cx="2248969" cy="16845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A68A5B-0344-4C1A-A467-1B54D57541B4}"/>
              </a:ext>
            </a:extLst>
          </p:cNvPr>
          <p:cNvSpPr txBox="1"/>
          <p:nvPr/>
        </p:nvSpPr>
        <p:spPr>
          <a:xfrm>
            <a:off x="224852" y="4563277"/>
            <a:ext cx="11445372" cy="1985159"/>
          </a:xfrm>
          <a:prstGeom prst="rect">
            <a:avLst/>
          </a:prstGeom>
          <a:noFill/>
        </p:spPr>
        <p:txBody>
          <a:bodyPr wrap="square" rtlCol="0">
            <a:spAutoFit/>
          </a:bodyPr>
          <a:lstStyle/>
          <a:p>
            <a:pPr marL="539750" indent="-360363">
              <a:buClr>
                <a:schemeClr val="accent1"/>
              </a:buClr>
              <a:buSzPct val="60000"/>
              <a:buFont typeface="Wingdings" panose="05000000000000000000" pitchFamily="2" charset="2"/>
              <a:buChar char="ü"/>
            </a:pPr>
            <a:r>
              <a:rPr lang="en-US" altLang="en-US" sz="2000" dirty="0"/>
              <a:t>Planning and Design of Means of Egress (Fire Doors, Corridors, Staircases including their Ventilation/Pressurization, </a:t>
            </a:r>
            <a:r>
              <a:rPr lang="en-US" altLang="en-US" sz="2000" b="1" dirty="0">
                <a:solidFill>
                  <a:schemeClr val="accent6">
                    <a:lumMod val="75000"/>
                  </a:schemeClr>
                </a:solidFill>
              </a:rPr>
              <a:t>Refuge Areas </a:t>
            </a:r>
            <a:r>
              <a:rPr lang="en-US" altLang="en-US" sz="2000" dirty="0"/>
              <a:t>) including Fire fighting Shaft &amp; Compartmentation     </a:t>
            </a:r>
            <a:endParaRPr lang="en-US" altLang="en-US" sz="800" dirty="0"/>
          </a:p>
          <a:p>
            <a:pPr marL="539750" indent="-361950">
              <a:lnSpc>
                <a:spcPct val="100000"/>
              </a:lnSpc>
              <a:spcBef>
                <a:spcPts val="600"/>
              </a:spcBef>
              <a:buSzPct val="60000"/>
              <a:buNone/>
            </a:pPr>
            <a:r>
              <a:rPr lang="en-US" altLang="en-US" dirty="0"/>
              <a:t>      DO YOU KNOW BALCONY IN YOUR MULTI-STOERYED APARTMENT FLAT SERVES AS  A    REFUGE AREA  (A RELATIVELY SAFER PLACE TO REST IN CASE OF AN EMERGENCY)</a:t>
            </a:r>
          </a:p>
          <a:p>
            <a:endParaRPr lang="en-IN" dirty="0"/>
          </a:p>
        </p:txBody>
      </p:sp>
      <p:sp>
        <p:nvSpPr>
          <p:cNvPr id="7" name="Title 1">
            <a:extLst>
              <a:ext uri="{FF2B5EF4-FFF2-40B4-BE49-F238E27FC236}">
                <a16:creationId xmlns:a16="http://schemas.microsoft.com/office/drawing/2014/main" id="{045DA053-C7C6-4044-820D-76E562FFA4BA}"/>
              </a:ext>
            </a:extLst>
          </p:cNvPr>
          <p:cNvSpPr>
            <a:spLocks noGrp="1"/>
          </p:cNvSpPr>
          <p:nvPr>
            <p:ph type="title"/>
          </p:nvPr>
        </p:nvSpPr>
        <p:spPr>
          <a:xfrm>
            <a:off x="1175658" y="87085"/>
            <a:ext cx="9566956" cy="775552"/>
          </a:xfrm>
          <a:solidFill>
            <a:schemeClr val="bg1"/>
          </a:solidFill>
        </p:spPr>
        <p:txBody>
          <a:bodyPr/>
          <a:lstStyle/>
          <a:p>
            <a:r>
              <a:rPr lang="en-US" b="1" dirty="0"/>
              <a:t>How </a:t>
            </a:r>
            <a:r>
              <a:rPr lang="en-US" b="1" dirty="0" smtClean="0"/>
              <a:t>NBC is </a:t>
            </a:r>
            <a:r>
              <a:rPr lang="en-US" b="1" dirty="0"/>
              <a:t>useful in OBTAINING permits</a:t>
            </a:r>
            <a:endParaRPr lang="en-IN" b="1" dirty="0"/>
          </a:p>
        </p:txBody>
      </p:sp>
    </p:spTree>
    <p:extLst>
      <p:ext uri="{BB962C8B-B14F-4D97-AF65-F5344CB8AC3E}">
        <p14:creationId xmlns:p14="http://schemas.microsoft.com/office/powerpoint/2010/main" val="16443286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7FDE71-5A46-49E9-9065-1C1FD87E1DDB}"/>
              </a:ext>
            </a:extLst>
          </p:cNvPr>
          <p:cNvSpPr>
            <a:spLocks noGrp="1"/>
          </p:cNvSpPr>
          <p:nvPr>
            <p:ph type="title"/>
          </p:nvPr>
        </p:nvSpPr>
        <p:spPr>
          <a:xfrm>
            <a:off x="995160" y="87084"/>
            <a:ext cx="9747452" cy="788823"/>
          </a:xfrm>
          <a:solidFill>
            <a:schemeClr val="bg1"/>
          </a:solidFill>
        </p:spPr>
        <p:txBody>
          <a:bodyPr/>
          <a:lstStyle/>
          <a:p>
            <a:pPr algn="ctr"/>
            <a:r>
              <a:rPr lang="en-US" dirty="0"/>
              <a:t>How </a:t>
            </a:r>
            <a:r>
              <a:rPr lang="en-US" dirty="0" smtClean="0"/>
              <a:t>NBC is </a:t>
            </a:r>
            <a:r>
              <a:rPr lang="en-US" dirty="0"/>
              <a:t>useful in ensuring </a:t>
            </a:r>
            <a:r>
              <a:rPr lang="en-US" dirty="0" smtClean="0"/>
              <a:t>safety</a:t>
            </a:r>
            <a:endParaRPr lang="en-IN" dirty="0"/>
          </a:p>
        </p:txBody>
      </p:sp>
      <p:sp>
        <p:nvSpPr>
          <p:cNvPr id="6" name="Content Placeholder 2">
            <a:extLst>
              <a:ext uri="{FF2B5EF4-FFF2-40B4-BE49-F238E27FC236}">
                <a16:creationId xmlns:a16="http://schemas.microsoft.com/office/drawing/2014/main" id="{5E545D58-C214-48C8-817B-4228EE31595A}"/>
              </a:ext>
            </a:extLst>
          </p:cNvPr>
          <p:cNvSpPr>
            <a:spLocks noGrp="1"/>
          </p:cNvSpPr>
          <p:nvPr>
            <p:ph sz="half" idx="1"/>
          </p:nvPr>
        </p:nvSpPr>
        <p:spPr>
          <a:xfrm>
            <a:off x="224852" y="947206"/>
            <a:ext cx="10517759" cy="3450613"/>
          </a:xfrm>
        </p:spPr>
        <p:txBody>
          <a:bodyPr>
            <a:noAutofit/>
          </a:bodyPr>
          <a:lstStyle/>
          <a:p>
            <a:pPr>
              <a:tabLst>
                <a:tab pos="6100763" algn="l"/>
              </a:tabLst>
            </a:pPr>
            <a:r>
              <a:rPr lang="en-US" dirty="0"/>
              <a:t>Do you know it is necessary to use good quality building materials for the construction of your house so as to ensure its structural safety and durability</a:t>
            </a:r>
          </a:p>
          <a:p>
            <a:pPr marL="0" indent="0">
              <a:buNone/>
            </a:pPr>
            <a:r>
              <a:rPr lang="en-US" dirty="0"/>
              <a:t>    BUT HOW CAN THIS BE ENSURED</a:t>
            </a:r>
          </a:p>
          <a:p>
            <a:r>
              <a:rPr lang="en-US" dirty="0"/>
              <a:t>BIS has formulated series of Indian Standards for various Building Materials and their Methods of Tests.  BIS also operates BIS Certification (ISI Mark) for third party quality certification of these products against the Indian Standards formulated for them </a:t>
            </a:r>
          </a:p>
          <a:p>
            <a:r>
              <a:rPr lang="en-US" b="1" u="sng" dirty="0">
                <a:solidFill>
                  <a:schemeClr val="accent1"/>
                </a:solidFill>
              </a:rPr>
              <a:t>Part 5 ‘Building Materials’ lists all such Indian Standards</a:t>
            </a:r>
          </a:p>
          <a:p>
            <a:r>
              <a:rPr lang="en-US" dirty="0"/>
              <a:t>Major constituents of reinforced cement concrete construction, cement and steel reinforcing bars comes with ISI mark being mandatory products. </a:t>
            </a:r>
          </a:p>
          <a:p>
            <a:r>
              <a:rPr lang="en-US" dirty="0"/>
              <a:t>For other products, like aggregates, tiles, bricks, sanitary appliances, sinks, plumbing pipes, plywood, blockboard, door shutter and frame, </a:t>
            </a:r>
            <a:r>
              <a:rPr lang="en-US" b="1" dirty="0"/>
              <a:t>either buy ISI Marked Product or get your product tested at nearest laboratory/</a:t>
            </a:r>
            <a:r>
              <a:rPr lang="en-US" b="1" dirty="0" err="1"/>
              <a:t>Engg</a:t>
            </a:r>
            <a:r>
              <a:rPr lang="en-US" b="1" dirty="0"/>
              <a:t> College</a:t>
            </a:r>
          </a:p>
          <a:p>
            <a:endParaRPr lang="en-US" dirty="0"/>
          </a:p>
        </p:txBody>
      </p:sp>
      <p:pic>
        <p:nvPicPr>
          <p:cNvPr id="7" name="Picture 6" descr="What is the full form of ISI? - Quora">
            <a:extLst>
              <a:ext uri="{FF2B5EF4-FFF2-40B4-BE49-F238E27FC236}">
                <a16:creationId xmlns:a16="http://schemas.microsoft.com/office/drawing/2014/main" id="{7514614B-CC68-42D9-BF02-1A3043A40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2611" y="1374642"/>
            <a:ext cx="1421942" cy="140306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ement prices stay steady at ₹334 per bag in March: Kotak - The Hindu">
            <a:extLst>
              <a:ext uri="{FF2B5EF4-FFF2-40B4-BE49-F238E27FC236}">
                <a16:creationId xmlns:a16="http://schemas.microsoft.com/office/drawing/2014/main" id="{C3A69826-6319-4111-B206-F29DE3E55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035" y="2713494"/>
            <a:ext cx="1536965" cy="13328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t rolled concrete reinforcing bars">
            <a:extLst>
              <a:ext uri="{FF2B5EF4-FFF2-40B4-BE49-F238E27FC236}">
                <a16:creationId xmlns:a16="http://schemas.microsoft.com/office/drawing/2014/main" id="{C92E8C0C-62B3-4F07-A05A-7C5BAC4807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4040" y="4122380"/>
            <a:ext cx="1450513" cy="10095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at is Fineness Modulus of Coarse Aggregates and Its Calculation">
            <a:extLst>
              <a:ext uri="{FF2B5EF4-FFF2-40B4-BE49-F238E27FC236}">
                <a16:creationId xmlns:a16="http://schemas.microsoft.com/office/drawing/2014/main" id="{36215FAB-6D5B-4540-848B-D72E81BD4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6089253"/>
            <a:ext cx="1202871" cy="80045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OW FINE AGGREGATES AFEECTS CONCRETE MIX DESIGN">
            <a:extLst>
              <a:ext uri="{FF2B5EF4-FFF2-40B4-BE49-F238E27FC236}">
                <a16:creationId xmlns:a16="http://schemas.microsoft.com/office/drawing/2014/main" id="{7AA63400-197D-402B-BF5C-51999C573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159" y="6088628"/>
            <a:ext cx="1202871" cy="74704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Gurjan Brown Anchor Plywood, For Outdoor, Grade: Marine,Mr, Rs 1 /unit |  ID: 4865409955">
            <a:extLst>
              <a:ext uri="{FF2B5EF4-FFF2-40B4-BE49-F238E27FC236}">
                <a16:creationId xmlns:a16="http://schemas.microsoft.com/office/drawing/2014/main" id="{5D2286CA-91BF-4F2C-B363-E729FFDBE1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6055" y="6038615"/>
            <a:ext cx="800456" cy="80045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ot Solid Wooden Interior Door Shutter Design For Villa - Buy Door Shutter,Door  Shutter Design,Hot Door Product on Alibaba.com">
            <a:extLst>
              <a:ext uri="{FF2B5EF4-FFF2-40B4-BE49-F238E27FC236}">
                <a16:creationId xmlns:a16="http://schemas.microsoft.com/office/drawing/2014/main" id="{A3999845-9D57-46E3-86F4-F4E29F58A9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857"/>
          <a:stretch/>
        </p:blipFill>
        <p:spPr bwMode="auto">
          <a:xfrm>
            <a:off x="3036196" y="6096291"/>
            <a:ext cx="843452" cy="768747"/>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13 Different Types of Tiles for Flooring">
            <a:extLst>
              <a:ext uri="{FF2B5EF4-FFF2-40B4-BE49-F238E27FC236}">
                <a16:creationId xmlns:a16="http://schemas.microsoft.com/office/drawing/2014/main" id="{28AA0519-A798-4BCA-9C1E-057F2D1ECC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9648" y="6050158"/>
            <a:ext cx="1149099" cy="768748"/>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RKB Clay Bricks Retailer in Panchmahal Gujarat India by Radha Krishna Bricks  Industries | ID - 3582070">
            <a:extLst>
              <a:ext uri="{FF2B5EF4-FFF2-40B4-BE49-F238E27FC236}">
                <a16:creationId xmlns:a16="http://schemas.microsoft.com/office/drawing/2014/main" id="{CB32FEDC-DDDE-40BF-95AC-1BBBA624D6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8230" y="5995784"/>
            <a:ext cx="940957" cy="862216"/>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wenga Plumbers - For sanitary appliances and Solar... | Facebook">
            <a:extLst>
              <a:ext uri="{FF2B5EF4-FFF2-40B4-BE49-F238E27FC236}">
                <a16:creationId xmlns:a16="http://schemas.microsoft.com/office/drawing/2014/main" id="{FF2E1190-CEDE-4F76-8334-B7DC8C08AD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69704" y="6076117"/>
            <a:ext cx="804029" cy="800456"/>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Ashirvad CPVC Pipes &amp; Fittings - Chhabrias Bath Studio Jayanagar Bangalore">
            <a:extLst>
              <a:ext uri="{FF2B5EF4-FFF2-40B4-BE49-F238E27FC236}">
                <a16:creationId xmlns:a16="http://schemas.microsoft.com/office/drawing/2014/main" id="{A191F13A-5A49-4EE2-846B-16FBB0A770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1268" y="6069078"/>
            <a:ext cx="940957" cy="872304"/>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https://encrypted-tbn0.gstatic.com/images?q=tbn%3AANd9GcQCOAPKCnMA0kl9yYEQW7eIJApWNW1ToPlh1Ojz_rRQFCfbbRC5eYhgAbktE2IfMZZqjW5vbfM&amp;usqp=CAc">
            <a:extLst>
              <a:ext uri="{FF2B5EF4-FFF2-40B4-BE49-F238E27FC236}">
                <a16:creationId xmlns:a16="http://schemas.microsoft.com/office/drawing/2014/main" id="{FABE0D8A-E8D6-4584-917A-6E3E59D237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66551" y="6038615"/>
            <a:ext cx="872304" cy="872304"/>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Price List India | RMC Ready Mix Concrete M30 Grade(Per Cubic Meter) |  Compare Price">
            <a:extLst>
              <a:ext uri="{FF2B5EF4-FFF2-40B4-BE49-F238E27FC236}">
                <a16:creationId xmlns:a16="http://schemas.microsoft.com/office/drawing/2014/main" id="{5023CD92-0F7A-4188-A71D-85130BB4B8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38855" y="5988609"/>
            <a:ext cx="952773" cy="952773"/>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White Toughened Glass Awning Windows">
            <a:extLst>
              <a:ext uri="{FF2B5EF4-FFF2-40B4-BE49-F238E27FC236}">
                <a16:creationId xmlns:a16="http://schemas.microsoft.com/office/drawing/2014/main" id="{81499EC0-1210-4263-89DC-2369775610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75064" y="5910794"/>
            <a:ext cx="1000125" cy="1000125"/>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https://encrypted-tbn0.gstatic.com/images?q=tbn%3AANd9GcRjjgLn7XK_Uun-0py14J2SaOkUXYIr_XWwjN2cRhsLQKtucMwfAJsMHCvHTQ&amp;usqp=CAc">
            <a:extLst>
              <a:ext uri="{FF2B5EF4-FFF2-40B4-BE49-F238E27FC236}">
                <a16:creationId xmlns:a16="http://schemas.microsoft.com/office/drawing/2014/main" id="{6FFEE508-4304-4842-963B-124E6BEEE9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01827" y="5971052"/>
            <a:ext cx="620929" cy="905521"/>
          </a:xfrm>
          <a:prstGeom prst="rect">
            <a:avLst/>
          </a:prstGeom>
          <a:noFill/>
          <a:extLst>
            <a:ext uri="{909E8E84-426E-40DD-AFC4-6F175D3DCCD1}">
              <a14:hiddenFill xmlns:a14="http://schemas.microsoft.com/office/drawing/2010/main">
                <a:solidFill>
                  <a:srgbClr val="FFFFFF"/>
                </a:solidFill>
              </a14:hiddenFill>
            </a:ext>
          </a:extLst>
        </p:spPr>
      </p:pic>
      <p:pic>
        <p:nvPicPr>
          <p:cNvPr id="5152" name="Picture 32" descr="Echona M Perforated Gypsum Plaster Board at Rs 75/square feet | Plasterboard,  Wallboard, Gypsum Plaster Board, जिप्सम का बोर्ड - Gyptech Systems Private  Limited, Vadodara | ID: 19217828591">
            <a:extLst>
              <a:ext uri="{FF2B5EF4-FFF2-40B4-BE49-F238E27FC236}">
                <a16:creationId xmlns:a16="http://schemas.microsoft.com/office/drawing/2014/main" id="{8C1EC852-9FDA-41D7-8817-F64C5BD7B6E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248674" y="5971052"/>
            <a:ext cx="918657" cy="91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196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7FDE71-5A46-49E9-9065-1C1FD87E1DDB}"/>
              </a:ext>
            </a:extLst>
          </p:cNvPr>
          <p:cNvSpPr>
            <a:spLocks noGrp="1"/>
          </p:cNvSpPr>
          <p:nvPr>
            <p:ph type="title"/>
          </p:nvPr>
        </p:nvSpPr>
        <p:spPr>
          <a:xfrm>
            <a:off x="1146630" y="101599"/>
            <a:ext cx="9595982" cy="720940"/>
          </a:xfrm>
          <a:solidFill>
            <a:schemeClr val="bg1"/>
          </a:solidFill>
        </p:spPr>
        <p:txBody>
          <a:bodyPr/>
          <a:lstStyle/>
          <a:p>
            <a:pPr algn="ctr"/>
            <a:r>
              <a:rPr lang="en-US" dirty="0"/>
              <a:t>How NBC is useful in ensuring safety</a:t>
            </a:r>
            <a:endParaRPr lang="en-IN" dirty="0"/>
          </a:p>
        </p:txBody>
      </p:sp>
      <p:sp>
        <p:nvSpPr>
          <p:cNvPr id="6" name="Content Placeholder 2">
            <a:extLst>
              <a:ext uri="{FF2B5EF4-FFF2-40B4-BE49-F238E27FC236}">
                <a16:creationId xmlns:a16="http://schemas.microsoft.com/office/drawing/2014/main" id="{5E545D58-C214-48C8-817B-4228EE31595A}"/>
              </a:ext>
            </a:extLst>
          </p:cNvPr>
          <p:cNvSpPr>
            <a:spLocks noGrp="1"/>
          </p:cNvSpPr>
          <p:nvPr>
            <p:ph sz="half" idx="1"/>
          </p:nvPr>
        </p:nvSpPr>
        <p:spPr>
          <a:xfrm>
            <a:off x="224852" y="947206"/>
            <a:ext cx="10517759" cy="3450613"/>
          </a:xfrm>
        </p:spPr>
        <p:txBody>
          <a:bodyPr>
            <a:noAutofit/>
          </a:bodyPr>
          <a:lstStyle/>
          <a:p>
            <a:pPr>
              <a:tabLst>
                <a:tab pos="6100763" algn="l"/>
              </a:tabLst>
            </a:pPr>
            <a:r>
              <a:rPr lang="en-US" dirty="0"/>
              <a:t>Do you know STRUCTURAL DESIGN of your building is important to ensure its safety during its service life</a:t>
            </a:r>
          </a:p>
          <a:p>
            <a:pPr>
              <a:tabLst>
                <a:tab pos="6100763" algn="l"/>
              </a:tabLst>
            </a:pPr>
            <a:r>
              <a:rPr lang="en-US" dirty="0"/>
              <a:t>Building (both superstructure and substructure) is subjected to various loads:  loads of its components/materials (Dead Load), load of its occupants and fixtures/facilities inside the building (Imposed/Live load), Wind Load, Seismic (Earthquake) Forces, Horizontal thrust of Soil, Snow load, temperature effects </a:t>
            </a:r>
          </a:p>
          <a:p>
            <a:r>
              <a:rPr lang="en-US" b="1" u="sng" dirty="0"/>
              <a:t>In order to ensure that your building is safe from Disasters including Earthquake, get the structural design of your building carried out by Engineer/Structural Engineer as per </a:t>
            </a:r>
            <a:r>
              <a:rPr lang="en-US" b="1" u="sng" dirty="0">
                <a:solidFill>
                  <a:schemeClr val="accent2">
                    <a:lumMod val="75000"/>
                  </a:schemeClr>
                </a:solidFill>
              </a:rPr>
              <a:t>Part 6 ‘Structural Design’ of NBC 2016</a:t>
            </a:r>
          </a:p>
        </p:txBody>
      </p:sp>
      <p:pic>
        <p:nvPicPr>
          <p:cNvPr id="2050" name="Picture 2" descr="Earthquake Resistant Structure Contrast Cartoon Character Stock Vector  (Royalty Free) 452601823">
            <a:extLst>
              <a:ext uri="{FF2B5EF4-FFF2-40B4-BE49-F238E27FC236}">
                <a16:creationId xmlns:a16="http://schemas.microsoft.com/office/drawing/2014/main" id="{4C0755FA-F130-4780-AF3E-9161228E0B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65" b="11256"/>
          <a:stretch/>
        </p:blipFill>
        <p:spPr bwMode="auto">
          <a:xfrm>
            <a:off x="206803" y="4650412"/>
            <a:ext cx="2485166" cy="22075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Foundation Piles. Construction Of Building. Isometric View... Royalty  Free Cliparts, Vectors, And Stock Illustration. Image 88854340.">
            <a:extLst>
              <a:ext uri="{FF2B5EF4-FFF2-40B4-BE49-F238E27FC236}">
                <a16:creationId xmlns:a16="http://schemas.microsoft.com/office/drawing/2014/main" id="{9DBC48C9-0B07-422B-BC55-F919FBB09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210" y="4650412"/>
            <a:ext cx="3633059" cy="22075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yphoon Stock Illustrations, Cliparts And Royalty Free Typhoon Vectors">
            <a:extLst>
              <a:ext uri="{FF2B5EF4-FFF2-40B4-BE49-F238E27FC236}">
                <a16:creationId xmlns:a16="http://schemas.microsoft.com/office/drawing/2014/main" id="{EAA1BBE8-7E76-46C7-A1F6-B88B07079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613" y="4634602"/>
            <a:ext cx="2788231" cy="22128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ructural Loads: Beginner's Guide — WeTheStudy">
            <a:extLst>
              <a:ext uri="{FF2B5EF4-FFF2-40B4-BE49-F238E27FC236}">
                <a16:creationId xmlns:a16="http://schemas.microsoft.com/office/drawing/2014/main" id="{46F7E57A-0D96-4DCB-8327-95A11E163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8085" y="4624085"/>
            <a:ext cx="2233916" cy="223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3211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06BAC4BE-B05F-4324-85A5-330C001829EC}"/>
              </a:ext>
            </a:extLst>
          </p:cNvPr>
          <p:cNvGraphicFramePr>
            <a:graphicFrameLocks/>
          </p:cNvGraphicFramePr>
          <p:nvPr>
            <p:extLst>
              <p:ext uri="{D42A27DB-BD31-4B8C-83A1-F6EECF244321}">
                <p14:modId xmlns:p14="http://schemas.microsoft.com/office/powerpoint/2010/main" val="661639802"/>
              </p:ext>
            </p:extLst>
          </p:nvPr>
        </p:nvGraphicFramePr>
        <p:xfrm>
          <a:off x="5006251" y="142638"/>
          <a:ext cx="7110333" cy="6610662"/>
        </p:xfrm>
        <a:graphic>
          <a:graphicData uri="http://schemas.openxmlformats.org/drawingml/2006/table">
            <a:tbl>
              <a:tblPr firstRow="1" bandRow="1">
                <a:tableStyleId>{5C22544A-7EE6-4342-B048-85BDC9FD1C3A}</a:tableStyleId>
              </a:tblPr>
              <a:tblGrid>
                <a:gridCol w="1651896">
                  <a:extLst>
                    <a:ext uri="{9D8B030D-6E8A-4147-A177-3AD203B41FA5}">
                      <a16:colId xmlns:a16="http://schemas.microsoft.com/office/drawing/2014/main" val="20000"/>
                    </a:ext>
                  </a:extLst>
                </a:gridCol>
                <a:gridCol w="5458437">
                  <a:extLst>
                    <a:ext uri="{9D8B030D-6E8A-4147-A177-3AD203B41FA5}">
                      <a16:colId xmlns:a16="http://schemas.microsoft.com/office/drawing/2014/main" val="20001"/>
                    </a:ext>
                  </a:extLst>
                </a:gridCol>
              </a:tblGrid>
              <a:tr h="415162">
                <a:tc>
                  <a:txBody>
                    <a:bodyPr/>
                    <a:lstStyle/>
                    <a:p>
                      <a:r>
                        <a:rPr lang="en-US" sz="1900" b="1" dirty="0"/>
                        <a:t>Section </a:t>
                      </a:r>
                      <a:endParaRPr lang="en-US" sz="1900" dirty="0"/>
                    </a:p>
                  </a:txBody>
                  <a:tcPr marT="45717" marB="45717"/>
                </a:tc>
                <a:tc>
                  <a:txBody>
                    <a:bodyPr/>
                    <a:lstStyle/>
                    <a:p>
                      <a:pPr algn="ctr"/>
                      <a:r>
                        <a:rPr lang="en-US" altLang="en-US" sz="2000" kern="1200" dirty="0">
                          <a:solidFill>
                            <a:schemeClr val="tx1"/>
                          </a:solidFill>
                          <a:latin typeface="Arial" pitchFamily="34" charset="0"/>
                          <a:ea typeface="+mn-ea"/>
                          <a:cs typeface="Arial" pitchFamily="34" charset="0"/>
                        </a:rPr>
                        <a:t>Title</a:t>
                      </a:r>
                    </a:p>
                  </a:txBody>
                  <a:tcPr marT="45717" marB="45717"/>
                </a:tc>
                <a:extLst>
                  <a:ext uri="{0D108BD9-81ED-4DB2-BD59-A6C34878D82A}">
                    <a16:rowId xmlns:a16="http://schemas.microsoft.com/office/drawing/2014/main" val="10000"/>
                  </a:ext>
                </a:extLst>
              </a:tr>
              <a:tr h="351290">
                <a:tc>
                  <a:txBody>
                    <a:bodyPr/>
                    <a:lstStyle/>
                    <a:p>
                      <a:r>
                        <a:rPr lang="en-US" sz="1600" b="1" dirty="0"/>
                        <a:t>Section  1</a:t>
                      </a:r>
                    </a:p>
                  </a:txBody>
                  <a:tcPr marT="45717" marB="45717"/>
                </a:tc>
                <a:tc>
                  <a:txBody>
                    <a:bodyPr/>
                    <a:lstStyle/>
                    <a:p>
                      <a:r>
                        <a:rPr lang="en-US" altLang="en-US" sz="1600" kern="1200" dirty="0">
                          <a:solidFill>
                            <a:schemeClr val="dk1"/>
                          </a:solidFill>
                          <a:effectLst/>
                          <a:latin typeface="+mn-lt"/>
                          <a:ea typeface="+mn-ea"/>
                          <a:cs typeface="+mn-cs"/>
                        </a:rPr>
                        <a:t>Loads, Forces and Effects</a:t>
                      </a:r>
                    </a:p>
                  </a:txBody>
                  <a:tcPr marT="45717" marB="45717"/>
                </a:tc>
                <a:extLst>
                  <a:ext uri="{0D108BD9-81ED-4DB2-BD59-A6C34878D82A}">
                    <a16:rowId xmlns:a16="http://schemas.microsoft.com/office/drawing/2014/main" val="10001"/>
                  </a:ext>
                </a:extLst>
              </a:tr>
              <a:tr h="351290">
                <a:tc>
                  <a:txBody>
                    <a:bodyPr/>
                    <a:lstStyle/>
                    <a:p>
                      <a:r>
                        <a:rPr lang="en-US" sz="1600" b="1" dirty="0"/>
                        <a:t>Section  2</a:t>
                      </a:r>
                    </a:p>
                  </a:txBody>
                  <a:tcPr marT="45717" marB="45717"/>
                </a:tc>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en-US" altLang="en-US" sz="1600" kern="1200" dirty="0">
                          <a:solidFill>
                            <a:schemeClr val="dk1"/>
                          </a:solidFill>
                          <a:effectLst/>
                          <a:latin typeface="+mn-lt"/>
                          <a:ea typeface="+mn-ea"/>
                          <a:cs typeface="+mn-cs"/>
                        </a:rPr>
                        <a:t>Soils and Foundations	</a:t>
                      </a:r>
                    </a:p>
                  </a:txBody>
                  <a:tcPr marT="45717" marB="45717"/>
                </a:tc>
                <a:extLst>
                  <a:ext uri="{0D108BD9-81ED-4DB2-BD59-A6C34878D82A}">
                    <a16:rowId xmlns:a16="http://schemas.microsoft.com/office/drawing/2014/main" val="10002"/>
                  </a:ext>
                </a:extLst>
              </a:tr>
              <a:tr h="351290">
                <a:tc>
                  <a:txBody>
                    <a:bodyPr/>
                    <a:lstStyle/>
                    <a:p>
                      <a:r>
                        <a:rPr lang="en-US" sz="1600" b="1" dirty="0"/>
                        <a:t>Section  3</a:t>
                      </a:r>
                    </a:p>
                  </a:txBody>
                  <a:tcPr marT="45717" marB="45717"/>
                </a:tc>
                <a:tc>
                  <a:txBody>
                    <a:bodyPr/>
                    <a:lstStyle/>
                    <a:p>
                      <a:r>
                        <a:rPr lang="en-US" altLang="en-US" sz="1600" kern="1200" dirty="0">
                          <a:solidFill>
                            <a:schemeClr val="dk1"/>
                          </a:solidFill>
                          <a:effectLst/>
                          <a:latin typeface="+mn-lt"/>
                          <a:ea typeface="+mn-ea"/>
                          <a:cs typeface="+mn-cs"/>
                        </a:rPr>
                        <a:t>Timber and Bamboo</a:t>
                      </a:r>
                    </a:p>
                  </a:txBody>
                  <a:tcPr marT="45717" marB="45717"/>
                </a:tc>
                <a:extLst>
                  <a:ext uri="{0D108BD9-81ED-4DB2-BD59-A6C34878D82A}">
                    <a16:rowId xmlns:a16="http://schemas.microsoft.com/office/drawing/2014/main" val="10003"/>
                  </a:ext>
                </a:extLst>
              </a:tr>
              <a:tr h="606778">
                <a:tc>
                  <a:txBody>
                    <a:bodyPr/>
                    <a:lstStyle/>
                    <a:p>
                      <a:pPr algn="r"/>
                      <a:r>
                        <a:rPr lang="en-US" sz="1600" b="0" dirty="0"/>
                        <a:t>Sub</a:t>
                      </a:r>
                      <a:r>
                        <a:rPr lang="en-US" sz="1600" b="0" baseline="0" dirty="0"/>
                        <a:t> s</a:t>
                      </a:r>
                      <a:r>
                        <a:rPr lang="en-US" sz="1600" b="0" dirty="0"/>
                        <a:t>ection 3A</a:t>
                      </a:r>
                    </a:p>
                  </a:txBody>
                  <a:tcPr marT="45717" marB="45717"/>
                </a:tc>
                <a:tc>
                  <a:txBody>
                    <a:bodyPr/>
                    <a:lstStyle/>
                    <a:p>
                      <a:r>
                        <a:rPr lang="en-US" altLang="en-US" sz="1600" kern="1200" dirty="0">
                          <a:solidFill>
                            <a:schemeClr val="dk1"/>
                          </a:solidFill>
                          <a:effectLst/>
                          <a:latin typeface="+mn-lt"/>
                          <a:ea typeface="+mn-ea"/>
                          <a:cs typeface="+mn-cs"/>
                        </a:rPr>
                        <a:t>Timber</a:t>
                      </a:r>
                    </a:p>
                  </a:txBody>
                  <a:tcPr marT="45717" marB="45717"/>
                </a:tc>
                <a:extLst>
                  <a:ext uri="{0D108BD9-81ED-4DB2-BD59-A6C34878D82A}">
                    <a16:rowId xmlns:a16="http://schemas.microsoft.com/office/drawing/2014/main" val="10004"/>
                  </a:ext>
                </a:extLst>
              </a:tr>
              <a:tr h="351290">
                <a:tc>
                  <a:txBody>
                    <a:bodyPr/>
                    <a:lstStyle/>
                    <a:p>
                      <a:pPr algn="r"/>
                      <a:r>
                        <a:rPr lang="en-US" sz="1600" b="0" dirty="0"/>
                        <a:t>Sub</a:t>
                      </a:r>
                      <a:r>
                        <a:rPr lang="en-US" sz="1600" b="0" baseline="0" dirty="0"/>
                        <a:t> s</a:t>
                      </a:r>
                      <a:r>
                        <a:rPr lang="en-US" sz="1600" b="0" dirty="0"/>
                        <a:t>ection 3B</a:t>
                      </a:r>
                    </a:p>
                  </a:txBody>
                  <a:tcPr marT="45717" marB="45717"/>
                </a:tc>
                <a:tc>
                  <a:txBody>
                    <a:bodyPr/>
                    <a:lstStyle/>
                    <a:p>
                      <a:r>
                        <a:rPr lang="en-US" altLang="en-US" sz="1600" kern="1200" dirty="0">
                          <a:solidFill>
                            <a:schemeClr val="dk1"/>
                          </a:solidFill>
                          <a:effectLst/>
                          <a:latin typeface="+mn-lt"/>
                          <a:ea typeface="+mn-ea"/>
                          <a:cs typeface="+mn-cs"/>
                        </a:rPr>
                        <a:t>Bamboo</a:t>
                      </a:r>
                    </a:p>
                  </a:txBody>
                  <a:tcPr marT="45717" marB="45717"/>
                </a:tc>
                <a:extLst>
                  <a:ext uri="{0D108BD9-81ED-4DB2-BD59-A6C34878D82A}">
                    <a16:rowId xmlns:a16="http://schemas.microsoft.com/office/drawing/2014/main" val="10005"/>
                  </a:ext>
                </a:extLst>
              </a:tr>
              <a:tr h="351290">
                <a:tc>
                  <a:txBody>
                    <a:bodyPr/>
                    <a:lstStyle/>
                    <a:p>
                      <a:r>
                        <a:rPr lang="en-US" sz="1600" b="1" dirty="0"/>
                        <a:t>Section  4</a:t>
                      </a:r>
                    </a:p>
                  </a:txBody>
                  <a:tcPr marT="45717" marB="45717"/>
                </a:tc>
                <a:tc>
                  <a:txBody>
                    <a:bodyPr/>
                    <a:lstStyle/>
                    <a:p>
                      <a:r>
                        <a:rPr lang="en-US" altLang="en-US" sz="1600" kern="1200" dirty="0">
                          <a:solidFill>
                            <a:schemeClr val="dk1"/>
                          </a:solidFill>
                          <a:effectLst/>
                          <a:latin typeface="+mn-lt"/>
                          <a:ea typeface="+mn-ea"/>
                          <a:cs typeface="+mn-cs"/>
                        </a:rPr>
                        <a:t>Masonry</a:t>
                      </a:r>
                    </a:p>
                  </a:txBody>
                  <a:tcPr marT="45717" marB="45717"/>
                </a:tc>
                <a:extLst>
                  <a:ext uri="{0D108BD9-81ED-4DB2-BD59-A6C34878D82A}">
                    <a16:rowId xmlns:a16="http://schemas.microsoft.com/office/drawing/2014/main" val="10006"/>
                  </a:ext>
                </a:extLst>
              </a:tr>
              <a:tr h="351290">
                <a:tc>
                  <a:txBody>
                    <a:bodyPr/>
                    <a:lstStyle/>
                    <a:p>
                      <a:r>
                        <a:rPr lang="en-US" sz="1600" b="1" dirty="0"/>
                        <a:t>Section  5 </a:t>
                      </a:r>
                    </a:p>
                  </a:txBody>
                  <a:tcPr marT="45717" marB="45717"/>
                </a:tc>
                <a:tc>
                  <a:txBody>
                    <a:bodyPr/>
                    <a:lstStyle/>
                    <a:p>
                      <a:r>
                        <a:rPr lang="en-US" altLang="en-US" sz="1600" kern="1200" dirty="0">
                          <a:solidFill>
                            <a:schemeClr val="dk1"/>
                          </a:solidFill>
                          <a:effectLst/>
                          <a:latin typeface="+mn-lt"/>
                          <a:ea typeface="+mn-ea"/>
                          <a:cs typeface="+mn-cs"/>
                        </a:rPr>
                        <a:t>Concrete</a:t>
                      </a:r>
                    </a:p>
                  </a:txBody>
                  <a:tcPr marT="45717" marB="45717"/>
                </a:tc>
                <a:extLst>
                  <a:ext uri="{0D108BD9-81ED-4DB2-BD59-A6C34878D82A}">
                    <a16:rowId xmlns:a16="http://schemas.microsoft.com/office/drawing/2014/main" val="10007"/>
                  </a:ext>
                </a:extLst>
              </a:tr>
              <a:tr h="606778">
                <a:tc>
                  <a:txBody>
                    <a:bodyPr/>
                    <a:lstStyle/>
                    <a:p>
                      <a:pPr algn="r"/>
                      <a:r>
                        <a:rPr lang="en-US" sz="1600" b="0" dirty="0"/>
                        <a:t>Sub</a:t>
                      </a:r>
                      <a:r>
                        <a:rPr lang="en-US" sz="1600" b="0" baseline="0" dirty="0"/>
                        <a:t> s</a:t>
                      </a:r>
                      <a:r>
                        <a:rPr lang="en-US" sz="1600" b="0" dirty="0"/>
                        <a:t>ection 5A</a:t>
                      </a:r>
                      <a:r>
                        <a:rPr lang="en-US" sz="1600" b="0" baseline="0" dirty="0"/>
                        <a:t> </a:t>
                      </a:r>
                      <a:endParaRPr lang="en-US" sz="1600" b="0" dirty="0"/>
                    </a:p>
                  </a:txBody>
                  <a:tcPr marT="45717" marB="45717"/>
                </a:tc>
                <a:tc>
                  <a:txBody>
                    <a:bodyPr/>
                    <a:lstStyle/>
                    <a:p>
                      <a:r>
                        <a:rPr lang="en-US" altLang="en-US" sz="1600" kern="1200" dirty="0">
                          <a:solidFill>
                            <a:schemeClr val="dk1"/>
                          </a:solidFill>
                          <a:effectLst/>
                          <a:latin typeface="+mn-lt"/>
                          <a:ea typeface="+mn-ea"/>
                          <a:cs typeface="+mn-cs"/>
                        </a:rPr>
                        <a:t>Plain and Reinforced Concrete</a:t>
                      </a:r>
                    </a:p>
                  </a:txBody>
                  <a:tcPr marT="45717" marB="45717"/>
                </a:tc>
                <a:extLst>
                  <a:ext uri="{0D108BD9-81ED-4DB2-BD59-A6C34878D82A}">
                    <a16:rowId xmlns:a16="http://schemas.microsoft.com/office/drawing/2014/main" val="10008"/>
                  </a:ext>
                </a:extLst>
              </a:tr>
              <a:tr h="351290">
                <a:tc>
                  <a:txBody>
                    <a:bodyPr/>
                    <a:lstStyle/>
                    <a:p>
                      <a:pPr algn="r"/>
                      <a:r>
                        <a:rPr lang="en-US" sz="1600" b="0" dirty="0"/>
                        <a:t>Sub</a:t>
                      </a:r>
                      <a:r>
                        <a:rPr lang="en-US" sz="1600" b="0" baseline="0" dirty="0"/>
                        <a:t> s</a:t>
                      </a:r>
                      <a:r>
                        <a:rPr lang="en-US" sz="1600" b="0" dirty="0"/>
                        <a:t>ection 5B</a:t>
                      </a:r>
                    </a:p>
                  </a:txBody>
                  <a:tcPr marT="45717" marB="45717"/>
                </a:tc>
                <a:tc>
                  <a:txBody>
                    <a:bodyPr/>
                    <a:lstStyle/>
                    <a:p>
                      <a:r>
                        <a:rPr lang="en-US" altLang="en-US" sz="1600" kern="1200" dirty="0" err="1">
                          <a:solidFill>
                            <a:schemeClr val="dk1"/>
                          </a:solidFill>
                          <a:effectLst/>
                          <a:latin typeface="+mn-lt"/>
                          <a:ea typeface="+mn-ea"/>
                          <a:cs typeface="+mn-cs"/>
                        </a:rPr>
                        <a:t>Prestressed</a:t>
                      </a:r>
                      <a:r>
                        <a:rPr lang="en-US" altLang="en-US" sz="1600" kern="1200" dirty="0">
                          <a:solidFill>
                            <a:schemeClr val="dk1"/>
                          </a:solidFill>
                          <a:effectLst/>
                          <a:latin typeface="+mn-lt"/>
                          <a:ea typeface="+mn-ea"/>
                          <a:cs typeface="+mn-cs"/>
                        </a:rPr>
                        <a:t> Concrete</a:t>
                      </a:r>
                    </a:p>
                  </a:txBody>
                  <a:tcPr marT="45717" marB="45717"/>
                </a:tc>
                <a:extLst>
                  <a:ext uri="{0D108BD9-81ED-4DB2-BD59-A6C34878D82A}">
                    <a16:rowId xmlns:a16="http://schemas.microsoft.com/office/drawing/2014/main" val="10009"/>
                  </a:ext>
                </a:extLst>
              </a:tr>
              <a:tr h="351290">
                <a:tc>
                  <a:txBody>
                    <a:bodyPr/>
                    <a:lstStyle/>
                    <a:p>
                      <a:r>
                        <a:rPr lang="en-US" sz="1600" b="1" dirty="0"/>
                        <a:t>Section  6 </a:t>
                      </a:r>
                    </a:p>
                  </a:txBody>
                  <a:tcPr marT="45717" marB="45717"/>
                </a:tc>
                <a:tc>
                  <a:txBody>
                    <a:bodyPr/>
                    <a:lstStyle/>
                    <a:p>
                      <a:r>
                        <a:rPr lang="en-US" altLang="en-US" sz="1600" kern="1200" dirty="0">
                          <a:solidFill>
                            <a:schemeClr val="dk1"/>
                          </a:solidFill>
                          <a:effectLst/>
                          <a:latin typeface="+mn-lt"/>
                          <a:ea typeface="+mn-ea"/>
                          <a:cs typeface="+mn-cs"/>
                        </a:rPr>
                        <a:t>Steel</a:t>
                      </a:r>
                    </a:p>
                  </a:txBody>
                  <a:tcPr marT="45717" marB="45717"/>
                </a:tc>
                <a:extLst>
                  <a:ext uri="{0D108BD9-81ED-4DB2-BD59-A6C34878D82A}">
                    <a16:rowId xmlns:a16="http://schemas.microsoft.com/office/drawing/2014/main" val="10010"/>
                  </a:ext>
                </a:extLst>
              </a:tr>
              <a:tr h="606778">
                <a:tc>
                  <a:txBody>
                    <a:bodyPr/>
                    <a:lstStyle/>
                    <a:p>
                      <a:r>
                        <a:rPr lang="en-US" sz="1600" b="1" dirty="0"/>
                        <a:t>Section  7</a:t>
                      </a:r>
                    </a:p>
                  </a:txBody>
                  <a:tcPr marT="45717" marB="45717"/>
                </a:tc>
                <a:tc>
                  <a:txBody>
                    <a:bodyPr/>
                    <a:lstStyle/>
                    <a:p>
                      <a:r>
                        <a:rPr lang="en-US" altLang="en-US" sz="1600" kern="1200" dirty="0">
                          <a:solidFill>
                            <a:schemeClr val="dk1"/>
                          </a:solidFill>
                          <a:effectLst/>
                          <a:latin typeface="+mn-lt"/>
                          <a:ea typeface="+mn-ea"/>
                          <a:cs typeface="+mn-cs"/>
                        </a:rPr>
                        <a:t>Prefabrication, Systems Building and Mixed/ Composite Construction</a:t>
                      </a:r>
                    </a:p>
                  </a:txBody>
                  <a:tcPr marT="45717" marB="45717"/>
                </a:tc>
                <a:extLst>
                  <a:ext uri="{0D108BD9-81ED-4DB2-BD59-A6C34878D82A}">
                    <a16:rowId xmlns:a16="http://schemas.microsoft.com/office/drawing/2014/main" val="10011"/>
                  </a:ext>
                </a:extLst>
              </a:tr>
              <a:tr h="606778">
                <a:tc>
                  <a:txBody>
                    <a:bodyPr/>
                    <a:lstStyle/>
                    <a:p>
                      <a:pPr algn="r"/>
                      <a:r>
                        <a:rPr lang="en-US" sz="1600" b="0" dirty="0"/>
                        <a:t>Sub</a:t>
                      </a:r>
                      <a:r>
                        <a:rPr lang="en-US" sz="1600" b="0" baseline="0" dirty="0"/>
                        <a:t> s</a:t>
                      </a:r>
                      <a:r>
                        <a:rPr lang="en-US" sz="1600" b="0" dirty="0"/>
                        <a:t>ection 7A</a:t>
                      </a:r>
                    </a:p>
                  </a:txBody>
                  <a:tcPr marT="45717" marB="45717"/>
                </a:tc>
                <a:tc>
                  <a:txBody>
                    <a:bodyPr/>
                    <a:lstStyle/>
                    <a:p>
                      <a:r>
                        <a:rPr lang="en-US" altLang="en-US" sz="1600" kern="1200" dirty="0">
                          <a:solidFill>
                            <a:schemeClr val="dk1"/>
                          </a:solidFill>
                          <a:effectLst/>
                          <a:latin typeface="+mn-lt"/>
                          <a:ea typeface="+mn-ea"/>
                          <a:cs typeface="+mn-cs"/>
                        </a:rPr>
                        <a:t>Prefabricated Concrete</a:t>
                      </a:r>
                    </a:p>
                  </a:txBody>
                  <a:tcPr marT="45717" marB="45717"/>
                </a:tc>
                <a:extLst>
                  <a:ext uri="{0D108BD9-81ED-4DB2-BD59-A6C34878D82A}">
                    <a16:rowId xmlns:a16="http://schemas.microsoft.com/office/drawing/2014/main" val="10012"/>
                  </a:ext>
                </a:extLst>
              </a:tr>
              <a:tr h="606778">
                <a:tc>
                  <a:txBody>
                    <a:bodyPr/>
                    <a:lstStyle/>
                    <a:p>
                      <a:pPr algn="r"/>
                      <a:r>
                        <a:rPr lang="en-US" sz="1600" b="0" dirty="0"/>
                        <a:t>Sub</a:t>
                      </a:r>
                      <a:r>
                        <a:rPr lang="en-US" sz="1600" b="0" baseline="0" dirty="0"/>
                        <a:t> s</a:t>
                      </a:r>
                      <a:r>
                        <a:rPr lang="en-US" sz="1600" b="0" dirty="0"/>
                        <a:t>ection  7B</a:t>
                      </a:r>
                    </a:p>
                  </a:txBody>
                  <a:tcPr marT="45717" marB="45717"/>
                </a:tc>
                <a:tc>
                  <a:txBody>
                    <a:bodyPr/>
                    <a:lstStyle/>
                    <a:p>
                      <a:r>
                        <a:rPr lang="en-US" altLang="en-US" sz="1600" kern="1200" dirty="0">
                          <a:solidFill>
                            <a:schemeClr val="dk1"/>
                          </a:solidFill>
                          <a:effectLst/>
                          <a:latin typeface="+mn-lt"/>
                          <a:ea typeface="+mn-ea"/>
                          <a:cs typeface="+mn-cs"/>
                        </a:rPr>
                        <a:t>Systems Building and Mixed/Composite Construction</a:t>
                      </a:r>
                    </a:p>
                  </a:txBody>
                  <a:tcPr marT="45717" marB="45717"/>
                </a:tc>
                <a:extLst>
                  <a:ext uri="{0D108BD9-81ED-4DB2-BD59-A6C34878D82A}">
                    <a16:rowId xmlns:a16="http://schemas.microsoft.com/office/drawing/2014/main" val="10013"/>
                  </a:ext>
                </a:extLst>
              </a:tr>
              <a:tr h="351290">
                <a:tc>
                  <a:txBody>
                    <a:bodyPr/>
                    <a:lstStyle/>
                    <a:p>
                      <a:r>
                        <a:rPr lang="en-US" sz="1600" b="1" dirty="0"/>
                        <a:t>Section  8</a:t>
                      </a:r>
                    </a:p>
                  </a:txBody>
                  <a:tcPr marT="45717" marB="45717"/>
                </a:tc>
                <a:tc>
                  <a:txBody>
                    <a:bodyPr/>
                    <a:lstStyle/>
                    <a:p>
                      <a:r>
                        <a:rPr lang="en-US" altLang="en-US" sz="1600" kern="1200" dirty="0">
                          <a:solidFill>
                            <a:schemeClr val="dk1"/>
                          </a:solidFill>
                          <a:effectLst/>
                          <a:latin typeface="+mn-lt"/>
                          <a:ea typeface="+mn-ea"/>
                          <a:cs typeface="+mn-cs"/>
                        </a:rPr>
                        <a:t>Glass and Glazing (New)</a:t>
                      </a:r>
                    </a:p>
                  </a:txBody>
                  <a:tcPr marT="45717" marB="45717"/>
                </a:tc>
                <a:extLst>
                  <a:ext uri="{0D108BD9-81ED-4DB2-BD59-A6C34878D82A}">
                    <a16:rowId xmlns:a16="http://schemas.microsoft.com/office/drawing/2014/main" val="10014"/>
                  </a:ext>
                </a:extLst>
              </a:tr>
            </a:tbl>
          </a:graphicData>
        </a:graphic>
      </p:graphicFrame>
      <p:sp>
        <p:nvSpPr>
          <p:cNvPr id="6" name="TextBox 5">
            <a:extLst>
              <a:ext uri="{FF2B5EF4-FFF2-40B4-BE49-F238E27FC236}">
                <a16:creationId xmlns:a16="http://schemas.microsoft.com/office/drawing/2014/main" id="{EE0019A0-0551-466E-8FD2-236E0B6649AA}"/>
              </a:ext>
            </a:extLst>
          </p:cNvPr>
          <p:cNvSpPr txBox="1"/>
          <p:nvPr/>
        </p:nvSpPr>
        <p:spPr>
          <a:xfrm>
            <a:off x="164892" y="822051"/>
            <a:ext cx="4916773" cy="5632311"/>
          </a:xfrm>
          <a:prstGeom prst="rect">
            <a:avLst/>
          </a:prstGeom>
          <a:noFill/>
        </p:spPr>
        <p:txBody>
          <a:bodyPr wrap="square" rtlCol="0">
            <a:spAutoFit/>
          </a:bodyPr>
          <a:lstStyle/>
          <a:p>
            <a:pPr marL="342900" indent="-342900">
              <a:buClr>
                <a:schemeClr val="accent1"/>
              </a:buClr>
              <a:buFont typeface="Arial" panose="020B0604020202020204" pitchFamily="34" charset="0"/>
              <a:buChar char="•"/>
            </a:pPr>
            <a:r>
              <a:rPr lang="en-IN" sz="2000" dirty="0"/>
              <a:t>While calculation of loads, forces and effects are covered in </a:t>
            </a:r>
            <a:r>
              <a:rPr lang="en-IN" sz="2000" dirty="0">
                <a:solidFill>
                  <a:schemeClr val="accent1"/>
                </a:solidFill>
              </a:rPr>
              <a:t>Section 1 </a:t>
            </a:r>
            <a:r>
              <a:rPr lang="en-IN" sz="2000" dirty="0"/>
              <a:t>of NBC 2016,  </a:t>
            </a:r>
            <a:r>
              <a:rPr lang="en-IN" sz="2000" dirty="0">
                <a:solidFill>
                  <a:schemeClr val="accent1"/>
                </a:solidFill>
              </a:rPr>
              <a:t>Section 2</a:t>
            </a:r>
            <a:r>
              <a:rPr lang="en-IN" sz="2000" dirty="0"/>
              <a:t> covers design of various types of foundations depending upon type of soil required.</a:t>
            </a:r>
          </a:p>
          <a:p>
            <a:pPr marL="342900" indent="-342900">
              <a:buClr>
                <a:schemeClr val="accent1"/>
              </a:buClr>
              <a:buFont typeface="Arial" panose="020B0604020202020204" pitchFamily="34" charset="0"/>
              <a:buChar char="•"/>
            </a:pPr>
            <a:endParaRPr lang="en-IN" sz="2000" dirty="0"/>
          </a:p>
          <a:p>
            <a:pPr marL="342900" indent="-342900">
              <a:buClr>
                <a:schemeClr val="accent1"/>
              </a:buClr>
              <a:buFont typeface="Arial" panose="020B0604020202020204" pitchFamily="34" charset="0"/>
              <a:buChar char="•"/>
            </a:pPr>
            <a:r>
              <a:rPr lang="en-IN" sz="2000" dirty="0">
                <a:solidFill>
                  <a:schemeClr val="accent1"/>
                </a:solidFill>
              </a:rPr>
              <a:t>Section 2 </a:t>
            </a:r>
            <a:r>
              <a:rPr lang="en-IN" sz="2000" dirty="0"/>
              <a:t>also covers ground improvement techniques</a:t>
            </a:r>
          </a:p>
          <a:p>
            <a:pPr marL="342900" indent="-342900">
              <a:buClr>
                <a:schemeClr val="accent1"/>
              </a:buClr>
              <a:buFont typeface="Arial" panose="020B0604020202020204" pitchFamily="34" charset="0"/>
              <a:buChar char="•"/>
            </a:pPr>
            <a:endParaRPr lang="en-IN" sz="2000" dirty="0"/>
          </a:p>
          <a:p>
            <a:pPr marL="342900" indent="-342900">
              <a:buClr>
                <a:schemeClr val="accent1"/>
              </a:buClr>
              <a:buFont typeface="Arial" panose="020B0604020202020204" pitchFamily="34" charset="0"/>
              <a:buChar char="•"/>
            </a:pPr>
            <a:r>
              <a:rPr lang="en-IN" sz="2000" dirty="0">
                <a:solidFill>
                  <a:schemeClr val="accent1"/>
                </a:solidFill>
              </a:rPr>
              <a:t>Sections 3 to 8 </a:t>
            </a:r>
            <a:r>
              <a:rPr lang="en-IN" sz="2000" dirty="0"/>
              <a:t>covers design and construction of buildings using different materials</a:t>
            </a:r>
          </a:p>
          <a:p>
            <a:pPr>
              <a:buClr>
                <a:schemeClr val="accent1"/>
              </a:buClr>
            </a:pPr>
            <a:endParaRPr lang="en-IN" sz="2000" dirty="0"/>
          </a:p>
          <a:p>
            <a:pPr marL="342900" indent="-342900">
              <a:buClr>
                <a:schemeClr val="accent1"/>
              </a:buClr>
              <a:buFont typeface="Arial" panose="020B0604020202020204" pitchFamily="34" charset="0"/>
              <a:buChar char="•"/>
            </a:pPr>
            <a:r>
              <a:rPr lang="en-IN" sz="2000" dirty="0"/>
              <a:t>Building Byelaws/Regulations generally refer to this Part for Structural Design</a:t>
            </a:r>
          </a:p>
          <a:p>
            <a:pPr marL="342900" indent="-342900">
              <a:buClr>
                <a:schemeClr val="accent1"/>
              </a:buClr>
              <a:buFont typeface="Arial" panose="020B0604020202020204" pitchFamily="34" charset="0"/>
              <a:buChar char="•"/>
            </a:pPr>
            <a:endParaRPr lang="en-IN" sz="2000" dirty="0"/>
          </a:p>
        </p:txBody>
      </p:sp>
    </p:spTree>
    <p:extLst>
      <p:ext uri="{BB962C8B-B14F-4D97-AF65-F5344CB8AC3E}">
        <p14:creationId xmlns:p14="http://schemas.microsoft.com/office/powerpoint/2010/main" val="35732507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Content Placeholder 5">
            <a:extLst>
              <a:ext uri="{FF2B5EF4-FFF2-40B4-BE49-F238E27FC236}">
                <a16:creationId xmlns:a16="http://schemas.microsoft.com/office/drawing/2014/main" id="{E8F82E59-1200-47CF-A161-BC50D5C70A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248"/>
          <a:stretch>
            <a:fillRect/>
          </a:stretch>
        </p:blipFill>
        <p:spPr>
          <a:xfrm>
            <a:off x="2209800" y="76200"/>
            <a:ext cx="6629400" cy="6648450"/>
          </a:xfrm>
        </p:spPr>
      </p:pic>
      <p:sp>
        <p:nvSpPr>
          <p:cNvPr id="4" name="Date Placeholder 3">
            <a:extLst>
              <a:ext uri="{FF2B5EF4-FFF2-40B4-BE49-F238E27FC236}">
                <a16:creationId xmlns:a16="http://schemas.microsoft.com/office/drawing/2014/main" id="{7A691054-5C58-4155-96CC-7CDC131BCA46}"/>
              </a:ext>
            </a:extLst>
          </p:cNvPr>
          <p:cNvSpPr>
            <a:spLocks noGrp="1"/>
          </p:cNvSpPr>
          <p:nvPr>
            <p:ph type="dt" sz="half" idx="10"/>
          </p:nvPr>
        </p:nvSpPr>
        <p:spPr/>
        <p:txBody>
          <a:bodyPr/>
          <a:lstStyle/>
          <a:p>
            <a:pPr>
              <a:defRPr/>
            </a:pPr>
            <a:r>
              <a:rPr lang="en-US"/>
              <a:t> </a:t>
            </a:r>
          </a:p>
        </p:txBody>
      </p:sp>
      <p:sp>
        <p:nvSpPr>
          <p:cNvPr id="105476" name="Slide Number Placeholder 4">
            <a:extLst>
              <a:ext uri="{FF2B5EF4-FFF2-40B4-BE49-F238E27FC236}">
                <a16:creationId xmlns:a16="http://schemas.microsoft.com/office/drawing/2014/main" id="{9EB0048D-EFD4-47F9-8878-92D7F472149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fld id="{EC5C29DD-39C1-43E3-8BCD-6C5107ABF3D0}" type="slidenum">
              <a:rPr lang="en-US" altLang="en-US" sz="2800">
                <a:solidFill>
                  <a:srgbClr val="FFFFFF"/>
                </a:solidFill>
                <a:latin typeface="Arial" panose="020B0604020202020204" pitchFamily="34" charset="0"/>
              </a:rPr>
              <a:pPr>
                <a:spcBef>
                  <a:spcPct val="0"/>
                </a:spcBef>
                <a:buClrTx/>
                <a:buSzTx/>
                <a:buFontTx/>
                <a:buNone/>
              </a:pPr>
              <a:t>58</a:t>
            </a:fld>
            <a:endParaRPr lang="en-US" altLang="en-US" sz="2800">
              <a:solidFill>
                <a:srgbClr val="FFFFFF"/>
              </a:solidFill>
              <a:latin typeface="Arial" panose="020B0604020202020204" pitchFamily="34" charset="0"/>
            </a:endParaRPr>
          </a:p>
        </p:txBody>
      </p:sp>
      <p:sp>
        <p:nvSpPr>
          <p:cNvPr id="105477" name="TextBox 6">
            <a:extLst>
              <a:ext uri="{FF2B5EF4-FFF2-40B4-BE49-F238E27FC236}">
                <a16:creationId xmlns:a16="http://schemas.microsoft.com/office/drawing/2014/main" id="{3E89E9E7-373C-4E6A-9CCF-2AEE4CAEB503}"/>
              </a:ext>
            </a:extLst>
          </p:cNvPr>
          <p:cNvSpPr txBox="1">
            <a:spLocks noChangeArrowheads="1"/>
          </p:cNvSpPr>
          <p:nvPr/>
        </p:nvSpPr>
        <p:spPr bwMode="auto">
          <a:xfrm>
            <a:off x="8839201" y="30480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800">
                <a:latin typeface="Arial" panose="020B0604020202020204" pitchFamily="34" charset="0"/>
              </a:rPr>
              <a:t>2016 Wind Map</a:t>
            </a:r>
            <a:endParaRPr lang="en-GB"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Content Placeholder 6">
            <a:extLst>
              <a:ext uri="{FF2B5EF4-FFF2-40B4-BE49-F238E27FC236}">
                <a16:creationId xmlns:a16="http://schemas.microsoft.com/office/drawing/2014/main" id="{7F8FEDCA-6EFF-4C5C-B21B-B1DCE397B2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152400"/>
            <a:ext cx="6324600" cy="6573838"/>
          </a:xfrm>
        </p:spPr>
      </p:pic>
      <p:sp>
        <p:nvSpPr>
          <p:cNvPr id="4" name="Date Placeholder 3">
            <a:extLst>
              <a:ext uri="{FF2B5EF4-FFF2-40B4-BE49-F238E27FC236}">
                <a16:creationId xmlns:a16="http://schemas.microsoft.com/office/drawing/2014/main" id="{86E7BCAA-B846-40F3-BB7D-CE97E0F6DF1C}"/>
              </a:ext>
            </a:extLst>
          </p:cNvPr>
          <p:cNvSpPr>
            <a:spLocks noGrp="1"/>
          </p:cNvSpPr>
          <p:nvPr>
            <p:ph type="dt" sz="half" idx="10"/>
          </p:nvPr>
        </p:nvSpPr>
        <p:spPr/>
        <p:txBody>
          <a:bodyPr/>
          <a:lstStyle/>
          <a:p>
            <a:pPr>
              <a:defRPr/>
            </a:pPr>
            <a:r>
              <a:rPr lang="en-US"/>
              <a:t> </a:t>
            </a:r>
          </a:p>
        </p:txBody>
      </p:sp>
      <p:sp>
        <p:nvSpPr>
          <p:cNvPr id="108548" name="Slide Number Placeholder 4">
            <a:extLst>
              <a:ext uri="{FF2B5EF4-FFF2-40B4-BE49-F238E27FC236}">
                <a16:creationId xmlns:a16="http://schemas.microsoft.com/office/drawing/2014/main" id="{9E67A8F6-C780-47AC-8C0F-A00B097CDDE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fld id="{7514847A-269F-457E-97CF-489D512C9B0E}" type="slidenum">
              <a:rPr lang="en-US" altLang="en-US" sz="2800">
                <a:solidFill>
                  <a:srgbClr val="FFFFFF"/>
                </a:solidFill>
                <a:latin typeface="Arial" panose="020B0604020202020204" pitchFamily="34" charset="0"/>
              </a:rPr>
              <a:pPr>
                <a:spcBef>
                  <a:spcPct val="0"/>
                </a:spcBef>
                <a:buClrTx/>
                <a:buSzTx/>
                <a:buFontTx/>
                <a:buNone/>
              </a:pPr>
              <a:t>59</a:t>
            </a:fld>
            <a:endParaRPr lang="en-US" altLang="en-US" sz="2800">
              <a:solidFill>
                <a:srgbClr val="FFFFFF"/>
              </a:solidFill>
              <a:latin typeface="Arial" panose="020B0604020202020204" pitchFamily="34" charset="0"/>
            </a:endParaRPr>
          </a:p>
        </p:txBody>
      </p:sp>
      <p:sp>
        <p:nvSpPr>
          <p:cNvPr id="108549" name="TextBox 5">
            <a:extLst>
              <a:ext uri="{FF2B5EF4-FFF2-40B4-BE49-F238E27FC236}">
                <a16:creationId xmlns:a16="http://schemas.microsoft.com/office/drawing/2014/main" id="{7B2A23D0-336C-4B90-A8C3-3CD716DB9775}"/>
              </a:ext>
            </a:extLst>
          </p:cNvPr>
          <p:cNvSpPr txBox="1">
            <a:spLocks noChangeArrowheads="1"/>
          </p:cNvSpPr>
          <p:nvPr/>
        </p:nvSpPr>
        <p:spPr bwMode="auto">
          <a:xfrm>
            <a:off x="8991600" y="3048001"/>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800">
                <a:latin typeface="Arial" panose="020B0604020202020204" pitchFamily="34" charset="0"/>
              </a:rPr>
              <a:t>2016 Seismic Zoning  Map</a:t>
            </a:r>
            <a:endParaRPr lang="en-GB"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01310" y="140523"/>
            <a:ext cx="9005312" cy="6567714"/>
          </a:xfrm>
          <a:prstGeom prst="rect">
            <a:avLst/>
          </a:prstGeom>
        </p:spPr>
      </p:pic>
      <p:sp>
        <p:nvSpPr>
          <p:cNvPr id="5" name="Title 1"/>
          <p:cNvSpPr txBox="1">
            <a:spLocks/>
          </p:cNvSpPr>
          <p:nvPr/>
        </p:nvSpPr>
        <p:spPr>
          <a:xfrm>
            <a:off x="232230" y="953324"/>
            <a:ext cx="2264228"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b="1" dirty="0"/>
              <a:t>2</a:t>
            </a:r>
            <a:r>
              <a:rPr lang="en-US" b="1" dirty="0" smtClean="0"/>
              <a:t>5% forest cover</a:t>
            </a:r>
            <a:endParaRPr lang="en-IN" b="1" dirty="0"/>
          </a:p>
        </p:txBody>
      </p:sp>
      <p:sp>
        <p:nvSpPr>
          <p:cNvPr id="6" name="Rectangle 5"/>
          <p:cNvSpPr/>
          <p:nvPr/>
        </p:nvSpPr>
        <p:spPr>
          <a:xfrm>
            <a:off x="232230" y="5301574"/>
            <a:ext cx="2380341" cy="646331"/>
          </a:xfrm>
          <a:prstGeom prst="rect">
            <a:avLst/>
          </a:prstGeom>
        </p:spPr>
        <p:txBody>
          <a:bodyPr wrap="square">
            <a:spAutoFit/>
          </a:bodyPr>
          <a:lstStyle/>
          <a:p>
            <a:r>
              <a:rPr lang="en-IN" dirty="0">
                <a:hlinkClick r:id="rId3"/>
              </a:rPr>
              <a:t>https://www.globalforestwatch.org</a:t>
            </a:r>
            <a:r>
              <a:rPr lang="en-IN" dirty="0" smtClean="0">
                <a:hlinkClick r:id="rId3"/>
              </a:rPr>
              <a:t>/</a:t>
            </a:r>
            <a:r>
              <a:rPr lang="en-IN" dirty="0" smtClean="0"/>
              <a:t> </a:t>
            </a:r>
            <a:endParaRPr lang="en-IN" dirty="0"/>
          </a:p>
        </p:txBody>
      </p:sp>
    </p:spTree>
    <p:extLst>
      <p:ext uri="{BB962C8B-B14F-4D97-AF65-F5344CB8AC3E}">
        <p14:creationId xmlns:p14="http://schemas.microsoft.com/office/powerpoint/2010/main" val="26056950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0098A-E8DA-45FD-9659-EBA47D528735}"/>
              </a:ext>
            </a:extLst>
          </p:cNvPr>
          <p:cNvSpPr>
            <a:spLocks noGrp="1"/>
          </p:cNvSpPr>
          <p:nvPr>
            <p:ph type="title"/>
          </p:nvPr>
        </p:nvSpPr>
        <p:spPr>
          <a:xfrm>
            <a:off x="379183" y="177900"/>
            <a:ext cx="11439006" cy="1059305"/>
          </a:xfrm>
          <a:solidFill>
            <a:schemeClr val="bg1"/>
          </a:solidFill>
        </p:spPr>
        <p:txBody>
          <a:bodyPr>
            <a:normAutofit/>
          </a:bodyPr>
          <a:lstStyle/>
          <a:p>
            <a:r>
              <a:rPr lang="en-IN" sz="2600" b="1" dirty="0" smtClean="0"/>
              <a:t>Aspects to </a:t>
            </a:r>
            <a:r>
              <a:rPr lang="en-IN" sz="2600" b="1" dirty="0"/>
              <a:t>be considered for earthquake resistant design of buildings</a:t>
            </a:r>
          </a:p>
        </p:txBody>
      </p:sp>
      <p:sp>
        <p:nvSpPr>
          <p:cNvPr id="6" name="Content Placeholder 2">
            <a:extLst>
              <a:ext uri="{FF2B5EF4-FFF2-40B4-BE49-F238E27FC236}">
                <a16:creationId xmlns:a16="http://schemas.microsoft.com/office/drawing/2014/main" id="{09BFA204-EFEF-4135-BC1C-50FFD58CA01B}"/>
              </a:ext>
            </a:extLst>
          </p:cNvPr>
          <p:cNvSpPr>
            <a:spLocks noGrp="1"/>
          </p:cNvSpPr>
          <p:nvPr>
            <p:ph sz="half" idx="1"/>
          </p:nvPr>
        </p:nvSpPr>
        <p:spPr>
          <a:xfrm>
            <a:off x="221443" y="1001072"/>
            <a:ext cx="11457938" cy="3450613"/>
          </a:xfrm>
        </p:spPr>
        <p:txBody>
          <a:bodyPr>
            <a:noAutofit/>
          </a:bodyPr>
          <a:lstStyle/>
          <a:p>
            <a:pPr>
              <a:tabLst>
                <a:tab pos="6100763" algn="l"/>
              </a:tabLst>
            </a:pPr>
            <a:r>
              <a:rPr lang="en-US" dirty="0"/>
              <a:t>Ensure that the structural design and detailing is carried out by a structural engineer as per IS 1893 (Part 1) and IS 13920</a:t>
            </a:r>
          </a:p>
          <a:p>
            <a:pPr>
              <a:tabLst>
                <a:tab pos="6100763" algn="l"/>
              </a:tabLst>
            </a:pPr>
            <a:r>
              <a:rPr lang="en-US" dirty="0"/>
              <a:t>Keep the building plan simple and regular, for example, rectangular buildings</a:t>
            </a:r>
          </a:p>
          <a:p>
            <a:pPr>
              <a:tabLst>
                <a:tab pos="6100763" algn="l"/>
              </a:tabLst>
            </a:pPr>
            <a:r>
              <a:rPr lang="en-US" dirty="0"/>
              <a:t>Limit the amount of cut-outs, such as openings in roof slabs</a:t>
            </a:r>
          </a:p>
          <a:p>
            <a:pPr>
              <a:tabLst>
                <a:tab pos="6100763" algn="l"/>
              </a:tabLst>
            </a:pPr>
            <a:r>
              <a:rPr lang="en-US" dirty="0"/>
              <a:t>Avoid open ground storey construction (only columns and no walls in ground floor is dangerous)</a:t>
            </a:r>
          </a:p>
          <a:p>
            <a:pPr>
              <a:tabLst>
                <a:tab pos="6100763" algn="l"/>
              </a:tabLst>
            </a:pPr>
            <a:r>
              <a:rPr lang="en-US" dirty="0"/>
              <a:t>Continuous Concrete walls in both the directions in selected bays to be provided from foundation to roof slab</a:t>
            </a:r>
          </a:p>
          <a:p>
            <a:pPr>
              <a:tabLst>
                <a:tab pos="6100763" algn="l"/>
              </a:tabLst>
            </a:pPr>
            <a:r>
              <a:rPr lang="en-US" dirty="0"/>
              <a:t>In masonry buildings, all-round bands at plinth, sill and lintel level to be provided</a:t>
            </a:r>
          </a:p>
          <a:p>
            <a:pPr>
              <a:tabLst>
                <a:tab pos="6100763" algn="l"/>
              </a:tabLst>
            </a:pPr>
            <a:endParaRPr lang="en-US" dirty="0"/>
          </a:p>
        </p:txBody>
      </p:sp>
      <p:sp>
        <p:nvSpPr>
          <p:cNvPr id="7" name="AutoShape 4" descr="Westin Libertador Hotel, Lima, Peru | ULMA">
            <a:extLst>
              <a:ext uri="{FF2B5EF4-FFF2-40B4-BE49-F238E27FC236}">
                <a16:creationId xmlns:a16="http://schemas.microsoft.com/office/drawing/2014/main" id="{C12CECF0-3A80-4D91-8338-8CAC566D97C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8370" name="Picture 2"/>
          <p:cNvPicPr>
            <a:picLocks noChangeAspect="1" noChangeArrowheads="1"/>
          </p:cNvPicPr>
          <p:nvPr/>
        </p:nvPicPr>
        <p:blipFill>
          <a:blip r:embed="rId2"/>
          <a:srcRect/>
          <a:stretch>
            <a:fillRect/>
          </a:stretch>
        </p:blipFill>
        <p:spPr bwMode="auto">
          <a:xfrm>
            <a:off x="55420" y="5124450"/>
            <a:ext cx="2628900" cy="1733550"/>
          </a:xfrm>
          <a:prstGeom prst="rect">
            <a:avLst/>
          </a:prstGeom>
          <a:noFill/>
          <a:ln w="9525">
            <a:noFill/>
            <a:miter lim="800000"/>
            <a:headEnd/>
            <a:tailEnd/>
          </a:ln>
        </p:spPr>
      </p:pic>
      <p:pic>
        <p:nvPicPr>
          <p:cNvPr id="58371" name="Picture 3"/>
          <p:cNvPicPr>
            <a:picLocks noChangeAspect="1" noChangeArrowheads="1"/>
          </p:cNvPicPr>
          <p:nvPr/>
        </p:nvPicPr>
        <p:blipFill>
          <a:blip r:embed="rId3"/>
          <a:srcRect/>
          <a:stretch>
            <a:fillRect/>
          </a:stretch>
        </p:blipFill>
        <p:spPr bwMode="auto">
          <a:xfrm>
            <a:off x="2867890" y="5081628"/>
            <a:ext cx="1628342" cy="1776372"/>
          </a:xfrm>
          <a:prstGeom prst="rect">
            <a:avLst/>
          </a:prstGeom>
          <a:noFill/>
          <a:ln w="9525">
            <a:noFill/>
            <a:miter lim="800000"/>
            <a:headEnd/>
            <a:tailEnd/>
          </a:ln>
        </p:spPr>
      </p:pic>
      <p:pic>
        <p:nvPicPr>
          <p:cNvPr id="58374" name="Picture 6"/>
          <p:cNvPicPr>
            <a:picLocks noChangeAspect="1" noChangeArrowheads="1"/>
          </p:cNvPicPr>
          <p:nvPr/>
        </p:nvPicPr>
        <p:blipFill>
          <a:blip r:embed="rId4"/>
          <a:srcRect/>
          <a:stretch>
            <a:fillRect/>
          </a:stretch>
        </p:blipFill>
        <p:spPr bwMode="auto">
          <a:xfrm>
            <a:off x="10359737" y="4210050"/>
            <a:ext cx="1638300" cy="2647950"/>
          </a:xfrm>
          <a:prstGeom prst="rect">
            <a:avLst/>
          </a:prstGeom>
          <a:noFill/>
          <a:ln w="9525">
            <a:noFill/>
            <a:miter lim="800000"/>
            <a:headEnd/>
            <a:tailEnd/>
          </a:ln>
        </p:spPr>
      </p:pic>
      <p:pic>
        <p:nvPicPr>
          <p:cNvPr id="58375" name="Picture 7"/>
          <p:cNvPicPr>
            <a:picLocks noChangeAspect="1" noChangeArrowheads="1"/>
          </p:cNvPicPr>
          <p:nvPr/>
        </p:nvPicPr>
        <p:blipFill>
          <a:blip r:embed="rId5"/>
          <a:srcRect/>
          <a:stretch>
            <a:fillRect/>
          </a:stretch>
        </p:blipFill>
        <p:spPr bwMode="auto">
          <a:xfrm>
            <a:off x="8057718" y="5038725"/>
            <a:ext cx="2200275" cy="1819275"/>
          </a:xfrm>
          <a:prstGeom prst="rect">
            <a:avLst/>
          </a:prstGeom>
          <a:noFill/>
          <a:ln w="9525">
            <a:noFill/>
            <a:miter lim="800000"/>
            <a:headEnd/>
            <a:tailEnd/>
          </a:ln>
        </p:spPr>
      </p:pic>
      <p:pic>
        <p:nvPicPr>
          <p:cNvPr id="58376" name="Picture 8"/>
          <p:cNvPicPr>
            <a:picLocks noChangeAspect="1" noChangeArrowheads="1"/>
          </p:cNvPicPr>
          <p:nvPr/>
        </p:nvPicPr>
        <p:blipFill>
          <a:blip r:embed="rId6"/>
          <a:srcRect/>
          <a:stretch>
            <a:fillRect/>
          </a:stretch>
        </p:blipFill>
        <p:spPr bwMode="auto">
          <a:xfrm>
            <a:off x="4733059" y="5038725"/>
            <a:ext cx="3086100" cy="1819275"/>
          </a:xfrm>
          <a:prstGeom prst="rect">
            <a:avLst/>
          </a:prstGeom>
          <a:noFill/>
          <a:ln w="9525">
            <a:noFill/>
            <a:miter lim="800000"/>
            <a:headEnd/>
            <a:tailEnd/>
          </a:ln>
        </p:spPr>
      </p:pic>
    </p:spTree>
    <p:extLst>
      <p:ext uri="{BB962C8B-B14F-4D97-AF65-F5344CB8AC3E}">
        <p14:creationId xmlns:p14="http://schemas.microsoft.com/office/powerpoint/2010/main" val="41555364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Date Placeholder 3"/>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r>
              <a:rPr lang="en-US" altLang="en-US">
                <a:solidFill>
                  <a:schemeClr val="tx1"/>
                </a:solidFill>
              </a:rPr>
              <a:t> </a:t>
            </a:r>
          </a:p>
        </p:txBody>
      </p:sp>
      <p:sp>
        <p:nvSpPr>
          <p:cNvPr id="6" name="Title 1">
            <a:extLst>
              <a:ext uri="{FF2B5EF4-FFF2-40B4-BE49-F238E27FC236}">
                <a16:creationId xmlns:a16="http://schemas.microsoft.com/office/drawing/2014/main" id="{FAEB6015-C6FA-48C2-A58C-2AFA48CFB7C2}"/>
              </a:ext>
            </a:extLst>
          </p:cNvPr>
          <p:cNvSpPr txBox="1">
            <a:spLocks/>
          </p:cNvSpPr>
          <p:nvPr/>
        </p:nvSpPr>
        <p:spPr>
          <a:xfrm>
            <a:off x="0" y="147084"/>
            <a:ext cx="12192000" cy="1059305"/>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dirty="0"/>
              <a:t>How </a:t>
            </a:r>
            <a:r>
              <a:rPr lang="en-US" dirty="0" err="1"/>
              <a:t>nbc</a:t>
            </a:r>
            <a:r>
              <a:rPr lang="en-US" dirty="0"/>
              <a:t> ensures sustainability in built environment</a:t>
            </a:r>
            <a:endParaRPr lang="en-IN" dirty="0"/>
          </a:p>
        </p:txBody>
      </p:sp>
      <p:sp>
        <p:nvSpPr>
          <p:cNvPr id="8" name="Content Placeholder 2">
            <a:extLst>
              <a:ext uri="{FF2B5EF4-FFF2-40B4-BE49-F238E27FC236}">
                <a16:creationId xmlns:a16="http://schemas.microsoft.com/office/drawing/2014/main" id="{8EF88EFD-EADF-405E-A710-CE72FE61B9A0}"/>
              </a:ext>
            </a:extLst>
          </p:cNvPr>
          <p:cNvSpPr txBox="1">
            <a:spLocks/>
          </p:cNvSpPr>
          <p:nvPr/>
        </p:nvSpPr>
        <p:spPr>
          <a:xfrm>
            <a:off x="335683" y="1180762"/>
            <a:ext cx="10457007" cy="345061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tabLst>
                <a:tab pos="6100763" algn="l"/>
              </a:tabLst>
            </a:pPr>
            <a:r>
              <a:rPr lang="en-US" sz="1800" b="1" u="sng" dirty="0">
                <a:solidFill>
                  <a:schemeClr val="accent1"/>
                </a:solidFill>
              </a:rPr>
              <a:t>Part 11 ‘Approach to Sustainability’ </a:t>
            </a:r>
            <a:r>
              <a:rPr lang="en-US" sz="1800" b="1" u="sng" dirty="0"/>
              <a:t>ensures sustainable buildings and built environment</a:t>
            </a:r>
          </a:p>
          <a:p>
            <a:pPr>
              <a:tabLst>
                <a:tab pos="6100763" algn="l"/>
              </a:tabLst>
            </a:pPr>
            <a:r>
              <a:rPr lang="en-US" sz="1800" dirty="0"/>
              <a:t>Covers </a:t>
            </a:r>
            <a:r>
              <a:rPr lang="en-US" sz="1800" dirty="0" err="1"/>
              <a:t>Siting</a:t>
            </a:r>
            <a:r>
              <a:rPr lang="en-US" sz="1800" dirty="0"/>
              <a:t>, Form and Design, Envelope Optimization</a:t>
            </a:r>
          </a:p>
          <a:p>
            <a:pPr>
              <a:tabLst>
                <a:tab pos="6100763" algn="l"/>
              </a:tabLst>
            </a:pPr>
            <a:r>
              <a:rPr lang="en-US" sz="1800" dirty="0"/>
              <a:t>Design strategies as per Climatic zones</a:t>
            </a:r>
          </a:p>
          <a:p>
            <a:pPr>
              <a:tabLst>
                <a:tab pos="6100763" algn="l"/>
              </a:tabLst>
            </a:pPr>
            <a:r>
              <a:rPr lang="en-US" sz="1800" dirty="0"/>
              <a:t>Covers External Development and Landscape to ensure less dependence on private transport and to preserve natural flora and fauna</a:t>
            </a:r>
          </a:p>
          <a:p>
            <a:r>
              <a:rPr lang="en-IN" sz="1800" dirty="0"/>
              <a:t>Water and waste management promoting water recycling and reuse</a:t>
            </a:r>
          </a:p>
          <a:p>
            <a:r>
              <a:rPr lang="en-IN" sz="1800" dirty="0"/>
              <a:t>Building services optimization ensuring use of efficient and renewable energy sources</a:t>
            </a:r>
          </a:p>
          <a:p>
            <a:r>
              <a:rPr lang="en-IN" sz="1800" dirty="0"/>
              <a:t>Sustainable construction practices</a:t>
            </a:r>
          </a:p>
          <a:p>
            <a:r>
              <a:rPr lang="en-IN" sz="1800" dirty="0"/>
              <a:t>Commissioning, Operation, Maintenance and Building Performance Tracking</a:t>
            </a:r>
          </a:p>
          <a:p>
            <a:r>
              <a:rPr lang="en-IN" sz="1800" dirty="0"/>
              <a:t>Building Byelaws/Regulations desires for green building rating of buildings and give incentives to builders for adopting the </a:t>
            </a:r>
            <a:r>
              <a:rPr lang="en-IN" sz="1800" dirty="0" smtClean="0"/>
              <a:t>same</a:t>
            </a:r>
            <a:endParaRPr lang="en-IN" sz="1800" dirty="0"/>
          </a:p>
        </p:txBody>
      </p:sp>
      <p:pic>
        <p:nvPicPr>
          <p:cNvPr id="59394" name="Picture 2" descr="HOW MUCH PASSIVE-SOLAR HEATING DO YOU WANT IN A WARMING WORLD? – Digging in  the Driftless"/>
          <p:cNvPicPr>
            <a:picLocks noChangeAspect="1" noChangeArrowheads="1"/>
          </p:cNvPicPr>
          <p:nvPr/>
        </p:nvPicPr>
        <p:blipFill>
          <a:blip r:embed="rId2"/>
          <a:srcRect/>
          <a:stretch>
            <a:fillRect/>
          </a:stretch>
        </p:blipFill>
        <p:spPr bwMode="auto">
          <a:xfrm>
            <a:off x="10238509" y="1633362"/>
            <a:ext cx="1953491" cy="1308839"/>
          </a:xfrm>
          <a:prstGeom prst="rect">
            <a:avLst/>
          </a:prstGeom>
          <a:noFill/>
        </p:spPr>
      </p:pic>
      <p:pic>
        <p:nvPicPr>
          <p:cNvPr id="59396" name="Picture 4" descr="Building Management System at Rs 500000/pack | Saswad Road Area | Pune| ID:  20926198030"/>
          <p:cNvPicPr>
            <a:picLocks noChangeAspect="1" noChangeArrowheads="1"/>
          </p:cNvPicPr>
          <p:nvPr/>
        </p:nvPicPr>
        <p:blipFill>
          <a:blip r:embed="rId3"/>
          <a:srcRect/>
          <a:stretch>
            <a:fillRect/>
          </a:stretch>
        </p:blipFill>
        <p:spPr bwMode="auto">
          <a:xfrm>
            <a:off x="10130847" y="3796146"/>
            <a:ext cx="2061153" cy="2061153"/>
          </a:xfrm>
          <a:prstGeom prst="rect">
            <a:avLst/>
          </a:prstGeom>
          <a:noFill/>
        </p:spPr>
      </p:pic>
    </p:spTree>
    <p:extLst>
      <p:ext uri="{BB962C8B-B14F-4D97-AF65-F5344CB8AC3E}">
        <p14:creationId xmlns:p14="http://schemas.microsoft.com/office/powerpoint/2010/main" val="17029382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388" y="127000"/>
            <a:ext cx="9762406" cy="1143000"/>
          </a:xfrm>
          <a:solidFill>
            <a:schemeClr val="bg1"/>
          </a:solidFill>
        </p:spPr>
        <p:txBody>
          <a:bodyPr rtlCol="0">
            <a:noAutofit/>
          </a:bodyPr>
          <a:lstStyle/>
          <a:p>
            <a:pPr algn="ctr" defTabSz="457207">
              <a:defRPr/>
            </a:pPr>
            <a:r>
              <a:rPr lang="en-US" dirty="0"/>
              <a:t>How </a:t>
            </a:r>
            <a:r>
              <a:rPr lang="en-US" dirty="0" smtClean="0"/>
              <a:t>NBC ensures </a:t>
            </a:r>
            <a:r>
              <a:rPr lang="en-US" dirty="0"/>
              <a:t>that your dream home remains safe &amp; serviceable</a:t>
            </a:r>
            <a:endParaRPr lang="en-US" sz="3600" dirty="0">
              <a:solidFill>
                <a:srgbClr val="FFFF00"/>
              </a:solidFill>
              <a:effectLst>
                <a:outerShdw blurRad="38100" dist="38100" dir="2700000" algn="tl">
                  <a:srgbClr val="000000">
                    <a:alpha val="43137"/>
                  </a:srgbClr>
                </a:outerShdw>
              </a:effectLst>
              <a:latin typeface="Lucida Sans" panose="020B0602030504020204" pitchFamily="34" charset="0"/>
              <a:ea typeface="+mn-ea"/>
              <a:hlinkClick r:id="rId2" action="ppaction://hlinksldjump"/>
            </a:endParaRPr>
          </a:p>
        </p:txBody>
      </p:sp>
      <p:sp>
        <p:nvSpPr>
          <p:cNvPr id="5" name="Date Placeholder 4"/>
          <p:cNvSpPr>
            <a:spLocks noGrp="1"/>
          </p:cNvSpPr>
          <p:nvPr>
            <p:ph type="dt" sz="half" idx="10"/>
          </p:nvPr>
        </p:nvSpPr>
        <p:spPr/>
        <p:txBody>
          <a:bodyPr/>
          <a:lstStyle/>
          <a:p>
            <a:pPr>
              <a:defRPr/>
            </a:pPr>
            <a:r>
              <a:rPr lang="en-US"/>
              <a:t> </a:t>
            </a:r>
          </a:p>
        </p:txBody>
      </p:sp>
      <p:sp>
        <p:nvSpPr>
          <p:cNvPr id="6" name="Content Placeholder 2">
            <a:extLst>
              <a:ext uri="{FF2B5EF4-FFF2-40B4-BE49-F238E27FC236}">
                <a16:creationId xmlns:a16="http://schemas.microsoft.com/office/drawing/2014/main" id="{8EF88EFD-EADF-405E-A710-CE72FE61B9A0}"/>
              </a:ext>
            </a:extLst>
          </p:cNvPr>
          <p:cNvSpPr txBox="1">
            <a:spLocks/>
          </p:cNvSpPr>
          <p:nvPr/>
        </p:nvSpPr>
        <p:spPr>
          <a:xfrm>
            <a:off x="532615" y="1270000"/>
            <a:ext cx="9934135" cy="345061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tabLst>
                <a:tab pos="6100763" algn="l"/>
              </a:tabLst>
            </a:pPr>
            <a:r>
              <a:rPr lang="en-US" b="1" u="sng" dirty="0">
                <a:solidFill>
                  <a:schemeClr val="accent1"/>
                </a:solidFill>
              </a:rPr>
              <a:t>Part 12 ‘Asset and Facility Management’ </a:t>
            </a:r>
            <a:r>
              <a:rPr lang="en-US" b="1" u="sng" dirty="0"/>
              <a:t>of NBC 2016 covers </a:t>
            </a:r>
            <a:r>
              <a:rPr lang="en-US" b="1" dirty="0"/>
              <a:t>management of building assets and associated services</a:t>
            </a:r>
          </a:p>
          <a:p>
            <a:pPr marL="227013" indent="-227013" defTabSz="457207">
              <a:defRPr/>
            </a:pPr>
            <a:r>
              <a:rPr lang="en-US" dirty="0"/>
              <a:t>This Part covers Maintenance of all types of facilities and fixed assets such as buildings and building services (includes both hard and soft services such as </a:t>
            </a:r>
            <a:r>
              <a:rPr lang="en-US" b="1" dirty="0"/>
              <a:t>building fabric maintenance, roads and pathways, security, MEP services including fire safety installations, housekeeping</a:t>
            </a:r>
            <a:r>
              <a:rPr lang="en-US" dirty="0"/>
              <a:t>, </a:t>
            </a:r>
            <a:r>
              <a:rPr lang="en-US" dirty="0" err="1"/>
              <a:t>etc</a:t>
            </a:r>
            <a:r>
              <a:rPr lang="en-US" dirty="0"/>
              <a:t>) </a:t>
            </a:r>
          </a:p>
          <a:p>
            <a:pPr marL="227013" indent="-227013" defTabSz="457207">
              <a:defRPr/>
            </a:pPr>
            <a:r>
              <a:rPr lang="en-US" dirty="0"/>
              <a:t>Security Services including Access Control, CCTV Installation in Buildings</a:t>
            </a:r>
          </a:p>
          <a:p>
            <a:pPr marL="227013" indent="-227013" defTabSz="457207">
              <a:defRPr/>
            </a:pPr>
            <a:r>
              <a:rPr lang="en-US" dirty="0"/>
              <a:t>Responsibilities of occupants for maintenance of facilities, such as, structures, equipment and exterior property. </a:t>
            </a:r>
            <a:endParaRPr lang="en-IN" dirty="0"/>
          </a:p>
          <a:p>
            <a:pPr>
              <a:tabLst>
                <a:tab pos="6100763" algn="l"/>
              </a:tabLst>
            </a:pPr>
            <a:endParaRPr lang="en-US" b="1" u="sng" dirty="0"/>
          </a:p>
        </p:txBody>
      </p:sp>
      <p:pic>
        <p:nvPicPr>
          <p:cNvPr id="4098" name="Picture 2" descr="Outsourcing building fabric mainten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7048" y="3055613"/>
            <a:ext cx="1771453" cy="11809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Risks of Not Having a Secure Access Control System - TED Syst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9498" y="4349105"/>
            <a:ext cx="1686555" cy="11249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CTV Dubai | CCTV Camera Installation in Dubai | OneDot Technolog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6731" y="5586560"/>
            <a:ext cx="1768461" cy="120663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Facility Management - Hensel Phel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37" y="5072799"/>
            <a:ext cx="1364844" cy="1720392"/>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Asset &amp; Facility Management - GROUP C GHA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5679" y="5474037"/>
            <a:ext cx="2046687" cy="1319154"/>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Building Maintenance Service In Gurgaon &amp; Manesar | ID: 222205802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9498" y="1634375"/>
            <a:ext cx="1686555" cy="1413334"/>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Not A Job, A Career - Henry Plumb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3456" y="5558875"/>
            <a:ext cx="1854845" cy="1234316"/>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OUSE KEEPING SERVICES | House cleaning services, Housekeeping, Security  guard servic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6623" y="5586560"/>
            <a:ext cx="2384532" cy="1206631"/>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Allow or not to allow outsiders... housing societies face dilemma - pune  news - Hindustan Tim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2312" y="5586560"/>
            <a:ext cx="2142977" cy="1206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318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121D-9CE5-4B8D-93BC-E708573DE32A}"/>
              </a:ext>
            </a:extLst>
          </p:cNvPr>
          <p:cNvSpPr>
            <a:spLocks noGrp="1"/>
          </p:cNvSpPr>
          <p:nvPr>
            <p:ph type="title"/>
          </p:nvPr>
        </p:nvSpPr>
        <p:spPr>
          <a:xfrm>
            <a:off x="1103087" y="223948"/>
            <a:ext cx="9724706" cy="1049235"/>
          </a:xfrm>
          <a:solidFill>
            <a:schemeClr val="bg1"/>
          </a:solidFill>
        </p:spPr>
        <p:txBody>
          <a:bodyPr>
            <a:normAutofit/>
          </a:bodyPr>
          <a:lstStyle/>
          <a:p>
            <a:pPr algn="ctr"/>
            <a:r>
              <a:rPr lang="en-US" dirty="0"/>
              <a:t>How is </a:t>
            </a:r>
            <a:r>
              <a:rPr lang="en-US" dirty="0" smtClean="0"/>
              <a:t>NBC related </a:t>
            </a:r>
            <a:r>
              <a:rPr lang="en-US" dirty="0"/>
              <a:t>to THESE REGULATIONS AND BYELAWS &amp; WHY IS NBC SPECIAL</a:t>
            </a:r>
            <a:endParaRPr lang="en-IN" dirty="0"/>
          </a:p>
        </p:txBody>
      </p:sp>
      <p:sp>
        <p:nvSpPr>
          <p:cNvPr id="4" name="Content Placeholder 2">
            <a:extLst>
              <a:ext uri="{FF2B5EF4-FFF2-40B4-BE49-F238E27FC236}">
                <a16:creationId xmlns:a16="http://schemas.microsoft.com/office/drawing/2014/main" id="{276F15C2-4A77-4D2D-846F-629EB6B66603}"/>
              </a:ext>
            </a:extLst>
          </p:cNvPr>
          <p:cNvSpPr txBox="1">
            <a:spLocks/>
          </p:cNvSpPr>
          <p:nvPr/>
        </p:nvSpPr>
        <p:spPr>
          <a:xfrm>
            <a:off x="883569" y="1273183"/>
            <a:ext cx="10597230" cy="534929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2200" dirty="0"/>
              <a:t>NBC is used to frame the Byelaws/Regulations so as to ensure</a:t>
            </a:r>
            <a:r>
              <a:rPr lang="en-IN" sz="2200" b="1" kern="0" dirty="0">
                <a:effectLst>
                  <a:outerShdw blurRad="38100" dist="38100" dir="2700000" algn="tl">
                    <a:srgbClr val="000000"/>
                  </a:outerShdw>
                </a:effectLst>
              </a:rPr>
              <a:t> planned development of towns/cities </a:t>
            </a:r>
            <a:endParaRPr lang="en-US" sz="2200" dirty="0"/>
          </a:p>
          <a:p>
            <a:r>
              <a:rPr lang="en-US" sz="2200" dirty="0"/>
              <a:t>NBC has also been referred in the Byelaws/Regulations for various provisions necessary for ensuring various safety aspects in building construction discussed earlier</a:t>
            </a:r>
          </a:p>
          <a:p>
            <a:r>
              <a:rPr lang="en-IN" sz="2200" kern="0" dirty="0"/>
              <a:t>NBC is also used by Govt Construction Departments, builders, developers, contractors, professionals/consultants like architects, civil and structural engineers, services engineers, etc</a:t>
            </a:r>
          </a:p>
          <a:p>
            <a:r>
              <a:rPr lang="en-US" sz="2200" dirty="0"/>
              <a:t>NBC has been prepared with the involvement of  more than 1000 experts after holding around 50 meetings of the concerned technical committees</a:t>
            </a:r>
          </a:p>
        </p:txBody>
      </p:sp>
    </p:spTree>
    <p:extLst>
      <p:ext uri="{BB962C8B-B14F-4D97-AF65-F5344CB8AC3E}">
        <p14:creationId xmlns:p14="http://schemas.microsoft.com/office/powerpoint/2010/main" val="3549231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121D-9CE5-4B8D-93BC-E708573DE32A}"/>
              </a:ext>
            </a:extLst>
          </p:cNvPr>
          <p:cNvSpPr>
            <a:spLocks noGrp="1"/>
          </p:cNvSpPr>
          <p:nvPr>
            <p:ph type="title"/>
          </p:nvPr>
        </p:nvSpPr>
        <p:spPr>
          <a:xfrm>
            <a:off x="1117600" y="180405"/>
            <a:ext cx="9624007" cy="1049235"/>
          </a:xfrm>
          <a:solidFill>
            <a:schemeClr val="bg1"/>
          </a:solidFill>
        </p:spPr>
        <p:txBody>
          <a:bodyPr>
            <a:normAutofit/>
          </a:bodyPr>
          <a:lstStyle/>
          <a:p>
            <a:pPr algn="ctr"/>
            <a:r>
              <a:rPr lang="en-US" dirty="0"/>
              <a:t>WHO IS THE AUTHORITY AND WHAT ARE THESE REGULATIONS AND BYELAWS</a:t>
            </a:r>
            <a:endParaRPr lang="en-IN" dirty="0"/>
          </a:p>
        </p:txBody>
      </p:sp>
      <p:sp>
        <p:nvSpPr>
          <p:cNvPr id="4" name="Content Placeholder 2">
            <a:extLst>
              <a:ext uri="{FF2B5EF4-FFF2-40B4-BE49-F238E27FC236}">
                <a16:creationId xmlns:a16="http://schemas.microsoft.com/office/drawing/2014/main" id="{276F15C2-4A77-4D2D-846F-629EB6B66603}"/>
              </a:ext>
            </a:extLst>
          </p:cNvPr>
          <p:cNvSpPr txBox="1">
            <a:spLocks/>
          </p:cNvSpPr>
          <p:nvPr/>
        </p:nvSpPr>
        <p:spPr>
          <a:xfrm>
            <a:off x="883569" y="1229640"/>
            <a:ext cx="10424859" cy="499105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2400" b="1" dirty="0">
                <a:solidFill>
                  <a:schemeClr val="accent1"/>
                </a:solidFill>
              </a:rPr>
              <a:t>AUTHORITY</a:t>
            </a:r>
            <a:r>
              <a:rPr lang="en-US" sz="2400" dirty="0">
                <a:solidFill>
                  <a:schemeClr val="accent1"/>
                </a:solidFill>
              </a:rPr>
              <a:t> </a:t>
            </a:r>
            <a:r>
              <a:rPr lang="en-US" sz="2400" dirty="0"/>
              <a:t>= Municipal Corporation (Nagar Nigam)/Municipality/ Development Authority of your area </a:t>
            </a:r>
          </a:p>
          <a:p>
            <a:pPr marL="0" indent="0">
              <a:buFont typeface="Arial" panose="020B0604020202020204" pitchFamily="34" charset="0"/>
              <a:buNone/>
            </a:pPr>
            <a:r>
              <a:rPr lang="en-US" sz="2400" dirty="0"/>
              <a:t>(Example: South Delhi Municipal Corporation, Delhi Development Authority) </a:t>
            </a:r>
          </a:p>
          <a:p>
            <a:pPr marL="0" indent="0">
              <a:buFont typeface="Arial" panose="020B0604020202020204" pitchFamily="34" charset="0"/>
              <a:buNone/>
            </a:pPr>
            <a:r>
              <a:rPr lang="en-US" sz="2400" dirty="0"/>
              <a:t>They are responsible for regulating land development (town planning) and building construction</a:t>
            </a:r>
          </a:p>
          <a:p>
            <a:pPr marL="0" indent="0">
              <a:buFont typeface="Arial" panose="020B0604020202020204" pitchFamily="34" charset="0"/>
              <a:buNone/>
            </a:pPr>
            <a:r>
              <a:rPr lang="en-US" sz="2400" b="1" dirty="0">
                <a:solidFill>
                  <a:schemeClr val="accent1"/>
                </a:solidFill>
              </a:rPr>
              <a:t>REGULATIONS/BYELAWS</a:t>
            </a:r>
            <a:r>
              <a:rPr lang="en-US" sz="2400" dirty="0">
                <a:solidFill>
                  <a:schemeClr val="accent1"/>
                </a:solidFill>
              </a:rPr>
              <a:t> </a:t>
            </a:r>
            <a:r>
              <a:rPr lang="en-US" sz="2400" dirty="0"/>
              <a:t>= Rules to be complied with/Processes to be followed for obtaining permissions from the AUTHORITY for development/building a house/occupying the house</a:t>
            </a:r>
          </a:p>
          <a:p>
            <a:pPr marL="0" indent="0">
              <a:buFont typeface="Arial" panose="020B0604020202020204" pitchFamily="34" charset="0"/>
              <a:buNone/>
            </a:pPr>
            <a:r>
              <a:rPr lang="en-US" sz="2400" dirty="0"/>
              <a:t>(Example: Unified Building Byelaws for Delhi 2016)</a:t>
            </a:r>
          </a:p>
        </p:txBody>
      </p:sp>
    </p:spTree>
    <p:extLst>
      <p:ext uri="{BB962C8B-B14F-4D97-AF65-F5344CB8AC3E}">
        <p14:creationId xmlns:p14="http://schemas.microsoft.com/office/powerpoint/2010/main" val="12210304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a:extLst>
              <a:ext uri="{FF2B5EF4-FFF2-40B4-BE49-F238E27FC236}">
                <a16:creationId xmlns:a16="http://schemas.microsoft.com/office/drawing/2014/main" id="{E79C1889-E24B-4C74-9B1B-A0A8BA9FC340}"/>
              </a:ext>
            </a:extLst>
          </p:cNvPr>
          <p:cNvSpPr>
            <a:spLocks noGrp="1"/>
          </p:cNvSpPr>
          <p:nvPr>
            <p:ph type="title"/>
          </p:nvPr>
        </p:nvSpPr>
        <p:spPr/>
        <p:txBody>
          <a:bodyPr/>
          <a:lstStyle/>
          <a:p>
            <a:endParaRPr lang="en-IN" altLang="en-US"/>
          </a:p>
        </p:txBody>
      </p:sp>
      <p:sp>
        <p:nvSpPr>
          <p:cNvPr id="242691" name="Table Placeholder 2">
            <a:extLst>
              <a:ext uri="{FF2B5EF4-FFF2-40B4-BE49-F238E27FC236}">
                <a16:creationId xmlns:a16="http://schemas.microsoft.com/office/drawing/2014/main" id="{994E6818-832D-4FCD-9A57-0827F9D6748E}"/>
              </a:ext>
            </a:extLst>
          </p:cNvPr>
          <p:cNvSpPr>
            <a:spLocks noGrp="1" noTextEdit="1"/>
          </p:cNvSpPr>
          <p:nvPr>
            <p:ph type="tbl" idx="1"/>
          </p:nvPr>
        </p:nvSpPr>
        <p:spPr/>
      </p:sp>
      <p:sp>
        <p:nvSpPr>
          <p:cNvPr id="4" name="Date Placeholder 3">
            <a:extLst>
              <a:ext uri="{FF2B5EF4-FFF2-40B4-BE49-F238E27FC236}">
                <a16:creationId xmlns:a16="http://schemas.microsoft.com/office/drawing/2014/main" id="{F44D97E3-4ADA-4DAE-9D32-E54786293B25}"/>
              </a:ext>
            </a:extLst>
          </p:cNvPr>
          <p:cNvSpPr>
            <a:spLocks noGrp="1"/>
          </p:cNvSpPr>
          <p:nvPr>
            <p:ph type="dt" sz="half" idx="10"/>
          </p:nvPr>
        </p:nvSpPr>
        <p:spPr/>
        <p:txBody>
          <a:bodyPr/>
          <a:lstStyle/>
          <a:p>
            <a:pPr>
              <a:defRPr/>
            </a:pPr>
            <a:r>
              <a:rPr lang="en-US"/>
              <a:t> </a:t>
            </a:r>
          </a:p>
        </p:txBody>
      </p:sp>
      <p:sp>
        <p:nvSpPr>
          <p:cNvPr id="242693" name="Slide Number Placeholder 4">
            <a:extLst>
              <a:ext uri="{FF2B5EF4-FFF2-40B4-BE49-F238E27FC236}">
                <a16:creationId xmlns:a16="http://schemas.microsoft.com/office/drawing/2014/main" id="{B6E3221A-507B-4ED3-A9ED-4D966292209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fld id="{EB49B8EA-0398-4A62-BEEF-516CAC1F5581}" type="slidenum">
              <a:rPr lang="en-US" altLang="en-US" sz="2800">
                <a:solidFill>
                  <a:srgbClr val="FFFFFF"/>
                </a:solidFill>
                <a:latin typeface="Arial" panose="020B0604020202020204" pitchFamily="34" charset="0"/>
              </a:rPr>
              <a:pPr>
                <a:spcBef>
                  <a:spcPct val="0"/>
                </a:spcBef>
                <a:buClrTx/>
                <a:buSzTx/>
                <a:buFontTx/>
                <a:buNone/>
              </a:pPr>
              <a:t>65</a:t>
            </a:fld>
            <a:endParaRPr lang="en-US" altLang="en-US" sz="2800">
              <a:solidFill>
                <a:srgbClr val="FFFFFF"/>
              </a:solidFill>
              <a:latin typeface="Arial" panose="020B0604020202020204" pitchFamily="34" charset="0"/>
            </a:endParaRPr>
          </a:p>
        </p:txBody>
      </p:sp>
      <p:pic>
        <p:nvPicPr>
          <p:cNvPr id="242694" name="Picture 6">
            <a:extLst>
              <a:ext uri="{FF2B5EF4-FFF2-40B4-BE49-F238E27FC236}">
                <a16:creationId xmlns:a16="http://schemas.microsoft.com/office/drawing/2014/main" id="{3FB8E751-6702-46F6-9851-48EF3ADFD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356" y="1182689"/>
            <a:ext cx="10061633" cy="494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a:extLst>
              <a:ext uri="{FF2B5EF4-FFF2-40B4-BE49-F238E27FC236}">
                <a16:creationId xmlns:a16="http://schemas.microsoft.com/office/drawing/2014/main" id="{6E0739C2-44FD-460C-ADB9-27C8019919BA}"/>
              </a:ext>
            </a:extLst>
          </p:cNvPr>
          <p:cNvSpPr>
            <a:spLocks noGrp="1"/>
          </p:cNvSpPr>
          <p:nvPr>
            <p:ph type="title"/>
          </p:nvPr>
        </p:nvSpPr>
        <p:spPr>
          <a:xfrm>
            <a:off x="1601017" y="5546289"/>
            <a:ext cx="9158514" cy="1143000"/>
          </a:xfrm>
          <a:ln>
            <a:solidFill>
              <a:srgbClr val="FFFF00"/>
            </a:solidFill>
          </a:ln>
        </p:spPr>
        <p:txBody>
          <a:bodyPr/>
          <a:lstStyle/>
          <a:p>
            <a:pPr algn="ctr"/>
            <a:r>
              <a:rPr lang="en-US" altLang="en-US" sz="2000" b="1" dirty="0"/>
              <a:t>Video explaining </a:t>
            </a:r>
            <a:r>
              <a:rPr lang="en-US" altLang="en-US" sz="2000" b="1" dirty="0" smtClean="0"/>
              <a:t>downloading OF </a:t>
            </a:r>
            <a:r>
              <a:rPr lang="en-US" altLang="en-US" sz="2000" b="1" dirty="0"/>
              <a:t>Indian Standards:</a:t>
            </a:r>
            <a:br>
              <a:rPr lang="en-US" altLang="en-US" sz="2000" b="1" dirty="0"/>
            </a:br>
            <a:r>
              <a:rPr lang="en-US" altLang="en-US" sz="2000" b="1" dirty="0">
                <a:solidFill>
                  <a:srgbClr val="FFFF00"/>
                </a:solidFill>
                <a:hlinkClick r:id="rId2"/>
              </a:rPr>
              <a:t>https://</a:t>
            </a:r>
            <a:r>
              <a:rPr lang="en-US" altLang="en-US" sz="2000" b="1" dirty="0" smtClean="0">
                <a:solidFill>
                  <a:srgbClr val="FFFF00"/>
                </a:solidFill>
                <a:hlinkClick r:id="rId2"/>
              </a:rPr>
              <a:t>youtu.be/f9e0IrJlnck</a:t>
            </a:r>
            <a:r>
              <a:rPr lang="en-US" altLang="en-US" sz="2000" b="1" dirty="0" smtClean="0">
                <a:solidFill>
                  <a:srgbClr val="FFFF00"/>
                </a:solidFill>
              </a:rPr>
              <a:t>  </a:t>
            </a:r>
            <a:endParaRPr lang="en-IN" altLang="en-US" sz="2000" b="1" dirty="0">
              <a:solidFill>
                <a:srgbClr val="FFFF00"/>
              </a:solidFill>
            </a:endParaRPr>
          </a:p>
        </p:txBody>
      </p:sp>
      <p:sp>
        <p:nvSpPr>
          <p:cNvPr id="4" name="Date Placeholder 3">
            <a:extLst>
              <a:ext uri="{FF2B5EF4-FFF2-40B4-BE49-F238E27FC236}">
                <a16:creationId xmlns:a16="http://schemas.microsoft.com/office/drawing/2014/main" id="{15DC3BE3-E68C-4E96-BF81-35376E36FDDC}"/>
              </a:ext>
            </a:extLst>
          </p:cNvPr>
          <p:cNvSpPr>
            <a:spLocks noGrp="1"/>
          </p:cNvSpPr>
          <p:nvPr>
            <p:ph type="dt" sz="half" idx="10"/>
          </p:nvPr>
        </p:nvSpPr>
        <p:spPr/>
        <p:txBody>
          <a:bodyPr/>
          <a:lstStyle/>
          <a:p>
            <a:pPr>
              <a:defRPr/>
            </a:pPr>
            <a:r>
              <a:rPr lang="en-US"/>
              <a:t> </a:t>
            </a:r>
          </a:p>
        </p:txBody>
      </p:sp>
      <p:sp>
        <p:nvSpPr>
          <p:cNvPr id="243717" name="Slide Number Placeholder 4">
            <a:extLst>
              <a:ext uri="{FF2B5EF4-FFF2-40B4-BE49-F238E27FC236}">
                <a16:creationId xmlns:a16="http://schemas.microsoft.com/office/drawing/2014/main" id="{39DEB252-A0D1-4CCE-BEAA-E0593C0DA96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fld id="{3B1EBF09-6AEB-4F23-B24F-B3DA203CD4BA}" type="slidenum">
              <a:rPr lang="en-US" altLang="en-US" sz="2800">
                <a:solidFill>
                  <a:srgbClr val="FFFFFF"/>
                </a:solidFill>
                <a:latin typeface="Arial" panose="020B0604020202020204" pitchFamily="34" charset="0"/>
              </a:rPr>
              <a:pPr>
                <a:spcBef>
                  <a:spcPct val="0"/>
                </a:spcBef>
                <a:buClrTx/>
                <a:buSzTx/>
                <a:buFontTx/>
                <a:buNone/>
              </a:pPr>
              <a:t>66</a:t>
            </a:fld>
            <a:endParaRPr lang="en-US" altLang="en-US" sz="2800">
              <a:solidFill>
                <a:srgbClr val="FFFFFF"/>
              </a:solidFill>
              <a:latin typeface="Arial" panose="020B0604020202020204" pitchFamily="34" charset="0"/>
            </a:endParaRPr>
          </a:p>
        </p:txBody>
      </p:sp>
      <p:pic>
        <p:nvPicPr>
          <p:cNvPr id="243718" name="Picture 6">
            <a:extLst>
              <a:ext uri="{FF2B5EF4-FFF2-40B4-BE49-F238E27FC236}">
                <a16:creationId xmlns:a16="http://schemas.microsoft.com/office/drawing/2014/main" id="{1DB82DD4-99C0-47D6-A7A3-1CCE733FC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75" y="1413835"/>
            <a:ext cx="11388472" cy="335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8D474-98C5-4508-9717-DCD86B91E11D}"/>
              </a:ext>
            </a:extLst>
          </p:cNvPr>
          <p:cNvSpPr>
            <a:spLocks noGrp="1"/>
          </p:cNvSpPr>
          <p:nvPr>
            <p:ph type="dt" sz="half" idx="10"/>
          </p:nvPr>
        </p:nvSpPr>
        <p:spPr/>
        <p:txBody>
          <a:bodyPr/>
          <a:lstStyle/>
          <a:p>
            <a:pPr>
              <a:defRPr/>
            </a:pPr>
            <a:r>
              <a:rPr lang="en-US"/>
              <a:t> </a:t>
            </a:r>
          </a:p>
        </p:txBody>
      </p:sp>
      <p:sp>
        <p:nvSpPr>
          <p:cNvPr id="167939" name="Slide Number Placeholder 2"/>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9BF60B-A203-40D6-8BB2-006BEEAFA5FB}" type="slidenum">
              <a:rPr lang="en-US" altLang="en-US" smtClean="0">
                <a:solidFill>
                  <a:srgbClr val="FFFFFF"/>
                </a:solidFill>
              </a:rPr>
              <a:pPr/>
              <a:t>67</a:t>
            </a:fld>
            <a:endParaRPr lang="en-US" altLang="en-US" smtClean="0">
              <a:solidFill>
                <a:srgbClr val="FFFFFF"/>
              </a:solidFill>
            </a:endParaRPr>
          </a:p>
        </p:txBody>
      </p:sp>
      <p:pic>
        <p:nvPicPr>
          <p:cNvPr id="16794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982" t="15896" r="35376" b="7239"/>
          <a:stretch/>
        </p:blipFill>
        <p:spPr bwMode="auto">
          <a:xfrm>
            <a:off x="923278" y="239697"/>
            <a:ext cx="4545367" cy="640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5"/>
          <p:cNvSpPr>
            <a:spLocks noChangeArrowheads="1"/>
          </p:cNvSpPr>
          <p:nvPr/>
        </p:nvSpPr>
        <p:spPr bwMode="auto">
          <a:xfrm>
            <a:off x="6012611" y="891688"/>
            <a:ext cx="5607169" cy="110799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2200" b="1" dirty="0">
                <a:solidFill>
                  <a:srgbClr val="FF0000"/>
                </a:solidFill>
                <a:hlinkClick r:id="rId3"/>
              </a:rPr>
              <a:t>https://</a:t>
            </a:r>
            <a:r>
              <a:rPr lang="en-IN" altLang="en-US" sz="2200" b="1" dirty="0" smtClean="0">
                <a:solidFill>
                  <a:srgbClr val="FF0000"/>
                </a:solidFill>
                <a:hlinkClick r:id="rId3"/>
              </a:rPr>
              <a:t>www.bis.gov.in/wp-content/uploads/2022/08/Booklet-Guide-for-Using-NBC-2016.pdf</a:t>
            </a:r>
            <a:r>
              <a:rPr lang="en-IN" altLang="en-US" sz="2200" b="1" dirty="0" smtClean="0">
                <a:solidFill>
                  <a:srgbClr val="FF0000"/>
                </a:solidFill>
              </a:rPr>
              <a:t>   </a:t>
            </a:r>
            <a:endParaRPr lang="en-IN" altLang="en-US" sz="2200" b="1" dirty="0">
              <a:solidFill>
                <a:srgbClr val="FF0000"/>
              </a:solidFill>
            </a:endParaRPr>
          </a:p>
        </p:txBody>
      </p:sp>
      <p:pic>
        <p:nvPicPr>
          <p:cNvPr id="6" name="Picture 5" descr="C:\Users\BIS\Downloads\WhatsApp Image 2022-11-30 at 10.10.29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4175" y="2066315"/>
            <a:ext cx="4182550" cy="3670887"/>
          </a:xfrm>
          <a:prstGeom prst="rect">
            <a:avLst/>
          </a:prstGeom>
          <a:noFill/>
          <a:ln>
            <a:noFill/>
          </a:ln>
        </p:spPr>
      </p:pic>
    </p:spTree>
    <p:extLst>
      <p:ext uri="{BB962C8B-B14F-4D97-AF65-F5344CB8AC3E}">
        <p14:creationId xmlns:p14="http://schemas.microsoft.com/office/powerpoint/2010/main" val="39238051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B0F4D8-B821-4BA7-8A8B-DE56D4814CB7}"/>
              </a:ext>
            </a:extLst>
          </p:cNvPr>
          <p:cNvSpPr>
            <a:spLocks noGrp="1"/>
          </p:cNvSpPr>
          <p:nvPr>
            <p:ph type="dt" sz="half" idx="10"/>
          </p:nvPr>
        </p:nvSpPr>
        <p:spPr/>
        <p:txBody>
          <a:bodyPr/>
          <a:lstStyle/>
          <a:p>
            <a:pPr>
              <a:defRPr/>
            </a:pPr>
            <a:r>
              <a:rPr lang="en-US"/>
              <a:t> </a:t>
            </a:r>
          </a:p>
        </p:txBody>
      </p:sp>
      <p:sp>
        <p:nvSpPr>
          <p:cNvPr id="169987" name="Slide Number Placeholder 2"/>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5DC194-5B1F-49A3-AF8E-52C3C0AAEFBD}" type="slidenum">
              <a:rPr lang="en-US" altLang="en-US" smtClean="0">
                <a:solidFill>
                  <a:srgbClr val="FFFFFF"/>
                </a:solidFill>
              </a:rPr>
              <a:pPr/>
              <a:t>68</a:t>
            </a:fld>
            <a:endParaRPr lang="en-US" altLang="en-US" smtClean="0">
              <a:solidFill>
                <a:srgbClr val="FFFFFF"/>
              </a:solidFill>
            </a:endParaRPr>
          </a:p>
        </p:txBody>
      </p:sp>
      <p:pic>
        <p:nvPicPr>
          <p:cNvPr id="16998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8790" t="15004" r="21512" b="12116"/>
          <a:stretch/>
        </p:blipFill>
        <p:spPr bwMode="auto">
          <a:xfrm>
            <a:off x="323481" y="379717"/>
            <a:ext cx="2575465" cy="535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8766" t="15113" r="21667" b="12137"/>
          <a:stretch/>
        </p:blipFill>
        <p:spPr bwMode="auto">
          <a:xfrm>
            <a:off x="3196880" y="375582"/>
            <a:ext cx="2605845" cy="544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9118" t="15390" r="21472" b="12044"/>
          <a:stretch/>
        </p:blipFill>
        <p:spPr bwMode="auto">
          <a:xfrm>
            <a:off x="6100659" y="375582"/>
            <a:ext cx="2594767" cy="545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Users\BIS\Downloads\WhatsApp Image 2022-11-30 at 10.07.20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5426" y="1777041"/>
            <a:ext cx="3245854" cy="3023141"/>
          </a:xfrm>
          <a:prstGeom prst="rect">
            <a:avLst/>
          </a:prstGeom>
          <a:noFill/>
          <a:ln>
            <a:noFill/>
          </a:ln>
        </p:spPr>
      </p:pic>
      <p:sp>
        <p:nvSpPr>
          <p:cNvPr id="3" name="Rectangle 2"/>
          <p:cNvSpPr/>
          <p:nvPr/>
        </p:nvSpPr>
        <p:spPr>
          <a:xfrm>
            <a:off x="1844638" y="6085911"/>
            <a:ext cx="7916174" cy="430887"/>
          </a:xfrm>
          <a:prstGeom prst="rect">
            <a:avLst/>
          </a:prstGeom>
        </p:spPr>
        <p:txBody>
          <a:bodyPr wrap="square">
            <a:spAutoFit/>
          </a:bodyPr>
          <a:lstStyle/>
          <a:p>
            <a:r>
              <a:rPr lang="en-IN" altLang="en-US" sz="2200" b="1" dirty="0">
                <a:solidFill>
                  <a:srgbClr val="FF0000"/>
                </a:solidFill>
                <a:hlinkClick r:id="rId6"/>
              </a:rPr>
              <a:t>https://www.bis.gov.in/guide-for-homeowners-and-homebuyers</a:t>
            </a:r>
            <a:r>
              <a:rPr lang="en-IN" altLang="en-US" sz="2200" b="1" dirty="0" smtClean="0">
                <a:solidFill>
                  <a:srgbClr val="FF0000"/>
                </a:solidFill>
                <a:hlinkClick r:id="rId6"/>
              </a:rPr>
              <a:t>/</a:t>
            </a:r>
            <a:r>
              <a:rPr lang="en-IN" altLang="en-US" sz="2200" b="1" dirty="0" smtClean="0">
                <a:solidFill>
                  <a:srgbClr val="FF0000"/>
                </a:solidFill>
              </a:rPr>
              <a:t> </a:t>
            </a:r>
            <a:endParaRPr lang="en-IN" altLang="en-US" sz="2200" b="1" dirty="0">
              <a:solidFill>
                <a:srgbClr val="FF0000"/>
              </a:solidFill>
            </a:endParaRPr>
          </a:p>
        </p:txBody>
      </p:sp>
    </p:spTree>
    <p:extLst>
      <p:ext uri="{BB962C8B-B14F-4D97-AF65-F5344CB8AC3E}">
        <p14:creationId xmlns:p14="http://schemas.microsoft.com/office/powerpoint/2010/main" val="215149437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948060" y="234890"/>
            <a:ext cx="6443931" cy="1615266"/>
          </a:xfrm>
          <a:solidFill>
            <a:schemeClr val="bg1"/>
          </a:solidFill>
        </p:spPr>
        <p:txBody>
          <a:bodyPr/>
          <a:lstStyle/>
          <a:p>
            <a:pPr algn="ctr"/>
            <a:r>
              <a:rPr lang="en-IN" altLang="en-US" sz="2800" b="1" dirty="0" smtClean="0">
                <a:hlinkClick r:id="rId2"/>
              </a:rPr>
              <a:t>https://www.bis.gov.in/standardized-development-and-building-regulations-2023/</a:t>
            </a:r>
            <a:r>
              <a:rPr lang="en-IN" altLang="en-US" sz="2800" b="1" dirty="0" smtClean="0"/>
              <a:t> </a:t>
            </a:r>
            <a:endParaRPr lang="en-IN" altLang="en-US" sz="2800" b="1" dirty="0"/>
          </a:p>
        </p:txBody>
      </p:sp>
      <p:sp>
        <p:nvSpPr>
          <p:cNvPr id="4" name="Date Placeholder 3"/>
          <p:cNvSpPr>
            <a:spLocks noGrp="1"/>
          </p:cNvSpPr>
          <p:nvPr>
            <p:ph type="dt" sz="quarter" idx="10"/>
          </p:nvPr>
        </p:nvSpPr>
        <p:spPr/>
        <p:txBody>
          <a:bodyPr/>
          <a:lstStyle/>
          <a:p>
            <a:pPr>
              <a:defRPr/>
            </a:pPr>
            <a:r>
              <a:rPr lang="en-US" smtClean="0"/>
              <a:t> </a:t>
            </a:r>
            <a:endParaRPr lang="en-US"/>
          </a:p>
        </p:txBody>
      </p:sp>
      <p:sp>
        <p:nvSpPr>
          <p:cNvPr id="123908"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fld id="{35F8186E-161A-444D-BD4B-97B776FB1371}" type="slidenum">
              <a:rPr lang="en-US" altLang="en-US" sz="2800">
                <a:solidFill>
                  <a:srgbClr val="FFFFFF"/>
                </a:solidFill>
                <a:latin typeface="Arial" panose="020B0604020202020204" pitchFamily="34" charset="0"/>
              </a:rPr>
              <a:pPr>
                <a:spcBef>
                  <a:spcPct val="0"/>
                </a:spcBef>
                <a:buClrTx/>
                <a:buSzTx/>
                <a:buFontTx/>
                <a:buNone/>
              </a:pPr>
              <a:t>69</a:t>
            </a:fld>
            <a:endParaRPr lang="en-US" altLang="en-US" sz="2800">
              <a:solidFill>
                <a:srgbClr val="FFFFFF"/>
              </a:solidFill>
              <a:latin typeface="Arial" panose="020B0604020202020204" pitchFamily="34" charset="0"/>
            </a:endParaRPr>
          </a:p>
        </p:txBody>
      </p:sp>
      <p:pic>
        <p:nvPicPr>
          <p:cNvPr id="12390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435" y="234890"/>
            <a:ext cx="44926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350" y="1845035"/>
            <a:ext cx="4762500" cy="4762500"/>
          </a:xfrm>
          <a:prstGeom prst="rect">
            <a:avLst/>
          </a:prstGeom>
        </p:spPr>
      </p:pic>
    </p:spTree>
    <p:extLst>
      <p:ext uri="{BB962C8B-B14F-4D97-AF65-F5344CB8AC3E}">
        <p14:creationId xmlns:p14="http://schemas.microsoft.com/office/powerpoint/2010/main" val="241709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2230" y="953324"/>
            <a:ext cx="2264228"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b="1" dirty="0" smtClean="0"/>
              <a:t>50% forest cover</a:t>
            </a:r>
            <a:endParaRPr lang="en-IN" b="1" dirty="0"/>
          </a:p>
        </p:txBody>
      </p:sp>
      <p:pic>
        <p:nvPicPr>
          <p:cNvPr id="5" name="Picture 4"/>
          <p:cNvPicPr>
            <a:picLocks noChangeAspect="1"/>
          </p:cNvPicPr>
          <p:nvPr/>
        </p:nvPicPr>
        <p:blipFill>
          <a:blip r:embed="rId2"/>
          <a:stretch>
            <a:fillRect/>
          </a:stretch>
        </p:blipFill>
        <p:spPr>
          <a:xfrm>
            <a:off x="2661793" y="156111"/>
            <a:ext cx="8969792" cy="6701889"/>
          </a:xfrm>
          <a:prstGeom prst="rect">
            <a:avLst/>
          </a:prstGeom>
        </p:spPr>
      </p:pic>
      <p:sp>
        <p:nvSpPr>
          <p:cNvPr id="6" name="Rectangle 5"/>
          <p:cNvSpPr/>
          <p:nvPr/>
        </p:nvSpPr>
        <p:spPr>
          <a:xfrm>
            <a:off x="232230" y="5301574"/>
            <a:ext cx="2380341" cy="646331"/>
          </a:xfrm>
          <a:prstGeom prst="rect">
            <a:avLst/>
          </a:prstGeom>
        </p:spPr>
        <p:txBody>
          <a:bodyPr wrap="square">
            <a:spAutoFit/>
          </a:bodyPr>
          <a:lstStyle/>
          <a:p>
            <a:r>
              <a:rPr lang="en-IN" dirty="0">
                <a:hlinkClick r:id="rId3"/>
              </a:rPr>
              <a:t>https://www.globalforestwatch.org</a:t>
            </a:r>
            <a:r>
              <a:rPr lang="en-IN" dirty="0" smtClean="0">
                <a:hlinkClick r:id="rId3"/>
              </a:rPr>
              <a:t>/</a:t>
            </a:r>
            <a:r>
              <a:rPr lang="en-IN" dirty="0" smtClean="0"/>
              <a:t> </a:t>
            </a:r>
            <a:endParaRPr lang="en-IN" dirty="0"/>
          </a:p>
        </p:txBody>
      </p:sp>
    </p:spTree>
    <p:extLst>
      <p:ext uri="{BB962C8B-B14F-4D97-AF65-F5344CB8AC3E}">
        <p14:creationId xmlns:p14="http://schemas.microsoft.com/office/powerpoint/2010/main" val="13496152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100" y="161918"/>
            <a:ext cx="4711699" cy="6665692"/>
          </a:xfrm>
          <a:ln>
            <a:solidFill>
              <a:srgbClr val="C00000"/>
            </a:solidFill>
          </a:ln>
        </p:spPr>
      </p:pic>
      <p:sp>
        <p:nvSpPr>
          <p:cNvPr id="2" name="Title 1"/>
          <p:cNvSpPr>
            <a:spLocks noGrp="1"/>
          </p:cNvSpPr>
          <p:nvPr>
            <p:ph type="title"/>
          </p:nvPr>
        </p:nvSpPr>
        <p:spPr>
          <a:xfrm>
            <a:off x="5073854" y="421934"/>
            <a:ext cx="6742996" cy="659954"/>
          </a:xfrm>
          <a:solidFill>
            <a:schemeClr val="bg1"/>
          </a:solidFill>
        </p:spPr>
        <p:txBody>
          <a:bodyPr>
            <a:normAutofit/>
          </a:bodyPr>
          <a:lstStyle/>
          <a:p>
            <a:pPr algn="ctr"/>
            <a:r>
              <a:rPr lang="en-US" sz="2000" b="1" dirty="0">
                <a:hlinkClick r:id="rId3"/>
              </a:rPr>
              <a:t>https://</a:t>
            </a:r>
            <a:r>
              <a:rPr lang="en-US" sz="2000" b="1" dirty="0" smtClean="0">
                <a:hlinkClick r:id="rId3"/>
              </a:rPr>
              <a:t>www.services.bis.gov.in/tmp/news_2024-10-01_114.pdf</a:t>
            </a:r>
            <a:r>
              <a:rPr lang="en-US" sz="2000" b="1" dirty="0" smtClean="0"/>
              <a:t> </a:t>
            </a:r>
            <a:endParaRPr lang="en-US" sz="2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784" y="1517317"/>
            <a:ext cx="4762500" cy="4762500"/>
          </a:xfrm>
          <a:prstGeom prst="rect">
            <a:avLst/>
          </a:prstGeom>
        </p:spPr>
      </p:pic>
    </p:spTree>
    <p:extLst>
      <p:ext uri="{BB962C8B-B14F-4D97-AF65-F5344CB8AC3E}">
        <p14:creationId xmlns:p14="http://schemas.microsoft.com/office/powerpoint/2010/main" val="37479625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8650" y="268518"/>
            <a:ext cx="6515408" cy="857209"/>
          </a:xfrm>
          <a:solidFill>
            <a:schemeClr val="bg1"/>
          </a:solidFill>
          <a:ln>
            <a:solidFill>
              <a:srgbClr val="FFFF00"/>
            </a:solidFill>
          </a:ln>
        </p:spPr>
        <p:txBody>
          <a:bodyPr>
            <a:normAutofit/>
          </a:bodyPr>
          <a:lstStyle/>
          <a:p>
            <a:pPr algn="ctr"/>
            <a:r>
              <a:rPr lang="en-IN" sz="2200" b="1" dirty="0">
                <a:solidFill>
                  <a:srgbClr val="FFFF00"/>
                </a:solidFill>
                <a:hlinkClick r:id="rId2"/>
              </a:rPr>
              <a:t>https://www.bis.gov.in/booklets</a:t>
            </a:r>
            <a:r>
              <a:rPr lang="en-IN" sz="2200" b="1" dirty="0" smtClean="0">
                <a:solidFill>
                  <a:srgbClr val="FFFF00"/>
                </a:solidFill>
                <a:hlinkClick r:id="rId2"/>
              </a:rPr>
              <a:t>/</a:t>
            </a:r>
            <a:r>
              <a:rPr lang="en-IN" sz="2200" b="1" dirty="0" smtClean="0">
                <a:solidFill>
                  <a:srgbClr val="FFFF00"/>
                </a:solidFill>
              </a:rPr>
              <a:t> </a:t>
            </a:r>
            <a:endParaRPr lang="en-IN" sz="2200" b="1" dirty="0">
              <a:solidFill>
                <a:srgbClr val="FFFF00"/>
              </a:solidFill>
            </a:endParaRPr>
          </a:p>
        </p:txBody>
      </p:sp>
      <p:sp>
        <p:nvSpPr>
          <p:cNvPr id="3" name="Content Placeholder 2"/>
          <p:cNvSpPr>
            <a:spLocks noGrp="1"/>
          </p:cNvSpPr>
          <p:nvPr>
            <p:ph idx="1"/>
          </p:nvPr>
        </p:nvSpPr>
        <p:spPr/>
        <p:txBody>
          <a:bodyPr/>
          <a:lstStyle/>
          <a:p>
            <a:endParaRPr lang="en-IN" dirty="0"/>
          </a:p>
        </p:txBody>
      </p:sp>
      <p:sp>
        <p:nvSpPr>
          <p:cNvPr id="4" name="Slide Number Placeholder 3"/>
          <p:cNvSpPr>
            <a:spLocks noGrp="1"/>
          </p:cNvSpPr>
          <p:nvPr>
            <p:ph type="sldNum" sz="quarter" idx="12"/>
          </p:nvPr>
        </p:nvSpPr>
        <p:spPr/>
        <p:txBody>
          <a:bodyPr/>
          <a:lstStyle/>
          <a:p>
            <a:endParaRPr lang="en-IN" dirty="0"/>
          </a:p>
        </p:txBody>
      </p:sp>
      <p:pic>
        <p:nvPicPr>
          <p:cNvPr id="5" name="Picture 4"/>
          <p:cNvPicPr>
            <a:picLocks noChangeAspect="1"/>
          </p:cNvPicPr>
          <p:nvPr/>
        </p:nvPicPr>
        <p:blipFill rotWithShape="1">
          <a:blip r:embed="rId3"/>
          <a:srcRect l="719" t="311" r="1426" b="303"/>
          <a:stretch/>
        </p:blipFill>
        <p:spPr>
          <a:xfrm>
            <a:off x="301924" y="345057"/>
            <a:ext cx="4416725" cy="6262778"/>
          </a:xfrm>
          <a:prstGeom prst="rect">
            <a:avLst/>
          </a:prstGeom>
        </p:spPr>
      </p:pic>
      <p:pic>
        <p:nvPicPr>
          <p:cNvPr id="6" name="Picture 5"/>
          <p:cNvPicPr>
            <a:picLocks noChangeAspect="1"/>
          </p:cNvPicPr>
          <p:nvPr/>
        </p:nvPicPr>
        <p:blipFill>
          <a:blip r:embed="rId4"/>
          <a:stretch>
            <a:fillRect/>
          </a:stretch>
        </p:blipFill>
        <p:spPr>
          <a:xfrm>
            <a:off x="6415315" y="1231185"/>
            <a:ext cx="4938486" cy="5125165"/>
          </a:xfrm>
          <a:prstGeom prst="rect">
            <a:avLst/>
          </a:prstGeom>
        </p:spPr>
      </p:pic>
    </p:spTree>
    <p:extLst>
      <p:ext uri="{BB962C8B-B14F-4D97-AF65-F5344CB8AC3E}">
        <p14:creationId xmlns:p14="http://schemas.microsoft.com/office/powerpoint/2010/main" val="4736292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B22104-A8F9-45F1-85F5-1011E81302E4}"/>
              </a:ext>
            </a:extLst>
          </p:cNvPr>
          <p:cNvSpPr>
            <a:spLocks noGrp="1"/>
          </p:cNvSpPr>
          <p:nvPr>
            <p:ph type="dt" sz="half" idx="10"/>
          </p:nvPr>
        </p:nvSpPr>
        <p:spPr/>
        <p:txBody>
          <a:bodyPr/>
          <a:lstStyle/>
          <a:p>
            <a:pPr>
              <a:defRPr/>
            </a:pPr>
            <a:r>
              <a:rPr lang="en-US"/>
              <a:t> </a:t>
            </a:r>
          </a:p>
        </p:txBody>
      </p:sp>
      <p:sp>
        <p:nvSpPr>
          <p:cNvPr id="5" name="Slide Number Placeholder 4">
            <a:extLst>
              <a:ext uri="{FF2B5EF4-FFF2-40B4-BE49-F238E27FC236}">
                <a16:creationId xmlns:a16="http://schemas.microsoft.com/office/drawing/2014/main" id="{5A78B95A-7C67-4BE4-85D7-1FE09D118C03}"/>
              </a:ext>
            </a:extLst>
          </p:cNvPr>
          <p:cNvSpPr>
            <a:spLocks noGrp="1"/>
          </p:cNvSpPr>
          <p:nvPr>
            <p:ph type="sldNum" sz="quarter" idx="12"/>
          </p:nvPr>
        </p:nvSpPr>
        <p:spPr/>
        <p:txBody>
          <a:bodyPr/>
          <a:lstStyle/>
          <a:p>
            <a:pPr>
              <a:defRPr/>
            </a:pPr>
            <a:fld id="{2BB414B2-29F4-4C98-BAB2-27E2B9916372}" type="slidenum">
              <a:rPr lang="en-US" altLang="en-US" smtClean="0"/>
              <a:pPr>
                <a:defRPr/>
              </a:pPr>
              <a:t>72</a:t>
            </a:fld>
            <a:endParaRPr lang="en-US" altLang="en-US"/>
          </a:p>
        </p:txBody>
      </p:sp>
      <p:pic>
        <p:nvPicPr>
          <p:cNvPr id="6" name="Picture 5">
            <a:extLst>
              <a:ext uri="{FF2B5EF4-FFF2-40B4-BE49-F238E27FC236}">
                <a16:creationId xmlns:a16="http://schemas.microsoft.com/office/drawing/2014/main" id="{1DA090C5-8DBD-4848-93D6-3863F0F93E7C}"/>
              </a:ext>
            </a:extLst>
          </p:cNvPr>
          <p:cNvPicPr>
            <a:picLocks noChangeAspect="1"/>
          </p:cNvPicPr>
          <p:nvPr/>
        </p:nvPicPr>
        <p:blipFill rotWithShape="1">
          <a:blip r:embed="rId2"/>
          <a:srcRect l="33333" t="10876" r="34736" b="13691"/>
          <a:stretch/>
        </p:blipFill>
        <p:spPr>
          <a:xfrm>
            <a:off x="263234" y="192700"/>
            <a:ext cx="4925291" cy="6541916"/>
          </a:xfrm>
          <a:prstGeom prst="rect">
            <a:avLst/>
          </a:prstGeom>
        </p:spPr>
      </p:pic>
      <p:pic>
        <p:nvPicPr>
          <p:cNvPr id="7" name="Picture 6">
            <a:extLst>
              <a:ext uri="{FF2B5EF4-FFF2-40B4-BE49-F238E27FC236}">
                <a16:creationId xmlns:a16="http://schemas.microsoft.com/office/drawing/2014/main" id="{E9B5A078-D79F-4FF8-A61B-26FF4D64C613}"/>
              </a:ext>
            </a:extLst>
          </p:cNvPr>
          <p:cNvPicPr>
            <a:picLocks noChangeAspect="1"/>
          </p:cNvPicPr>
          <p:nvPr/>
        </p:nvPicPr>
        <p:blipFill rotWithShape="1">
          <a:blip r:embed="rId3"/>
          <a:srcRect l="15834" t="17391" r="20243" b="5534"/>
          <a:stretch/>
        </p:blipFill>
        <p:spPr>
          <a:xfrm>
            <a:off x="5405351" y="1302551"/>
            <a:ext cx="6619840" cy="4487539"/>
          </a:xfrm>
          <a:prstGeom prst="rect">
            <a:avLst/>
          </a:prstGeom>
        </p:spPr>
      </p:pic>
    </p:spTree>
    <p:extLst>
      <p:ext uri="{BB962C8B-B14F-4D97-AF65-F5344CB8AC3E}">
        <p14:creationId xmlns:p14="http://schemas.microsoft.com/office/powerpoint/2010/main" val="28118143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7212-4684-4B5F-B573-074E362ABD5E}"/>
              </a:ext>
            </a:extLst>
          </p:cNvPr>
          <p:cNvSpPr>
            <a:spLocks noGrp="1"/>
          </p:cNvSpPr>
          <p:nvPr>
            <p:ph type="title"/>
          </p:nvPr>
        </p:nvSpPr>
        <p:spPr>
          <a:xfrm>
            <a:off x="5178739" y="137408"/>
            <a:ext cx="6936792" cy="1143000"/>
          </a:xfrm>
        </p:spPr>
        <p:txBody>
          <a:bodyPr>
            <a:normAutofit/>
          </a:bodyPr>
          <a:lstStyle/>
          <a:p>
            <a:r>
              <a:rPr lang="en-IN" b="1" cap="none" baseline="-25000" dirty="0">
                <a:solidFill>
                  <a:srgbClr val="FFFF00"/>
                </a:solidFill>
                <a:effectLst>
                  <a:outerShdw blurRad="38100" dist="38100" dir="2700000" algn="tl">
                    <a:srgbClr val="000000">
                      <a:alpha val="43137"/>
                    </a:srgbClr>
                  </a:outerShdw>
                </a:effectLst>
                <a:latin typeface="Lucida Sans" panose="020B0602030504020204" pitchFamily="34" charset="0"/>
              </a:rPr>
              <a:t>https://ndma.gov.in/governance/guidelines</a:t>
            </a:r>
          </a:p>
        </p:txBody>
      </p:sp>
      <p:sp>
        <p:nvSpPr>
          <p:cNvPr id="4" name="Date Placeholder 3">
            <a:extLst>
              <a:ext uri="{FF2B5EF4-FFF2-40B4-BE49-F238E27FC236}">
                <a16:creationId xmlns:a16="http://schemas.microsoft.com/office/drawing/2014/main" id="{10B22104-A8F9-45F1-85F5-1011E81302E4}"/>
              </a:ext>
            </a:extLst>
          </p:cNvPr>
          <p:cNvSpPr>
            <a:spLocks noGrp="1"/>
          </p:cNvSpPr>
          <p:nvPr>
            <p:ph type="dt" sz="half" idx="10"/>
          </p:nvPr>
        </p:nvSpPr>
        <p:spPr/>
        <p:txBody>
          <a:bodyPr/>
          <a:lstStyle/>
          <a:p>
            <a:pPr>
              <a:defRPr/>
            </a:pPr>
            <a:r>
              <a:rPr lang="en-US"/>
              <a:t> </a:t>
            </a:r>
          </a:p>
        </p:txBody>
      </p:sp>
      <p:pic>
        <p:nvPicPr>
          <p:cNvPr id="3" name="Picture 2">
            <a:extLst>
              <a:ext uri="{FF2B5EF4-FFF2-40B4-BE49-F238E27FC236}">
                <a16:creationId xmlns:a16="http://schemas.microsoft.com/office/drawing/2014/main" id="{5BB59F4A-BAE5-4D6E-B6F0-1D831B2D13F8}"/>
              </a:ext>
            </a:extLst>
          </p:cNvPr>
          <p:cNvPicPr>
            <a:picLocks noChangeAspect="1"/>
          </p:cNvPicPr>
          <p:nvPr/>
        </p:nvPicPr>
        <p:blipFill rotWithShape="1">
          <a:blip r:embed="rId2"/>
          <a:srcRect l="28594" t="4794" r="29922" b="1029"/>
          <a:stretch/>
        </p:blipFill>
        <p:spPr>
          <a:xfrm>
            <a:off x="355747" y="282244"/>
            <a:ext cx="5057775" cy="6455440"/>
          </a:xfrm>
          <a:prstGeom prst="rect">
            <a:avLst/>
          </a:prstGeom>
        </p:spPr>
      </p:pic>
      <p:pic>
        <p:nvPicPr>
          <p:cNvPr id="8" name="Picture 7">
            <a:extLst>
              <a:ext uri="{FF2B5EF4-FFF2-40B4-BE49-F238E27FC236}">
                <a16:creationId xmlns:a16="http://schemas.microsoft.com/office/drawing/2014/main" id="{8023DAEE-E043-40E0-AE9F-9D9412F29359}"/>
              </a:ext>
            </a:extLst>
          </p:cNvPr>
          <p:cNvPicPr>
            <a:picLocks noChangeAspect="1"/>
          </p:cNvPicPr>
          <p:nvPr/>
        </p:nvPicPr>
        <p:blipFill rotWithShape="1">
          <a:blip r:embed="rId3"/>
          <a:srcRect l="34688" t="14358" r="34259" b="4795"/>
          <a:stretch/>
        </p:blipFill>
        <p:spPr>
          <a:xfrm>
            <a:off x="7189789" y="639571"/>
            <a:ext cx="4071769" cy="5959794"/>
          </a:xfrm>
          <a:prstGeom prst="rect">
            <a:avLst/>
          </a:prstGeom>
        </p:spPr>
      </p:pic>
    </p:spTree>
    <p:extLst>
      <p:ext uri="{BB962C8B-B14F-4D97-AF65-F5344CB8AC3E}">
        <p14:creationId xmlns:p14="http://schemas.microsoft.com/office/powerpoint/2010/main" val="2182892998"/>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7212-4684-4B5F-B573-074E362ABD5E}"/>
              </a:ext>
            </a:extLst>
          </p:cNvPr>
          <p:cNvSpPr>
            <a:spLocks noGrp="1"/>
          </p:cNvSpPr>
          <p:nvPr>
            <p:ph type="title"/>
          </p:nvPr>
        </p:nvSpPr>
        <p:spPr>
          <a:xfrm>
            <a:off x="5022132" y="330370"/>
            <a:ext cx="6936792" cy="1143000"/>
          </a:xfrm>
        </p:spPr>
        <p:txBody>
          <a:bodyPr>
            <a:normAutofit/>
          </a:bodyPr>
          <a:lstStyle/>
          <a:p>
            <a:r>
              <a:rPr lang="en-IN" b="1" cap="none" baseline="-25000" dirty="0">
                <a:solidFill>
                  <a:srgbClr val="FFFF00"/>
                </a:solidFill>
                <a:effectLst>
                  <a:outerShdw blurRad="38100" dist="38100" dir="2700000" algn="tl">
                    <a:srgbClr val="000000">
                      <a:alpha val="43137"/>
                    </a:srgbClr>
                  </a:outerShdw>
                </a:effectLst>
                <a:latin typeface="Lucida Sans" panose="020B0602030504020204" pitchFamily="34" charset="0"/>
              </a:rPr>
              <a:t>https://ndma.gov.in/governance/guidelines</a:t>
            </a:r>
          </a:p>
        </p:txBody>
      </p:sp>
      <p:sp>
        <p:nvSpPr>
          <p:cNvPr id="4" name="Date Placeholder 3">
            <a:extLst>
              <a:ext uri="{FF2B5EF4-FFF2-40B4-BE49-F238E27FC236}">
                <a16:creationId xmlns:a16="http://schemas.microsoft.com/office/drawing/2014/main" id="{10B22104-A8F9-45F1-85F5-1011E81302E4}"/>
              </a:ext>
            </a:extLst>
          </p:cNvPr>
          <p:cNvSpPr>
            <a:spLocks noGrp="1"/>
          </p:cNvSpPr>
          <p:nvPr>
            <p:ph type="dt" sz="half" idx="10"/>
          </p:nvPr>
        </p:nvSpPr>
        <p:spPr/>
        <p:txBody>
          <a:bodyPr/>
          <a:lstStyle/>
          <a:p>
            <a:pPr>
              <a:defRPr/>
            </a:pPr>
            <a:r>
              <a:rPr lang="en-US"/>
              <a:t> </a:t>
            </a:r>
          </a:p>
        </p:txBody>
      </p:sp>
      <p:sp>
        <p:nvSpPr>
          <p:cNvPr id="5" name="Slide Number Placeholder 4">
            <a:extLst>
              <a:ext uri="{FF2B5EF4-FFF2-40B4-BE49-F238E27FC236}">
                <a16:creationId xmlns:a16="http://schemas.microsoft.com/office/drawing/2014/main" id="{5A78B95A-7C67-4BE4-85D7-1FE09D118C03}"/>
              </a:ext>
            </a:extLst>
          </p:cNvPr>
          <p:cNvSpPr>
            <a:spLocks noGrp="1"/>
          </p:cNvSpPr>
          <p:nvPr>
            <p:ph type="sldNum" sz="quarter" idx="12"/>
          </p:nvPr>
        </p:nvSpPr>
        <p:spPr/>
        <p:txBody>
          <a:bodyPr/>
          <a:lstStyle/>
          <a:p>
            <a:pPr>
              <a:defRPr/>
            </a:pPr>
            <a:endParaRPr lang="en-US" altLang="en-US" dirty="0"/>
          </a:p>
        </p:txBody>
      </p:sp>
      <p:pic>
        <p:nvPicPr>
          <p:cNvPr id="9" name="Picture 8">
            <a:extLst>
              <a:ext uri="{FF2B5EF4-FFF2-40B4-BE49-F238E27FC236}">
                <a16:creationId xmlns:a16="http://schemas.microsoft.com/office/drawing/2014/main" id="{68A44D03-4A0A-4DF0-BF04-8EAD9CE58199}"/>
              </a:ext>
            </a:extLst>
          </p:cNvPr>
          <p:cNvPicPr>
            <a:picLocks noChangeAspect="1"/>
          </p:cNvPicPr>
          <p:nvPr/>
        </p:nvPicPr>
        <p:blipFill rotWithShape="1">
          <a:blip r:embed="rId2"/>
          <a:srcRect l="34102" t="7522" r="33437" b="17067"/>
          <a:stretch/>
        </p:blipFill>
        <p:spPr>
          <a:xfrm>
            <a:off x="8684247" y="1167940"/>
            <a:ext cx="3428778" cy="4478432"/>
          </a:xfrm>
          <a:prstGeom prst="rect">
            <a:avLst/>
          </a:prstGeom>
        </p:spPr>
      </p:pic>
      <p:pic>
        <p:nvPicPr>
          <p:cNvPr id="6" name="Picture 5">
            <a:extLst>
              <a:ext uri="{FF2B5EF4-FFF2-40B4-BE49-F238E27FC236}">
                <a16:creationId xmlns:a16="http://schemas.microsoft.com/office/drawing/2014/main" id="{A5DA3CBF-9A3E-4945-91FB-FA9A1DDE5496}"/>
              </a:ext>
            </a:extLst>
          </p:cNvPr>
          <p:cNvPicPr>
            <a:picLocks noChangeAspect="1"/>
          </p:cNvPicPr>
          <p:nvPr/>
        </p:nvPicPr>
        <p:blipFill rotWithShape="1">
          <a:blip r:embed="rId3"/>
          <a:srcRect l="34737" t="6996" r="32368" b="13433"/>
          <a:stretch/>
        </p:blipFill>
        <p:spPr>
          <a:xfrm>
            <a:off x="223353" y="639571"/>
            <a:ext cx="4393570" cy="5975256"/>
          </a:xfrm>
          <a:prstGeom prst="rect">
            <a:avLst/>
          </a:prstGeom>
        </p:spPr>
      </p:pic>
      <p:pic>
        <p:nvPicPr>
          <p:cNvPr id="7" name="Picture 6">
            <a:extLst>
              <a:ext uri="{FF2B5EF4-FFF2-40B4-BE49-F238E27FC236}">
                <a16:creationId xmlns:a16="http://schemas.microsoft.com/office/drawing/2014/main" id="{35D3947D-BE56-49A5-8272-2396C3B6DFE1}"/>
              </a:ext>
            </a:extLst>
          </p:cNvPr>
          <p:cNvPicPr>
            <a:picLocks noChangeAspect="1"/>
          </p:cNvPicPr>
          <p:nvPr/>
        </p:nvPicPr>
        <p:blipFill rotWithShape="1">
          <a:blip r:embed="rId4"/>
          <a:srcRect l="34474" t="12829" r="34869" b="7113"/>
          <a:stretch/>
        </p:blipFill>
        <p:spPr>
          <a:xfrm>
            <a:off x="4820821" y="798973"/>
            <a:ext cx="3737810" cy="5487646"/>
          </a:xfrm>
          <a:prstGeom prst="rect">
            <a:avLst/>
          </a:prstGeom>
        </p:spPr>
      </p:pic>
    </p:spTree>
    <p:extLst>
      <p:ext uri="{BB962C8B-B14F-4D97-AF65-F5344CB8AC3E}">
        <p14:creationId xmlns:p14="http://schemas.microsoft.com/office/powerpoint/2010/main" val="90078397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6324" y="1063972"/>
            <a:ext cx="8319351" cy="1001799"/>
          </a:xfrm>
        </p:spPr>
        <p:txBody>
          <a:bodyPr>
            <a:normAutofit/>
          </a:bodyPr>
          <a:lstStyle/>
          <a:p>
            <a:endParaRPr lang="en-US" sz="5300" b="1" dirty="0">
              <a:latin typeface="Arial Rounded MT Bold" panose="020F0704030504030204" pitchFamily="34" charset="0"/>
            </a:endParaRPr>
          </a:p>
        </p:txBody>
      </p:sp>
      <p:pic>
        <p:nvPicPr>
          <p:cNvPr id="10" name="Picture 9" descr="A blue triangle with a red circle and a black background&#10;&#10;Description automatically generated">
            <a:extLst>
              <a:ext uri="{FF2B5EF4-FFF2-40B4-BE49-F238E27FC236}">
                <a16:creationId xmlns:a16="http://schemas.microsoft.com/office/drawing/2014/main" id="{ED6E8BBC-F41B-BDDF-A90A-A64D7C5493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18574" y="188197"/>
            <a:ext cx="942000" cy="64093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CB5F4867-3E99-9E3C-6935-AE21DAAF86AC}"/>
              </a:ext>
            </a:extLst>
          </p:cNvPr>
          <p:cNvPicPr>
            <a:picLocks noChangeAspect="1"/>
          </p:cNvPicPr>
          <p:nvPr/>
        </p:nvPicPr>
        <p:blipFill>
          <a:blip r:embed="rId3"/>
          <a:stretch>
            <a:fillRect/>
          </a:stretch>
        </p:blipFill>
        <p:spPr>
          <a:xfrm>
            <a:off x="131426" y="145994"/>
            <a:ext cx="690209" cy="897272"/>
          </a:xfrm>
          <a:prstGeom prst="rect">
            <a:avLst/>
          </a:prstGeom>
        </p:spPr>
      </p:pic>
      <p:pic>
        <p:nvPicPr>
          <p:cNvPr id="12" name="Picture 11"/>
          <p:cNvPicPr>
            <a:picLocks noChangeAspect="1"/>
          </p:cNvPicPr>
          <p:nvPr/>
        </p:nvPicPr>
        <p:blipFill>
          <a:blip r:embed="rId4"/>
          <a:stretch>
            <a:fillRect/>
          </a:stretch>
        </p:blipFill>
        <p:spPr>
          <a:xfrm>
            <a:off x="1190172" y="594630"/>
            <a:ext cx="9692808" cy="5487166"/>
          </a:xfrm>
          <a:prstGeom prst="rect">
            <a:avLst/>
          </a:prstGeom>
        </p:spPr>
      </p:pic>
    </p:spTree>
    <p:extLst>
      <p:ext uri="{BB962C8B-B14F-4D97-AF65-F5344CB8AC3E}">
        <p14:creationId xmlns:p14="http://schemas.microsoft.com/office/powerpoint/2010/main" val="29106881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192" y="262835"/>
            <a:ext cx="9589595" cy="1049235"/>
          </a:xfrm>
          <a:solidFill>
            <a:schemeClr val="bg1"/>
          </a:solidFill>
        </p:spPr>
        <p:txBody>
          <a:bodyPr/>
          <a:lstStyle/>
          <a:p>
            <a:pPr algn="ctr"/>
            <a:r>
              <a:rPr lang="en-US" b="1" dirty="0" smtClean="0"/>
              <a:t>BIS CARE</a:t>
            </a:r>
            <a:br>
              <a:rPr lang="en-US" b="1" dirty="0" smtClean="0"/>
            </a:br>
            <a:r>
              <a:rPr lang="en-US" b="1" dirty="0" smtClean="0"/>
              <a:t>Android App                                 </a:t>
            </a:r>
            <a:r>
              <a:rPr lang="en-US" b="1" dirty="0" err="1" smtClean="0"/>
              <a:t>iStore</a:t>
            </a:r>
            <a:r>
              <a:rPr lang="en-US" b="1" dirty="0" smtClean="0"/>
              <a:t> App</a:t>
            </a:r>
            <a:endParaRPr lang="en-IN" b="1" dirty="0"/>
          </a:p>
        </p:txBody>
      </p:sp>
      <p:pic>
        <p:nvPicPr>
          <p:cNvPr id="5" name="Picture 4"/>
          <p:cNvPicPr>
            <a:picLocks noChangeAspect="1"/>
          </p:cNvPicPr>
          <p:nvPr/>
        </p:nvPicPr>
        <p:blipFill>
          <a:blip r:embed="rId2"/>
          <a:stretch>
            <a:fillRect/>
          </a:stretch>
        </p:blipFill>
        <p:spPr>
          <a:xfrm>
            <a:off x="6802507" y="1690688"/>
            <a:ext cx="4762500" cy="4762500"/>
          </a:xfrm>
          <a:prstGeom prst="rect">
            <a:avLst/>
          </a:prstGeom>
        </p:spPr>
      </p:pic>
      <p:pic>
        <p:nvPicPr>
          <p:cNvPr id="6" name="Picture 5"/>
          <p:cNvPicPr>
            <a:picLocks noChangeAspect="1"/>
          </p:cNvPicPr>
          <p:nvPr/>
        </p:nvPicPr>
        <p:blipFill>
          <a:blip r:embed="rId3"/>
          <a:stretch>
            <a:fillRect/>
          </a:stretch>
        </p:blipFill>
        <p:spPr>
          <a:xfrm>
            <a:off x="838200" y="1690688"/>
            <a:ext cx="4762500" cy="4762500"/>
          </a:xfrm>
          <a:prstGeom prst="rect">
            <a:avLst/>
          </a:prstGeom>
        </p:spPr>
      </p:pic>
    </p:spTree>
    <p:extLst>
      <p:ext uri="{BB962C8B-B14F-4D97-AF65-F5344CB8AC3E}">
        <p14:creationId xmlns:p14="http://schemas.microsoft.com/office/powerpoint/2010/main" val="18790566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r="60453"/>
          <a:stretch/>
        </p:blipFill>
        <p:spPr>
          <a:xfrm>
            <a:off x="257232" y="612475"/>
            <a:ext cx="4796702" cy="5671689"/>
          </a:xfrm>
        </p:spPr>
      </p:pic>
      <p:sp>
        <p:nvSpPr>
          <p:cNvPr id="4" name="Date Placeholder 3"/>
          <p:cNvSpPr>
            <a:spLocks noGrp="1"/>
          </p:cNvSpPr>
          <p:nvPr>
            <p:ph type="dt" sz="half" idx="10"/>
          </p:nvPr>
        </p:nvSpPr>
        <p:spPr/>
        <p:txBody>
          <a:bodyPr/>
          <a:lstStyle/>
          <a:p>
            <a:pPr>
              <a:defRPr/>
            </a:pPr>
            <a:r>
              <a:rPr lang="en-US" smtClean="0"/>
              <a:t> </a:t>
            </a:r>
            <a:endParaRPr lang="en-US"/>
          </a:p>
        </p:txBody>
      </p:sp>
      <p:sp>
        <p:nvSpPr>
          <p:cNvPr id="129029"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sz="28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fld id="{5126A1F9-5D49-4487-993E-C0148B8F78C3}" type="slidenum">
              <a:rPr lang="en-US" altLang="en-US" sz="2800">
                <a:solidFill>
                  <a:srgbClr val="FFFFFF"/>
                </a:solidFill>
                <a:latin typeface="Arial" panose="020B0604020202020204" pitchFamily="34" charset="0"/>
              </a:rPr>
              <a:pPr>
                <a:spcBef>
                  <a:spcPct val="0"/>
                </a:spcBef>
                <a:buClrTx/>
                <a:buSzTx/>
                <a:buFontTx/>
                <a:buNone/>
              </a:pPr>
              <a:t>77</a:t>
            </a:fld>
            <a:endParaRPr lang="en-US" altLang="en-US" sz="2800">
              <a:solidFill>
                <a:srgbClr val="FFFFFF"/>
              </a:solidFill>
              <a:latin typeface="Arial" panose="020B0604020202020204" pitchFamily="34" charset="0"/>
            </a:endParaRPr>
          </a:p>
        </p:txBody>
      </p:sp>
      <p:sp>
        <p:nvSpPr>
          <p:cNvPr id="7" name="Title 1"/>
          <p:cNvSpPr txBox="1">
            <a:spLocks/>
          </p:cNvSpPr>
          <p:nvPr/>
        </p:nvSpPr>
        <p:spPr>
          <a:xfrm>
            <a:off x="4966848" y="137408"/>
            <a:ext cx="6610417" cy="1599867"/>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altLang="en-US" b="1" dirty="0" err="1" smtClean="0">
                <a:solidFill>
                  <a:srgbClr val="FF0000"/>
                </a:solidFill>
              </a:rPr>
              <a:t>Whatsapp</a:t>
            </a:r>
            <a:r>
              <a:rPr lang="en-US" altLang="en-US" b="1" dirty="0" smtClean="0">
                <a:solidFill>
                  <a:srgbClr val="FF0000"/>
                </a:solidFill>
              </a:rPr>
              <a:t> Channel </a:t>
            </a:r>
            <a:r>
              <a:rPr lang="en-US" altLang="en-US" b="1" dirty="0" smtClean="0"/>
              <a:t>on NBC</a:t>
            </a:r>
            <a:br>
              <a:rPr lang="en-US" altLang="en-US" b="1" dirty="0" smtClean="0"/>
            </a:br>
            <a:r>
              <a:rPr lang="en-US" altLang="en-US" b="1" dirty="0" smtClean="0">
                <a:solidFill>
                  <a:srgbClr val="FFFF00"/>
                </a:solidFill>
              </a:rPr>
              <a:t> </a:t>
            </a:r>
            <a:r>
              <a:rPr lang="en-US" altLang="en-US" sz="2000" b="1" dirty="0" smtClean="0">
                <a:solidFill>
                  <a:srgbClr val="FFFF00"/>
                </a:solidFill>
                <a:hlinkClick r:id="rId3"/>
              </a:rPr>
              <a:t>https://whatsapp.com/channel/0029VaKdgv3GzzKM6SCoDS0c</a:t>
            </a:r>
            <a:endParaRPr lang="en-IN" altLang="en-US" sz="2000" b="1" dirty="0">
              <a:solidFill>
                <a:srgbClr val="FFFF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8322" y="4904276"/>
            <a:ext cx="1466131" cy="137988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135" y="1737275"/>
            <a:ext cx="4099405" cy="4099405"/>
          </a:xfrm>
          <a:prstGeom prst="rect">
            <a:avLst/>
          </a:prstGeom>
        </p:spPr>
      </p:pic>
    </p:spTree>
    <p:extLst>
      <p:ext uri="{BB962C8B-B14F-4D97-AF65-F5344CB8AC3E}">
        <p14:creationId xmlns:p14="http://schemas.microsoft.com/office/powerpoint/2010/main" val="37877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077200" y="6248400"/>
            <a:ext cx="2133600" cy="476250"/>
          </a:xfrm>
          <a:noFill/>
        </p:spPr>
        <p:txBody>
          <a:bodyPr/>
          <a:lstStyle/>
          <a:p>
            <a:fld id="{21AF8E40-1A99-40C0-A204-B8147FD90D17}" type="slidenum">
              <a:rPr lang="en-US" smtClean="0"/>
              <a:pPr/>
              <a:t>78</a:t>
            </a:fld>
            <a:endParaRPr lang="en-US"/>
          </a:p>
        </p:txBody>
      </p:sp>
      <p:sp>
        <p:nvSpPr>
          <p:cNvPr id="7" name="Text Box 4"/>
          <p:cNvSpPr txBox="1">
            <a:spLocks noChangeArrowheads="1"/>
          </p:cNvSpPr>
          <p:nvPr/>
        </p:nvSpPr>
        <p:spPr bwMode="auto">
          <a:xfrm>
            <a:off x="1759121" y="686738"/>
            <a:ext cx="8677275" cy="1384995"/>
          </a:xfrm>
          <a:prstGeom prst="rect">
            <a:avLst/>
          </a:prstGeom>
          <a:noFill/>
          <a:ln w="9525">
            <a:noFill/>
            <a:miter lim="800000"/>
            <a:headEnd/>
            <a:tailEnd/>
          </a:ln>
          <a:effectLst/>
        </p:spPr>
        <p:txBody>
          <a:bodyPr>
            <a:spAutoFit/>
          </a:bodyPr>
          <a:lstStyle/>
          <a:p>
            <a:pPr algn="ctr">
              <a:defRPr/>
            </a:pPr>
            <a:r>
              <a:rPr lang="en-US" sz="4800" b="1" dirty="0">
                <a:solidFill>
                  <a:srgbClr val="00B050"/>
                </a:solidFill>
                <a:effectLst>
                  <a:outerShdw blurRad="38100" dist="38100" dir="2700000" algn="tl">
                    <a:srgbClr val="000000"/>
                  </a:outerShdw>
                </a:effectLst>
                <a:latin typeface="Vrinda" pitchFamily="2" charset="0"/>
              </a:rPr>
              <a:t>THANKS </a:t>
            </a:r>
          </a:p>
          <a:p>
            <a:pPr algn="ctr">
              <a:defRPr/>
            </a:pPr>
            <a:r>
              <a:rPr lang="en-US" sz="3600" b="1" dirty="0">
                <a:solidFill>
                  <a:srgbClr val="00B050"/>
                </a:solidFill>
                <a:effectLst>
                  <a:outerShdw blurRad="38100" dist="38100" dir="2700000" algn="tl">
                    <a:srgbClr val="000000"/>
                  </a:outerShdw>
                </a:effectLst>
                <a:latin typeface="Vrinda" pitchFamily="2" charset="0"/>
              </a:rPr>
              <a:t>FOR YOUR KIND ATTENTION</a:t>
            </a:r>
          </a:p>
        </p:txBody>
      </p:sp>
      <p:sp>
        <p:nvSpPr>
          <p:cNvPr id="6" name="Rectangle 3"/>
          <p:cNvSpPr txBox="1">
            <a:spLocks noRot="1" noChangeArrowheads="1"/>
          </p:cNvSpPr>
          <p:nvPr/>
        </p:nvSpPr>
        <p:spPr bwMode="auto">
          <a:xfrm>
            <a:off x="2179321" y="3237915"/>
            <a:ext cx="7836877" cy="1600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b="1" kern="0" dirty="0">
                <a:solidFill>
                  <a:srgbClr val="CCFF66"/>
                </a:solidFill>
                <a:latin typeface="+mj-lt"/>
                <a:ea typeface="+mj-ea"/>
                <a:cs typeface="+mj-cs"/>
              </a:rPr>
              <a:t/>
            </a:r>
            <a:br>
              <a:rPr lang="en-US" sz="4400" b="1" kern="0" dirty="0">
                <a:solidFill>
                  <a:srgbClr val="CCFF66"/>
                </a:solidFill>
                <a:latin typeface="+mj-lt"/>
                <a:ea typeface="+mj-ea"/>
                <a:cs typeface="+mj-cs"/>
              </a:rPr>
            </a:br>
            <a:r>
              <a:rPr lang="en-US" sz="4000" b="1" kern="0" dirty="0">
                <a:solidFill>
                  <a:srgbClr val="CCFF66"/>
                </a:solidFill>
                <a:latin typeface="+mj-lt"/>
                <a:ea typeface="+mj-ea"/>
                <a:cs typeface="+mj-cs"/>
                <a:hlinkClick r:id="rId3"/>
              </a:rPr>
              <a:t>www.bis.gov.in</a:t>
            </a:r>
            <a:r>
              <a:rPr lang="en-US" sz="4000" b="1" kern="0" dirty="0">
                <a:solidFill>
                  <a:srgbClr val="CCFF66"/>
                </a:solidFill>
                <a:latin typeface="+mj-lt"/>
                <a:ea typeface="+mj-ea"/>
                <a:cs typeface="+mj-cs"/>
              </a:rPr>
              <a:t/>
            </a:r>
            <a:br>
              <a:rPr lang="en-US" sz="4000" b="1" kern="0" dirty="0">
                <a:solidFill>
                  <a:srgbClr val="CCFF66"/>
                </a:solidFill>
                <a:latin typeface="+mj-lt"/>
                <a:ea typeface="+mj-ea"/>
                <a:cs typeface="+mj-cs"/>
              </a:rPr>
            </a:br>
            <a:r>
              <a:rPr lang="en-US" sz="4000" b="1" kern="0" dirty="0" smtClean="0">
                <a:solidFill>
                  <a:schemeClr val="accent6"/>
                </a:solidFill>
                <a:latin typeface="+mj-lt"/>
                <a:ea typeface="+mj-ea"/>
                <a:cs typeface="+mj-cs"/>
              </a:rPr>
              <a:t>ced@bis.gov.in</a:t>
            </a:r>
          </a:p>
          <a:p>
            <a:pPr algn="ctr" fontAlgn="base">
              <a:spcBef>
                <a:spcPct val="0"/>
              </a:spcBef>
              <a:spcAft>
                <a:spcPct val="0"/>
              </a:spcAft>
              <a:defRPr/>
            </a:pPr>
            <a:r>
              <a:rPr lang="en-US" sz="4000" b="1" kern="0" dirty="0" smtClean="0">
                <a:solidFill>
                  <a:schemeClr val="accent6"/>
                </a:solidFill>
                <a:latin typeface="+mj-lt"/>
                <a:ea typeface="+mj-ea"/>
                <a:cs typeface="+mj-cs"/>
              </a:rPr>
              <a:t>NBC</a:t>
            </a:r>
            <a:r>
              <a:rPr lang="en-US" sz="4000" b="1" kern="0" dirty="0" smtClean="0">
                <a:solidFill>
                  <a:srgbClr val="FFFF00"/>
                </a:solidFill>
                <a:latin typeface="+mj-lt"/>
                <a:ea typeface="+mj-ea"/>
                <a:cs typeface="+mj-cs"/>
              </a:rPr>
              <a:t> </a:t>
            </a:r>
            <a:r>
              <a:rPr lang="en-US" sz="4000" b="1" kern="0" dirty="0" smtClean="0">
                <a:solidFill>
                  <a:srgbClr val="7030A0"/>
                </a:solidFill>
                <a:latin typeface="+mj-lt"/>
                <a:ea typeface="+mj-ea"/>
                <a:cs typeface="+mj-cs"/>
              </a:rPr>
              <a:t>- </a:t>
            </a:r>
            <a:r>
              <a:rPr lang="en-US" sz="4000" b="1" kern="0" dirty="0" smtClean="0">
                <a:solidFill>
                  <a:srgbClr val="04ABCC"/>
                </a:solidFill>
                <a:latin typeface="+mj-lt"/>
                <a:ea typeface="+mj-ea"/>
                <a:cs typeface="+mj-cs"/>
              </a:rPr>
              <a:t>ced46@bis.gov.in</a:t>
            </a:r>
          </a:p>
          <a:p>
            <a:pPr algn="ctr" fontAlgn="base">
              <a:spcBef>
                <a:spcPct val="0"/>
              </a:spcBef>
              <a:spcAft>
                <a:spcPct val="0"/>
              </a:spcAft>
              <a:defRPr/>
            </a:pPr>
            <a:endParaRPr lang="en-US" sz="4000" b="1" kern="0" dirty="0">
              <a:solidFill>
                <a:srgbClr val="7030A0"/>
              </a:solidFill>
              <a:latin typeface="+mj-lt"/>
              <a:ea typeface="+mj-ea"/>
              <a:cs typeface="+mj-cs"/>
            </a:endParaRPr>
          </a:p>
          <a:p>
            <a:pPr algn="ctr" fontAlgn="base">
              <a:spcBef>
                <a:spcPct val="0"/>
              </a:spcBef>
              <a:spcAft>
                <a:spcPct val="0"/>
              </a:spcAft>
              <a:defRPr/>
            </a:pPr>
            <a:r>
              <a:rPr lang="en-US" sz="4000" b="1" kern="0" dirty="0" smtClean="0">
                <a:solidFill>
                  <a:schemeClr val="accent6"/>
                </a:solidFill>
                <a:latin typeface="+mj-lt"/>
                <a:ea typeface="+mj-ea"/>
                <a:cs typeface="+mj-cs"/>
              </a:rPr>
              <a:t>+91 11 23608406</a:t>
            </a:r>
          </a:p>
          <a:p>
            <a:pPr algn="ctr" fontAlgn="base">
              <a:spcBef>
                <a:spcPct val="0"/>
              </a:spcBef>
              <a:spcAft>
                <a:spcPct val="0"/>
              </a:spcAft>
              <a:defRPr/>
            </a:pPr>
            <a:endParaRPr lang="en-US" sz="4000" b="1" kern="0" dirty="0">
              <a:solidFill>
                <a:srgbClr val="7030A0"/>
              </a:solidFill>
              <a:latin typeface="+mj-lt"/>
              <a:ea typeface="+mj-ea"/>
              <a:cs typeface="+mj-cs"/>
            </a:endParaRPr>
          </a:p>
          <a:p>
            <a:pPr algn="ctr" fontAlgn="base">
              <a:spcBef>
                <a:spcPct val="0"/>
              </a:spcBef>
              <a:spcAft>
                <a:spcPct val="0"/>
              </a:spcAft>
              <a:defRPr/>
            </a:pPr>
            <a:endParaRPr lang="en-US" sz="4000" b="1" kern="0" dirty="0">
              <a:solidFill>
                <a:srgbClr val="CCFF66"/>
              </a:solidFill>
              <a:latin typeface="+mj-lt"/>
              <a:ea typeface="+mj-ea"/>
              <a:cs typeface="+mj-cs"/>
            </a:endParaRPr>
          </a:p>
        </p:txBody>
      </p:sp>
      <p:pic>
        <p:nvPicPr>
          <p:cNvPr id="5" name="Picture 4" descr="A blue triangle with a red circle and a black background&#10;&#10;Description automatically generated">
            <a:extLst>
              <a:ext uri="{FF2B5EF4-FFF2-40B4-BE49-F238E27FC236}">
                <a16:creationId xmlns:a16="http://schemas.microsoft.com/office/drawing/2014/main" id="{ED6E8BBC-F41B-BDDF-A90A-A64D7C5493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18574" y="174129"/>
            <a:ext cx="942000" cy="64093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B5F4867-3E99-9E3C-6935-AE21DAAF86AC}"/>
              </a:ext>
            </a:extLst>
          </p:cNvPr>
          <p:cNvPicPr>
            <a:picLocks noChangeAspect="1"/>
          </p:cNvPicPr>
          <p:nvPr/>
        </p:nvPicPr>
        <p:blipFill>
          <a:blip r:embed="rId5"/>
          <a:stretch>
            <a:fillRect/>
          </a:stretch>
        </p:blipFill>
        <p:spPr>
          <a:xfrm>
            <a:off x="131426" y="131926"/>
            <a:ext cx="690209" cy="897272"/>
          </a:xfrm>
          <a:prstGeom prst="rect">
            <a:avLst/>
          </a:prstGeom>
        </p:spPr>
      </p:pic>
    </p:spTree>
    <p:extLst>
      <p:ext uri="{BB962C8B-B14F-4D97-AF65-F5344CB8AC3E}">
        <p14:creationId xmlns:p14="http://schemas.microsoft.com/office/powerpoint/2010/main" val="224921169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2230" y="5301574"/>
            <a:ext cx="2380341" cy="646331"/>
          </a:xfrm>
          <a:prstGeom prst="rect">
            <a:avLst/>
          </a:prstGeom>
        </p:spPr>
        <p:txBody>
          <a:bodyPr wrap="square">
            <a:spAutoFit/>
          </a:bodyPr>
          <a:lstStyle/>
          <a:p>
            <a:r>
              <a:rPr lang="en-IN" dirty="0">
                <a:hlinkClick r:id="rId2"/>
              </a:rPr>
              <a:t>https://www.globalforestwatch.org</a:t>
            </a:r>
            <a:r>
              <a:rPr lang="en-IN" dirty="0" smtClean="0">
                <a:hlinkClick r:id="rId2"/>
              </a:rPr>
              <a:t>/</a:t>
            </a:r>
            <a:r>
              <a:rPr lang="en-IN" dirty="0" smtClean="0"/>
              <a:t> </a:t>
            </a:r>
            <a:endParaRPr lang="en-IN" dirty="0"/>
          </a:p>
        </p:txBody>
      </p:sp>
      <p:sp>
        <p:nvSpPr>
          <p:cNvPr id="4" name="Title 1"/>
          <p:cNvSpPr txBox="1">
            <a:spLocks/>
          </p:cNvSpPr>
          <p:nvPr/>
        </p:nvSpPr>
        <p:spPr>
          <a:xfrm>
            <a:off x="232230" y="953324"/>
            <a:ext cx="2264228"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b="1" dirty="0"/>
              <a:t>7</a:t>
            </a:r>
            <a:r>
              <a:rPr lang="en-US" b="1" dirty="0" smtClean="0"/>
              <a:t>5% forest cover</a:t>
            </a:r>
            <a:endParaRPr lang="en-IN" b="1" dirty="0"/>
          </a:p>
        </p:txBody>
      </p:sp>
      <p:pic>
        <p:nvPicPr>
          <p:cNvPr id="5" name="Picture 4"/>
          <p:cNvPicPr>
            <a:picLocks noChangeAspect="1"/>
          </p:cNvPicPr>
          <p:nvPr/>
        </p:nvPicPr>
        <p:blipFill>
          <a:blip r:embed="rId3"/>
          <a:stretch>
            <a:fillRect/>
          </a:stretch>
        </p:blipFill>
        <p:spPr>
          <a:xfrm>
            <a:off x="2801258" y="144825"/>
            <a:ext cx="8935326" cy="6621470"/>
          </a:xfrm>
          <a:prstGeom prst="rect">
            <a:avLst/>
          </a:prstGeom>
        </p:spPr>
      </p:pic>
    </p:spTree>
    <p:extLst>
      <p:ext uri="{BB962C8B-B14F-4D97-AF65-F5344CB8AC3E}">
        <p14:creationId xmlns:p14="http://schemas.microsoft.com/office/powerpoint/2010/main" val="2376538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IN"/>
          </a:p>
        </p:txBody>
      </p:sp>
      <p:pic>
        <p:nvPicPr>
          <p:cNvPr id="10" name="Picture 9"/>
          <p:cNvPicPr>
            <a:picLocks noChangeAspect="1"/>
          </p:cNvPicPr>
          <p:nvPr/>
        </p:nvPicPr>
        <p:blipFill>
          <a:blip r:embed="rId2"/>
          <a:stretch>
            <a:fillRect/>
          </a:stretch>
        </p:blipFill>
        <p:spPr>
          <a:xfrm>
            <a:off x="5650648" y="507999"/>
            <a:ext cx="5230691" cy="5856847"/>
          </a:xfrm>
          <a:prstGeom prst="rect">
            <a:avLst/>
          </a:prstGeom>
        </p:spPr>
      </p:pic>
      <p:pic>
        <p:nvPicPr>
          <p:cNvPr id="11" name="Picture 10"/>
          <p:cNvPicPr>
            <a:picLocks noChangeAspect="1"/>
          </p:cNvPicPr>
          <p:nvPr/>
        </p:nvPicPr>
        <p:blipFill>
          <a:blip r:embed="rId3"/>
          <a:stretch>
            <a:fillRect/>
          </a:stretch>
        </p:blipFill>
        <p:spPr>
          <a:xfrm>
            <a:off x="1159980" y="171950"/>
            <a:ext cx="4490668" cy="6301422"/>
          </a:xfrm>
          <a:prstGeom prst="rect">
            <a:avLst/>
          </a:prstGeom>
        </p:spPr>
      </p:pic>
    </p:spTree>
    <p:extLst>
      <p:ext uri="{BB962C8B-B14F-4D97-AF65-F5344CB8AC3E}">
        <p14:creationId xmlns:p14="http://schemas.microsoft.com/office/powerpoint/2010/main" val="1493885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2630</TotalTime>
  <Words>3146</Words>
  <Application>Microsoft Office PowerPoint</Application>
  <PresentationFormat>Widescreen</PresentationFormat>
  <Paragraphs>546</Paragraphs>
  <Slides>78</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78</vt:i4>
      </vt:variant>
    </vt:vector>
  </HeadingPairs>
  <TitlesOfParts>
    <vt:vector size="91" baseType="lpstr">
      <vt:lpstr>Arial</vt:lpstr>
      <vt:lpstr>Arial Rounded MT Bold</vt:lpstr>
      <vt:lpstr>Arial Unicode MS</vt:lpstr>
      <vt:lpstr>Calibri</vt:lpstr>
      <vt:lpstr>Century Gothic</vt:lpstr>
      <vt:lpstr>Gill Sans MT</vt:lpstr>
      <vt:lpstr>Lucida Sans</vt:lpstr>
      <vt:lpstr>Mangal</vt:lpstr>
      <vt:lpstr>Times New Roman</vt:lpstr>
      <vt:lpstr>Vrinda</vt:lpstr>
      <vt:lpstr>Wingdings</vt:lpstr>
      <vt:lpstr>Wingdings 3</vt:lpstr>
      <vt:lpstr>Gallery</vt:lpstr>
      <vt:lpstr>PowerPoint Presentation</vt:lpstr>
      <vt:lpstr>PowerPoint Presentation</vt:lpstr>
      <vt:lpstr>PowerPoint Presentation</vt:lpstr>
      <vt:lpstr>PowerPoint Presentation</vt:lpstr>
      <vt:lpstr>15% forest cover</vt:lpstr>
      <vt:lpstr>PowerPoint Presentation</vt:lpstr>
      <vt:lpstr>PowerPoint Presentation</vt:lpstr>
      <vt:lpstr>PowerPoint Presentation</vt:lpstr>
      <vt:lpstr>PowerPoint Presentation</vt:lpstr>
      <vt:lpstr>Very Dense Forest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vt:lpstr>
      <vt:lpstr>Some facts about BUILDING Code</vt:lpstr>
      <vt:lpstr>PowerPoint Presentation</vt:lpstr>
      <vt:lpstr>BUREAU OF INDIAN STANDARDS </vt:lpstr>
      <vt:lpstr>DIVISION COUNCILS – Broad areas of work</vt:lpstr>
      <vt:lpstr>SCOPE OF CIVIL ENGINEERING DIVISION COUNCIL, CEDC</vt:lpstr>
      <vt:lpstr>PowerPoint Presentation</vt:lpstr>
      <vt:lpstr>PowerPoint Presentation</vt:lpstr>
      <vt:lpstr>PowerPoint Presentation</vt:lpstr>
      <vt:lpstr>Safe ?</vt:lpstr>
      <vt:lpstr>Sustainable ?</vt:lpstr>
      <vt:lpstr>Accessible ?</vt:lpstr>
      <vt:lpstr>National Building Code of India</vt:lpstr>
      <vt:lpstr>NBC ….</vt:lpstr>
      <vt:lpstr>PowerPoint Presentation</vt:lpstr>
      <vt:lpstr>WHAT IS NBC 2016</vt:lpstr>
      <vt:lpstr>CONTENTS OF NBC 2016</vt:lpstr>
      <vt:lpstr>PowerPoint Presentation</vt:lpstr>
      <vt:lpstr>PowerPoint Presentation</vt:lpstr>
      <vt:lpstr>PowerPoint Presentation</vt:lpstr>
      <vt:lpstr>Major Modifications in NBC 2016  Part 6/Sec 3A Timber</vt:lpstr>
      <vt:lpstr>Major Modifications in NBC 2016  Part 6/Sec 3A Timber</vt:lpstr>
      <vt:lpstr>PowerPoint Presentation</vt:lpstr>
      <vt:lpstr>Important Standards utilized in Part 6/Sec 3A</vt:lpstr>
      <vt:lpstr>NBC 2025 proposes…</vt:lpstr>
      <vt:lpstr>PowerPoint Presentation</vt:lpstr>
      <vt:lpstr>PowerPoint Presentation</vt:lpstr>
      <vt:lpstr>PowerPoint Presentation</vt:lpstr>
      <vt:lpstr>PowerPoint Presentation</vt:lpstr>
      <vt:lpstr>PowerPoint Presentation</vt:lpstr>
      <vt:lpstr>PowerPoint Presentation</vt:lpstr>
      <vt:lpstr>How NBC is useful in OBTAINING permits</vt:lpstr>
      <vt:lpstr>PowerPoint Presentation</vt:lpstr>
      <vt:lpstr>How NBC is useful in OBTAINING permits</vt:lpstr>
      <vt:lpstr>How NBC is useful in OBTAINING permits</vt:lpstr>
      <vt:lpstr>How NBC is useful in OBTAINING permits</vt:lpstr>
      <vt:lpstr>How NBC is useful in OBTAINING permits</vt:lpstr>
      <vt:lpstr>How NBC is useful in ensuring safety</vt:lpstr>
      <vt:lpstr>How NBC is useful in ensuring safety</vt:lpstr>
      <vt:lpstr>PowerPoint Presentation</vt:lpstr>
      <vt:lpstr>PowerPoint Presentation</vt:lpstr>
      <vt:lpstr>PowerPoint Presentation</vt:lpstr>
      <vt:lpstr>Aspects to be considered for earthquake resistant design of buildings</vt:lpstr>
      <vt:lpstr>PowerPoint Presentation</vt:lpstr>
      <vt:lpstr>How NBC ensures that your dream home remains safe &amp; serviceable</vt:lpstr>
      <vt:lpstr>How is NBC related to THESE REGULATIONS AND BYELAWS &amp; WHY IS NBC SPECIAL</vt:lpstr>
      <vt:lpstr>WHO IS THE AUTHORITY AND WHAT ARE THESE REGULATIONS AND BYELAWS</vt:lpstr>
      <vt:lpstr>PowerPoint Presentation</vt:lpstr>
      <vt:lpstr>Video explaining downloading OF Indian Standards: https://youtu.be/f9e0IrJlnck  </vt:lpstr>
      <vt:lpstr>PowerPoint Presentation</vt:lpstr>
      <vt:lpstr>PowerPoint Presentation</vt:lpstr>
      <vt:lpstr>https://www.bis.gov.in/standardized-development-and-building-regulations-2023/ </vt:lpstr>
      <vt:lpstr>https://www.services.bis.gov.in/tmp/news_2024-10-01_114.pdf </vt:lpstr>
      <vt:lpstr>https://www.bis.gov.in/booklets/ </vt:lpstr>
      <vt:lpstr>PowerPoint Presentation</vt:lpstr>
      <vt:lpstr>https://ndma.gov.in/governance/guidelines</vt:lpstr>
      <vt:lpstr>https://ndma.gov.in/governance/guidelines</vt:lpstr>
      <vt:lpstr>PowerPoint Presentation</vt:lpstr>
      <vt:lpstr>BIS CARE Android App                                 iStore App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 a home buyer ? or  getting your own home constructed</dc:title>
  <dc:creator>BIS</dc:creator>
  <cp:lastModifiedBy>HP</cp:lastModifiedBy>
  <cp:revision>278</cp:revision>
  <dcterms:created xsi:type="dcterms:W3CDTF">2020-09-10T18:37:12Z</dcterms:created>
  <dcterms:modified xsi:type="dcterms:W3CDTF">2024-12-19T05:26:14Z</dcterms:modified>
</cp:coreProperties>
</file>