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handoutMasterIdLst>
    <p:handoutMasterId r:id="rId15"/>
  </p:handoutMasterIdLst>
  <p:sldIdLst>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p:cViewPr>
        <p:scale>
          <a:sx n="92" d="100"/>
          <a:sy n="92" d="100"/>
        </p:scale>
        <p:origin x="-540" y="-3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5FD22C-8A5B-4CA0-91A3-E73822E47709}" type="datetimeFigureOut">
              <a:rPr lang="en-US" smtClean="0"/>
              <a:t>9/8/2014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561EF0-1440-425A-B681-7F76F9109718}" type="slidenum">
              <a:rPr lang="en-US" smtClean="0"/>
              <a:t>‹#›</a:t>
            </a:fld>
            <a:endParaRPr lang="en-US"/>
          </a:p>
        </p:txBody>
      </p:sp>
    </p:spTree>
    <p:extLst>
      <p:ext uri="{BB962C8B-B14F-4D97-AF65-F5344CB8AC3E}">
        <p14:creationId xmlns:p14="http://schemas.microsoft.com/office/powerpoint/2010/main" val="2634891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236BCB-5719-41A5-86A8-F279629F46AB}" type="datetimeFigureOut">
              <a:rPr lang="en-US" smtClean="0"/>
              <a:t>9/8/2014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D6B3D1-6F6E-40A6-A750-F14747859156}" type="slidenum">
              <a:rPr lang="en-US" smtClean="0"/>
              <a:t>‹#›</a:t>
            </a:fld>
            <a:endParaRPr lang="en-US"/>
          </a:p>
        </p:txBody>
      </p:sp>
    </p:spTree>
    <p:extLst>
      <p:ext uri="{BB962C8B-B14F-4D97-AF65-F5344CB8AC3E}">
        <p14:creationId xmlns:p14="http://schemas.microsoft.com/office/powerpoint/2010/main" val="2774849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B0F9E46-3511-48CD-A9CF-572075AB8549}" type="slidenum">
              <a:rPr lang="en-US">
                <a:solidFill>
                  <a:srgbClr val="000000"/>
                </a:solidFill>
              </a:rPr>
              <a:pPr eaLnBrk="1" hangingPunct="1"/>
              <a:t>1</a:t>
            </a:fld>
            <a:endParaRPr lang="en-US">
              <a:solidFill>
                <a:srgbClr val="000000"/>
              </a:solidFill>
            </a:endParaRPr>
          </a:p>
        </p:txBody>
      </p:sp>
      <p:sp>
        <p:nvSpPr>
          <p:cNvPr id="84995" name="Rectangle 2"/>
          <p:cNvSpPr>
            <a:spLocks noGrp="1" noRot="1" noChangeAspect="1" noChangeArrowheads="1" noTextEdit="1"/>
          </p:cNvSpPr>
          <p:nvPr>
            <p:ph type="sldImg"/>
          </p:nvPr>
        </p:nvSpPr>
        <p:spPr>
          <a:xfrm>
            <a:off x="1144588" y="687388"/>
            <a:ext cx="4568825" cy="3427412"/>
          </a:xfrm>
          <a:ln/>
        </p:spPr>
      </p:sp>
      <p:sp>
        <p:nvSpPr>
          <p:cNvPr id="84996" name="Rectangle 3"/>
          <p:cNvSpPr>
            <a:spLocks noGrp="1" noChangeArrowheads="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p>
            <a:pPr eaLnBrk="1" hangingPunct="1"/>
            <a:r>
              <a:rPr lang="en-US" sz="1000">
                <a:latin typeface="Arial" pitchFamily="34" charset="0"/>
                <a:cs typeface="Arial" pitchFamily="34" charset="0"/>
              </a:rPr>
              <a:t>This is your title slide…  you may want to add a date, name of group to which the presentation is being made, location, name of presenter, email address, etc.</a:t>
            </a:r>
          </a:p>
          <a:p>
            <a:pPr eaLnBrk="1" hangingPunct="1"/>
            <a:r>
              <a:rPr lang="en-US" sz="1000">
                <a:latin typeface="Arial" pitchFamily="34" charset="0"/>
                <a:cs typeface="Arial" pitchFamily="34" charset="0"/>
              </a:rPr>
              <a:t>About this PowerPoint presentation:  This PowerPoint slide deck was created February 18, 2010 as part of the Talk To Me Project of WEPAN (www.wepan.org).  It is designed for use by anyone wanting to make a presentation to 1</a:t>
            </a:r>
            <a:r>
              <a:rPr lang="en-US" sz="1000" baseline="30000">
                <a:latin typeface="Arial" pitchFamily="34" charset="0"/>
                <a:cs typeface="Arial" pitchFamily="34" charset="0"/>
              </a:rPr>
              <a:t>st</a:t>
            </a:r>
            <a:r>
              <a:rPr lang="en-US" sz="1000">
                <a:latin typeface="Arial" pitchFamily="34" charset="0"/>
                <a:cs typeface="Arial" pitchFamily="34" charset="0"/>
              </a:rPr>
              <a:t> and 2</a:t>
            </a:r>
            <a:r>
              <a:rPr lang="en-US" sz="1000" baseline="30000">
                <a:latin typeface="Arial" pitchFamily="34" charset="0"/>
                <a:cs typeface="Arial" pitchFamily="34" charset="0"/>
              </a:rPr>
              <a:t>nd</a:t>
            </a:r>
            <a:r>
              <a:rPr lang="en-US" sz="1000">
                <a:latin typeface="Arial" pitchFamily="34" charset="0"/>
                <a:cs typeface="Arial" pitchFamily="34" charset="0"/>
              </a:rPr>
              <a:t> year undergraduate engineering students, to encourage them to talk with their professors.</a:t>
            </a:r>
          </a:p>
          <a:p>
            <a:pPr eaLnBrk="1" hangingPunct="1"/>
            <a:r>
              <a:rPr lang="en-US" sz="1000">
                <a:latin typeface="Arial" pitchFamily="34" charset="0"/>
                <a:cs typeface="Arial" pitchFamily="34" charset="0"/>
              </a:rPr>
              <a:t>You may want to change the slide design to one that reflects your university, school, and/or program.  </a:t>
            </a:r>
          </a:p>
          <a:p>
            <a:pPr eaLnBrk="1" hangingPunct="1"/>
            <a:r>
              <a:rPr lang="en-US" sz="1000">
                <a:latin typeface="Arial" pitchFamily="34" charset="0"/>
                <a:cs typeface="Arial" pitchFamily="34" charset="0"/>
              </a:rPr>
              <a:t>You may also want to just use the slides as your own reminders of things to mention and talk to the students in your own words to give them this information.</a:t>
            </a:r>
          </a:p>
          <a:p>
            <a:pPr eaLnBrk="1" hangingPunct="1"/>
            <a:r>
              <a:rPr lang="en-US" sz="1000">
                <a:latin typeface="Arial" pitchFamily="34" charset="0"/>
                <a:cs typeface="Arial" pitchFamily="34" charset="0"/>
              </a:rPr>
              <a:t>We encourage you to engage in interactive dialogue wherever possible to help assist these points.  Stop to ask students which of them has recently talked with a professor…. Ask them how it went…  you may want to set up a role play in which a student plays a faculty member and another a student approaching the faculty member for a short conversation.</a:t>
            </a:r>
          </a:p>
          <a:p>
            <a:pPr eaLnBrk="1" hangingPunct="1"/>
            <a:r>
              <a:rPr lang="en-US" sz="1000">
                <a:latin typeface="Arial" pitchFamily="34" charset="0"/>
                <a:cs typeface="Arial" pitchFamily="34" charset="0"/>
              </a:rPr>
              <a:t>Feel free to add illustrations, change fonts, or delete or modify slides.  These slides are provided in an effort to get you going. While you can “use as is,” you may find ways to adapt these to your environment in a way that will be more effective.</a:t>
            </a:r>
          </a:p>
          <a:p>
            <a:pPr eaLnBrk="1" hangingPunct="1"/>
            <a:r>
              <a:rPr lang="en-US" sz="1000">
                <a:latin typeface="Arial" pitchFamily="34" charset="0"/>
                <a:cs typeface="Arial" pitchFamily="34" charset="0"/>
              </a:rPr>
              <a:t>A few of these slides might provide a good introduction to a panel of upperclass undergraduates who describe their interactions with faculty, and add encourage by telling their own stories.</a:t>
            </a:r>
          </a:p>
          <a:p>
            <a:pPr eaLnBrk="1" hangingPunct="1"/>
            <a:r>
              <a:rPr lang="en-US" sz="1000">
                <a:latin typeface="Arial" pitchFamily="34" charset="0"/>
                <a:cs typeface="Arial" pitchFamily="34" charset="0"/>
              </a:rPr>
              <a:t>We welcome your feedback and would especially appreciate receiving copies of the versions of this presentation which you may modify and create for your audiences.  These can be emailed to:</a:t>
            </a:r>
          </a:p>
          <a:p>
            <a:pPr eaLnBrk="1" hangingPunct="1"/>
            <a:endParaRPr lang="en-US" sz="1000">
              <a:latin typeface="Arial" pitchFamily="34" charset="0"/>
              <a:cs typeface="Arial" pitchFamily="34" charset="0"/>
            </a:endParaRPr>
          </a:p>
          <a:p>
            <a:pPr eaLnBrk="1" hangingPunct="1"/>
            <a:r>
              <a:rPr lang="en-US" sz="1000">
                <a:latin typeface="Arial" pitchFamily="34" charset="0"/>
                <a:cs typeface="Arial" pitchFamily="34" charset="0"/>
              </a:rPr>
              <a:t>Susan S. Metz – susan.metz@stevens.edu</a:t>
            </a:r>
          </a:p>
          <a:p>
            <a:pPr eaLnBrk="1" hangingPunct="1"/>
            <a:r>
              <a:rPr lang="en-US" sz="1000">
                <a:latin typeface="Arial" pitchFamily="34" charset="0"/>
                <a:cs typeface="Arial" pitchFamily="34" charset="0"/>
              </a:rPr>
              <a:t>Diane Matt – dmatt@wepan.org</a:t>
            </a:r>
          </a:p>
          <a:p>
            <a:pPr eaLnBrk="1" hangingPunct="1"/>
            <a:r>
              <a:rPr lang="en-US" sz="1000">
                <a:latin typeface="Arial" pitchFamily="34" charset="0"/>
                <a:cs typeface="Arial" pitchFamily="34" charset="0"/>
              </a:rPr>
              <a:t>Carol B. Muller – cblue@stanfordalumni.org</a:t>
            </a:r>
          </a:p>
          <a:p>
            <a:pPr eaLnBrk="1" hangingPunct="1"/>
            <a:endParaRPr lang="en-US" sz="1000">
              <a:latin typeface="Arial" pitchFamily="34" charset="0"/>
              <a:cs typeface="Arial" pitchFamily="34" charset="0"/>
            </a:endParaRPr>
          </a:p>
          <a:p>
            <a:r>
              <a:rPr lang="en-US" sz="1000" b="1" i="1">
                <a:latin typeface="Arial" pitchFamily="34" charset="0"/>
                <a:cs typeface="Arial" pitchFamily="34" charset="0"/>
              </a:rPr>
              <a:t>About “Talk To Me”:  </a:t>
            </a:r>
            <a:r>
              <a:rPr lang="en-US" sz="1000" i="1">
                <a:latin typeface="Arial" pitchFamily="34" charset="0"/>
                <a:cs typeface="Arial" pitchFamily="34" charset="0"/>
              </a:rPr>
              <a:t>Talk to Me: Improving Interactions between Engineering Faculty and Women Engineering Students</a:t>
            </a:r>
            <a:r>
              <a:rPr lang="en-US" sz="1000">
                <a:latin typeface="Arial" pitchFamily="34" charset="0"/>
                <a:cs typeface="Arial" pitchFamily="34" charset="0"/>
              </a:rPr>
              <a:t> is a project designed to enhance the abilities of 1st and 2nd year undergraduate engineering students, especially women, to initiate interactions with faculty which can increase their learning.  Based on the hypothesis that if both students and faculty have greater awareness of the importance of student-faculty interaction and improved abilities, it is more likely that effective communication and higher satisfaction with engineering educational experiences will result.  Directed by WEPAN, the “Talk To Me” project is complementary to a portion of another ongoing project – over five years, ENGAGE will work with 30 engineering schools to improve retention of students in engineering, particularly women during their 1st and 2nd years of study, and one of the project’s strategies is focused on building faculty knowledge and skills to improve opportunities for faculty-student interactions.</a:t>
            </a:r>
            <a:endParaRPr lang="en-US" sz="1000" b="1">
              <a:latin typeface="Arial" pitchFamily="34" charset="0"/>
              <a:cs typeface="Arial" pitchFamily="34" charset="0"/>
            </a:endParaRPr>
          </a:p>
          <a:p>
            <a:r>
              <a:rPr lang="en-US" sz="1000" b="1">
                <a:latin typeface="Arial" pitchFamily="34" charset="0"/>
                <a:cs typeface="Arial" pitchFamily="34" charset="0"/>
              </a:rPr>
              <a:t/>
            </a:r>
            <a:br>
              <a:rPr lang="en-US" sz="1000" b="1">
                <a:latin typeface="Arial" pitchFamily="34" charset="0"/>
                <a:cs typeface="Arial" pitchFamily="34" charset="0"/>
              </a:rPr>
            </a:br>
            <a:r>
              <a:rPr lang="en-US" sz="1000" i="1">
                <a:latin typeface="Arial" pitchFamily="34" charset="0"/>
                <a:cs typeface="Arial" pitchFamily="34" charset="0"/>
              </a:rPr>
              <a:t>About “Talk To Me”:  Talk to Me: Improving Interactions between Engineering Faculty and Women Engineering Students</a:t>
            </a:r>
            <a:r>
              <a:rPr lang="en-US" sz="1000">
                <a:latin typeface="Arial" pitchFamily="34" charset="0"/>
                <a:cs typeface="Arial" pitchFamily="34" charset="0"/>
              </a:rPr>
              <a:t> is a project designed to enhance the abilities of 1st and 2nd year undergraduate engineering students, especially women, to initiate interactions with faculty which can increase their learning.  Based on the hypothesis that if both students and faculty have greater awareness of the importance of student-faculty interaction and improved abilities, it is more likely that effective communication and higher satisfaction with engineering educational experiences will result.  Directed by WEPAN, the “Talk To Me” project is complementary to a portion of another ongoing project – over five years, ENGAGE will work with 30 engineering schools to improve retention of students in engineering, particularly women during their 1st and 2nd years of study, and one of the project’s strategies is focused on building faculty knowledge and skills to improve opportunities for faculty-student interactions.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A42643EC-834C-4165-9FE0-4FD5E715FC62}" type="slidenum">
              <a:rPr lang="en-US">
                <a:solidFill>
                  <a:srgbClr val="000000"/>
                </a:solidFill>
              </a:rPr>
              <a:pPr eaLnBrk="1" hangingPunct="1"/>
              <a:t>10</a:t>
            </a:fld>
            <a:endParaRPr lang="en-US">
              <a:solidFill>
                <a:srgbClr val="000000"/>
              </a:solidFill>
            </a:endParaRPr>
          </a:p>
        </p:txBody>
      </p:sp>
      <p:sp>
        <p:nvSpPr>
          <p:cNvPr id="94211" name="Slide Image Placeholder 1"/>
          <p:cNvSpPr>
            <a:spLocks noGrp="1" noRot="1" noChangeAspect="1" noTextEdit="1"/>
          </p:cNvSpPr>
          <p:nvPr>
            <p:ph type="sldImg"/>
          </p:nvPr>
        </p:nvSpPr>
        <p:spPr>
          <a:xfrm>
            <a:off x="1144588" y="687388"/>
            <a:ext cx="4568825" cy="3427412"/>
          </a:xfrm>
          <a:ln/>
        </p:spPr>
      </p:sp>
      <p:sp>
        <p:nvSpPr>
          <p:cNvPr id="94212" name="Notes Placeholder 2"/>
          <p:cNvSpPr>
            <a:spLocks noGrp="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p>
            <a:pPr eaLnBrk="1" hangingPunct="1">
              <a:lnSpc>
                <a:spcPct val="90000"/>
              </a:lnSpc>
            </a:pPr>
            <a:r>
              <a:rPr lang="en-US" smtClean="0">
                <a:latin typeface="Arial" pitchFamily="34" charset="0"/>
                <a:cs typeface="Arial" pitchFamily="34" charset="0"/>
              </a:rPr>
              <a:t>This last slide offers up some examples of what could go wrong.</a:t>
            </a:r>
          </a:p>
          <a:p>
            <a:pPr eaLnBrk="1" hangingPunct="1">
              <a:lnSpc>
                <a:spcPct val="90000"/>
              </a:lnSpc>
            </a:pPr>
            <a:r>
              <a:rPr lang="en-US" smtClean="0">
                <a:latin typeface="Arial" pitchFamily="34" charset="0"/>
                <a:cs typeface="Arial" pitchFamily="34" charset="0"/>
              </a:rPr>
              <a:t>In presenting this information, we’d like to avoid leaving the impression that if a student tries to have a conversation with a professor, and for some reason, it’s less than satisfying, that it’s the student’s fault and/or they should give up.</a:t>
            </a:r>
          </a:p>
          <a:p>
            <a:pPr eaLnBrk="1" hangingPunct="1">
              <a:lnSpc>
                <a:spcPct val="90000"/>
              </a:lnSpc>
            </a:pPr>
            <a:r>
              <a:rPr lang="en-US" smtClean="0">
                <a:latin typeface="Arial" pitchFamily="34" charset="0"/>
                <a:cs typeface="Arial" pitchFamily="34" charset="0"/>
              </a:rPr>
              <a:t>Tell them that despite their best efforts, it’s always possible that they might leave a meeting with a professor more confused than ever… or just feeling as if they hadn’t been heard, or dissatisfied for some other reason.</a:t>
            </a:r>
          </a:p>
          <a:p>
            <a:pPr eaLnBrk="1" hangingPunct="1">
              <a:lnSpc>
                <a:spcPct val="90000"/>
              </a:lnSpc>
            </a:pPr>
            <a:endParaRPr lang="en-US" smtClean="0">
              <a:latin typeface="Arial" pitchFamily="34" charset="0"/>
              <a:cs typeface="Arial" pitchFamily="34" charset="0"/>
            </a:endParaRPr>
          </a:p>
          <a:p>
            <a:pPr eaLnBrk="1" hangingPunct="1">
              <a:lnSpc>
                <a:spcPct val="90000"/>
              </a:lnSpc>
            </a:pPr>
            <a:r>
              <a:rPr lang="en-US" smtClean="0">
                <a:latin typeface="Arial" pitchFamily="34" charset="0"/>
                <a:cs typeface="Arial" pitchFamily="34" charset="0"/>
              </a:rPr>
              <a:t>Remind them that professors are people, too, and not always perfect -- </a:t>
            </a:r>
          </a:p>
          <a:p>
            <a:pPr eaLnBrk="1" hangingPunct="1">
              <a:lnSpc>
                <a:spcPct val="90000"/>
              </a:lnSpc>
            </a:pPr>
            <a:r>
              <a:rPr lang="en-US" smtClean="0">
                <a:latin typeface="Arial" pitchFamily="34" charset="0"/>
                <a:cs typeface="Arial" pitchFamily="34" charset="0"/>
              </a:rPr>
              <a:t>Explain that they don’t have to have a close personal relationship with every professor, though it never hurts to have the professors recognize the students and know their names.</a:t>
            </a:r>
          </a:p>
          <a:p>
            <a:pPr eaLnBrk="1" hangingPunct="1">
              <a:lnSpc>
                <a:spcPct val="90000"/>
              </a:lnSpc>
            </a:pPr>
            <a:r>
              <a:rPr lang="en-US" smtClean="0">
                <a:latin typeface="Arial" pitchFamily="34" charset="0"/>
                <a:cs typeface="Arial" pitchFamily="34" charset="0"/>
              </a:rPr>
              <a:t>Even short meetings may have great value… don’t necessarily expect a long meeting – long enough to accomplish your basic purpose is enough.</a:t>
            </a:r>
          </a:p>
          <a:p>
            <a:pPr eaLnBrk="1" hangingPunct="1">
              <a:lnSpc>
                <a:spcPct val="90000"/>
              </a:lnSpc>
            </a:pPr>
            <a:r>
              <a:rPr lang="en-US" smtClean="0">
                <a:latin typeface="Arial" pitchFamily="34" charset="0"/>
                <a:cs typeface="Arial" pitchFamily="34" charset="0"/>
              </a:rPr>
              <a:t>They may want to try again another time… or turn to another of their professors for the next conversation.</a:t>
            </a:r>
          </a:p>
          <a:p>
            <a:pPr eaLnBrk="1" hangingPunct="1">
              <a:lnSpc>
                <a:spcPct val="90000"/>
              </a:lnSpc>
            </a:pPr>
            <a:r>
              <a:rPr lang="en-US" smtClean="0">
                <a:latin typeface="Arial" pitchFamily="34" charset="0"/>
                <a:cs typeface="Arial" pitchFamily="34" charset="0"/>
              </a:rPr>
              <a:t>And in addition to professors, they will find good advice and helpful connections with TAs, advisors, academic skills centers, etc.</a:t>
            </a:r>
          </a:p>
          <a:p>
            <a:pPr eaLnBrk="1" hangingPunct="1">
              <a:lnSpc>
                <a:spcPct val="90000"/>
              </a:lnSpc>
            </a:pPr>
            <a:endParaRPr lang="en-US" smtClean="0">
              <a:latin typeface="Arial" pitchFamily="34" charset="0"/>
              <a:cs typeface="Arial" pitchFamily="34" charset="0"/>
            </a:endParaRPr>
          </a:p>
          <a:p>
            <a:pPr eaLnBrk="1" hangingPunct="1">
              <a:lnSpc>
                <a:spcPct val="90000"/>
              </a:lnSpc>
            </a:pPr>
            <a:r>
              <a:rPr lang="en-US" smtClean="0">
                <a:latin typeface="Arial" pitchFamily="34" charset="0"/>
                <a:cs typeface="Arial" pitchFamily="34" charset="0"/>
              </a:rPr>
              <a:t>To close out the presentation, you may want to ask each person to make a plan to meet with a professor sometime in the next week or two, and if it’s a small enough group, have them tell you (and everyone else in the room), what they plan as their next step…</a:t>
            </a:r>
          </a:p>
          <a:p>
            <a:pPr eaLnBrk="1" hangingPunct="1">
              <a:lnSpc>
                <a:spcPct val="90000"/>
              </a:lnSpc>
            </a:pPr>
            <a:endParaRPr lang="en-US" smtClean="0">
              <a:latin typeface="Arial" pitchFamily="34" charset="0"/>
              <a:cs typeface="Arial" pitchFamily="34" charset="0"/>
            </a:endParaRPr>
          </a:p>
          <a:p>
            <a:pPr eaLnBrk="1" hangingPunct="1">
              <a:lnSpc>
                <a:spcPct val="90000"/>
              </a:lnSpc>
            </a:pPr>
            <a:endParaRPr lang="en-US" smtClean="0">
              <a:latin typeface="Arial" pitchFamily="34" charset="0"/>
              <a:cs typeface="Arial" pitchFamily="34" charset="0"/>
            </a:endParaRPr>
          </a:p>
        </p:txBody>
      </p:sp>
      <p:sp>
        <p:nvSpPr>
          <p:cNvPr id="94213" name="Header Placeholder 3"/>
          <p:cNvSpPr txBox="1">
            <a:spLocks noGrp="1"/>
          </p:cNvSpPr>
          <p:nvPr/>
        </p:nvSpPr>
        <p:spPr bwMode="auto">
          <a:xfrm>
            <a:off x="0" y="132385"/>
            <a:ext cx="6858000" cy="45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defTabSz="922338" eaLnBrk="0" hangingPunct="0">
              <a:defRPr>
                <a:solidFill>
                  <a:schemeClr val="tx1"/>
                </a:solidFill>
                <a:latin typeface="Arial" pitchFamily="34" charset="0"/>
                <a:ea typeface="ＭＳ Ｐゴシック" pitchFamily="34" charset="-128"/>
              </a:defRPr>
            </a:lvl1pPr>
            <a:lvl2pPr marL="742950" indent="-285750" defTabSz="922338" eaLnBrk="0" hangingPunct="0">
              <a:defRPr>
                <a:solidFill>
                  <a:schemeClr val="tx1"/>
                </a:solidFill>
                <a:latin typeface="Arial" pitchFamily="34" charset="0"/>
                <a:ea typeface="ＭＳ Ｐゴシック" pitchFamily="34" charset="-128"/>
              </a:defRPr>
            </a:lvl2pPr>
            <a:lvl3pPr marL="1143000" indent="-228600" defTabSz="922338" eaLnBrk="0" hangingPunct="0">
              <a:defRPr>
                <a:solidFill>
                  <a:schemeClr val="tx1"/>
                </a:solidFill>
                <a:latin typeface="Arial" pitchFamily="34" charset="0"/>
                <a:ea typeface="ＭＳ Ｐゴシック" pitchFamily="34" charset="-128"/>
              </a:defRPr>
            </a:lvl3pPr>
            <a:lvl4pPr marL="1600200" indent="-228600" defTabSz="922338" eaLnBrk="0" hangingPunct="0">
              <a:defRPr>
                <a:solidFill>
                  <a:schemeClr val="tx1"/>
                </a:solidFill>
                <a:latin typeface="Arial" pitchFamily="34" charset="0"/>
                <a:ea typeface="ＭＳ Ｐゴシック" pitchFamily="34" charset="-128"/>
              </a:defRPr>
            </a:lvl4pPr>
            <a:lvl5pPr marL="2057400" indent="-228600" defTabSz="922338" eaLnBrk="0" hangingPunct="0">
              <a:defRPr>
                <a:solidFill>
                  <a:schemeClr val="tx1"/>
                </a:solidFill>
                <a:latin typeface="Arial" pitchFamily="34" charset="0"/>
                <a:ea typeface="ＭＳ Ｐゴシック" pitchFamily="34" charset="-128"/>
              </a:defRPr>
            </a:lvl5pPr>
            <a:lvl6pPr marL="25146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n-US" sz="1400">
                <a:solidFill>
                  <a:srgbClr val="000000"/>
                </a:solidFill>
                <a:latin typeface="Helvetica" pitchFamily="-110" charset="0"/>
              </a:rPr>
              <a:t>ENGAGE</a:t>
            </a:r>
          </a:p>
        </p:txBody>
      </p:sp>
      <p:sp>
        <p:nvSpPr>
          <p:cNvPr id="94214" name="Slide Number Placeholder 4"/>
          <p:cNvSpPr txBox="1">
            <a:spLocks noGrp="1"/>
          </p:cNvSpPr>
          <p:nvPr/>
        </p:nvSpPr>
        <p:spPr bwMode="auto">
          <a:xfrm>
            <a:off x="3884943" y="8685383"/>
            <a:ext cx="2971486" cy="45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22338" eaLnBrk="0" hangingPunct="0">
              <a:defRPr>
                <a:solidFill>
                  <a:schemeClr val="tx1"/>
                </a:solidFill>
                <a:latin typeface="Arial" pitchFamily="34" charset="0"/>
                <a:ea typeface="ＭＳ Ｐゴシック" pitchFamily="34" charset="-128"/>
              </a:defRPr>
            </a:lvl1pPr>
            <a:lvl2pPr marL="742950" indent="-285750" defTabSz="922338" eaLnBrk="0" hangingPunct="0">
              <a:defRPr>
                <a:solidFill>
                  <a:schemeClr val="tx1"/>
                </a:solidFill>
                <a:latin typeface="Arial" pitchFamily="34" charset="0"/>
                <a:ea typeface="ＭＳ Ｐゴシック" pitchFamily="34" charset="-128"/>
              </a:defRPr>
            </a:lvl2pPr>
            <a:lvl3pPr marL="1143000" indent="-228600" defTabSz="922338" eaLnBrk="0" hangingPunct="0">
              <a:defRPr>
                <a:solidFill>
                  <a:schemeClr val="tx1"/>
                </a:solidFill>
                <a:latin typeface="Arial" pitchFamily="34" charset="0"/>
                <a:ea typeface="ＭＳ Ｐゴシック" pitchFamily="34" charset="-128"/>
              </a:defRPr>
            </a:lvl3pPr>
            <a:lvl4pPr marL="1600200" indent="-228600" defTabSz="922338" eaLnBrk="0" hangingPunct="0">
              <a:defRPr>
                <a:solidFill>
                  <a:schemeClr val="tx1"/>
                </a:solidFill>
                <a:latin typeface="Arial" pitchFamily="34" charset="0"/>
                <a:ea typeface="ＭＳ Ｐゴシック" pitchFamily="34" charset="-128"/>
              </a:defRPr>
            </a:lvl4pPr>
            <a:lvl5pPr marL="2057400" indent="-228600" defTabSz="922338" eaLnBrk="0" hangingPunct="0">
              <a:defRPr>
                <a:solidFill>
                  <a:schemeClr val="tx1"/>
                </a:solidFill>
                <a:latin typeface="Arial" pitchFamily="34" charset="0"/>
                <a:ea typeface="ＭＳ Ｐゴシック" pitchFamily="34" charset="-128"/>
              </a:defRPr>
            </a:lvl5pPr>
            <a:lvl6pPr marL="25146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pPr>
            <a:fld id="{3DB0B64F-34CD-462B-B536-44AB97537CAD}" type="slidenum">
              <a:rPr lang="en-US" sz="1200">
                <a:solidFill>
                  <a:srgbClr val="000000"/>
                </a:solidFill>
                <a:latin typeface="Avenir LT Com 45 Book" charset="0"/>
              </a:rPr>
              <a:pPr algn="r" eaLnBrk="1" fontAlgn="base" hangingPunct="1">
                <a:spcBef>
                  <a:spcPct val="0"/>
                </a:spcBef>
                <a:spcAft>
                  <a:spcPct val="0"/>
                </a:spcAft>
              </a:pPr>
              <a:t>10</a:t>
            </a:fld>
            <a:endParaRPr lang="en-US" sz="1200">
              <a:solidFill>
                <a:srgbClr val="000000"/>
              </a:solidFill>
              <a:latin typeface="Avenir LT Com 45 Book"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62D66485-A41B-4B00-A727-DC4FC25423E8}" type="slidenum">
              <a:rPr lang="en-US">
                <a:solidFill>
                  <a:srgbClr val="000000"/>
                </a:solidFill>
              </a:rPr>
              <a:pPr eaLnBrk="1" hangingPunct="1"/>
              <a:t>2</a:t>
            </a:fld>
            <a:endParaRPr lang="en-US">
              <a:solidFill>
                <a:srgbClr val="000000"/>
              </a:solidFill>
            </a:endParaRPr>
          </a:p>
        </p:txBody>
      </p:sp>
      <p:sp>
        <p:nvSpPr>
          <p:cNvPr id="86019" name="Rectangle 2"/>
          <p:cNvSpPr>
            <a:spLocks noGrp="1" noRot="1" noChangeAspect="1" noChangeArrowheads="1" noTextEdit="1"/>
          </p:cNvSpPr>
          <p:nvPr>
            <p:ph type="sldImg"/>
          </p:nvPr>
        </p:nvSpPr>
        <p:spPr>
          <a:xfrm>
            <a:off x="1144588" y="687388"/>
            <a:ext cx="4568825" cy="3427412"/>
          </a:xfrm>
          <a:ln/>
        </p:spPr>
      </p:sp>
      <p:sp>
        <p:nvSpPr>
          <p:cNvPr id="86020" name="Rectangle 3"/>
          <p:cNvSpPr>
            <a:spLocks noGrp="1" noChangeArrowheads="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a:latin typeface="Arial" pitchFamily="34" charset="0"/>
                <a:cs typeface="Arial" pitchFamily="34" charset="0"/>
              </a:rPr>
              <a:t>This slide starts off on a positive note of encouragement for students, affirming their exploration of engineering studies.  You can say something similar in your own words against the slide as a backdrop.  You may want to say something about what kind of engineer you are, or give an example based in a recent event in the world.  Consider the publication of the National Academies Press, </a:t>
            </a:r>
            <a:r>
              <a:rPr lang="en-US" sz="1000" i="1">
                <a:latin typeface="Arial" pitchFamily="34" charset="0"/>
                <a:cs typeface="Arial" pitchFamily="34" charset="0"/>
              </a:rPr>
              <a:t>Changing the Conversation:  Messages for Improving Public Understanding of Engineering</a:t>
            </a:r>
            <a:r>
              <a:rPr lang="en-US" sz="1000">
                <a:latin typeface="Arial" pitchFamily="34" charset="0"/>
                <a:cs typeface="Arial" pitchFamily="34" charset="0"/>
              </a:rPr>
              <a:t> – see http://www.nap.edu/catalog.php?record_id=12187 .  Remember that students already know engineering is about math and science, and that it takes hard work – instead, give them some motivation to get going!</a:t>
            </a:r>
          </a:p>
          <a:p>
            <a:pPr eaLnBrk="1" hangingPunct="1"/>
            <a:endParaRPr lang="en-US" sz="1000">
              <a:latin typeface="Arial" pitchFamily="34" charset="0"/>
              <a:cs typeface="Arial" pitchFamily="34" charset="0"/>
            </a:endParaRPr>
          </a:p>
          <a:p>
            <a:pPr eaLnBrk="1" hangingPunct="1"/>
            <a:r>
              <a:rPr lang="en-US" sz="1000">
                <a:latin typeface="Arial" pitchFamily="34" charset="0"/>
                <a:cs typeface="Arial" pitchFamily="34" charset="0"/>
              </a:rPr>
              <a:t>You may want to say something along the lines of “As you first learn more about engineering, or even are just taking the math and science classes that are prerequisite for the major, the sheer amount of knowledge to be absorbed can be daunting.  Rest assured – everyone encounters it that way to some extent.  One of the paradigms of learning is that in order to learn new things, most people feel a little lost and uncertain at times.”  For example, sometimes students find it paradoxical to learn that getting a “B” or even a “C” in an introductory course doesn’t mean they’re always destined to do work at that level.  Reassure them with stories of students who may have doubted their capabilities, but then learn that through their own effort, they gradually gain the competence and understanding that makes them confident in their work.  If they don’t sometimes feel a little uncertain, and venturing into unfamiliar terrain, then it’s probable that they aren’t really pushing to learn as much as they could.  One of the things that happens in structured learning environments like college is that just as soon as a student gains a measure of competence in certain skills, the course winds up, and they move onto the next course, and yet another situation where once again they don’t know the material.  It’s a natural cycle in learning, but one that can be a bit daunting initially for students who have been very successful in their academic pursuits and may be used to a slower pace.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727C1C2-909A-4F4A-B8FF-1F4A1B998802}" type="slidenum">
              <a:rPr lang="en-US">
                <a:solidFill>
                  <a:srgbClr val="000000"/>
                </a:solidFill>
              </a:rPr>
              <a:pPr eaLnBrk="1" hangingPunct="1"/>
              <a:t>3</a:t>
            </a:fld>
            <a:endParaRPr lang="en-US">
              <a:solidFill>
                <a:srgbClr val="000000"/>
              </a:solidFill>
            </a:endParaRPr>
          </a:p>
        </p:txBody>
      </p:sp>
      <p:sp>
        <p:nvSpPr>
          <p:cNvPr id="87043" name="Rectangle 2"/>
          <p:cNvSpPr>
            <a:spLocks noGrp="1" noRot="1" noChangeAspect="1" noChangeArrowheads="1" noTextEdit="1"/>
          </p:cNvSpPr>
          <p:nvPr>
            <p:ph type="sldImg"/>
          </p:nvPr>
        </p:nvSpPr>
        <p:spPr>
          <a:xfrm>
            <a:off x="1144588" y="687388"/>
            <a:ext cx="4568825" cy="3427412"/>
          </a:xfrm>
          <a:ln/>
        </p:spPr>
      </p:sp>
      <p:sp>
        <p:nvSpPr>
          <p:cNvPr id="87044" name="Rectangle 3"/>
          <p:cNvSpPr>
            <a:spLocks noGrp="1" noChangeArrowheads="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cs typeface="Arial" pitchFamily="34" charset="0"/>
            </a:endParaRPr>
          </a:p>
          <a:p>
            <a:pPr eaLnBrk="1" hangingPunct="1"/>
            <a:r>
              <a:rPr lang="en-US" smtClean="0">
                <a:latin typeface="Arial" pitchFamily="34" charset="0"/>
                <a:cs typeface="Arial" pitchFamily="34" charset="0"/>
              </a:rPr>
              <a:t>As you first learn more about engineering, or even are just taking the math and science classes that are prerequisite for the major, the sheer amount of knowledge to be absorbed can be daunting.  Rest assured – everyone encounters it that way to some extent.  One of the paradigms of learning is that in order to learn new things, most people feel a little lost and uncertain at times.  You have some amazing guides available to help you – your </a:t>
            </a:r>
            <a:r>
              <a:rPr lang="en-US" b="1" smtClean="0">
                <a:latin typeface="Arial" pitchFamily="34" charset="0"/>
                <a:cs typeface="Arial" pitchFamily="34" charset="0"/>
              </a:rPr>
              <a:t>professors</a:t>
            </a:r>
            <a:r>
              <a:rPr lang="en-US" smtClean="0">
                <a:latin typeface="Arial" pitchFamily="34" charset="0"/>
                <a:cs typeface="Arial" pitchFamily="34" charset="0"/>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B0660680-FF0F-4410-A4CD-A5996B464BCB}" type="slidenum">
              <a:rPr lang="en-US">
                <a:solidFill>
                  <a:srgbClr val="000000"/>
                </a:solidFill>
              </a:rPr>
              <a:pPr eaLnBrk="1" hangingPunct="1"/>
              <a:t>4</a:t>
            </a:fld>
            <a:endParaRPr lang="en-US">
              <a:solidFill>
                <a:srgbClr val="000000"/>
              </a:solidFill>
            </a:endParaRPr>
          </a:p>
        </p:txBody>
      </p:sp>
      <p:sp>
        <p:nvSpPr>
          <p:cNvPr id="88067" name="Rectangle 2"/>
          <p:cNvSpPr>
            <a:spLocks noGrp="1" noRot="1" noChangeAspect="1" noChangeArrowheads="1" noTextEdit="1"/>
          </p:cNvSpPr>
          <p:nvPr>
            <p:ph type="sldImg"/>
          </p:nvPr>
        </p:nvSpPr>
        <p:spPr>
          <a:xfrm>
            <a:off x="1144588" y="687388"/>
            <a:ext cx="4568825" cy="3427412"/>
          </a:xfrm>
          <a:ln/>
        </p:spPr>
      </p:sp>
      <p:sp>
        <p:nvSpPr>
          <p:cNvPr id="88068" name="Rectangle 3"/>
          <p:cNvSpPr>
            <a:spLocks noGrp="1" noChangeArrowheads="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Arial" pitchFamily="34" charset="0"/>
                <a:cs typeface="Arial" pitchFamily="34" charset="0"/>
              </a:rPr>
              <a:t>So here’s the interesting thing – research shows that if you interact with faculty informally, you will </a:t>
            </a:r>
            <a:r>
              <a:rPr lang="en-US" b="1" smtClean="0">
                <a:latin typeface="Arial" pitchFamily="34" charset="0"/>
                <a:cs typeface="Arial" pitchFamily="34" charset="0"/>
              </a:rPr>
              <a:t>learn more, enjoy learning more, be more inspired, achieve more</a:t>
            </a:r>
            <a:r>
              <a:rPr lang="en-US" smtClean="0">
                <a:latin typeface="Arial" pitchFamily="34" charset="0"/>
                <a:cs typeface="Arial" pitchFamily="34" charset="0"/>
              </a:rPr>
              <a:t>, and many other benefits.  That’s </a:t>
            </a:r>
            <a:r>
              <a:rPr lang="en-US" b="1" i="1" smtClean="0">
                <a:latin typeface="Arial" pitchFamily="34" charset="0"/>
                <a:cs typeface="Arial" pitchFamily="34" charset="0"/>
              </a:rPr>
              <a:t>why</a:t>
            </a:r>
            <a:r>
              <a:rPr lang="en-US" smtClean="0">
                <a:latin typeface="Arial" pitchFamily="34" charset="0"/>
                <a:cs typeface="Arial" pitchFamily="34" charset="0"/>
              </a:rPr>
              <a:t> you should make the time and effort to talk with your professors.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11F5E01E-2305-42F0-AD78-22AB39D2905E}" type="slidenum">
              <a:rPr lang="en-US">
                <a:solidFill>
                  <a:srgbClr val="000000"/>
                </a:solidFill>
              </a:rPr>
              <a:pPr eaLnBrk="1" hangingPunct="1"/>
              <a:t>5</a:t>
            </a:fld>
            <a:endParaRPr lang="en-US">
              <a:solidFill>
                <a:srgbClr val="000000"/>
              </a:solidFill>
            </a:endParaRPr>
          </a:p>
        </p:txBody>
      </p:sp>
      <p:sp>
        <p:nvSpPr>
          <p:cNvPr id="89091" name="Rectangle 2"/>
          <p:cNvSpPr>
            <a:spLocks noGrp="1" noRot="1" noChangeAspect="1" noChangeArrowheads="1" noTextEdit="1"/>
          </p:cNvSpPr>
          <p:nvPr>
            <p:ph type="sldImg"/>
          </p:nvPr>
        </p:nvSpPr>
        <p:spPr>
          <a:xfrm>
            <a:off x="1144588" y="687388"/>
            <a:ext cx="4568825" cy="3427412"/>
          </a:xfrm>
          <a:ln/>
        </p:spPr>
      </p:sp>
      <p:sp>
        <p:nvSpPr>
          <p:cNvPr id="89092" name="Rectangle 3"/>
          <p:cNvSpPr>
            <a:spLocks noGrp="1" noChangeArrowheads="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Arial" pitchFamily="34" charset="0"/>
                <a:cs typeface="Arial" pitchFamily="34" charset="0"/>
              </a:rPr>
              <a:t>In presenting the slide(s), find a voice and examples that feel natural to you and your environment…  Modify the slide if you think your students wouldn’t be able to relate to one or more of the bulleted items – or add your own.  You could say something roughly like the following:</a:t>
            </a:r>
          </a:p>
          <a:p>
            <a:pPr eaLnBrk="1" hangingPunct="1"/>
            <a:endParaRPr lang="en-US" dirty="0" smtClean="0">
              <a:latin typeface="Arial" pitchFamily="34" charset="0"/>
              <a:cs typeface="Arial" pitchFamily="34" charset="0"/>
            </a:endParaRPr>
          </a:p>
          <a:p>
            <a:pPr eaLnBrk="1" hangingPunct="1"/>
            <a:r>
              <a:rPr lang="en-US" dirty="0" smtClean="0">
                <a:latin typeface="Arial" pitchFamily="34" charset="0"/>
                <a:cs typeface="Arial" pitchFamily="34" charset="0"/>
              </a:rPr>
              <a:t>“If you’ve already stopped in the offices of the professors teaching your courses to say hello and talk with them, you’re on your way.  Have you?  If so – congratulations!  You’ll probably find it relatively easy to let them know if you are having trouble with any assignments or have any difficulty in mastering the material.  </a:t>
            </a:r>
          </a:p>
          <a:p>
            <a:pPr eaLnBrk="1" hangingPunct="1"/>
            <a:endParaRPr lang="en-US" dirty="0" smtClean="0">
              <a:latin typeface="Arial" pitchFamily="34" charset="0"/>
              <a:cs typeface="Arial" pitchFamily="34" charset="0"/>
            </a:endParaRPr>
          </a:p>
          <a:p>
            <a:pPr eaLnBrk="1" hangingPunct="1"/>
            <a:r>
              <a:rPr lang="en-US" dirty="0" smtClean="0">
                <a:latin typeface="Arial" pitchFamily="34" charset="0"/>
                <a:cs typeface="Arial" pitchFamily="34" charset="0"/>
              </a:rPr>
              <a:t>“If not, however, you’re like most of us – we know it’s important, but…  </a:t>
            </a:r>
          </a:p>
          <a:p>
            <a:pPr eaLnBrk="1" hangingPunct="1"/>
            <a:r>
              <a:rPr lang="en-US" dirty="0" smtClean="0">
                <a:latin typeface="Arial" pitchFamily="34" charset="0"/>
                <a:cs typeface="Arial" pitchFamily="34" charset="0"/>
              </a:rPr>
              <a:t>Maybe we worry that the professor will think we don’t know enough… or find the professor intimidating, or figure you’d be “sucking up” to the teacher… or</a:t>
            </a:r>
          </a:p>
          <a:p>
            <a:pPr eaLnBrk="1" hangingPunct="1"/>
            <a:r>
              <a:rPr lang="en-US" dirty="0" smtClean="0">
                <a:latin typeface="Arial" pitchFamily="34" charset="0"/>
                <a:cs typeface="Arial" pitchFamily="34" charset="0"/>
              </a:rPr>
              <a:t>You have too much homework today, tomorrow, and the rest of the week, or</a:t>
            </a:r>
          </a:p>
          <a:p>
            <a:pPr eaLnBrk="1" hangingPunct="1"/>
            <a:r>
              <a:rPr lang="en-US" dirty="0" smtClean="0">
                <a:latin typeface="Arial" pitchFamily="34" charset="0"/>
                <a:cs typeface="Arial" pitchFamily="34" charset="0"/>
              </a:rPr>
              <a:t>That professor seems really busy, or</a:t>
            </a:r>
          </a:p>
          <a:p>
            <a:pPr eaLnBrk="1" hangingPunct="1"/>
            <a:r>
              <a:rPr lang="en-US" dirty="0" smtClean="0">
                <a:latin typeface="Arial" pitchFamily="34" charset="0"/>
                <a:cs typeface="Arial" pitchFamily="34" charset="0"/>
              </a:rPr>
              <a:t>Your friends are waiting for you right now, or</a:t>
            </a:r>
          </a:p>
          <a:p>
            <a:pPr eaLnBrk="1" hangingPunct="1"/>
            <a:r>
              <a:rPr lang="en-US" dirty="0" smtClean="0">
                <a:latin typeface="Arial" pitchFamily="34" charset="0"/>
                <a:cs typeface="Arial" pitchFamily="34" charset="0"/>
              </a:rPr>
              <a:t>It’s time for dinner (or lunch, or pizza…), or</a:t>
            </a:r>
          </a:p>
          <a:p>
            <a:pPr eaLnBrk="1" hangingPunct="1"/>
            <a:r>
              <a:rPr lang="en-US" dirty="0" smtClean="0">
                <a:latin typeface="Arial" pitchFamily="34" charset="0"/>
                <a:cs typeface="Arial" pitchFamily="34" charset="0"/>
              </a:rPr>
              <a:t>That faculty member looks pretty stern, or</a:t>
            </a:r>
          </a:p>
          <a:p>
            <a:pPr eaLnBrk="1" hangingPunct="1"/>
            <a:r>
              <a:rPr lang="en-US" dirty="0" smtClean="0">
                <a:latin typeface="Arial" pitchFamily="34" charset="0"/>
                <a:cs typeface="Arial" pitchFamily="34" charset="0"/>
              </a:rPr>
              <a:t>You have another class to attend, or</a:t>
            </a:r>
          </a:p>
          <a:p>
            <a:pPr eaLnBrk="1" hangingPunct="1"/>
            <a:r>
              <a:rPr lang="en-US" dirty="0" smtClean="0">
                <a:latin typeface="Arial" pitchFamily="34" charset="0"/>
                <a:cs typeface="Arial" pitchFamily="34" charset="0"/>
              </a:rPr>
              <a:t>You’ll be late for lab / practice / rehearsal / you name it, or</a:t>
            </a:r>
          </a:p>
          <a:p>
            <a:pPr eaLnBrk="1" hangingPunct="1"/>
            <a:r>
              <a:rPr lang="en-US" dirty="0" smtClean="0">
                <a:latin typeface="Arial" pitchFamily="34" charset="0"/>
                <a:cs typeface="Arial" pitchFamily="34" charset="0"/>
              </a:rPr>
              <a:t>That faculty member is kind of a nerd, </a:t>
            </a:r>
            <a:endParaRPr lang="en-US" i="1" dirty="0" smtClean="0">
              <a:latin typeface="Arial" pitchFamily="34" charset="0"/>
              <a:cs typeface="Arial" pitchFamily="34" charset="0"/>
            </a:endParaRPr>
          </a:p>
          <a:p>
            <a:pPr eaLnBrk="1" hangingPunct="1"/>
            <a:r>
              <a:rPr lang="en-US" i="1" dirty="0" smtClean="0">
                <a:latin typeface="Arial" pitchFamily="34" charset="0"/>
                <a:cs typeface="Arial" pitchFamily="34" charset="0"/>
              </a:rPr>
              <a:t>and anyway…</a:t>
            </a:r>
            <a:endParaRPr lang="en-US" dirty="0" smtClean="0">
              <a:latin typeface="Arial" pitchFamily="34" charset="0"/>
              <a:cs typeface="Arial" pitchFamily="34" charset="0"/>
            </a:endParaRPr>
          </a:p>
          <a:p>
            <a:pPr eaLnBrk="1" hangingPunct="1"/>
            <a:r>
              <a:rPr lang="en-US" dirty="0" smtClean="0">
                <a:latin typeface="Arial" pitchFamily="34" charset="0"/>
                <a:cs typeface="Arial" pitchFamily="34" charset="0"/>
              </a:rPr>
              <a:t>You don’t know what to say…”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a:latin typeface="Arial" pitchFamily="34" charset="0"/>
                <a:cs typeface="Arial" pitchFamily="34" charset="0"/>
              </a:rPr>
              <a:t>This slide is intended to give students some tips on preparing before they go to talk with a professor.  Not every student will feel the need to prepare, but some will.  Emphasize that faculty members expect students to seek them out, and usually welcome opportunities to talk further with them – whether about the course they are teaching and its content, or a farther-reaching conversation about engineering, jobs, majors, career choices, etc.</a:t>
            </a:r>
          </a:p>
          <a:p>
            <a:endParaRPr lang="en-US" sz="1000">
              <a:latin typeface="Arial" pitchFamily="34" charset="0"/>
              <a:cs typeface="Arial" pitchFamily="34" charset="0"/>
            </a:endParaRPr>
          </a:p>
          <a:p>
            <a:r>
              <a:rPr lang="en-US" sz="1000">
                <a:latin typeface="Arial" pitchFamily="34" charset="0"/>
                <a:cs typeface="Arial" pitchFamily="34" charset="0"/>
              </a:rPr>
              <a:t>You may want to make some or all of the following points (in words that are comfortable for you, with your own examples, if you have them):</a:t>
            </a:r>
          </a:p>
          <a:p>
            <a:endParaRPr lang="en-US" sz="1000">
              <a:latin typeface="Arial" pitchFamily="34" charset="0"/>
              <a:cs typeface="Arial" pitchFamily="34" charset="0"/>
            </a:endParaRPr>
          </a:p>
          <a:p>
            <a:r>
              <a:rPr lang="en-US" sz="1000">
                <a:latin typeface="Arial" pitchFamily="34" charset="0"/>
                <a:cs typeface="Arial" pitchFamily="34" charset="0"/>
              </a:rPr>
              <a:t>“If you can identify something you need or might want to talk about before even approaching a professor, it can increase the likelihood that the conversation will be easy and helpful.   Here are some quick ideas to help you get started, followed by some “openers” you can use if they feel right to you.</a:t>
            </a:r>
          </a:p>
          <a:p>
            <a:r>
              <a:rPr lang="en-US" sz="1000">
                <a:latin typeface="Arial" pitchFamily="34" charset="0"/>
                <a:cs typeface="Arial" pitchFamily="34" charset="0"/>
              </a:rPr>
              <a:t>“Remember that it’s easier, but not essential, to get to know a professor </a:t>
            </a:r>
            <a:r>
              <a:rPr lang="en-US" sz="1000" i="1">
                <a:latin typeface="Arial" pitchFamily="34" charset="0"/>
                <a:cs typeface="Arial" pitchFamily="34" charset="0"/>
              </a:rPr>
              <a:t>before</a:t>
            </a:r>
            <a:r>
              <a:rPr lang="en-US" sz="1000">
                <a:latin typeface="Arial" pitchFamily="34" charset="0"/>
                <a:cs typeface="Arial" pitchFamily="34" charset="0"/>
              </a:rPr>
              <a:t> you start having problems with a course.  In any case, it will be easier if you </a:t>
            </a:r>
            <a:r>
              <a:rPr lang="en-US" sz="1000" i="1">
                <a:latin typeface="Arial" pitchFamily="34" charset="0"/>
                <a:cs typeface="Arial" pitchFamily="34" charset="0"/>
              </a:rPr>
              <a:t>don’t wait for a crisis</a:t>
            </a:r>
            <a:r>
              <a:rPr lang="en-US" sz="1000">
                <a:latin typeface="Arial" pitchFamily="34" charset="0"/>
                <a:cs typeface="Arial" pitchFamily="34" charset="0"/>
              </a:rPr>
              <a:t> to meet.  You are more likely not to have a crisis if you do meet your professor, and professors will be more responsive to any situation where you might really need their help if they already know who you are and something about you.</a:t>
            </a:r>
          </a:p>
          <a:p>
            <a:r>
              <a:rPr lang="en-US" sz="1000">
                <a:latin typeface="Arial" pitchFamily="34" charset="0"/>
                <a:cs typeface="Arial" pitchFamily="34" charset="0"/>
              </a:rPr>
              <a:t>“Even though we can offer you some ideas to help make it more comfortable to knock on your professor’s door and have a conversation, do </a:t>
            </a:r>
            <a:r>
              <a:rPr lang="en-US" sz="1000" i="1">
                <a:latin typeface="Arial" pitchFamily="34" charset="0"/>
                <a:cs typeface="Arial" pitchFamily="34" charset="0"/>
              </a:rPr>
              <a:t>remember that it’s all right just to go to meet the professor – you don’t have to have an urgent reason.”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sz="1000">
                <a:latin typeface="Arial" pitchFamily="34" charset="0"/>
                <a:cs typeface="Arial" pitchFamily="34" charset="0"/>
              </a:rPr>
              <a:t>In this slide, you are offering students some specific ideas to think about as preparation for talking with a professor.  </a:t>
            </a:r>
          </a:p>
          <a:p>
            <a:pPr>
              <a:lnSpc>
                <a:spcPct val="90000"/>
              </a:lnSpc>
            </a:pPr>
            <a:endParaRPr lang="en-US" sz="1000">
              <a:latin typeface="Arial" pitchFamily="34" charset="0"/>
              <a:cs typeface="Arial" pitchFamily="34" charset="0"/>
            </a:endParaRPr>
          </a:p>
          <a:p>
            <a:pPr>
              <a:lnSpc>
                <a:spcPct val="90000"/>
              </a:lnSpc>
            </a:pPr>
            <a:r>
              <a:rPr lang="en-US" sz="1000">
                <a:latin typeface="Arial" pitchFamily="34" charset="0"/>
                <a:cs typeface="Arial" pitchFamily="34" charset="0"/>
              </a:rPr>
              <a:t>“These are some approaches you could take and questions to consider before you go see a professor (if just one of these is helpful, that’s fine… you don’t have to prepare them all!):</a:t>
            </a:r>
          </a:p>
          <a:p>
            <a:pPr>
              <a:lnSpc>
                <a:spcPct val="90000"/>
              </a:lnSpc>
            </a:pPr>
            <a:r>
              <a:rPr lang="en-US" sz="1000">
                <a:latin typeface="Arial" pitchFamily="34" charset="0"/>
                <a:cs typeface="Arial" pitchFamily="34" charset="0"/>
              </a:rPr>
              <a:t>“To help get your thought processes started, explain in less than 1-3 sentences why you are exploring engineering as a major, and what you hope to learn from this professor. </a:t>
            </a:r>
          </a:p>
          <a:p>
            <a:pPr>
              <a:lnSpc>
                <a:spcPct val="90000"/>
              </a:lnSpc>
            </a:pPr>
            <a:r>
              <a:rPr lang="en-US" sz="1000">
                <a:latin typeface="Arial" pitchFamily="34" charset="0"/>
                <a:cs typeface="Arial" pitchFamily="34" charset="0"/>
              </a:rPr>
              <a:t>“If the professor has been assigned to be your advisor, do you know how your school expects you to interact? </a:t>
            </a:r>
          </a:p>
          <a:p>
            <a:pPr>
              <a:lnSpc>
                <a:spcPct val="90000"/>
              </a:lnSpc>
            </a:pPr>
            <a:r>
              <a:rPr lang="en-US" sz="1000">
                <a:latin typeface="Arial" pitchFamily="34" charset="0"/>
                <a:cs typeface="Arial" pitchFamily="34" charset="0"/>
              </a:rPr>
              <a:t>“Are you confident about your preparation for the course this professor is teaching?  </a:t>
            </a:r>
          </a:p>
          <a:p>
            <a:pPr>
              <a:lnSpc>
                <a:spcPct val="90000"/>
              </a:lnSpc>
            </a:pPr>
            <a:r>
              <a:rPr lang="en-US" sz="1000">
                <a:latin typeface="Arial" pitchFamily="34" charset="0"/>
                <a:cs typeface="Arial" pitchFamily="34" charset="0"/>
              </a:rPr>
              <a:t>“Do you have questions about how the course content fits in with the major?</a:t>
            </a:r>
          </a:p>
          <a:p>
            <a:pPr>
              <a:lnSpc>
                <a:spcPct val="90000"/>
              </a:lnSpc>
            </a:pPr>
            <a:r>
              <a:rPr lang="en-US" sz="1000">
                <a:latin typeface="Arial" pitchFamily="34" charset="0"/>
                <a:cs typeface="Arial" pitchFamily="34" charset="0"/>
              </a:rPr>
              <a:t>“Do you wonder how the material covered in this course is related to what engineers do in the “real world”?</a:t>
            </a:r>
          </a:p>
          <a:p>
            <a:pPr>
              <a:lnSpc>
                <a:spcPct val="90000"/>
              </a:lnSpc>
            </a:pPr>
            <a:r>
              <a:rPr lang="en-US" sz="1000">
                <a:latin typeface="Arial" pitchFamily="34" charset="0"/>
                <a:cs typeface="Arial" pitchFamily="34" charset="0"/>
              </a:rPr>
              <a:t>“Are you concerned that you might not have the right preparation for this course?</a:t>
            </a:r>
          </a:p>
          <a:p>
            <a:pPr>
              <a:lnSpc>
                <a:spcPct val="90000"/>
              </a:lnSpc>
            </a:pPr>
            <a:r>
              <a:rPr lang="en-US" sz="1000">
                <a:latin typeface="Arial" pitchFamily="34" charset="0"/>
                <a:cs typeface="Arial" pitchFamily="34" charset="0"/>
              </a:rPr>
              <a:t>“Do you feel as if most of the other students are understanding everything in the class but you’re not?</a:t>
            </a:r>
          </a:p>
          <a:p>
            <a:pPr>
              <a:lnSpc>
                <a:spcPct val="90000"/>
              </a:lnSpc>
            </a:pPr>
            <a:r>
              <a:rPr lang="en-US" sz="1000">
                <a:latin typeface="Arial" pitchFamily="34" charset="0"/>
                <a:cs typeface="Arial" pitchFamily="34" charset="0"/>
              </a:rPr>
              <a:t>“Have your previous courses already covered the material that this class seems to be going over?</a:t>
            </a:r>
          </a:p>
          <a:p>
            <a:pPr>
              <a:lnSpc>
                <a:spcPct val="90000"/>
              </a:lnSpc>
            </a:pPr>
            <a:r>
              <a:rPr lang="en-US" sz="1000">
                <a:latin typeface="Arial" pitchFamily="34" charset="0"/>
                <a:cs typeface="Arial" pitchFamily="34" charset="0"/>
              </a:rPr>
              <a:t>“Have you found other students in the class to study with?</a:t>
            </a:r>
          </a:p>
          <a:p>
            <a:pPr>
              <a:lnSpc>
                <a:spcPct val="90000"/>
              </a:lnSpc>
            </a:pPr>
            <a:r>
              <a:rPr lang="en-US" sz="1000">
                <a:latin typeface="Arial" pitchFamily="34" charset="0"/>
                <a:cs typeface="Arial" pitchFamily="34" charset="0"/>
              </a:rPr>
              <a:t>“Do you have other questions or concerns?”</a:t>
            </a:r>
          </a:p>
          <a:p>
            <a:pPr>
              <a:lnSpc>
                <a:spcPct val="90000"/>
              </a:lnSpc>
            </a:pPr>
            <a:endParaRPr lang="en-US" sz="1000">
              <a:latin typeface="Arial" pitchFamily="34" charset="0"/>
              <a:cs typeface="Arial" pitchFamily="34" charset="0"/>
            </a:endParaRPr>
          </a:p>
          <a:p>
            <a:pPr>
              <a:lnSpc>
                <a:spcPct val="90000"/>
              </a:lnSpc>
            </a:pPr>
            <a:r>
              <a:rPr lang="en-US" sz="1000">
                <a:latin typeface="Arial" pitchFamily="34" charset="0"/>
                <a:cs typeface="Arial" pitchFamily="34" charset="0"/>
              </a:rPr>
              <a:t>“Any of these are questions or concerns you can express when you talk with a professor.  Whatever you choose could open up an interesting conversation with a knowledgeable expert.”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pitchFamily="34" charset="0"/>
                <a:cs typeface="Arial" pitchFamily="34" charset="0"/>
              </a:rPr>
              <a:t>Here, you are giving the students some pointers about what to consider logistically in order to make it likely that they will find a professor available and ready to talk when they seek them out.  You could ask them to consider:</a:t>
            </a:r>
          </a:p>
          <a:p>
            <a:endParaRPr lang="en-US" smtClean="0">
              <a:latin typeface="Arial" pitchFamily="34" charset="0"/>
              <a:cs typeface="Arial" pitchFamily="34" charset="0"/>
            </a:endParaRPr>
          </a:p>
          <a:p>
            <a:r>
              <a:rPr lang="en-US" smtClean="0">
                <a:latin typeface="Arial" pitchFamily="34" charset="0"/>
                <a:cs typeface="Arial" pitchFamily="34" charset="0"/>
              </a:rPr>
              <a:t>Does your professor have listed “office hours”?  If so, you might want to go to his or her office during that time.  While engineering professors incredibly busy and dedicated people, and sometimes travel the world in connection with their work, during office hours, they are prepared to meet with students, and sometimes no one shows up!  On the other hand, if there is a line and lots of students who need help, you won’t want to take up much time if your intention is just to introduce yourself and say hello – do be respectful of other students.</a:t>
            </a:r>
          </a:p>
          <a:p>
            <a:r>
              <a:rPr lang="en-US" smtClean="0">
                <a:latin typeface="Arial" pitchFamily="34" charset="0"/>
                <a:cs typeface="Arial" pitchFamily="34" charset="0"/>
              </a:rPr>
              <a:t>If you can’t get to your professor’s office hours, or you can’t get information about when they are scheduled, then you probably will want to send email to the professor.  If you don’t know his or her email address, you can almost always find it on your campus’ web site.</a:t>
            </a:r>
          </a:p>
          <a:p>
            <a:r>
              <a:rPr lang="en-US" smtClean="0">
                <a:latin typeface="Arial" pitchFamily="34" charset="0"/>
                <a:cs typeface="Arial" pitchFamily="34" charset="0"/>
              </a:rPr>
              <a:t>Take a look at your professor’s web site, and/or Google to learn more about her or him – it’s interesting to see what you can find, and learning a little bit more about the person make your approach easier.</a:t>
            </a:r>
          </a:p>
          <a:p>
            <a:r>
              <a:rPr lang="en-US" smtClean="0">
                <a:latin typeface="Arial" pitchFamily="34" charset="0"/>
                <a:cs typeface="Arial" pitchFamily="34" charset="0"/>
              </a:rPr>
              <a:t/>
            </a:r>
            <a:br>
              <a:rPr lang="en-US" smtClean="0">
                <a:latin typeface="Arial" pitchFamily="34" charset="0"/>
                <a:cs typeface="Arial" pitchFamily="34" charset="0"/>
              </a:rPr>
            </a:br>
            <a:endParaRPr 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83" eaLnBrk="0" hangingPunct="0">
              <a:defRPr>
                <a:solidFill>
                  <a:schemeClr val="tx1"/>
                </a:solidFill>
                <a:latin typeface="Arial" pitchFamily="34" charset="0"/>
                <a:ea typeface="ＭＳ Ｐゴシック" pitchFamily="34" charset="-128"/>
              </a:defRPr>
            </a:lvl1pPr>
            <a:lvl2pPr marL="736784" indent="-283378" defTabSz="914683" eaLnBrk="0" hangingPunct="0">
              <a:defRPr>
                <a:solidFill>
                  <a:schemeClr val="tx1"/>
                </a:solidFill>
                <a:latin typeface="Arial" pitchFamily="34" charset="0"/>
                <a:ea typeface="ＭＳ Ｐゴシック" pitchFamily="34" charset="-128"/>
              </a:defRPr>
            </a:lvl2pPr>
            <a:lvl3pPr marL="1133513" indent="-226703" defTabSz="914683" eaLnBrk="0" hangingPunct="0">
              <a:defRPr>
                <a:solidFill>
                  <a:schemeClr val="tx1"/>
                </a:solidFill>
                <a:latin typeface="Arial" pitchFamily="34" charset="0"/>
                <a:ea typeface="ＭＳ Ｐゴシック" pitchFamily="34" charset="-128"/>
              </a:defRPr>
            </a:lvl3pPr>
            <a:lvl4pPr marL="1586918" indent="-226703" defTabSz="914683" eaLnBrk="0" hangingPunct="0">
              <a:defRPr>
                <a:solidFill>
                  <a:schemeClr val="tx1"/>
                </a:solidFill>
                <a:latin typeface="Arial" pitchFamily="34" charset="0"/>
                <a:ea typeface="ＭＳ Ｐゴシック" pitchFamily="34" charset="-128"/>
              </a:defRPr>
            </a:lvl4pPr>
            <a:lvl5pPr marL="2040324" indent="-226703" defTabSz="914683" eaLnBrk="0" hangingPunct="0">
              <a:defRPr>
                <a:solidFill>
                  <a:schemeClr val="tx1"/>
                </a:solidFill>
                <a:latin typeface="Arial" pitchFamily="34" charset="0"/>
                <a:ea typeface="ＭＳ Ｐゴシック" pitchFamily="34" charset="-128"/>
              </a:defRPr>
            </a:lvl5pPr>
            <a:lvl6pPr marL="249372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47134"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00539"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53945" indent="-226703" defTabSz="91468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B89AD59-2626-4103-9966-D217823C5ABE}" type="slidenum">
              <a:rPr lang="en-US">
                <a:solidFill>
                  <a:srgbClr val="000000"/>
                </a:solidFill>
              </a:rPr>
              <a:pPr eaLnBrk="1" hangingPunct="1"/>
              <a:t>9</a:t>
            </a:fld>
            <a:endParaRPr lang="en-US">
              <a:solidFill>
                <a:srgbClr val="000000"/>
              </a:solidFill>
            </a:endParaRPr>
          </a:p>
        </p:txBody>
      </p:sp>
      <p:sp>
        <p:nvSpPr>
          <p:cNvPr id="93187" name="Slide Image Placeholder 1"/>
          <p:cNvSpPr>
            <a:spLocks noGrp="1" noRot="1" noChangeAspect="1" noTextEdit="1"/>
          </p:cNvSpPr>
          <p:nvPr>
            <p:ph type="sldImg"/>
          </p:nvPr>
        </p:nvSpPr>
        <p:spPr>
          <a:xfrm>
            <a:off x="1144588" y="687388"/>
            <a:ext cx="4568825" cy="3427412"/>
          </a:xfrm>
          <a:ln/>
        </p:spPr>
      </p:sp>
      <p:sp>
        <p:nvSpPr>
          <p:cNvPr id="93188" name="Notes Placeholder 2"/>
          <p:cNvSpPr>
            <a:spLocks noGrp="1"/>
          </p:cNvSpPr>
          <p:nvPr>
            <p:ph type="body" idx="1"/>
          </p:nvPr>
        </p:nvSpPr>
        <p:spPr>
          <a:xfrm>
            <a:off x="685486" y="4343479"/>
            <a:ext cx="5487029" cy="4113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p>
            <a:pPr eaLnBrk="1" hangingPunct="1"/>
            <a:r>
              <a:rPr lang="en-US" smtClean="0">
                <a:latin typeface="Arial" pitchFamily="34" charset="0"/>
                <a:cs typeface="Arial" pitchFamily="34" charset="0"/>
              </a:rPr>
              <a:t>This slide offers examples of how to start a conversation with a professor.  You, the presenter, could also simply ask for examples of ideas from the students at your presentation – and let them generate the suggestions.  </a:t>
            </a:r>
          </a:p>
          <a:p>
            <a:pPr eaLnBrk="1" hangingPunct="1"/>
            <a:endParaRPr lang="en-US" smtClean="0">
              <a:latin typeface="Arial" pitchFamily="34" charset="0"/>
              <a:cs typeface="Arial" pitchFamily="34" charset="0"/>
            </a:endParaRPr>
          </a:p>
          <a:p>
            <a:pPr eaLnBrk="1" hangingPunct="1"/>
            <a:r>
              <a:rPr lang="en-US" smtClean="0">
                <a:latin typeface="Arial" pitchFamily="34" charset="0"/>
                <a:cs typeface="Arial" pitchFamily="34" charset="0"/>
              </a:rPr>
              <a:t>Modify examples based on your students and their interests…  You, the presenter, may want to add examples about “how you know this professor”, for instance “I’m in your XYZ class,” or ask a professor about his or her research – “I’ve heard that bioengineering really offers some amazing opportunities for new technology developments in the next few decades – can you tell me more about that?”</a:t>
            </a:r>
          </a:p>
          <a:p>
            <a:pPr eaLnBrk="1" hangingPunct="1"/>
            <a:endParaRPr lang="en-US" smtClean="0">
              <a:latin typeface="Arial" pitchFamily="34" charset="0"/>
              <a:cs typeface="Arial" pitchFamily="34" charset="0"/>
            </a:endParaRPr>
          </a:p>
          <a:p>
            <a:pPr eaLnBrk="1" hangingPunct="1"/>
            <a:r>
              <a:rPr lang="en-US" smtClean="0">
                <a:latin typeface="Arial" pitchFamily="34" charset="0"/>
                <a:cs typeface="Arial" pitchFamily="34" charset="0"/>
              </a:rPr>
              <a:t>“When you do meet with the professor, these are just a few examples of how you can open the conversation.”</a:t>
            </a:r>
          </a:p>
          <a:p>
            <a:r>
              <a:rPr lang="en-US" smtClean="0">
                <a:latin typeface="Arial" pitchFamily="34" charset="0"/>
                <a:cs typeface="Arial" pitchFamily="34" charset="0"/>
              </a:rPr>
              <a:t>Suggest to students, especially if you’re using the accompanying handouts, that they should feel free to put their chosen conversation-opener in your their words, but they should remember that they’re talking with a professor, not a roommate or sorority sister – it’s probably been awhile since this person was an undergraduate, and she or he might not remember how it feels.  They can think about how they might talk with their parents’ friends, or their aunt or uncle.</a:t>
            </a:r>
          </a:p>
          <a:p>
            <a:r>
              <a:rPr lang="en-US" smtClean="0">
                <a:latin typeface="Arial" pitchFamily="34" charset="0"/>
                <a:cs typeface="Arial" pitchFamily="34" charset="0"/>
              </a:rPr>
              <a:t>“I ended up spending about [45 minutes / two hours / half the night] working on [problem #5 / today’s homework / my project] yesterday, and I have a feeling that’s not what most people did.  I’m wondering if I could talk with you about how I’m approaching it to see if you have some suggestions that might help me be more efficient next time?”</a:t>
            </a:r>
          </a:p>
          <a:p>
            <a:endParaRPr lang="en-US" smtClean="0">
              <a:latin typeface="Arial" pitchFamily="34" charset="0"/>
              <a:cs typeface="Arial" pitchFamily="34" charset="0"/>
            </a:endParaRPr>
          </a:p>
          <a:p>
            <a:r>
              <a:rPr lang="en-US" smtClean="0">
                <a:latin typeface="Arial" pitchFamily="34" charset="0"/>
                <a:cs typeface="Arial" pitchFamily="34" charset="0"/>
              </a:rPr>
              <a:t>You probably won’t want to use all of these examples (especially if they already have the handout), but you could ask students if one or more of them is something they might use.  Or create a role play, or a few of them, between two students, with one playing the part of the professor (this can be a lot of fun for all, especially if you have a few “hams” in the room).</a:t>
            </a:r>
          </a:p>
          <a:p>
            <a:r>
              <a:rPr lang="en-US" smtClean="0">
                <a:latin typeface="Arial" pitchFamily="34" charset="0"/>
                <a:cs typeface="Arial" pitchFamily="34" charset="0"/>
              </a:rPr>
              <a:t> “Hi, my name is ______ and I’m from _____________ [hometown, state or country].”</a:t>
            </a:r>
          </a:p>
          <a:p>
            <a:r>
              <a:rPr lang="en-US" smtClean="0">
                <a:latin typeface="Arial" pitchFamily="34" charset="0"/>
                <a:cs typeface="Arial" pitchFamily="34" charset="0"/>
              </a:rPr>
              <a:t> “I’m in your [name of class] course, and I just wanted to stop in to say hello, so you could easily put a name and face together.”</a:t>
            </a:r>
          </a:p>
          <a:p>
            <a:r>
              <a:rPr lang="en-US" smtClean="0">
                <a:latin typeface="Arial" pitchFamily="34" charset="0"/>
                <a:cs typeface="Arial" pitchFamily="34" charset="0"/>
              </a:rPr>
              <a:t> “I was wondering about the project coming up, and how you might advise our group to select a topic or focus.”</a:t>
            </a:r>
          </a:p>
          <a:p>
            <a:r>
              <a:rPr lang="en-US" smtClean="0">
                <a:latin typeface="Arial" pitchFamily="34" charset="0"/>
                <a:cs typeface="Arial" pitchFamily="34" charset="0"/>
              </a:rPr>
              <a:t> “In class [or lab] today, there was something I didn’t quite understand – [describe what was unexpected or confusing].”</a:t>
            </a:r>
          </a:p>
          <a:p>
            <a:r>
              <a:rPr lang="en-US" smtClean="0">
                <a:latin typeface="Arial" pitchFamily="34" charset="0"/>
                <a:cs typeface="Arial" pitchFamily="34" charset="0"/>
              </a:rPr>
              <a:t>“I was good in math and science in high school, so various people told me I should go into engineering… but I’m still trying to figure out all the different kinds of things engineers do.  Would you be able to take a few minutes to tell me more about your work?”</a:t>
            </a:r>
          </a:p>
          <a:p>
            <a:r>
              <a:rPr lang="en-US" smtClean="0">
                <a:latin typeface="Arial" pitchFamily="34" charset="0"/>
                <a:cs typeface="Arial" pitchFamily="34" charset="0"/>
              </a:rPr>
              <a:t> “I noticed on your web site that you do research in [disciplinary area, location, or topic] – can you tell me more about that?”</a:t>
            </a:r>
          </a:p>
          <a:p>
            <a:r>
              <a:rPr lang="en-US" smtClean="0">
                <a:latin typeface="Arial" pitchFamily="34" charset="0"/>
                <a:cs typeface="Arial" pitchFamily="34" charset="0"/>
              </a:rPr>
              <a:t> “I’m trying to find a job this summer that will help me to learn more about what major I should pursue / what I might do after I graduate.  Do you have any advice about what might be feasible?”</a:t>
            </a:r>
          </a:p>
          <a:p>
            <a:r>
              <a:rPr lang="en-US" smtClean="0">
                <a:latin typeface="Arial" pitchFamily="34" charset="0"/>
                <a:cs typeface="Arial" pitchFamily="34" charset="0"/>
              </a:rPr>
              <a:t> “I’m really curious about engineering research, and wonder if your work ever has opportunities to involve undergraduates.”</a:t>
            </a:r>
          </a:p>
          <a:p>
            <a:r>
              <a:rPr lang="en-US" smtClean="0">
                <a:latin typeface="Arial" pitchFamily="34" charset="0"/>
                <a:cs typeface="Arial" pitchFamily="34" charset="0"/>
              </a:rPr>
              <a:t> “If I wanted to learn more about research to consider whether or not I might later want to pursue graduate work in engineering, do you have any advice about how undergraduates might get involved in research?”</a:t>
            </a:r>
          </a:p>
          <a:p>
            <a:r>
              <a:rPr lang="en-US" smtClean="0">
                <a:latin typeface="Arial" pitchFamily="34" charset="0"/>
                <a:cs typeface="Arial" pitchFamily="34" charset="0"/>
              </a:rPr>
              <a:t> “I’m really interested in [“green” technology / civil engineering / mobile computing / water / energy / environmental engineering / health-related engineering / etc.] – can you suggest which professors at our school are working in this area?”</a:t>
            </a:r>
          </a:p>
        </p:txBody>
      </p:sp>
      <p:sp>
        <p:nvSpPr>
          <p:cNvPr id="93189" name="Header Placeholder 3"/>
          <p:cNvSpPr txBox="1">
            <a:spLocks noGrp="1"/>
          </p:cNvSpPr>
          <p:nvPr/>
        </p:nvSpPr>
        <p:spPr bwMode="auto">
          <a:xfrm>
            <a:off x="0" y="132385"/>
            <a:ext cx="6858000" cy="45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defTabSz="922338" eaLnBrk="0" hangingPunct="0">
              <a:defRPr>
                <a:solidFill>
                  <a:schemeClr val="tx1"/>
                </a:solidFill>
                <a:latin typeface="Arial" pitchFamily="34" charset="0"/>
                <a:ea typeface="ＭＳ Ｐゴシック" pitchFamily="34" charset="-128"/>
              </a:defRPr>
            </a:lvl1pPr>
            <a:lvl2pPr marL="742950" indent="-285750" defTabSz="922338" eaLnBrk="0" hangingPunct="0">
              <a:defRPr>
                <a:solidFill>
                  <a:schemeClr val="tx1"/>
                </a:solidFill>
                <a:latin typeface="Arial" pitchFamily="34" charset="0"/>
                <a:ea typeface="ＭＳ Ｐゴシック" pitchFamily="34" charset="-128"/>
              </a:defRPr>
            </a:lvl2pPr>
            <a:lvl3pPr marL="1143000" indent="-228600" defTabSz="922338" eaLnBrk="0" hangingPunct="0">
              <a:defRPr>
                <a:solidFill>
                  <a:schemeClr val="tx1"/>
                </a:solidFill>
                <a:latin typeface="Arial" pitchFamily="34" charset="0"/>
                <a:ea typeface="ＭＳ Ｐゴシック" pitchFamily="34" charset="-128"/>
              </a:defRPr>
            </a:lvl3pPr>
            <a:lvl4pPr marL="1600200" indent="-228600" defTabSz="922338" eaLnBrk="0" hangingPunct="0">
              <a:defRPr>
                <a:solidFill>
                  <a:schemeClr val="tx1"/>
                </a:solidFill>
                <a:latin typeface="Arial" pitchFamily="34" charset="0"/>
                <a:ea typeface="ＭＳ Ｐゴシック" pitchFamily="34" charset="-128"/>
              </a:defRPr>
            </a:lvl4pPr>
            <a:lvl5pPr marL="2057400" indent="-228600" defTabSz="922338" eaLnBrk="0" hangingPunct="0">
              <a:defRPr>
                <a:solidFill>
                  <a:schemeClr val="tx1"/>
                </a:solidFill>
                <a:latin typeface="Arial" pitchFamily="34" charset="0"/>
                <a:ea typeface="ＭＳ Ｐゴシック" pitchFamily="34" charset="-128"/>
              </a:defRPr>
            </a:lvl5pPr>
            <a:lvl6pPr marL="25146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pPr>
            <a:r>
              <a:rPr lang="en-US" sz="1400">
                <a:solidFill>
                  <a:srgbClr val="000000"/>
                </a:solidFill>
                <a:latin typeface="Helvetica" pitchFamily="-110" charset="0"/>
              </a:rPr>
              <a:t>ENGAGE</a:t>
            </a:r>
          </a:p>
        </p:txBody>
      </p:sp>
      <p:sp>
        <p:nvSpPr>
          <p:cNvPr id="93190" name="Slide Number Placeholder 4"/>
          <p:cNvSpPr txBox="1">
            <a:spLocks noGrp="1"/>
          </p:cNvSpPr>
          <p:nvPr/>
        </p:nvSpPr>
        <p:spPr bwMode="auto">
          <a:xfrm>
            <a:off x="3884943" y="8685383"/>
            <a:ext cx="2971486" cy="45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22338" eaLnBrk="0" hangingPunct="0">
              <a:defRPr>
                <a:solidFill>
                  <a:schemeClr val="tx1"/>
                </a:solidFill>
                <a:latin typeface="Arial" pitchFamily="34" charset="0"/>
                <a:ea typeface="ＭＳ Ｐゴシック" pitchFamily="34" charset="-128"/>
              </a:defRPr>
            </a:lvl1pPr>
            <a:lvl2pPr marL="742950" indent="-285750" defTabSz="922338" eaLnBrk="0" hangingPunct="0">
              <a:defRPr>
                <a:solidFill>
                  <a:schemeClr val="tx1"/>
                </a:solidFill>
                <a:latin typeface="Arial" pitchFamily="34" charset="0"/>
                <a:ea typeface="ＭＳ Ｐゴシック" pitchFamily="34" charset="-128"/>
              </a:defRPr>
            </a:lvl2pPr>
            <a:lvl3pPr marL="1143000" indent="-228600" defTabSz="922338" eaLnBrk="0" hangingPunct="0">
              <a:defRPr>
                <a:solidFill>
                  <a:schemeClr val="tx1"/>
                </a:solidFill>
                <a:latin typeface="Arial" pitchFamily="34" charset="0"/>
                <a:ea typeface="ＭＳ Ｐゴシック" pitchFamily="34" charset="-128"/>
              </a:defRPr>
            </a:lvl3pPr>
            <a:lvl4pPr marL="1600200" indent="-228600" defTabSz="922338" eaLnBrk="0" hangingPunct="0">
              <a:defRPr>
                <a:solidFill>
                  <a:schemeClr val="tx1"/>
                </a:solidFill>
                <a:latin typeface="Arial" pitchFamily="34" charset="0"/>
                <a:ea typeface="ＭＳ Ｐゴシック" pitchFamily="34" charset="-128"/>
              </a:defRPr>
            </a:lvl4pPr>
            <a:lvl5pPr marL="2057400" indent="-228600" defTabSz="922338" eaLnBrk="0" hangingPunct="0">
              <a:defRPr>
                <a:solidFill>
                  <a:schemeClr val="tx1"/>
                </a:solidFill>
                <a:latin typeface="Arial" pitchFamily="34" charset="0"/>
                <a:ea typeface="ＭＳ Ｐゴシック" pitchFamily="34" charset="-128"/>
              </a:defRPr>
            </a:lvl5pPr>
            <a:lvl6pPr marL="25146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922338"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pPr>
            <a:fld id="{F09D4947-4553-476E-BA7A-D662483E8160}" type="slidenum">
              <a:rPr lang="en-US" sz="1200">
                <a:solidFill>
                  <a:srgbClr val="000000"/>
                </a:solidFill>
                <a:latin typeface="Avenir LT Com 45 Book" charset="0"/>
              </a:rPr>
              <a:pPr algn="r" eaLnBrk="1" fontAlgn="base" hangingPunct="1">
                <a:spcBef>
                  <a:spcPct val="0"/>
                </a:spcBef>
                <a:spcAft>
                  <a:spcPct val="0"/>
                </a:spcAft>
              </a:pPr>
              <a:t>9</a:t>
            </a:fld>
            <a:endParaRPr lang="en-US" sz="1200">
              <a:solidFill>
                <a:srgbClr val="000000"/>
              </a:solidFill>
              <a:latin typeface="Avenir LT Com 45 Book"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8C958B-9D9B-4152-8A34-8A3AE348E55A}" type="slidenum">
              <a:rPr lang="en-US"/>
              <a:pPr>
                <a:defRPr/>
              </a:pPr>
              <a:t>‹#›</a:t>
            </a:fld>
            <a:endParaRPr lang="en-US"/>
          </a:p>
        </p:txBody>
      </p:sp>
    </p:spTree>
    <p:extLst>
      <p:ext uri="{BB962C8B-B14F-4D97-AF65-F5344CB8AC3E}">
        <p14:creationId xmlns:p14="http://schemas.microsoft.com/office/powerpoint/2010/main" val="59032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8BF30A-F6F6-498B-AB75-B5FDCA6D84F2}" type="slidenum">
              <a:rPr lang="en-US"/>
              <a:pPr>
                <a:defRPr/>
              </a:pPr>
              <a:t>‹#›</a:t>
            </a:fld>
            <a:endParaRPr lang="en-US"/>
          </a:p>
        </p:txBody>
      </p:sp>
    </p:spTree>
    <p:extLst>
      <p:ext uri="{BB962C8B-B14F-4D97-AF65-F5344CB8AC3E}">
        <p14:creationId xmlns:p14="http://schemas.microsoft.com/office/powerpoint/2010/main" val="4201057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5D589F-74E9-4570-8B56-1277AEEDA952}" type="slidenum">
              <a:rPr lang="en-US"/>
              <a:pPr>
                <a:defRPr/>
              </a:pPr>
              <a:t>‹#›</a:t>
            </a:fld>
            <a:endParaRPr lang="en-US"/>
          </a:p>
        </p:txBody>
      </p:sp>
    </p:spTree>
    <p:extLst>
      <p:ext uri="{BB962C8B-B14F-4D97-AF65-F5344CB8AC3E}">
        <p14:creationId xmlns:p14="http://schemas.microsoft.com/office/powerpoint/2010/main" val="242981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01E8E3-15E6-4DC1-BE25-2A6F21D5A4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7413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8B47D4E-6EF0-44DB-A61D-6C3562C48F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3507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508477-C533-4665-9F03-74B607735A2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86202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48BB918-6611-4770-A980-1EBA432AEE1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47977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0F7D6BF-1307-4E09-BB35-199B2B93F77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594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3942425-7B65-44EE-8BF5-8EE5321E2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57668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A0D77D3-08C5-41DC-87F1-406FE9CCC6F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92535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BEE39E8-CADC-4E7D-A414-DFF747543E9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3045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10F348-CCD9-4D6B-BFF4-8FAD770EA875}" type="slidenum">
              <a:rPr lang="en-US"/>
              <a:pPr>
                <a:defRPr/>
              </a:pPr>
              <a:t>‹#›</a:t>
            </a:fld>
            <a:endParaRPr lang="en-US"/>
          </a:p>
        </p:txBody>
      </p:sp>
    </p:spTree>
    <p:extLst>
      <p:ext uri="{BB962C8B-B14F-4D97-AF65-F5344CB8AC3E}">
        <p14:creationId xmlns:p14="http://schemas.microsoft.com/office/powerpoint/2010/main" val="2767473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98DFA2B-25D2-4F0B-AE21-6ACF10CE992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707455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B6DB4B6-E91C-4A44-8FCC-7AD07940E65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736592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E085FD-B09C-45B8-A3EB-10D2F35550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5001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72D74D-1B06-4CA5-BA29-DCC172E03022}" type="slidenum">
              <a:rPr lang="en-US"/>
              <a:pPr>
                <a:defRPr/>
              </a:pPr>
              <a:t>‹#›</a:t>
            </a:fld>
            <a:endParaRPr lang="en-US"/>
          </a:p>
        </p:txBody>
      </p:sp>
    </p:spTree>
    <p:extLst>
      <p:ext uri="{BB962C8B-B14F-4D97-AF65-F5344CB8AC3E}">
        <p14:creationId xmlns:p14="http://schemas.microsoft.com/office/powerpoint/2010/main" val="3528403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B1A9D2-87BB-4ED5-8CFF-AE9610282E7A}" type="slidenum">
              <a:rPr lang="en-US"/>
              <a:pPr>
                <a:defRPr/>
              </a:pPr>
              <a:t>‹#›</a:t>
            </a:fld>
            <a:endParaRPr lang="en-US"/>
          </a:p>
        </p:txBody>
      </p:sp>
    </p:spTree>
    <p:extLst>
      <p:ext uri="{BB962C8B-B14F-4D97-AF65-F5344CB8AC3E}">
        <p14:creationId xmlns:p14="http://schemas.microsoft.com/office/powerpoint/2010/main" val="404524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F3FAD9F-0C0C-4692-BE4E-1E8578ED5056}" type="slidenum">
              <a:rPr lang="en-US"/>
              <a:pPr>
                <a:defRPr/>
              </a:pPr>
              <a:t>‹#›</a:t>
            </a:fld>
            <a:endParaRPr lang="en-US"/>
          </a:p>
        </p:txBody>
      </p:sp>
    </p:spTree>
    <p:extLst>
      <p:ext uri="{BB962C8B-B14F-4D97-AF65-F5344CB8AC3E}">
        <p14:creationId xmlns:p14="http://schemas.microsoft.com/office/powerpoint/2010/main" val="188682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A8D4ED-2B0F-45FF-9D1A-DC9C910F309E}" type="slidenum">
              <a:rPr lang="en-US"/>
              <a:pPr>
                <a:defRPr/>
              </a:pPr>
              <a:t>‹#›</a:t>
            </a:fld>
            <a:endParaRPr lang="en-US"/>
          </a:p>
        </p:txBody>
      </p:sp>
    </p:spTree>
    <p:extLst>
      <p:ext uri="{BB962C8B-B14F-4D97-AF65-F5344CB8AC3E}">
        <p14:creationId xmlns:p14="http://schemas.microsoft.com/office/powerpoint/2010/main" val="45128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2E1F1CB-4A71-41E8-B9EA-46AA2B4EFDF5}" type="slidenum">
              <a:rPr lang="en-US"/>
              <a:pPr>
                <a:defRPr/>
              </a:pPr>
              <a:t>‹#›</a:t>
            </a:fld>
            <a:endParaRPr lang="en-US"/>
          </a:p>
        </p:txBody>
      </p:sp>
    </p:spTree>
    <p:extLst>
      <p:ext uri="{BB962C8B-B14F-4D97-AF65-F5344CB8AC3E}">
        <p14:creationId xmlns:p14="http://schemas.microsoft.com/office/powerpoint/2010/main" val="781917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ABE738B-5567-46F6-A16D-7FB48C83F276}" type="slidenum">
              <a:rPr lang="en-US"/>
              <a:pPr>
                <a:defRPr/>
              </a:pPr>
              <a:t>‹#›</a:t>
            </a:fld>
            <a:endParaRPr lang="en-US"/>
          </a:p>
        </p:txBody>
      </p:sp>
    </p:spTree>
    <p:extLst>
      <p:ext uri="{BB962C8B-B14F-4D97-AF65-F5344CB8AC3E}">
        <p14:creationId xmlns:p14="http://schemas.microsoft.com/office/powerpoint/2010/main" val="783963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181AA1-B817-46D1-8448-6E4D48499ED0}" type="slidenum">
              <a:rPr lang="en-US"/>
              <a:pPr>
                <a:defRPr/>
              </a:pPr>
              <a:t>‹#›</a:t>
            </a:fld>
            <a:endParaRPr lang="en-US"/>
          </a:p>
        </p:txBody>
      </p:sp>
    </p:spTree>
    <p:extLst>
      <p:ext uri="{BB962C8B-B14F-4D97-AF65-F5344CB8AC3E}">
        <p14:creationId xmlns:p14="http://schemas.microsoft.com/office/powerpoint/2010/main" val="3821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4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106" charset="0"/>
                <a:ea typeface="+mn-ea"/>
              </a:defRPr>
            </a:lvl1pPr>
          </a:lstStyle>
          <a:p>
            <a:pPr fontAlgn="base">
              <a:spcBef>
                <a:spcPct val="0"/>
              </a:spcBef>
              <a:spcAft>
                <a:spcPct val="0"/>
              </a:spcAft>
              <a:defRPr/>
            </a:pPr>
            <a:endParaRPr lang="en-US"/>
          </a:p>
        </p:txBody>
      </p:sp>
      <p:sp>
        <p:nvSpPr>
          <p:cNvPr id="274437" name="Rectangle 5"/>
          <p:cNvSpPr>
            <a:spLocks noGrp="1" noChangeArrowheads="1"/>
          </p:cNvSpPr>
          <p:nvPr>
            <p:ph type="ftr" sz="quarter" idx="3"/>
          </p:nvPr>
        </p:nvSpPr>
        <p:spPr bwMode="auto">
          <a:xfrm>
            <a:off x="2819400" y="6172200"/>
            <a:ext cx="48006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106" charset="0"/>
                <a:ea typeface="+mn-ea"/>
              </a:defRPr>
            </a:lvl1pPr>
          </a:lstStyle>
          <a:p>
            <a:pPr fontAlgn="base">
              <a:spcBef>
                <a:spcPct val="0"/>
              </a:spcBef>
              <a:spcAft>
                <a:spcPct val="0"/>
              </a:spcAft>
              <a:defRPr/>
            </a:pPr>
            <a:endParaRPr lang="en-US"/>
          </a:p>
        </p:txBody>
      </p:sp>
      <p:sp>
        <p:nvSpPr>
          <p:cNvPr id="274438" name="Rectangle 6"/>
          <p:cNvSpPr>
            <a:spLocks noGrp="1" noChangeArrowheads="1"/>
          </p:cNvSpPr>
          <p:nvPr>
            <p:ph type="sldNum" sz="quarter" idx="4"/>
          </p:nvPr>
        </p:nvSpPr>
        <p:spPr bwMode="auto">
          <a:xfrm>
            <a:off x="7696200" y="6172200"/>
            <a:ext cx="9906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0000"/>
                </a:solidFill>
              </a:defRPr>
            </a:lvl1pPr>
          </a:lstStyle>
          <a:p>
            <a:pPr fontAlgn="base">
              <a:spcBef>
                <a:spcPct val="0"/>
              </a:spcBef>
              <a:spcAft>
                <a:spcPct val="0"/>
              </a:spcAft>
              <a:defRPr/>
            </a:pPr>
            <a:fld id="{8952FA9B-3171-424B-8F41-5851CF953324}" type="slidenum">
              <a:rPr lang="en-US">
                <a:ea typeface="ＭＳ Ｐゴシック" pitchFamily="34" charset="-128"/>
              </a:rPr>
              <a:pPr fontAlgn="base">
                <a:spcBef>
                  <a:spcPct val="0"/>
                </a:spcBef>
                <a:spcAft>
                  <a:spcPct val="0"/>
                </a:spcAft>
                <a:defRPr/>
              </a:pPr>
              <a:t>‹#›</a:t>
            </a:fld>
            <a:endParaRPr lang="en-US">
              <a:ea typeface="ＭＳ Ｐゴシック" pitchFamily="34" charset="-128"/>
            </a:endParaRPr>
          </a:p>
        </p:txBody>
      </p:sp>
      <p:pic>
        <p:nvPicPr>
          <p:cNvPr id="3079" name="Picture 8" descr="WEPAN%20HzLg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81000" y="6083300"/>
            <a:ext cx="23622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9"/>
          <p:cNvSpPr>
            <a:spLocks noChangeArrowheads="1"/>
          </p:cNvSpPr>
          <p:nvPr userDrawn="1"/>
        </p:nvSpPr>
        <p:spPr bwMode="auto">
          <a:xfrm>
            <a:off x="0" y="0"/>
            <a:ext cx="381000" cy="6858000"/>
          </a:xfrm>
          <a:prstGeom prst="rect">
            <a:avLst/>
          </a:prstGeom>
          <a:solidFill>
            <a:srgbClr val="9E23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000000"/>
              </a:solidFill>
              <a:ea typeface="ＭＳ Ｐゴシック" pitchFamily="34" charset="-128"/>
            </a:endParaRPr>
          </a:p>
        </p:txBody>
      </p:sp>
      <p:sp>
        <p:nvSpPr>
          <p:cNvPr id="274444" name="Text Box 12"/>
          <p:cNvSpPr txBox="1">
            <a:spLocks noChangeArrowheads="1"/>
          </p:cNvSpPr>
          <p:nvPr userDrawn="1"/>
        </p:nvSpPr>
        <p:spPr bwMode="auto">
          <a:xfrm>
            <a:off x="4114800" y="6172200"/>
            <a:ext cx="2743200" cy="549275"/>
          </a:xfrm>
          <a:prstGeom prst="rect">
            <a:avLst/>
          </a:prstGeom>
          <a:noFill/>
          <a:ln w="9525">
            <a:noFill/>
            <a:miter lim="800000"/>
            <a:headEnd/>
            <a:tailEnd/>
          </a:ln>
          <a:effec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US" sz="1000" b="1" smtClean="0">
                <a:solidFill>
                  <a:srgbClr val="000000"/>
                </a:solidFill>
              </a:rPr>
              <a:t>“Talk to Me” </a:t>
            </a:r>
          </a:p>
          <a:p>
            <a:pPr algn="ctr" eaLnBrk="1" fontAlgn="base" hangingPunct="1">
              <a:spcBef>
                <a:spcPct val="0"/>
              </a:spcBef>
              <a:spcAft>
                <a:spcPct val="0"/>
              </a:spcAft>
              <a:defRPr/>
            </a:pPr>
            <a:r>
              <a:rPr lang="en-US" sz="1000" b="1" smtClean="0">
                <a:solidFill>
                  <a:srgbClr val="000000"/>
                </a:solidFill>
              </a:rPr>
              <a:t>is funded by a grant from </a:t>
            </a:r>
          </a:p>
          <a:p>
            <a:pPr algn="ctr" eaLnBrk="1" fontAlgn="base" hangingPunct="1">
              <a:spcBef>
                <a:spcPct val="0"/>
              </a:spcBef>
              <a:spcAft>
                <a:spcPct val="0"/>
              </a:spcAft>
              <a:defRPr/>
            </a:pPr>
            <a:r>
              <a:rPr lang="en-US" sz="1000" b="1" smtClean="0">
                <a:solidFill>
                  <a:srgbClr val="000000"/>
                </a:solidFill>
              </a:rPr>
              <a:t>Engineering Information Foundation</a:t>
            </a:r>
          </a:p>
        </p:txBody>
      </p:sp>
      <p:pic>
        <p:nvPicPr>
          <p:cNvPr id="3082" name="Picture 1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581400" y="62484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9169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pitchFamily="34" charset="-128"/>
          <a:cs typeface="MS PGothic" pitchFamily="34" charset="-128"/>
        </a:defRPr>
      </a:lvl1pPr>
      <a:lvl2pPr algn="ctr" rtl="0" eaLnBrk="0" fontAlgn="base" hangingPunct="0">
        <a:spcBef>
          <a:spcPct val="0"/>
        </a:spcBef>
        <a:spcAft>
          <a:spcPct val="0"/>
        </a:spcAft>
        <a:defRPr sz="4400">
          <a:solidFill>
            <a:schemeClr val="tx2"/>
          </a:solidFill>
          <a:latin typeface="Arial" pitchFamily="-106" charset="0"/>
          <a:ea typeface="ＭＳ Ｐゴシック" pitchFamily="34" charset="-128"/>
          <a:cs typeface="MS PGothic" pitchFamily="34" charset="-128"/>
        </a:defRPr>
      </a:lvl2pPr>
      <a:lvl3pPr algn="ctr" rtl="0" eaLnBrk="0" fontAlgn="base" hangingPunct="0">
        <a:spcBef>
          <a:spcPct val="0"/>
        </a:spcBef>
        <a:spcAft>
          <a:spcPct val="0"/>
        </a:spcAft>
        <a:defRPr sz="4400">
          <a:solidFill>
            <a:schemeClr val="tx2"/>
          </a:solidFill>
          <a:latin typeface="Arial" pitchFamily="-106" charset="0"/>
          <a:ea typeface="ＭＳ Ｐゴシック" pitchFamily="34" charset="-128"/>
          <a:cs typeface="MS PGothic" pitchFamily="34" charset="-128"/>
        </a:defRPr>
      </a:lvl3pPr>
      <a:lvl4pPr algn="ctr" rtl="0" eaLnBrk="0" fontAlgn="base" hangingPunct="0">
        <a:spcBef>
          <a:spcPct val="0"/>
        </a:spcBef>
        <a:spcAft>
          <a:spcPct val="0"/>
        </a:spcAft>
        <a:defRPr sz="4400">
          <a:solidFill>
            <a:schemeClr val="tx2"/>
          </a:solidFill>
          <a:latin typeface="Arial" pitchFamily="-106" charset="0"/>
          <a:ea typeface="ＭＳ Ｐゴシック" pitchFamily="34" charset="-128"/>
          <a:cs typeface="MS PGothic" pitchFamily="34" charset="-128"/>
        </a:defRPr>
      </a:lvl4pPr>
      <a:lvl5pPr algn="ctr" rtl="0" eaLnBrk="0" fontAlgn="base" hangingPunct="0">
        <a:spcBef>
          <a:spcPct val="0"/>
        </a:spcBef>
        <a:spcAft>
          <a:spcPct val="0"/>
        </a:spcAft>
        <a:defRPr sz="4400">
          <a:solidFill>
            <a:schemeClr val="tx2"/>
          </a:solidFill>
          <a:latin typeface="Arial" pitchFamily="-106" charset="0"/>
          <a:ea typeface="ＭＳ Ｐゴシック" pitchFamily="34" charset="-128"/>
          <a:cs typeface="MS PGothic" pitchFamily="34" charset="-128"/>
        </a:defRPr>
      </a:lvl5pPr>
      <a:lvl6pPr marL="457200" algn="ctr" rtl="0" fontAlgn="base">
        <a:spcBef>
          <a:spcPct val="0"/>
        </a:spcBef>
        <a:spcAft>
          <a:spcPct val="0"/>
        </a:spcAft>
        <a:defRPr sz="4400">
          <a:solidFill>
            <a:schemeClr val="tx2"/>
          </a:solidFill>
          <a:latin typeface="Arial" pitchFamily="-106" charset="0"/>
        </a:defRPr>
      </a:lvl6pPr>
      <a:lvl7pPr marL="914400" algn="ctr" rtl="0" fontAlgn="base">
        <a:spcBef>
          <a:spcPct val="0"/>
        </a:spcBef>
        <a:spcAft>
          <a:spcPct val="0"/>
        </a:spcAft>
        <a:defRPr sz="4400">
          <a:solidFill>
            <a:schemeClr val="tx2"/>
          </a:solidFill>
          <a:latin typeface="Arial" pitchFamily="-106" charset="0"/>
        </a:defRPr>
      </a:lvl7pPr>
      <a:lvl8pPr marL="1371600" algn="ctr" rtl="0" fontAlgn="base">
        <a:spcBef>
          <a:spcPct val="0"/>
        </a:spcBef>
        <a:spcAft>
          <a:spcPct val="0"/>
        </a:spcAft>
        <a:defRPr sz="4400">
          <a:solidFill>
            <a:schemeClr val="tx2"/>
          </a:solidFill>
          <a:latin typeface="Arial" pitchFamily="-106" charset="0"/>
        </a:defRPr>
      </a:lvl8pPr>
      <a:lvl9pPr marL="1828800" algn="ctr" rtl="0" fontAlgn="base">
        <a:spcBef>
          <a:spcPct val="0"/>
        </a:spcBef>
        <a:spcAft>
          <a:spcPct val="0"/>
        </a:spcAft>
        <a:defRPr sz="4400">
          <a:solidFill>
            <a:schemeClr val="tx2"/>
          </a:solidFill>
          <a:latin typeface="Arial"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S PGothic" pitchFamily="34"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34" charset="-128"/>
          <a:cs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34" charset="-128"/>
          <a:cs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4436"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ea typeface="+mn-ea"/>
              </a:defRPr>
            </a:lvl1pPr>
          </a:lstStyle>
          <a:p>
            <a:pPr fontAlgn="base">
              <a:spcBef>
                <a:spcPct val="0"/>
              </a:spcBef>
              <a:spcAft>
                <a:spcPct val="0"/>
              </a:spcAft>
              <a:defRPr/>
            </a:pPr>
            <a:endParaRPr lang="en-US">
              <a:solidFill>
                <a:srgbClr val="000000"/>
              </a:solidFill>
            </a:endParaRPr>
          </a:p>
        </p:txBody>
      </p:sp>
      <p:sp>
        <p:nvSpPr>
          <p:cNvPr id="274437"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fontAlgn="base">
              <a:spcBef>
                <a:spcPct val="0"/>
              </a:spcBef>
              <a:spcAft>
                <a:spcPct val="0"/>
              </a:spcAft>
              <a:defRPr/>
            </a:pPr>
            <a:endParaRPr lang="en-US">
              <a:solidFill>
                <a:srgbClr val="000000"/>
              </a:solidFill>
            </a:endParaRPr>
          </a:p>
        </p:txBody>
      </p:sp>
      <p:sp>
        <p:nvSpPr>
          <p:cNvPr id="274438"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068E60AD-909B-433C-8512-C7BF7FDC750F}" type="slidenum">
              <a:rPr lang="en-US">
                <a:solidFill>
                  <a:srgbClr val="000000"/>
                </a:solidFill>
                <a:ea typeface="ＭＳ Ｐゴシック" pitchFamily="34" charset="-128"/>
              </a:rPr>
              <a:pPr fontAlgn="base">
                <a:spcBef>
                  <a:spcPct val="0"/>
                </a:spcBef>
                <a:spcAft>
                  <a:spcPct val="0"/>
                </a:spcAft>
                <a:defRPr/>
              </a:pPr>
              <a:t>‹#›</a:t>
            </a:fld>
            <a:endParaRPr lang="en-US">
              <a:solidFill>
                <a:srgbClr val="000000"/>
              </a:solidFill>
              <a:ea typeface="ＭＳ Ｐゴシック" pitchFamily="34" charset="-128"/>
            </a:endParaRPr>
          </a:p>
        </p:txBody>
      </p:sp>
      <p:pic>
        <p:nvPicPr>
          <p:cNvPr id="1031" name="Picture 8" descr="WEPAN%20HzLg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81000" y="6083300"/>
            <a:ext cx="23622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9"/>
          <p:cNvSpPr>
            <a:spLocks noChangeArrowheads="1"/>
          </p:cNvSpPr>
          <p:nvPr userDrawn="1"/>
        </p:nvSpPr>
        <p:spPr bwMode="auto">
          <a:xfrm>
            <a:off x="0" y="0"/>
            <a:ext cx="381000" cy="6858000"/>
          </a:xfrm>
          <a:prstGeom prst="rect">
            <a:avLst/>
          </a:prstGeom>
          <a:solidFill>
            <a:srgbClr val="9E231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a:solidFill>
                <a:srgbClr val="000000"/>
              </a:solidFill>
              <a:ea typeface="ＭＳ Ｐゴシック" pitchFamily="34" charset="-128"/>
            </a:endParaRPr>
          </a:p>
        </p:txBody>
      </p:sp>
    </p:spTree>
    <p:extLst>
      <p:ext uri="{BB962C8B-B14F-4D97-AF65-F5344CB8AC3E}">
        <p14:creationId xmlns:p14="http://schemas.microsoft.com/office/powerpoint/2010/main" val="37364018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34" charset="-128"/>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34" charset="-128"/>
        </a:defRPr>
      </a:lvl2pPr>
      <a:lvl3pPr algn="ctr" rtl="0" eaLnBrk="0" fontAlgn="base" hangingPunct="0">
        <a:spcBef>
          <a:spcPct val="0"/>
        </a:spcBef>
        <a:spcAft>
          <a:spcPct val="0"/>
        </a:spcAft>
        <a:defRPr sz="4400">
          <a:solidFill>
            <a:schemeClr val="tx2"/>
          </a:solidFill>
          <a:latin typeface="Arial" charset="0"/>
          <a:ea typeface="ＭＳ Ｐゴシック" pitchFamily="34" charset="-128"/>
        </a:defRPr>
      </a:lvl3pPr>
      <a:lvl4pPr algn="ctr" rtl="0" eaLnBrk="0" fontAlgn="base" hangingPunct="0">
        <a:spcBef>
          <a:spcPct val="0"/>
        </a:spcBef>
        <a:spcAft>
          <a:spcPct val="0"/>
        </a:spcAft>
        <a:defRPr sz="4400">
          <a:solidFill>
            <a:schemeClr val="tx2"/>
          </a:solidFill>
          <a:latin typeface="Arial" charset="0"/>
          <a:ea typeface="ＭＳ Ｐゴシック" pitchFamily="34" charset="-128"/>
        </a:defRPr>
      </a:lvl4pPr>
      <a:lvl5pPr algn="ctr" rtl="0" eaLnBrk="0" fontAlgn="base" hangingPunct="0">
        <a:spcBef>
          <a:spcPct val="0"/>
        </a:spcBef>
        <a:spcAft>
          <a:spcPct val="0"/>
        </a:spcAft>
        <a:defRPr sz="4400">
          <a:solidFill>
            <a:schemeClr val="tx2"/>
          </a:solidFill>
          <a:latin typeface="Arial" charset="0"/>
          <a:ea typeface="ＭＳ Ｐゴシック" pitchFamily="34"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9CE2E69E-4ADE-4D75-B7B4-1229C53528C7}" type="slidenum">
              <a:rPr lang="en-US">
                <a:solidFill>
                  <a:srgbClr val="000000"/>
                </a:solidFill>
              </a:rPr>
              <a:pPr eaLnBrk="1" hangingPunct="1"/>
              <a:t>1</a:t>
            </a:fld>
            <a:endParaRPr lang="en-US">
              <a:solidFill>
                <a:srgbClr val="000000"/>
              </a:solidFill>
            </a:endParaRPr>
          </a:p>
        </p:txBody>
      </p:sp>
      <p:sp>
        <p:nvSpPr>
          <p:cNvPr id="48131" name="Rectangle 2"/>
          <p:cNvSpPr>
            <a:spLocks noGrp="1" noChangeArrowheads="1"/>
          </p:cNvSpPr>
          <p:nvPr>
            <p:ph type="ctrTitle" idx="4294967295"/>
          </p:nvPr>
        </p:nvSpPr>
        <p:spPr>
          <a:xfrm>
            <a:off x="587375" y="1198563"/>
            <a:ext cx="7772400" cy="1884362"/>
          </a:xfrm>
        </p:spPr>
        <p:txBody>
          <a:bodyPr/>
          <a:lstStyle/>
          <a:p>
            <a:pPr eaLnBrk="1" hangingPunct="1"/>
            <a:r>
              <a:rPr lang="en-US" b="1" dirty="0" smtClean="0"/>
              <a:t>Secrets of Success in College</a:t>
            </a:r>
            <a:br>
              <a:rPr lang="en-US" b="1" dirty="0" smtClean="0"/>
            </a:br>
            <a:endParaRPr lang="en-US" b="1" dirty="0" smtClean="0"/>
          </a:p>
        </p:txBody>
      </p:sp>
      <p:sp>
        <p:nvSpPr>
          <p:cNvPr id="48132" name="Rectangle 6"/>
          <p:cNvSpPr>
            <a:spLocks noGrp="1" noChangeArrowheads="1"/>
          </p:cNvSpPr>
          <p:nvPr>
            <p:ph type="subTitle" idx="4294967295"/>
          </p:nvPr>
        </p:nvSpPr>
        <p:spPr>
          <a:xfrm>
            <a:off x="1149350" y="3121025"/>
            <a:ext cx="6418263" cy="2252663"/>
          </a:xfrm>
        </p:spPr>
        <p:txBody>
          <a:bodyPr/>
          <a:lstStyle/>
          <a:p>
            <a:pPr marL="0" indent="0" algn="r" eaLnBrk="1" hangingPunct="1">
              <a:buFontTx/>
              <a:buNone/>
            </a:pPr>
            <a:r>
              <a:rPr lang="en-US" sz="4400" smtClean="0">
                <a:solidFill>
                  <a:srgbClr val="8D0306"/>
                </a:solidFill>
              </a:rPr>
              <a:t>Who knew that a little conversation could make such a difference?</a:t>
            </a:r>
          </a:p>
        </p:txBody>
      </p:sp>
    </p:spTree>
    <p:extLst>
      <p:ext uri="{BB962C8B-B14F-4D97-AF65-F5344CB8AC3E}">
        <p14:creationId xmlns:p14="http://schemas.microsoft.com/office/powerpoint/2010/main" val="418660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10E217C0-EDF7-4F94-90BB-03E535ED658F}" type="slidenum">
              <a:rPr lang="en-US">
                <a:solidFill>
                  <a:srgbClr val="000000"/>
                </a:solidFill>
              </a:rPr>
              <a:pPr eaLnBrk="1" hangingPunct="1"/>
              <a:t>10</a:t>
            </a:fld>
            <a:endParaRPr lang="en-US">
              <a:solidFill>
                <a:srgbClr val="000000"/>
              </a:solidFill>
            </a:endParaRPr>
          </a:p>
        </p:txBody>
      </p:sp>
      <p:sp>
        <p:nvSpPr>
          <p:cNvPr id="57347" name="Rectangle 2"/>
          <p:cNvSpPr>
            <a:spLocks noGrp="1" noChangeArrowheads="1"/>
          </p:cNvSpPr>
          <p:nvPr>
            <p:ph type="title" idx="4294967295"/>
          </p:nvPr>
        </p:nvSpPr>
        <p:spPr/>
        <p:txBody>
          <a:bodyPr/>
          <a:lstStyle/>
          <a:p>
            <a:pPr eaLnBrk="1" hangingPunct="1"/>
            <a:r>
              <a:rPr lang="en-US" b="1" smtClean="0">
                <a:solidFill>
                  <a:srgbClr val="9E231F"/>
                </a:solidFill>
              </a:rPr>
              <a:t>What can go wrong?</a:t>
            </a:r>
          </a:p>
        </p:txBody>
      </p:sp>
      <p:sp>
        <p:nvSpPr>
          <p:cNvPr id="57348" name="Rectangle 3"/>
          <p:cNvSpPr>
            <a:spLocks noGrp="1" noChangeArrowheads="1"/>
          </p:cNvSpPr>
          <p:nvPr>
            <p:ph type="body" idx="4294967295"/>
          </p:nvPr>
        </p:nvSpPr>
        <p:spPr/>
        <p:txBody>
          <a:bodyPr/>
          <a:lstStyle/>
          <a:p>
            <a:pPr eaLnBrk="1" hangingPunct="1">
              <a:buClr>
                <a:srgbClr val="9E231F"/>
              </a:buClr>
            </a:pPr>
            <a:r>
              <a:rPr lang="en-US" dirty="0" smtClean="0"/>
              <a:t>It </a:t>
            </a:r>
            <a:r>
              <a:rPr lang="en-US" i="1" dirty="0" smtClean="0"/>
              <a:t>could</a:t>
            </a:r>
            <a:r>
              <a:rPr lang="en-US" dirty="0" smtClean="0"/>
              <a:t> happen…</a:t>
            </a:r>
          </a:p>
          <a:p>
            <a:pPr eaLnBrk="1" hangingPunct="1">
              <a:buClr>
                <a:srgbClr val="9E231F"/>
              </a:buClr>
            </a:pPr>
            <a:r>
              <a:rPr lang="en-US" dirty="0" smtClean="0"/>
              <a:t>But don’t give up –professors are people, too… and they aren’t all alike.</a:t>
            </a:r>
          </a:p>
          <a:p>
            <a:pPr eaLnBrk="1" hangingPunct="1">
              <a:buClr>
                <a:srgbClr val="9E231F"/>
              </a:buClr>
            </a:pPr>
            <a:r>
              <a:rPr lang="en-US" dirty="0" smtClean="0"/>
              <a:t>Don’t take it personally, and</a:t>
            </a:r>
          </a:p>
          <a:p>
            <a:pPr eaLnBrk="1" hangingPunct="1">
              <a:buClr>
                <a:srgbClr val="9E231F"/>
              </a:buClr>
            </a:pPr>
            <a:r>
              <a:rPr lang="en-US" dirty="0" smtClean="0"/>
              <a:t>Do try again on another day, and</a:t>
            </a:r>
          </a:p>
          <a:p>
            <a:pPr eaLnBrk="1" hangingPunct="1">
              <a:buClr>
                <a:srgbClr val="9E231F"/>
              </a:buClr>
            </a:pPr>
            <a:r>
              <a:rPr lang="en-US" dirty="0" smtClean="0"/>
              <a:t>Meet with your other professors, too!</a:t>
            </a:r>
          </a:p>
        </p:txBody>
      </p:sp>
    </p:spTree>
    <p:extLst>
      <p:ext uri="{BB962C8B-B14F-4D97-AF65-F5344CB8AC3E}">
        <p14:creationId xmlns:p14="http://schemas.microsoft.com/office/powerpoint/2010/main" val="553668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ctrTitle"/>
          </p:nvPr>
        </p:nvSpPr>
        <p:spPr>
          <a:xfrm>
            <a:off x="685800" y="533400"/>
            <a:ext cx="7772400" cy="1470025"/>
          </a:xfrm>
        </p:spPr>
        <p:txBody>
          <a:bodyPr/>
          <a:lstStyle/>
          <a:p>
            <a:r>
              <a:rPr lang="en-US" b="1" dirty="0" smtClean="0"/>
              <a:t>Now, let’s talk!</a:t>
            </a:r>
            <a:endParaRPr lang="en-US" dirty="0" smtClean="0"/>
          </a:p>
        </p:txBody>
      </p:sp>
      <p:sp>
        <p:nvSpPr>
          <p:cNvPr id="59395" name="Subtitle 2"/>
          <p:cNvSpPr>
            <a:spLocks noGrp="1"/>
          </p:cNvSpPr>
          <p:nvPr>
            <p:ph type="subTitle" idx="1"/>
          </p:nvPr>
        </p:nvSpPr>
        <p:spPr>
          <a:xfrm>
            <a:off x="1371600" y="2057400"/>
            <a:ext cx="6400800" cy="1752600"/>
          </a:xfrm>
        </p:spPr>
        <p:txBody>
          <a:bodyPr/>
          <a:lstStyle/>
          <a:p>
            <a:r>
              <a:rPr lang="en-US" dirty="0" smtClean="0"/>
              <a:t>As mentioned in your first week, your networking opportunities start now and can be an invaluable tool for your future! </a:t>
            </a:r>
          </a:p>
        </p:txBody>
      </p:sp>
    </p:spTree>
    <p:extLst>
      <p:ext uri="{BB962C8B-B14F-4D97-AF65-F5344CB8AC3E}">
        <p14:creationId xmlns:p14="http://schemas.microsoft.com/office/powerpoint/2010/main" val="585504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29195C46-D1C2-4C25-8876-2D1242E7AAAF}" type="slidenum">
              <a:rPr lang="en-US">
                <a:solidFill>
                  <a:srgbClr val="000000"/>
                </a:solidFill>
              </a:rPr>
              <a:pPr eaLnBrk="1" hangingPunct="1"/>
              <a:t>2</a:t>
            </a:fld>
            <a:endParaRPr lang="en-US">
              <a:solidFill>
                <a:srgbClr val="000000"/>
              </a:solidFill>
            </a:endParaRPr>
          </a:p>
        </p:txBody>
      </p:sp>
      <p:sp>
        <p:nvSpPr>
          <p:cNvPr id="49155" name="Rectangle 2"/>
          <p:cNvSpPr>
            <a:spLocks noGrp="1" noChangeArrowheads="1"/>
          </p:cNvSpPr>
          <p:nvPr>
            <p:ph type="title" idx="4294967295"/>
          </p:nvPr>
        </p:nvSpPr>
        <p:spPr/>
        <p:txBody>
          <a:bodyPr/>
          <a:lstStyle/>
          <a:p>
            <a:pPr eaLnBrk="1" hangingPunct="1"/>
            <a:r>
              <a:rPr lang="en-US" b="1" smtClean="0">
                <a:solidFill>
                  <a:srgbClr val="9E231F"/>
                </a:solidFill>
              </a:rPr>
              <a:t>Congratulations!</a:t>
            </a:r>
          </a:p>
        </p:txBody>
      </p:sp>
      <p:sp>
        <p:nvSpPr>
          <p:cNvPr id="49156" name="Rectangle 3"/>
          <p:cNvSpPr>
            <a:spLocks noGrp="1" noChangeArrowheads="1"/>
          </p:cNvSpPr>
          <p:nvPr>
            <p:ph type="body" idx="4294967295"/>
          </p:nvPr>
        </p:nvSpPr>
        <p:spPr/>
        <p:txBody>
          <a:bodyPr/>
          <a:lstStyle/>
          <a:p>
            <a:pPr eaLnBrk="1" hangingPunct="1">
              <a:buClr>
                <a:srgbClr val="9E231F"/>
              </a:buClr>
            </a:pPr>
            <a:r>
              <a:rPr lang="en-US" sz="2800" dirty="0" smtClean="0"/>
              <a:t>You have made a great choice! </a:t>
            </a:r>
          </a:p>
          <a:p>
            <a:pPr eaLnBrk="1" hangingPunct="1">
              <a:buClr>
                <a:srgbClr val="9E231F"/>
              </a:buClr>
            </a:pPr>
            <a:r>
              <a:rPr lang="en-US" sz="2800" dirty="0" smtClean="0"/>
              <a:t>There’s a lot to learn, and you’ve already gotten started…</a:t>
            </a:r>
          </a:p>
          <a:p>
            <a:pPr eaLnBrk="1" hangingPunct="1">
              <a:buClr>
                <a:srgbClr val="9E231F"/>
              </a:buClr>
            </a:pPr>
            <a:r>
              <a:rPr lang="en-US" sz="2800" dirty="0" smtClean="0"/>
              <a:t>But you can’t learn without sometimes feeling a bit lost and uncertain.</a:t>
            </a:r>
          </a:p>
        </p:txBody>
      </p:sp>
    </p:spTree>
    <p:extLst>
      <p:ext uri="{BB962C8B-B14F-4D97-AF65-F5344CB8AC3E}">
        <p14:creationId xmlns:p14="http://schemas.microsoft.com/office/powerpoint/2010/main" val="3387113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2528EA1-6A6D-4059-8218-0E90D8E126AB}" type="slidenum">
              <a:rPr lang="en-US">
                <a:solidFill>
                  <a:srgbClr val="000000"/>
                </a:solidFill>
              </a:rPr>
              <a:pPr eaLnBrk="1" hangingPunct="1"/>
              <a:t>3</a:t>
            </a:fld>
            <a:endParaRPr lang="en-US">
              <a:solidFill>
                <a:srgbClr val="000000"/>
              </a:solidFill>
            </a:endParaRPr>
          </a:p>
        </p:txBody>
      </p:sp>
      <p:sp>
        <p:nvSpPr>
          <p:cNvPr id="50179" name="Rectangle 2"/>
          <p:cNvSpPr>
            <a:spLocks noGrp="1" noChangeArrowheads="1"/>
          </p:cNvSpPr>
          <p:nvPr>
            <p:ph type="title" idx="4294967295"/>
          </p:nvPr>
        </p:nvSpPr>
        <p:spPr/>
        <p:txBody>
          <a:bodyPr/>
          <a:lstStyle/>
          <a:p>
            <a:pPr eaLnBrk="1" hangingPunct="1"/>
            <a:r>
              <a:rPr lang="en-US" b="1" smtClean="0"/>
              <a:t>We have a simple piece of advice for you…</a:t>
            </a:r>
          </a:p>
        </p:txBody>
      </p:sp>
      <p:sp>
        <p:nvSpPr>
          <p:cNvPr id="50180" name="Rectangle 3"/>
          <p:cNvSpPr>
            <a:spLocks noGrp="1" noChangeArrowheads="1"/>
          </p:cNvSpPr>
          <p:nvPr>
            <p:ph type="body" idx="4294967295"/>
          </p:nvPr>
        </p:nvSpPr>
        <p:spPr>
          <a:xfrm>
            <a:off x="457200" y="2057400"/>
            <a:ext cx="8229600" cy="4068763"/>
          </a:xfrm>
        </p:spPr>
        <p:txBody>
          <a:bodyPr/>
          <a:lstStyle/>
          <a:p>
            <a:pPr eaLnBrk="1" hangingPunct="1">
              <a:buFontTx/>
              <a:buNone/>
            </a:pPr>
            <a:r>
              <a:rPr lang="en-US" sz="4400" b="1" dirty="0" smtClean="0">
                <a:solidFill>
                  <a:srgbClr val="8D0306"/>
                </a:solidFill>
              </a:rPr>
              <a:t>Talk with your professors! </a:t>
            </a:r>
          </a:p>
          <a:p>
            <a:pPr eaLnBrk="1" hangingPunct="1">
              <a:buFontTx/>
              <a:buNone/>
            </a:pPr>
            <a:endParaRPr lang="en-US" sz="1800" b="1" dirty="0" smtClean="0">
              <a:solidFill>
                <a:srgbClr val="8D0306"/>
              </a:solidFill>
            </a:endParaRPr>
          </a:p>
          <a:p>
            <a:pPr lvl="2" eaLnBrk="1" hangingPunct="1">
              <a:buClr>
                <a:srgbClr val="9E231F"/>
              </a:buClr>
            </a:pPr>
            <a:r>
              <a:rPr lang="en-US" sz="3600" b="1" dirty="0" smtClean="0"/>
              <a:t>Why?</a:t>
            </a:r>
          </a:p>
          <a:p>
            <a:pPr lvl="2" eaLnBrk="1" hangingPunct="1">
              <a:buClr>
                <a:srgbClr val="9E231F"/>
              </a:buClr>
            </a:pPr>
            <a:r>
              <a:rPr lang="en-US" sz="3600" b="1" dirty="0" smtClean="0"/>
              <a:t>How?</a:t>
            </a:r>
          </a:p>
        </p:txBody>
      </p:sp>
    </p:spTree>
    <p:extLst>
      <p:ext uri="{BB962C8B-B14F-4D97-AF65-F5344CB8AC3E}">
        <p14:creationId xmlns:p14="http://schemas.microsoft.com/office/powerpoint/2010/main" val="32751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180">
                                            <p:txEl>
                                              <p:pRg st="0" end="0"/>
                                            </p:txEl>
                                          </p:spTgt>
                                        </p:tgtEl>
                                        <p:attrNameLst>
                                          <p:attrName>style.visibility</p:attrName>
                                        </p:attrNameLst>
                                      </p:cBhvr>
                                      <p:to>
                                        <p:strVal val="visible"/>
                                      </p:to>
                                    </p:set>
                                    <p:animEffect transition="in" filter="fade">
                                      <p:cBhvr>
                                        <p:cTn id="7" dur="500"/>
                                        <p:tgtEl>
                                          <p:spTgt spid="5018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0180">
                                            <p:txEl>
                                              <p:pRg st="2" end="2"/>
                                            </p:txEl>
                                          </p:spTgt>
                                        </p:tgtEl>
                                        <p:attrNameLst>
                                          <p:attrName>style.visibility</p:attrName>
                                        </p:attrNameLst>
                                      </p:cBhvr>
                                      <p:to>
                                        <p:strVal val="visible"/>
                                      </p:to>
                                    </p:set>
                                    <p:animEffect transition="in" filter="fade">
                                      <p:cBhvr>
                                        <p:cTn id="10" dur="500"/>
                                        <p:tgtEl>
                                          <p:spTgt spid="50180">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0180">
                                            <p:txEl>
                                              <p:pRg st="3" end="3"/>
                                            </p:txEl>
                                          </p:spTgt>
                                        </p:tgtEl>
                                        <p:attrNameLst>
                                          <p:attrName>style.visibility</p:attrName>
                                        </p:attrNameLst>
                                      </p:cBhvr>
                                      <p:to>
                                        <p:strVal val="visible"/>
                                      </p:to>
                                    </p:set>
                                    <p:animEffect transition="in" filter="fade">
                                      <p:cBhvr>
                                        <p:cTn id="13" dur="500"/>
                                        <p:tgtEl>
                                          <p:spTgt spid="501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0900FB4-1530-42E7-85FD-F4653EC8E1B6}" type="slidenum">
              <a:rPr lang="en-US">
                <a:solidFill>
                  <a:srgbClr val="000000"/>
                </a:solidFill>
              </a:rPr>
              <a:pPr eaLnBrk="1" hangingPunct="1"/>
              <a:t>4</a:t>
            </a:fld>
            <a:endParaRPr lang="en-US">
              <a:solidFill>
                <a:srgbClr val="000000"/>
              </a:solidFill>
            </a:endParaRPr>
          </a:p>
        </p:txBody>
      </p:sp>
      <p:sp>
        <p:nvSpPr>
          <p:cNvPr id="51203" name="Rectangle 2"/>
          <p:cNvSpPr>
            <a:spLocks noGrp="1" noChangeArrowheads="1"/>
          </p:cNvSpPr>
          <p:nvPr>
            <p:ph type="title" idx="4294967295"/>
          </p:nvPr>
        </p:nvSpPr>
        <p:spPr/>
        <p:txBody>
          <a:bodyPr/>
          <a:lstStyle/>
          <a:p>
            <a:pPr eaLnBrk="1" hangingPunct="1"/>
            <a:r>
              <a:rPr lang="en-US" sz="4800" b="1" smtClean="0">
                <a:solidFill>
                  <a:srgbClr val="9E231F"/>
                </a:solidFill>
              </a:rPr>
              <a:t>If you talk with your professors, you will…</a:t>
            </a:r>
          </a:p>
        </p:txBody>
      </p:sp>
      <p:sp>
        <p:nvSpPr>
          <p:cNvPr id="51204" name="Rectangle 3"/>
          <p:cNvSpPr>
            <a:spLocks noGrp="1" noChangeArrowheads="1"/>
          </p:cNvSpPr>
          <p:nvPr>
            <p:ph type="body" idx="4294967295"/>
          </p:nvPr>
        </p:nvSpPr>
        <p:spPr>
          <a:xfrm>
            <a:off x="838200" y="1676400"/>
            <a:ext cx="7848600" cy="4343400"/>
          </a:xfrm>
        </p:spPr>
        <p:txBody>
          <a:bodyPr/>
          <a:lstStyle/>
          <a:p>
            <a:pPr eaLnBrk="1" hangingPunct="1">
              <a:buClr>
                <a:srgbClr val="9E231F"/>
              </a:buClr>
            </a:pPr>
            <a:r>
              <a:rPr lang="en-US" sz="2800" b="1" dirty="0" smtClean="0"/>
              <a:t>Learn more and learn better </a:t>
            </a:r>
            <a:r>
              <a:rPr lang="en-US" sz="2800" dirty="0" smtClean="0"/>
              <a:t>– about the class, majors, internships, research opportunities, work in the field and careers</a:t>
            </a:r>
          </a:p>
          <a:p>
            <a:pPr eaLnBrk="1" hangingPunct="1">
              <a:buClr>
                <a:srgbClr val="9E231F"/>
              </a:buClr>
            </a:pPr>
            <a:r>
              <a:rPr lang="en-US" sz="2800" dirty="0" smtClean="0"/>
              <a:t>Have a faculty member get to know you – so you can get a reference from someone who </a:t>
            </a:r>
            <a:r>
              <a:rPr lang="en-US" sz="2800" b="1" dirty="0" smtClean="0"/>
              <a:t>knows you</a:t>
            </a:r>
          </a:p>
          <a:p>
            <a:pPr eaLnBrk="1" hangingPunct="1">
              <a:buClr>
                <a:srgbClr val="9E231F"/>
              </a:buClr>
            </a:pPr>
            <a:r>
              <a:rPr lang="en-US" sz="2800" b="1" i="1" dirty="0" smtClean="0"/>
              <a:t>Enjoy</a:t>
            </a:r>
            <a:r>
              <a:rPr lang="en-US" sz="2800" dirty="0" smtClean="0"/>
              <a:t> learning more and be inspired</a:t>
            </a:r>
          </a:p>
          <a:p>
            <a:pPr eaLnBrk="1" hangingPunct="1">
              <a:buClr>
                <a:srgbClr val="9E231F"/>
              </a:buClr>
            </a:pPr>
            <a:r>
              <a:rPr lang="en-US" sz="2800" dirty="0"/>
              <a:t>Be recognized as someone with </a:t>
            </a:r>
            <a:r>
              <a:rPr lang="en-US" sz="2800" dirty="0" smtClean="0"/>
              <a:t>initiative</a:t>
            </a:r>
          </a:p>
          <a:p>
            <a:pPr eaLnBrk="1" hangingPunct="1">
              <a:buClr>
                <a:srgbClr val="9E231F"/>
              </a:buClr>
            </a:pPr>
            <a:r>
              <a:rPr lang="en-US" sz="2800" dirty="0" smtClean="0"/>
              <a:t>Even… get better grades</a:t>
            </a:r>
          </a:p>
        </p:txBody>
      </p:sp>
    </p:spTree>
    <p:extLst>
      <p:ext uri="{BB962C8B-B14F-4D97-AF65-F5344CB8AC3E}">
        <p14:creationId xmlns:p14="http://schemas.microsoft.com/office/powerpoint/2010/main" val="51537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Effect transition="in" filter="fade">
                                      <p:cBhvr>
                                        <p:cTn id="7" dur="500"/>
                                        <p:tgtEl>
                                          <p:spTgt spid="512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04">
                                            <p:txEl>
                                              <p:pRg st="1" end="1"/>
                                            </p:txEl>
                                          </p:spTgt>
                                        </p:tgtEl>
                                        <p:attrNameLst>
                                          <p:attrName>style.visibility</p:attrName>
                                        </p:attrNameLst>
                                      </p:cBhvr>
                                      <p:to>
                                        <p:strVal val="visible"/>
                                      </p:to>
                                    </p:set>
                                    <p:animEffect transition="in" filter="fade">
                                      <p:cBhvr>
                                        <p:cTn id="12" dur="500"/>
                                        <p:tgtEl>
                                          <p:spTgt spid="5120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04">
                                            <p:txEl>
                                              <p:pRg st="2" end="2"/>
                                            </p:txEl>
                                          </p:spTgt>
                                        </p:tgtEl>
                                        <p:attrNameLst>
                                          <p:attrName>style.visibility</p:attrName>
                                        </p:attrNameLst>
                                      </p:cBhvr>
                                      <p:to>
                                        <p:strVal val="visible"/>
                                      </p:to>
                                    </p:set>
                                    <p:animEffect transition="in" filter="fade">
                                      <p:cBhvr>
                                        <p:cTn id="17" dur="500"/>
                                        <p:tgtEl>
                                          <p:spTgt spid="5120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04">
                                            <p:txEl>
                                              <p:pRg st="3" end="3"/>
                                            </p:txEl>
                                          </p:spTgt>
                                        </p:tgtEl>
                                        <p:attrNameLst>
                                          <p:attrName>style.visibility</p:attrName>
                                        </p:attrNameLst>
                                      </p:cBhvr>
                                      <p:to>
                                        <p:strVal val="visible"/>
                                      </p:to>
                                    </p:set>
                                    <p:animEffect transition="in" filter="fade">
                                      <p:cBhvr>
                                        <p:cTn id="22" dur="500"/>
                                        <p:tgtEl>
                                          <p:spTgt spid="5120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04">
                                            <p:txEl>
                                              <p:pRg st="4" end="4"/>
                                            </p:txEl>
                                          </p:spTgt>
                                        </p:tgtEl>
                                        <p:attrNameLst>
                                          <p:attrName>style.visibility</p:attrName>
                                        </p:attrNameLst>
                                      </p:cBhvr>
                                      <p:to>
                                        <p:strVal val="visible"/>
                                      </p:to>
                                    </p:set>
                                    <p:animEffect transition="in" filter="fade">
                                      <p:cBhvr>
                                        <p:cTn id="27" dur="500"/>
                                        <p:tgtEl>
                                          <p:spTgt spid="5120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B02DA7C8-97D1-4FE4-A5BA-A947B3950766}" type="slidenum">
              <a:rPr lang="en-US">
                <a:solidFill>
                  <a:srgbClr val="000000"/>
                </a:solidFill>
              </a:rPr>
              <a:pPr eaLnBrk="1" hangingPunct="1"/>
              <a:t>5</a:t>
            </a:fld>
            <a:endParaRPr lang="en-US">
              <a:solidFill>
                <a:srgbClr val="000000"/>
              </a:solidFill>
            </a:endParaRPr>
          </a:p>
        </p:txBody>
      </p:sp>
      <p:sp>
        <p:nvSpPr>
          <p:cNvPr id="52227" name="Rectangle 2"/>
          <p:cNvSpPr>
            <a:spLocks noGrp="1" noChangeArrowheads="1"/>
          </p:cNvSpPr>
          <p:nvPr>
            <p:ph type="title" idx="4294967295"/>
          </p:nvPr>
        </p:nvSpPr>
        <p:spPr>
          <a:xfrm>
            <a:off x="457200" y="274638"/>
            <a:ext cx="8229600" cy="1803400"/>
          </a:xfrm>
        </p:spPr>
        <p:txBody>
          <a:bodyPr/>
          <a:lstStyle/>
          <a:p>
            <a:pPr eaLnBrk="1" hangingPunct="1"/>
            <a:r>
              <a:rPr lang="en-US" sz="4000" b="1" smtClean="0">
                <a:solidFill>
                  <a:srgbClr val="9E231F"/>
                </a:solidFill>
              </a:rPr>
              <a:t>Have you already stopped in to talk with the professors teaching your courses?  Or did you…</a:t>
            </a:r>
          </a:p>
        </p:txBody>
      </p:sp>
      <p:sp>
        <p:nvSpPr>
          <p:cNvPr id="52228" name="Rectangle 3"/>
          <p:cNvSpPr>
            <a:spLocks noGrp="1" noChangeArrowheads="1"/>
          </p:cNvSpPr>
          <p:nvPr>
            <p:ph type="body" idx="4294967295"/>
          </p:nvPr>
        </p:nvSpPr>
        <p:spPr>
          <a:xfrm>
            <a:off x="457200" y="2220913"/>
            <a:ext cx="8229600" cy="3905250"/>
          </a:xfrm>
        </p:spPr>
        <p:txBody>
          <a:bodyPr/>
          <a:lstStyle/>
          <a:p>
            <a:pPr eaLnBrk="1" hangingPunct="1">
              <a:spcBef>
                <a:spcPct val="30000"/>
              </a:spcBef>
              <a:buClr>
                <a:srgbClr val="9E231F"/>
              </a:buClr>
            </a:pPr>
            <a:r>
              <a:rPr lang="en-US" sz="2800" dirty="0" smtClean="0"/>
              <a:t>Worry they’ll think you don’t know enough?</a:t>
            </a:r>
          </a:p>
          <a:p>
            <a:pPr eaLnBrk="1" hangingPunct="1">
              <a:spcBef>
                <a:spcPct val="30000"/>
              </a:spcBef>
              <a:buClr>
                <a:srgbClr val="9E231F"/>
              </a:buClr>
            </a:pPr>
            <a:r>
              <a:rPr lang="en-US" sz="2800" dirty="0" smtClean="0"/>
              <a:t>Think the professor is intimidating?</a:t>
            </a:r>
          </a:p>
          <a:p>
            <a:pPr eaLnBrk="1" hangingPunct="1">
              <a:spcBef>
                <a:spcPct val="30000"/>
              </a:spcBef>
              <a:buClr>
                <a:srgbClr val="9E231F"/>
              </a:buClr>
            </a:pPr>
            <a:r>
              <a:rPr lang="en-US" sz="2800" dirty="0" smtClean="0"/>
              <a:t>Figure that you’d be “sucking up to the teacher”?</a:t>
            </a:r>
          </a:p>
          <a:p>
            <a:pPr eaLnBrk="1" hangingPunct="1">
              <a:spcBef>
                <a:spcPct val="30000"/>
              </a:spcBef>
              <a:buClr>
                <a:srgbClr val="9E231F"/>
              </a:buClr>
            </a:pPr>
            <a:r>
              <a:rPr lang="en-US" sz="2800" dirty="0" smtClean="0"/>
              <a:t>Have too much homework?</a:t>
            </a:r>
          </a:p>
          <a:p>
            <a:pPr eaLnBrk="1" hangingPunct="1">
              <a:spcBef>
                <a:spcPct val="30000"/>
              </a:spcBef>
              <a:buClr>
                <a:srgbClr val="9E231F"/>
              </a:buClr>
            </a:pPr>
            <a:r>
              <a:rPr lang="en-US" sz="2800" dirty="0" smtClean="0"/>
              <a:t>Think the professor would be too busy to talk?</a:t>
            </a:r>
          </a:p>
          <a:p>
            <a:pPr eaLnBrk="1" hangingPunct="1">
              <a:spcBef>
                <a:spcPct val="30000"/>
              </a:spcBef>
              <a:buClr>
                <a:srgbClr val="9E231F"/>
              </a:buClr>
            </a:pPr>
            <a:r>
              <a:rPr lang="en-US" sz="2800" dirty="0" smtClean="0"/>
              <a:t>Find it hard to make the time?</a:t>
            </a:r>
          </a:p>
          <a:p>
            <a:pPr eaLnBrk="1" hangingPunct="1">
              <a:spcBef>
                <a:spcPct val="30000"/>
              </a:spcBef>
              <a:buClr>
                <a:srgbClr val="9E231F"/>
              </a:buClr>
            </a:pPr>
            <a:r>
              <a:rPr lang="en-US" sz="2800" dirty="0" smtClean="0"/>
              <a:t>Realize you didn’t know what to say?</a:t>
            </a:r>
          </a:p>
        </p:txBody>
      </p:sp>
    </p:spTree>
    <p:extLst>
      <p:ext uri="{BB962C8B-B14F-4D97-AF65-F5344CB8AC3E}">
        <p14:creationId xmlns:p14="http://schemas.microsoft.com/office/powerpoint/2010/main" val="124052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228">
                                            <p:txEl>
                                              <p:pRg st="0" end="0"/>
                                            </p:txEl>
                                          </p:spTgt>
                                        </p:tgtEl>
                                        <p:attrNameLst>
                                          <p:attrName>style.visibility</p:attrName>
                                        </p:attrNameLst>
                                      </p:cBhvr>
                                      <p:to>
                                        <p:strVal val="visible"/>
                                      </p:to>
                                    </p:set>
                                    <p:animEffect transition="in" filter="fade">
                                      <p:cBhvr>
                                        <p:cTn id="7" dur="500"/>
                                        <p:tgtEl>
                                          <p:spTgt spid="5222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2228">
                                            <p:txEl>
                                              <p:pRg st="1" end="1"/>
                                            </p:txEl>
                                          </p:spTgt>
                                        </p:tgtEl>
                                        <p:attrNameLst>
                                          <p:attrName>style.visibility</p:attrName>
                                        </p:attrNameLst>
                                      </p:cBhvr>
                                      <p:to>
                                        <p:strVal val="visible"/>
                                      </p:to>
                                    </p:set>
                                    <p:animEffect transition="in" filter="fade">
                                      <p:cBhvr>
                                        <p:cTn id="10" dur="500"/>
                                        <p:tgtEl>
                                          <p:spTgt spid="5222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2228">
                                            <p:txEl>
                                              <p:pRg st="2" end="2"/>
                                            </p:txEl>
                                          </p:spTgt>
                                        </p:tgtEl>
                                        <p:attrNameLst>
                                          <p:attrName>style.visibility</p:attrName>
                                        </p:attrNameLst>
                                      </p:cBhvr>
                                      <p:to>
                                        <p:strVal val="visible"/>
                                      </p:to>
                                    </p:set>
                                    <p:animEffect transition="in" filter="fade">
                                      <p:cBhvr>
                                        <p:cTn id="13" dur="500"/>
                                        <p:tgtEl>
                                          <p:spTgt spid="5222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2228">
                                            <p:txEl>
                                              <p:pRg st="3" end="3"/>
                                            </p:txEl>
                                          </p:spTgt>
                                        </p:tgtEl>
                                        <p:attrNameLst>
                                          <p:attrName>style.visibility</p:attrName>
                                        </p:attrNameLst>
                                      </p:cBhvr>
                                      <p:to>
                                        <p:strVal val="visible"/>
                                      </p:to>
                                    </p:set>
                                    <p:animEffect transition="in" filter="fade">
                                      <p:cBhvr>
                                        <p:cTn id="16" dur="500"/>
                                        <p:tgtEl>
                                          <p:spTgt spid="5222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2228">
                                            <p:txEl>
                                              <p:pRg st="4" end="4"/>
                                            </p:txEl>
                                          </p:spTgt>
                                        </p:tgtEl>
                                        <p:attrNameLst>
                                          <p:attrName>style.visibility</p:attrName>
                                        </p:attrNameLst>
                                      </p:cBhvr>
                                      <p:to>
                                        <p:strVal val="visible"/>
                                      </p:to>
                                    </p:set>
                                    <p:animEffect transition="in" filter="fade">
                                      <p:cBhvr>
                                        <p:cTn id="19" dur="500"/>
                                        <p:tgtEl>
                                          <p:spTgt spid="5222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2228">
                                            <p:txEl>
                                              <p:pRg st="5" end="5"/>
                                            </p:txEl>
                                          </p:spTgt>
                                        </p:tgtEl>
                                        <p:attrNameLst>
                                          <p:attrName>style.visibility</p:attrName>
                                        </p:attrNameLst>
                                      </p:cBhvr>
                                      <p:to>
                                        <p:strVal val="visible"/>
                                      </p:to>
                                    </p:set>
                                    <p:animEffect transition="in" filter="fade">
                                      <p:cBhvr>
                                        <p:cTn id="22" dur="500"/>
                                        <p:tgtEl>
                                          <p:spTgt spid="52228">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2228">
                                            <p:txEl>
                                              <p:pRg st="6" end="6"/>
                                            </p:txEl>
                                          </p:spTgt>
                                        </p:tgtEl>
                                        <p:attrNameLst>
                                          <p:attrName>style.visibility</p:attrName>
                                        </p:attrNameLst>
                                      </p:cBhvr>
                                      <p:to>
                                        <p:strVal val="visible"/>
                                      </p:to>
                                    </p:set>
                                    <p:animEffect transition="in" filter="fade">
                                      <p:cBhvr>
                                        <p:cTn id="25" dur="500"/>
                                        <p:tgtEl>
                                          <p:spTgt spid="5222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7F89D4C4-50F1-4E1C-A60A-EF9A1CD083E4}" type="slidenum">
              <a:rPr lang="en-US">
                <a:solidFill>
                  <a:srgbClr val="000000"/>
                </a:solidFill>
              </a:rPr>
              <a:pPr eaLnBrk="1" hangingPunct="1"/>
              <a:t>6</a:t>
            </a:fld>
            <a:endParaRPr lang="en-US">
              <a:solidFill>
                <a:srgbClr val="000000"/>
              </a:solidFill>
            </a:endParaRPr>
          </a:p>
        </p:txBody>
      </p:sp>
      <p:sp>
        <p:nvSpPr>
          <p:cNvPr id="53251" name="Rectangle 2"/>
          <p:cNvSpPr>
            <a:spLocks noGrp="1" noChangeArrowheads="1"/>
          </p:cNvSpPr>
          <p:nvPr>
            <p:ph type="title" idx="4294967295"/>
          </p:nvPr>
        </p:nvSpPr>
        <p:spPr/>
        <p:txBody>
          <a:bodyPr/>
          <a:lstStyle/>
          <a:p>
            <a:pPr eaLnBrk="1" hangingPunct="1"/>
            <a:r>
              <a:rPr lang="en-US" b="1" smtClean="0">
                <a:solidFill>
                  <a:srgbClr val="9E231F"/>
                </a:solidFill>
              </a:rPr>
              <a:t>Getting ready to meet with your professor…</a:t>
            </a:r>
          </a:p>
        </p:txBody>
      </p:sp>
      <p:sp>
        <p:nvSpPr>
          <p:cNvPr id="53252" name="Rectangle 3"/>
          <p:cNvSpPr>
            <a:spLocks noGrp="1" noChangeArrowheads="1"/>
          </p:cNvSpPr>
          <p:nvPr>
            <p:ph type="body" idx="4294967295"/>
          </p:nvPr>
        </p:nvSpPr>
        <p:spPr/>
        <p:txBody>
          <a:bodyPr/>
          <a:lstStyle/>
          <a:p>
            <a:pPr eaLnBrk="1" hangingPunct="1">
              <a:buClr>
                <a:srgbClr val="9E231F"/>
              </a:buClr>
            </a:pPr>
            <a:r>
              <a:rPr lang="en-US" sz="2800" dirty="0" smtClean="0"/>
              <a:t>Remember that professors are used to meeting with students – they expect to interact with you!</a:t>
            </a:r>
          </a:p>
          <a:p>
            <a:pPr eaLnBrk="1" hangingPunct="1">
              <a:buClr>
                <a:srgbClr val="9E231F"/>
              </a:buClr>
            </a:pPr>
            <a:r>
              <a:rPr lang="en-US" sz="2800" dirty="0" smtClean="0"/>
              <a:t>Do it soon – make it a priority.</a:t>
            </a:r>
          </a:p>
          <a:p>
            <a:pPr eaLnBrk="1" hangingPunct="1">
              <a:buClr>
                <a:srgbClr val="9E231F"/>
              </a:buClr>
            </a:pPr>
            <a:r>
              <a:rPr lang="en-US" sz="2800" dirty="0" smtClean="0"/>
              <a:t>Have a specific idea of how to start the conversation, even if it’s just to introduce yourself, get advice, or ask a question.</a:t>
            </a:r>
          </a:p>
        </p:txBody>
      </p:sp>
    </p:spTree>
    <p:extLst>
      <p:ext uri="{BB962C8B-B14F-4D97-AF65-F5344CB8AC3E}">
        <p14:creationId xmlns:p14="http://schemas.microsoft.com/office/powerpoint/2010/main" val="341130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Effect transition="in" filter="fade">
                                      <p:cBhvr>
                                        <p:cTn id="7" dur="500"/>
                                        <p:tgtEl>
                                          <p:spTgt spid="5325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3252">
                                            <p:txEl>
                                              <p:pRg st="1" end="1"/>
                                            </p:txEl>
                                          </p:spTgt>
                                        </p:tgtEl>
                                        <p:attrNameLst>
                                          <p:attrName>style.visibility</p:attrName>
                                        </p:attrNameLst>
                                      </p:cBhvr>
                                      <p:to>
                                        <p:strVal val="visible"/>
                                      </p:to>
                                    </p:set>
                                    <p:animEffect transition="in" filter="fade">
                                      <p:cBhvr>
                                        <p:cTn id="10" dur="500"/>
                                        <p:tgtEl>
                                          <p:spTgt spid="5325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3252">
                                            <p:txEl>
                                              <p:pRg st="2" end="2"/>
                                            </p:txEl>
                                          </p:spTgt>
                                        </p:tgtEl>
                                        <p:attrNameLst>
                                          <p:attrName>style.visibility</p:attrName>
                                        </p:attrNameLst>
                                      </p:cBhvr>
                                      <p:to>
                                        <p:strVal val="visible"/>
                                      </p:to>
                                    </p:set>
                                    <p:animEffect transition="in" filter="fade">
                                      <p:cBhvr>
                                        <p:cTn id="13" dur="500"/>
                                        <p:tgtEl>
                                          <p:spTgt spid="532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CA4A6D50-6F1B-4C09-A3AE-28DB33D484A6}" type="slidenum">
              <a:rPr lang="en-US">
                <a:solidFill>
                  <a:srgbClr val="000000"/>
                </a:solidFill>
              </a:rPr>
              <a:pPr eaLnBrk="1" hangingPunct="1"/>
              <a:t>7</a:t>
            </a:fld>
            <a:endParaRPr lang="en-US">
              <a:solidFill>
                <a:srgbClr val="000000"/>
              </a:solidFill>
            </a:endParaRPr>
          </a:p>
        </p:txBody>
      </p:sp>
      <p:sp>
        <p:nvSpPr>
          <p:cNvPr id="54275" name="Rectangle 2"/>
          <p:cNvSpPr>
            <a:spLocks noGrp="1" noChangeArrowheads="1"/>
          </p:cNvSpPr>
          <p:nvPr>
            <p:ph type="title" idx="4294967295"/>
          </p:nvPr>
        </p:nvSpPr>
        <p:spPr/>
        <p:txBody>
          <a:bodyPr/>
          <a:lstStyle/>
          <a:p>
            <a:pPr eaLnBrk="1" hangingPunct="1"/>
            <a:r>
              <a:rPr lang="en-US" b="1" smtClean="0">
                <a:solidFill>
                  <a:srgbClr val="9E231F"/>
                </a:solidFill>
              </a:rPr>
              <a:t>Starting Points</a:t>
            </a:r>
          </a:p>
        </p:txBody>
      </p:sp>
      <p:sp>
        <p:nvSpPr>
          <p:cNvPr id="54276" name="Rectangle 3"/>
          <p:cNvSpPr>
            <a:spLocks noGrp="1" noChangeArrowheads="1"/>
          </p:cNvSpPr>
          <p:nvPr>
            <p:ph type="body" idx="4294967295"/>
          </p:nvPr>
        </p:nvSpPr>
        <p:spPr>
          <a:xfrm>
            <a:off x="457200" y="1295400"/>
            <a:ext cx="8229600" cy="4525963"/>
          </a:xfrm>
        </p:spPr>
        <p:txBody>
          <a:bodyPr/>
          <a:lstStyle/>
          <a:p>
            <a:pPr eaLnBrk="1" hangingPunct="1">
              <a:spcBef>
                <a:spcPct val="30000"/>
              </a:spcBef>
              <a:buClr>
                <a:srgbClr val="9E231F"/>
              </a:buClr>
            </a:pPr>
            <a:r>
              <a:rPr lang="en-US" sz="2400" dirty="0" smtClean="0"/>
              <a:t>1-3 sentences:  why are you exploring your current major?</a:t>
            </a:r>
          </a:p>
          <a:p>
            <a:pPr eaLnBrk="1" hangingPunct="1">
              <a:spcBef>
                <a:spcPct val="30000"/>
              </a:spcBef>
              <a:buClr>
                <a:srgbClr val="9E231F"/>
              </a:buClr>
            </a:pPr>
            <a:r>
              <a:rPr lang="en-US" sz="2400" dirty="0" smtClean="0"/>
              <a:t>Interest in finding out about majors, subjects, careers, internships, ex. what chemical engineers do…</a:t>
            </a:r>
          </a:p>
          <a:p>
            <a:pPr eaLnBrk="1" hangingPunct="1">
              <a:spcBef>
                <a:spcPct val="30000"/>
              </a:spcBef>
              <a:buClr>
                <a:srgbClr val="9E231F"/>
              </a:buClr>
            </a:pPr>
            <a:r>
              <a:rPr lang="en-US" sz="2400" dirty="0" smtClean="0"/>
              <a:t>Course information – for example, questions about course material, projects and other assignments, tests, teams, labs, TAs, </a:t>
            </a:r>
          </a:p>
          <a:p>
            <a:pPr eaLnBrk="1" hangingPunct="1">
              <a:spcBef>
                <a:spcPct val="30000"/>
              </a:spcBef>
              <a:buClr>
                <a:srgbClr val="9E231F"/>
              </a:buClr>
            </a:pPr>
            <a:r>
              <a:rPr lang="en-US" sz="2400" dirty="0" smtClean="0"/>
              <a:t>Other questions or concerns?</a:t>
            </a:r>
          </a:p>
        </p:txBody>
      </p:sp>
    </p:spTree>
    <p:extLst>
      <p:ext uri="{BB962C8B-B14F-4D97-AF65-F5344CB8AC3E}">
        <p14:creationId xmlns:p14="http://schemas.microsoft.com/office/powerpoint/2010/main" val="260551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animEffect transition="in" filter="fade">
                                      <p:cBhvr>
                                        <p:cTn id="7" dur="500"/>
                                        <p:tgtEl>
                                          <p:spTgt spid="5427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4276">
                                            <p:txEl>
                                              <p:pRg st="1" end="1"/>
                                            </p:txEl>
                                          </p:spTgt>
                                        </p:tgtEl>
                                        <p:attrNameLst>
                                          <p:attrName>style.visibility</p:attrName>
                                        </p:attrNameLst>
                                      </p:cBhvr>
                                      <p:to>
                                        <p:strVal val="visible"/>
                                      </p:to>
                                    </p:set>
                                    <p:animEffect transition="in" filter="fade">
                                      <p:cBhvr>
                                        <p:cTn id="10" dur="500"/>
                                        <p:tgtEl>
                                          <p:spTgt spid="5427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4276">
                                            <p:txEl>
                                              <p:pRg st="2" end="2"/>
                                            </p:txEl>
                                          </p:spTgt>
                                        </p:tgtEl>
                                        <p:attrNameLst>
                                          <p:attrName>style.visibility</p:attrName>
                                        </p:attrNameLst>
                                      </p:cBhvr>
                                      <p:to>
                                        <p:strVal val="visible"/>
                                      </p:to>
                                    </p:set>
                                    <p:animEffect transition="in" filter="fade">
                                      <p:cBhvr>
                                        <p:cTn id="13" dur="500"/>
                                        <p:tgtEl>
                                          <p:spTgt spid="5427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4276">
                                            <p:txEl>
                                              <p:pRg st="3" end="3"/>
                                            </p:txEl>
                                          </p:spTgt>
                                        </p:tgtEl>
                                        <p:attrNameLst>
                                          <p:attrName>style.visibility</p:attrName>
                                        </p:attrNameLst>
                                      </p:cBhvr>
                                      <p:to>
                                        <p:strVal val="visible"/>
                                      </p:to>
                                    </p:set>
                                    <p:animEffect transition="in" filter="fade">
                                      <p:cBhvr>
                                        <p:cTn id="16" dur="500"/>
                                        <p:tgtEl>
                                          <p:spTgt spid="542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0281089F-DEA2-4217-B201-CC68D5F55D9D}" type="slidenum">
              <a:rPr lang="en-US">
                <a:solidFill>
                  <a:srgbClr val="000000"/>
                </a:solidFill>
              </a:rPr>
              <a:pPr eaLnBrk="1" hangingPunct="1"/>
              <a:t>8</a:t>
            </a:fld>
            <a:endParaRPr lang="en-US">
              <a:solidFill>
                <a:srgbClr val="000000"/>
              </a:solidFill>
            </a:endParaRPr>
          </a:p>
        </p:txBody>
      </p:sp>
      <p:sp>
        <p:nvSpPr>
          <p:cNvPr id="55299" name="Rectangle 2"/>
          <p:cNvSpPr>
            <a:spLocks noGrp="1" noChangeArrowheads="1"/>
          </p:cNvSpPr>
          <p:nvPr>
            <p:ph type="title" idx="4294967295"/>
          </p:nvPr>
        </p:nvSpPr>
        <p:spPr/>
        <p:txBody>
          <a:bodyPr/>
          <a:lstStyle/>
          <a:p>
            <a:pPr eaLnBrk="1" hangingPunct="1"/>
            <a:r>
              <a:rPr lang="en-US" b="1" smtClean="0">
                <a:solidFill>
                  <a:srgbClr val="9E231F"/>
                </a:solidFill>
              </a:rPr>
              <a:t>Logistics</a:t>
            </a:r>
          </a:p>
        </p:txBody>
      </p:sp>
      <p:sp>
        <p:nvSpPr>
          <p:cNvPr id="55300" name="Rectangle 3"/>
          <p:cNvSpPr>
            <a:spLocks noGrp="1" noChangeArrowheads="1"/>
          </p:cNvSpPr>
          <p:nvPr>
            <p:ph type="body" idx="4294967295"/>
          </p:nvPr>
        </p:nvSpPr>
        <p:spPr/>
        <p:txBody>
          <a:bodyPr/>
          <a:lstStyle/>
          <a:p>
            <a:pPr eaLnBrk="1" hangingPunct="1">
              <a:buClr>
                <a:srgbClr val="9E231F"/>
              </a:buClr>
            </a:pPr>
            <a:r>
              <a:rPr lang="en-US" dirty="0" smtClean="0"/>
              <a:t>Professor’s office hours? (check your syllabus)</a:t>
            </a:r>
          </a:p>
          <a:p>
            <a:pPr eaLnBrk="1" hangingPunct="1">
              <a:buClr>
                <a:srgbClr val="9E231F"/>
              </a:buClr>
            </a:pPr>
            <a:r>
              <a:rPr lang="en-US" dirty="0" smtClean="0"/>
              <a:t>Email to make an </a:t>
            </a:r>
            <a:r>
              <a:rPr lang="en-US" dirty="0" smtClean="0"/>
              <a:t>appointment (signature in email)</a:t>
            </a:r>
            <a:endParaRPr lang="en-US" dirty="0" smtClean="0"/>
          </a:p>
          <a:p>
            <a:pPr eaLnBrk="1" hangingPunct="1">
              <a:buClr>
                <a:srgbClr val="9E231F"/>
              </a:buClr>
            </a:pPr>
            <a:r>
              <a:rPr lang="en-US" dirty="0" smtClean="0"/>
              <a:t>Professor’s website or Facebook page</a:t>
            </a:r>
          </a:p>
          <a:p>
            <a:pPr eaLnBrk="1" hangingPunct="1">
              <a:buClr>
                <a:srgbClr val="9E231F"/>
              </a:buClr>
            </a:pPr>
            <a:r>
              <a:rPr lang="en-US" dirty="0" smtClean="0"/>
              <a:t>Google the professor’s name</a:t>
            </a:r>
          </a:p>
          <a:p>
            <a:pPr eaLnBrk="1" hangingPunct="1">
              <a:buClr>
                <a:srgbClr val="9E231F"/>
              </a:buClr>
            </a:pPr>
            <a:r>
              <a:rPr lang="en-US" dirty="0" smtClean="0"/>
              <a:t>Ask a TA, other assistant or staff member how best to contact, reach, visit the professor</a:t>
            </a:r>
          </a:p>
        </p:txBody>
      </p:sp>
    </p:spTree>
    <p:extLst>
      <p:ext uri="{BB962C8B-B14F-4D97-AF65-F5344CB8AC3E}">
        <p14:creationId xmlns:p14="http://schemas.microsoft.com/office/powerpoint/2010/main" val="171043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300">
                                            <p:txEl>
                                              <p:pRg st="0" end="0"/>
                                            </p:txEl>
                                          </p:spTgt>
                                        </p:tgtEl>
                                        <p:attrNameLst>
                                          <p:attrName>style.visibility</p:attrName>
                                        </p:attrNameLst>
                                      </p:cBhvr>
                                      <p:to>
                                        <p:strVal val="visible"/>
                                      </p:to>
                                    </p:set>
                                    <p:animEffect transition="in" filter="fade">
                                      <p:cBhvr>
                                        <p:cTn id="7" dur="500"/>
                                        <p:tgtEl>
                                          <p:spTgt spid="5530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5300">
                                            <p:txEl>
                                              <p:pRg st="1" end="1"/>
                                            </p:txEl>
                                          </p:spTgt>
                                        </p:tgtEl>
                                        <p:attrNameLst>
                                          <p:attrName>style.visibility</p:attrName>
                                        </p:attrNameLst>
                                      </p:cBhvr>
                                      <p:to>
                                        <p:strVal val="visible"/>
                                      </p:to>
                                    </p:set>
                                    <p:animEffect transition="in" filter="fade">
                                      <p:cBhvr>
                                        <p:cTn id="10" dur="500"/>
                                        <p:tgtEl>
                                          <p:spTgt spid="5530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5300">
                                            <p:txEl>
                                              <p:pRg st="2" end="2"/>
                                            </p:txEl>
                                          </p:spTgt>
                                        </p:tgtEl>
                                        <p:attrNameLst>
                                          <p:attrName>style.visibility</p:attrName>
                                        </p:attrNameLst>
                                      </p:cBhvr>
                                      <p:to>
                                        <p:strVal val="visible"/>
                                      </p:to>
                                    </p:set>
                                    <p:animEffect transition="in" filter="fade">
                                      <p:cBhvr>
                                        <p:cTn id="13" dur="500"/>
                                        <p:tgtEl>
                                          <p:spTgt spid="5530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5300">
                                            <p:txEl>
                                              <p:pRg st="3" end="3"/>
                                            </p:txEl>
                                          </p:spTgt>
                                        </p:tgtEl>
                                        <p:attrNameLst>
                                          <p:attrName>style.visibility</p:attrName>
                                        </p:attrNameLst>
                                      </p:cBhvr>
                                      <p:to>
                                        <p:strVal val="visible"/>
                                      </p:to>
                                    </p:set>
                                    <p:animEffect transition="in" filter="fade">
                                      <p:cBhvr>
                                        <p:cTn id="16" dur="500"/>
                                        <p:tgtEl>
                                          <p:spTgt spid="5530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5300">
                                            <p:txEl>
                                              <p:pRg st="4" end="4"/>
                                            </p:txEl>
                                          </p:spTgt>
                                        </p:tgtEl>
                                        <p:attrNameLst>
                                          <p:attrName>style.visibility</p:attrName>
                                        </p:attrNameLst>
                                      </p:cBhvr>
                                      <p:to>
                                        <p:strVal val="visible"/>
                                      </p:to>
                                    </p:set>
                                    <p:animEffect transition="in" filter="fade">
                                      <p:cBhvr>
                                        <p:cTn id="19" dur="500"/>
                                        <p:tgtEl>
                                          <p:spTgt spid="553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11FA8176-B240-4D1A-8673-6FEE6340E728}" type="slidenum">
              <a:rPr lang="en-US">
                <a:solidFill>
                  <a:srgbClr val="000000"/>
                </a:solidFill>
              </a:rPr>
              <a:pPr eaLnBrk="1" hangingPunct="1"/>
              <a:t>9</a:t>
            </a:fld>
            <a:endParaRPr lang="en-US">
              <a:solidFill>
                <a:srgbClr val="000000"/>
              </a:solidFill>
            </a:endParaRPr>
          </a:p>
        </p:txBody>
      </p:sp>
      <p:sp>
        <p:nvSpPr>
          <p:cNvPr id="56323" name="Rectangle 2"/>
          <p:cNvSpPr>
            <a:spLocks noGrp="1" noChangeArrowheads="1"/>
          </p:cNvSpPr>
          <p:nvPr>
            <p:ph type="title" idx="4294967295"/>
          </p:nvPr>
        </p:nvSpPr>
        <p:spPr/>
        <p:txBody>
          <a:bodyPr/>
          <a:lstStyle/>
          <a:p>
            <a:pPr eaLnBrk="1" hangingPunct="1"/>
            <a:r>
              <a:rPr lang="en-US" smtClean="0">
                <a:solidFill>
                  <a:srgbClr val="9E231F"/>
                </a:solidFill>
              </a:rPr>
              <a:t>Starting the conversation – use any of these, or a combination:</a:t>
            </a:r>
          </a:p>
        </p:txBody>
      </p:sp>
      <p:sp>
        <p:nvSpPr>
          <p:cNvPr id="56324" name="Rectangle 3"/>
          <p:cNvSpPr>
            <a:spLocks noGrp="1" noChangeArrowheads="1"/>
          </p:cNvSpPr>
          <p:nvPr>
            <p:ph type="body" idx="4294967295"/>
          </p:nvPr>
        </p:nvSpPr>
        <p:spPr/>
        <p:txBody>
          <a:bodyPr/>
          <a:lstStyle/>
          <a:p>
            <a:pPr eaLnBrk="1" hangingPunct="1">
              <a:buClr>
                <a:srgbClr val="9E231F"/>
              </a:buClr>
            </a:pPr>
            <a:r>
              <a:rPr lang="en-US" dirty="0" smtClean="0"/>
              <a:t>Hi, name, hometown, year, major</a:t>
            </a:r>
          </a:p>
          <a:p>
            <a:pPr eaLnBrk="1" hangingPunct="1">
              <a:buClr>
                <a:srgbClr val="9E231F"/>
              </a:buClr>
            </a:pPr>
            <a:r>
              <a:rPr lang="en-US" dirty="0" smtClean="0"/>
              <a:t>I’m taking your XYZ class</a:t>
            </a:r>
          </a:p>
          <a:p>
            <a:pPr eaLnBrk="1" hangingPunct="1">
              <a:buClr>
                <a:srgbClr val="9E231F"/>
              </a:buClr>
            </a:pPr>
            <a:r>
              <a:rPr lang="en-US" dirty="0" smtClean="0"/>
              <a:t>Questions about assignments, the course, majors, research opportunities, advice for your future…</a:t>
            </a:r>
          </a:p>
          <a:p>
            <a:pPr eaLnBrk="1" hangingPunct="1">
              <a:buClr>
                <a:srgbClr val="9E231F"/>
              </a:buClr>
            </a:pPr>
            <a:r>
              <a:rPr lang="en-US" dirty="0" smtClean="0"/>
              <a:t>Ask a question about the professor’s work – </a:t>
            </a:r>
            <a:r>
              <a:rPr lang="en-US" dirty="0" smtClean="0">
                <a:solidFill>
                  <a:srgbClr val="000000"/>
                </a:solidFill>
              </a:rPr>
              <a:t>remember, everyone likes to talk about themselves and are flattered to be asked!</a:t>
            </a:r>
          </a:p>
        </p:txBody>
      </p:sp>
    </p:spTree>
    <p:extLst>
      <p:ext uri="{BB962C8B-B14F-4D97-AF65-F5344CB8AC3E}">
        <p14:creationId xmlns:p14="http://schemas.microsoft.com/office/powerpoint/2010/main" val="370298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6324">
                                            <p:txEl>
                                              <p:pRg st="0" end="0"/>
                                            </p:txEl>
                                          </p:spTgt>
                                        </p:tgtEl>
                                        <p:attrNameLst>
                                          <p:attrName>style.visibility</p:attrName>
                                        </p:attrNameLst>
                                      </p:cBhvr>
                                      <p:to>
                                        <p:strVal val="visible"/>
                                      </p:to>
                                    </p:set>
                                    <p:animEffect transition="in" filter="fade">
                                      <p:cBhvr>
                                        <p:cTn id="7" dur="500"/>
                                        <p:tgtEl>
                                          <p:spTgt spid="5632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6324">
                                            <p:txEl>
                                              <p:pRg st="1" end="1"/>
                                            </p:txEl>
                                          </p:spTgt>
                                        </p:tgtEl>
                                        <p:attrNameLst>
                                          <p:attrName>style.visibility</p:attrName>
                                        </p:attrNameLst>
                                      </p:cBhvr>
                                      <p:to>
                                        <p:strVal val="visible"/>
                                      </p:to>
                                    </p:set>
                                    <p:animEffect transition="in" filter="fade">
                                      <p:cBhvr>
                                        <p:cTn id="10" dur="500"/>
                                        <p:tgtEl>
                                          <p:spTgt spid="5632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6324">
                                            <p:txEl>
                                              <p:pRg st="2" end="2"/>
                                            </p:txEl>
                                          </p:spTgt>
                                        </p:tgtEl>
                                        <p:attrNameLst>
                                          <p:attrName>style.visibility</p:attrName>
                                        </p:attrNameLst>
                                      </p:cBhvr>
                                      <p:to>
                                        <p:strVal val="visible"/>
                                      </p:to>
                                    </p:set>
                                    <p:animEffect transition="in" filter="fade">
                                      <p:cBhvr>
                                        <p:cTn id="13" dur="500"/>
                                        <p:tgtEl>
                                          <p:spTgt spid="5632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6324">
                                            <p:txEl>
                                              <p:pRg st="3" end="3"/>
                                            </p:txEl>
                                          </p:spTgt>
                                        </p:tgtEl>
                                        <p:attrNameLst>
                                          <p:attrName>style.visibility</p:attrName>
                                        </p:attrNameLst>
                                      </p:cBhvr>
                                      <p:to>
                                        <p:strVal val="visible"/>
                                      </p:to>
                                    </p:set>
                                    <p:animEffect transition="in" filter="fade">
                                      <p:cBhvr>
                                        <p:cTn id="16" dur="500"/>
                                        <p:tgtEl>
                                          <p:spTgt spid="563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TotalTime>
  <Words>3701</Words>
  <Application>Microsoft Office PowerPoint</Application>
  <PresentationFormat>On-screen Show (4:3)</PresentationFormat>
  <Paragraphs>169</Paragraphs>
  <Slides>11</Slides>
  <Notes>10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1_Default Design</vt:lpstr>
      <vt:lpstr>Default Design</vt:lpstr>
      <vt:lpstr>Secrets of Success in College </vt:lpstr>
      <vt:lpstr>Congratulations!</vt:lpstr>
      <vt:lpstr>We have a simple piece of advice for you…</vt:lpstr>
      <vt:lpstr>If you talk with your professors, you will…</vt:lpstr>
      <vt:lpstr>Have you already stopped in to talk with the professors teaching your courses?  Or did you…</vt:lpstr>
      <vt:lpstr>Getting ready to meet with your professor…</vt:lpstr>
      <vt:lpstr>Starting Points</vt:lpstr>
      <vt:lpstr>Logistics</vt:lpstr>
      <vt:lpstr>Starting the conversation – use any of these, or a combination:</vt:lpstr>
      <vt:lpstr>What can go wrong?</vt:lpstr>
      <vt:lpstr>Now, let’s talk!</vt:lpstr>
    </vt:vector>
  </TitlesOfParts>
  <Company>Clarkson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Secrets of Success in Engineering, or…</dc:title>
  <dc:creator>Elisabeth Wultsch - ewultsch</dc:creator>
  <cp:lastModifiedBy>Meaghan  Bartell - mbartell</cp:lastModifiedBy>
  <cp:revision>12</cp:revision>
  <cp:lastPrinted>2013-09-09T14:33:03Z</cp:lastPrinted>
  <dcterms:created xsi:type="dcterms:W3CDTF">2013-02-06T12:33:01Z</dcterms:created>
  <dcterms:modified xsi:type="dcterms:W3CDTF">2014-09-08T12:16:44Z</dcterms:modified>
</cp:coreProperties>
</file>