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9" r:id="rId3"/>
    <p:sldId id="265" r:id="rId4"/>
    <p:sldId id="266" r:id="rId5"/>
    <p:sldId id="267" r:id="rId6"/>
    <p:sldId id="272" r:id="rId7"/>
    <p:sldId id="268" r:id="rId8"/>
    <p:sldId id="261" r:id="rId9"/>
    <p:sldId id="262" r:id="rId10"/>
    <p:sldId id="273" r:id="rId11"/>
    <p:sldId id="270" r:id="rId12"/>
    <p:sldId id="27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81" d="100"/>
          <a:sy n="81" d="100"/>
        </p:scale>
        <p:origin x="-880"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9FC9C3-A028-E74C-B3AA-422456775524}" type="datetimeFigureOut">
              <a:rPr lang="en-US" smtClean="0"/>
              <a:t>5/5/11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37F69-0694-0B45-BB13-8BE3F9668E2D}" type="slidenum">
              <a:rPr lang="en-US" smtClean="0"/>
              <a:t>‹#›</a:t>
            </a:fld>
            <a:endParaRPr lang="en-US" dirty="0"/>
          </a:p>
        </p:txBody>
      </p:sp>
    </p:spTree>
    <p:extLst>
      <p:ext uri="{BB962C8B-B14F-4D97-AF65-F5344CB8AC3E}">
        <p14:creationId xmlns:p14="http://schemas.microsoft.com/office/powerpoint/2010/main" val="7619543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practice of designing games for learning is an opportunity to examine whether or not a more fundamental shift in design framework is required. Through describing three game design approaches I will outline the instructional design strategies for successfully integrating new technologies into their design practices but also reveal the shortcomings of traditional e-learning strategies. </a:t>
            </a:r>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2</a:t>
            </a:fld>
            <a:endParaRPr lang="en-US" dirty="0"/>
          </a:p>
        </p:txBody>
      </p:sp>
    </p:spTree>
    <p:extLst>
      <p:ext uri="{BB962C8B-B14F-4D97-AF65-F5344CB8AC3E}">
        <p14:creationId xmlns:p14="http://schemas.microsoft.com/office/powerpoint/2010/main" val="356811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Easily</a:t>
            </a:r>
            <a:r>
              <a:rPr lang="en-US" baseline="0" dirty="0" smtClean="0"/>
              <a:t> added/easily removed</a:t>
            </a:r>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3</a:t>
            </a:fld>
            <a:endParaRPr lang="en-US" dirty="0"/>
          </a:p>
        </p:txBody>
      </p:sp>
    </p:spTree>
    <p:extLst>
      <p:ext uri="{BB962C8B-B14F-4D97-AF65-F5344CB8AC3E}">
        <p14:creationId xmlns:p14="http://schemas.microsoft.com/office/powerpoint/2010/main" val="2236330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Smaller,</a:t>
            </a:r>
            <a:r>
              <a:rPr lang="en-US" baseline="0" dirty="0" smtClean="0"/>
              <a:t> quick games, like </a:t>
            </a:r>
            <a:r>
              <a:rPr lang="en-US" dirty="0" smtClean="0"/>
              <a:t>Nobelprize.org</a:t>
            </a:r>
          </a:p>
          <a:p>
            <a:r>
              <a:rPr lang="en-US" dirty="0" smtClean="0"/>
              <a:t>Commercial title size</a:t>
            </a:r>
          </a:p>
          <a:p>
            <a:r>
              <a:rPr lang="en-US" dirty="0" smtClean="0"/>
              <a:t>System of games DreamBox</a:t>
            </a:r>
            <a:r>
              <a:rPr lang="en-US" baseline="0" dirty="0" smtClean="0"/>
              <a:t> Learning</a:t>
            </a:r>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5</a:t>
            </a:fld>
            <a:endParaRPr lang="en-US" dirty="0"/>
          </a:p>
        </p:txBody>
      </p:sp>
    </p:spTree>
    <p:extLst>
      <p:ext uri="{BB962C8B-B14F-4D97-AF65-F5344CB8AC3E}">
        <p14:creationId xmlns:p14="http://schemas.microsoft.com/office/powerpoint/2010/main" val="2287502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I’ve elected to focus on three primary components unique to game designers that seems to be lacking in (e-learning) instructional design practice. </a:t>
            </a:r>
            <a:r>
              <a:rPr lang="en-US" i="1" dirty="0" smtClean="0"/>
              <a:t>First</a:t>
            </a:r>
            <a:r>
              <a:rPr lang="en-US" dirty="0" smtClean="0"/>
              <a:t> is the overwhelming tendency in video games (with the exception of text-based games) of the visualization of content. How is game content represented? What has been represented as text and why? Related to the first component is </a:t>
            </a:r>
            <a:r>
              <a:rPr lang="en-US" i="1" dirty="0" smtClean="0"/>
              <a:t>second</a:t>
            </a:r>
            <a:r>
              <a:rPr lang="en-US" dirty="0" smtClean="0"/>
              <a:t>, the relationship between objects within a virtual space and how these relationships generate meaning necessary for game play progression. What does the relationship between objects in-game mean to the user? And how does the user interact with the content? What does the relationship… </a:t>
            </a:r>
            <a:r>
              <a:rPr lang="en-US" i="1" dirty="0" smtClean="0"/>
              <a:t>Third</a:t>
            </a:r>
            <a:r>
              <a:rPr lang="en-US" dirty="0" smtClean="0"/>
              <a:t>, is the link between feedback and motivation within the game structure. What are the components that give feedback to the user and how do these structures contribute to player motivation? These three components are necessarily intertwined and require consideration in relation to each other and they will be the focal point as we look more closely at the three design approaches outlined in the next section. </a:t>
            </a:r>
          </a:p>
          <a:p>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6</a:t>
            </a:fld>
            <a:endParaRPr lang="en-US" dirty="0"/>
          </a:p>
        </p:txBody>
      </p:sp>
    </p:spTree>
    <p:extLst>
      <p:ext uri="{BB962C8B-B14F-4D97-AF65-F5344CB8AC3E}">
        <p14:creationId xmlns:p14="http://schemas.microsoft.com/office/powerpoint/2010/main" val="1941850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see evidence of learning supported but we don’t have a clear understanding to how to best do</a:t>
            </a:r>
            <a:r>
              <a:rPr lang="en-US" baseline="0" dirty="0" smtClean="0"/>
              <a:t> this</a:t>
            </a:r>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8</a:t>
            </a:fld>
            <a:endParaRPr lang="en-US" dirty="0"/>
          </a:p>
        </p:txBody>
      </p:sp>
    </p:spTree>
    <p:extLst>
      <p:ext uri="{BB962C8B-B14F-4D97-AF65-F5344CB8AC3E}">
        <p14:creationId xmlns:p14="http://schemas.microsoft.com/office/powerpoint/2010/main" val="3867698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10</a:t>
            </a:fld>
            <a:endParaRPr lang="en-US" dirty="0"/>
          </a:p>
        </p:txBody>
      </p:sp>
    </p:spTree>
    <p:extLst>
      <p:ext uri="{BB962C8B-B14F-4D97-AF65-F5344CB8AC3E}">
        <p14:creationId xmlns:p14="http://schemas.microsoft.com/office/powerpoint/2010/main" val="1941850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Learning across settings</a:t>
            </a:r>
          </a:p>
          <a:p>
            <a:pPr marL="0" indent="0"/>
            <a:r>
              <a:rPr lang="en-US" b="0" dirty="0" smtClean="0"/>
              <a:t>What would be the instructional design strategies if designers shifted the focus of their efforts not in communicating the learning objectives but enabling the learner to identify and define their learning objectives in relation to the outcomes required of them and relative to their current context?</a:t>
            </a:r>
          </a:p>
          <a:p>
            <a:pPr marL="0" indent="0"/>
            <a:endParaRPr lang="en-US" b="0" dirty="0" smtClean="0"/>
          </a:p>
          <a:p>
            <a:pPr marL="0" indent="0"/>
            <a:r>
              <a:rPr lang="en-US" b="0" dirty="0" smtClean="0"/>
              <a:t>Then the focus becomes on designing tools which enable the learner to do so.</a:t>
            </a:r>
            <a:endParaRPr lang="en-US" dirty="0" smtClean="0"/>
          </a:p>
          <a:p>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11</a:t>
            </a:fld>
            <a:endParaRPr lang="en-US" dirty="0"/>
          </a:p>
        </p:txBody>
      </p:sp>
    </p:spTree>
    <p:extLst>
      <p:ext uri="{BB962C8B-B14F-4D97-AF65-F5344CB8AC3E}">
        <p14:creationId xmlns:p14="http://schemas.microsoft.com/office/powerpoint/2010/main" val="1720556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E37F69-0694-0B45-BB13-8BE3F9668E2D}" type="slidenum">
              <a:rPr lang="en-US" smtClean="0"/>
              <a:t>12</a:t>
            </a:fld>
            <a:endParaRPr lang="en-US" dirty="0"/>
          </a:p>
        </p:txBody>
      </p:sp>
    </p:spTree>
    <p:extLst>
      <p:ext uri="{BB962C8B-B14F-4D97-AF65-F5344CB8AC3E}">
        <p14:creationId xmlns:p14="http://schemas.microsoft.com/office/powerpoint/2010/main" val="194185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117F04-0676-A746-8B61-B0842DDE1408}" type="datetimeFigureOut">
              <a:rPr lang="en-US" smtClean="0"/>
              <a:t>5/3/11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17F04-0676-A746-8B61-B0842DDE1408}" type="datetimeFigureOut">
              <a:rPr lang="en-US" smtClean="0"/>
              <a:t>5/3/11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17F04-0676-A746-8B61-B0842DDE1408}" type="datetimeFigureOut">
              <a:rPr lang="en-US" smtClean="0"/>
              <a:t>5/3/11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117F04-0676-A746-8B61-B0842DDE1408}" type="datetimeFigureOut">
              <a:rPr lang="en-US" smtClean="0"/>
              <a:t>5/3/11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4117F04-0676-A746-8B61-B0842DDE1408}" type="datetimeFigureOut">
              <a:rPr lang="en-US" smtClean="0"/>
              <a:t>5/3/11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117F04-0676-A746-8B61-B0842DDE1408}" type="datetimeFigureOut">
              <a:rPr lang="en-US" smtClean="0"/>
              <a:t>5/3/11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03A108-9BC2-1348-821C-3025FF02F08B}"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117F04-0676-A746-8B61-B0842DDE1408}" type="datetimeFigureOut">
              <a:rPr lang="en-US" smtClean="0"/>
              <a:t>5/3/11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117F04-0676-A746-8B61-B0842DDE1408}" type="datetimeFigureOut">
              <a:rPr lang="en-US" smtClean="0"/>
              <a:t>5/3/11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17F04-0676-A746-8B61-B0842DDE1408}" type="datetimeFigureOut">
              <a:rPr lang="en-US" smtClean="0"/>
              <a:t>5/3/11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4117F04-0676-A746-8B61-B0842DDE1408}" type="datetimeFigureOut">
              <a:rPr lang="en-US" smtClean="0"/>
              <a:t>5/3/11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03A108-9BC2-1348-821C-3025FF02F08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17F04-0676-A746-8B61-B0842DDE1408}" type="datetimeFigureOut">
              <a:rPr lang="en-US" smtClean="0"/>
              <a:t>5/3/11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03A108-9BC2-1348-821C-3025FF02F08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4117F04-0676-A746-8B61-B0842DDE1408}" type="datetimeFigureOut">
              <a:rPr lang="en-US" smtClean="0"/>
              <a:t>5/3/11</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903A108-9BC2-1348-821C-3025FF02F08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eg"/><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770505" y="1605749"/>
            <a:ext cx="6028632" cy="1204306"/>
          </a:xfrm>
        </p:spPr>
        <p:txBody>
          <a:bodyPr/>
          <a:lstStyle/>
          <a:p>
            <a:r>
              <a:rPr lang="en-US" dirty="0" smtClean="0"/>
              <a:t>Instructional Design Shifts</a:t>
            </a:r>
            <a:endParaRPr lang="en-US" dirty="0"/>
          </a:p>
        </p:txBody>
      </p:sp>
      <p:sp>
        <p:nvSpPr>
          <p:cNvPr id="3" name="Subtitle 2"/>
          <p:cNvSpPr>
            <a:spLocks noGrp="1"/>
          </p:cNvSpPr>
          <p:nvPr>
            <p:ph type="subTitle" idx="1"/>
          </p:nvPr>
        </p:nvSpPr>
        <p:spPr/>
        <p:txBody>
          <a:bodyPr/>
          <a:lstStyle/>
          <a:p>
            <a:r>
              <a:rPr lang="en-US" dirty="0" smtClean="0"/>
              <a:t>From prescription to engagement</a:t>
            </a:r>
            <a:endParaRPr lang="en-US" dirty="0"/>
          </a:p>
        </p:txBody>
      </p:sp>
    </p:spTree>
    <p:extLst>
      <p:ext uri="{BB962C8B-B14F-4D97-AF65-F5344CB8AC3E}">
        <p14:creationId xmlns:p14="http://schemas.microsoft.com/office/powerpoint/2010/main" val="21234246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661755"/>
            <a:ext cx="2124442"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smtClean="0">
                <a:solidFill>
                  <a:schemeClr val="tx1">
                    <a:lumMod val="85000"/>
                    <a:lumOff val="15000"/>
                  </a:schemeClr>
                </a:solidFill>
              </a:rPr>
              <a:t>systems/network</a:t>
            </a:r>
            <a:endParaRPr lang="en-US" dirty="0">
              <a:solidFill>
                <a:schemeClr val="tx1">
                  <a:lumMod val="85000"/>
                  <a:lumOff val="15000"/>
                </a:schemeClr>
              </a:solidFill>
            </a:endParaRPr>
          </a:p>
        </p:txBody>
      </p:sp>
      <p:sp>
        <p:nvSpPr>
          <p:cNvPr id="3" name="Content Placeholder 2"/>
          <p:cNvSpPr>
            <a:spLocks noGrp="1"/>
          </p:cNvSpPr>
          <p:nvPr>
            <p:ph sz="half" idx="2"/>
          </p:nvPr>
        </p:nvSpPr>
        <p:spPr>
          <a:xfrm>
            <a:off x="6560986" y="1661755"/>
            <a:ext cx="2124443"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a:solidFill>
                  <a:schemeClr val="tx1">
                    <a:lumMod val="85000"/>
                    <a:lumOff val="15000"/>
                  </a:schemeClr>
                </a:solidFill>
              </a:rPr>
              <a:t>e</a:t>
            </a:r>
            <a:r>
              <a:rPr lang="en-US" dirty="0" smtClean="0">
                <a:solidFill>
                  <a:schemeClr val="tx1">
                    <a:lumMod val="85000"/>
                    <a:lumOff val="15000"/>
                  </a:schemeClr>
                </a:solidFill>
              </a:rPr>
              <a:t>mergent</a:t>
            </a:r>
            <a:endParaRPr lang="en-US" dirty="0">
              <a:solidFill>
                <a:schemeClr val="tx1">
                  <a:lumMod val="85000"/>
                  <a:lumOff val="15000"/>
                </a:schemeClr>
              </a:solidFill>
            </a:endParaRPr>
          </a:p>
        </p:txBody>
      </p:sp>
      <p:sp>
        <p:nvSpPr>
          <p:cNvPr id="4" name="Title 3"/>
          <p:cNvSpPr>
            <a:spLocks noGrp="1"/>
          </p:cNvSpPr>
          <p:nvPr>
            <p:ph type="title"/>
          </p:nvPr>
        </p:nvSpPr>
        <p:spPr/>
        <p:txBody>
          <a:bodyPr/>
          <a:lstStyle/>
          <a:p>
            <a:r>
              <a:rPr lang="en-US" dirty="0" smtClean="0"/>
              <a:t>themes</a:t>
            </a:r>
            <a:endParaRPr lang="en-US" dirty="0"/>
          </a:p>
        </p:txBody>
      </p:sp>
      <p:sp>
        <p:nvSpPr>
          <p:cNvPr id="5" name="Content Placeholder 1"/>
          <p:cNvSpPr txBox="1">
            <a:spLocks/>
          </p:cNvSpPr>
          <p:nvPr/>
        </p:nvSpPr>
        <p:spPr>
          <a:xfrm>
            <a:off x="3730252" y="1661755"/>
            <a:ext cx="2124442" cy="3712464"/>
          </a:xfrm>
          <a:prstGeom prst="rect">
            <a:avLst/>
          </a:prstGeo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chorCtr="1">
            <a:normAutofit/>
          </a:bodyPr>
          <a:lstStyle>
            <a:lvl1pPr marL="342900" indent="-342900" algn="l" defTabSz="914400" rtl="0" eaLnBrk="1" latinLnBrk="0" hangingPunct="1">
              <a:spcBef>
                <a:spcPts val="800"/>
              </a:spcBef>
              <a:buFont typeface="Arial" pitchFamily="34" charset="0"/>
              <a:buNone/>
              <a:defRPr sz="28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24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20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9pPr>
          </a:lstStyle>
          <a:p>
            <a:pPr marL="0" indent="0" algn="ctr"/>
            <a:r>
              <a:rPr lang="en-US" dirty="0">
                <a:solidFill>
                  <a:schemeClr val="tx1">
                    <a:lumMod val="85000"/>
                    <a:lumOff val="15000"/>
                  </a:schemeClr>
                </a:solidFill>
              </a:rPr>
              <a:t>c</a:t>
            </a:r>
            <a:r>
              <a:rPr lang="en-US" dirty="0" smtClean="0">
                <a:solidFill>
                  <a:schemeClr val="tx1">
                    <a:lumMod val="85000"/>
                    <a:lumOff val="15000"/>
                  </a:schemeClr>
                </a:solidFill>
              </a:rPr>
              <a:t>o-constructed</a:t>
            </a:r>
            <a:endParaRPr lang="en-US" dirty="0">
              <a:solidFill>
                <a:schemeClr val="tx1">
                  <a:lumMod val="85000"/>
                  <a:lumOff val="15000"/>
                </a:schemeClr>
              </a:solidFill>
            </a:endParaRPr>
          </a:p>
        </p:txBody>
      </p:sp>
    </p:spTree>
    <p:extLst>
      <p:ext uri="{BB962C8B-B14F-4D97-AF65-F5344CB8AC3E}">
        <p14:creationId xmlns:p14="http://schemas.microsoft.com/office/powerpoint/2010/main" val="40995122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look like?</a:t>
            </a:r>
            <a:endParaRPr lang="en-US" dirty="0"/>
          </a:p>
        </p:txBody>
      </p:sp>
      <p:sp>
        <p:nvSpPr>
          <p:cNvPr id="3" name="Text Placeholder 2"/>
          <p:cNvSpPr>
            <a:spLocks noGrp="1"/>
          </p:cNvSpPr>
          <p:nvPr>
            <p:ph type="body" idx="1"/>
          </p:nvPr>
        </p:nvSpPr>
        <p:spPr/>
        <p:txBody>
          <a:bodyPr/>
          <a:lstStyle/>
          <a:p>
            <a:r>
              <a:rPr lang="en-US" dirty="0" smtClean="0"/>
              <a:t>Architect</a:t>
            </a:r>
            <a:endParaRPr lang="en-US" dirty="0"/>
          </a:p>
        </p:txBody>
      </p:sp>
      <p:sp>
        <p:nvSpPr>
          <p:cNvPr id="4" name="Content Placeholder 3"/>
          <p:cNvSpPr>
            <a:spLocks noGrp="1"/>
          </p:cNvSpPr>
          <p:nvPr>
            <p:ph sz="half" idx="2"/>
          </p:nvPr>
        </p:nvSpPr>
        <p:spPr/>
        <p:txBody>
          <a:bodyPr/>
          <a:lstStyle/>
          <a:p>
            <a:r>
              <a:rPr lang="en-US" dirty="0" smtClean="0"/>
              <a:t>design a system</a:t>
            </a:r>
            <a:endParaRPr lang="en-US" dirty="0"/>
          </a:p>
        </p:txBody>
      </p:sp>
      <p:sp>
        <p:nvSpPr>
          <p:cNvPr id="5" name="Text Placeholder 4"/>
          <p:cNvSpPr>
            <a:spLocks noGrp="1"/>
          </p:cNvSpPr>
          <p:nvPr>
            <p:ph type="body" sz="quarter" idx="3"/>
          </p:nvPr>
        </p:nvSpPr>
        <p:spPr/>
        <p:txBody>
          <a:bodyPr/>
          <a:lstStyle/>
          <a:p>
            <a:r>
              <a:rPr lang="en-US" dirty="0" smtClean="0"/>
              <a:t>choreographer</a:t>
            </a:r>
            <a:endParaRPr lang="en-US" dirty="0"/>
          </a:p>
        </p:txBody>
      </p:sp>
      <p:sp>
        <p:nvSpPr>
          <p:cNvPr id="6" name="Content Placeholder 5"/>
          <p:cNvSpPr>
            <a:spLocks noGrp="1"/>
          </p:cNvSpPr>
          <p:nvPr>
            <p:ph sz="quarter" idx="4"/>
          </p:nvPr>
        </p:nvSpPr>
        <p:spPr/>
        <p:txBody>
          <a:bodyPr/>
          <a:lstStyle/>
          <a:p>
            <a:r>
              <a:rPr lang="en-US" dirty="0"/>
              <a:t>c</a:t>
            </a:r>
            <a:r>
              <a:rPr lang="en-US" dirty="0" smtClean="0"/>
              <a:t>oordinate materials</a:t>
            </a:r>
            <a:endParaRPr lang="en-US" dirty="0"/>
          </a:p>
        </p:txBody>
      </p:sp>
    </p:spTree>
    <p:extLst>
      <p:ext uri="{BB962C8B-B14F-4D97-AF65-F5344CB8AC3E}">
        <p14:creationId xmlns:p14="http://schemas.microsoft.com/office/powerpoint/2010/main" val="24704710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661755"/>
            <a:ext cx="2124442"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smtClean="0">
                <a:solidFill>
                  <a:schemeClr val="tx1">
                    <a:lumMod val="85000"/>
                    <a:lumOff val="15000"/>
                  </a:schemeClr>
                </a:solidFill>
              </a:rPr>
              <a:t>creative </a:t>
            </a:r>
            <a:r>
              <a:rPr lang="en-US" dirty="0">
                <a:solidFill>
                  <a:schemeClr val="tx1">
                    <a:lumMod val="85000"/>
                    <a:lumOff val="15000"/>
                  </a:schemeClr>
                </a:solidFill>
              </a:rPr>
              <a:t>p</a:t>
            </a:r>
            <a:r>
              <a:rPr lang="en-US" dirty="0" smtClean="0">
                <a:solidFill>
                  <a:schemeClr val="tx1">
                    <a:lumMod val="85000"/>
                    <a:lumOff val="15000"/>
                  </a:schemeClr>
                </a:solidFill>
              </a:rPr>
              <a:t>rocess</a:t>
            </a:r>
            <a:endParaRPr lang="en-US" dirty="0">
              <a:solidFill>
                <a:schemeClr val="tx1">
                  <a:lumMod val="85000"/>
                  <a:lumOff val="15000"/>
                </a:schemeClr>
              </a:solidFill>
            </a:endParaRPr>
          </a:p>
        </p:txBody>
      </p:sp>
      <p:sp>
        <p:nvSpPr>
          <p:cNvPr id="3" name="Content Placeholder 2"/>
          <p:cNvSpPr>
            <a:spLocks noGrp="1"/>
          </p:cNvSpPr>
          <p:nvPr>
            <p:ph sz="half" idx="2"/>
          </p:nvPr>
        </p:nvSpPr>
        <p:spPr>
          <a:xfrm>
            <a:off x="6560986" y="1661755"/>
            <a:ext cx="2124443"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a:solidFill>
                  <a:schemeClr val="tx1">
                    <a:lumMod val="85000"/>
                    <a:lumOff val="15000"/>
                  </a:schemeClr>
                </a:solidFill>
              </a:rPr>
              <a:t>r</a:t>
            </a:r>
            <a:r>
              <a:rPr lang="en-US" dirty="0" smtClean="0">
                <a:solidFill>
                  <a:schemeClr val="tx1">
                    <a:lumMod val="85000"/>
                    <a:lumOff val="15000"/>
                  </a:schemeClr>
                </a:solidFill>
              </a:rPr>
              <a:t>esearch </a:t>
            </a:r>
            <a:r>
              <a:rPr lang="en-US" dirty="0">
                <a:solidFill>
                  <a:schemeClr val="tx1">
                    <a:lumMod val="85000"/>
                    <a:lumOff val="15000"/>
                  </a:schemeClr>
                </a:solidFill>
              </a:rPr>
              <a:t>m</a:t>
            </a:r>
            <a:r>
              <a:rPr lang="en-US" dirty="0" smtClean="0">
                <a:solidFill>
                  <a:schemeClr val="tx1">
                    <a:lumMod val="85000"/>
                    <a:lumOff val="15000"/>
                  </a:schemeClr>
                </a:solidFill>
              </a:rPr>
              <a:t>ethod</a:t>
            </a:r>
            <a:endParaRPr lang="en-US" dirty="0">
              <a:solidFill>
                <a:schemeClr val="tx1">
                  <a:lumMod val="85000"/>
                  <a:lumOff val="15000"/>
                </a:schemeClr>
              </a:solidFill>
            </a:endParaRPr>
          </a:p>
        </p:txBody>
      </p:sp>
      <p:sp>
        <p:nvSpPr>
          <p:cNvPr id="4" name="Title 3"/>
          <p:cNvSpPr>
            <a:spLocks noGrp="1"/>
          </p:cNvSpPr>
          <p:nvPr>
            <p:ph type="title"/>
          </p:nvPr>
        </p:nvSpPr>
        <p:spPr/>
        <p:txBody>
          <a:bodyPr/>
          <a:lstStyle/>
          <a:p>
            <a:r>
              <a:rPr lang="en-US" dirty="0" smtClean="0"/>
              <a:t>Future work</a:t>
            </a:r>
            <a:endParaRPr lang="en-US" dirty="0"/>
          </a:p>
        </p:txBody>
      </p:sp>
      <p:sp>
        <p:nvSpPr>
          <p:cNvPr id="5" name="Content Placeholder 1"/>
          <p:cNvSpPr txBox="1">
            <a:spLocks/>
          </p:cNvSpPr>
          <p:nvPr/>
        </p:nvSpPr>
        <p:spPr>
          <a:xfrm>
            <a:off x="3730252" y="1661755"/>
            <a:ext cx="2124442" cy="3712464"/>
          </a:xfrm>
          <a:prstGeom prst="rect">
            <a:avLst/>
          </a:prstGeo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chorCtr="1">
            <a:normAutofit/>
          </a:bodyPr>
          <a:lstStyle>
            <a:lvl1pPr marL="342900" indent="-342900" algn="l" defTabSz="914400" rtl="0" eaLnBrk="1" latinLnBrk="0" hangingPunct="1">
              <a:spcBef>
                <a:spcPts val="800"/>
              </a:spcBef>
              <a:buFont typeface="Arial" pitchFamily="34" charset="0"/>
              <a:buNone/>
              <a:defRPr sz="28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24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20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9pPr>
          </a:lstStyle>
          <a:p>
            <a:pPr marL="0" indent="0" algn="ctr"/>
            <a:r>
              <a:rPr lang="en-US" dirty="0">
                <a:solidFill>
                  <a:schemeClr val="tx1">
                    <a:lumMod val="85000"/>
                    <a:lumOff val="15000"/>
                  </a:schemeClr>
                </a:solidFill>
              </a:rPr>
              <a:t>d</a:t>
            </a:r>
            <a:r>
              <a:rPr lang="en-US" dirty="0" smtClean="0">
                <a:solidFill>
                  <a:schemeClr val="tx1">
                    <a:lumMod val="85000"/>
                    <a:lumOff val="15000"/>
                  </a:schemeClr>
                </a:solidFill>
              </a:rPr>
              <a:t>esign a model</a:t>
            </a:r>
            <a:endParaRPr lang="en-US" dirty="0">
              <a:solidFill>
                <a:schemeClr val="tx1">
                  <a:lumMod val="85000"/>
                  <a:lumOff val="15000"/>
                </a:schemeClr>
              </a:solidFill>
            </a:endParaRPr>
          </a:p>
        </p:txBody>
      </p:sp>
    </p:spTree>
    <p:extLst>
      <p:ext uri="{BB962C8B-B14F-4D97-AF65-F5344CB8AC3E}">
        <p14:creationId xmlns:p14="http://schemas.microsoft.com/office/powerpoint/2010/main" val="40995122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progression	</a:t>
            </a:r>
            <a:endParaRPr lang="en-US" dirty="0"/>
          </a:p>
        </p:txBody>
      </p:sp>
      <p:sp>
        <p:nvSpPr>
          <p:cNvPr id="4" name="Rectangle 3"/>
          <p:cNvSpPr/>
          <p:nvPr/>
        </p:nvSpPr>
        <p:spPr>
          <a:xfrm>
            <a:off x="681858" y="1518748"/>
            <a:ext cx="1842244" cy="909434"/>
          </a:xfrm>
          <a:prstGeom prst="rect">
            <a:avLst/>
          </a:prstGeom>
          <a:effectLst>
            <a:outerShdw blurRad="40000" dist="23000" dir="5400000" rotWithShape="0">
              <a:srgbClr val="000000">
                <a:alpha val="35000"/>
              </a:srgbClr>
            </a:outerShdw>
            <a:reflection stA="50000" endPos="75000" dist="12700" dir="5400000" sy="-100000" algn="bl"/>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E-learning</a:t>
            </a:r>
            <a:endParaRPr lang="en-US" dirty="0"/>
          </a:p>
        </p:txBody>
      </p:sp>
      <p:sp>
        <p:nvSpPr>
          <p:cNvPr id="5" name="Rectangle 4"/>
          <p:cNvSpPr/>
          <p:nvPr/>
        </p:nvSpPr>
        <p:spPr>
          <a:xfrm>
            <a:off x="3844370" y="1518748"/>
            <a:ext cx="1842244" cy="909434"/>
          </a:xfrm>
          <a:prstGeom prst="rect">
            <a:avLst/>
          </a:prstGeom>
          <a:effectLst>
            <a:outerShdw blurRad="40000" dist="23000" dir="5400000" rotWithShape="0">
              <a:srgbClr val="000000">
                <a:alpha val="35000"/>
              </a:srgbClr>
            </a:outerShdw>
            <a:reflection stA="50000" endPos="75000" dist="12700" dir="5400000" sy="-100000" algn="bl"/>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Web 2.0</a:t>
            </a:r>
            <a:endParaRPr lang="en-US" dirty="0"/>
          </a:p>
        </p:txBody>
      </p:sp>
      <p:sp>
        <p:nvSpPr>
          <p:cNvPr id="6" name="Rectangle 5"/>
          <p:cNvSpPr/>
          <p:nvPr/>
        </p:nvSpPr>
        <p:spPr>
          <a:xfrm>
            <a:off x="6787395" y="1518748"/>
            <a:ext cx="1842244" cy="909434"/>
          </a:xfrm>
          <a:prstGeom prst="rect">
            <a:avLst/>
          </a:prstGeom>
          <a:effectLst>
            <a:outerShdw blurRad="40000" dist="23000" dir="5400000" rotWithShape="0">
              <a:srgbClr val="000000">
                <a:alpha val="35000"/>
              </a:srgbClr>
            </a:outerShdw>
            <a:reflection stA="50000" endPos="75000" dist="12700" dir="5400000" sy="-100000" algn="bl"/>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Game design</a:t>
            </a:r>
            <a:endParaRPr lang="en-US" dirty="0"/>
          </a:p>
        </p:txBody>
      </p:sp>
      <p:cxnSp>
        <p:nvCxnSpPr>
          <p:cNvPr id="9" name="Straight Arrow Connector 8"/>
          <p:cNvCxnSpPr/>
          <p:nvPr/>
        </p:nvCxnSpPr>
        <p:spPr>
          <a:xfrm>
            <a:off x="2524102" y="1973465"/>
            <a:ext cx="132026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5686614" y="1973465"/>
            <a:ext cx="110078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681858" y="3422093"/>
            <a:ext cx="7947780" cy="646331"/>
          </a:xfrm>
          <a:prstGeom prst="rect">
            <a:avLst/>
          </a:prstGeom>
        </p:spPr>
        <p:txBody>
          <a:bodyPr wrap="square">
            <a:spAutoFit/>
          </a:bodyPr>
          <a:lstStyle/>
          <a:p>
            <a:r>
              <a:rPr lang="en-US" dirty="0" smtClean="0"/>
              <a:t>Limitation of historical instructional design strategies becoming increasingly apparent as instructional designers try to design and develop their own games. </a:t>
            </a:r>
          </a:p>
        </p:txBody>
      </p:sp>
    </p:spTree>
    <p:extLst>
      <p:ext uri="{BB962C8B-B14F-4D97-AF65-F5344CB8AC3E}">
        <p14:creationId xmlns:p14="http://schemas.microsoft.com/office/powerpoint/2010/main" val="22271485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rossword.gif"/>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807" b="1807"/>
          <a:stretch>
            <a:fillRect/>
          </a:stretch>
        </p:blipFill>
        <p:spPr/>
      </p:pic>
      <p:sp>
        <p:nvSpPr>
          <p:cNvPr id="3" name="Title 2"/>
          <p:cNvSpPr>
            <a:spLocks noGrp="1"/>
          </p:cNvSpPr>
          <p:nvPr>
            <p:ph type="title"/>
          </p:nvPr>
        </p:nvSpPr>
        <p:spPr/>
        <p:txBody>
          <a:bodyPr/>
          <a:lstStyle/>
          <a:p>
            <a:r>
              <a:rPr lang="en-US" dirty="0" smtClean="0"/>
              <a:t>Mini Game </a:t>
            </a:r>
            <a:endParaRPr lang="en-US" dirty="0"/>
          </a:p>
        </p:txBody>
      </p:sp>
      <p:sp>
        <p:nvSpPr>
          <p:cNvPr id="4" name="Text Placeholder 3"/>
          <p:cNvSpPr>
            <a:spLocks noGrp="1"/>
          </p:cNvSpPr>
          <p:nvPr>
            <p:ph type="body" sz="half" idx="2"/>
          </p:nvPr>
        </p:nvSpPr>
        <p:spPr/>
        <p:txBody>
          <a:bodyPr/>
          <a:lstStyle/>
          <a:p>
            <a:r>
              <a:rPr lang="en-US" dirty="0" smtClean="0"/>
              <a:t>Self-contained games dropped into a course</a:t>
            </a:r>
            <a:endParaRPr lang="en-US" dirty="0"/>
          </a:p>
        </p:txBody>
      </p:sp>
    </p:spTree>
    <p:extLst>
      <p:ext uri="{BB962C8B-B14F-4D97-AF65-F5344CB8AC3E}">
        <p14:creationId xmlns:p14="http://schemas.microsoft.com/office/powerpoint/2010/main" val="19870385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simcity.jpg"/>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6271" r="16271"/>
          <a:stretch>
            <a:fillRect/>
          </a:stretch>
        </p:blipFill>
        <p:spPr/>
      </p:pic>
      <p:sp>
        <p:nvSpPr>
          <p:cNvPr id="3" name="Title 2"/>
          <p:cNvSpPr>
            <a:spLocks noGrp="1"/>
          </p:cNvSpPr>
          <p:nvPr>
            <p:ph type="title"/>
          </p:nvPr>
        </p:nvSpPr>
        <p:spPr/>
        <p:txBody>
          <a:bodyPr/>
          <a:lstStyle/>
          <a:p>
            <a:r>
              <a:rPr lang="en-US" dirty="0" smtClean="0"/>
              <a:t>Whole Game</a:t>
            </a:r>
            <a:endParaRPr lang="en-US" dirty="0"/>
          </a:p>
        </p:txBody>
      </p:sp>
      <p:sp>
        <p:nvSpPr>
          <p:cNvPr id="4" name="Text Placeholder 3"/>
          <p:cNvSpPr>
            <a:spLocks noGrp="1"/>
          </p:cNvSpPr>
          <p:nvPr>
            <p:ph type="body" sz="half" idx="2"/>
          </p:nvPr>
        </p:nvSpPr>
        <p:spPr/>
        <p:txBody>
          <a:bodyPr/>
          <a:lstStyle/>
          <a:p>
            <a:r>
              <a:rPr lang="en-US" dirty="0" smtClean="0"/>
              <a:t>Commercial Title</a:t>
            </a:r>
            <a:endParaRPr lang="en-US" dirty="0"/>
          </a:p>
        </p:txBody>
      </p:sp>
    </p:spTree>
    <p:extLst>
      <p:ext uri="{BB962C8B-B14F-4D97-AF65-F5344CB8AC3E}">
        <p14:creationId xmlns:p14="http://schemas.microsoft.com/office/powerpoint/2010/main" val="38220244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DreamBox2.jpg"/>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15762" r="15762"/>
          <a:stretch>
            <a:fillRect/>
          </a:stretch>
        </p:blipFill>
        <p:spPr/>
      </p:pic>
      <p:sp>
        <p:nvSpPr>
          <p:cNvPr id="3" name="Title 2"/>
          <p:cNvSpPr>
            <a:spLocks noGrp="1"/>
          </p:cNvSpPr>
          <p:nvPr>
            <p:ph type="title"/>
          </p:nvPr>
        </p:nvSpPr>
        <p:spPr/>
        <p:txBody>
          <a:bodyPr/>
          <a:lstStyle/>
          <a:p>
            <a:r>
              <a:rPr lang="en-US" dirty="0" smtClean="0"/>
              <a:t>Whole Game</a:t>
            </a:r>
            <a:endParaRPr lang="en-US" dirty="0"/>
          </a:p>
        </p:txBody>
      </p:sp>
      <p:sp>
        <p:nvSpPr>
          <p:cNvPr id="4" name="Text Placeholder 3"/>
          <p:cNvSpPr>
            <a:spLocks noGrp="1"/>
          </p:cNvSpPr>
          <p:nvPr>
            <p:ph type="body" sz="half" idx="2"/>
          </p:nvPr>
        </p:nvSpPr>
        <p:spPr/>
        <p:txBody>
          <a:bodyPr/>
          <a:lstStyle/>
          <a:p>
            <a:r>
              <a:rPr lang="en-US" dirty="0" smtClean="0"/>
              <a:t>Build Your Own</a:t>
            </a:r>
            <a:endParaRPr lang="en-US" dirty="0"/>
          </a:p>
        </p:txBody>
      </p:sp>
      <p:pic>
        <p:nvPicPr>
          <p:cNvPr id="6" name="Picture 5" descr="dreamboxlogo.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3332" y="24187"/>
            <a:ext cx="1175825" cy="587913"/>
          </a:xfrm>
          <a:prstGeom prst="rect">
            <a:avLst/>
          </a:prstGeom>
        </p:spPr>
      </p:pic>
    </p:spTree>
    <p:extLst>
      <p:ext uri="{BB962C8B-B14F-4D97-AF65-F5344CB8AC3E}">
        <p14:creationId xmlns:p14="http://schemas.microsoft.com/office/powerpoint/2010/main" val="33271366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22960" y="1661755"/>
            <a:ext cx="2124442"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a:solidFill>
                  <a:schemeClr val="tx1">
                    <a:lumMod val="85000"/>
                    <a:lumOff val="15000"/>
                  </a:schemeClr>
                </a:solidFill>
              </a:rPr>
              <a:t>v</a:t>
            </a:r>
            <a:r>
              <a:rPr lang="en-US" dirty="0" smtClean="0">
                <a:solidFill>
                  <a:schemeClr val="tx1">
                    <a:lumMod val="85000"/>
                    <a:lumOff val="15000"/>
                  </a:schemeClr>
                </a:solidFill>
              </a:rPr>
              <a:t>isualization of content</a:t>
            </a:r>
            <a:endParaRPr lang="en-US" dirty="0">
              <a:solidFill>
                <a:schemeClr val="tx1">
                  <a:lumMod val="85000"/>
                  <a:lumOff val="15000"/>
                </a:schemeClr>
              </a:solidFill>
            </a:endParaRPr>
          </a:p>
        </p:txBody>
      </p:sp>
      <p:sp>
        <p:nvSpPr>
          <p:cNvPr id="3" name="Content Placeholder 2"/>
          <p:cNvSpPr>
            <a:spLocks noGrp="1"/>
          </p:cNvSpPr>
          <p:nvPr>
            <p:ph sz="half" idx="2"/>
          </p:nvPr>
        </p:nvSpPr>
        <p:spPr>
          <a:xfrm>
            <a:off x="6560986" y="1661755"/>
            <a:ext cx="2124443" cy="3712464"/>
          </a:xfr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anchor="ctr" anchorCtr="1"/>
          <a:lstStyle/>
          <a:p>
            <a:pPr marL="0" indent="0" algn="ctr"/>
            <a:r>
              <a:rPr lang="en-US" dirty="0">
                <a:solidFill>
                  <a:schemeClr val="tx1">
                    <a:lumMod val="85000"/>
                    <a:lumOff val="15000"/>
                  </a:schemeClr>
                </a:solidFill>
              </a:rPr>
              <a:t>l</a:t>
            </a:r>
            <a:r>
              <a:rPr lang="en-US" dirty="0" smtClean="0">
                <a:solidFill>
                  <a:schemeClr val="tx1">
                    <a:lumMod val="85000"/>
                    <a:lumOff val="15000"/>
                  </a:schemeClr>
                </a:solidFill>
              </a:rPr>
              <a:t>ink between feedback and motivation</a:t>
            </a:r>
            <a:endParaRPr lang="en-US" dirty="0">
              <a:solidFill>
                <a:schemeClr val="tx1">
                  <a:lumMod val="85000"/>
                  <a:lumOff val="15000"/>
                </a:schemeClr>
              </a:solidFill>
            </a:endParaRPr>
          </a:p>
        </p:txBody>
      </p:sp>
      <p:sp>
        <p:nvSpPr>
          <p:cNvPr id="4" name="Title 3"/>
          <p:cNvSpPr>
            <a:spLocks noGrp="1"/>
          </p:cNvSpPr>
          <p:nvPr>
            <p:ph type="title"/>
          </p:nvPr>
        </p:nvSpPr>
        <p:spPr/>
        <p:txBody>
          <a:bodyPr/>
          <a:lstStyle/>
          <a:p>
            <a:r>
              <a:rPr lang="en-US" dirty="0" smtClean="0"/>
              <a:t>Missing pieces</a:t>
            </a:r>
            <a:endParaRPr lang="en-US" dirty="0"/>
          </a:p>
        </p:txBody>
      </p:sp>
      <p:sp>
        <p:nvSpPr>
          <p:cNvPr id="5" name="Content Placeholder 1"/>
          <p:cNvSpPr txBox="1">
            <a:spLocks/>
          </p:cNvSpPr>
          <p:nvPr/>
        </p:nvSpPr>
        <p:spPr>
          <a:xfrm>
            <a:off x="3730252" y="1661755"/>
            <a:ext cx="2124442" cy="3712464"/>
          </a:xfrm>
          <a:prstGeom prst="rect">
            <a:avLst/>
          </a:prstGeom>
          <a:effectLst>
            <a:reflection blurRad="6350" stA="52000" endA="300" endPos="35000" dir="5400000" sy="-100000" algn="bl" rotWithShape="0"/>
          </a:effectLst>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chorCtr="1">
            <a:normAutofit/>
          </a:bodyPr>
          <a:lstStyle>
            <a:lvl1pPr marL="342900" indent="-342900" algn="l" defTabSz="914400" rtl="0" eaLnBrk="1" latinLnBrk="0" hangingPunct="1">
              <a:spcBef>
                <a:spcPts val="800"/>
              </a:spcBef>
              <a:buFont typeface="Arial" pitchFamily="34" charset="0"/>
              <a:buNone/>
              <a:defRPr sz="28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24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20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9pPr>
          </a:lstStyle>
          <a:p>
            <a:pPr marL="0" indent="0" algn="ctr"/>
            <a:r>
              <a:rPr lang="en-US" dirty="0">
                <a:solidFill>
                  <a:schemeClr val="tx1">
                    <a:lumMod val="85000"/>
                    <a:lumOff val="15000"/>
                  </a:schemeClr>
                </a:solidFill>
              </a:rPr>
              <a:t>i</a:t>
            </a:r>
            <a:r>
              <a:rPr lang="en-US" dirty="0" smtClean="0">
                <a:solidFill>
                  <a:schemeClr val="tx1">
                    <a:lumMod val="85000"/>
                    <a:lumOff val="15000"/>
                  </a:schemeClr>
                </a:solidFill>
              </a:rPr>
              <a:t>nteraction with and between objects</a:t>
            </a:r>
            <a:endParaRPr lang="en-US" dirty="0">
              <a:solidFill>
                <a:schemeClr val="tx1">
                  <a:lumMod val="85000"/>
                  <a:lumOff val="15000"/>
                </a:schemeClr>
              </a:solidFill>
            </a:endParaRPr>
          </a:p>
        </p:txBody>
      </p:sp>
    </p:spTree>
    <p:extLst>
      <p:ext uri="{BB962C8B-B14F-4D97-AF65-F5344CB8AC3E}">
        <p14:creationId xmlns:p14="http://schemas.microsoft.com/office/powerpoint/2010/main" val="6036374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badges.jpg"/>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3933" r="23933"/>
          <a:stretch>
            <a:fillRect/>
          </a:stretch>
        </p:blipFill>
        <p:spPr/>
      </p:pic>
      <p:sp>
        <p:nvSpPr>
          <p:cNvPr id="3" name="Title 2"/>
          <p:cNvSpPr>
            <a:spLocks noGrp="1"/>
          </p:cNvSpPr>
          <p:nvPr>
            <p:ph type="title"/>
          </p:nvPr>
        </p:nvSpPr>
        <p:spPr/>
        <p:txBody>
          <a:bodyPr/>
          <a:lstStyle/>
          <a:p>
            <a:r>
              <a:rPr lang="en-US" dirty="0" smtClean="0"/>
              <a:t>Game Mechanics</a:t>
            </a:r>
            <a:endParaRPr lang="en-US" dirty="0"/>
          </a:p>
        </p:txBody>
      </p:sp>
      <p:sp>
        <p:nvSpPr>
          <p:cNvPr id="4" name="Text Placeholder 3"/>
          <p:cNvSpPr>
            <a:spLocks noGrp="1"/>
          </p:cNvSpPr>
          <p:nvPr>
            <p:ph type="body" sz="half" idx="2"/>
          </p:nvPr>
        </p:nvSpPr>
        <p:spPr/>
        <p:txBody>
          <a:bodyPr/>
          <a:lstStyle/>
          <a:p>
            <a:r>
              <a:rPr lang="en-US" dirty="0" smtClean="0"/>
              <a:t>Branching/Points/Achievements</a:t>
            </a:r>
            <a:endParaRPr lang="en-US" dirty="0"/>
          </a:p>
        </p:txBody>
      </p:sp>
    </p:spTree>
    <p:extLst>
      <p:ext uri="{BB962C8B-B14F-4D97-AF65-F5344CB8AC3E}">
        <p14:creationId xmlns:p14="http://schemas.microsoft.com/office/powerpoint/2010/main" val="10643458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 what has this taught us?</a:t>
            </a:r>
            <a:endParaRPr lang="en-US" dirty="0"/>
          </a:p>
        </p:txBody>
      </p:sp>
      <p:sp>
        <p:nvSpPr>
          <p:cNvPr id="3" name="Content Placeholder 2"/>
          <p:cNvSpPr>
            <a:spLocks noGrp="1"/>
          </p:cNvSpPr>
          <p:nvPr>
            <p:ph idx="1"/>
          </p:nvPr>
        </p:nvSpPr>
        <p:spPr/>
        <p:txBody>
          <a:bodyPr/>
          <a:lstStyle/>
          <a:p>
            <a:pPr marL="0" indent="0"/>
            <a:r>
              <a:rPr lang="en-US" dirty="0"/>
              <a:t>G</a:t>
            </a:r>
            <a:r>
              <a:rPr lang="en-US" dirty="0" smtClean="0"/>
              <a:t>ames for learning requires adaptive design strategies that are in direct conflict with e-learning design principles</a:t>
            </a:r>
          </a:p>
        </p:txBody>
      </p:sp>
    </p:spTree>
    <p:extLst>
      <p:ext uri="{BB962C8B-B14F-4D97-AF65-F5344CB8AC3E}">
        <p14:creationId xmlns:p14="http://schemas.microsoft.com/office/powerpoint/2010/main" val="8785840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shift</a:t>
            </a:r>
            <a:endParaRPr lang="en-US" dirty="0"/>
          </a:p>
        </p:txBody>
      </p:sp>
      <p:sp>
        <p:nvSpPr>
          <p:cNvPr id="3" name="Content Placeholder 2"/>
          <p:cNvSpPr>
            <a:spLocks noGrp="1"/>
          </p:cNvSpPr>
          <p:nvPr>
            <p:ph idx="1"/>
          </p:nvPr>
        </p:nvSpPr>
        <p:spPr>
          <a:xfrm>
            <a:off x="681858" y="2904867"/>
            <a:ext cx="7520940" cy="2175423"/>
          </a:xfrm>
        </p:spPr>
        <p:txBody>
          <a:bodyPr/>
          <a:lstStyle/>
          <a:p>
            <a:endParaRPr lang="en-US" b="0" dirty="0"/>
          </a:p>
          <a:p>
            <a:pPr algn="r"/>
            <a:r>
              <a:rPr lang="en-US" b="0" dirty="0" smtClean="0"/>
              <a:t>Distributed cognition</a:t>
            </a:r>
          </a:p>
          <a:p>
            <a:pPr algn="r"/>
            <a:r>
              <a:rPr lang="en-US" b="0" dirty="0" smtClean="0"/>
              <a:t>Actor network</a:t>
            </a:r>
          </a:p>
          <a:p>
            <a:pPr algn="r"/>
            <a:r>
              <a:rPr lang="en-US" b="0" dirty="0" smtClean="0"/>
              <a:t>Cultural historical activity theory</a:t>
            </a:r>
          </a:p>
          <a:p>
            <a:endParaRPr lang="en-US" dirty="0" smtClean="0"/>
          </a:p>
          <a:p>
            <a:pPr marL="0" indent="0" algn="r">
              <a:buNone/>
            </a:pPr>
            <a:r>
              <a:rPr lang="en-US" dirty="0" smtClean="0"/>
              <a:t>All deal with systems.</a:t>
            </a:r>
            <a:endParaRPr lang="en-US" dirty="0"/>
          </a:p>
        </p:txBody>
      </p:sp>
      <p:sp>
        <p:nvSpPr>
          <p:cNvPr id="4" name="Rectangle 3"/>
          <p:cNvSpPr/>
          <p:nvPr/>
        </p:nvSpPr>
        <p:spPr>
          <a:xfrm>
            <a:off x="681858" y="1077508"/>
            <a:ext cx="1842244" cy="1023600"/>
          </a:xfrm>
          <a:prstGeom prst="rect">
            <a:avLst/>
          </a:prstGeom>
          <a:effectLst>
            <a:outerShdw blurRad="40000" dist="23000" dir="5400000" rotWithShape="0">
              <a:srgbClr val="000000">
                <a:alpha val="35000"/>
              </a:srgbClr>
            </a:outerShdw>
            <a:reflection stA="50000" endPos="75000" dist="12700" dir="5400000" sy="-100000" algn="bl"/>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Linear instructional strategies</a:t>
            </a:r>
            <a:endParaRPr lang="en-US" dirty="0"/>
          </a:p>
        </p:txBody>
      </p:sp>
      <p:sp>
        <p:nvSpPr>
          <p:cNvPr id="5" name="Rectangle 4"/>
          <p:cNvSpPr/>
          <p:nvPr/>
        </p:nvSpPr>
        <p:spPr>
          <a:xfrm>
            <a:off x="6360557" y="1077508"/>
            <a:ext cx="1842244" cy="1023600"/>
          </a:xfrm>
          <a:prstGeom prst="rect">
            <a:avLst/>
          </a:prstGeom>
          <a:effectLst>
            <a:outerShdw blurRad="40000" dist="23000" dir="5400000" rotWithShape="0">
              <a:srgbClr val="000000">
                <a:alpha val="35000"/>
              </a:srgbClr>
            </a:outerShdw>
            <a:reflection stA="50000" endPos="75000" dist="12700" dir="5400000" sy="-100000" algn="bl"/>
          </a:effectLst>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S</a:t>
            </a:r>
            <a:r>
              <a:rPr lang="en-US" dirty="0" smtClean="0"/>
              <a:t>ociocultural theory</a:t>
            </a:r>
            <a:endParaRPr lang="en-US" dirty="0"/>
          </a:p>
        </p:txBody>
      </p:sp>
      <p:cxnSp>
        <p:nvCxnSpPr>
          <p:cNvPr id="11" name="Straight Arrow Connector 10"/>
          <p:cNvCxnSpPr>
            <a:stCxn id="4" idx="3"/>
            <a:endCxn id="5" idx="1"/>
          </p:cNvCxnSpPr>
          <p:nvPr/>
        </p:nvCxnSpPr>
        <p:spPr>
          <a:xfrm>
            <a:off x="2524102" y="1589308"/>
            <a:ext cx="383645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788989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4100</TotalTime>
  <Words>518</Words>
  <Application>Microsoft Macintosh PowerPoint</Application>
  <PresentationFormat>On-screen Show (4:3)</PresentationFormat>
  <Paragraphs>62</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Instructional Design Shifts</vt:lpstr>
      <vt:lpstr>Design progression </vt:lpstr>
      <vt:lpstr>Mini Game </vt:lpstr>
      <vt:lpstr>Whole Game</vt:lpstr>
      <vt:lpstr>Whole Game</vt:lpstr>
      <vt:lpstr>Missing pieces</vt:lpstr>
      <vt:lpstr>Game Mechanics</vt:lpstr>
      <vt:lpstr>So what has this taught us?</vt:lpstr>
      <vt:lpstr>Fundamental shift</vt:lpstr>
      <vt:lpstr>themes</vt:lpstr>
      <vt:lpstr>What does this look like?</vt:lpstr>
      <vt:lpstr>Future 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Theresa Horstman</dc:creator>
  <cp:lastModifiedBy>Theresa Horstman</cp:lastModifiedBy>
  <cp:revision>27</cp:revision>
  <dcterms:created xsi:type="dcterms:W3CDTF">2011-05-03T18:15:47Z</dcterms:created>
  <dcterms:modified xsi:type="dcterms:W3CDTF">2011-05-06T14:36:23Z</dcterms:modified>
</cp:coreProperties>
</file>