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5"/>
  </p:notesMasterIdLst>
  <p:handoutMasterIdLst>
    <p:handoutMasterId r:id="rId26"/>
  </p:handoutMasterIdLst>
  <p:sldIdLst>
    <p:sldId id="280" r:id="rId2"/>
    <p:sldId id="281" r:id="rId3"/>
    <p:sldId id="282" r:id="rId4"/>
    <p:sldId id="284" r:id="rId5"/>
    <p:sldId id="269" r:id="rId6"/>
    <p:sldId id="268" r:id="rId7"/>
    <p:sldId id="279" r:id="rId8"/>
    <p:sldId id="285" r:id="rId9"/>
    <p:sldId id="286" r:id="rId10"/>
    <p:sldId id="287" r:id="rId11"/>
    <p:sldId id="288" r:id="rId12"/>
    <p:sldId id="289" r:id="rId13"/>
    <p:sldId id="270" r:id="rId14"/>
    <p:sldId id="271" r:id="rId15"/>
    <p:sldId id="272" r:id="rId16"/>
    <p:sldId id="257" r:id="rId17"/>
    <p:sldId id="258" r:id="rId18"/>
    <p:sldId id="260" r:id="rId19"/>
    <p:sldId id="273" r:id="rId20"/>
    <p:sldId id="266" r:id="rId21"/>
    <p:sldId id="283" r:id="rId22"/>
    <p:sldId id="290" r:id="rId23"/>
    <p:sldId id="26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975" autoAdjust="0"/>
  </p:normalViewPr>
  <p:slideViewPr>
    <p:cSldViewPr snapToGrid="0" snapToObjects="1">
      <p:cViewPr varScale="1">
        <p:scale>
          <a:sx n="93" d="100"/>
          <a:sy n="93" d="100"/>
        </p:scale>
        <p:origin x="-19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9D95E-DC91-7745-8057-6B830194291D}" type="datetimeFigureOut">
              <a:rPr lang="en-US" smtClean="0"/>
              <a:t>3/2/16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4F8C7-DD62-C442-B046-D5613CE37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177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4B003-09E4-1547-8D3B-12F82B96CA7E}" type="datetimeFigureOut">
              <a:rPr lang="en-US" smtClean="0"/>
              <a:t>3/2/16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33E7B-7518-2C41-B377-5FEF4FE91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580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33E7B-7518-2C41-B377-5FEF4FE91D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59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I’d like to conclude my presentation.</a:t>
            </a:r>
          </a:p>
          <a:p>
            <a:endParaRPr lang="en-US" dirty="0" smtClean="0"/>
          </a:p>
          <a:p>
            <a:r>
              <a:rPr lang="en-US" dirty="0" smtClean="0"/>
              <a:t>Our contribution was to implement and compare our agent-based approach to parallelizing graph algorithms with MPI.</a:t>
            </a:r>
          </a:p>
          <a:p>
            <a:endParaRPr lang="en-US" dirty="0" smtClean="0"/>
          </a:p>
          <a:p>
            <a:r>
              <a:rPr lang="en-US" dirty="0" smtClean="0"/>
              <a:t>While MASS demonstrated intuitive parallelization, it needs further performance improvements as listed here.</a:t>
            </a:r>
          </a:p>
          <a:p>
            <a:endParaRPr lang="en-US" dirty="0" smtClean="0"/>
          </a:p>
          <a:p>
            <a:r>
              <a:rPr lang="en-US" dirty="0" smtClean="0"/>
              <a:t>We will soon release the MASS library to the public and you can get the details through the following website.</a:t>
            </a:r>
          </a:p>
          <a:p>
            <a:endParaRPr lang="en-US" dirty="0" smtClean="0"/>
          </a:p>
          <a:p>
            <a:r>
              <a:rPr lang="en-US" dirty="0" smtClean="0"/>
              <a:t>That’s all my presentation. Thank you very much for your kind attention.</a:t>
            </a:r>
          </a:p>
          <a:p>
            <a:endParaRPr lang="en-US" dirty="0" smtClean="0"/>
          </a:p>
          <a:p>
            <a:r>
              <a:rPr lang="en-US" dirty="0" smtClean="0"/>
              <a:t>0’40”/10’20”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33E7B-7518-2C41-B377-5FEF4FE91DB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74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ja-JP" dirty="0" smtClean="0">
                <a:latin typeface="Calibri" charset="0"/>
                <a:ea typeface="ＭＳ Ｐゴシック" charset="0"/>
                <a:cs typeface="ＭＳ Ｐゴシック" charset="0"/>
              </a:rPr>
              <a:t>MASS, our library for multi-agent spatial simulation facilitates this flow-oriented network parallelization.</a:t>
            </a:r>
          </a:p>
          <a:p>
            <a:pPr eaLnBrk="1" hangingPunct="1"/>
            <a:endParaRPr lang="en-US" altLang="ja-JP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The library has two classes: Places and Agents.</a:t>
            </a:r>
          </a:p>
          <a:p>
            <a:pPr eaLnBrk="1" hangingPunct="1"/>
            <a:endParaRPr lang="en-US" altLang="ja-JP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Places is a multi-dimensional array of elements that are allocated over a cluster of multi-core computing nodes. Each element is called a place and is referred to by a network-independent array indices and is capable of exchanging information with others.</a:t>
            </a:r>
          </a:p>
          <a:p>
            <a:pPr eaLnBrk="1" hangingPunct="1"/>
            <a:endParaRPr lang="en-US" altLang="ja-JP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Agents are a set of objects that reside on a place, migrated to other places, and interact with other agents </a:t>
            </a:r>
            <a:r>
              <a:rPr lang="en-US" altLang="ja-JP" dirty="0" smtClean="0">
                <a:latin typeface="Calibri" charset="0"/>
                <a:ea typeface="ＭＳ Ｐゴシック" charset="0"/>
                <a:cs typeface="ＭＳ Ｐゴシック" charset="0"/>
              </a:rPr>
              <a:t>through their current place.</a:t>
            </a:r>
            <a:endParaRPr lang="en-US" altLang="ja-JP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altLang="ja-JP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altLang="ja-JP" dirty="0" smtClean="0">
                <a:latin typeface="Calibri" charset="0"/>
                <a:ea typeface="ＭＳ Ｐゴシック" charset="0"/>
                <a:cs typeface="ＭＳ Ｐゴシック" charset="0"/>
              </a:rPr>
              <a:t>The actual communication and agent migration take 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place automatically through the underlying shared-memory or socket communication by the library</a:t>
            </a:r>
            <a:r>
              <a:rPr lang="en-US" altLang="ja-JP" dirty="0" smtClean="0">
                <a:latin typeface="Calibri" charset="0"/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/>
            <a:endParaRPr lang="en-US" altLang="ja-JP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altLang="ja-JP" dirty="0" smtClean="0">
                <a:latin typeface="Calibri" charset="0"/>
                <a:ea typeface="ＭＳ Ｐゴシック" charset="0"/>
                <a:cs typeface="ＭＳ Ｐゴシック" charset="0"/>
              </a:rPr>
              <a:t>1’00”/3’50”</a:t>
            </a:r>
          </a:p>
          <a:p>
            <a:pPr eaLnBrk="1" hangingPunct="1"/>
            <a:endParaRPr lang="en-US" altLang="ja-JP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ja-JP" alt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The MASS program starts with </a:t>
            </a:r>
            <a:r>
              <a:rPr lang="en-US" altLang="ja-JP" dirty="0" err="1">
                <a:latin typeface="Calibri" charset="0"/>
                <a:ea typeface="ＭＳ Ｐゴシック" charset="0"/>
                <a:cs typeface="ＭＳ Ｐゴシック" charset="0"/>
              </a:rPr>
              <a:t>MASS.init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( ) </a:t>
            </a:r>
            <a:r>
              <a:rPr lang="en-US" altLang="ja-JP" dirty="0" smtClean="0">
                <a:latin typeface="Calibri" charset="0"/>
                <a:ea typeface="ＭＳ Ｐゴシック" charset="0"/>
                <a:cs typeface="ＭＳ Ｐゴシック" charset="0"/>
              </a:rPr>
              <a:t>to launch 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remote processes, each spawning multithreads.</a:t>
            </a:r>
          </a:p>
          <a:p>
            <a:endParaRPr lang="en-US" altLang="ja-JP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A Places multi-dimensional array is created over these processes and partitioned into small stripes, each allocated to a different thread.</a:t>
            </a:r>
          </a:p>
          <a:p>
            <a:endParaRPr lang="en-US" altLang="ja-JP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Similarly, agents are populated over these processes.</a:t>
            </a:r>
          </a:p>
          <a:p>
            <a:endParaRPr lang="en-US" altLang="ja-JP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Parallel computation is performed by </a:t>
            </a:r>
            <a:r>
              <a:rPr lang="en-US" altLang="ja-JP" dirty="0" err="1">
                <a:latin typeface="Calibri" charset="0"/>
                <a:ea typeface="ＭＳ Ｐゴシック" charset="0"/>
                <a:cs typeface="ＭＳ Ｐゴシック" charset="0"/>
              </a:rPr>
              <a:t>callAll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dirty="0" smtClean="0">
                <a:latin typeface="Calibri" charset="0"/>
                <a:ea typeface="ＭＳ Ｐゴシック" charset="0"/>
                <a:cs typeface="ＭＳ Ｐゴシック" charset="0"/>
              </a:rPr>
              <a:t>to invoke 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a given function of each array element in parallel</a:t>
            </a:r>
            <a:r>
              <a:rPr lang="en-US" altLang="ja-JP" dirty="0" smtClean="0">
                <a:latin typeface="Calibri" charset="0"/>
                <a:ea typeface="ＭＳ Ｐゴシック" charset="0"/>
                <a:cs typeface="ＭＳ Ｐゴシック" charset="0"/>
              </a:rPr>
              <a:t>.</a:t>
            </a:r>
          </a:p>
          <a:p>
            <a:endParaRPr lang="en-US" altLang="ja-JP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Inter-element communication is performed by </a:t>
            </a:r>
            <a:r>
              <a:rPr lang="en-US" altLang="ja-JP" dirty="0" err="1">
                <a:latin typeface="Calibri" charset="0"/>
                <a:ea typeface="ＭＳ Ｐゴシック" charset="0"/>
                <a:cs typeface="ＭＳ Ｐゴシック" charset="0"/>
              </a:rPr>
              <a:t>exchangeAll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 that </a:t>
            </a:r>
            <a:r>
              <a:rPr lang="en-US" altLang="ja-JP" dirty="0" smtClean="0">
                <a:latin typeface="Calibri" charset="0"/>
                <a:ea typeface="ＭＳ Ｐゴシック" charset="0"/>
                <a:cs typeface="ＭＳ Ｐゴシック" charset="0"/>
              </a:rPr>
              <a:t>invokes 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a given function from each array element to its </a:t>
            </a:r>
            <a:r>
              <a:rPr lang="en-US" altLang="ja-JP" dirty="0" smtClean="0">
                <a:latin typeface="Calibri" charset="0"/>
                <a:ea typeface="ＭＳ Ｐゴシック" charset="0"/>
                <a:cs typeface="ＭＳ Ｐゴシック" charset="0"/>
              </a:rPr>
              <a:t>neighbors.</a:t>
            </a:r>
            <a:endParaRPr lang="en-US" altLang="ja-JP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altLang="ja-JP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dirty="0" err="1">
                <a:latin typeface="Calibri" charset="0"/>
                <a:ea typeface="ＭＳ Ｐゴシック" charset="0"/>
                <a:cs typeface="ＭＳ Ｐゴシック" charset="0"/>
              </a:rPr>
              <a:t>Agents.manageAll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 is the function that allows agent migration, duplication, and termination at once.</a:t>
            </a:r>
          </a:p>
          <a:p>
            <a:endParaRPr lang="en-US" altLang="ja-JP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Finally, </a:t>
            </a:r>
            <a:r>
              <a:rPr lang="en-US" altLang="ja-JP" dirty="0" err="1">
                <a:latin typeface="Calibri" charset="0"/>
                <a:ea typeface="ＭＳ Ｐゴシック" charset="0"/>
                <a:cs typeface="ＭＳ Ｐゴシック" charset="0"/>
              </a:rPr>
              <a:t>MASS.finish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 destroys all the places and </a:t>
            </a:r>
            <a:r>
              <a:rPr lang="en-US" altLang="ja-JP" dirty="0" smtClean="0">
                <a:latin typeface="Calibri" charset="0"/>
                <a:ea typeface="ＭＳ Ｐゴシック" charset="0"/>
                <a:cs typeface="ＭＳ Ｐゴシック" charset="0"/>
              </a:rPr>
              <a:t>agents, 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and merges all computation into the main thread</a:t>
            </a:r>
            <a:r>
              <a:rPr lang="en-US" altLang="ja-JP" dirty="0" smtClean="0">
                <a:latin typeface="Calibri" charset="0"/>
                <a:ea typeface="ＭＳ Ｐゴシック" charset="0"/>
                <a:cs typeface="ＭＳ Ｐゴシック" charset="0"/>
              </a:rPr>
              <a:t>.</a:t>
            </a:r>
          </a:p>
          <a:p>
            <a:endParaRPr lang="en-US" altLang="ja-JP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dirty="0" smtClean="0">
                <a:latin typeface="Calibri" charset="0"/>
                <a:ea typeface="ＭＳ Ｐゴシック" charset="0"/>
                <a:cs typeface="ＭＳ Ｐゴシック" charset="0"/>
              </a:rPr>
              <a:t>1’10”/5’00”</a:t>
            </a:r>
            <a:endParaRPr lang="en-US" altLang="ja-JP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First, let me briefly explain about what biological network motifs are.</a:t>
            </a:r>
          </a:p>
          <a:p>
            <a:endParaRPr lang="en-US" dirty="0" smtClean="0"/>
          </a:p>
          <a:p>
            <a:r>
              <a:rPr lang="en-US" dirty="0" smtClean="0"/>
              <a:t>Biological network presents protein-protein interaction.</a:t>
            </a:r>
          </a:p>
          <a:p>
            <a:endParaRPr lang="en-US" dirty="0" smtClean="0"/>
          </a:p>
          <a:p>
            <a:r>
              <a:rPr lang="en-US" dirty="0" smtClean="0"/>
              <a:t>Of importance is to identify significantly and uniquely recurring sub-graphs within a given biological network, which are called network motif.</a:t>
            </a:r>
          </a:p>
          <a:p>
            <a:endParaRPr lang="en-US" dirty="0" smtClean="0"/>
          </a:p>
          <a:p>
            <a:r>
              <a:rPr lang="en-US" dirty="0" smtClean="0"/>
              <a:t>While such a motif search consists of two steps, (1) as sub-graph enumeration and (2) as statistical testing, today’s presentation focuses on sub-graph enumeration.</a:t>
            </a:r>
          </a:p>
          <a:p>
            <a:endParaRPr lang="en-US" dirty="0" smtClean="0"/>
          </a:p>
          <a:p>
            <a:r>
              <a:rPr lang="en-US" dirty="0" smtClean="0"/>
              <a:t>Given a simple graph with 9 nodes, the Enumerate </a:t>
            </a:r>
            <a:r>
              <a:rPr lang="en-US" dirty="0" err="1" smtClean="0"/>
              <a:t>Subgraph</a:t>
            </a:r>
            <a:r>
              <a:rPr lang="en-US" dirty="0" smtClean="0"/>
              <a:t> (or ESU) algorithm picks up each node and enumerate all the combination of this node and the others such as 1 and 2, 1 and 3, and so on.</a:t>
            </a:r>
          </a:p>
          <a:p>
            <a:endParaRPr lang="en-US" dirty="0" smtClean="0"/>
          </a:p>
          <a:p>
            <a:r>
              <a:rPr lang="en-US" dirty="0" smtClean="0"/>
              <a:t>Obviously, this enumeration grows exponentially as increasing the number of nodes. For instance, undirected-non-isomorphic graphs with 10 nodes reaches 11,716,571 patterns.</a:t>
            </a:r>
          </a:p>
          <a:p>
            <a:endParaRPr lang="en-US" dirty="0" smtClean="0"/>
          </a:p>
          <a:p>
            <a:r>
              <a:rPr lang="en-US" dirty="0" smtClean="0"/>
              <a:t>Therefore, we need parallelization.</a:t>
            </a:r>
          </a:p>
          <a:p>
            <a:endParaRPr lang="en-US" dirty="0" smtClean="0"/>
          </a:p>
          <a:p>
            <a:r>
              <a:rPr lang="en-US" dirty="0" smtClean="0"/>
              <a:t>1’20”/2’00”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33E7B-7518-2C41-B377-5FEF4FE91DB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55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conventional parallelization of network programs takes vertex-oriented approaches where an algorithm or computation is chopped over these nodes and intermediate computation results are passed among these nodes.</a:t>
            </a:r>
          </a:p>
          <a:p>
            <a:endParaRPr lang="en-US" dirty="0" smtClean="0"/>
          </a:p>
          <a:p>
            <a:r>
              <a:rPr lang="en-US" dirty="0" smtClean="0"/>
              <a:t>However, from the programmers’ intuitive viewpoint, they would like to trace links as if they are driving on these routes.</a:t>
            </a:r>
          </a:p>
          <a:p>
            <a:endParaRPr lang="en-US" dirty="0" smtClean="0"/>
          </a:p>
          <a:p>
            <a:r>
              <a:rPr lang="en-US" dirty="0" smtClean="0"/>
              <a:t>This in turn means that computation should migrate over the network as threads in the Olden system or agents in our multi-agent spatial simulation library.</a:t>
            </a:r>
          </a:p>
          <a:p>
            <a:endParaRPr lang="en-US" dirty="0" smtClean="0"/>
          </a:p>
          <a:p>
            <a:r>
              <a:rPr lang="en-US" dirty="0" smtClean="0"/>
              <a:t>0’50”/2’50”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33E7B-7518-2C41-B377-5FEF4FE91DB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40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MASS library maps a given network over cluster nodes as a 1-dimensional array where each array element or node maintains a set of links to its neighbors.</a:t>
            </a:r>
          </a:p>
          <a:p>
            <a:endParaRPr lang="en-US" dirty="0" smtClean="0"/>
          </a:p>
          <a:p>
            <a:r>
              <a:rPr lang="en-US" dirty="0" smtClean="0"/>
              <a:t>Injected to a Place element, for instance place 1, an crawler agent duplicates itself to all the neighbors of place 1. This cloning and migration is repeated until they find a new network motif or reach a network leaf.</a:t>
            </a:r>
          </a:p>
          <a:p>
            <a:endParaRPr lang="en-US" dirty="0" smtClean="0"/>
          </a:p>
          <a:p>
            <a:r>
              <a:rPr lang="en-US" dirty="0" smtClean="0"/>
              <a:t>0’40”/5’40”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33E7B-7518-2C41-B377-5FEF4FE91DB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34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Next, we’ll see the execution performance.</a:t>
            </a:r>
          </a:p>
          <a:p>
            <a:endParaRPr lang="en-US" dirty="0" smtClean="0"/>
          </a:p>
          <a:p>
            <a:r>
              <a:rPr lang="en-US" dirty="0" smtClean="0"/>
              <a:t>While the MASS agent-based approach shows the effect of parallelization beyond two computing nodes, its parallelization has never beaten out the sequential execution.</a:t>
            </a:r>
          </a:p>
          <a:p>
            <a:endParaRPr lang="en-US" dirty="0" smtClean="0"/>
          </a:p>
          <a:p>
            <a:r>
              <a:rPr lang="en-US" dirty="0" smtClean="0"/>
              <a:t>The main reason is agent explosion. With a 400,000 node network with motif size 5, we need to spawn 5.5 million agents. This considerably incurs memory allocation and agent management overheads.</a:t>
            </a:r>
          </a:p>
          <a:p>
            <a:endParaRPr lang="en-US" dirty="0" smtClean="0"/>
          </a:p>
          <a:p>
            <a:r>
              <a:rPr lang="en-US" dirty="0" smtClean="0"/>
              <a:t>0’40”/8’10”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33E7B-7518-2C41-B377-5FEF4FE91DB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72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make the agent-based network parallelization more attractive from both programming and execution performance viewpoints, we are considering the following three improvement plants.</a:t>
            </a:r>
          </a:p>
          <a:p>
            <a:endParaRPr lang="en-US" dirty="0" smtClean="0"/>
          </a:p>
          <a:p>
            <a:r>
              <a:rPr lang="en-US" dirty="0" smtClean="0"/>
              <a:t>No.1: At present, agent migration is synchronously initiated by every single invocation of </a:t>
            </a:r>
            <a:r>
              <a:rPr lang="en-US" dirty="0" err="1" smtClean="0"/>
              <a:t>Agnets.manageAll</a:t>
            </a:r>
            <a:r>
              <a:rPr lang="en-US" dirty="0" smtClean="0"/>
              <a:t>( ) that increases the master-worker inter-process communication. By making agent migration asynchronous, we can improve the MASS performance twice better than the synchronous migration.</a:t>
            </a:r>
          </a:p>
          <a:p>
            <a:endParaRPr lang="en-US" dirty="0" smtClean="0"/>
          </a:p>
          <a:p>
            <a:r>
              <a:rPr lang="en-US" dirty="0" smtClean="0"/>
              <a:t>No.2: agent pooling will reduce memory and agent management overheads.</a:t>
            </a:r>
          </a:p>
          <a:p>
            <a:endParaRPr lang="en-US" dirty="0" smtClean="0"/>
          </a:p>
          <a:p>
            <a:r>
              <a:rPr lang="en-US" dirty="0" smtClean="0"/>
              <a:t>No.3: we are planning to restrict agent explosion: in other words let a few agents traverse network links like depth-first search. This will reduce the heap space needed to instantiate agents.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1’10”/9’40”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33E7B-7518-2C41-B377-5FEF4FE91DB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00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make the agent-based network parallelization more attractive from both programming and execution performance viewpoints, we are considering the following three improvement plants.</a:t>
            </a:r>
          </a:p>
          <a:p>
            <a:endParaRPr lang="en-US" dirty="0" smtClean="0"/>
          </a:p>
          <a:p>
            <a:r>
              <a:rPr lang="en-US" dirty="0" smtClean="0"/>
              <a:t>No.1: At present, agent migration is synchronously initiated by every single invocation of </a:t>
            </a:r>
            <a:r>
              <a:rPr lang="en-US" dirty="0" err="1" smtClean="0"/>
              <a:t>Agnets.manageAll</a:t>
            </a:r>
            <a:r>
              <a:rPr lang="en-US" dirty="0" smtClean="0"/>
              <a:t>( ) that increases the master-worker inter-process communication. By making agent migration asynchronous, we can improve the MASS performance twice better than the synchronous migration.</a:t>
            </a:r>
          </a:p>
          <a:p>
            <a:endParaRPr lang="en-US" dirty="0" smtClean="0"/>
          </a:p>
          <a:p>
            <a:r>
              <a:rPr lang="en-US" dirty="0" smtClean="0"/>
              <a:t>No.2: agent pooling will reduce memory and agent management overheads.</a:t>
            </a:r>
          </a:p>
          <a:p>
            <a:endParaRPr lang="en-US" dirty="0" smtClean="0"/>
          </a:p>
          <a:p>
            <a:r>
              <a:rPr lang="en-US" dirty="0" smtClean="0"/>
              <a:t>No.3: we are planning to restrict agent explosion: in other words let a few agents traverse network links like depth-first search. This will reduce the heap space needed to instantiate agents.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1’10”/9’40”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33E7B-7518-2C41-B377-5FEF4FE91DB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00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UWB Shizuoka Univ.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UWB Shizuoka Univ.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UWB Shizuoka Univ.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UWB Shizuoka Univ.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UWB Shizuoka Univ.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UWB Shizuoka Univ.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2,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UWB Shizuoka Univ. Workshop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UWB Shizuoka Univ.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2,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UWB Shizuoka Univ.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UWB Shizuoka Univ.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UWB Shizuoka Univ.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March 2,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 smtClean="0"/>
              <a:t>UWB Shizuoka Univ.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4" Type="http://schemas.openxmlformats.org/officeDocument/2006/relationships/image" Target="../media/image18.tif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tiff"/><Relationship Id="rId6" Type="http://schemas.openxmlformats.org/officeDocument/2006/relationships/image" Target="../media/image30.tiff"/><Relationship Id="rId7" Type="http://schemas.openxmlformats.org/officeDocument/2006/relationships/image" Target="../media/image31.tiff"/><Relationship Id="rId8" Type="http://schemas.openxmlformats.org/officeDocument/2006/relationships/image" Target="../media/image32.tiff"/><Relationship Id="rId9" Type="http://schemas.openxmlformats.org/officeDocument/2006/relationships/image" Target="../media/image3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6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Relationship Id="rId3" Type="http://schemas.openxmlformats.org/officeDocument/2006/relationships/image" Target="../media/image3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4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4" Type="http://schemas.openxmlformats.org/officeDocument/2006/relationships/image" Target="../media/image41.jpg"/><Relationship Id="rId5" Type="http://schemas.openxmlformats.org/officeDocument/2006/relationships/image" Target="../media/image42.jpg"/><Relationship Id="rId6" Type="http://schemas.openxmlformats.org/officeDocument/2006/relationships/image" Target="../media/image43.jpg"/><Relationship Id="rId7" Type="http://schemas.openxmlformats.org/officeDocument/2006/relationships/image" Target="../media/image44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depts.washington.edu/dslab/MASS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75325" y="2048103"/>
            <a:ext cx="8111475" cy="953232"/>
          </a:xfrm>
        </p:spPr>
        <p:txBody>
          <a:bodyPr/>
          <a:lstStyle/>
          <a:p>
            <a:pPr algn="r"/>
            <a:r>
              <a:rPr lang="en-US" sz="2600" dirty="0"/>
              <a:t>Agent-Based Parallelization</a:t>
            </a:r>
            <a:br>
              <a:rPr lang="en-US" sz="2600" dirty="0"/>
            </a:br>
            <a:r>
              <a:rPr lang="en-US" sz="2600" dirty="0"/>
              <a:t>of Micro-Simulation and Spatial Data </a:t>
            </a:r>
            <a:r>
              <a:rPr lang="en-US" sz="2600" dirty="0" smtClean="0"/>
              <a:t>Analysis</a:t>
            </a:r>
            <a:endParaRPr lang="en-US" sz="2600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85800" y="4351902"/>
            <a:ext cx="7848600" cy="1752600"/>
          </a:xfrm>
        </p:spPr>
        <p:txBody>
          <a:bodyPr>
            <a:normAutofit lnSpcReduction="10000"/>
          </a:bodyPr>
          <a:lstStyle/>
          <a:p>
            <a:pPr algn="r"/>
            <a:r>
              <a:rPr lang="en-US" altLang="ja-JP" b="1" dirty="0" smtClean="0"/>
              <a:t>Munehiro</a:t>
            </a:r>
            <a:r>
              <a:rPr lang="ja-JP" altLang="en-US" b="1" dirty="0" smtClean="0"/>
              <a:t> </a:t>
            </a:r>
            <a:r>
              <a:rPr lang="en-US" altLang="ja-JP" b="1" dirty="0" smtClean="0"/>
              <a:t>Fukuda</a:t>
            </a:r>
          </a:p>
          <a:p>
            <a:pPr algn="r"/>
            <a:endParaRPr lang="en-US" dirty="0"/>
          </a:p>
          <a:p>
            <a:pPr algn="r"/>
            <a:r>
              <a:rPr lang="en-US" altLang="ja-JP" dirty="0" smtClean="0"/>
              <a:t>Computing</a:t>
            </a:r>
            <a:r>
              <a:rPr lang="ja-JP" altLang="en-US" dirty="0" smtClean="0"/>
              <a:t> </a:t>
            </a:r>
            <a:r>
              <a:rPr lang="en-US" altLang="ja-JP" dirty="0" smtClean="0"/>
              <a:t>&amp;</a:t>
            </a:r>
            <a:r>
              <a:rPr lang="ja-JP" altLang="en-US" dirty="0" smtClean="0"/>
              <a:t> </a:t>
            </a:r>
            <a:r>
              <a:rPr lang="en-US" altLang="ja-JP" dirty="0" smtClean="0"/>
              <a:t>Software</a:t>
            </a:r>
            <a:r>
              <a:rPr lang="ja-JP" altLang="en-US" dirty="0" smtClean="0"/>
              <a:t> </a:t>
            </a:r>
            <a:r>
              <a:rPr lang="en-US" altLang="ja-JP" dirty="0" smtClean="0"/>
              <a:t>Systems</a:t>
            </a:r>
          </a:p>
          <a:p>
            <a:pPr algn="r"/>
            <a:r>
              <a:rPr lang="en-US" altLang="ja-JP" dirty="0" smtClean="0"/>
              <a:t>University</a:t>
            </a:r>
            <a:r>
              <a:rPr lang="ja-JP" altLang="en-US" dirty="0" smtClean="0"/>
              <a:t> </a:t>
            </a:r>
            <a:r>
              <a:rPr lang="en-US" altLang="ja-JP" dirty="0" smtClean="0"/>
              <a:t>of</a:t>
            </a:r>
            <a:r>
              <a:rPr lang="ja-JP" altLang="en-US" dirty="0" smtClean="0"/>
              <a:t> </a:t>
            </a:r>
            <a:r>
              <a:rPr lang="en-US" altLang="ja-JP" dirty="0" smtClean="0"/>
              <a:t>Washington</a:t>
            </a:r>
            <a:r>
              <a:rPr lang="ja-JP" altLang="en-US" dirty="0" smtClean="0"/>
              <a:t> </a:t>
            </a:r>
            <a:r>
              <a:rPr lang="en-US" altLang="ja-JP" dirty="0" smtClean="0"/>
              <a:t>Bothell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UWB Shizuoka Univ.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18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Parallel </a:t>
            </a:r>
            <a:r>
              <a:rPr lang="en-US" dirty="0" err="1" smtClean="0"/>
              <a:t>MatSim</a:t>
            </a:r>
            <a:r>
              <a:rPr lang="en-US" dirty="0" smtClean="0"/>
              <a:t> Programmability and Performance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UWB Shizuoka Univ.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 descr="ParallelComparis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163" y="3673509"/>
            <a:ext cx="5176439" cy="2911747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856526"/>
              </p:ext>
            </p:extLst>
          </p:nvPr>
        </p:nvGraphicFramePr>
        <p:xfrm>
          <a:off x="1815590" y="1777591"/>
          <a:ext cx="6248008" cy="1788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7701"/>
                <a:gridCol w="1125153"/>
                <a:gridCol w="1125154"/>
              </a:tblGrid>
              <a:tr h="41481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LoC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Files</a:t>
                      </a:r>
                      <a:endParaRPr lang="en-US" dirty="0"/>
                    </a:p>
                  </a:txBody>
                  <a:tcPr/>
                </a:tc>
              </a:tr>
              <a:tr h="414815">
                <a:tc>
                  <a:txBody>
                    <a:bodyPr/>
                    <a:lstStyle/>
                    <a:p>
                      <a:r>
                        <a:rPr lang="en-US" dirty="0" smtClean="0"/>
                        <a:t>Original </a:t>
                      </a:r>
                      <a:r>
                        <a:rPr lang="en-US" dirty="0" err="1" smtClean="0"/>
                        <a:t>MatSim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5,144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</a:t>
                      </a:r>
                      <a:endParaRPr lang="en-US" dirty="0"/>
                    </a:p>
                  </a:txBody>
                  <a:tcPr/>
                </a:tc>
              </a:tr>
              <a:tr h="544138"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Code</a:t>
                      </a:r>
                      <a:r>
                        <a:rPr lang="ja-JP" altLang="en-US" dirty="0" smtClean="0"/>
                        <a:t> </a:t>
                      </a:r>
                      <a:r>
                        <a:rPr lang="en-US" altLang="ja-JP" dirty="0" smtClean="0"/>
                        <a:t>a</a:t>
                      </a:r>
                      <a:r>
                        <a:rPr lang="en-US" dirty="0" smtClean="0"/>
                        <a:t>ddition/modification by MASS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414815">
                <a:tc>
                  <a:txBody>
                    <a:bodyPr/>
                    <a:lstStyle/>
                    <a:p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17.4%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7004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263" y="4437063"/>
            <a:ext cx="3502025" cy="13684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44" name="Rounded Rectangular Callout 43"/>
          <p:cNvSpPr/>
          <p:nvPr/>
        </p:nvSpPr>
        <p:spPr bwMode="auto">
          <a:xfrm>
            <a:off x="755650" y="4076700"/>
            <a:ext cx="4103688" cy="2160588"/>
          </a:xfrm>
          <a:prstGeom prst="wedgeRoundRectCallout">
            <a:avLst>
              <a:gd name="adj1" fmla="val 61491"/>
              <a:gd name="adj2" fmla="val -26575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 sz="1600">
              <a:solidFill>
                <a:srgbClr val="9A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>
                <a:latin typeface="Helvetica" charset="0"/>
                <a:ea typeface="ＭＳ Ｐゴシック" charset="0"/>
              </a:rPr>
              <a:t>FluTE</a:t>
            </a:r>
            <a:r>
              <a:rPr lang="en-US" altLang="ja-JP" dirty="0" smtClean="0">
                <a:latin typeface="Helvetica" charset="0"/>
                <a:ea typeface="ＭＳ Ｐゴシック" charset="0"/>
              </a:rPr>
              <a:t>:</a:t>
            </a:r>
            <a:r>
              <a:rPr lang="ja-JP" altLang="en-US" dirty="0" smtClean="0">
                <a:latin typeface="Helvetica" charset="0"/>
                <a:ea typeface="ＭＳ Ｐゴシック" charset="0"/>
              </a:rPr>
              <a:t> </a:t>
            </a:r>
            <a:r>
              <a:rPr lang="en-US" dirty="0" smtClean="0">
                <a:latin typeface="Helvetica" charset="0"/>
                <a:ea typeface="ＭＳ Ｐゴシック" charset="0"/>
              </a:rPr>
              <a:t>Influenza </a:t>
            </a:r>
            <a:r>
              <a:rPr lang="en-US" dirty="0">
                <a:latin typeface="Helvetica" charset="0"/>
                <a:ea typeface="ＭＳ Ｐゴシック" charset="0"/>
              </a:rPr>
              <a:t>Epidemic Simulation</a:t>
            </a:r>
            <a:br>
              <a:rPr lang="en-US" dirty="0">
                <a:latin typeface="Helvetica" charset="0"/>
                <a:ea typeface="ＭＳ Ｐゴシック" charset="0"/>
              </a:rPr>
            </a:br>
            <a:r>
              <a:rPr lang="en-US" sz="1800" dirty="0">
                <a:solidFill>
                  <a:srgbClr val="558ED5"/>
                </a:solidFill>
                <a:latin typeface="Helvetica" charset="0"/>
                <a:ea typeface="ＭＳ Ｐゴシック" charset="0"/>
              </a:rPr>
              <a:t>from Univ. New Mexico</a:t>
            </a:r>
            <a:endParaRPr lang="en-US" sz="1800" dirty="0">
              <a:latin typeface="Helvetica" charset="0"/>
              <a:ea typeface="ＭＳ Ｐゴシック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altLang="ja-JP" smtClean="0"/>
              <a:t>March 2, 2016</a:t>
            </a: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altLang="ja-JP" smtClean="0"/>
              <a:t>UWB Shizuoka Univ. Workshop</a:t>
            </a: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5F43AFF-BF0F-334F-87F8-36B59727EBFB}" type="slidenum">
              <a:rPr lang="en-US" altLang="ja-JP" sz="1400">
                <a:latin typeface="Helvetica" charset="0"/>
              </a:rPr>
              <a:pPr/>
              <a:t>11</a:t>
            </a:fld>
            <a:endParaRPr lang="en-US" altLang="ja-JP" sz="1400">
              <a:latin typeface="Helvetica" charset="0"/>
            </a:endParaRPr>
          </a:p>
        </p:txBody>
      </p:sp>
      <p:pic>
        <p:nvPicPr>
          <p:cNvPr id="25608" name="Picture 6" descr="Flut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060575"/>
            <a:ext cx="5364163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900113" y="4437063"/>
            <a:ext cx="1439862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>
              <a:solidFill>
                <a:srgbClr val="9A0000"/>
              </a:solidFill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2843213" y="4508500"/>
            <a:ext cx="1441450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>
              <a:solidFill>
                <a:srgbClr val="9A0000"/>
              </a:solidFill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835150" y="5445125"/>
            <a:ext cx="1441450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>
              <a:solidFill>
                <a:srgbClr val="9A0000"/>
              </a:solidFill>
            </a:endParaRPr>
          </a:p>
        </p:txBody>
      </p:sp>
      <p:sp>
        <p:nvSpPr>
          <p:cNvPr id="25612" name="Oval 18"/>
          <p:cNvSpPr>
            <a:spLocks noChangeArrowheads="1"/>
          </p:cNvSpPr>
          <p:nvPr/>
        </p:nvSpPr>
        <p:spPr bwMode="auto">
          <a:xfrm>
            <a:off x="1547813" y="4508500"/>
            <a:ext cx="215900" cy="2159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>
              <a:solidFill>
                <a:srgbClr val="9A0000"/>
              </a:solidFill>
            </a:endParaRPr>
          </a:p>
        </p:txBody>
      </p:sp>
      <p:sp>
        <p:nvSpPr>
          <p:cNvPr id="25613" name="Oval 20"/>
          <p:cNvSpPr>
            <a:spLocks noChangeArrowheads="1"/>
          </p:cNvSpPr>
          <p:nvPr/>
        </p:nvSpPr>
        <p:spPr bwMode="auto">
          <a:xfrm>
            <a:off x="1042988" y="4652963"/>
            <a:ext cx="215900" cy="2159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>
              <a:solidFill>
                <a:srgbClr val="9A0000"/>
              </a:solidFill>
            </a:endParaRPr>
          </a:p>
        </p:txBody>
      </p:sp>
      <p:sp>
        <p:nvSpPr>
          <p:cNvPr id="25614" name="Oval 21"/>
          <p:cNvSpPr>
            <a:spLocks noChangeArrowheads="1"/>
          </p:cNvSpPr>
          <p:nvPr/>
        </p:nvSpPr>
        <p:spPr bwMode="auto">
          <a:xfrm>
            <a:off x="1908175" y="4724400"/>
            <a:ext cx="215900" cy="21748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>
              <a:solidFill>
                <a:srgbClr val="9A0000"/>
              </a:solidFill>
            </a:endParaRPr>
          </a:p>
        </p:txBody>
      </p:sp>
      <p:sp>
        <p:nvSpPr>
          <p:cNvPr id="25615" name="Oval 22"/>
          <p:cNvSpPr>
            <a:spLocks noChangeArrowheads="1"/>
          </p:cNvSpPr>
          <p:nvPr/>
        </p:nvSpPr>
        <p:spPr bwMode="auto">
          <a:xfrm>
            <a:off x="3276600" y="4941888"/>
            <a:ext cx="215900" cy="2159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>
              <a:solidFill>
                <a:srgbClr val="9A0000"/>
              </a:solidFill>
            </a:endParaRPr>
          </a:p>
        </p:txBody>
      </p:sp>
      <p:sp>
        <p:nvSpPr>
          <p:cNvPr id="25616" name="Oval 23"/>
          <p:cNvSpPr>
            <a:spLocks noChangeArrowheads="1"/>
          </p:cNvSpPr>
          <p:nvPr/>
        </p:nvSpPr>
        <p:spPr bwMode="auto">
          <a:xfrm>
            <a:off x="1619250" y="4868863"/>
            <a:ext cx="215900" cy="2159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>
              <a:solidFill>
                <a:srgbClr val="9A0000"/>
              </a:solidFill>
            </a:endParaRPr>
          </a:p>
        </p:txBody>
      </p:sp>
      <p:sp>
        <p:nvSpPr>
          <p:cNvPr id="25617" name="Oval 24"/>
          <p:cNvSpPr>
            <a:spLocks noChangeArrowheads="1"/>
          </p:cNvSpPr>
          <p:nvPr/>
        </p:nvSpPr>
        <p:spPr bwMode="auto">
          <a:xfrm>
            <a:off x="2771775" y="5805488"/>
            <a:ext cx="215900" cy="2159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>
              <a:solidFill>
                <a:srgbClr val="9A0000"/>
              </a:solidFill>
            </a:endParaRPr>
          </a:p>
        </p:txBody>
      </p:sp>
      <p:sp>
        <p:nvSpPr>
          <p:cNvPr id="25618" name="Oval 25"/>
          <p:cNvSpPr>
            <a:spLocks noChangeArrowheads="1"/>
          </p:cNvSpPr>
          <p:nvPr/>
        </p:nvSpPr>
        <p:spPr bwMode="auto">
          <a:xfrm>
            <a:off x="3635375" y="5013325"/>
            <a:ext cx="215900" cy="2159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>
              <a:solidFill>
                <a:srgbClr val="9A0000"/>
              </a:solidFill>
            </a:endParaRPr>
          </a:p>
        </p:txBody>
      </p:sp>
      <p:sp>
        <p:nvSpPr>
          <p:cNvPr id="25619" name="Oval 26"/>
          <p:cNvSpPr>
            <a:spLocks noChangeArrowheads="1"/>
          </p:cNvSpPr>
          <p:nvPr/>
        </p:nvSpPr>
        <p:spPr bwMode="auto">
          <a:xfrm>
            <a:off x="2195513" y="5516563"/>
            <a:ext cx="215900" cy="2159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>
              <a:solidFill>
                <a:srgbClr val="9A0000"/>
              </a:solidFill>
            </a:endParaRPr>
          </a:p>
        </p:txBody>
      </p:sp>
      <p:sp>
        <p:nvSpPr>
          <p:cNvPr id="25620" name="Oval 27"/>
          <p:cNvSpPr>
            <a:spLocks noChangeArrowheads="1"/>
          </p:cNvSpPr>
          <p:nvPr/>
        </p:nvSpPr>
        <p:spPr bwMode="auto">
          <a:xfrm>
            <a:off x="1979613" y="5805488"/>
            <a:ext cx="215900" cy="2159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>
              <a:solidFill>
                <a:srgbClr val="9A0000"/>
              </a:solidFill>
            </a:endParaRPr>
          </a:p>
        </p:txBody>
      </p:sp>
      <p:sp>
        <p:nvSpPr>
          <p:cNvPr id="25621" name="Oval 28"/>
          <p:cNvSpPr>
            <a:spLocks noChangeArrowheads="1"/>
          </p:cNvSpPr>
          <p:nvPr/>
        </p:nvSpPr>
        <p:spPr bwMode="auto">
          <a:xfrm>
            <a:off x="3635375" y="4581525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>
              <a:solidFill>
                <a:srgbClr val="9A0000"/>
              </a:solidFill>
            </a:endParaRPr>
          </a:p>
        </p:txBody>
      </p:sp>
      <p:sp>
        <p:nvSpPr>
          <p:cNvPr id="25622" name="Oval 29"/>
          <p:cNvSpPr>
            <a:spLocks noChangeArrowheads="1"/>
          </p:cNvSpPr>
          <p:nvPr/>
        </p:nvSpPr>
        <p:spPr bwMode="auto">
          <a:xfrm>
            <a:off x="3995738" y="4724400"/>
            <a:ext cx="215900" cy="217488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>
              <a:solidFill>
                <a:srgbClr val="9A0000"/>
              </a:solidFill>
            </a:endParaRPr>
          </a:p>
        </p:txBody>
      </p:sp>
      <p:sp>
        <p:nvSpPr>
          <p:cNvPr id="25623" name="Oval 30"/>
          <p:cNvSpPr>
            <a:spLocks noChangeArrowheads="1"/>
          </p:cNvSpPr>
          <p:nvPr/>
        </p:nvSpPr>
        <p:spPr bwMode="auto">
          <a:xfrm>
            <a:off x="3132138" y="4652963"/>
            <a:ext cx="215900" cy="2159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>
              <a:solidFill>
                <a:srgbClr val="9A0000"/>
              </a:solidFill>
            </a:endParaRPr>
          </a:p>
        </p:txBody>
      </p:sp>
      <p:cxnSp>
        <p:nvCxnSpPr>
          <p:cNvPr id="33" name="Straight Arrow Connector 32"/>
          <p:cNvCxnSpPr>
            <a:cxnSpLocks noChangeShapeType="1"/>
            <a:stCxn id="25621" idx="6"/>
            <a:endCxn id="25622" idx="1"/>
          </p:cNvCxnSpPr>
          <p:nvPr/>
        </p:nvCxnSpPr>
        <p:spPr bwMode="auto">
          <a:xfrm>
            <a:off x="3851275" y="4689475"/>
            <a:ext cx="176213" cy="66675"/>
          </a:xfrm>
          <a:prstGeom prst="straightConnector1">
            <a:avLst/>
          </a:prstGeom>
          <a:noFill/>
          <a:ln w="9525">
            <a:solidFill>
              <a:srgbClr val="7F7F7F"/>
            </a:solidFill>
            <a:prstDash val="dash"/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>
            <a:cxnSpLocks noChangeShapeType="1"/>
            <a:endCxn id="25615" idx="0"/>
          </p:cNvCxnSpPr>
          <p:nvPr/>
        </p:nvCxnSpPr>
        <p:spPr bwMode="auto">
          <a:xfrm flipH="1">
            <a:off x="3384550" y="4797425"/>
            <a:ext cx="250825" cy="144463"/>
          </a:xfrm>
          <a:prstGeom prst="straightConnector1">
            <a:avLst/>
          </a:prstGeom>
          <a:noFill/>
          <a:ln w="9525">
            <a:solidFill>
              <a:srgbClr val="7F7F7F"/>
            </a:solidFill>
            <a:prstDash val="dash"/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>
            <a:cxnSpLocks noChangeShapeType="1"/>
            <a:stCxn id="25615" idx="3"/>
          </p:cNvCxnSpPr>
          <p:nvPr/>
        </p:nvCxnSpPr>
        <p:spPr bwMode="auto">
          <a:xfrm flipH="1">
            <a:off x="2843213" y="5126038"/>
            <a:ext cx="463550" cy="5349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25627" name="Oval 37"/>
          <p:cNvSpPr>
            <a:spLocks noChangeArrowheads="1"/>
          </p:cNvSpPr>
          <p:nvPr/>
        </p:nvSpPr>
        <p:spPr bwMode="auto">
          <a:xfrm>
            <a:off x="2627313" y="5516563"/>
            <a:ext cx="215900" cy="2159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>
              <a:solidFill>
                <a:srgbClr val="9A0000"/>
              </a:solidFill>
            </a:endParaRPr>
          </a:p>
        </p:txBody>
      </p:sp>
      <p:sp>
        <p:nvSpPr>
          <p:cNvPr id="25628" name="TextBox 39"/>
          <p:cNvSpPr txBox="1">
            <a:spLocks noChangeArrowheads="1"/>
          </p:cNvSpPr>
          <p:nvPr/>
        </p:nvSpPr>
        <p:spPr bwMode="auto">
          <a:xfrm>
            <a:off x="971550" y="5084763"/>
            <a:ext cx="1336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communities</a:t>
            </a:r>
          </a:p>
        </p:txBody>
      </p:sp>
      <p:sp>
        <p:nvSpPr>
          <p:cNvPr id="25629" name="TextBox 40"/>
          <p:cNvSpPr txBox="1">
            <a:spLocks noChangeArrowheads="1"/>
          </p:cNvSpPr>
          <p:nvPr/>
        </p:nvSpPr>
        <p:spPr bwMode="auto">
          <a:xfrm>
            <a:off x="2339975" y="4365625"/>
            <a:ext cx="8112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person</a:t>
            </a:r>
          </a:p>
        </p:txBody>
      </p:sp>
      <p:sp>
        <p:nvSpPr>
          <p:cNvPr id="25630" name="TextBox 41"/>
          <p:cNvSpPr txBox="1">
            <a:spLocks noChangeArrowheads="1"/>
          </p:cNvSpPr>
          <p:nvPr/>
        </p:nvSpPr>
        <p:spPr bwMode="auto">
          <a:xfrm>
            <a:off x="3779838" y="4292600"/>
            <a:ext cx="914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Infected</a:t>
            </a:r>
          </a:p>
        </p:txBody>
      </p:sp>
      <p:sp>
        <p:nvSpPr>
          <p:cNvPr id="25631" name="TextBox 42"/>
          <p:cNvSpPr txBox="1">
            <a:spLocks noChangeArrowheads="1"/>
          </p:cNvSpPr>
          <p:nvPr/>
        </p:nvSpPr>
        <p:spPr bwMode="auto">
          <a:xfrm>
            <a:off x="2916238" y="5300663"/>
            <a:ext cx="1222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Contagious</a:t>
            </a:r>
          </a:p>
        </p:txBody>
      </p:sp>
      <p:sp>
        <p:nvSpPr>
          <p:cNvPr id="25632" name="TextBox 44"/>
          <p:cNvSpPr txBox="1">
            <a:spLocks noChangeArrowheads="1"/>
          </p:cNvSpPr>
          <p:nvPr/>
        </p:nvSpPr>
        <p:spPr bwMode="auto">
          <a:xfrm>
            <a:off x="5795963" y="5805488"/>
            <a:ext cx="24860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100"/>
              <a:t>http://www.cs.unm.edu/~dlchao/flute/</a:t>
            </a:r>
          </a:p>
        </p:txBody>
      </p:sp>
      <p:pic>
        <p:nvPicPr>
          <p:cNvPr id="7" name="Picture 6" descr="OsmondGunars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774826"/>
            <a:ext cx="15494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932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ja-JP" dirty="0" smtClean="0"/>
              <a:t>M</a:t>
            </a:r>
            <a:r>
              <a:rPr lang="en-US" altLang="ja-JP" dirty="0" smtClean="0"/>
              <a:t>ASS</a:t>
            </a:r>
            <a:r>
              <a:rPr lang="ja-JP" altLang="en-US" dirty="0" smtClean="0"/>
              <a:t> </a:t>
            </a:r>
            <a:r>
              <a:rPr lang="en-US" altLang="ja-JP" dirty="0" smtClean="0"/>
              <a:t>C++</a:t>
            </a:r>
            <a:r>
              <a:rPr lang="ja-JP" altLang="en-US" dirty="0" smtClean="0"/>
              <a:t> </a:t>
            </a:r>
            <a:r>
              <a:rPr lang="en-US" altLang="ja-JP" dirty="0" smtClean="0"/>
              <a:t>Parallelized </a:t>
            </a:r>
            <a:r>
              <a:rPr lang="en-US" altLang="ja-JP" dirty="0" err="1" smtClean="0"/>
              <a:t>FluTE</a:t>
            </a:r>
            <a:r>
              <a:rPr lang="ja-JP" altLang="en-US" dirty="0" smtClean="0"/>
              <a:t> </a:t>
            </a:r>
            <a:r>
              <a:rPr lang="en-US" altLang="ja-JP" dirty="0" smtClean="0"/>
              <a:t>Programmability</a:t>
            </a:r>
            <a:r>
              <a:rPr lang="ja-JP" altLang="en-US" dirty="0" smtClean="0"/>
              <a:t> </a:t>
            </a:r>
            <a:r>
              <a:rPr lang="en-US" altLang="ja-JP" dirty="0" smtClean="0"/>
              <a:t>and</a:t>
            </a:r>
            <a:r>
              <a:rPr lang="ja-JP" altLang="en-US" dirty="0" smtClean="0"/>
              <a:t> </a:t>
            </a:r>
            <a:r>
              <a:rPr lang="en-US" altLang="ja-JP" dirty="0" smtClean="0"/>
              <a:t>Performance</a:t>
            </a:r>
            <a:r>
              <a:rPr lang="ja-JP" altLang="en-US" dirty="0" smtClean="0"/>
              <a:t>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2000" dirty="0" smtClean="0"/>
              <a:t>By Osmond </a:t>
            </a:r>
            <a:r>
              <a:rPr lang="en-US" altLang="ja-JP" sz="2000" dirty="0" err="1" smtClean="0"/>
              <a:t>Gunarso</a:t>
            </a:r>
            <a:r>
              <a:rPr lang="en-US" altLang="ja-JP" sz="2000" dirty="0" smtClean="0"/>
              <a:t> and </a:t>
            </a:r>
            <a:r>
              <a:rPr lang="en-US" altLang="ja-JP" sz="2000" dirty="0" err="1" smtClean="0"/>
              <a:t>Zac</a:t>
            </a:r>
            <a:r>
              <a:rPr lang="en-US" altLang="ja-JP" sz="2000" dirty="0" smtClean="0"/>
              <a:t> Brownell</a:t>
            </a: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UWB Shizuoka Univ.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 descr="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1" y="3211484"/>
            <a:ext cx="4484751" cy="3086702"/>
          </a:xfrm>
          <a:prstGeom prst="rect">
            <a:avLst/>
          </a:prstGeom>
        </p:spPr>
      </p:pic>
      <p:pic>
        <p:nvPicPr>
          <p:cNvPr id="7" name="Picture 6" descr="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62" y="3303253"/>
            <a:ext cx="4449640" cy="34651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8395" y="6418962"/>
            <a:ext cx="1980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MPI Performance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98818" y="6420344"/>
            <a:ext cx="28948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MASS Performance</a:t>
            </a:r>
            <a:endParaRPr lang="en-US" dirty="0"/>
          </a:p>
        </p:txBody>
      </p:sp>
      <p:pic>
        <p:nvPicPr>
          <p:cNvPr id="10" name="Picture 9" descr="Untitled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526" y="1835046"/>
            <a:ext cx="5511561" cy="137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13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UW</a:t>
            </a:r>
            <a:r>
              <a:rPr lang="ja-JP" altLang="en-US" dirty="0" smtClean="0"/>
              <a:t> </a:t>
            </a:r>
            <a:r>
              <a:rPr lang="en-US" altLang="ja-JP" dirty="0" smtClean="0"/>
              <a:t>Climate</a:t>
            </a:r>
            <a:r>
              <a:rPr lang="ja-JP" altLang="en-US" dirty="0" smtClean="0"/>
              <a:t> </a:t>
            </a:r>
            <a:r>
              <a:rPr lang="en-US" altLang="ja-JP" dirty="0" smtClean="0"/>
              <a:t>Analysis</a:t>
            </a:r>
            <a:br>
              <a:rPr lang="en-US" altLang="ja-JP" dirty="0" smtClean="0"/>
            </a:br>
            <a:r>
              <a:rPr lang="en-US" altLang="ja-JP" sz="1800" dirty="0" smtClean="0"/>
              <a:t>Parallelized by Jason </a:t>
            </a:r>
            <a:r>
              <a:rPr lang="en-US" altLang="ja-JP" sz="1800" dirty="0" err="1" smtClean="0"/>
              <a:t>Woodring</a:t>
            </a:r>
            <a:r>
              <a:rPr lang="en-US" altLang="ja-JP" sz="1800" dirty="0" smtClean="0"/>
              <a:t> and Submitted to ICPADS 2015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UWB Shizuoka Univ.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7" y="2427026"/>
            <a:ext cx="4579150" cy="3044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ToE_outpu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455" y="2317503"/>
            <a:ext cx="3821202" cy="3855320"/>
          </a:xfrm>
          <a:prstGeom prst="rect">
            <a:avLst/>
          </a:prstGeom>
        </p:spPr>
      </p:pic>
      <p:pic>
        <p:nvPicPr>
          <p:cNvPr id="2" name="Picture 1" descr="JasonWoodrin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471" y="533400"/>
            <a:ext cx="1593647" cy="212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09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Agent-Based</a:t>
            </a:r>
            <a:r>
              <a:rPr lang="ja-JP" altLang="en-US" dirty="0"/>
              <a:t> </a:t>
            </a:r>
            <a:r>
              <a:rPr lang="en-US" altLang="ja-JP" dirty="0" err="1" smtClean="0"/>
              <a:t>ToE</a:t>
            </a:r>
            <a:r>
              <a:rPr lang="ja-JP" altLang="en-US" dirty="0" smtClean="0"/>
              <a:t> </a:t>
            </a:r>
            <a:r>
              <a:rPr lang="en-US" altLang="ja-JP" dirty="0" smtClean="0"/>
              <a:t>Analysis (in Java)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UWB Shizuoka Univ.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 descr="AgentStep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876104"/>
            <a:ext cx="85217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76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UWCA</a:t>
            </a:r>
            <a:r>
              <a:rPr lang="ja-JP" altLang="en-US" dirty="0" smtClean="0"/>
              <a:t> </a:t>
            </a:r>
            <a:r>
              <a:rPr lang="en-US" altLang="ja-JP" dirty="0" smtClean="0"/>
              <a:t>Programmability</a:t>
            </a:r>
            <a:r>
              <a:rPr lang="ja-JP" altLang="en-US" dirty="0" smtClean="0"/>
              <a:t> </a:t>
            </a:r>
            <a:r>
              <a:rPr lang="en-US" altLang="ja-JP" dirty="0" smtClean="0"/>
              <a:t>and</a:t>
            </a:r>
            <a:r>
              <a:rPr lang="ja-JP" altLang="en-US" dirty="0" smtClean="0"/>
              <a:t> </a:t>
            </a:r>
            <a:r>
              <a:rPr lang="en-US" altLang="ja-JP" dirty="0" smtClean="0"/>
              <a:t>Performance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Handling</a:t>
            </a:r>
            <a:r>
              <a:rPr lang="ja-JP" altLang="en-US" dirty="0" smtClean="0"/>
              <a:t> </a:t>
            </a:r>
            <a:r>
              <a:rPr lang="en-US" altLang="ja-JP" dirty="0" smtClean="0"/>
              <a:t>structured</a:t>
            </a:r>
            <a:r>
              <a:rPr lang="ja-JP" altLang="en-US" dirty="0" smtClean="0"/>
              <a:t> </a:t>
            </a:r>
            <a:r>
              <a:rPr lang="en-US" altLang="ja-JP" dirty="0" smtClean="0"/>
              <a:t>scientific</a:t>
            </a:r>
            <a:r>
              <a:rPr lang="ja-JP" altLang="en-US" dirty="0" smtClean="0"/>
              <a:t> </a:t>
            </a:r>
            <a:r>
              <a:rPr lang="en-US" altLang="ja-JP" dirty="0" smtClean="0"/>
              <a:t>data</a:t>
            </a:r>
          </a:p>
          <a:p>
            <a:r>
              <a:rPr lang="en-US" altLang="ja-JP" dirty="0" smtClean="0"/>
              <a:t>Dispatching agents to only data portions to analyze</a:t>
            </a:r>
          </a:p>
          <a:p>
            <a:r>
              <a:rPr lang="en-US" altLang="ja-JP" dirty="0" smtClean="0"/>
              <a:t>Supporting runtime analysis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UWB Shizuoka Univ.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 descr="performance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0530" y="2608005"/>
            <a:ext cx="3613547" cy="4676355"/>
          </a:xfrm>
          <a:prstGeom prst="rect">
            <a:avLst/>
          </a:prstGeom>
        </p:spPr>
      </p:pic>
      <p:pic>
        <p:nvPicPr>
          <p:cNvPr id="8" name="Picture 7" descr="performanc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54100" y="2576601"/>
            <a:ext cx="3827092" cy="49527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6288738"/>
            <a:ext cx="6120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dirty="0" smtClean="0"/>
              <a:t>T</a:t>
            </a:r>
            <a:r>
              <a:rPr lang="en-US" altLang="ja-JP" dirty="0" smtClean="0"/>
              <a:t>he</a:t>
            </a:r>
            <a:r>
              <a:rPr lang="ja-JP" altLang="en-US" dirty="0" smtClean="0"/>
              <a:t> </a:t>
            </a:r>
            <a:r>
              <a:rPr lang="en-US" altLang="ja-JP" dirty="0" smtClean="0"/>
              <a:t>biggest</a:t>
            </a:r>
            <a:r>
              <a:rPr lang="ja-JP" altLang="en-US" dirty="0" smtClean="0"/>
              <a:t> </a:t>
            </a:r>
            <a:r>
              <a:rPr lang="en-US" altLang="ja-JP" dirty="0" smtClean="0"/>
              <a:t>overhead</a:t>
            </a:r>
            <a:r>
              <a:rPr lang="ja-JP" altLang="en-US" dirty="0" smtClean="0"/>
              <a:t> </a:t>
            </a:r>
            <a:r>
              <a:rPr lang="en-US" altLang="ja-JP" dirty="0" smtClean="0"/>
              <a:t>is</a:t>
            </a:r>
            <a:r>
              <a:rPr lang="ja-JP" altLang="en-US" dirty="0" smtClean="0"/>
              <a:t> </a:t>
            </a:r>
            <a:r>
              <a:rPr lang="en-US" altLang="ja-JP" dirty="0" smtClean="0"/>
              <a:t>reading</a:t>
            </a:r>
            <a:r>
              <a:rPr lang="ja-JP" altLang="en-US" dirty="0" smtClean="0"/>
              <a:t> </a:t>
            </a:r>
            <a:r>
              <a:rPr lang="en-US" altLang="ja-JP" dirty="0" smtClean="0"/>
              <a:t>files</a:t>
            </a:r>
            <a:r>
              <a:rPr lang="ja-JP" altLang="en-US" dirty="0" smtClean="0"/>
              <a:t> </a:t>
            </a:r>
            <a:r>
              <a:rPr lang="en-US" altLang="ja-JP" dirty="0" smtClean="0"/>
              <a:t>into</a:t>
            </a:r>
            <a:r>
              <a:rPr lang="ja-JP" altLang="en-US" dirty="0" smtClean="0"/>
              <a:t> </a:t>
            </a:r>
            <a:r>
              <a:rPr lang="en-US" altLang="ja-JP" dirty="0" smtClean="0"/>
              <a:t>a</a:t>
            </a:r>
            <a:r>
              <a:rPr lang="ja-JP" altLang="en-US" dirty="0" smtClean="0"/>
              <a:t> </a:t>
            </a:r>
            <a:r>
              <a:rPr lang="en-US" altLang="ja-JP" dirty="0" smtClean="0"/>
              <a:t>cluster</a:t>
            </a:r>
            <a:r>
              <a:rPr lang="ja-JP" altLang="en-US" dirty="0" smtClean="0"/>
              <a:t> </a:t>
            </a:r>
            <a:r>
              <a:rPr lang="en-US" altLang="ja-JP" dirty="0" smtClean="0"/>
              <a:t>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148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Biological Network Motifs</a:t>
            </a:r>
            <a:br>
              <a:rPr lang="en-US" dirty="0" smtClean="0"/>
            </a:br>
            <a:r>
              <a:rPr lang="en-US" sz="2000" dirty="0" smtClean="0"/>
              <a:t>Parallelized by Matt </a:t>
            </a:r>
            <a:r>
              <a:rPr lang="en-US" sz="2000" dirty="0" err="1" smtClean="0"/>
              <a:t>Kipps</a:t>
            </a:r>
            <a:r>
              <a:rPr lang="en-US" sz="2000" dirty="0"/>
              <a:t> </a:t>
            </a:r>
            <a:r>
              <a:rPr lang="en-US" sz="2000" dirty="0" smtClean="0"/>
              <a:t>and Presented at HPCC 2015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4629"/>
            <a:ext cx="6238899" cy="163218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Biological network: protein-protein interaction.</a:t>
            </a:r>
          </a:p>
          <a:p>
            <a:r>
              <a:rPr lang="en-US" dirty="0" smtClean="0"/>
              <a:t>Network motifs: significantly and uniquely recurring sub-graphs.</a:t>
            </a:r>
          </a:p>
          <a:p>
            <a:r>
              <a:rPr lang="en-US" dirty="0" smtClean="0"/>
              <a:t>Motif search: </a:t>
            </a:r>
            <a:r>
              <a:rPr lang="en-US" b="1" dirty="0" smtClean="0"/>
              <a:t>sub-graph enumeration </a:t>
            </a:r>
            <a:r>
              <a:rPr lang="en-US" dirty="0" smtClean="0"/>
              <a:t>and statistical testing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UWB Shizuoka Univ.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Picture 7" descr="esu_dia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6946"/>
            <a:ext cx="9144000" cy="3311054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>
            <a:off x="4018410" y="3177750"/>
            <a:ext cx="325641" cy="286564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2, 2016</a:t>
            </a:r>
            <a:endParaRPr lang="en-US"/>
          </a:p>
        </p:txBody>
      </p:sp>
      <p:pic>
        <p:nvPicPr>
          <p:cNvPr id="4" name="Picture 3" descr="MattKipp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984" y="533400"/>
            <a:ext cx="1955684" cy="253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70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Parallelization of Network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34853" cy="4876800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chemeClr val="tx2"/>
                </a:solidFill>
              </a:rPr>
              <a:t>Vertex-oriented</a:t>
            </a:r>
            <a:r>
              <a:rPr lang="ja-JP" altLang="en-US" dirty="0" smtClean="0">
                <a:solidFill>
                  <a:schemeClr val="tx2"/>
                </a:solidFill>
              </a:rPr>
              <a:t> </a:t>
            </a:r>
            <a:r>
              <a:rPr lang="en-US" altLang="ja-JP" dirty="0" smtClean="0">
                <a:solidFill>
                  <a:schemeClr val="tx2"/>
                </a:solidFill>
              </a:rPr>
              <a:t>approaches</a:t>
            </a:r>
          </a:p>
          <a:p>
            <a:pPr lvl="1"/>
            <a:r>
              <a:rPr lang="en-US" altLang="ja-JP" dirty="0" smtClean="0"/>
              <a:t>Paradigm change from the original sequential algorithms</a:t>
            </a:r>
          </a:p>
          <a:p>
            <a:pPr lvl="1"/>
            <a:r>
              <a:rPr lang="en-US" altLang="ja-JP" dirty="0" smtClean="0"/>
              <a:t>Examples</a:t>
            </a:r>
          </a:p>
          <a:p>
            <a:pPr lvl="2"/>
            <a:r>
              <a:rPr lang="ja-JP" altLang="ja-JP" dirty="0" smtClean="0"/>
              <a:t>M</a:t>
            </a:r>
            <a:r>
              <a:rPr lang="en-US" altLang="ja-JP" dirty="0" err="1" smtClean="0"/>
              <a:t>apReduce</a:t>
            </a:r>
            <a:endParaRPr lang="en-US" altLang="ja-JP" dirty="0" smtClean="0"/>
          </a:p>
          <a:p>
            <a:pPr lvl="2"/>
            <a:r>
              <a:rPr lang="ja-JP" altLang="ja-JP" dirty="0" smtClean="0"/>
              <a:t>P</a:t>
            </a:r>
            <a:r>
              <a:rPr lang="en-US" altLang="ja-JP" dirty="0" smtClean="0"/>
              <a:t>regel</a:t>
            </a:r>
          </a:p>
          <a:p>
            <a:pPr lvl="2"/>
            <a:r>
              <a:rPr lang="ja-JP" altLang="ja-JP" dirty="0" smtClean="0"/>
              <a:t>G</a:t>
            </a:r>
            <a:r>
              <a:rPr lang="en-US" altLang="ja-JP" dirty="0" err="1" smtClean="0"/>
              <a:t>raphLab</a:t>
            </a:r>
            <a:endParaRPr lang="en-US" altLang="ja-JP" dirty="0" smtClean="0"/>
          </a:p>
          <a:p>
            <a:r>
              <a:rPr lang="ja-JP" altLang="ja-JP" dirty="0" smtClean="0">
                <a:solidFill>
                  <a:schemeClr val="tx2"/>
                </a:solidFill>
              </a:rPr>
              <a:t>F</a:t>
            </a:r>
            <a:r>
              <a:rPr lang="en-US" altLang="ja-JP" dirty="0" smtClean="0">
                <a:solidFill>
                  <a:schemeClr val="tx2"/>
                </a:solidFill>
              </a:rPr>
              <a:t>low-oriented</a:t>
            </a:r>
            <a:r>
              <a:rPr lang="ja-JP" altLang="en-US" dirty="0" smtClean="0">
                <a:solidFill>
                  <a:schemeClr val="tx2"/>
                </a:solidFill>
              </a:rPr>
              <a:t> </a:t>
            </a:r>
            <a:r>
              <a:rPr lang="en-US" altLang="ja-JP" dirty="0" smtClean="0">
                <a:solidFill>
                  <a:schemeClr val="tx2"/>
                </a:solidFill>
              </a:rPr>
              <a:t>approaches</a:t>
            </a:r>
          </a:p>
          <a:p>
            <a:pPr lvl="1"/>
            <a:r>
              <a:rPr lang="en-US" altLang="ja-JP" dirty="0"/>
              <a:t>C</a:t>
            </a:r>
            <a:r>
              <a:rPr lang="en-US" altLang="ja-JP" dirty="0" smtClean="0"/>
              <a:t>loser to the original sequential algorithms</a:t>
            </a:r>
          </a:p>
          <a:p>
            <a:pPr lvl="1"/>
            <a:r>
              <a:rPr lang="en-US" altLang="ja-JP" dirty="0" smtClean="0"/>
              <a:t>Examples</a:t>
            </a:r>
          </a:p>
          <a:p>
            <a:pPr lvl="2"/>
            <a:r>
              <a:rPr lang="en-US" altLang="ja-JP" dirty="0" smtClean="0"/>
              <a:t>Olden</a:t>
            </a:r>
          </a:p>
          <a:p>
            <a:pPr lvl="2"/>
            <a:r>
              <a:rPr lang="ja-JP" altLang="ja-JP" dirty="0" smtClean="0"/>
              <a:t>M</a:t>
            </a:r>
            <a:r>
              <a:rPr lang="en-US" altLang="ja-JP" dirty="0" smtClean="0"/>
              <a:t>ASS:</a:t>
            </a:r>
            <a:r>
              <a:rPr lang="ja-JP" altLang="en-US" dirty="0" smtClean="0"/>
              <a:t> </a:t>
            </a:r>
            <a:r>
              <a:rPr lang="en-US" altLang="ja-JP" dirty="0" smtClean="0"/>
              <a:t>our</a:t>
            </a:r>
            <a:r>
              <a:rPr lang="ja-JP" altLang="en-US" dirty="0" smtClean="0"/>
              <a:t> </a:t>
            </a:r>
            <a:r>
              <a:rPr lang="en-US" altLang="ja-JP" dirty="0" smtClean="0"/>
              <a:t>approach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UWB Shizuoka Univ.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550630" y="2010453"/>
            <a:ext cx="141941" cy="1494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334288" y="2694748"/>
            <a:ext cx="141941" cy="1494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550630" y="2694748"/>
            <a:ext cx="141941" cy="1494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334288" y="2010453"/>
            <a:ext cx="141941" cy="1494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334288" y="3385026"/>
            <a:ext cx="141941" cy="1494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7147830" y="2010453"/>
            <a:ext cx="141941" cy="1494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7147830" y="2694748"/>
            <a:ext cx="141941" cy="1494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8092112" y="2694748"/>
            <a:ext cx="141941" cy="1494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Arrow Connector 15"/>
          <p:cNvCxnSpPr>
            <a:stCxn id="8" idx="4"/>
            <a:endCxn id="10" idx="0"/>
          </p:cNvCxnSpPr>
          <p:nvPr/>
        </p:nvCxnSpPr>
        <p:spPr>
          <a:xfrm>
            <a:off x="5621601" y="2159865"/>
            <a:ext cx="0" cy="5348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6"/>
            <a:endCxn id="9" idx="2"/>
          </p:cNvCxnSpPr>
          <p:nvPr/>
        </p:nvCxnSpPr>
        <p:spPr>
          <a:xfrm>
            <a:off x="5692571" y="2769454"/>
            <a:ext cx="64171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4"/>
            <a:endCxn id="9" idx="0"/>
          </p:cNvCxnSpPr>
          <p:nvPr/>
        </p:nvCxnSpPr>
        <p:spPr>
          <a:xfrm>
            <a:off x="6405259" y="2159865"/>
            <a:ext cx="0" cy="5348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6"/>
            <a:endCxn id="14" idx="2"/>
          </p:cNvCxnSpPr>
          <p:nvPr/>
        </p:nvCxnSpPr>
        <p:spPr>
          <a:xfrm>
            <a:off x="6476229" y="2769454"/>
            <a:ext cx="67160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2"/>
            <a:endCxn id="11" idx="6"/>
          </p:cNvCxnSpPr>
          <p:nvPr/>
        </p:nvCxnSpPr>
        <p:spPr>
          <a:xfrm flipH="1">
            <a:off x="6476229" y="2085159"/>
            <a:ext cx="67160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2"/>
            <a:endCxn id="14" idx="6"/>
          </p:cNvCxnSpPr>
          <p:nvPr/>
        </p:nvCxnSpPr>
        <p:spPr>
          <a:xfrm flipH="1">
            <a:off x="7289771" y="2769454"/>
            <a:ext cx="80234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3" idx="3"/>
            <a:endCxn id="12" idx="0"/>
          </p:cNvCxnSpPr>
          <p:nvPr/>
        </p:nvCxnSpPr>
        <p:spPr>
          <a:xfrm flipH="1">
            <a:off x="6405259" y="2137984"/>
            <a:ext cx="763358" cy="12470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4" idx="0"/>
            <a:endCxn id="13" idx="4"/>
          </p:cNvCxnSpPr>
          <p:nvPr/>
        </p:nvCxnSpPr>
        <p:spPr>
          <a:xfrm flipV="1">
            <a:off x="7218801" y="2159865"/>
            <a:ext cx="0" cy="5348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4" idx="3"/>
          </p:cNvCxnSpPr>
          <p:nvPr/>
        </p:nvCxnSpPr>
        <p:spPr>
          <a:xfrm flipH="1">
            <a:off x="6476229" y="2822279"/>
            <a:ext cx="692388" cy="5717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5550630" y="4824506"/>
            <a:ext cx="141941" cy="1494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6334288" y="5508801"/>
            <a:ext cx="141941" cy="1494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5550630" y="5508801"/>
            <a:ext cx="141941" cy="1494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6334288" y="4824506"/>
            <a:ext cx="141941" cy="1494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6334288" y="6199079"/>
            <a:ext cx="141941" cy="1494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7147830" y="4824506"/>
            <a:ext cx="141941" cy="1494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7147830" y="5508801"/>
            <a:ext cx="141941" cy="1494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8092112" y="5508801"/>
            <a:ext cx="141941" cy="1494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" name="Straight Arrow Connector 40"/>
          <p:cNvCxnSpPr>
            <a:stCxn id="33" idx="4"/>
            <a:endCxn id="35" idx="0"/>
          </p:cNvCxnSpPr>
          <p:nvPr/>
        </p:nvCxnSpPr>
        <p:spPr>
          <a:xfrm>
            <a:off x="5621601" y="4973918"/>
            <a:ext cx="0" cy="5348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5" idx="6"/>
            <a:endCxn id="34" idx="2"/>
          </p:cNvCxnSpPr>
          <p:nvPr/>
        </p:nvCxnSpPr>
        <p:spPr>
          <a:xfrm>
            <a:off x="5692571" y="5583507"/>
            <a:ext cx="64171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6" idx="4"/>
            <a:endCxn id="34" idx="0"/>
          </p:cNvCxnSpPr>
          <p:nvPr/>
        </p:nvCxnSpPr>
        <p:spPr>
          <a:xfrm>
            <a:off x="6405259" y="4973918"/>
            <a:ext cx="0" cy="5348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4" idx="6"/>
            <a:endCxn id="39" idx="2"/>
          </p:cNvCxnSpPr>
          <p:nvPr/>
        </p:nvCxnSpPr>
        <p:spPr>
          <a:xfrm>
            <a:off x="6476229" y="5583507"/>
            <a:ext cx="67160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8" idx="2"/>
            <a:endCxn id="36" idx="6"/>
          </p:cNvCxnSpPr>
          <p:nvPr/>
        </p:nvCxnSpPr>
        <p:spPr>
          <a:xfrm flipH="1">
            <a:off x="6476229" y="4899212"/>
            <a:ext cx="67160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0" idx="2"/>
            <a:endCxn id="39" idx="6"/>
          </p:cNvCxnSpPr>
          <p:nvPr/>
        </p:nvCxnSpPr>
        <p:spPr>
          <a:xfrm flipH="1">
            <a:off x="7289771" y="5583507"/>
            <a:ext cx="80234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8" idx="3"/>
            <a:endCxn id="37" idx="0"/>
          </p:cNvCxnSpPr>
          <p:nvPr/>
        </p:nvCxnSpPr>
        <p:spPr>
          <a:xfrm flipH="1">
            <a:off x="6405259" y="4952037"/>
            <a:ext cx="763358" cy="12470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9" idx="0"/>
            <a:endCxn id="38" idx="4"/>
          </p:cNvCxnSpPr>
          <p:nvPr/>
        </p:nvCxnSpPr>
        <p:spPr>
          <a:xfrm flipV="1">
            <a:off x="7218801" y="4973918"/>
            <a:ext cx="0" cy="5348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9" idx="3"/>
          </p:cNvCxnSpPr>
          <p:nvPr/>
        </p:nvCxnSpPr>
        <p:spPr>
          <a:xfrm flipH="1">
            <a:off x="6476229" y="5636332"/>
            <a:ext cx="692388" cy="5717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Freeform 59"/>
          <p:cNvSpPr/>
          <p:nvPr/>
        </p:nvSpPr>
        <p:spPr>
          <a:xfrm>
            <a:off x="5628105" y="4912895"/>
            <a:ext cx="1584158" cy="1350210"/>
          </a:xfrm>
          <a:custGeom>
            <a:avLst/>
            <a:gdLst>
              <a:gd name="connsiteX0" fmla="*/ 6684 w 1584158"/>
              <a:gd name="connsiteY0" fmla="*/ 0 h 1350210"/>
              <a:gd name="connsiteX1" fmla="*/ 0 w 1584158"/>
              <a:gd name="connsiteY1" fmla="*/ 681789 h 1350210"/>
              <a:gd name="connsiteX2" fmla="*/ 1584158 w 1584158"/>
              <a:gd name="connsiteY2" fmla="*/ 681789 h 1350210"/>
              <a:gd name="connsiteX3" fmla="*/ 788737 w 1584158"/>
              <a:gd name="connsiteY3" fmla="*/ 1350210 h 13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4158" h="1350210">
                <a:moveTo>
                  <a:pt x="6684" y="0"/>
                </a:moveTo>
                <a:lnTo>
                  <a:pt x="0" y="681789"/>
                </a:lnTo>
                <a:lnTo>
                  <a:pt x="1584158" y="681789"/>
                </a:lnTo>
                <a:lnTo>
                  <a:pt x="788737" y="1350210"/>
                </a:lnTo>
              </a:path>
            </a:pathLst>
          </a:custGeom>
          <a:ln>
            <a:solidFill>
              <a:srgbClr val="800000"/>
            </a:solidFill>
            <a:prstDash val="lgDash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726" y="4824506"/>
            <a:ext cx="612274" cy="636379"/>
          </a:xfrm>
          <a:prstGeom prst="rect">
            <a:avLst/>
          </a:prstGeom>
        </p:spPr>
      </p:pic>
      <p:sp>
        <p:nvSpPr>
          <p:cNvPr id="64" name="Freeform 63"/>
          <p:cNvSpPr/>
          <p:nvPr/>
        </p:nvSpPr>
        <p:spPr>
          <a:xfrm>
            <a:off x="6396789" y="4852737"/>
            <a:ext cx="1798053" cy="1370263"/>
          </a:xfrm>
          <a:custGeom>
            <a:avLst/>
            <a:gdLst>
              <a:gd name="connsiteX0" fmla="*/ 1798053 w 1798053"/>
              <a:gd name="connsiteY0" fmla="*/ 721895 h 1370263"/>
              <a:gd name="connsiteX1" fmla="*/ 848895 w 1798053"/>
              <a:gd name="connsiteY1" fmla="*/ 741947 h 1370263"/>
              <a:gd name="connsiteX2" fmla="*/ 815474 w 1798053"/>
              <a:gd name="connsiteY2" fmla="*/ 0 h 1370263"/>
              <a:gd name="connsiteX3" fmla="*/ 0 w 1798053"/>
              <a:gd name="connsiteY3" fmla="*/ 1370263 h 137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8053" h="1370263">
                <a:moveTo>
                  <a:pt x="1798053" y="721895"/>
                </a:moveTo>
                <a:lnTo>
                  <a:pt x="848895" y="741947"/>
                </a:lnTo>
                <a:lnTo>
                  <a:pt x="815474" y="0"/>
                </a:lnTo>
                <a:lnTo>
                  <a:pt x="0" y="1370263"/>
                </a:lnTo>
              </a:path>
            </a:pathLst>
          </a:custGeom>
          <a:ln>
            <a:solidFill>
              <a:srgbClr val="3366FF"/>
            </a:solidFill>
            <a:prstDash val="lgDash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3691" y="4324684"/>
            <a:ext cx="999644" cy="499822"/>
          </a:xfrm>
          <a:prstGeom prst="rect">
            <a:avLst/>
          </a:prstGeom>
        </p:spPr>
      </p:pic>
      <p:pic>
        <p:nvPicPr>
          <p:cNvPr id="66" name="Picture 65" descr="Untitled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111" y="1608398"/>
            <a:ext cx="266296" cy="402055"/>
          </a:xfrm>
          <a:prstGeom prst="rect">
            <a:avLst/>
          </a:prstGeom>
        </p:spPr>
      </p:pic>
      <p:pic>
        <p:nvPicPr>
          <p:cNvPr id="67" name="Picture 66" descr="Untitled 2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416" y="1524000"/>
            <a:ext cx="331378" cy="479927"/>
          </a:xfrm>
          <a:prstGeom prst="rect">
            <a:avLst/>
          </a:prstGeom>
        </p:spPr>
      </p:pic>
      <p:pic>
        <p:nvPicPr>
          <p:cNvPr id="68" name="Picture 67" descr="Untitled 3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158" y="2536175"/>
            <a:ext cx="355472" cy="466557"/>
          </a:xfrm>
          <a:prstGeom prst="rect">
            <a:avLst/>
          </a:prstGeom>
        </p:spPr>
      </p:pic>
      <p:pic>
        <p:nvPicPr>
          <p:cNvPr id="69" name="Picture 68" descr="Untitled 4.tif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362" y="2859603"/>
            <a:ext cx="494818" cy="534403"/>
          </a:xfrm>
          <a:prstGeom prst="rect">
            <a:avLst/>
          </a:prstGeom>
        </p:spPr>
      </p:pic>
      <p:pic>
        <p:nvPicPr>
          <p:cNvPr id="70" name="Picture 69" descr="Untitled 5.tif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140" y="2159865"/>
            <a:ext cx="416649" cy="499979"/>
          </a:xfrm>
          <a:prstGeom prst="rect">
            <a:avLst/>
          </a:prstGeom>
        </p:spPr>
      </p:pic>
      <p:sp>
        <p:nvSpPr>
          <p:cNvPr id="71" name="Date Placeholder 7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50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MASS Agent-Based Parallelization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(in Java)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UWB Shizuoka Univ.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20" y="1724525"/>
            <a:ext cx="1080346" cy="1026027"/>
          </a:xfrm>
          <a:prstGeom prst="rect">
            <a:avLst/>
          </a:prstGeom>
        </p:spPr>
      </p:pic>
      <p:pic>
        <p:nvPicPr>
          <p:cNvPr id="8" name="Picture 11" descr="C:\Users\MFukuda.000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877" y="5431762"/>
            <a:ext cx="441356" cy="62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C:\Users\MFukuda.000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790" y="5431762"/>
            <a:ext cx="441356" cy="62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C:\Users\MFukuda.000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828" y="5431762"/>
            <a:ext cx="441356" cy="62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611743" y="3486605"/>
            <a:ext cx="561473" cy="5280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１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173216" y="3486605"/>
            <a:ext cx="561473" cy="5280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２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48057" y="3486605"/>
            <a:ext cx="561473" cy="5280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３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197195" y="3486605"/>
            <a:ext cx="561473" cy="5280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758668" y="3486605"/>
            <a:ext cx="561473" cy="5280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333509" y="3486605"/>
            <a:ext cx="561473" cy="5280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751238" y="3486605"/>
            <a:ext cx="561473" cy="5280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312711" y="3486605"/>
            <a:ext cx="561473" cy="5280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887552" y="3486605"/>
            <a:ext cx="561473" cy="5280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1611743" y="6139536"/>
            <a:ext cx="6837282" cy="200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478280" y="5969719"/>
            <a:ext cx="234" cy="1898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029608" y="5969719"/>
            <a:ext cx="2275" cy="1898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658214" y="5969719"/>
            <a:ext cx="0" cy="1898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085390" y="5190378"/>
            <a:ext cx="683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rank 0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4690057" y="5190378"/>
            <a:ext cx="683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rank 1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7316388" y="5203746"/>
            <a:ext cx="683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  <a:r>
              <a:rPr lang="en-US" sz="1400" dirty="0" smtClean="0"/>
              <a:t>ank 2</a:t>
            </a:r>
            <a:endParaRPr lang="en-US" sz="1400" dirty="0"/>
          </a:p>
        </p:txBody>
      </p:sp>
      <p:sp>
        <p:nvSpPr>
          <p:cNvPr id="33" name="Freeform 32"/>
          <p:cNvSpPr/>
          <p:nvPr/>
        </p:nvSpPr>
        <p:spPr>
          <a:xfrm>
            <a:off x="1885795" y="3058148"/>
            <a:ext cx="1082843" cy="421105"/>
          </a:xfrm>
          <a:custGeom>
            <a:avLst/>
            <a:gdLst>
              <a:gd name="connsiteX0" fmla="*/ 0 w 1082843"/>
              <a:gd name="connsiteY0" fmla="*/ 421105 h 421105"/>
              <a:gd name="connsiteX1" fmla="*/ 521369 w 1082843"/>
              <a:gd name="connsiteY1" fmla="*/ 0 h 421105"/>
              <a:gd name="connsiteX2" fmla="*/ 1082843 w 1082843"/>
              <a:gd name="connsiteY2" fmla="*/ 421105 h 42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2843" h="421105">
                <a:moveTo>
                  <a:pt x="0" y="421105"/>
                </a:moveTo>
                <a:cubicBezTo>
                  <a:pt x="170447" y="210552"/>
                  <a:pt x="340895" y="0"/>
                  <a:pt x="521369" y="0"/>
                </a:cubicBezTo>
                <a:cubicBezTo>
                  <a:pt x="701843" y="0"/>
                  <a:pt x="1082843" y="421105"/>
                  <a:pt x="1082843" y="421105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1865743" y="4020674"/>
            <a:ext cx="561473" cy="501323"/>
          </a:xfrm>
          <a:custGeom>
            <a:avLst/>
            <a:gdLst>
              <a:gd name="connsiteX0" fmla="*/ 0 w 561473"/>
              <a:gd name="connsiteY0" fmla="*/ 0 h 501323"/>
              <a:gd name="connsiteX1" fmla="*/ 287421 w 561473"/>
              <a:gd name="connsiteY1" fmla="*/ 501316 h 501323"/>
              <a:gd name="connsiteX2" fmla="*/ 561473 w 561473"/>
              <a:gd name="connsiteY2" fmla="*/ 13369 h 50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1473" h="501323">
                <a:moveTo>
                  <a:pt x="0" y="0"/>
                </a:moveTo>
                <a:cubicBezTo>
                  <a:pt x="96921" y="249544"/>
                  <a:pt x="193842" y="499088"/>
                  <a:pt x="287421" y="501316"/>
                </a:cubicBezTo>
                <a:cubicBezTo>
                  <a:pt x="381000" y="503544"/>
                  <a:pt x="561473" y="13369"/>
                  <a:pt x="561473" y="1336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1885795" y="2589393"/>
            <a:ext cx="2640264" cy="889860"/>
          </a:xfrm>
          <a:custGeom>
            <a:avLst/>
            <a:gdLst>
              <a:gd name="connsiteX0" fmla="*/ 0 w 2640264"/>
              <a:gd name="connsiteY0" fmla="*/ 876492 h 889860"/>
              <a:gd name="connsiteX1" fmla="*/ 528053 w 2640264"/>
              <a:gd name="connsiteY1" fmla="*/ 214755 h 889860"/>
              <a:gd name="connsiteX2" fmla="*/ 1477211 w 2640264"/>
              <a:gd name="connsiteY2" fmla="*/ 860 h 889860"/>
              <a:gd name="connsiteX3" fmla="*/ 2279316 w 2640264"/>
              <a:gd name="connsiteY3" fmla="*/ 274913 h 889860"/>
              <a:gd name="connsiteX4" fmla="*/ 2640264 w 2640264"/>
              <a:gd name="connsiteY4" fmla="*/ 889860 h 88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0264" h="889860">
                <a:moveTo>
                  <a:pt x="0" y="876492"/>
                </a:moveTo>
                <a:cubicBezTo>
                  <a:pt x="140925" y="618593"/>
                  <a:pt x="281851" y="360694"/>
                  <a:pt x="528053" y="214755"/>
                </a:cubicBezTo>
                <a:cubicBezTo>
                  <a:pt x="774255" y="68816"/>
                  <a:pt x="1185334" y="-9166"/>
                  <a:pt x="1477211" y="860"/>
                </a:cubicBezTo>
                <a:cubicBezTo>
                  <a:pt x="1769088" y="10886"/>
                  <a:pt x="2085474" y="126746"/>
                  <a:pt x="2279316" y="274913"/>
                </a:cubicBezTo>
                <a:cubicBezTo>
                  <a:pt x="2473158" y="423080"/>
                  <a:pt x="2640264" y="889860"/>
                  <a:pt x="2640264" y="88986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1879111" y="2326956"/>
            <a:ext cx="3161632" cy="1152297"/>
          </a:xfrm>
          <a:custGeom>
            <a:avLst/>
            <a:gdLst>
              <a:gd name="connsiteX0" fmla="*/ 0 w 3161632"/>
              <a:gd name="connsiteY0" fmla="*/ 1132245 h 1152297"/>
              <a:gd name="connsiteX1" fmla="*/ 287421 w 3161632"/>
              <a:gd name="connsiteY1" fmla="*/ 390297 h 1152297"/>
              <a:gd name="connsiteX2" fmla="*/ 995948 w 3161632"/>
              <a:gd name="connsiteY2" fmla="*/ 76139 h 1152297"/>
              <a:gd name="connsiteX3" fmla="*/ 1764632 w 3161632"/>
              <a:gd name="connsiteY3" fmla="*/ 9297 h 1152297"/>
              <a:gd name="connsiteX4" fmla="*/ 2479842 w 3161632"/>
              <a:gd name="connsiteY4" fmla="*/ 229876 h 1152297"/>
              <a:gd name="connsiteX5" fmla="*/ 2967790 w 3161632"/>
              <a:gd name="connsiteY5" fmla="*/ 517297 h 1152297"/>
              <a:gd name="connsiteX6" fmla="*/ 3161632 w 3161632"/>
              <a:gd name="connsiteY6" fmla="*/ 1152297 h 115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1632" h="1152297">
                <a:moveTo>
                  <a:pt x="0" y="1132245"/>
                </a:moveTo>
                <a:cubicBezTo>
                  <a:pt x="60715" y="849280"/>
                  <a:pt x="121430" y="566315"/>
                  <a:pt x="287421" y="390297"/>
                </a:cubicBezTo>
                <a:cubicBezTo>
                  <a:pt x="453412" y="214279"/>
                  <a:pt x="749746" y="139639"/>
                  <a:pt x="995948" y="76139"/>
                </a:cubicBezTo>
                <a:cubicBezTo>
                  <a:pt x="1242150" y="12639"/>
                  <a:pt x="1517316" y="-16326"/>
                  <a:pt x="1764632" y="9297"/>
                </a:cubicBezTo>
                <a:cubicBezTo>
                  <a:pt x="2011948" y="34920"/>
                  <a:pt x="2279316" y="145209"/>
                  <a:pt x="2479842" y="229876"/>
                </a:cubicBezTo>
                <a:cubicBezTo>
                  <a:pt x="2680368" y="314543"/>
                  <a:pt x="2854158" y="363560"/>
                  <a:pt x="2967790" y="517297"/>
                </a:cubicBezTo>
                <a:cubicBezTo>
                  <a:pt x="3081422" y="671034"/>
                  <a:pt x="3121527" y="911665"/>
                  <a:pt x="3161632" y="115229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reeform 37"/>
          <p:cNvSpPr/>
          <p:nvPr/>
        </p:nvSpPr>
        <p:spPr>
          <a:xfrm>
            <a:off x="2433901" y="4034043"/>
            <a:ext cx="561473" cy="461226"/>
          </a:xfrm>
          <a:custGeom>
            <a:avLst/>
            <a:gdLst>
              <a:gd name="connsiteX0" fmla="*/ 0 w 561473"/>
              <a:gd name="connsiteY0" fmla="*/ 13368 h 461226"/>
              <a:gd name="connsiteX1" fmla="*/ 340894 w 561473"/>
              <a:gd name="connsiteY1" fmla="*/ 461210 h 461226"/>
              <a:gd name="connsiteX2" fmla="*/ 561473 w 561473"/>
              <a:gd name="connsiteY2" fmla="*/ 0 h 46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1473" h="461226">
                <a:moveTo>
                  <a:pt x="0" y="13368"/>
                </a:moveTo>
                <a:cubicBezTo>
                  <a:pt x="123657" y="238403"/>
                  <a:pt x="247315" y="463438"/>
                  <a:pt x="340894" y="461210"/>
                </a:cubicBezTo>
                <a:cubicBezTo>
                  <a:pt x="434473" y="458982"/>
                  <a:pt x="561473" y="0"/>
                  <a:pt x="561473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2427216" y="4034043"/>
            <a:ext cx="3141579" cy="725738"/>
          </a:xfrm>
          <a:custGeom>
            <a:avLst/>
            <a:gdLst>
              <a:gd name="connsiteX0" fmla="*/ 0 w 3141579"/>
              <a:gd name="connsiteY0" fmla="*/ 13368 h 725738"/>
              <a:gd name="connsiteX1" fmla="*/ 320843 w 3141579"/>
              <a:gd name="connsiteY1" fmla="*/ 581526 h 725738"/>
              <a:gd name="connsiteX2" fmla="*/ 1296737 w 3141579"/>
              <a:gd name="connsiteY2" fmla="*/ 701842 h 725738"/>
              <a:gd name="connsiteX3" fmla="*/ 2573422 w 3141579"/>
              <a:gd name="connsiteY3" fmla="*/ 695158 h 725738"/>
              <a:gd name="connsiteX4" fmla="*/ 3027948 w 3141579"/>
              <a:gd name="connsiteY4" fmla="*/ 387684 h 725738"/>
              <a:gd name="connsiteX5" fmla="*/ 3141579 w 3141579"/>
              <a:gd name="connsiteY5" fmla="*/ 0 h 725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1579" h="725738">
                <a:moveTo>
                  <a:pt x="0" y="13368"/>
                </a:moveTo>
                <a:cubicBezTo>
                  <a:pt x="52360" y="240074"/>
                  <a:pt x="104720" y="466780"/>
                  <a:pt x="320843" y="581526"/>
                </a:cubicBezTo>
                <a:cubicBezTo>
                  <a:pt x="536966" y="696272"/>
                  <a:pt x="921307" y="682903"/>
                  <a:pt x="1296737" y="701842"/>
                </a:cubicBezTo>
                <a:cubicBezTo>
                  <a:pt x="1672167" y="720781"/>
                  <a:pt x="2284887" y="747518"/>
                  <a:pt x="2573422" y="695158"/>
                </a:cubicBezTo>
                <a:cubicBezTo>
                  <a:pt x="2861957" y="642798"/>
                  <a:pt x="2933255" y="503544"/>
                  <a:pt x="3027948" y="387684"/>
                </a:cubicBezTo>
                <a:cubicBezTo>
                  <a:pt x="3122641" y="271824"/>
                  <a:pt x="3132110" y="135912"/>
                  <a:pt x="3141579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2427216" y="4027359"/>
            <a:ext cx="4632158" cy="989603"/>
          </a:xfrm>
          <a:custGeom>
            <a:avLst/>
            <a:gdLst>
              <a:gd name="connsiteX0" fmla="*/ 0 w 4632158"/>
              <a:gd name="connsiteY0" fmla="*/ 33421 h 989603"/>
              <a:gd name="connsiteX1" fmla="*/ 227264 w 4632158"/>
              <a:gd name="connsiteY1" fmla="*/ 768684 h 989603"/>
              <a:gd name="connsiteX2" fmla="*/ 688474 w 4632158"/>
              <a:gd name="connsiteY2" fmla="*/ 955842 h 989603"/>
              <a:gd name="connsiteX3" fmla="*/ 1911685 w 4632158"/>
              <a:gd name="connsiteY3" fmla="*/ 989263 h 989603"/>
              <a:gd name="connsiteX4" fmla="*/ 3368843 w 4632158"/>
              <a:gd name="connsiteY4" fmla="*/ 962526 h 989603"/>
              <a:gd name="connsiteX5" fmla="*/ 4144211 w 4632158"/>
              <a:gd name="connsiteY5" fmla="*/ 822157 h 989603"/>
              <a:gd name="connsiteX6" fmla="*/ 4451685 w 4632158"/>
              <a:gd name="connsiteY6" fmla="*/ 454526 h 989603"/>
              <a:gd name="connsiteX7" fmla="*/ 4632158 w 4632158"/>
              <a:gd name="connsiteY7" fmla="*/ 0 h 989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32158" h="989603">
                <a:moveTo>
                  <a:pt x="0" y="33421"/>
                </a:moveTo>
                <a:cubicBezTo>
                  <a:pt x="56259" y="324184"/>
                  <a:pt x="112518" y="614947"/>
                  <a:pt x="227264" y="768684"/>
                </a:cubicBezTo>
                <a:cubicBezTo>
                  <a:pt x="342010" y="922421"/>
                  <a:pt x="407737" y="919079"/>
                  <a:pt x="688474" y="955842"/>
                </a:cubicBezTo>
                <a:cubicBezTo>
                  <a:pt x="969211" y="992605"/>
                  <a:pt x="1464957" y="988149"/>
                  <a:pt x="1911685" y="989263"/>
                </a:cubicBezTo>
                <a:cubicBezTo>
                  <a:pt x="2358413" y="990377"/>
                  <a:pt x="2996755" y="990377"/>
                  <a:pt x="3368843" y="962526"/>
                </a:cubicBezTo>
                <a:cubicBezTo>
                  <a:pt x="3740931" y="934675"/>
                  <a:pt x="3963737" y="906824"/>
                  <a:pt x="4144211" y="822157"/>
                </a:cubicBezTo>
                <a:cubicBezTo>
                  <a:pt x="4324685" y="737490"/>
                  <a:pt x="4370361" y="591552"/>
                  <a:pt x="4451685" y="454526"/>
                </a:cubicBezTo>
                <a:cubicBezTo>
                  <a:pt x="4533009" y="317500"/>
                  <a:pt x="4632158" y="0"/>
                  <a:pt x="4632158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2968638" y="2870913"/>
            <a:ext cx="4612105" cy="621709"/>
          </a:xfrm>
          <a:custGeom>
            <a:avLst/>
            <a:gdLst>
              <a:gd name="connsiteX0" fmla="*/ 0 w 4612105"/>
              <a:gd name="connsiteY0" fmla="*/ 588288 h 621709"/>
              <a:gd name="connsiteX1" fmla="*/ 2138947 w 4612105"/>
              <a:gd name="connsiteY1" fmla="*/ 77 h 621709"/>
              <a:gd name="connsiteX2" fmla="*/ 4612105 w 4612105"/>
              <a:gd name="connsiteY2" fmla="*/ 621709 h 621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12105" h="621709">
                <a:moveTo>
                  <a:pt x="0" y="588288"/>
                </a:moveTo>
                <a:cubicBezTo>
                  <a:pt x="685131" y="291397"/>
                  <a:pt x="1370263" y="-5493"/>
                  <a:pt x="2138947" y="77"/>
                </a:cubicBezTo>
                <a:cubicBezTo>
                  <a:pt x="2907631" y="5647"/>
                  <a:pt x="4612105" y="621709"/>
                  <a:pt x="4612105" y="62170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2955269" y="2342936"/>
            <a:ext cx="5153526" cy="1136317"/>
          </a:xfrm>
          <a:custGeom>
            <a:avLst/>
            <a:gdLst>
              <a:gd name="connsiteX0" fmla="*/ 0 w 5153526"/>
              <a:gd name="connsiteY0" fmla="*/ 1129633 h 1136317"/>
              <a:gd name="connsiteX1" fmla="*/ 2519947 w 5153526"/>
              <a:gd name="connsiteY1" fmla="*/ 1 h 1136317"/>
              <a:gd name="connsiteX2" fmla="*/ 5153526 w 5153526"/>
              <a:gd name="connsiteY2" fmla="*/ 1136317 h 1136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53526" h="1136317">
                <a:moveTo>
                  <a:pt x="0" y="1129633"/>
                </a:moveTo>
                <a:cubicBezTo>
                  <a:pt x="830513" y="564260"/>
                  <a:pt x="1661026" y="-1113"/>
                  <a:pt x="2519947" y="1"/>
                </a:cubicBezTo>
                <a:cubicBezTo>
                  <a:pt x="3378868" y="1115"/>
                  <a:pt x="5153526" y="1136317"/>
                  <a:pt x="5153526" y="113631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528783" y="3085552"/>
            <a:ext cx="393506" cy="401053"/>
          </a:xfrm>
          <a:prstGeom prst="ellipse">
            <a:avLst/>
          </a:prstGeom>
          <a:solidFill>
            <a:srgbClr val="800000">
              <a:alpha val="20000"/>
            </a:srgb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2173216" y="3085552"/>
            <a:ext cx="3085930" cy="1330159"/>
            <a:chOff x="2173216" y="3085552"/>
            <a:chExt cx="3085930" cy="1330159"/>
          </a:xfrm>
        </p:grpSpPr>
        <p:sp>
          <p:nvSpPr>
            <p:cNvPr id="46" name="Oval 45"/>
            <p:cNvSpPr/>
            <p:nvPr/>
          </p:nvSpPr>
          <p:spPr>
            <a:xfrm>
              <a:off x="4191372" y="3085552"/>
              <a:ext cx="393506" cy="401053"/>
            </a:xfrm>
            <a:prstGeom prst="ellipse">
              <a:avLst/>
            </a:prstGeom>
            <a:solidFill>
              <a:srgbClr val="800000">
                <a:alpha val="50000"/>
              </a:srgb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4865640" y="3091569"/>
              <a:ext cx="393506" cy="401053"/>
            </a:xfrm>
            <a:prstGeom prst="ellipse">
              <a:avLst/>
            </a:prstGeom>
            <a:solidFill>
              <a:srgbClr val="800000">
                <a:alpha val="50000"/>
              </a:srgb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2701233" y="3091569"/>
              <a:ext cx="393506" cy="401053"/>
            </a:xfrm>
            <a:prstGeom prst="ellipse">
              <a:avLst/>
            </a:prstGeom>
            <a:solidFill>
              <a:srgbClr val="800000">
                <a:alpha val="50000"/>
              </a:srgb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2173216" y="4014658"/>
              <a:ext cx="393506" cy="401053"/>
            </a:xfrm>
            <a:prstGeom prst="ellipse">
              <a:avLst/>
            </a:prstGeom>
            <a:solidFill>
              <a:srgbClr val="800000">
                <a:alpha val="50000"/>
              </a:srgb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798621" y="3088355"/>
            <a:ext cx="5587374" cy="1346741"/>
            <a:chOff x="2798621" y="3088355"/>
            <a:chExt cx="5587374" cy="1346741"/>
          </a:xfrm>
        </p:grpSpPr>
        <p:sp>
          <p:nvSpPr>
            <p:cNvPr id="52" name="Oval 51"/>
            <p:cNvSpPr/>
            <p:nvPr/>
          </p:nvSpPr>
          <p:spPr>
            <a:xfrm>
              <a:off x="7291444" y="3095701"/>
              <a:ext cx="393506" cy="401053"/>
            </a:xfrm>
            <a:prstGeom prst="ellipse">
              <a:avLst/>
            </a:prstGeom>
            <a:solidFill>
              <a:srgbClr val="800000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6897938" y="4034043"/>
              <a:ext cx="393506" cy="401053"/>
            </a:xfrm>
            <a:prstGeom prst="ellipse">
              <a:avLst/>
            </a:prstGeom>
            <a:solidFill>
              <a:srgbClr val="800000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7992489" y="3088355"/>
              <a:ext cx="393506" cy="401053"/>
            </a:xfrm>
            <a:prstGeom prst="ellipse">
              <a:avLst/>
            </a:prstGeom>
            <a:solidFill>
              <a:srgbClr val="800000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5320141" y="4034043"/>
              <a:ext cx="393506" cy="401053"/>
            </a:xfrm>
            <a:prstGeom prst="ellipse">
              <a:avLst/>
            </a:prstGeom>
            <a:solidFill>
              <a:srgbClr val="800000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2798621" y="4034043"/>
              <a:ext cx="393506" cy="401053"/>
            </a:xfrm>
            <a:prstGeom prst="ellipse">
              <a:avLst/>
            </a:prstGeom>
            <a:solidFill>
              <a:srgbClr val="800000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264175" y="2757236"/>
            <a:ext cx="1621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Crawler agent</a:t>
            </a:r>
            <a:endParaRPr lang="en-US" dirty="0"/>
          </a:p>
        </p:txBody>
      </p:sp>
      <p:sp>
        <p:nvSpPr>
          <p:cNvPr id="60" name="Date Placeholder 5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60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Agent Execution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4842" y="1600200"/>
            <a:ext cx="3031957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Agent explosion</a:t>
            </a:r>
          </a:p>
          <a:p>
            <a:pPr lvl="1"/>
            <a:r>
              <a:rPr lang="en-US" dirty="0" smtClean="0"/>
              <a:t>2365-node network with motif size 4</a:t>
            </a:r>
          </a:p>
          <a:p>
            <a:pPr lvl="1"/>
            <a:r>
              <a:rPr lang="en-US" dirty="0" smtClean="0"/>
              <a:t>400,000 agents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400,000-node network with motif size 5</a:t>
            </a:r>
          </a:p>
          <a:p>
            <a:pPr lvl="1"/>
            <a:r>
              <a:rPr lang="en-US" dirty="0" smtClean="0"/>
              <a:t>5.5 million agents</a:t>
            </a:r>
          </a:p>
          <a:p>
            <a:pPr lvl="1"/>
            <a:endParaRPr lang="en-US" dirty="0"/>
          </a:p>
          <a:p>
            <a:r>
              <a:rPr lang="en-US" dirty="0" smtClean="0"/>
              <a:t>Needs to address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Memory allocation</a:t>
            </a:r>
            <a:r>
              <a:rPr lang="en-US" dirty="0" smtClean="0"/>
              <a:t> overheads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Agent management </a:t>
            </a:r>
            <a:r>
              <a:rPr lang="en-US" dirty="0" smtClean="0"/>
              <a:t>overheads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UWB Shizuoka Univ.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 descr="mass-agents-scaling-chart-crop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8947"/>
            <a:ext cx="5298711" cy="3803316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19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457200" y="3387235"/>
            <a:ext cx="8482812" cy="317137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alpha val="2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Background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Simulation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877996" cy="1910705"/>
          </a:xfrm>
        </p:spPr>
        <p:txBody>
          <a:bodyPr>
            <a:normAutofit fontScale="77500" lnSpcReduction="20000"/>
          </a:bodyPr>
          <a:lstStyle/>
          <a:p>
            <a:r>
              <a:rPr lang="en-US" sz="2200" dirty="0" smtClean="0"/>
              <a:t>Conventional models</a:t>
            </a:r>
          </a:p>
          <a:p>
            <a:pPr lvl="1"/>
            <a:r>
              <a:rPr lang="en-US" sz="1800" dirty="0" smtClean="0"/>
              <a:t>Macroscopic</a:t>
            </a:r>
          </a:p>
          <a:p>
            <a:pPr lvl="1"/>
            <a:r>
              <a:rPr lang="en-US" sz="1800" dirty="0" smtClean="0"/>
              <a:t>Mathematical flow models</a:t>
            </a:r>
          </a:p>
          <a:p>
            <a:pPr lvl="2"/>
            <a:r>
              <a:rPr lang="en-US" altLang="ja-JP" dirty="0" smtClean="0"/>
              <a:t>Partial</a:t>
            </a:r>
            <a:r>
              <a:rPr lang="ja-JP" altLang="en-US" dirty="0" smtClean="0"/>
              <a:t> </a:t>
            </a:r>
            <a:r>
              <a:rPr lang="en-US" altLang="ja-JP" dirty="0" smtClean="0"/>
              <a:t>differential</a:t>
            </a:r>
            <a:r>
              <a:rPr lang="ja-JP" altLang="en-US" dirty="0" smtClean="0"/>
              <a:t> </a:t>
            </a:r>
            <a:r>
              <a:rPr lang="en-US" altLang="ja-JP" dirty="0" smtClean="0"/>
              <a:t>equations</a:t>
            </a:r>
          </a:p>
          <a:p>
            <a:pPr lvl="2"/>
            <a:endParaRPr lang="en-US" dirty="0" smtClean="0"/>
          </a:p>
          <a:p>
            <a:r>
              <a:rPr lang="en-US" sz="2200" dirty="0" smtClean="0"/>
              <a:t>Agent-based models</a:t>
            </a:r>
          </a:p>
          <a:p>
            <a:pPr lvl="1"/>
            <a:r>
              <a:rPr lang="en-US" sz="1800" dirty="0" smtClean="0"/>
              <a:t>Micro-simulation</a:t>
            </a:r>
          </a:p>
          <a:p>
            <a:pPr lvl="1"/>
            <a:r>
              <a:rPr lang="en-US" sz="1800" dirty="0" smtClean="0"/>
              <a:t>Emergent collective group behavior</a:t>
            </a:r>
            <a:endParaRPr lang="en-US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987958" y="2438400"/>
            <a:ext cx="4030656" cy="253452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Text data analysis</a:t>
            </a:r>
          </a:p>
          <a:p>
            <a:pPr lvl="1"/>
            <a:r>
              <a:rPr lang="en-US" dirty="0" smtClean="0"/>
              <a:t>Text, JSON, CSV formats</a:t>
            </a:r>
          </a:p>
          <a:p>
            <a:pPr lvl="1"/>
            <a:r>
              <a:rPr lang="en-US" dirty="0" smtClean="0"/>
              <a:t>Keep reading line by line into memory</a:t>
            </a:r>
          </a:p>
          <a:p>
            <a:pPr lvl="1"/>
            <a:r>
              <a:rPr lang="en-US" altLang="ja-JP" dirty="0" smtClean="0"/>
              <a:t>Examples:</a:t>
            </a:r>
            <a:r>
              <a:rPr lang="ja-JP" altLang="en-US" dirty="0" smtClean="0"/>
              <a:t> </a:t>
            </a:r>
            <a:r>
              <a:rPr lang="en-US" altLang="ja-JP" dirty="0" err="1" smtClean="0"/>
              <a:t>Hadoop</a:t>
            </a:r>
            <a:r>
              <a:rPr lang="en-US" altLang="ja-JP" dirty="0" smtClean="0"/>
              <a:t>,</a:t>
            </a:r>
            <a:r>
              <a:rPr lang="ja-JP" altLang="en-US" dirty="0" smtClean="0"/>
              <a:t> </a:t>
            </a:r>
            <a:r>
              <a:rPr lang="en-US" altLang="ja-JP" dirty="0" smtClean="0"/>
              <a:t>Spark,</a:t>
            </a:r>
            <a:r>
              <a:rPr lang="ja-JP" altLang="en-US" dirty="0" smtClean="0"/>
              <a:t> </a:t>
            </a:r>
            <a:r>
              <a:rPr lang="en-US" altLang="ja-JP" dirty="0" smtClean="0"/>
              <a:t>Storm,</a:t>
            </a:r>
            <a:r>
              <a:rPr lang="ja-JP" altLang="en-US" dirty="0" smtClean="0"/>
              <a:t> </a:t>
            </a:r>
            <a:r>
              <a:rPr lang="en-US" altLang="ja-JP" dirty="0" smtClean="0"/>
              <a:t>Kafka</a:t>
            </a:r>
            <a:endParaRPr lang="en-US" altLang="ja-JP" dirty="0"/>
          </a:p>
          <a:p>
            <a:pPr lvl="1"/>
            <a:endParaRPr lang="en-US" dirty="0" smtClean="0"/>
          </a:p>
          <a:p>
            <a:r>
              <a:rPr lang="en-US" dirty="0" smtClean="0"/>
              <a:t>Spatial data analysis</a:t>
            </a:r>
          </a:p>
          <a:p>
            <a:pPr lvl="1"/>
            <a:r>
              <a:rPr lang="en-US" dirty="0" smtClean="0"/>
              <a:t>Binary</a:t>
            </a:r>
          </a:p>
          <a:p>
            <a:pPr lvl="1"/>
            <a:r>
              <a:rPr lang="en-US" dirty="0" smtClean="0"/>
              <a:t>Array, raster, grid data</a:t>
            </a:r>
          </a:p>
          <a:p>
            <a:pPr lvl="1"/>
            <a:r>
              <a:rPr lang="en-US" dirty="0" smtClean="0"/>
              <a:t>Graph</a:t>
            </a:r>
          </a:p>
          <a:p>
            <a:pPr lvl="1"/>
            <a:r>
              <a:rPr lang="en-US" dirty="0" smtClean="0"/>
              <a:t>Need to be structured in memory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UWB Shizuoka Univ.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1" name="Picture 7" descr="an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956" y="4771576"/>
            <a:ext cx="2108044" cy="158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7003009" y="5124634"/>
            <a:ext cx="1708785" cy="878776"/>
            <a:chOff x="6028371" y="4961885"/>
            <a:chExt cx="2683423" cy="1523985"/>
          </a:xfrm>
        </p:grpSpPr>
        <p:sp>
          <p:nvSpPr>
            <p:cNvPr id="12" name="Oval 11"/>
            <p:cNvSpPr/>
            <p:nvPr/>
          </p:nvSpPr>
          <p:spPr>
            <a:xfrm>
              <a:off x="6028371" y="4961885"/>
              <a:ext cx="141941" cy="1494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6812029" y="5646180"/>
              <a:ext cx="141941" cy="1494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6028371" y="5646180"/>
              <a:ext cx="141941" cy="1494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6812029" y="4961885"/>
              <a:ext cx="141941" cy="1494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6812029" y="6336458"/>
              <a:ext cx="141941" cy="1494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7625571" y="4961885"/>
              <a:ext cx="141941" cy="1494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7625571" y="5646180"/>
              <a:ext cx="141941" cy="1494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8569853" y="5646180"/>
              <a:ext cx="141941" cy="1494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" name="Straight Arrow Connector 19"/>
            <p:cNvCxnSpPr>
              <a:stCxn id="12" idx="4"/>
              <a:endCxn id="14" idx="0"/>
            </p:cNvCxnSpPr>
            <p:nvPr/>
          </p:nvCxnSpPr>
          <p:spPr>
            <a:xfrm>
              <a:off x="6099342" y="5111297"/>
              <a:ext cx="0" cy="53488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4" idx="6"/>
              <a:endCxn id="13" idx="2"/>
            </p:cNvCxnSpPr>
            <p:nvPr/>
          </p:nvCxnSpPr>
          <p:spPr>
            <a:xfrm>
              <a:off x="6170312" y="5720886"/>
              <a:ext cx="64171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5" idx="4"/>
              <a:endCxn id="13" idx="0"/>
            </p:cNvCxnSpPr>
            <p:nvPr/>
          </p:nvCxnSpPr>
          <p:spPr>
            <a:xfrm>
              <a:off x="6883000" y="5111297"/>
              <a:ext cx="0" cy="53488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3" idx="6"/>
              <a:endCxn id="18" idx="2"/>
            </p:cNvCxnSpPr>
            <p:nvPr/>
          </p:nvCxnSpPr>
          <p:spPr>
            <a:xfrm>
              <a:off x="6953970" y="5720886"/>
              <a:ext cx="67160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7" idx="2"/>
              <a:endCxn id="15" idx="6"/>
            </p:cNvCxnSpPr>
            <p:nvPr/>
          </p:nvCxnSpPr>
          <p:spPr>
            <a:xfrm flipH="1">
              <a:off x="6953970" y="5036591"/>
              <a:ext cx="67160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9" idx="2"/>
              <a:endCxn id="18" idx="6"/>
            </p:cNvCxnSpPr>
            <p:nvPr/>
          </p:nvCxnSpPr>
          <p:spPr>
            <a:xfrm flipH="1">
              <a:off x="7767512" y="5720886"/>
              <a:ext cx="80234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7" idx="3"/>
              <a:endCxn id="16" idx="0"/>
            </p:cNvCxnSpPr>
            <p:nvPr/>
          </p:nvCxnSpPr>
          <p:spPr>
            <a:xfrm flipH="1">
              <a:off x="6883000" y="5089416"/>
              <a:ext cx="763358" cy="124704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8" idx="0"/>
              <a:endCxn id="17" idx="4"/>
            </p:cNvCxnSpPr>
            <p:nvPr/>
          </p:nvCxnSpPr>
          <p:spPr>
            <a:xfrm flipV="1">
              <a:off x="7696542" y="5111297"/>
              <a:ext cx="0" cy="53488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8" idx="3"/>
            </p:cNvCxnSpPr>
            <p:nvPr/>
          </p:nvCxnSpPr>
          <p:spPr>
            <a:xfrm flipH="1">
              <a:off x="6953970" y="5773711"/>
              <a:ext cx="692388" cy="57172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ight Arrow 32"/>
          <p:cNvSpPr/>
          <p:nvPr/>
        </p:nvSpPr>
        <p:spPr>
          <a:xfrm>
            <a:off x="4214436" y="3987271"/>
            <a:ext cx="773522" cy="361834"/>
          </a:xfrm>
          <a:prstGeom prst="righ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70908" y="3691016"/>
            <a:ext cx="2380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D2533C"/>
                </a:solidFill>
              </a:rPr>
              <a:t>Verification &amp; Calibration</a:t>
            </a:r>
          </a:p>
        </p:txBody>
      </p:sp>
      <p:pic>
        <p:nvPicPr>
          <p:cNvPr id="35" name="Picture 34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275" y="4972920"/>
            <a:ext cx="1912637" cy="1416768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6775247" y="5342376"/>
            <a:ext cx="113524" cy="2629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995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7" grpId="0" build="p"/>
      <p:bldP spid="8" grpId="0" build="p"/>
      <p:bldP spid="9" grpId="0" build="p"/>
      <p:bldP spid="10" grpId="0" build="p"/>
      <p:bldP spid="33" grpId="0" animBg="1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 Improvement Plans </a:t>
            </a:r>
            <a:br>
              <a:rPr lang="en-US" dirty="0" smtClean="0"/>
            </a:br>
            <a:r>
              <a:rPr lang="en-US" dirty="0" smtClean="0"/>
              <a:t>for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Development of MASS GPU Version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Parallel agent spawn and termination</a:t>
            </a:r>
          </a:p>
          <a:p>
            <a:pPr marL="274320" lvl="1" indent="0">
              <a:buNone/>
            </a:pPr>
            <a:r>
              <a:rPr lang="en-US" dirty="0" smtClean="0"/>
              <a:t>No use of heap space and no memory lock</a:t>
            </a:r>
          </a:p>
          <a:p>
            <a:pPr marL="274320" lvl="1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Avoidance of agent collision</a:t>
            </a:r>
          </a:p>
          <a:p>
            <a:pPr marL="274320" lvl="1" indent="0">
              <a:buNone/>
            </a:pPr>
            <a:r>
              <a:rPr lang="en-US" dirty="0" smtClean="0"/>
              <a:t>No lock on memory space and no repetitive agent migration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UI to agents </a:t>
            </a:r>
          </a:p>
          <a:p>
            <a:pPr marL="274320" lvl="1" indent="0">
              <a:buNone/>
            </a:pPr>
            <a:r>
              <a:rPr lang="en-US" dirty="0" smtClean="0"/>
              <a:t>Micro agent tracking and intermittent space check</a:t>
            </a:r>
            <a:r>
              <a:rPr lang="en-US" altLang="ja-JP" dirty="0" smtClean="0"/>
              <a:t>-</a:t>
            </a:r>
            <a:r>
              <a:rPr lang="en-US" dirty="0" smtClean="0"/>
              <a:t>pointing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UWB Shizuoka Univ.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2, 2016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860674" y="3079138"/>
            <a:ext cx="248334" cy="25541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09009" y="3079138"/>
            <a:ext cx="248334" cy="25541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64291" y="3079138"/>
            <a:ext cx="248334" cy="25541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619573" y="3079138"/>
            <a:ext cx="248334" cy="25541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867908" y="3079138"/>
            <a:ext cx="248334" cy="25541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123190" y="3079138"/>
            <a:ext cx="248334" cy="25541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371524" y="3079138"/>
            <a:ext cx="248334" cy="25541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619859" y="3079138"/>
            <a:ext cx="248334" cy="25541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875141" y="3079138"/>
            <a:ext cx="248334" cy="25541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8130423" y="3079138"/>
            <a:ext cx="248334" cy="25541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378758" y="3079138"/>
            <a:ext cx="248334" cy="25541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634040" y="3079138"/>
            <a:ext cx="248334" cy="25541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888907" y="4799486"/>
            <a:ext cx="248334" cy="25541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137242" y="4799486"/>
            <a:ext cx="248334" cy="25541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392524" y="4799486"/>
            <a:ext cx="248334" cy="25541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647806" y="4799486"/>
            <a:ext cx="248334" cy="25541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896141" y="4799486"/>
            <a:ext cx="248334" cy="25541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151423" y="4799486"/>
            <a:ext cx="248334" cy="25541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7399757" y="4799486"/>
            <a:ext cx="248334" cy="25541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648092" y="4799486"/>
            <a:ext cx="248334" cy="25541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903374" y="4799486"/>
            <a:ext cx="248334" cy="25541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8158656" y="4799486"/>
            <a:ext cx="248334" cy="25541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406991" y="4799486"/>
            <a:ext cx="248334" cy="25541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662273" y="4799486"/>
            <a:ext cx="248334" cy="25541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6406278" y="4799487"/>
            <a:ext cx="220102" cy="205749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5888907" y="4799487"/>
            <a:ext cx="220102" cy="205749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7151422" y="3107242"/>
            <a:ext cx="220102" cy="205749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7875141" y="3107242"/>
            <a:ext cx="220102" cy="205749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7619858" y="3107242"/>
            <a:ext cx="220102" cy="205749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6640858" y="3093053"/>
            <a:ext cx="220102" cy="205749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6109009" y="3093053"/>
            <a:ext cx="220102" cy="205749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5860674" y="3079138"/>
            <a:ext cx="220102" cy="205749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6676039" y="4799487"/>
            <a:ext cx="220102" cy="205749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8186889" y="4843860"/>
            <a:ext cx="220102" cy="205749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7931229" y="4849150"/>
            <a:ext cx="220102" cy="205749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8427997" y="4843860"/>
            <a:ext cx="220102" cy="205749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7126070" y="4843860"/>
            <a:ext cx="220102" cy="205749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9" name="Group 68"/>
          <p:cNvGrpSpPr/>
          <p:nvPr/>
        </p:nvGrpSpPr>
        <p:grpSpPr>
          <a:xfrm>
            <a:off x="7720603" y="3107242"/>
            <a:ext cx="1174982" cy="717420"/>
            <a:chOff x="7720603" y="3107242"/>
            <a:chExt cx="1174982" cy="717420"/>
          </a:xfrm>
        </p:grpSpPr>
        <p:sp>
          <p:nvSpPr>
            <p:cNvPr id="47" name="Oval 46"/>
            <p:cNvSpPr/>
            <p:nvPr/>
          </p:nvSpPr>
          <p:spPr>
            <a:xfrm>
              <a:off x="8675483" y="3107242"/>
              <a:ext cx="220102" cy="205749"/>
            </a:xfrm>
            <a:prstGeom prst="ellipse">
              <a:avLst/>
            </a:prstGeom>
            <a:solidFill>
              <a:schemeClr val="tx2">
                <a:alpha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7720603" y="3322264"/>
              <a:ext cx="1018890" cy="502398"/>
            </a:xfrm>
            <a:custGeom>
              <a:avLst/>
              <a:gdLst>
                <a:gd name="connsiteX0" fmla="*/ 0 w 1018890"/>
                <a:gd name="connsiteY0" fmla="*/ 0 h 502398"/>
                <a:gd name="connsiteX1" fmla="*/ 444868 w 1018890"/>
                <a:gd name="connsiteY1" fmla="*/ 502286 h 502398"/>
                <a:gd name="connsiteX2" fmla="*/ 1018890 w 1018890"/>
                <a:gd name="connsiteY2" fmla="*/ 50229 h 502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8890" h="502398">
                  <a:moveTo>
                    <a:pt x="0" y="0"/>
                  </a:moveTo>
                  <a:cubicBezTo>
                    <a:pt x="137526" y="246957"/>
                    <a:pt x="275053" y="493915"/>
                    <a:pt x="444868" y="502286"/>
                  </a:cubicBezTo>
                  <a:cubicBezTo>
                    <a:pt x="614683" y="510658"/>
                    <a:pt x="1018890" y="50229"/>
                    <a:pt x="1018890" y="50229"/>
                  </a:cubicBezTo>
                </a:path>
              </a:pathLst>
            </a:cu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983441" y="3107242"/>
            <a:ext cx="2370359" cy="444644"/>
            <a:chOff x="5983441" y="3107242"/>
            <a:chExt cx="2370359" cy="444644"/>
          </a:xfrm>
        </p:grpSpPr>
        <p:sp>
          <p:nvSpPr>
            <p:cNvPr id="48" name="Oval 47"/>
            <p:cNvSpPr/>
            <p:nvPr/>
          </p:nvSpPr>
          <p:spPr>
            <a:xfrm>
              <a:off x="6867908" y="3107242"/>
              <a:ext cx="220102" cy="205749"/>
            </a:xfrm>
            <a:prstGeom prst="ellipse">
              <a:avLst/>
            </a:prstGeom>
            <a:solidFill>
              <a:schemeClr val="tx2">
                <a:alpha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8133698" y="3107242"/>
              <a:ext cx="220102" cy="205749"/>
            </a:xfrm>
            <a:prstGeom prst="ellipse">
              <a:avLst/>
            </a:prstGeom>
            <a:solidFill>
              <a:schemeClr val="tx2">
                <a:alpha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7971738" y="3350966"/>
              <a:ext cx="251135" cy="200920"/>
            </a:xfrm>
            <a:custGeom>
              <a:avLst/>
              <a:gdLst>
                <a:gd name="connsiteX0" fmla="*/ 0 w 251135"/>
                <a:gd name="connsiteY0" fmla="*/ 0 h 200920"/>
                <a:gd name="connsiteX1" fmla="*/ 100454 w 251135"/>
                <a:gd name="connsiteY1" fmla="*/ 200915 h 200920"/>
                <a:gd name="connsiteX2" fmla="*/ 251135 w 251135"/>
                <a:gd name="connsiteY2" fmla="*/ 7176 h 20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1135" h="200920">
                  <a:moveTo>
                    <a:pt x="0" y="0"/>
                  </a:moveTo>
                  <a:cubicBezTo>
                    <a:pt x="29299" y="99859"/>
                    <a:pt x="58598" y="199719"/>
                    <a:pt x="100454" y="200915"/>
                  </a:cubicBezTo>
                  <a:cubicBezTo>
                    <a:pt x="142310" y="202111"/>
                    <a:pt x="251135" y="7176"/>
                    <a:pt x="251135" y="7176"/>
                  </a:cubicBezTo>
                </a:path>
              </a:pathLst>
            </a:cu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6742340" y="3350966"/>
              <a:ext cx="251135" cy="200920"/>
            </a:xfrm>
            <a:custGeom>
              <a:avLst/>
              <a:gdLst>
                <a:gd name="connsiteX0" fmla="*/ 0 w 251135"/>
                <a:gd name="connsiteY0" fmla="*/ 0 h 200920"/>
                <a:gd name="connsiteX1" fmla="*/ 100454 w 251135"/>
                <a:gd name="connsiteY1" fmla="*/ 200915 h 200920"/>
                <a:gd name="connsiteX2" fmla="*/ 251135 w 251135"/>
                <a:gd name="connsiteY2" fmla="*/ 7176 h 20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1135" h="200920">
                  <a:moveTo>
                    <a:pt x="0" y="0"/>
                  </a:moveTo>
                  <a:cubicBezTo>
                    <a:pt x="29299" y="99859"/>
                    <a:pt x="58598" y="199719"/>
                    <a:pt x="100454" y="200915"/>
                  </a:cubicBezTo>
                  <a:cubicBezTo>
                    <a:pt x="142310" y="202111"/>
                    <a:pt x="251135" y="7176"/>
                    <a:pt x="251135" y="7176"/>
                  </a:cubicBezTo>
                </a:path>
              </a:pathLst>
            </a:cu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7742625" y="3322264"/>
              <a:ext cx="251135" cy="200920"/>
            </a:xfrm>
            <a:custGeom>
              <a:avLst/>
              <a:gdLst>
                <a:gd name="connsiteX0" fmla="*/ 0 w 251135"/>
                <a:gd name="connsiteY0" fmla="*/ 0 h 200920"/>
                <a:gd name="connsiteX1" fmla="*/ 100454 w 251135"/>
                <a:gd name="connsiteY1" fmla="*/ 200915 h 200920"/>
                <a:gd name="connsiteX2" fmla="*/ 251135 w 251135"/>
                <a:gd name="connsiteY2" fmla="*/ 7176 h 20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1135" h="200920">
                  <a:moveTo>
                    <a:pt x="0" y="0"/>
                  </a:moveTo>
                  <a:cubicBezTo>
                    <a:pt x="29299" y="99859"/>
                    <a:pt x="58598" y="199719"/>
                    <a:pt x="100454" y="200915"/>
                  </a:cubicBezTo>
                  <a:cubicBezTo>
                    <a:pt x="142310" y="202111"/>
                    <a:pt x="251135" y="7176"/>
                    <a:pt x="251135" y="7176"/>
                  </a:cubicBezTo>
                </a:path>
              </a:pathLst>
            </a:custGeom>
            <a:ln>
              <a:solidFill>
                <a:schemeClr val="accent1">
                  <a:lumMod val="40000"/>
                  <a:lumOff val="60000"/>
                </a:schemeClr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5983441" y="3350966"/>
              <a:ext cx="251135" cy="200920"/>
            </a:xfrm>
            <a:custGeom>
              <a:avLst/>
              <a:gdLst>
                <a:gd name="connsiteX0" fmla="*/ 0 w 251135"/>
                <a:gd name="connsiteY0" fmla="*/ 0 h 200920"/>
                <a:gd name="connsiteX1" fmla="*/ 100454 w 251135"/>
                <a:gd name="connsiteY1" fmla="*/ 200915 h 200920"/>
                <a:gd name="connsiteX2" fmla="*/ 251135 w 251135"/>
                <a:gd name="connsiteY2" fmla="*/ 7176 h 20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1135" h="200920">
                  <a:moveTo>
                    <a:pt x="0" y="0"/>
                  </a:moveTo>
                  <a:cubicBezTo>
                    <a:pt x="29299" y="99859"/>
                    <a:pt x="58598" y="199719"/>
                    <a:pt x="100454" y="200915"/>
                  </a:cubicBezTo>
                  <a:cubicBezTo>
                    <a:pt x="142310" y="202111"/>
                    <a:pt x="251135" y="7176"/>
                    <a:pt x="251135" y="7176"/>
                  </a:cubicBezTo>
                </a:path>
              </a:pathLst>
            </a:custGeom>
            <a:ln>
              <a:solidFill>
                <a:schemeClr val="accent1">
                  <a:lumMod val="40000"/>
                  <a:lumOff val="60000"/>
                </a:schemeClr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962659" y="3107242"/>
            <a:ext cx="2296587" cy="588149"/>
            <a:chOff x="5962659" y="3107242"/>
            <a:chExt cx="2296587" cy="588149"/>
          </a:xfrm>
        </p:grpSpPr>
        <p:sp>
          <p:nvSpPr>
            <p:cNvPr id="55" name="Oval 54"/>
            <p:cNvSpPr/>
            <p:nvPr/>
          </p:nvSpPr>
          <p:spPr>
            <a:xfrm>
              <a:off x="6370490" y="3107242"/>
              <a:ext cx="220102" cy="205749"/>
            </a:xfrm>
            <a:prstGeom prst="ellipse">
              <a:avLst/>
            </a:prstGeom>
            <a:solidFill>
              <a:schemeClr val="tx2">
                <a:alpha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5962659" y="3350966"/>
              <a:ext cx="516621" cy="344425"/>
            </a:xfrm>
            <a:custGeom>
              <a:avLst/>
              <a:gdLst>
                <a:gd name="connsiteX0" fmla="*/ 0 w 516621"/>
                <a:gd name="connsiteY0" fmla="*/ 0 h 344425"/>
                <a:gd name="connsiteX1" fmla="*/ 251135 w 516621"/>
                <a:gd name="connsiteY1" fmla="*/ 344425 h 344425"/>
                <a:gd name="connsiteX2" fmla="*/ 516621 w 516621"/>
                <a:gd name="connsiteY2" fmla="*/ 0 h 34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6621" h="344425">
                  <a:moveTo>
                    <a:pt x="0" y="0"/>
                  </a:moveTo>
                  <a:cubicBezTo>
                    <a:pt x="82516" y="172212"/>
                    <a:pt x="165032" y="344425"/>
                    <a:pt x="251135" y="344425"/>
                  </a:cubicBezTo>
                  <a:cubicBezTo>
                    <a:pt x="337238" y="344425"/>
                    <a:pt x="516621" y="0"/>
                    <a:pt x="516621" y="0"/>
                  </a:cubicBezTo>
                </a:path>
              </a:pathLst>
            </a:cu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7742625" y="3350582"/>
              <a:ext cx="516621" cy="344425"/>
            </a:xfrm>
            <a:custGeom>
              <a:avLst/>
              <a:gdLst>
                <a:gd name="connsiteX0" fmla="*/ 0 w 516621"/>
                <a:gd name="connsiteY0" fmla="*/ 0 h 344425"/>
                <a:gd name="connsiteX1" fmla="*/ 251135 w 516621"/>
                <a:gd name="connsiteY1" fmla="*/ 344425 h 344425"/>
                <a:gd name="connsiteX2" fmla="*/ 516621 w 516621"/>
                <a:gd name="connsiteY2" fmla="*/ 0 h 34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6621" h="344425">
                  <a:moveTo>
                    <a:pt x="0" y="0"/>
                  </a:moveTo>
                  <a:cubicBezTo>
                    <a:pt x="82516" y="172212"/>
                    <a:pt x="165032" y="344425"/>
                    <a:pt x="251135" y="344425"/>
                  </a:cubicBezTo>
                  <a:cubicBezTo>
                    <a:pt x="337238" y="344425"/>
                    <a:pt x="516621" y="0"/>
                    <a:pt x="516621" y="0"/>
                  </a:cubicBezTo>
                </a:path>
              </a:pathLst>
            </a:custGeom>
            <a:ln>
              <a:solidFill>
                <a:schemeClr val="accent1">
                  <a:lumMod val="40000"/>
                  <a:lumOff val="60000"/>
                </a:schemeClr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020023" y="4921627"/>
            <a:ext cx="2768836" cy="22538"/>
            <a:chOff x="6020023" y="4921627"/>
            <a:chExt cx="2768836" cy="22538"/>
          </a:xfrm>
        </p:grpSpPr>
        <p:cxnSp>
          <p:nvCxnSpPr>
            <p:cNvPr id="74" name="Straight Arrow Connector 73"/>
            <p:cNvCxnSpPr/>
            <p:nvPr/>
          </p:nvCxnSpPr>
          <p:spPr>
            <a:xfrm>
              <a:off x="6782764" y="4921627"/>
              <a:ext cx="226753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>
              <a:off x="6020023" y="4921627"/>
              <a:ext cx="226753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>
              <a:off x="8562106" y="4938322"/>
              <a:ext cx="226753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>
              <a:off x="7286380" y="4944165"/>
              <a:ext cx="226753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6295865" y="4926638"/>
            <a:ext cx="1748304" cy="23718"/>
            <a:chOff x="6295865" y="4926638"/>
            <a:chExt cx="1748304" cy="23718"/>
          </a:xfrm>
        </p:grpSpPr>
        <p:cxnSp>
          <p:nvCxnSpPr>
            <p:cNvPr id="83" name="Straight Arrow Connector 82"/>
            <p:cNvCxnSpPr/>
            <p:nvPr/>
          </p:nvCxnSpPr>
          <p:spPr>
            <a:xfrm flipV="1">
              <a:off x="7817416" y="4950356"/>
              <a:ext cx="226753" cy="0"/>
            </a:xfrm>
            <a:prstGeom prst="straightConnector1">
              <a:avLst/>
            </a:prstGeom>
            <a:ln>
              <a:solidFill>
                <a:srgbClr val="80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flipV="1">
              <a:off x="6295865" y="4926638"/>
              <a:ext cx="226753" cy="0"/>
            </a:xfrm>
            <a:prstGeom prst="straightConnector1">
              <a:avLst/>
            </a:prstGeom>
            <a:ln>
              <a:solidFill>
                <a:srgbClr val="80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7" name="Straight Arrow Connector 106"/>
          <p:cNvCxnSpPr/>
          <p:nvPr/>
        </p:nvCxnSpPr>
        <p:spPr>
          <a:xfrm flipV="1">
            <a:off x="1468716" y="6633627"/>
            <a:ext cx="6626527" cy="141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7854571" y="6278485"/>
            <a:ext cx="104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grpSp>
        <p:nvGrpSpPr>
          <p:cNvPr id="126" name="Group 125"/>
          <p:cNvGrpSpPr/>
          <p:nvPr/>
        </p:nvGrpSpPr>
        <p:grpSpPr>
          <a:xfrm>
            <a:off x="2266615" y="5991136"/>
            <a:ext cx="1844225" cy="662313"/>
            <a:chOff x="2266615" y="5991136"/>
            <a:chExt cx="1844225" cy="662313"/>
          </a:xfrm>
        </p:grpSpPr>
        <p:sp>
          <p:nvSpPr>
            <p:cNvPr id="94" name="Oval 93"/>
            <p:cNvSpPr/>
            <p:nvPr/>
          </p:nvSpPr>
          <p:spPr>
            <a:xfrm>
              <a:off x="2322958" y="5991136"/>
              <a:ext cx="220102" cy="205749"/>
            </a:xfrm>
            <a:prstGeom prst="ellipse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2266615" y="6191784"/>
              <a:ext cx="18442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Tracking a given agent’s</a:t>
              </a:r>
            </a:p>
            <a:p>
              <a:r>
                <a:rPr lang="en-US" sz="1200" dirty="0" smtClean="0"/>
                <a:t>footprint into memory</a:t>
              </a:r>
              <a:endParaRPr lang="en-US" sz="1200" dirty="0"/>
            </a:p>
          </p:txBody>
        </p:sp>
        <p:cxnSp>
          <p:nvCxnSpPr>
            <p:cNvPr id="112" name="Straight Arrow Connector 111"/>
            <p:cNvCxnSpPr/>
            <p:nvPr/>
          </p:nvCxnSpPr>
          <p:spPr>
            <a:xfrm>
              <a:off x="2543060" y="6108239"/>
              <a:ext cx="226753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>
            <a:off x="176450" y="5803537"/>
            <a:ext cx="1919578" cy="856847"/>
            <a:chOff x="176450" y="5803537"/>
            <a:chExt cx="1919578" cy="856847"/>
          </a:xfrm>
        </p:grpSpPr>
        <p:sp>
          <p:nvSpPr>
            <p:cNvPr id="90" name="Rectangle 89"/>
            <p:cNvSpPr/>
            <p:nvPr/>
          </p:nvSpPr>
          <p:spPr>
            <a:xfrm>
              <a:off x="1468716" y="5803537"/>
              <a:ext cx="560525" cy="58886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1663101" y="5991136"/>
              <a:ext cx="220102" cy="205749"/>
            </a:xfrm>
            <a:prstGeom prst="ellipse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76450" y="6198719"/>
              <a:ext cx="18527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Check-pointing an entire</a:t>
              </a:r>
            </a:p>
            <a:p>
              <a:r>
                <a:rPr lang="en-US" sz="1200" dirty="0"/>
                <a:t>s</a:t>
              </a:r>
              <a:r>
                <a:rPr lang="en-US" sz="1200" dirty="0" smtClean="0"/>
                <a:t>imulation space</a:t>
              </a:r>
              <a:endParaRPr lang="en-US" sz="1200" dirty="0"/>
            </a:p>
          </p:txBody>
        </p:sp>
        <p:cxnSp>
          <p:nvCxnSpPr>
            <p:cNvPr id="113" name="Straight Arrow Connector 112"/>
            <p:cNvCxnSpPr/>
            <p:nvPr/>
          </p:nvCxnSpPr>
          <p:spPr>
            <a:xfrm>
              <a:off x="1869275" y="6115415"/>
              <a:ext cx="226753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oup 127"/>
          <p:cNvGrpSpPr/>
          <p:nvPr/>
        </p:nvGrpSpPr>
        <p:grpSpPr>
          <a:xfrm>
            <a:off x="3656865" y="5991136"/>
            <a:ext cx="453975" cy="205749"/>
            <a:chOff x="3656865" y="5991136"/>
            <a:chExt cx="453975" cy="205749"/>
          </a:xfrm>
        </p:grpSpPr>
        <p:sp>
          <p:nvSpPr>
            <p:cNvPr id="96" name="Oval 95"/>
            <p:cNvSpPr/>
            <p:nvPr/>
          </p:nvSpPr>
          <p:spPr>
            <a:xfrm>
              <a:off x="3656865" y="5991136"/>
              <a:ext cx="220102" cy="205749"/>
            </a:xfrm>
            <a:prstGeom prst="ellipse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4" name="Straight Arrow Connector 113"/>
            <p:cNvCxnSpPr/>
            <p:nvPr/>
          </p:nvCxnSpPr>
          <p:spPr>
            <a:xfrm>
              <a:off x="3884087" y="6108239"/>
              <a:ext cx="226753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>
            <a:off x="2968626" y="5991136"/>
            <a:ext cx="446855" cy="205749"/>
            <a:chOff x="2968626" y="5991136"/>
            <a:chExt cx="446855" cy="205749"/>
          </a:xfrm>
        </p:grpSpPr>
        <p:sp>
          <p:nvSpPr>
            <p:cNvPr id="95" name="Oval 94"/>
            <p:cNvSpPr/>
            <p:nvPr/>
          </p:nvSpPr>
          <p:spPr>
            <a:xfrm>
              <a:off x="2968626" y="5991136"/>
              <a:ext cx="220102" cy="205749"/>
            </a:xfrm>
            <a:prstGeom prst="ellipse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5" name="Straight Arrow Connector 114"/>
            <p:cNvCxnSpPr/>
            <p:nvPr/>
          </p:nvCxnSpPr>
          <p:spPr>
            <a:xfrm>
              <a:off x="3188728" y="6092951"/>
              <a:ext cx="226753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5122030" y="5991136"/>
            <a:ext cx="466878" cy="205749"/>
            <a:chOff x="5122030" y="5991136"/>
            <a:chExt cx="466878" cy="205749"/>
          </a:xfrm>
        </p:grpSpPr>
        <p:sp>
          <p:nvSpPr>
            <p:cNvPr id="100" name="Oval 99"/>
            <p:cNvSpPr/>
            <p:nvPr/>
          </p:nvSpPr>
          <p:spPr>
            <a:xfrm>
              <a:off x="5122030" y="5991136"/>
              <a:ext cx="220102" cy="205749"/>
            </a:xfrm>
            <a:prstGeom prst="ellipse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>
              <a:off x="5362155" y="6103715"/>
              <a:ext cx="226753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/>
          <p:cNvGrpSpPr/>
          <p:nvPr/>
        </p:nvGrpSpPr>
        <p:grpSpPr>
          <a:xfrm>
            <a:off x="4267788" y="5803537"/>
            <a:ext cx="647335" cy="588868"/>
            <a:chOff x="4267788" y="5803537"/>
            <a:chExt cx="647335" cy="588868"/>
          </a:xfrm>
        </p:grpSpPr>
        <p:sp>
          <p:nvSpPr>
            <p:cNvPr id="98" name="Rectangle 97"/>
            <p:cNvSpPr/>
            <p:nvPr/>
          </p:nvSpPr>
          <p:spPr>
            <a:xfrm>
              <a:off x="4267788" y="5803537"/>
              <a:ext cx="560525" cy="58886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4462173" y="5991136"/>
              <a:ext cx="220102" cy="205749"/>
            </a:xfrm>
            <a:prstGeom prst="ellipse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7" name="Straight Arrow Connector 116"/>
            <p:cNvCxnSpPr/>
            <p:nvPr/>
          </p:nvCxnSpPr>
          <p:spPr>
            <a:xfrm>
              <a:off x="4688370" y="6110891"/>
              <a:ext cx="226753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6455937" y="5991136"/>
            <a:ext cx="473998" cy="205749"/>
            <a:chOff x="6455937" y="5991136"/>
            <a:chExt cx="473998" cy="205749"/>
          </a:xfrm>
        </p:grpSpPr>
        <p:sp>
          <p:nvSpPr>
            <p:cNvPr id="102" name="Oval 101"/>
            <p:cNvSpPr/>
            <p:nvPr/>
          </p:nvSpPr>
          <p:spPr>
            <a:xfrm>
              <a:off x="6455937" y="5991136"/>
              <a:ext cx="220102" cy="205749"/>
            </a:xfrm>
            <a:prstGeom prst="ellipse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8" name="Straight Arrow Connector 117"/>
            <p:cNvCxnSpPr/>
            <p:nvPr/>
          </p:nvCxnSpPr>
          <p:spPr>
            <a:xfrm>
              <a:off x="6703182" y="6103715"/>
              <a:ext cx="226753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5767698" y="5991136"/>
            <a:ext cx="466878" cy="205749"/>
            <a:chOff x="5767698" y="5991136"/>
            <a:chExt cx="466878" cy="205749"/>
          </a:xfrm>
        </p:grpSpPr>
        <p:sp>
          <p:nvSpPr>
            <p:cNvPr id="101" name="Oval 100"/>
            <p:cNvSpPr/>
            <p:nvPr/>
          </p:nvSpPr>
          <p:spPr>
            <a:xfrm>
              <a:off x="5767698" y="5991136"/>
              <a:ext cx="220102" cy="205749"/>
            </a:xfrm>
            <a:prstGeom prst="ellipse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9" name="Straight Arrow Connector 118"/>
            <p:cNvCxnSpPr/>
            <p:nvPr/>
          </p:nvCxnSpPr>
          <p:spPr>
            <a:xfrm>
              <a:off x="6007823" y="6088427"/>
              <a:ext cx="226753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/>
          <p:cNvGrpSpPr/>
          <p:nvPr/>
        </p:nvGrpSpPr>
        <p:grpSpPr>
          <a:xfrm>
            <a:off x="7868494" y="6004784"/>
            <a:ext cx="462983" cy="205749"/>
            <a:chOff x="7868494" y="6004784"/>
            <a:chExt cx="462983" cy="205749"/>
          </a:xfrm>
        </p:grpSpPr>
        <p:sp>
          <p:nvSpPr>
            <p:cNvPr id="105" name="Oval 104"/>
            <p:cNvSpPr/>
            <p:nvPr/>
          </p:nvSpPr>
          <p:spPr>
            <a:xfrm>
              <a:off x="7868494" y="6004784"/>
              <a:ext cx="220102" cy="205749"/>
            </a:xfrm>
            <a:prstGeom prst="ellipse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0" name="Straight Arrow Connector 119"/>
            <p:cNvCxnSpPr/>
            <p:nvPr/>
          </p:nvCxnSpPr>
          <p:spPr>
            <a:xfrm>
              <a:off x="8104724" y="6115415"/>
              <a:ext cx="226753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/>
          <p:cNvGrpSpPr/>
          <p:nvPr/>
        </p:nvGrpSpPr>
        <p:grpSpPr>
          <a:xfrm>
            <a:off x="7014252" y="5817185"/>
            <a:ext cx="643440" cy="588868"/>
            <a:chOff x="7014252" y="5817185"/>
            <a:chExt cx="643440" cy="588868"/>
          </a:xfrm>
        </p:grpSpPr>
        <p:sp>
          <p:nvSpPr>
            <p:cNvPr id="103" name="Rectangle 102"/>
            <p:cNvSpPr/>
            <p:nvPr/>
          </p:nvSpPr>
          <p:spPr>
            <a:xfrm>
              <a:off x="7014252" y="5817185"/>
              <a:ext cx="560525" cy="58886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7208637" y="6004784"/>
              <a:ext cx="220102" cy="205749"/>
            </a:xfrm>
            <a:prstGeom prst="ellipse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1" name="Straight Arrow Connector 120"/>
            <p:cNvCxnSpPr/>
            <p:nvPr/>
          </p:nvCxnSpPr>
          <p:spPr>
            <a:xfrm>
              <a:off x="7430939" y="6122591"/>
              <a:ext cx="226753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7663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3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3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3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3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"/>
                            </p:stCondLst>
                            <p:childTnLst>
                              <p:par>
                                <p:cTn id="5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3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3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300"/>
                            </p:stCondLst>
                            <p:childTnLst>
                              <p:par>
                                <p:cTn id="5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3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600"/>
                            </p:stCondLst>
                            <p:childTnLst>
                              <p:par>
                                <p:cTn id="6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3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900"/>
                            </p:stCondLst>
                            <p:childTnLst>
                              <p:par>
                                <p:cTn id="6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3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 Improvement Plans </a:t>
            </a:r>
            <a:br>
              <a:rPr lang="en-US" dirty="0" smtClean="0"/>
            </a:br>
            <a:r>
              <a:rPr lang="en-US" dirty="0" smtClean="0"/>
              <a:t>for Spatial Data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Supporting asynchronous agent migration</a:t>
            </a:r>
          </a:p>
          <a:p>
            <a:pPr marL="274320" lvl="1" indent="0">
              <a:buNone/>
            </a:pPr>
            <a:r>
              <a:rPr lang="en-US" dirty="0" smtClean="0"/>
              <a:t>Will mitigate synchronous master-work communication overheads.</a:t>
            </a:r>
          </a:p>
          <a:p>
            <a:pPr marL="731520" lvl="1" indent="-457200">
              <a:buFont typeface="+mj-lt"/>
              <a:buAutoNum type="arabicPeriod"/>
            </a:pPr>
            <a:endParaRPr lang="en-US" dirty="0"/>
          </a:p>
          <a:p>
            <a:pPr marL="731520" lvl="1" indent="-457200">
              <a:buFont typeface="+mj-lt"/>
              <a:buAutoNum type="arabicPeriod"/>
            </a:pPr>
            <a:endParaRPr lang="en-US" dirty="0" smtClean="0"/>
          </a:p>
          <a:p>
            <a:pPr marL="731520" lvl="1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Pooling idle agents</a:t>
            </a:r>
          </a:p>
          <a:p>
            <a:pPr marL="274320" lvl="1" indent="0">
              <a:buNone/>
            </a:pPr>
            <a:r>
              <a:rPr lang="en-US" dirty="0" smtClean="0"/>
              <a:t>Will reduce memory and agent management overheads.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Restricting explosion of agent population</a:t>
            </a:r>
          </a:p>
          <a:p>
            <a:pPr marL="274320" lvl="1" indent="0">
              <a:buNone/>
            </a:pPr>
            <a:r>
              <a:rPr lang="en-US" dirty="0" smtClean="0"/>
              <a:t>Will reduce the heap space required.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UWB Shizuoka Univ.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" name="Picture 7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50" y="2810462"/>
            <a:ext cx="6428206" cy="732170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2, 2016</a:t>
            </a:r>
            <a:endParaRPr lang="en-US"/>
          </a:p>
        </p:txBody>
      </p:sp>
      <p:pic>
        <p:nvPicPr>
          <p:cNvPr id="4" name="Picture 3" descr="HungH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118" y="2471816"/>
            <a:ext cx="16510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93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Our</a:t>
            </a:r>
            <a:r>
              <a:rPr lang="ja-JP" altLang="en-US" dirty="0" smtClean="0"/>
              <a:t> </a:t>
            </a:r>
            <a:r>
              <a:rPr lang="en-US" altLang="ja-JP" dirty="0" smtClean="0"/>
              <a:t>Current Group Members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UWB Shizuoka Univ.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6" descr="UtkuMe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67" y="4337481"/>
            <a:ext cx="1597189" cy="1597189"/>
          </a:xfrm>
          <a:prstGeom prst="rect">
            <a:avLst/>
          </a:prstGeom>
        </p:spPr>
      </p:pic>
      <p:pic>
        <p:nvPicPr>
          <p:cNvPr id="8" name="Picture 7" descr="ChrisBowz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718" y="4091960"/>
            <a:ext cx="1536700" cy="1905000"/>
          </a:xfrm>
          <a:prstGeom prst="rect">
            <a:avLst/>
          </a:prstGeom>
        </p:spPr>
      </p:pic>
      <p:pic>
        <p:nvPicPr>
          <p:cNvPr id="9" name="Picture 8" descr="AndrewAnderse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00" y="1511300"/>
            <a:ext cx="1536700" cy="1917700"/>
          </a:xfrm>
          <a:prstGeom prst="rect">
            <a:avLst/>
          </a:prstGeom>
        </p:spPr>
      </p:pic>
      <p:pic>
        <p:nvPicPr>
          <p:cNvPr id="10" name="Picture 9" descr="KaseyCohe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150" y="4104660"/>
            <a:ext cx="1511300" cy="1892300"/>
          </a:xfrm>
          <a:prstGeom prst="rect">
            <a:avLst/>
          </a:prstGeom>
        </p:spPr>
      </p:pic>
      <p:pic>
        <p:nvPicPr>
          <p:cNvPr id="11" name="Picture 10" descr="MichaelOKeefe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718" y="1361100"/>
            <a:ext cx="1720925" cy="1737694"/>
          </a:xfrm>
          <a:prstGeom prst="rect">
            <a:avLst/>
          </a:prstGeom>
        </p:spPr>
      </p:pic>
      <p:pic>
        <p:nvPicPr>
          <p:cNvPr id="12" name="Picture 11" descr="MattSell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67" y="1511300"/>
            <a:ext cx="1524000" cy="1905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17320" y="3429000"/>
            <a:ext cx="2938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MASS Dev. Environment</a:t>
            </a:r>
          </a:p>
          <a:p>
            <a:r>
              <a:rPr lang="en-US" dirty="0" smtClean="0"/>
              <a:t>MASS Java Testing &amp; Doc.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3625" y="5852054"/>
            <a:ext cx="2917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Performance Improvement</a:t>
            </a:r>
          </a:p>
          <a:p>
            <a:r>
              <a:rPr lang="en-US" dirty="0"/>
              <a:t>o</a:t>
            </a:r>
            <a:r>
              <a:rPr lang="en-US" dirty="0" smtClean="0"/>
              <a:t>f MASS Java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243557" y="5934670"/>
            <a:ext cx="27508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Testing and Performance</a:t>
            </a:r>
          </a:p>
          <a:p>
            <a:r>
              <a:rPr lang="en-US" dirty="0" smtClean="0"/>
              <a:t>Evaluation of MASS C++</a:t>
            </a:r>
          </a:p>
          <a:p>
            <a:r>
              <a:rPr lang="en-US" dirty="0"/>
              <a:t>o</a:t>
            </a:r>
            <a:r>
              <a:rPr lang="en-US" dirty="0" smtClean="0"/>
              <a:t>n AWS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88784" y="5996960"/>
            <a:ext cx="29003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MASS C++ Testing &amp; Doc.</a:t>
            </a:r>
          </a:p>
          <a:p>
            <a:r>
              <a:rPr lang="en-US" dirty="0" smtClean="0"/>
              <a:t>Agent Collision Avoidance</a:t>
            </a:r>
          </a:p>
          <a:p>
            <a:r>
              <a:rPr lang="en-US" dirty="0" smtClean="0"/>
              <a:t>In MASS C++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703121" y="3105834"/>
            <a:ext cx="3673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Parallel File I/O for MASS Java</a:t>
            </a:r>
          </a:p>
          <a:p>
            <a:r>
              <a:rPr lang="en-US" dirty="0" smtClean="0"/>
              <a:t>UWCA Performance Improvement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376986" y="3429000"/>
            <a:ext cx="2712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UrbanSim</a:t>
            </a:r>
            <a:r>
              <a:rPr lang="en-US" dirty="0" smtClean="0"/>
              <a:t> Parallelization</a:t>
            </a:r>
          </a:p>
          <a:p>
            <a:r>
              <a:rPr lang="en-US" dirty="0"/>
              <a:t>w</a:t>
            </a:r>
            <a:r>
              <a:rPr lang="en-US" dirty="0" smtClean="0"/>
              <a:t>ith MASS Java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018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D2533C"/>
                </a:solidFill>
              </a:rPr>
              <a:t>Programmability</a:t>
            </a:r>
            <a:r>
              <a:rPr lang="en-US" dirty="0" smtClean="0"/>
              <a:t>: We demonstrated Intuitive parallelization using multi-agents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D2533C"/>
                </a:solidFill>
              </a:rPr>
              <a:t>Execution performance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Simulation: The MASS library should support CUDA for a general-purpose agent-based real-time </a:t>
            </a:r>
            <a:r>
              <a:rPr lang="en-US" altLang="ja-JP" dirty="0" smtClean="0"/>
              <a:t>G</a:t>
            </a:r>
            <a:r>
              <a:rPr lang="en-US" dirty="0" smtClean="0"/>
              <a:t>PU computing.</a:t>
            </a:r>
          </a:p>
          <a:p>
            <a:pPr lvl="1"/>
            <a:r>
              <a:rPr lang="en-US" dirty="0" smtClean="0"/>
              <a:t>Spatial data analysis: We need performance tune-ups:</a:t>
            </a:r>
            <a:r>
              <a:rPr lang="en-US" dirty="0"/>
              <a:t> </a:t>
            </a:r>
            <a:r>
              <a:rPr lang="en-US" dirty="0" smtClean="0"/>
              <a:t>(1) asynchronous migration, (2) agent pool, and (3) prevention of agent explosion.</a:t>
            </a:r>
          </a:p>
          <a:p>
            <a:endParaRPr lang="en-US" dirty="0" smtClean="0"/>
          </a:p>
          <a:p>
            <a:r>
              <a:rPr lang="en-US" dirty="0" smtClean="0"/>
              <a:t>For more information, please visit: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hlinkClick r:id="rId3"/>
              </a:rPr>
              <a:t>http://depts.washington.edu/dslab/MASS/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altLang="ja-JP" dirty="0" smtClean="0">
                <a:solidFill>
                  <a:srgbClr val="D2533C"/>
                </a:solidFill>
              </a:rPr>
              <a:t>We’ll</a:t>
            </a:r>
            <a:r>
              <a:rPr lang="ja-JP" altLang="en-US" dirty="0" smtClean="0">
                <a:solidFill>
                  <a:srgbClr val="D2533C"/>
                </a:solidFill>
              </a:rPr>
              <a:t> </a:t>
            </a:r>
            <a:r>
              <a:rPr lang="en-US" altLang="ja-JP" dirty="0" smtClean="0">
                <a:solidFill>
                  <a:srgbClr val="D2533C"/>
                </a:solidFill>
              </a:rPr>
              <a:t>release</a:t>
            </a:r>
            <a:r>
              <a:rPr lang="ja-JP" altLang="en-US" dirty="0" smtClean="0">
                <a:solidFill>
                  <a:srgbClr val="D2533C"/>
                </a:solidFill>
              </a:rPr>
              <a:t> </a:t>
            </a:r>
            <a:r>
              <a:rPr lang="ja-JP" altLang="ja-JP" dirty="0" smtClean="0">
                <a:solidFill>
                  <a:srgbClr val="D2533C"/>
                </a:solidFill>
              </a:rPr>
              <a:t>t</a:t>
            </a:r>
            <a:r>
              <a:rPr lang="en-US" altLang="ja-JP" dirty="0" smtClean="0">
                <a:solidFill>
                  <a:srgbClr val="D2533C"/>
                </a:solidFill>
              </a:rPr>
              <a:t>he</a:t>
            </a:r>
            <a:r>
              <a:rPr lang="ja-JP" altLang="en-US" dirty="0" smtClean="0">
                <a:solidFill>
                  <a:srgbClr val="D2533C"/>
                </a:solidFill>
              </a:rPr>
              <a:t> </a:t>
            </a:r>
            <a:r>
              <a:rPr lang="en-US" altLang="ja-JP" dirty="0" smtClean="0">
                <a:solidFill>
                  <a:srgbClr val="D2533C"/>
                </a:solidFill>
              </a:rPr>
              <a:t>MASS</a:t>
            </a:r>
            <a:r>
              <a:rPr lang="ja-JP" altLang="en-US" dirty="0" smtClean="0">
                <a:solidFill>
                  <a:srgbClr val="D2533C"/>
                </a:solidFill>
              </a:rPr>
              <a:t> </a:t>
            </a:r>
            <a:r>
              <a:rPr lang="en-US" altLang="ja-JP" dirty="0" smtClean="0">
                <a:solidFill>
                  <a:srgbClr val="D2533C"/>
                </a:solidFill>
              </a:rPr>
              <a:t>library</a:t>
            </a:r>
            <a:r>
              <a:rPr lang="ja-JP" altLang="en-US" dirty="0" smtClean="0">
                <a:solidFill>
                  <a:srgbClr val="D2533C"/>
                </a:solidFill>
              </a:rPr>
              <a:t> </a:t>
            </a:r>
            <a:r>
              <a:rPr lang="en-US" altLang="ja-JP" dirty="0" smtClean="0">
                <a:solidFill>
                  <a:srgbClr val="D2533C"/>
                </a:solidFill>
              </a:rPr>
              <a:t>to</a:t>
            </a:r>
            <a:r>
              <a:rPr lang="ja-JP" altLang="en-US" dirty="0" smtClean="0">
                <a:solidFill>
                  <a:srgbClr val="D2533C"/>
                </a:solidFill>
              </a:rPr>
              <a:t> </a:t>
            </a:r>
            <a:r>
              <a:rPr lang="en-US" altLang="ja-JP" dirty="0" smtClean="0">
                <a:solidFill>
                  <a:srgbClr val="D2533C"/>
                </a:solidFill>
              </a:rPr>
              <a:t>the</a:t>
            </a:r>
            <a:r>
              <a:rPr lang="ja-JP" altLang="en-US" dirty="0" smtClean="0">
                <a:solidFill>
                  <a:srgbClr val="D2533C"/>
                </a:solidFill>
              </a:rPr>
              <a:t> </a:t>
            </a:r>
            <a:r>
              <a:rPr lang="en-US" altLang="ja-JP" dirty="0" smtClean="0">
                <a:solidFill>
                  <a:srgbClr val="D2533C"/>
                </a:solidFill>
              </a:rPr>
              <a:t>public</a:t>
            </a:r>
            <a:r>
              <a:rPr lang="ja-JP" altLang="en-US" dirty="0" smtClean="0">
                <a:solidFill>
                  <a:srgbClr val="D2533C"/>
                </a:solidFill>
              </a:rPr>
              <a:t> </a:t>
            </a:r>
            <a:r>
              <a:rPr lang="en-US" altLang="ja-JP" dirty="0" smtClean="0">
                <a:solidFill>
                  <a:srgbClr val="D2533C"/>
                </a:solidFill>
              </a:rPr>
              <a:t>by</a:t>
            </a:r>
            <a:r>
              <a:rPr lang="ja-JP" altLang="en-US" dirty="0" smtClean="0">
                <a:solidFill>
                  <a:srgbClr val="D2533C"/>
                </a:solidFill>
              </a:rPr>
              <a:t> </a:t>
            </a:r>
            <a:r>
              <a:rPr lang="en-US" altLang="ja-JP" dirty="0" smtClean="0">
                <a:solidFill>
                  <a:srgbClr val="D2533C"/>
                </a:solidFill>
              </a:rPr>
              <a:t>March 	2016 (hopefully.. </a:t>
            </a:r>
            <a:r>
              <a:rPr lang="en-US" altLang="ja-JP" dirty="0" smtClean="0">
                <a:solidFill>
                  <a:srgbClr val="D2533C"/>
                </a:solidFill>
                <a:sym typeface="Wingdings"/>
              </a:rPr>
              <a:t>)</a:t>
            </a:r>
            <a:endParaRPr lang="en-US" dirty="0" smtClean="0">
              <a:solidFill>
                <a:srgbClr val="D2533C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UWB Shizuoka Univ.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07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4143" y="1676400"/>
            <a:ext cx="4154977" cy="639762"/>
          </a:xfrm>
        </p:spPr>
        <p:txBody>
          <a:bodyPr>
            <a:normAutofit/>
          </a:bodyPr>
          <a:lstStyle/>
          <a:p>
            <a:r>
              <a:rPr lang="ja-JP" altLang="ja-JP" dirty="0" smtClean="0"/>
              <a:t>A</a:t>
            </a:r>
            <a:r>
              <a:rPr lang="en-US" altLang="ja-JP" dirty="0" smtClean="0"/>
              <a:t>gent-Based</a:t>
            </a:r>
            <a:r>
              <a:rPr lang="ja-JP" altLang="en-US" dirty="0" smtClean="0"/>
              <a:t> </a:t>
            </a:r>
            <a:r>
              <a:rPr lang="en-US" altLang="ja-JP" dirty="0" smtClean="0"/>
              <a:t>Models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n"/>
              <a:defRPr/>
            </a:pPr>
            <a:r>
              <a:rPr lang="en-US" sz="2800" dirty="0" smtClean="0"/>
              <a:t>CPU Scalability</a:t>
            </a:r>
            <a:r>
              <a:rPr lang="en-US" sz="2800" dirty="0"/>
              <a:t>:</a:t>
            </a:r>
          </a:p>
          <a:p>
            <a:pPr lvl="1">
              <a:buFont typeface="Wingdings" pitchFamily="2" charset="2"/>
              <a:buChar char="n"/>
              <a:defRPr/>
            </a:pPr>
            <a:r>
              <a:rPr lang="en-US" sz="2400" dirty="0"/>
              <a:t>The more accuracy we pursue, the more agents we need in a simulation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n-US" sz="2800" dirty="0"/>
              <a:t>Examples:</a:t>
            </a:r>
          </a:p>
          <a:p>
            <a:pPr lvl="1">
              <a:buFont typeface="Wingdings" pitchFamily="2" charset="2"/>
              <a:buChar char="n"/>
              <a:defRPr/>
            </a:pPr>
            <a:r>
              <a:rPr lang="en-US" sz="2400" dirty="0" err="1"/>
              <a:t>MatSim</a:t>
            </a:r>
            <a:r>
              <a:rPr lang="en-US" sz="2400" dirty="0"/>
              <a:t>: 20 minutes to simulate 200K cars driving through Bellevue on I-405</a:t>
            </a:r>
          </a:p>
          <a:p>
            <a:pPr lvl="1">
              <a:buFont typeface="Wingdings" pitchFamily="2" charset="2"/>
              <a:buChar char="n"/>
              <a:defRPr/>
            </a:pPr>
            <a:r>
              <a:rPr lang="en-US" sz="2400" dirty="0" err="1"/>
              <a:t>FluTe</a:t>
            </a:r>
            <a:r>
              <a:rPr lang="en-US" sz="2400" dirty="0"/>
              <a:t>: 2 hours to simulate epidemic in 10M individuals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Spatial Data Analysis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n"/>
              <a:defRPr/>
            </a:pPr>
            <a:r>
              <a:rPr lang="en-US" sz="2800" dirty="0" smtClean="0"/>
              <a:t>Memory Scalability</a:t>
            </a:r>
            <a:r>
              <a:rPr lang="en-US" sz="2800" dirty="0"/>
              <a:t>:</a:t>
            </a:r>
          </a:p>
          <a:p>
            <a:pPr lvl="1">
              <a:buFont typeface="Wingdings" pitchFamily="2" charset="2"/>
              <a:buChar char="n"/>
              <a:defRPr/>
            </a:pPr>
            <a:r>
              <a:rPr lang="en-US" sz="2400" dirty="0"/>
              <a:t>The more accuracy we pursue, the </a:t>
            </a:r>
            <a:r>
              <a:rPr lang="en-US" sz="2400" dirty="0" smtClean="0"/>
              <a:t>longer time-series or the wider spatial data we need</a:t>
            </a:r>
            <a:endParaRPr lang="en-US" sz="2400" dirty="0"/>
          </a:p>
          <a:p>
            <a:pPr>
              <a:buFont typeface="Wingdings" pitchFamily="2" charset="2"/>
              <a:buChar char="n"/>
              <a:defRPr/>
            </a:pPr>
            <a:r>
              <a:rPr lang="en-US" sz="3200" dirty="0" smtClean="0"/>
              <a:t>Examples:</a:t>
            </a:r>
          </a:p>
          <a:p>
            <a:pPr lvl="1">
              <a:buFont typeface="Wingdings" pitchFamily="2" charset="2"/>
              <a:buChar char="n"/>
              <a:defRPr/>
            </a:pPr>
            <a:r>
              <a:rPr lang="en-US" dirty="0" smtClean="0"/>
              <a:t>WRF: generates </a:t>
            </a:r>
            <a:r>
              <a:rPr lang="en-US" dirty="0"/>
              <a:t>a 250MB </a:t>
            </a:r>
            <a:r>
              <a:rPr lang="en-US" dirty="0" err="1"/>
              <a:t>NetCDF</a:t>
            </a:r>
            <a:r>
              <a:rPr lang="en-US" dirty="0"/>
              <a:t> file of the regional climate data for every six hours, </a:t>
            </a:r>
            <a:r>
              <a:rPr lang="en-US" dirty="0" smtClean="0"/>
              <a:t>which sums </a:t>
            </a:r>
            <a:r>
              <a:rPr lang="en-US" dirty="0"/>
              <a:t>up 120 files or 30GB data per month, 360GB per year, and 18TB for a 50-year simulation.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2,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UWB Shizuoka Univ. Workshop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784606" y="6307187"/>
            <a:ext cx="1621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D2533C"/>
                </a:solidFill>
              </a:rPr>
              <a:t>Parallelization</a:t>
            </a:r>
            <a:endParaRPr lang="en-US" dirty="0">
              <a:solidFill>
                <a:srgbClr val="D25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852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Hypothesis and Research Goals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Hypothesis</a:t>
            </a:r>
          </a:p>
          <a:p>
            <a:pPr lvl="1"/>
            <a:r>
              <a:rPr lang="en-US" altLang="ja-JP" dirty="0" smtClean="0"/>
              <a:t>Users</a:t>
            </a:r>
            <a:r>
              <a:rPr lang="ja-JP" altLang="en-US" dirty="0" smtClean="0"/>
              <a:t> </a:t>
            </a:r>
            <a:r>
              <a:rPr lang="en-US" altLang="ja-JP" dirty="0" smtClean="0"/>
              <a:t>may</a:t>
            </a:r>
            <a:r>
              <a:rPr lang="ja-JP" altLang="en-US" dirty="0" smtClean="0"/>
              <a:t> </a:t>
            </a:r>
            <a:r>
              <a:rPr lang="en-US" altLang="ja-JP" dirty="0" smtClean="0"/>
              <a:t>choose</a:t>
            </a:r>
            <a:r>
              <a:rPr lang="ja-JP" altLang="en-US" dirty="0" smtClean="0"/>
              <a:t> </a:t>
            </a:r>
            <a:r>
              <a:rPr lang="en-US" altLang="ja-JP" dirty="0" smtClean="0"/>
              <a:t>agents</a:t>
            </a:r>
            <a:r>
              <a:rPr lang="ja-JP" altLang="en-US" dirty="0" smtClean="0"/>
              <a:t> </a:t>
            </a:r>
            <a:r>
              <a:rPr lang="en-US" altLang="ja-JP" dirty="0" smtClean="0"/>
              <a:t>if</a:t>
            </a:r>
            <a:r>
              <a:rPr lang="ja-JP" altLang="en-US" dirty="0" smtClean="0"/>
              <a:t> </a:t>
            </a:r>
            <a:r>
              <a:rPr lang="en-US" altLang="ja-JP" dirty="0" smtClean="0"/>
              <a:t>their</a:t>
            </a:r>
            <a:r>
              <a:rPr lang="ja-JP" altLang="en-US" dirty="0" smtClean="0"/>
              <a:t> </a:t>
            </a:r>
            <a:r>
              <a:rPr lang="en-US" altLang="ja-JP" dirty="0" smtClean="0"/>
              <a:t>programmability</a:t>
            </a:r>
            <a:r>
              <a:rPr lang="ja-JP" altLang="en-US" dirty="0" smtClean="0"/>
              <a:t> </a:t>
            </a:r>
            <a:r>
              <a:rPr lang="en-US" altLang="ja-JP" dirty="0" smtClean="0"/>
              <a:t>is</a:t>
            </a:r>
            <a:r>
              <a:rPr lang="ja-JP" altLang="en-US" dirty="0" smtClean="0"/>
              <a:t> </a:t>
            </a:r>
            <a:r>
              <a:rPr lang="en-US" altLang="ja-JP" dirty="0" smtClean="0"/>
              <a:t>easy</a:t>
            </a:r>
            <a:r>
              <a:rPr lang="ja-JP" altLang="en-US" dirty="0" smtClean="0"/>
              <a:t> </a:t>
            </a:r>
            <a:r>
              <a:rPr lang="en-US" altLang="ja-JP" dirty="0" smtClean="0"/>
              <a:t>regardless</a:t>
            </a:r>
            <a:r>
              <a:rPr lang="ja-JP" altLang="en-US" dirty="0" smtClean="0"/>
              <a:t> </a:t>
            </a:r>
            <a:r>
              <a:rPr lang="en-US" altLang="ja-JP" dirty="0" smtClean="0"/>
              <a:t>of</a:t>
            </a:r>
            <a:r>
              <a:rPr lang="ja-JP" altLang="en-US" dirty="0" smtClean="0"/>
              <a:t> </a:t>
            </a:r>
            <a:r>
              <a:rPr lang="en-US" altLang="ja-JP" dirty="0" smtClean="0"/>
              <a:t>10-20%</a:t>
            </a:r>
            <a:r>
              <a:rPr lang="ja-JP" altLang="en-US" dirty="0" smtClean="0"/>
              <a:t> </a:t>
            </a:r>
            <a:r>
              <a:rPr lang="en-US" altLang="ja-JP" dirty="0" smtClean="0"/>
              <a:t>performance</a:t>
            </a:r>
            <a:r>
              <a:rPr lang="ja-JP" altLang="en-US" dirty="0" smtClean="0"/>
              <a:t> </a:t>
            </a:r>
            <a:r>
              <a:rPr lang="en-US" altLang="ja-JP" dirty="0" smtClean="0"/>
              <a:t>drawback</a:t>
            </a:r>
            <a:r>
              <a:rPr lang="ja-JP" altLang="en-US" dirty="0" smtClean="0"/>
              <a:t> </a:t>
            </a:r>
            <a:r>
              <a:rPr lang="en-US" altLang="ja-JP" dirty="0" smtClean="0"/>
              <a:t>(because</a:t>
            </a:r>
            <a:r>
              <a:rPr lang="ja-JP" altLang="en-US" dirty="0" smtClean="0"/>
              <a:t> </a:t>
            </a:r>
            <a:r>
              <a:rPr lang="en-US" altLang="ja-JP" dirty="0" smtClean="0"/>
              <a:t>of</a:t>
            </a:r>
            <a:r>
              <a:rPr lang="ja-JP" altLang="en-US" dirty="0" smtClean="0"/>
              <a:t> </a:t>
            </a:r>
            <a:r>
              <a:rPr lang="en-US" altLang="ja-JP" dirty="0" smtClean="0"/>
              <a:t>their</a:t>
            </a:r>
            <a:r>
              <a:rPr lang="ja-JP" altLang="en-US" dirty="0" smtClean="0"/>
              <a:t> </a:t>
            </a:r>
            <a:r>
              <a:rPr lang="en-US" altLang="ja-JP" dirty="0" smtClean="0"/>
              <a:t>management</a:t>
            </a:r>
            <a:r>
              <a:rPr lang="ja-JP" altLang="en-US" dirty="0" smtClean="0"/>
              <a:t> </a:t>
            </a:r>
            <a:r>
              <a:rPr lang="en-US" altLang="ja-JP" dirty="0" smtClean="0"/>
              <a:t>overheads).</a:t>
            </a:r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Agent-Based Simulation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chieving high</a:t>
            </a:r>
            <a:r>
              <a:rPr lang="en-US" altLang="ja-JP" dirty="0" smtClean="0"/>
              <a:t>est</a:t>
            </a:r>
            <a:r>
              <a:rPr lang="en-US" dirty="0" smtClean="0"/>
              <a:t>-</a:t>
            </a:r>
            <a:r>
              <a:rPr lang="en-US" dirty="0"/>
              <a:t>speed ABM </a:t>
            </a:r>
            <a:r>
              <a:rPr lang="en-US" dirty="0" smtClean="0"/>
              <a:t>simulation using </a:t>
            </a:r>
            <a:r>
              <a:rPr lang="en-US" dirty="0"/>
              <a:t>GPU, which assists real-time cyber-physical </a:t>
            </a:r>
            <a:r>
              <a:rPr lang="en-US" dirty="0" smtClean="0"/>
              <a:t>computation</a:t>
            </a:r>
            <a:r>
              <a:rPr lang="en-US" altLang="ja-JP" dirty="0" smtClean="0"/>
              <a:t>.</a:t>
            </a:r>
            <a:endParaRPr lang="en-US" dirty="0" smtClean="0"/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Spatial Data Analysis</a:t>
            </a:r>
          </a:p>
          <a:p>
            <a:pPr lvl="1"/>
            <a:r>
              <a:rPr lang="en-US" dirty="0" smtClean="0"/>
              <a:t>allowing </a:t>
            </a:r>
            <a:r>
              <a:rPr lang="en-US" dirty="0"/>
              <a:t>spatial data analysis to </a:t>
            </a:r>
            <a:r>
              <a:rPr lang="en-US" dirty="0" smtClean="0"/>
              <a:t>be coded </a:t>
            </a:r>
            <a:r>
              <a:rPr lang="en-US" dirty="0"/>
              <a:t>intuitively with agents, which improves programmability in data analysis.</a:t>
            </a:r>
            <a:endParaRPr lang="en-US" altLang="ja-JP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2,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UWB Shizuoka Univ. Workshop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96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85800"/>
            <a:ext cx="8991600" cy="633413"/>
          </a:xfrm>
        </p:spPr>
        <p:txBody>
          <a:bodyPr/>
          <a:lstStyle/>
          <a:p>
            <a:r>
              <a:rPr lang="en-US" sz="3200" dirty="0"/>
              <a:t>Multi-Agent Spatial Simulation Library</a:t>
            </a:r>
            <a:endParaRPr lang="en-US" altLang="ja-JP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8" name="Straight Connector 37"/>
          <p:cNvCxnSpPr>
            <a:cxnSpLocks noChangeShapeType="1"/>
          </p:cNvCxnSpPr>
          <p:nvPr/>
        </p:nvCxnSpPr>
        <p:spPr bwMode="auto">
          <a:xfrm>
            <a:off x="1673225" y="6423025"/>
            <a:ext cx="6005513" cy="1588"/>
          </a:xfrm>
          <a:prstGeom prst="line">
            <a:avLst/>
          </a:prstGeom>
          <a:noFill/>
          <a:ln w="25400">
            <a:solidFill>
              <a:srgbClr val="00808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31751" name="TextBox 38"/>
          <p:cNvSpPr txBox="1">
            <a:spLocks noChangeArrowheads="1"/>
          </p:cNvSpPr>
          <p:nvPr/>
        </p:nvSpPr>
        <p:spPr bwMode="auto">
          <a:xfrm>
            <a:off x="5419725" y="6215063"/>
            <a:ext cx="444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ja-JP" sz="1000">
                <a:latin typeface="Calibri" charset="0"/>
              </a:rPr>
              <a:t>LAN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1608138" y="3867150"/>
            <a:ext cx="1508125" cy="914400"/>
          </a:xfrm>
          <a:prstGeom prst="roundRect">
            <a:avLst/>
          </a:prstGeom>
          <a:solidFill>
            <a:srgbClr val="618AE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/>
            <a:endParaRPr kumimoji="1" lang="ja-JP" altLang="en-US" sz="1000" b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1719263" y="4097338"/>
            <a:ext cx="123825" cy="482600"/>
          </a:xfrm>
          <a:custGeom>
            <a:avLst/>
            <a:gdLst>
              <a:gd name="connsiteX0" fmla="*/ 317488 w 634975"/>
              <a:gd name="connsiteY0" fmla="*/ 0 h 1226576"/>
              <a:gd name="connsiteX1" fmla="*/ 591681 w 634975"/>
              <a:gd name="connsiteY1" fmla="*/ 72152 h 1226576"/>
              <a:gd name="connsiteX2" fmla="*/ 0 w 634975"/>
              <a:gd name="connsiteY2" fmla="*/ 245315 h 1226576"/>
              <a:gd name="connsiteX3" fmla="*/ 620544 w 634975"/>
              <a:gd name="connsiteY3" fmla="*/ 389618 h 1226576"/>
              <a:gd name="connsiteX4" fmla="*/ 0 w 634975"/>
              <a:gd name="connsiteY4" fmla="*/ 548351 h 1226576"/>
              <a:gd name="connsiteX5" fmla="*/ 606113 w 634975"/>
              <a:gd name="connsiteY5" fmla="*/ 692654 h 1226576"/>
              <a:gd name="connsiteX6" fmla="*/ 0 w 634975"/>
              <a:gd name="connsiteY6" fmla="*/ 865818 h 1226576"/>
              <a:gd name="connsiteX7" fmla="*/ 634975 w 634975"/>
              <a:gd name="connsiteY7" fmla="*/ 1010121 h 1226576"/>
              <a:gd name="connsiteX8" fmla="*/ 14431 w 634975"/>
              <a:gd name="connsiteY8" fmla="*/ 1154424 h 1226576"/>
              <a:gd name="connsiteX9" fmla="*/ 303056 w 634975"/>
              <a:gd name="connsiteY9" fmla="*/ 1226576 h 122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4975" h="1226576">
                <a:moveTo>
                  <a:pt x="317488" y="0"/>
                </a:moveTo>
                <a:lnTo>
                  <a:pt x="591681" y="72152"/>
                </a:lnTo>
                <a:lnTo>
                  <a:pt x="0" y="245315"/>
                </a:lnTo>
                <a:lnTo>
                  <a:pt x="620544" y="389618"/>
                </a:lnTo>
                <a:lnTo>
                  <a:pt x="0" y="548351"/>
                </a:lnTo>
                <a:lnTo>
                  <a:pt x="606113" y="692654"/>
                </a:lnTo>
                <a:lnTo>
                  <a:pt x="0" y="865818"/>
                </a:lnTo>
                <a:lnTo>
                  <a:pt x="634975" y="1010121"/>
                </a:lnTo>
                <a:lnTo>
                  <a:pt x="14431" y="1154424"/>
                </a:lnTo>
                <a:lnTo>
                  <a:pt x="303056" y="1226576"/>
                </a:lnTo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 eaLnBrk="1" hangingPunct="1"/>
            <a:endParaRPr kumimoji="1" lang="ja-JP" altLang="en-US" sz="1000" b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1779588" y="4011613"/>
            <a:ext cx="0" cy="88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Freeform 68"/>
          <p:cNvSpPr/>
          <p:nvPr/>
        </p:nvSpPr>
        <p:spPr>
          <a:xfrm>
            <a:off x="2017713" y="4097338"/>
            <a:ext cx="123825" cy="482600"/>
          </a:xfrm>
          <a:custGeom>
            <a:avLst/>
            <a:gdLst>
              <a:gd name="connsiteX0" fmla="*/ 317488 w 634975"/>
              <a:gd name="connsiteY0" fmla="*/ 0 h 1226576"/>
              <a:gd name="connsiteX1" fmla="*/ 591681 w 634975"/>
              <a:gd name="connsiteY1" fmla="*/ 72152 h 1226576"/>
              <a:gd name="connsiteX2" fmla="*/ 0 w 634975"/>
              <a:gd name="connsiteY2" fmla="*/ 245315 h 1226576"/>
              <a:gd name="connsiteX3" fmla="*/ 620544 w 634975"/>
              <a:gd name="connsiteY3" fmla="*/ 389618 h 1226576"/>
              <a:gd name="connsiteX4" fmla="*/ 0 w 634975"/>
              <a:gd name="connsiteY4" fmla="*/ 548351 h 1226576"/>
              <a:gd name="connsiteX5" fmla="*/ 606113 w 634975"/>
              <a:gd name="connsiteY5" fmla="*/ 692654 h 1226576"/>
              <a:gd name="connsiteX6" fmla="*/ 0 w 634975"/>
              <a:gd name="connsiteY6" fmla="*/ 865818 h 1226576"/>
              <a:gd name="connsiteX7" fmla="*/ 634975 w 634975"/>
              <a:gd name="connsiteY7" fmla="*/ 1010121 h 1226576"/>
              <a:gd name="connsiteX8" fmla="*/ 14431 w 634975"/>
              <a:gd name="connsiteY8" fmla="*/ 1154424 h 1226576"/>
              <a:gd name="connsiteX9" fmla="*/ 303056 w 634975"/>
              <a:gd name="connsiteY9" fmla="*/ 1226576 h 122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4975" h="1226576">
                <a:moveTo>
                  <a:pt x="317488" y="0"/>
                </a:moveTo>
                <a:lnTo>
                  <a:pt x="591681" y="72152"/>
                </a:lnTo>
                <a:lnTo>
                  <a:pt x="0" y="245315"/>
                </a:lnTo>
                <a:lnTo>
                  <a:pt x="620544" y="389618"/>
                </a:lnTo>
                <a:lnTo>
                  <a:pt x="0" y="548351"/>
                </a:lnTo>
                <a:lnTo>
                  <a:pt x="606113" y="692654"/>
                </a:lnTo>
                <a:lnTo>
                  <a:pt x="0" y="865818"/>
                </a:lnTo>
                <a:lnTo>
                  <a:pt x="634975" y="1010121"/>
                </a:lnTo>
                <a:lnTo>
                  <a:pt x="14431" y="1154424"/>
                </a:lnTo>
                <a:lnTo>
                  <a:pt x="303056" y="1226576"/>
                </a:lnTo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 eaLnBrk="1" hangingPunct="1"/>
            <a:endParaRPr kumimoji="1" lang="ja-JP" altLang="en-US" sz="1000" b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2078038" y="4011613"/>
            <a:ext cx="0" cy="88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Freeform 72"/>
          <p:cNvSpPr/>
          <p:nvPr/>
        </p:nvSpPr>
        <p:spPr>
          <a:xfrm>
            <a:off x="2308225" y="4097338"/>
            <a:ext cx="122238" cy="482600"/>
          </a:xfrm>
          <a:custGeom>
            <a:avLst/>
            <a:gdLst>
              <a:gd name="connsiteX0" fmla="*/ 317488 w 634975"/>
              <a:gd name="connsiteY0" fmla="*/ 0 h 1226576"/>
              <a:gd name="connsiteX1" fmla="*/ 591681 w 634975"/>
              <a:gd name="connsiteY1" fmla="*/ 72152 h 1226576"/>
              <a:gd name="connsiteX2" fmla="*/ 0 w 634975"/>
              <a:gd name="connsiteY2" fmla="*/ 245315 h 1226576"/>
              <a:gd name="connsiteX3" fmla="*/ 620544 w 634975"/>
              <a:gd name="connsiteY3" fmla="*/ 389618 h 1226576"/>
              <a:gd name="connsiteX4" fmla="*/ 0 w 634975"/>
              <a:gd name="connsiteY4" fmla="*/ 548351 h 1226576"/>
              <a:gd name="connsiteX5" fmla="*/ 606113 w 634975"/>
              <a:gd name="connsiteY5" fmla="*/ 692654 h 1226576"/>
              <a:gd name="connsiteX6" fmla="*/ 0 w 634975"/>
              <a:gd name="connsiteY6" fmla="*/ 865818 h 1226576"/>
              <a:gd name="connsiteX7" fmla="*/ 634975 w 634975"/>
              <a:gd name="connsiteY7" fmla="*/ 1010121 h 1226576"/>
              <a:gd name="connsiteX8" fmla="*/ 14431 w 634975"/>
              <a:gd name="connsiteY8" fmla="*/ 1154424 h 1226576"/>
              <a:gd name="connsiteX9" fmla="*/ 303056 w 634975"/>
              <a:gd name="connsiteY9" fmla="*/ 1226576 h 122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4975" h="1226576">
                <a:moveTo>
                  <a:pt x="317488" y="0"/>
                </a:moveTo>
                <a:lnTo>
                  <a:pt x="591681" y="72152"/>
                </a:lnTo>
                <a:lnTo>
                  <a:pt x="0" y="245315"/>
                </a:lnTo>
                <a:lnTo>
                  <a:pt x="620544" y="389618"/>
                </a:lnTo>
                <a:lnTo>
                  <a:pt x="0" y="548351"/>
                </a:lnTo>
                <a:lnTo>
                  <a:pt x="606113" y="692654"/>
                </a:lnTo>
                <a:lnTo>
                  <a:pt x="0" y="865818"/>
                </a:lnTo>
                <a:lnTo>
                  <a:pt x="634975" y="1010121"/>
                </a:lnTo>
                <a:lnTo>
                  <a:pt x="14431" y="1154424"/>
                </a:lnTo>
                <a:lnTo>
                  <a:pt x="303056" y="1226576"/>
                </a:lnTo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 eaLnBrk="1" hangingPunct="1"/>
            <a:endParaRPr kumimoji="1" lang="ja-JP" altLang="en-US" sz="1000" b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>
            <a:off x="2366963" y="4011613"/>
            <a:ext cx="0" cy="88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Freeform 76"/>
          <p:cNvSpPr/>
          <p:nvPr/>
        </p:nvSpPr>
        <p:spPr>
          <a:xfrm>
            <a:off x="2608263" y="4097338"/>
            <a:ext cx="123825" cy="482600"/>
          </a:xfrm>
          <a:custGeom>
            <a:avLst/>
            <a:gdLst>
              <a:gd name="connsiteX0" fmla="*/ 317488 w 634975"/>
              <a:gd name="connsiteY0" fmla="*/ 0 h 1226576"/>
              <a:gd name="connsiteX1" fmla="*/ 591681 w 634975"/>
              <a:gd name="connsiteY1" fmla="*/ 72152 h 1226576"/>
              <a:gd name="connsiteX2" fmla="*/ 0 w 634975"/>
              <a:gd name="connsiteY2" fmla="*/ 245315 h 1226576"/>
              <a:gd name="connsiteX3" fmla="*/ 620544 w 634975"/>
              <a:gd name="connsiteY3" fmla="*/ 389618 h 1226576"/>
              <a:gd name="connsiteX4" fmla="*/ 0 w 634975"/>
              <a:gd name="connsiteY4" fmla="*/ 548351 h 1226576"/>
              <a:gd name="connsiteX5" fmla="*/ 606113 w 634975"/>
              <a:gd name="connsiteY5" fmla="*/ 692654 h 1226576"/>
              <a:gd name="connsiteX6" fmla="*/ 0 w 634975"/>
              <a:gd name="connsiteY6" fmla="*/ 865818 h 1226576"/>
              <a:gd name="connsiteX7" fmla="*/ 634975 w 634975"/>
              <a:gd name="connsiteY7" fmla="*/ 1010121 h 1226576"/>
              <a:gd name="connsiteX8" fmla="*/ 14431 w 634975"/>
              <a:gd name="connsiteY8" fmla="*/ 1154424 h 1226576"/>
              <a:gd name="connsiteX9" fmla="*/ 303056 w 634975"/>
              <a:gd name="connsiteY9" fmla="*/ 1226576 h 122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4975" h="1226576">
                <a:moveTo>
                  <a:pt x="317488" y="0"/>
                </a:moveTo>
                <a:lnTo>
                  <a:pt x="591681" y="72152"/>
                </a:lnTo>
                <a:lnTo>
                  <a:pt x="0" y="245315"/>
                </a:lnTo>
                <a:lnTo>
                  <a:pt x="620544" y="389618"/>
                </a:lnTo>
                <a:lnTo>
                  <a:pt x="0" y="548351"/>
                </a:lnTo>
                <a:lnTo>
                  <a:pt x="606113" y="692654"/>
                </a:lnTo>
                <a:lnTo>
                  <a:pt x="0" y="865818"/>
                </a:lnTo>
                <a:lnTo>
                  <a:pt x="634975" y="1010121"/>
                </a:lnTo>
                <a:lnTo>
                  <a:pt x="14431" y="1154424"/>
                </a:lnTo>
                <a:lnTo>
                  <a:pt x="303056" y="1226576"/>
                </a:lnTo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 eaLnBrk="1" hangingPunct="1"/>
            <a:endParaRPr kumimoji="1" lang="ja-JP" altLang="en-US" sz="1000" b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>
            <a:off x="2668588" y="4011613"/>
            <a:ext cx="0" cy="88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761" name="TextBox 80"/>
          <p:cNvSpPr txBox="1">
            <a:spLocks noChangeArrowheads="1"/>
          </p:cNvSpPr>
          <p:nvPr/>
        </p:nvSpPr>
        <p:spPr bwMode="auto">
          <a:xfrm>
            <a:off x="1630363" y="4781550"/>
            <a:ext cx="14017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ja-JP" sz="1000">
                <a:latin typeface="Calibri" charset="0"/>
              </a:rPr>
              <a:t>Process Rank 0</a:t>
            </a:r>
          </a:p>
        </p:txBody>
      </p:sp>
      <p:sp>
        <p:nvSpPr>
          <p:cNvPr id="31762" name="TextBox 81"/>
          <p:cNvSpPr txBox="1">
            <a:spLocks noChangeArrowheads="1"/>
          </p:cNvSpPr>
          <p:nvPr/>
        </p:nvSpPr>
        <p:spPr bwMode="auto">
          <a:xfrm rot="-5400000">
            <a:off x="1590676" y="4106862"/>
            <a:ext cx="692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ja-JP" sz="1000" b="0">
                <a:solidFill>
                  <a:schemeClr val="bg1"/>
                </a:solidFill>
                <a:latin typeface="Calibri" charset="0"/>
              </a:rPr>
              <a:t>Thread 0</a:t>
            </a:r>
          </a:p>
        </p:txBody>
      </p:sp>
      <p:sp>
        <p:nvSpPr>
          <p:cNvPr id="31763" name="TextBox 82"/>
          <p:cNvSpPr txBox="1">
            <a:spLocks noChangeArrowheads="1"/>
          </p:cNvSpPr>
          <p:nvPr/>
        </p:nvSpPr>
        <p:spPr bwMode="auto">
          <a:xfrm rot="-5400000">
            <a:off x="1838326" y="4102100"/>
            <a:ext cx="692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ja-JP" sz="1000" b="0">
                <a:solidFill>
                  <a:schemeClr val="bg1"/>
                </a:solidFill>
                <a:latin typeface="Calibri" charset="0"/>
              </a:rPr>
              <a:t>Thread 1</a:t>
            </a:r>
          </a:p>
        </p:txBody>
      </p:sp>
      <p:sp>
        <p:nvSpPr>
          <p:cNvPr id="31764" name="TextBox 83"/>
          <p:cNvSpPr txBox="1">
            <a:spLocks noChangeArrowheads="1"/>
          </p:cNvSpPr>
          <p:nvPr/>
        </p:nvSpPr>
        <p:spPr bwMode="auto">
          <a:xfrm rot="-5400000">
            <a:off x="2190751" y="4102100"/>
            <a:ext cx="692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ja-JP" sz="1000" b="0">
                <a:solidFill>
                  <a:schemeClr val="bg1"/>
                </a:solidFill>
                <a:latin typeface="Calibri" charset="0"/>
              </a:rPr>
              <a:t>Thread 2</a:t>
            </a:r>
          </a:p>
        </p:txBody>
      </p:sp>
      <p:sp>
        <p:nvSpPr>
          <p:cNvPr id="31765" name="TextBox 84"/>
          <p:cNvSpPr txBox="1">
            <a:spLocks noChangeArrowheads="1"/>
          </p:cNvSpPr>
          <p:nvPr/>
        </p:nvSpPr>
        <p:spPr bwMode="auto">
          <a:xfrm rot="-5400000">
            <a:off x="2484438" y="4113212"/>
            <a:ext cx="692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ja-JP" sz="1000" b="0">
                <a:solidFill>
                  <a:schemeClr val="bg1"/>
                </a:solidFill>
                <a:latin typeface="Calibri" charset="0"/>
              </a:rPr>
              <a:t>Thread 3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3951288" y="3857625"/>
            <a:ext cx="1508125" cy="914400"/>
          </a:xfrm>
          <a:prstGeom prst="roundRect">
            <a:avLst/>
          </a:prstGeom>
          <a:solidFill>
            <a:srgbClr val="618AE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/>
            <a:endParaRPr kumimoji="1" lang="ja-JP" altLang="en-US" sz="1000" b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8" name="Freeform 107"/>
          <p:cNvSpPr/>
          <p:nvPr/>
        </p:nvSpPr>
        <p:spPr>
          <a:xfrm>
            <a:off x="3990975" y="4087813"/>
            <a:ext cx="122238" cy="482600"/>
          </a:xfrm>
          <a:custGeom>
            <a:avLst/>
            <a:gdLst>
              <a:gd name="connsiteX0" fmla="*/ 317488 w 634975"/>
              <a:gd name="connsiteY0" fmla="*/ 0 h 1226576"/>
              <a:gd name="connsiteX1" fmla="*/ 591681 w 634975"/>
              <a:gd name="connsiteY1" fmla="*/ 72152 h 1226576"/>
              <a:gd name="connsiteX2" fmla="*/ 0 w 634975"/>
              <a:gd name="connsiteY2" fmla="*/ 245315 h 1226576"/>
              <a:gd name="connsiteX3" fmla="*/ 620544 w 634975"/>
              <a:gd name="connsiteY3" fmla="*/ 389618 h 1226576"/>
              <a:gd name="connsiteX4" fmla="*/ 0 w 634975"/>
              <a:gd name="connsiteY4" fmla="*/ 548351 h 1226576"/>
              <a:gd name="connsiteX5" fmla="*/ 606113 w 634975"/>
              <a:gd name="connsiteY5" fmla="*/ 692654 h 1226576"/>
              <a:gd name="connsiteX6" fmla="*/ 0 w 634975"/>
              <a:gd name="connsiteY6" fmla="*/ 865818 h 1226576"/>
              <a:gd name="connsiteX7" fmla="*/ 634975 w 634975"/>
              <a:gd name="connsiteY7" fmla="*/ 1010121 h 1226576"/>
              <a:gd name="connsiteX8" fmla="*/ 14431 w 634975"/>
              <a:gd name="connsiteY8" fmla="*/ 1154424 h 1226576"/>
              <a:gd name="connsiteX9" fmla="*/ 303056 w 634975"/>
              <a:gd name="connsiteY9" fmla="*/ 1226576 h 122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4975" h="1226576">
                <a:moveTo>
                  <a:pt x="317488" y="0"/>
                </a:moveTo>
                <a:lnTo>
                  <a:pt x="591681" y="72152"/>
                </a:lnTo>
                <a:lnTo>
                  <a:pt x="0" y="245315"/>
                </a:lnTo>
                <a:lnTo>
                  <a:pt x="620544" y="389618"/>
                </a:lnTo>
                <a:lnTo>
                  <a:pt x="0" y="548351"/>
                </a:lnTo>
                <a:lnTo>
                  <a:pt x="606113" y="692654"/>
                </a:lnTo>
                <a:lnTo>
                  <a:pt x="0" y="865818"/>
                </a:lnTo>
                <a:lnTo>
                  <a:pt x="634975" y="1010121"/>
                </a:lnTo>
                <a:lnTo>
                  <a:pt x="14431" y="1154424"/>
                </a:lnTo>
                <a:lnTo>
                  <a:pt x="303056" y="1226576"/>
                </a:lnTo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 eaLnBrk="1" hangingPunct="1"/>
            <a:endParaRPr kumimoji="1" lang="ja-JP" altLang="en-US" sz="1000" b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10" name="Straight Connector 109"/>
          <p:cNvCxnSpPr/>
          <p:nvPr/>
        </p:nvCxnSpPr>
        <p:spPr>
          <a:xfrm>
            <a:off x="4049713" y="4002088"/>
            <a:ext cx="0" cy="88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Freeform 104"/>
          <p:cNvSpPr/>
          <p:nvPr/>
        </p:nvSpPr>
        <p:spPr>
          <a:xfrm>
            <a:off x="4287838" y="4087813"/>
            <a:ext cx="122237" cy="482600"/>
          </a:xfrm>
          <a:custGeom>
            <a:avLst/>
            <a:gdLst>
              <a:gd name="connsiteX0" fmla="*/ 317488 w 634975"/>
              <a:gd name="connsiteY0" fmla="*/ 0 h 1226576"/>
              <a:gd name="connsiteX1" fmla="*/ 591681 w 634975"/>
              <a:gd name="connsiteY1" fmla="*/ 72152 h 1226576"/>
              <a:gd name="connsiteX2" fmla="*/ 0 w 634975"/>
              <a:gd name="connsiteY2" fmla="*/ 245315 h 1226576"/>
              <a:gd name="connsiteX3" fmla="*/ 620544 w 634975"/>
              <a:gd name="connsiteY3" fmla="*/ 389618 h 1226576"/>
              <a:gd name="connsiteX4" fmla="*/ 0 w 634975"/>
              <a:gd name="connsiteY4" fmla="*/ 548351 h 1226576"/>
              <a:gd name="connsiteX5" fmla="*/ 606113 w 634975"/>
              <a:gd name="connsiteY5" fmla="*/ 692654 h 1226576"/>
              <a:gd name="connsiteX6" fmla="*/ 0 w 634975"/>
              <a:gd name="connsiteY6" fmla="*/ 865818 h 1226576"/>
              <a:gd name="connsiteX7" fmla="*/ 634975 w 634975"/>
              <a:gd name="connsiteY7" fmla="*/ 1010121 h 1226576"/>
              <a:gd name="connsiteX8" fmla="*/ 14431 w 634975"/>
              <a:gd name="connsiteY8" fmla="*/ 1154424 h 1226576"/>
              <a:gd name="connsiteX9" fmla="*/ 303056 w 634975"/>
              <a:gd name="connsiteY9" fmla="*/ 1226576 h 122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4975" h="1226576">
                <a:moveTo>
                  <a:pt x="317488" y="0"/>
                </a:moveTo>
                <a:lnTo>
                  <a:pt x="591681" y="72152"/>
                </a:lnTo>
                <a:lnTo>
                  <a:pt x="0" y="245315"/>
                </a:lnTo>
                <a:lnTo>
                  <a:pt x="620544" y="389618"/>
                </a:lnTo>
                <a:lnTo>
                  <a:pt x="0" y="548351"/>
                </a:lnTo>
                <a:lnTo>
                  <a:pt x="606113" y="692654"/>
                </a:lnTo>
                <a:lnTo>
                  <a:pt x="0" y="865818"/>
                </a:lnTo>
                <a:lnTo>
                  <a:pt x="634975" y="1010121"/>
                </a:lnTo>
                <a:lnTo>
                  <a:pt x="14431" y="1154424"/>
                </a:lnTo>
                <a:lnTo>
                  <a:pt x="303056" y="1226576"/>
                </a:lnTo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 eaLnBrk="1" hangingPunct="1"/>
            <a:endParaRPr kumimoji="1" lang="ja-JP" altLang="en-US" sz="1000" b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07" name="Straight Connector 106"/>
          <p:cNvCxnSpPr/>
          <p:nvPr/>
        </p:nvCxnSpPr>
        <p:spPr>
          <a:xfrm>
            <a:off x="4346575" y="4002088"/>
            <a:ext cx="0" cy="88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Freeform 101"/>
          <p:cNvSpPr/>
          <p:nvPr/>
        </p:nvSpPr>
        <p:spPr>
          <a:xfrm>
            <a:off x="4576763" y="4087813"/>
            <a:ext cx="123825" cy="482600"/>
          </a:xfrm>
          <a:custGeom>
            <a:avLst/>
            <a:gdLst>
              <a:gd name="connsiteX0" fmla="*/ 317488 w 634975"/>
              <a:gd name="connsiteY0" fmla="*/ 0 h 1226576"/>
              <a:gd name="connsiteX1" fmla="*/ 591681 w 634975"/>
              <a:gd name="connsiteY1" fmla="*/ 72152 h 1226576"/>
              <a:gd name="connsiteX2" fmla="*/ 0 w 634975"/>
              <a:gd name="connsiteY2" fmla="*/ 245315 h 1226576"/>
              <a:gd name="connsiteX3" fmla="*/ 620544 w 634975"/>
              <a:gd name="connsiteY3" fmla="*/ 389618 h 1226576"/>
              <a:gd name="connsiteX4" fmla="*/ 0 w 634975"/>
              <a:gd name="connsiteY4" fmla="*/ 548351 h 1226576"/>
              <a:gd name="connsiteX5" fmla="*/ 606113 w 634975"/>
              <a:gd name="connsiteY5" fmla="*/ 692654 h 1226576"/>
              <a:gd name="connsiteX6" fmla="*/ 0 w 634975"/>
              <a:gd name="connsiteY6" fmla="*/ 865818 h 1226576"/>
              <a:gd name="connsiteX7" fmla="*/ 634975 w 634975"/>
              <a:gd name="connsiteY7" fmla="*/ 1010121 h 1226576"/>
              <a:gd name="connsiteX8" fmla="*/ 14431 w 634975"/>
              <a:gd name="connsiteY8" fmla="*/ 1154424 h 1226576"/>
              <a:gd name="connsiteX9" fmla="*/ 303056 w 634975"/>
              <a:gd name="connsiteY9" fmla="*/ 1226576 h 122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4975" h="1226576">
                <a:moveTo>
                  <a:pt x="317488" y="0"/>
                </a:moveTo>
                <a:lnTo>
                  <a:pt x="591681" y="72152"/>
                </a:lnTo>
                <a:lnTo>
                  <a:pt x="0" y="245315"/>
                </a:lnTo>
                <a:lnTo>
                  <a:pt x="620544" y="389618"/>
                </a:lnTo>
                <a:lnTo>
                  <a:pt x="0" y="548351"/>
                </a:lnTo>
                <a:lnTo>
                  <a:pt x="606113" y="692654"/>
                </a:lnTo>
                <a:lnTo>
                  <a:pt x="0" y="865818"/>
                </a:lnTo>
                <a:lnTo>
                  <a:pt x="634975" y="1010121"/>
                </a:lnTo>
                <a:lnTo>
                  <a:pt x="14431" y="1154424"/>
                </a:lnTo>
                <a:lnTo>
                  <a:pt x="303056" y="1226576"/>
                </a:lnTo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 eaLnBrk="1" hangingPunct="1"/>
            <a:endParaRPr kumimoji="1" lang="ja-JP" altLang="en-US" sz="1000" b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>
            <a:off x="4637088" y="4002088"/>
            <a:ext cx="0" cy="88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Freeform 98"/>
          <p:cNvSpPr/>
          <p:nvPr/>
        </p:nvSpPr>
        <p:spPr>
          <a:xfrm>
            <a:off x="4878388" y="4087813"/>
            <a:ext cx="123825" cy="482600"/>
          </a:xfrm>
          <a:custGeom>
            <a:avLst/>
            <a:gdLst>
              <a:gd name="connsiteX0" fmla="*/ 317488 w 634975"/>
              <a:gd name="connsiteY0" fmla="*/ 0 h 1226576"/>
              <a:gd name="connsiteX1" fmla="*/ 591681 w 634975"/>
              <a:gd name="connsiteY1" fmla="*/ 72152 h 1226576"/>
              <a:gd name="connsiteX2" fmla="*/ 0 w 634975"/>
              <a:gd name="connsiteY2" fmla="*/ 245315 h 1226576"/>
              <a:gd name="connsiteX3" fmla="*/ 620544 w 634975"/>
              <a:gd name="connsiteY3" fmla="*/ 389618 h 1226576"/>
              <a:gd name="connsiteX4" fmla="*/ 0 w 634975"/>
              <a:gd name="connsiteY4" fmla="*/ 548351 h 1226576"/>
              <a:gd name="connsiteX5" fmla="*/ 606113 w 634975"/>
              <a:gd name="connsiteY5" fmla="*/ 692654 h 1226576"/>
              <a:gd name="connsiteX6" fmla="*/ 0 w 634975"/>
              <a:gd name="connsiteY6" fmla="*/ 865818 h 1226576"/>
              <a:gd name="connsiteX7" fmla="*/ 634975 w 634975"/>
              <a:gd name="connsiteY7" fmla="*/ 1010121 h 1226576"/>
              <a:gd name="connsiteX8" fmla="*/ 14431 w 634975"/>
              <a:gd name="connsiteY8" fmla="*/ 1154424 h 1226576"/>
              <a:gd name="connsiteX9" fmla="*/ 303056 w 634975"/>
              <a:gd name="connsiteY9" fmla="*/ 1226576 h 122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4975" h="1226576">
                <a:moveTo>
                  <a:pt x="317488" y="0"/>
                </a:moveTo>
                <a:lnTo>
                  <a:pt x="591681" y="72152"/>
                </a:lnTo>
                <a:lnTo>
                  <a:pt x="0" y="245315"/>
                </a:lnTo>
                <a:lnTo>
                  <a:pt x="620544" y="389618"/>
                </a:lnTo>
                <a:lnTo>
                  <a:pt x="0" y="548351"/>
                </a:lnTo>
                <a:lnTo>
                  <a:pt x="606113" y="692654"/>
                </a:lnTo>
                <a:lnTo>
                  <a:pt x="0" y="865818"/>
                </a:lnTo>
                <a:lnTo>
                  <a:pt x="634975" y="1010121"/>
                </a:lnTo>
                <a:lnTo>
                  <a:pt x="14431" y="1154424"/>
                </a:lnTo>
                <a:lnTo>
                  <a:pt x="303056" y="1226576"/>
                </a:lnTo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 eaLnBrk="1" hangingPunct="1"/>
            <a:endParaRPr kumimoji="1" lang="ja-JP" altLang="en-US" sz="1000" b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01" name="Straight Connector 100"/>
          <p:cNvCxnSpPr/>
          <p:nvPr/>
        </p:nvCxnSpPr>
        <p:spPr>
          <a:xfrm>
            <a:off x="4938713" y="4002088"/>
            <a:ext cx="0" cy="88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775" name="TextBox 93"/>
          <p:cNvSpPr txBox="1">
            <a:spLocks noChangeArrowheads="1"/>
          </p:cNvSpPr>
          <p:nvPr/>
        </p:nvSpPr>
        <p:spPr bwMode="auto">
          <a:xfrm>
            <a:off x="3951288" y="4770438"/>
            <a:ext cx="151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ja-JP" sz="1000">
                <a:latin typeface="Calibri" charset="0"/>
              </a:rPr>
              <a:t>Process Rank 1</a:t>
            </a:r>
          </a:p>
        </p:txBody>
      </p:sp>
      <p:sp>
        <p:nvSpPr>
          <p:cNvPr id="31776" name="TextBox 94"/>
          <p:cNvSpPr txBox="1">
            <a:spLocks noChangeArrowheads="1"/>
          </p:cNvSpPr>
          <p:nvPr/>
        </p:nvSpPr>
        <p:spPr bwMode="auto">
          <a:xfrm rot="-5400000">
            <a:off x="3844926" y="4073525"/>
            <a:ext cx="692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ja-JP" sz="1000" b="0">
                <a:solidFill>
                  <a:schemeClr val="bg1"/>
                </a:solidFill>
                <a:latin typeface="Calibri" charset="0"/>
              </a:rPr>
              <a:t>Thread 0</a:t>
            </a:r>
          </a:p>
        </p:txBody>
      </p:sp>
      <p:sp>
        <p:nvSpPr>
          <p:cNvPr id="31777" name="TextBox 95"/>
          <p:cNvSpPr txBox="1">
            <a:spLocks noChangeArrowheads="1"/>
          </p:cNvSpPr>
          <p:nvPr/>
        </p:nvSpPr>
        <p:spPr bwMode="auto">
          <a:xfrm rot="-5400000">
            <a:off x="4121151" y="4090987"/>
            <a:ext cx="692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ja-JP" sz="1000" b="0">
                <a:solidFill>
                  <a:schemeClr val="bg1"/>
                </a:solidFill>
                <a:latin typeface="Calibri" charset="0"/>
              </a:rPr>
              <a:t>Thread 1</a:t>
            </a:r>
          </a:p>
        </p:txBody>
      </p:sp>
      <p:sp>
        <p:nvSpPr>
          <p:cNvPr id="31778" name="TextBox 96"/>
          <p:cNvSpPr txBox="1">
            <a:spLocks noChangeArrowheads="1"/>
          </p:cNvSpPr>
          <p:nvPr/>
        </p:nvSpPr>
        <p:spPr bwMode="auto">
          <a:xfrm rot="-5400000">
            <a:off x="4471988" y="4090987"/>
            <a:ext cx="692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ja-JP" sz="1000" b="0">
                <a:solidFill>
                  <a:schemeClr val="bg1"/>
                </a:solidFill>
                <a:latin typeface="Calibri" charset="0"/>
              </a:rPr>
              <a:t>Thread 2</a:t>
            </a:r>
          </a:p>
        </p:txBody>
      </p:sp>
      <p:sp>
        <p:nvSpPr>
          <p:cNvPr id="31779" name="TextBox 97"/>
          <p:cNvSpPr txBox="1">
            <a:spLocks noChangeArrowheads="1"/>
          </p:cNvSpPr>
          <p:nvPr/>
        </p:nvSpPr>
        <p:spPr bwMode="auto">
          <a:xfrm rot="-5400000">
            <a:off x="4770438" y="4103687"/>
            <a:ext cx="692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ja-JP" sz="1000" b="0">
                <a:solidFill>
                  <a:schemeClr val="bg1"/>
                </a:solidFill>
                <a:latin typeface="Calibri" charset="0"/>
              </a:rPr>
              <a:t>Thread 3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6392863" y="3857625"/>
            <a:ext cx="1508125" cy="914400"/>
          </a:xfrm>
          <a:prstGeom prst="roundRect">
            <a:avLst/>
          </a:prstGeom>
          <a:solidFill>
            <a:srgbClr val="618AE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/>
            <a:endParaRPr kumimoji="1" lang="ja-JP" altLang="en-US" sz="1000" b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1" name="Freeform 130"/>
          <p:cNvSpPr/>
          <p:nvPr/>
        </p:nvSpPr>
        <p:spPr>
          <a:xfrm>
            <a:off x="6503988" y="4087813"/>
            <a:ext cx="123825" cy="482600"/>
          </a:xfrm>
          <a:custGeom>
            <a:avLst/>
            <a:gdLst>
              <a:gd name="connsiteX0" fmla="*/ 317488 w 634975"/>
              <a:gd name="connsiteY0" fmla="*/ 0 h 1226576"/>
              <a:gd name="connsiteX1" fmla="*/ 591681 w 634975"/>
              <a:gd name="connsiteY1" fmla="*/ 72152 h 1226576"/>
              <a:gd name="connsiteX2" fmla="*/ 0 w 634975"/>
              <a:gd name="connsiteY2" fmla="*/ 245315 h 1226576"/>
              <a:gd name="connsiteX3" fmla="*/ 620544 w 634975"/>
              <a:gd name="connsiteY3" fmla="*/ 389618 h 1226576"/>
              <a:gd name="connsiteX4" fmla="*/ 0 w 634975"/>
              <a:gd name="connsiteY4" fmla="*/ 548351 h 1226576"/>
              <a:gd name="connsiteX5" fmla="*/ 606113 w 634975"/>
              <a:gd name="connsiteY5" fmla="*/ 692654 h 1226576"/>
              <a:gd name="connsiteX6" fmla="*/ 0 w 634975"/>
              <a:gd name="connsiteY6" fmla="*/ 865818 h 1226576"/>
              <a:gd name="connsiteX7" fmla="*/ 634975 w 634975"/>
              <a:gd name="connsiteY7" fmla="*/ 1010121 h 1226576"/>
              <a:gd name="connsiteX8" fmla="*/ 14431 w 634975"/>
              <a:gd name="connsiteY8" fmla="*/ 1154424 h 1226576"/>
              <a:gd name="connsiteX9" fmla="*/ 303056 w 634975"/>
              <a:gd name="connsiteY9" fmla="*/ 1226576 h 122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4975" h="1226576">
                <a:moveTo>
                  <a:pt x="317488" y="0"/>
                </a:moveTo>
                <a:lnTo>
                  <a:pt x="591681" y="72152"/>
                </a:lnTo>
                <a:lnTo>
                  <a:pt x="0" y="245315"/>
                </a:lnTo>
                <a:lnTo>
                  <a:pt x="620544" y="389618"/>
                </a:lnTo>
                <a:lnTo>
                  <a:pt x="0" y="548351"/>
                </a:lnTo>
                <a:lnTo>
                  <a:pt x="606113" y="692654"/>
                </a:lnTo>
                <a:lnTo>
                  <a:pt x="0" y="865818"/>
                </a:lnTo>
                <a:lnTo>
                  <a:pt x="634975" y="1010121"/>
                </a:lnTo>
                <a:lnTo>
                  <a:pt x="14431" y="1154424"/>
                </a:lnTo>
                <a:lnTo>
                  <a:pt x="303056" y="1226576"/>
                </a:lnTo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 eaLnBrk="1" hangingPunct="1"/>
            <a:endParaRPr kumimoji="1" lang="ja-JP" altLang="en-US" sz="1000" b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33" name="Straight Connector 132"/>
          <p:cNvCxnSpPr/>
          <p:nvPr/>
        </p:nvCxnSpPr>
        <p:spPr>
          <a:xfrm>
            <a:off x="6564313" y="4002088"/>
            <a:ext cx="0" cy="88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Freeform 127"/>
          <p:cNvSpPr/>
          <p:nvPr/>
        </p:nvSpPr>
        <p:spPr>
          <a:xfrm>
            <a:off x="6802438" y="4087813"/>
            <a:ext cx="123825" cy="482600"/>
          </a:xfrm>
          <a:custGeom>
            <a:avLst/>
            <a:gdLst>
              <a:gd name="connsiteX0" fmla="*/ 317488 w 634975"/>
              <a:gd name="connsiteY0" fmla="*/ 0 h 1226576"/>
              <a:gd name="connsiteX1" fmla="*/ 591681 w 634975"/>
              <a:gd name="connsiteY1" fmla="*/ 72152 h 1226576"/>
              <a:gd name="connsiteX2" fmla="*/ 0 w 634975"/>
              <a:gd name="connsiteY2" fmla="*/ 245315 h 1226576"/>
              <a:gd name="connsiteX3" fmla="*/ 620544 w 634975"/>
              <a:gd name="connsiteY3" fmla="*/ 389618 h 1226576"/>
              <a:gd name="connsiteX4" fmla="*/ 0 w 634975"/>
              <a:gd name="connsiteY4" fmla="*/ 548351 h 1226576"/>
              <a:gd name="connsiteX5" fmla="*/ 606113 w 634975"/>
              <a:gd name="connsiteY5" fmla="*/ 692654 h 1226576"/>
              <a:gd name="connsiteX6" fmla="*/ 0 w 634975"/>
              <a:gd name="connsiteY6" fmla="*/ 865818 h 1226576"/>
              <a:gd name="connsiteX7" fmla="*/ 634975 w 634975"/>
              <a:gd name="connsiteY7" fmla="*/ 1010121 h 1226576"/>
              <a:gd name="connsiteX8" fmla="*/ 14431 w 634975"/>
              <a:gd name="connsiteY8" fmla="*/ 1154424 h 1226576"/>
              <a:gd name="connsiteX9" fmla="*/ 303056 w 634975"/>
              <a:gd name="connsiteY9" fmla="*/ 1226576 h 122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4975" h="1226576">
                <a:moveTo>
                  <a:pt x="317488" y="0"/>
                </a:moveTo>
                <a:lnTo>
                  <a:pt x="591681" y="72152"/>
                </a:lnTo>
                <a:lnTo>
                  <a:pt x="0" y="245315"/>
                </a:lnTo>
                <a:lnTo>
                  <a:pt x="620544" y="389618"/>
                </a:lnTo>
                <a:lnTo>
                  <a:pt x="0" y="548351"/>
                </a:lnTo>
                <a:lnTo>
                  <a:pt x="606113" y="692654"/>
                </a:lnTo>
                <a:lnTo>
                  <a:pt x="0" y="865818"/>
                </a:lnTo>
                <a:lnTo>
                  <a:pt x="634975" y="1010121"/>
                </a:lnTo>
                <a:lnTo>
                  <a:pt x="14431" y="1154424"/>
                </a:lnTo>
                <a:lnTo>
                  <a:pt x="303056" y="1226576"/>
                </a:lnTo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 eaLnBrk="1" hangingPunct="1"/>
            <a:endParaRPr kumimoji="1" lang="ja-JP" altLang="en-US" sz="1000" b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30" name="Straight Connector 129"/>
          <p:cNvCxnSpPr/>
          <p:nvPr/>
        </p:nvCxnSpPr>
        <p:spPr>
          <a:xfrm>
            <a:off x="6862763" y="4002088"/>
            <a:ext cx="0" cy="88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Freeform 124"/>
          <p:cNvSpPr/>
          <p:nvPr/>
        </p:nvSpPr>
        <p:spPr>
          <a:xfrm>
            <a:off x="7092950" y="4087813"/>
            <a:ext cx="122238" cy="482600"/>
          </a:xfrm>
          <a:custGeom>
            <a:avLst/>
            <a:gdLst>
              <a:gd name="connsiteX0" fmla="*/ 317488 w 634975"/>
              <a:gd name="connsiteY0" fmla="*/ 0 h 1226576"/>
              <a:gd name="connsiteX1" fmla="*/ 591681 w 634975"/>
              <a:gd name="connsiteY1" fmla="*/ 72152 h 1226576"/>
              <a:gd name="connsiteX2" fmla="*/ 0 w 634975"/>
              <a:gd name="connsiteY2" fmla="*/ 245315 h 1226576"/>
              <a:gd name="connsiteX3" fmla="*/ 620544 w 634975"/>
              <a:gd name="connsiteY3" fmla="*/ 389618 h 1226576"/>
              <a:gd name="connsiteX4" fmla="*/ 0 w 634975"/>
              <a:gd name="connsiteY4" fmla="*/ 548351 h 1226576"/>
              <a:gd name="connsiteX5" fmla="*/ 606113 w 634975"/>
              <a:gd name="connsiteY5" fmla="*/ 692654 h 1226576"/>
              <a:gd name="connsiteX6" fmla="*/ 0 w 634975"/>
              <a:gd name="connsiteY6" fmla="*/ 865818 h 1226576"/>
              <a:gd name="connsiteX7" fmla="*/ 634975 w 634975"/>
              <a:gd name="connsiteY7" fmla="*/ 1010121 h 1226576"/>
              <a:gd name="connsiteX8" fmla="*/ 14431 w 634975"/>
              <a:gd name="connsiteY8" fmla="*/ 1154424 h 1226576"/>
              <a:gd name="connsiteX9" fmla="*/ 303056 w 634975"/>
              <a:gd name="connsiteY9" fmla="*/ 1226576 h 122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4975" h="1226576">
                <a:moveTo>
                  <a:pt x="317488" y="0"/>
                </a:moveTo>
                <a:lnTo>
                  <a:pt x="591681" y="72152"/>
                </a:lnTo>
                <a:lnTo>
                  <a:pt x="0" y="245315"/>
                </a:lnTo>
                <a:lnTo>
                  <a:pt x="620544" y="389618"/>
                </a:lnTo>
                <a:lnTo>
                  <a:pt x="0" y="548351"/>
                </a:lnTo>
                <a:lnTo>
                  <a:pt x="606113" y="692654"/>
                </a:lnTo>
                <a:lnTo>
                  <a:pt x="0" y="865818"/>
                </a:lnTo>
                <a:lnTo>
                  <a:pt x="634975" y="1010121"/>
                </a:lnTo>
                <a:lnTo>
                  <a:pt x="14431" y="1154424"/>
                </a:lnTo>
                <a:lnTo>
                  <a:pt x="303056" y="1226576"/>
                </a:lnTo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 eaLnBrk="1" hangingPunct="1"/>
            <a:endParaRPr kumimoji="1" lang="ja-JP" altLang="en-US" sz="1000" b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27" name="Straight Connector 126"/>
          <p:cNvCxnSpPr/>
          <p:nvPr/>
        </p:nvCxnSpPr>
        <p:spPr>
          <a:xfrm>
            <a:off x="7151688" y="4002088"/>
            <a:ext cx="0" cy="88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Freeform 121"/>
          <p:cNvSpPr/>
          <p:nvPr/>
        </p:nvSpPr>
        <p:spPr>
          <a:xfrm>
            <a:off x="7392988" y="4087813"/>
            <a:ext cx="123825" cy="482600"/>
          </a:xfrm>
          <a:custGeom>
            <a:avLst/>
            <a:gdLst>
              <a:gd name="connsiteX0" fmla="*/ 317488 w 634975"/>
              <a:gd name="connsiteY0" fmla="*/ 0 h 1226576"/>
              <a:gd name="connsiteX1" fmla="*/ 591681 w 634975"/>
              <a:gd name="connsiteY1" fmla="*/ 72152 h 1226576"/>
              <a:gd name="connsiteX2" fmla="*/ 0 w 634975"/>
              <a:gd name="connsiteY2" fmla="*/ 245315 h 1226576"/>
              <a:gd name="connsiteX3" fmla="*/ 620544 w 634975"/>
              <a:gd name="connsiteY3" fmla="*/ 389618 h 1226576"/>
              <a:gd name="connsiteX4" fmla="*/ 0 w 634975"/>
              <a:gd name="connsiteY4" fmla="*/ 548351 h 1226576"/>
              <a:gd name="connsiteX5" fmla="*/ 606113 w 634975"/>
              <a:gd name="connsiteY5" fmla="*/ 692654 h 1226576"/>
              <a:gd name="connsiteX6" fmla="*/ 0 w 634975"/>
              <a:gd name="connsiteY6" fmla="*/ 865818 h 1226576"/>
              <a:gd name="connsiteX7" fmla="*/ 634975 w 634975"/>
              <a:gd name="connsiteY7" fmla="*/ 1010121 h 1226576"/>
              <a:gd name="connsiteX8" fmla="*/ 14431 w 634975"/>
              <a:gd name="connsiteY8" fmla="*/ 1154424 h 1226576"/>
              <a:gd name="connsiteX9" fmla="*/ 303056 w 634975"/>
              <a:gd name="connsiteY9" fmla="*/ 1226576 h 122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4975" h="1226576">
                <a:moveTo>
                  <a:pt x="317488" y="0"/>
                </a:moveTo>
                <a:lnTo>
                  <a:pt x="591681" y="72152"/>
                </a:lnTo>
                <a:lnTo>
                  <a:pt x="0" y="245315"/>
                </a:lnTo>
                <a:lnTo>
                  <a:pt x="620544" y="389618"/>
                </a:lnTo>
                <a:lnTo>
                  <a:pt x="0" y="548351"/>
                </a:lnTo>
                <a:lnTo>
                  <a:pt x="606113" y="692654"/>
                </a:lnTo>
                <a:lnTo>
                  <a:pt x="0" y="865818"/>
                </a:lnTo>
                <a:lnTo>
                  <a:pt x="634975" y="1010121"/>
                </a:lnTo>
                <a:lnTo>
                  <a:pt x="14431" y="1154424"/>
                </a:lnTo>
                <a:lnTo>
                  <a:pt x="303056" y="1226576"/>
                </a:lnTo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 eaLnBrk="1" hangingPunct="1"/>
            <a:endParaRPr kumimoji="1" lang="ja-JP" altLang="en-US" sz="1000" b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24" name="Straight Connector 123"/>
          <p:cNvCxnSpPr/>
          <p:nvPr/>
        </p:nvCxnSpPr>
        <p:spPr>
          <a:xfrm>
            <a:off x="7453313" y="4002088"/>
            <a:ext cx="0" cy="88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789" name="TextBox 116"/>
          <p:cNvSpPr txBox="1">
            <a:spLocks noChangeArrowheads="1"/>
          </p:cNvSpPr>
          <p:nvPr/>
        </p:nvSpPr>
        <p:spPr bwMode="auto">
          <a:xfrm>
            <a:off x="6464300" y="4770438"/>
            <a:ext cx="14446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ja-JP" sz="1000">
                <a:latin typeface="Calibri" charset="0"/>
              </a:rPr>
              <a:t>Process Rank 2</a:t>
            </a:r>
          </a:p>
        </p:txBody>
      </p:sp>
      <p:sp>
        <p:nvSpPr>
          <p:cNvPr id="31790" name="TextBox 117"/>
          <p:cNvSpPr txBox="1">
            <a:spLocks noChangeArrowheads="1"/>
          </p:cNvSpPr>
          <p:nvPr/>
        </p:nvSpPr>
        <p:spPr bwMode="auto">
          <a:xfrm rot="-5400000">
            <a:off x="6338888" y="4095750"/>
            <a:ext cx="692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ja-JP" sz="1000" b="0">
                <a:solidFill>
                  <a:schemeClr val="bg1"/>
                </a:solidFill>
                <a:latin typeface="Calibri" charset="0"/>
              </a:rPr>
              <a:t>Thread 0</a:t>
            </a:r>
          </a:p>
        </p:txBody>
      </p:sp>
      <p:sp>
        <p:nvSpPr>
          <p:cNvPr id="31791" name="TextBox 118"/>
          <p:cNvSpPr txBox="1">
            <a:spLocks noChangeArrowheads="1"/>
          </p:cNvSpPr>
          <p:nvPr/>
        </p:nvSpPr>
        <p:spPr bwMode="auto">
          <a:xfrm rot="-5400000">
            <a:off x="6635751" y="4090987"/>
            <a:ext cx="692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ja-JP" sz="1000" b="0">
                <a:solidFill>
                  <a:schemeClr val="bg1"/>
                </a:solidFill>
                <a:latin typeface="Calibri" charset="0"/>
              </a:rPr>
              <a:t>Thread 1</a:t>
            </a:r>
          </a:p>
        </p:txBody>
      </p:sp>
      <p:sp>
        <p:nvSpPr>
          <p:cNvPr id="31792" name="TextBox 119"/>
          <p:cNvSpPr txBox="1">
            <a:spLocks noChangeArrowheads="1"/>
          </p:cNvSpPr>
          <p:nvPr/>
        </p:nvSpPr>
        <p:spPr bwMode="auto">
          <a:xfrm rot="-5400000">
            <a:off x="6989763" y="4070350"/>
            <a:ext cx="692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ja-JP" sz="1000" b="0">
                <a:solidFill>
                  <a:schemeClr val="bg1"/>
                </a:solidFill>
                <a:latin typeface="Calibri" charset="0"/>
              </a:rPr>
              <a:t>Thread 2</a:t>
            </a:r>
          </a:p>
        </p:txBody>
      </p:sp>
      <p:sp>
        <p:nvSpPr>
          <p:cNvPr id="31793" name="TextBox 120"/>
          <p:cNvSpPr txBox="1">
            <a:spLocks noChangeArrowheads="1"/>
          </p:cNvSpPr>
          <p:nvPr/>
        </p:nvSpPr>
        <p:spPr bwMode="auto">
          <a:xfrm rot="-5400000">
            <a:off x="7285038" y="4103687"/>
            <a:ext cx="692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ja-JP" sz="1000" b="0">
                <a:solidFill>
                  <a:schemeClr val="bg1"/>
                </a:solidFill>
                <a:latin typeface="Calibri" charset="0"/>
              </a:rPr>
              <a:t>Thread 3</a:t>
            </a:r>
          </a:p>
        </p:txBody>
      </p:sp>
      <p:grpSp>
        <p:nvGrpSpPr>
          <p:cNvPr id="3" name="Group 158"/>
          <p:cNvGrpSpPr>
            <a:grpSpLocks/>
          </p:cNvGrpSpPr>
          <p:nvPr/>
        </p:nvGrpSpPr>
        <p:grpSpPr bwMode="auto">
          <a:xfrm>
            <a:off x="1646238" y="2820988"/>
            <a:ext cx="1244600" cy="842962"/>
            <a:chOff x="901038" y="838200"/>
            <a:chExt cx="1556001" cy="1219200"/>
          </a:xfrm>
          <a:solidFill>
            <a:srgbClr val="618AE1"/>
          </a:solidFill>
        </p:grpSpPr>
        <p:grpSp>
          <p:nvGrpSpPr>
            <p:cNvPr id="4" name="Group 137"/>
            <p:cNvGrpSpPr>
              <a:grpSpLocks/>
            </p:cNvGrpSpPr>
            <p:nvPr/>
          </p:nvGrpSpPr>
          <p:grpSpPr bwMode="auto">
            <a:xfrm>
              <a:off x="901038" y="838200"/>
              <a:ext cx="301101" cy="1219200"/>
              <a:chOff x="847022" y="685800"/>
              <a:chExt cx="301101" cy="1219200"/>
            </a:xfrm>
            <a:grpFill/>
          </p:grpSpPr>
          <p:sp>
            <p:nvSpPr>
              <p:cNvPr id="134" name="Rectangle 133"/>
              <p:cNvSpPr/>
              <p:nvPr/>
            </p:nvSpPr>
            <p:spPr>
              <a:xfrm>
                <a:off x="852975" y="685800"/>
                <a:ext cx="295720" cy="30537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defRPr/>
                </a:pPr>
                <a:endParaRPr kumimoji="1" lang="ja-JP" altLang="en-US" sz="1000" b="0">
                  <a:solidFill>
                    <a:srgbClr val="FFFFFF"/>
                  </a:solidFill>
                  <a:latin typeface="Calibri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847022" y="991173"/>
                <a:ext cx="295719" cy="30537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defRPr/>
                </a:pPr>
                <a:endParaRPr kumimoji="1" lang="ja-JP" altLang="en-US" sz="1000" b="0">
                  <a:solidFill>
                    <a:srgbClr val="FFFFFF"/>
                  </a:solidFill>
                  <a:latin typeface="Calibri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847022" y="1296548"/>
                <a:ext cx="295719" cy="30307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defRPr/>
                </a:pPr>
                <a:endParaRPr kumimoji="1" lang="ja-JP" altLang="en-US" sz="1000" b="0">
                  <a:solidFill>
                    <a:srgbClr val="FFFFFF"/>
                  </a:solidFill>
                  <a:latin typeface="Calibri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852975" y="1599627"/>
                <a:ext cx="295720" cy="30537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defRPr/>
                </a:pPr>
                <a:endParaRPr kumimoji="1" lang="ja-JP" altLang="en-US" sz="1000" b="0">
                  <a:solidFill>
                    <a:srgbClr val="FFFFFF"/>
                  </a:solidFill>
                  <a:latin typeface="Calibri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5" name="Group 138"/>
            <p:cNvGrpSpPr>
              <a:grpSpLocks/>
            </p:cNvGrpSpPr>
            <p:nvPr/>
          </p:nvGrpSpPr>
          <p:grpSpPr bwMode="auto">
            <a:xfrm>
              <a:off x="1329333" y="838200"/>
              <a:ext cx="301101" cy="1219200"/>
              <a:chOff x="847022" y="685800"/>
              <a:chExt cx="301101" cy="1219200"/>
            </a:xfrm>
            <a:grpFill/>
          </p:grpSpPr>
          <p:sp>
            <p:nvSpPr>
              <p:cNvPr id="140" name="Rectangle 139"/>
              <p:cNvSpPr/>
              <p:nvPr/>
            </p:nvSpPr>
            <p:spPr>
              <a:xfrm>
                <a:off x="853374" y="685800"/>
                <a:ext cx="295720" cy="30537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defRPr/>
                </a:pPr>
                <a:endParaRPr kumimoji="1" lang="ja-JP" altLang="en-US" sz="1000" b="0">
                  <a:solidFill>
                    <a:srgbClr val="FFFFFF"/>
                  </a:solidFill>
                  <a:latin typeface="Calibri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847421" y="991173"/>
                <a:ext cx="295719" cy="30537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defRPr/>
                </a:pPr>
                <a:endParaRPr kumimoji="1" lang="ja-JP" altLang="en-US" sz="1000" b="0">
                  <a:solidFill>
                    <a:srgbClr val="FFFFFF"/>
                  </a:solidFill>
                  <a:latin typeface="Calibri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847421" y="1296548"/>
                <a:ext cx="295719" cy="30307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defRPr/>
                </a:pPr>
                <a:endParaRPr kumimoji="1" lang="ja-JP" altLang="en-US" sz="1000" b="0">
                  <a:solidFill>
                    <a:srgbClr val="FFFFFF"/>
                  </a:solidFill>
                  <a:latin typeface="Calibri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853374" y="1599627"/>
                <a:ext cx="295720" cy="30537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defRPr/>
                </a:pPr>
                <a:endParaRPr kumimoji="1" lang="ja-JP" altLang="en-US" sz="1000" b="0">
                  <a:solidFill>
                    <a:srgbClr val="FFFFFF"/>
                  </a:solidFill>
                  <a:latin typeface="Calibri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8" name="Group 148"/>
            <p:cNvGrpSpPr>
              <a:grpSpLocks/>
            </p:cNvGrpSpPr>
            <p:nvPr/>
          </p:nvGrpSpPr>
          <p:grpSpPr bwMode="auto">
            <a:xfrm>
              <a:off x="1752134" y="838200"/>
              <a:ext cx="301101" cy="1219200"/>
              <a:chOff x="847022" y="685800"/>
              <a:chExt cx="301101" cy="1219200"/>
            </a:xfrm>
            <a:grpFill/>
          </p:grpSpPr>
          <p:sp>
            <p:nvSpPr>
              <p:cNvPr id="150" name="Rectangle 149"/>
              <p:cNvSpPr/>
              <p:nvPr/>
            </p:nvSpPr>
            <p:spPr>
              <a:xfrm>
                <a:off x="853314" y="685800"/>
                <a:ext cx="295719" cy="30537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defRPr/>
                </a:pPr>
                <a:endParaRPr kumimoji="1" lang="ja-JP" altLang="en-US" sz="1000" b="0">
                  <a:solidFill>
                    <a:srgbClr val="FFFFFF"/>
                  </a:solidFill>
                  <a:latin typeface="Calibri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847360" y="991173"/>
                <a:ext cx="295720" cy="30537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defRPr/>
                </a:pPr>
                <a:endParaRPr kumimoji="1" lang="ja-JP" altLang="en-US" sz="1000" b="0">
                  <a:solidFill>
                    <a:srgbClr val="FFFFFF"/>
                  </a:solidFill>
                  <a:latin typeface="Calibri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847360" y="1296548"/>
                <a:ext cx="295720" cy="30307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defRPr/>
                </a:pPr>
                <a:endParaRPr kumimoji="1" lang="ja-JP" altLang="en-US" sz="1000" b="0">
                  <a:solidFill>
                    <a:srgbClr val="FFFFFF"/>
                  </a:solidFill>
                  <a:latin typeface="Calibri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853314" y="1599627"/>
                <a:ext cx="295719" cy="30537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defRPr/>
                </a:pPr>
                <a:endParaRPr kumimoji="1" lang="ja-JP" altLang="en-US" sz="1000" b="0">
                  <a:solidFill>
                    <a:srgbClr val="FFFFFF"/>
                  </a:solidFill>
                  <a:latin typeface="Calibri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9" name="Group 153"/>
            <p:cNvGrpSpPr>
              <a:grpSpLocks/>
            </p:cNvGrpSpPr>
            <p:nvPr/>
          </p:nvGrpSpPr>
          <p:grpSpPr bwMode="auto">
            <a:xfrm>
              <a:off x="2155938" y="838200"/>
              <a:ext cx="301101" cy="1219200"/>
              <a:chOff x="847022" y="685800"/>
              <a:chExt cx="301101" cy="1219200"/>
            </a:xfrm>
            <a:grpFill/>
          </p:grpSpPr>
          <p:sp>
            <p:nvSpPr>
              <p:cNvPr id="155" name="Rectangle 154"/>
              <p:cNvSpPr/>
              <p:nvPr/>
            </p:nvSpPr>
            <p:spPr>
              <a:xfrm>
                <a:off x="852403" y="685800"/>
                <a:ext cx="295720" cy="30537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defRPr/>
                </a:pPr>
                <a:endParaRPr kumimoji="1" lang="ja-JP" altLang="en-US" sz="1000" b="0">
                  <a:solidFill>
                    <a:srgbClr val="FFFFFF"/>
                  </a:solidFill>
                  <a:latin typeface="Calibri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846449" y="991173"/>
                <a:ext cx="295719" cy="30537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defRPr/>
                </a:pPr>
                <a:endParaRPr kumimoji="1" lang="ja-JP" altLang="en-US" sz="1000" b="0">
                  <a:solidFill>
                    <a:srgbClr val="FFFFFF"/>
                  </a:solidFill>
                  <a:latin typeface="Calibri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846449" y="1296548"/>
                <a:ext cx="295719" cy="30307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defRPr/>
                </a:pPr>
                <a:endParaRPr kumimoji="1" lang="ja-JP" altLang="en-US" sz="1000" b="0">
                  <a:solidFill>
                    <a:srgbClr val="FFFFFF"/>
                  </a:solidFill>
                  <a:latin typeface="Calibri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852403" y="1599627"/>
                <a:ext cx="295720" cy="30537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defRPr/>
                </a:pPr>
                <a:endParaRPr kumimoji="1" lang="ja-JP" altLang="en-US" sz="1000" b="0">
                  <a:solidFill>
                    <a:srgbClr val="FFFFFF"/>
                  </a:solidFill>
                  <a:latin typeface="Calibri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</p:grpSp>
      <p:grpSp>
        <p:nvGrpSpPr>
          <p:cNvPr id="10" name="Group 159"/>
          <p:cNvGrpSpPr>
            <a:grpSpLocks/>
          </p:cNvGrpSpPr>
          <p:nvPr/>
        </p:nvGrpSpPr>
        <p:grpSpPr bwMode="auto">
          <a:xfrm>
            <a:off x="3935413" y="2820988"/>
            <a:ext cx="1246187" cy="842962"/>
            <a:chOff x="901038" y="838200"/>
            <a:chExt cx="1556001" cy="1219200"/>
          </a:xfrm>
          <a:solidFill>
            <a:srgbClr val="618AE1"/>
          </a:solidFill>
        </p:grpSpPr>
        <p:grpSp>
          <p:nvGrpSpPr>
            <p:cNvPr id="14" name="Group 137"/>
            <p:cNvGrpSpPr>
              <a:grpSpLocks/>
            </p:cNvGrpSpPr>
            <p:nvPr/>
          </p:nvGrpSpPr>
          <p:grpSpPr bwMode="auto">
            <a:xfrm>
              <a:off x="901038" y="838200"/>
              <a:ext cx="301101" cy="1219200"/>
              <a:chOff x="847022" y="685800"/>
              <a:chExt cx="301101" cy="1219200"/>
            </a:xfrm>
            <a:grpFill/>
          </p:grpSpPr>
          <p:sp>
            <p:nvSpPr>
              <p:cNvPr id="177" name="Rectangle 176"/>
              <p:cNvSpPr/>
              <p:nvPr/>
            </p:nvSpPr>
            <p:spPr>
              <a:xfrm>
                <a:off x="852968" y="685800"/>
                <a:ext cx="295344" cy="30537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defRPr/>
                </a:pPr>
                <a:endParaRPr kumimoji="1" lang="ja-JP" altLang="en-US" sz="1000" b="0">
                  <a:solidFill>
                    <a:srgbClr val="FFFFFF"/>
                  </a:solidFill>
                  <a:latin typeface="Calibri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847022" y="991173"/>
                <a:ext cx="295342" cy="30537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defRPr/>
                </a:pPr>
                <a:endParaRPr kumimoji="1" lang="ja-JP" altLang="en-US" sz="1000" b="0">
                  <a:solidFill>
                    <a:srgbClr val="FFFFFF"/>
                  </a:solidFill>
                  <a:latin typeface="Calibri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847022" y="1296548"/>
                <a:ext cx="295342" cy="30307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defRPr/>
                </a:pPr>
                <a:endParaRPr kumimoji="1" lang="ja-JP" altLang="en-US" sz="1000" b="0">
                  <a:solidFill>
                    <a:srgbClr val="FFFFFF"/>
                  </a:solidFill>
                  <a:latin typeface="Calibri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852968" y="1599627"/>
                <a:ext cx="295344" cy="30537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defRPr/>
                </a:pPr>
                <a:endParaRPr kumimoji="1" lang="ja-JP" altLang="en-US" sz="1000" b="0">
                  <a:solidFill>
                    <a:srgbClr val="FFFFFF"/>
                  </a:solidFill>
                  <a:latin typeface="Calibri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15" name="Group 138"/>
            <p:cNvGrpSpPr>
              <a:grpSpLocks/>
            </p:cNvGrpSpPr>
            <p:nvPr/>
          </p:nvGrpSpPr>
          <p:grpSpPr bwMode="auto">
            <a:xfrm>
              <a:off x="1329333" y="838200"/>
              <a:ext cx="301101" cy="1219200"/>
              <a:chOff x="847022" y="685800"/>
              <a:chExt cx="301101" cy="1219200"/>
            </a:xfrm>
            <a:grpFill/>
          </p:grpSpPr>
          <p:sp>
            <p:nvSpPr>
              <p:cNvPr id="173" name="Rectangle 172"/>
              <p:cNvSpPr/>
              <p:nvPr/>
            </p:nvSpPr>
            <p:spPr>
              <a:xfrm>
                <a:off x="852821" y="685800"/>
                <a:ext cx="295344" cy="30537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defRPr/>
                </a:pPr>
                <a:endParaRPr kumimoji="1" lang="ja-JP" altLang="en-US" sz="1000" b="0">
                  <a:solidFill>
                    <a:srgbClr val="FFFFFF"/>
                  </a:solidFill>
                  <a:latin typeface="Calibri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846875" y="991173"/>
                <a:ext cx="295342" cy="30537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defRPr/>
                </a:pPr>
                <a:endParaRPr kumimoji="1" lang="ja-JP" altLang="en-US" sz="1000" b="0">
                  <a:solidFill>
                    <a:srgbClr val="FFFFFF"/>
                  </a:solidFill>
                  <a:latin typeface="Calibri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846875" y="1296548"/>
                <a:ext cx="295342" cy="30307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defRPr/>
                </a:pPr>
                <a:endParaRPr kumimoji="1" lang="ja-JP" altLang="en-US" sz="1000" b="0">
                  <a:solidFill>
                    <a:srgbClr val="FFFFFF"/>
                  </a:solidFill>
                  <a:latin typeface="Calibri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852821" y="1599627"/>
                <a:ext cx="295344" cy="30537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defRPr/>
                </a:pPr>
                <a:endParaRPr kumimoji="1" lang="ja-JP" altLang="en-US" sz="1000" b="0">
                  <a:solidFill>
                    <a:srgbClr val="FFFFFF"/>
                  </a:solidFill>
                  <a:latin typeface="Calibri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16" name="Group 148"/>
            <p:cNvGrpSpPr>
              <a:grpSpLocks/>
            </p:cNvGrpSpPr>
            <p:nvPr/>
          </p:nvGrpSpPr>
          <p:grpSpPr bwMode="auto">
            <a:xfrm>
              <a:off x="1752134" y="838200"/>
              <a:ext cx="301101" cy="1219200"/>
              <a:chOff x="847022" y="685800"/>
              <a:chExt cx="301101" cy="1219200"/>
            </a:xfrm>
            <a:grpFill/>
          </p:grpSpPr>
          <p:sp>
            <p:nvSpPr>
              <p:cNvPr id="169" name="Rectangle 168"/>
              <p:cNvSpPr/>
              <p:nvPr/>
            </p:nvSpPr>
            <p:spPr>
              <a:xfrm>
                <a:off x="852222" y="685800"/>
                <a:ext cx="295342" cy="30537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defRPr/>
                </a:pPr>
                <a:endParaRPr kumimoji="1" lang="ja-JP" altLang="en-US" sz="1000" b="0">
                  <a:solidFill>
                    <a:srgbClr val="FFFFFF"/>
                  </a:solidFill>
                  <a:latin typeface="Calibri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846275" y="991173"/>
                <a:ext cx="295344" cy="30537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defRPr/>
                </a:pPr>
                <a:endParaRPr kumimoji="1" lang="ja-JP" altLang="en-US" sz="1000" b="0">
                  <a:solidFill>
                    <a:srgbClr val="FFFFFF"/>
                  </a:solidFill>
                  <a:latin typeface="Calibri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846275" y="1296548"/>
                <a:ext cx="295344" cy="30307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defRPr/>
                </a:pPr>
                <a:endParaRPr kumimoji="1" lang="ja-JP" altLang="en-US" sz="1000" b="0">
                  <a:solidFill>
                    <a:srgbClr val="FFFFFF"/>
                  </a:solidFill>
                  <a:latin typeface="Calibri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852222" y="1599627"/>
                <a:ext cx="295342" cy="30537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defRPr/>
                </a:pPr>
                <a:endParaRPr kumimoji="1" lang="ja-JP" altLang="en-US" sz="1000" b="0">
                  <a:solidFill>
                    <a:srgbClr val="FFFFFF"/>
                  </a:solidFill>
                  <a:latin typeface="Calibri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17" name="Group 153"/>
            <p:cNvGrpSpPr>
              <a:grpSpLocks/>
            </p:cNvGrpSpPr>
            <p:nvPr/>
          </p:nvGrpSpPr>
          <p:grpSpPr bwMode="auto">
            <a:xfrm>
              <a:off x="2155938" y="838200"/>
              <a:ext cx="301101" cy="1219200"/>
              <a:chOff x="847022" y="685800"/>
              <a:chExt cx="301101" cy="1219200"/>
            </a:xfrm>
            <a:grpFill/>
          </p:grpSpPr>
          <p:sp>
            <p:nvSpPr>
              <p:cNvPr id="165" name="Rectangle 164"/>
              <p:cNvSpPr/>
              <p:nvPr/>
            </p:nvSpPr>
            <p:spPr>
              <a:xfrm>
                <a:off x="852781" y="685800"/>
                <a:ext cx="295342" cy="30537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defRPr/>
                </a:pPr>
                <a:endParaRPr kumimoji="1" lang="ja-JP" altLang="en-US" sz="1000" b="0">
                  <a:solidFill>
                    <a:srgbClr val="FFFFFF"/>
                  </a:solidFill>
                  <a:latin typeface="Calibri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846833" y="991173"/>
                <a:ext cx="295344" cy="30537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defRPr/>
                </a:pPr>
                <a:endParaRPr kumimoji="1" lang="ja-JP" altLang="en-US" sz="1000" b="0">
                  <a:solidFill>
                    <a:srgbClr val="FFFFFF"/>
                  </a:solidFill>
                  <a:latin typeface="Calibri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846833" y="1296548"/>
                <a:ext cx="295344" cy="30307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defRPr/>
                </a:pPr>
                <a:endParaRPr kumimoji="1" lang="ja-JP" altLang="en-US" sz="1000" b="0">
                  <a:solidFill>
                    <a:srgbClr val="FFFFFF"/>
                  </a:solidFill>
                  <a:latin typeface="Calibri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852781" y="1599627"/>
                <a:ext cx="295342" cy="30537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defRPr/>
                </a:pPr>
                <a:endParaRPr kumimoji="1" lang="ja-JP" altLang="en-US" sz="1000" b="0">
                  <a:solidFill>
                    <a:srgbClr val="FFFFFF"/>
                  </a:solidFill>
                  <a:latin typeface="Calibri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</p:grpSp>
      <p:grpSp>
        <p:nvGrpSpPr>
          <p:cNvPr id="18" name="Group 180"/>
          <p:cNvGrpSpPr>
            <a:grpSpLocks/>
          </p:cNvGrpSpPr>
          <p:nvPr/>
        </p:nvGrpSpPr>
        <p:grpSpPr bwMode="auto">
          <a:xfrm>
            <a:off x="6392863" y="2820988"/>
            <a:ext cx="1244600" cy="842962"/>
            <a:chOff x="901038" y="838200"/>
            <a:chExt cx="1556001" cy="1219200"/>
          </a:xfrm>
          <a:solidFill>
            <a:srgbClr val="618AE1"/>
          </a:solidFill>
        </p:grpSpPr>
        <p:grpSp>
          <p:nvGrpSpPr>
            <p:cNvPr id="19" name="Group 137"/>
            <p:cNvGrpSpPr>
              <a:grpSpLocks/>
            </p:cNvGrpSpPr>
            <p:nvPr/>
          </p:nvGrpSpPr>
          <p:grpSpPr bwMode="auto">
            <a:xfrm>
              <a:off x="901038" y="838200"/>
              <a:ext cx="301101" cy="1219200"/>
              <a:chOff x="847022" y="685800"/>
              <a:chExt cx="301101" cy="1219200"/>
            </a:xfrm>
            <a:grpFill/>
          </p:grpSpPr>
          <p:sp>
            <p:nvSpPr>
              <p:cNvPr id="198" name="Rectangle 197"/>
              <p:cNvSpPr/>
              <p:nvPr/>
            </p:nvSpPr>
            <p:spPr>
              <a:xfrm>
                <a:off x="852975" y="685800"/>
                <a:ext cx="295720" cy="30537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defRPr/>
                </a:pPr>
                <a:endParaRPr kumimoji="1" lang="ja-JP" altLang="en-US" sz="1000" b="0">
                  <a:solidFill>
                    <a:srgbClr val="FFFFFF"/>
                  </a:solidFill>
                  <a:latin typeface="Calibri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847022" y="991173"/>
                <a:ext cx="295719" cy="30537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defRPr/>
                </a:pPr>
                <a:endParaRPr kumimoji="1" lang="ja-JP" altLang="en-US" sz="1000" b="0">
                  <a:solidFill>
                    <a:srgbClr val="FFFFFF"/>
                  </a:solidFill>
                  <a:latin typeface="Calibri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847022" y="1296548"/>
                <a:ext cx="295719" cy="30307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defRPr/>
                </a:pPr>
                <a:endParaRPr kumimoji="1" lang="ja-JP" altLang="en-US" sz="1000" b="0">
                  <a:solidFill>
                    <a:srgbClr val="FFFFFF"/>
                  </a:solidFill>
                  <a:latin typeface="Calibri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852975" y="1599627"/>
                <a:ext cx="295720" cy="30537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defRPr/>
                </a:pPr>
                <a:endParaRPr kumimoji="1" lang="ja-JP" altLang="en-US" sz="1000" b="0">
                  <a:solidFill>
                    <a:srgbClr val="FFFFFF"/>
                  </a:solidFill>
                  <a:latin typeface="Calibri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20" name="Group 138"/>
            <p:cNvGrpSpPr>
              <a:grpSpLocks/>
            </p:cNvGrpSpPr>
            <p:nvPr/>
          </p:nvGrpSpPr>
          <p:grpSpPr bwMode="auto">
            <a:xfrm>
              <a:off x="1329333" y="838200"/>
              <a:ext cx="301101" cy="1219200"/>
              <a:chOff x="847022" y="685800"/>
              <a:chExt cx="301101" cy="1219200"/>
            </a:xfrm>
            <a:grpFill/>
          </p:grpSpPr>
          <p:sp>
            <p:nvSpPr>
              <p:cNvPr id="194" name="Rectangle 193"/>
              <p:cNvSpPr/>
              <p:nvPr/>
            </p:nvSpPr>
            <p:spPr>
              <a:xfrm>
                <a:off x="853374" y="685800"/>
                <a:ext cx="295720" cy="30537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defRPr/>
                </a:pPr>
                <a:endParaRPr kumimoji="1" lang="ja-JP" altLang="en-US" sz="1000" b="0">
                  <a:solidFill>
                    <a:srgbClr val="FFFFFF"/>
                  </a:solidFill>
                  <a:latin typeface="Calibri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847421" y="991173"/>
                <a:ext cx="295719" cy="30537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defRPr/>
                </a:pPr>
                <a:endParaRPr kumimoji="1" lang="ja-JP" altLang="en-US" sz="1000" b="0">
                  <a:solidFill>
                    <a:srgbClr val="FFFFFF"/>
                  </a:solidFill>
                  <a:latin typeface="Calibri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96" name="Rectangle 195"/>
              <p:cNvSpPr/>
              <p:nvPr/>
            </p:nvSpPr>
            <p:spPr>
              <a:xfrm>
                <a:off x="847421" y="1296548"/>
                <a:ext cx="295719" cy="30307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defRPr/>
                </a:pPr>
                <a:endParaRPr kumimoji="1" lang="ja-JP" altLang="en-US" sz="1000" b="0">
                  <a:solidFill>
                    <a:srgbClr val="FFFFFF"/>
                  </a:solidFill>
                  <a:latin typeface="Calibri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97" name="Rectangle 196"/>
              <p:cNvSpPr/>
              <p:nvPr/>
            </p:nvSpPr>
            <p:spPr>
              <a:xfrm>
                <a:off x="853374" y="1599627"/>
                <a:ext cx="295720" cy="30537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defRPr/>
                </a:pPr>
                <a:endParaRPr kumimoji="1" lang="ja-JP" altLang="en-US" sz="1000" b="0">
                  <a:solidFill>
                    <a:srgbClr val="FFFFFF"/>
                  </a:solidFill>
                  <a:latin typeface="Calibri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21" name="Group 148"/>
            <p:cNvGrpSpPr>
              <a:grpSpLocks/>
            </p:cNvGrpSpPr>
            <p:nvPr/>
          </p:nvGrpSpPr>
          <p:grpSpPr bwMode="auto">
            <a:xfrm>
              <a:off x="1752134" y="838200"/>
              <a:ext cx="301101" cy="1219200"/>
              <a:chOff x="847022" y="685800"/>
              <a:chExt cx="301101" cy="1219200"/>
            </a:xfrm>
            <a:grpFill/>
          </p:grpSpPr>
          <p:sp>
            <p:nvSpPr>
              <p:cNvPr id="190" name="Rectangle 189"/>
              <p:cNvSpPr/>
              <p:nvPr/>
            </p:nvSpPr>
            <p:spPr>
              <a:xfrm>
                <a:off x="853314" y="685800"/>
                <a:ext cx="295719" cy="30537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defRPr/>
                </a:pPr>
                <a:endParaRPr kumimoji="1" lang="ja-JP" altLang="en-US" sz="1000" b="0">
                  <a:solidFill>
                    <a:srgbClr val="FFFFFF"/>
                  </a:solidFill>
                  <a:latin typeface="Calibri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847360" y="991173"/>
                <a:ext cx="295720" cy="30537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defRPr/>
                </a:pPr>
                <a:endParaRPr kumimoji="1" lang="ja-JP" altLang="en-US" sz="1000" b="0">
                  <a:solidFill>
                    <a:srgbClr val="FFFFFF"/>
                  </a:solidFill>
                  <a:latin typeface="Calibri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847360" y="1296548"/>
                <a:ext cx="295720" cy="30307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defRPr/>
                </a:pPr>
                <a:endParaRPr kumimoji="1" lang="ja-JP" altLang="en-US" sz="1000" b="0">
                  <a:solidFill>
                    <a:srgbClr val="FFFFFF"/>
                  </a:solidFill>
                  <a:latin typeface="Calibri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853314" y="1599627"/>
                <a:ext cx="295719" cy="30537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defRPr/>
                </a:pPr>
                <a:endParaRPr kumimoji="1" lang="ja-JP" altLang="en-US" sz="1000" b="0">
                  <a:solidFill>
                    <a:srgbClr val="FFFFFF"/>
                  </a:solidFill>
                  <a:latin typeface="Calibri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22" name="Group 153"/>
            <p:cNvGrpSpPr>
              <a:grpSpLocks/>
            </p:cNvGrpSpPr>
            <p:nvPr/>
          </p:nvGrpSpPr>
          <p:grpSpPr bwMode="auto">
            <a:xfrm>
              <a:off x="2155938" y="838200"/>
              <a:ext cx="301101" cy="1219200"/>
              <a:chOff x="847022" y="685800"/>
              <a:chExt cx="301101" cy="1219200"/>
            </a:xfrm>
            <a:grpFill/>
          </p:grpSpPr>
          <p:sp>
            <p:nvSpPr>
              <p:cNvPr id="186" name="Rectangle 185"/>
              <p:cNvSpPr/>
              <p:nvPr/>
            </p:nvSpPr>
            <p:spPr>
              <a:xfrm>
                <a:off x="852403" y="685800"/>
                <a:ext cx="295720" cy="30537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defRPr/>
                </a:pPr>
                <a:endParaRPr kumimoji="1" lang="ja-JP" altLang="en-US" sz="1000" b="0">
                  <a:solidFill>
                    <a:srgbClr val="FFFFFF"/>
                  </a:solidFill>
                  <a:latin typeface="Calibri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846449" y="991173"/>
                <a:ext cx="295719" cy="30537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defRPr/>
                </a:pPr>
                <a:endParaRPr kumimoji="1" lang="ja-JP" altLang="en-US" sz="1000" b="0">
                  <a:solidFill>
                    <a:srgbClr val="FFFFFF"/>
                  </a:solidFill>
                  <a:latin typeface="Calibri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846449" y="1296548"/>
                <a:ext cx="295719" cy="30307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defRPr/>
                </a:pPr>
                <a:endParaRPr kumimoji="1" lang="ja-JP" altLang="en-US" sz="1000" b="0">
                  <a:solidFill>
                    <a:srgbClr val="FFFFFF"/>
                  </a:solidFill>
                  <a:latin typeface="Calibri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852403" y="1599627"/>
                <a:ext cx="295720" cy="30537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defRPr/>
                </a:pPr>
                <a:endParaRPr kumimoji="1" lang="ja-JP" altLang="en-US" sz="1000" b="0">
                  <a:solidFill>
                    <a:srgbClr val="FFFFFF"/>
                  </a:solidFill>
                  <a:latin typeface="Calibri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</p:grpSp>
      <p:cxnSp>
        <p:nvCxnSpPr>
          <p:cNvPr id="204" name="Straight Connector 203"/>
          <p:cNvCxnSpPr>
            <a:cxnSpLocks noChangeShapeType="1"/>
          </p:cNvCxnSpPr>
          <p:nvPr/>
        </p:nvCxnSpPr>
        <p:spPr bwMode="auto">
          <a:xfrm>
            <a:off x="1646238" y="3663950"/>
            <a:ext cx="6284912" cy="0"/>
          </a:xfrm>
          <a:prstGeom prst="line">
            <a:avLst/>
          </a:prstGeom>
          <a:noFill/>
          <a:ln w="25400">
            <a:solidFill>
              <a:srgbClr val="008080"/>
            </a:solidFill>
            <a:prstDash val="sysDash"/>
            <a:round/>
            <a:headEnd/>
            <a:tailEnd type="triangle" w="lg" len="lg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6" name="Rectangle 5"/>
          <p:cNvSpPr/>
          <p:nvPr/>
        </p:nvSpPr>
        <p:spPr>
          <a:xfrm>
            <a:off x="1690688" y="5962650"/>
            <a:ext cx="1189037" cy="265113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/>
            <a:endParaRPr kumimoji="1" lang="ja-JP" altLang="en-US" sz="1000" b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1394619" y="5361782"/>
            <a:ext cx="896937" cy="304800"/>
          </a:xfrm>
          <a:prstGeom prst="rect">
            <a:avLst/>
          </a:prstGeom>
          <a:solidFill>
            <a:srgbClr val="618AE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/>
            <a:r>
              <a:rPr kumimoji="1" lang="en-US" altLang="ja-JP" sz="1000" b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CPU Core 0</a:t>
            </a:r>
          </a:p>
        </p:txBody>
      </p:sp>
      <p:sp>
        <p:nvSpPr>
          <p:cNvPr id="11" name="Rectangle 10"/>
          <p:cNvSpPr/>
          <p:nvPr/>
        </p:nvSpPr>
        <p:spPr>
          <a:xfrm rot="16200000">
            <a:off x="1699419" y="5361782"/>
            <a:ext cx="896937" cy="304800"/>
          </a:xfrm>
          <a:prstGeom prst="rect">
            <a:avLst/>
          </a:prstGeom>
          <a:solidFill>
            <a:srgbClr val="618AE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/>
            <a:r>
              <a:rPr kumimoji="1" lang="en-US" altLang="ja-JP" sz="1000" b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CPU Core 1</a:t>
            </a:r>
          </a:p>
        </p:txBody>
      </p:sp>
      <p:sp>
        <p:nvSpPr>
          <p:cNvPr id="12" name="Rectangle 11"/>
          <p:cNvSpPr/>
          <p:nvPr/>
        </p:nvSpPr>
        <p:spPr>
          <a:xfrm rot="16200000">
            <a:off x="1974056" y="5361782"/>
            <a:ext cx="896937" cy="304800"/>
          </a:xfrm>
          <a:prstGeom prst="rect">
            <a:avLst/>
          </a:prstGeom>
          <a:solidFill>
            <a:srgbClr val="618AE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/>
            <a:r>
              <a:rPr kumimoji="1" lang="en-US" altLang="ja-JP" sz="1000" b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CPU Core 2</a:t>
            </a:r>
          </a:p>
        </p:txBody>
      </p:sp>
      <p:sp>
        <p:nvSpPr>
          <p:cNvPr id="13" name="Rectangle 12"/>
          <p:cNvSpPr/>
          <p:nvPr/>
        </p:nvSpPr>
        <p:spPr>
          <a:xfrm rot="16200000">
            <a:off x="2278856" y="5361782"/>
            <a:ext cx="896937" cy="304800"/>
          </a:xfrm>
          <a:prstGeom prst="rect">
            <a:avLst/>
          </a:prstGeom>
          <a:solidFill>
            <a:srgbClr val="618AE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/>
            <a:r>
              <a:rPr kumimoji="1" lang="en-US" altLang="ja-JP" sz="1000" b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CPU Core 3</a:t>
            </a:r>
          </a:p>
        </p:txBody>
      </p:sp>
      <p:sp>
        <p:nvSpPr>
          <p:cNvPr id="31803" name="TextBox 16"/>
          <p:cNvSpPr txBox="1">
            <a:spLocks noChangeArrowheads="1"/>
          </p:cNvSpPr>
          <p:nvPr/>
        </p:nvSpPr>
        <p:spPr bwMode="auto">
          <a:xfrm>
            <a:off x="1460500" y="6227763"/>
            <a:ext cx="1565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ja-JP" sz="1000">
                <a:latin typeface="Calibri" charset="0"/>
              </a:rPr>
              <a:t>mnode0.uwb.edu</a:t>
            </a:r>
          </a:p>
        </p:txBody>
      </p:sp>
      <p:cxnSp>
        <p:nvCxnSpPr>
          <p:cNvPr id="229" name="Straight Connector 228"/>
          <p:cNvCxnSpPr>
            <a:cxnSpLocks noChangeShapeType="1"/>
          </p:cNvCxnSpPr>
          <p:nvPr/>
        </p:nvCxnSpPr>
        <p:spPr bwMode="auto">
          <a:xfrm>
            <a:off x="2297113" y="6211888"/>
            <a:ext cx="1587" cy="233362"/>
          </a:xfrm>
          <a:prstGeom prst="line">
            <a:avLst/>
          </a:prstGeom>
          <a:noFill/>
          <a:ln w="25400">
            <a:solidFill>
              <a:srgbClr val="00808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32" name="Rectangle 231"/>
          <p:cNvSpPr/>
          <p:nvPr/>
        </p:nvSpPr>
        <p:spPr>
          <a:xfrm>
            <a:off x="4014788" y="5932488"/>
            <a:ext cx="1189037" cy="263525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/>
            <a:endParaRPr kumimoji="1" lang="ja-JP" altLang="en-US" sz="1000" b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3" name="Rectangle 232"/>
          <p:cNvSpPr/>
          <p:nvPr/>
        </p:nvSpPr>
        <p:spPr>
          <a:xfrm rot="16200000">
            <a:off x="3718719" y="5331619"/>
            <a:ext cx="896938" cy="304800"/>
          </a:xfrm>
          <a:prstGeom prst="rect">
            <a:avLst/>
          </a:prstGeom>
          <a:solidFill>
            <a:srgbClr val="618AE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/>
            <a:r>
              <a:rPr kumimoji="1" lang="en-US" altLang="ja-JP" sz="1000" b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CPU Core 0</a:t>
            </a:r>
          </a:p>
        </p:txBody>
      </p:sp>
      <p:sp>
        <p:nvSpPr>
          <p:cNvPr id="234" name="Rectangle 233"/>
          <p:cNvSpPr/>
          <p:nvPr/>
        </p:nvSpPr>
        <p:spPr>
          <a:xfrm rot="16200000">
            <a:off x="4023519" y="5331619"/>
            <a:ext cx="896938" cy="304800"/>
          </a:xfrm>
          <a:prstGeom prst="rect">
            <a:avLst/>
          </a:prstGeom>
          <a:solidFill>
            <a:srgbClr val="618AE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/>
            <a:r>
              <a:rPr kumimoji="1" lang="en-US" altLang="ja-JP" sz="1000" b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CPU Core 1</a:t>
            </a:r>
          </a:p>
        </p:txBody>
      </p:sp>
      <p:sp>
        <p:nvSpPr>
          <p:cNvPr id="235" name="Rectangle 234"/>
          <p:cNvSpPr/>
          <p:nvPr/>
        </p:nvSpPr>
        <p:spPr>
          <a:xfrm rot="16200000">
            <a:off x="4298156" y="5331619"/>
            <a:ext cx="896938" cy="304800"/>
          </a:xfrm>
          <a:prstGeom prst="rect">
            <a:avLst/>
          </a:prstGeom>
          <a:solidFill>
            <a:srgbClr val="618AE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/>
            <a:r>
              <a:rPr kumimoji="1" lang="en-US" altLang="ja-JP" sz="1000" b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CPU Core 2</a:t>
            </a:r>
          </a:p>
        </p:txBody>
      </p:sp>
      <p:sp>
        <p:nvSpPr>
          <p:cNvPr id="236" name="Rectangle 235"/>
          <p:cNvSpPr/>
          <p:nvPr/>
        </p:nvSpPr>
        <p:spPr>
          <a:xfrm rot="16200000">
            <a:off x="4602956" y="5331619"/>
            <a:ext cx="896938" cy="304800"/>
          </a:xfrm>
          <a:prstGeom prst="rect">
            <a:avLst/>
          </a:prstGeom>
          <a:solidFill>
            <a:srgbClr val="618AE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/>
            <a:r>
              <a:rPr kumimoji="1" lang="en-US" altLang="ja-JP" sz="1000" b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CPU Core 3</a:t>
            </a:r>
          </a:p>
        </p:txBody>
      </p:sp>
      <p:sp>
        <p:nvSpPr>
          <p:cNvPr id="31810" name="TextBox 236"/>
          <p:cNvSpPr txBox="1">
            <a:spLocks noChangeArrowheads="1"/>
          </p:cNvSpPr>
          <p:nvPr/>
        </p:nvSpPr>
        <p:spPr bwMode="auto">
          <a:xfrm>
            <a:off x="3783013" y="6197600"/>
            <a:ext cx="15636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ja-JP" sz="1000">
                <a:latin typeface="Calibri" charset="0"/>
              </a:rPr>
              <a:t>mnode1.uwb.edu</a:t>
            </a:r>
          </a:p>
        </p:txBody>
      </p:sp>
      <p:cxnSp>
        <p:nvCxnSpPr>
          <p:cNvPr id="238" name="Straight Connector 237"/>
          <p:cNvCxnSpPr>
            <a:cxnSpLocks noChangeShapeType="1"/>
          </p:cNvCxnSpPr>
          <p:nvPr/>
        </p:nvCxnSpPr>
        <p:spPr bwMode="auto">
          <a:xfrm>
            <a:off x="4621213" y="6211888"/>
            <a:ext cx="1587" cy="233362"/>
          </a:xfrm>
          <a:prstGeom prst="line">
            <a:avLst/>
          </a:prstGeom>
          <a:noFill/>
          <a:ln w="25400">
            <a:solidFill>
              <a:srgbClr val="00808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40" name="Rectangle 239"/>
          <p:cNvSpPr/>
          <p:nvPr/>
        </p:nvSpPr>
        <p:spPr>
          <a:xfrm>
            <a:off x="6477000" y="5932488"/>
            <a:ext cx="1189038" cy="265112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/>
            <a:endParaRPr kumimoji="1" lang="ja-JP" altLang="en-US" sz="1000" b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1" name="Rectangle 240"/>
          <p:cNvSpPr/>
          <p:nvPr/>
        </p:nvSpPr>
        <p:spPr>
          <a:xfrm rot="16200000">
            <a:off x="6181725" y="5332413"/>
            <a:ext cx="895350" cy="304800"/>
          </a:xfrm>
          <a:prstGeom prst="rect">
            <a:avLst/>
          </a:prstGeom>
          <a:solidFill>
            <a:srgbClr val="618AE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/>
            <a:r>
              <a:rPr kumimoji="1" lang="en-US" altLang="ja-JP" sz="1000" b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CPU Core 0</a:t>
            </a:r>
          </a:p>
        </p:txBody>
      </p:sp>
      <p:sp>
        <p:nvSpPr>
          <p:cNvPr id="242" name="Rectangle 241"/>
          <p:cNvSpPr/>
          <p:nvPr/>
        </p:nvSpPr>
        <p:spPr>
          <a:xfrm rot="16200000">
            <a:off x="6486525" y="5332413"/>
            <a:ext cx="895350" cy="304800"/>
          </a:xfrm>
          <a:prstGeom prst="rect">
            <a:avLst/>
          </a:prstGeom>
          <a:solidFill>
            <a:srgbClr val="618AE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/>
            <a:r>
              <a:rPr kumimoji="1" lang="en-US" altLang="ja-JP" sz="1000" b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CPU Core 1</a:t>
            </a:r>
          </a:p>
        </p:txBody>
      </p:sp>
      <p:sp>
        <p:nvSpPr>
          <p:cNvPr id="243" name="Rectangle 242"/>
          <p:cNvSpPr/>
          <p:nvPr/>
        </p:nvSpPr>
        <p:spPr>
          <a:xfrm rot="16200000">
            <a:off x="6761163" y="5332413"/>
            <a:ext cx="895350" cy="304800"/>
          </a:xfrm>
          <a:prstGeom prst="rect">
            <a:avLst/>
          </a:prstGeom>
          <a:solidFill>
            <a:srgbClr val="618AE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/>
            <a:r>
              <a:rPr kumimoji="1" lang="en-US" altLang="ja-JP" sz="1000" b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CPU Core 2</a:t>
            </a:r>
          </a:p>
        </p:txBody>
      </p:sp>
      <p:sp>
        <p:nvSpPr>
          <p:cNvPr id="244" name="Rectangle 243"/>
          <p:cNvSpPr/>
          <p:nvPr/>
        </p:nvSpPr>
        <p:spPr>
          <a:xfrm rot="16200000">
            <a:off x="7065963" y="5332413"/>
            <a:ext cx="895350" cy="304800"/>
          </a:xfrm>
          <a:prstGeom prst="rect">
            <a:avLst/>
          </a:prstGeom>
          <a:solidFill>
            <a:srgbClr val="618AE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/>
            <a:r>
              <a:rPr kumimoji="1" lang="en-US" altLang="ja-JP" sz="1000" b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CPU Core 3</a:t>
            </a:r>
          </a:p>
        </p:txBody>
      </p:sp>
      <p:sp>
        <p:nvSpPr>
          <p:cNvPr id="31817" name="TextBox 244"/>
          <p:cNvSpPr txBox="1">
            <a:spLocks noChangeArrowheads="1"/>
          </p:cNvSpPr>
          <p:nvPr/>
        </p:nvSpPr>
        <p:spPr bwMode="auto">
          <a:xfrm>
            <a:off x="6245225" y="6197600"/>
            <a:ext cx="15636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ja-JP" sz="1000">
                <a:latin typeface="Calibri" charset="0"/>
              </a:rPr>
              <a:t>mnode2.uwb.edu</a:t>
            </a:r>
          </a:p>
        </p:txBody>
      </p:sp>
      <p:cxnSp>
        <p:nvCxnSpPr>
          <p:cNvPr id="246" name="Straight Connector 245"/>
          <p:cNvCxnSpPr>
            <a:cxnSpLocks noChangeShapeType="1"/>
          </p:cNvCxnSpPr>
          <p:nvPr/>
        </p:nvCxnSpPr>
        <p:spPr bwMode="auto">
          <a:xfrm>
            <a:off x="7083425" y="6199188"/>
            <a:ext cx="1588" cy="233362"/>
          </a:xfrm>
          <a:prstGeom prst="line">
            <a:avLst/>
          </a:prstGeom>
          <a:noFill/>
          <a:ln w="25400">
            <a:solidFill>
              <a:srgbClr val="00808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31819" name="TextBox 253"/>
          <p:cNvSpPr txBox="1">
            <a:spLocks noChangeArrowheads="1"/>
          </p:cNvSpPr>
          <p:nvPr/>
        </p:nvSpPr>
        <p:spPr bwMode="auto">
          <a:xfrm>
            <a:off x="3624263" y="1987550"/>
            <a:ext cx="1171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ja-JP" sz="1000">
                <a:latin typeface="Calibri" charset="0"/>
              </a:rPr>
              <a:t>A Bag of Agents</a:t>
            </a:r>
          </a:p>
        </p:txBody>
      </p:sp>
      <p:sp>
        <p:nvSpPr>
          <p:cNvPr id="253" name="Oval Callout 252"/>
          <p:cNvSpPr>
            <a:spLocks noChangeArrowheads="1"/>
          </p:cNvSpPr>
          <p:nvPr/>
        </p:nvSpPr>
        <p:spPr bwMode="auto">
          <a:xfrm>
            <a:off x="1719263" y="2222500"/>
            <a:ext cx="1516062" cy="528638"/>
          </a:xfrm>
          <a:prstGeom prst="wedgeEllipseCallout">
            <a:avLst>
              <a:gd name="adj1" fmla="val -40528"/>
              <a:gd name="adj2" fmla="val -52079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eaLnBrk="1" hangingPunct="1"/>
            <a:endParaRPr kumimoji="1" lang="ja-JP" altLang="en-US" sz="1000" b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48" name="Oval 247"/>
          <p:cNvSpPr>
            <a:spLocks noChangeArrowheads="1"/>
          </p:cNvSpPr>
          <p:nvPr/>
        </p:nvSpPr>
        <p:spPr bwMode="auto">
          <a:xfrm>
            <a:off x="1838325" y="2416175"/>
            <a:ext cx="215900" cy="176213"/>
          </a:xfrm>
          <a:prstGeom prst="ellipse">
            <a:avLst/>
          </a:prstGeom>
          <a:solidFill>
            <a:srgbClr val="9A3235"/>
          </a:solidFill>
          <a:ln w="9525">
            <a:solidFill>
              <a:srgbClr val="AC3B2D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eaLnBrk="1" hangingPunct="1"/>
            <a:endParaRPr kumimoji="1" lang="ja-JP" altLang="en-US" sz="1000" b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49" name="Oval 248"/>
          <p:cNvSpPr>
            <a:spLocks noChangeArrowheads="1"/>
          </p:cNvSpPr>
          <p:nvPr/>
        </p:nvSpPr>
        <p:spPr bwMode="auto">
          <a:xfrm>
            <a:off x="2206625" y="2239963"/>
            <a:ext cx="215900" cy="176212"/>
          </a:xfrm>
          <a:prstGeom prst="ellipse">
            <a:avLst/>
          </a:prstGeom>
          <a:solidFill>
            <a:srgbClr val="9A3235"/>
          </a:solidFill>
          <a:ln w="9525">
            <a:solidFill>
              <a:srgbClr val="AC3B2D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eaLnBrk="1" hangingPunct="1"/>
            <a:endParaRPr kumimoji="1" lang="ja-JP" altLang="en-US" sz="1000" b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50" name="Oval 249"/>
          <p:cNvSpPr>
            <a:spLocks noChangeArrowheads="1"/>
          </p:cNvSpPr>
          <p:nvPr/>
        </p:nvSpPr>
        <p:spPr bwMode="auto">
          <a:xfrm>
            <a:off x="2555875" y="2309813"/>
            <a:ext cx="217488" cy="176212"/>
          </a:xfrm>
          <a:prstGeom prst="ellipse">
            <a:avLst/>
          </a:prstGeom>
          <a:solidFill>
            <a:srgbClr val="9A3235"/>
          </a:solidFill>
          <a:ln w="9525">
            <a:solidFill>
              <a:srgbClr val="AC3B2D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eaLnBrk="1" hangingPunct="1"/>
            <a:endParaRPr kumimoji="1" lang="ja-JP" altLang="en-US" sz="1000" b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51" name="Oval 250"/>
          <p:cNvSpPr>
            <a:spLocks noChangeArrowheads="1"/>
          </p:cNvSpPr>
          <p:nvPr/>
        </p:nvSpPr>
        <p:spPr bwMode="auto">
          <a:xfrm>
            <a:off x="2867025" y="2486025"/>
            <a:ext cx="215900" cy="177800"/>
          </a:xfrm>
          <a:prstGeom prst="ellipse">
            <a:avLst/>
          </a:prstGeom>
          <a:solidFill>
            <a:srgbClr val="9A3235"/>
          </a:solidFill>
          <a:ln w="9525">
            <a:solidFill>
              <a:srgbClr val="AC3B2D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eaLnBrk="1" hangingPunct="1"/>
            <a:endParaRPr kumimoji="1" lang="ja-JP" altLang="en-US" sz="1000" b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52" name="Oval 251"/>
          <p:cNvSpPr>
            <a:spLocks noChangeArrowheads="1"/>
          </p:cNvSpPr>
          <p:nvPr/>
        </p:nvSpPr>
        <p:spPr bwMode="auto">
          <a:xfrm>
            <a:off x="2179638" y="2486025"/>
            <a:ext cx="217487" cy="177800"/>
          </a:xfrm>
          <a:prstGeom prst="ellipse">
            <a:avLst/>
          </a:prstGeom>
          <a:solidFill>
            <a:srgbClr val="9A3235"/>
          </a:solidFill>
          <a:ln w="9525">
            <a:solidFill>
              <a:srgbClr val="AC3B2D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eaLnBrk="1" hangingPunct="1"/>
            <a:endParaRPr kumimoji="1" lang="ja-JP" altLang="en-US" sz="1000" b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1826" name="TextBox 254"/>
          <p:cNvSpPr txBox="1">
            <a:spLocks noChangeArrowheads="1"/>
          </p:cNvSpPr>
          <p:nvPr/>
        </p:nvSpPr>
        <p:spPr bwMode="auto">
          <a:xfrm>
            <a:off x="2771775" y="2254250"/>
            <a:ext cx="6143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ja-JP" sz="1000">
                <a:solidFill>
                  <a:srgbClr val="632523"/>
                </a:solidFill>
                <a:latin typeface="Calibri" charset="0"/>
              </a:rPr>
              <a:t>Agents</a:t>
            </a:r>
          </a:p>
        </p:txBody>
      </p:sp>
      <p:sp>
        <p:nvSpPr>
          <p:cNvPr id="31827" name="TextBox 255"/>
          <p:cNvSpPr txBox="1">
            <a:spLocks noChangeArrowheads="1"/>
          </p:cNvSpPr>
          <p:nvPr/>
        </p:nvSpPr>
        <p:spPr bwMode="auto">
          <a:xfrm>
            <a:off x="2828925" y="3217863"/>
            <a:ext cx="5873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ja-JP" sz="1000">
                <a:solidFill>
                  <a:srgbClr val="10253F"/>
                </a:solidFill>
                <a:latin typeface="Calibri" charset="0"/>
              </a:rPr>
              <a:t>Places</a:t>
            </a:r>
          </a:p>
        </p:txBody>
      </p:sp>
      <p:sp>
        <p:nvSpPr>
          <p:cNvPr id="259" name="Oval Callout 258"/>
          <p:cNvSpPr>
            <a:spLocks noChangeArrowheads="1"/>
          </p:cNvSpPr>
          <p:nvPr/>
        </p:nvSpPr>
        <p:spPr bwMode="auto">
          <a:xfrm>
            <a:off x="3862388" y="2222500"/>
            <a:ext cx="1514475" cy="528638"/>
          </a:xfrm>
          <a:prstGeom prst="wedgeEllipseCallout">
            <a:avLst>
              <a:gd name="adj1" fmla="val -40528"/>
              <a:gd name="adj2" fmla="val -52079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eaLnBrk="1" hangingPunct="1"/>
            <a:endParaRPr kumimoji="1" lang="ja-JP" altLang="en-US" sz="1000" b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60" name="Oval 259"/>
          <p:cNvSpPr>
            <a:spLocks noChangeArrowheads="1"/>
          </p:cNvSpPr>
          <p:nvPr/>
        </p:nvSpPr>
        <p:spPr bwMode="auto">
          <a:xfrm>
            <a:off x="3981450" y="2416175"/>
            <a:ext cx="215900" cy="176213"/>
          </a:xfrm>
          <a:prstGeom prst="ellipse">
            <a:avLst/>
          </a:prstGeom>
          <a:solidFill>
            <a:srgbClr val="9A3235"/>
          </a:solidFill>
          <a:ln w="9525">
            <a:solidFill>
              <a:srgbClr val="AC3B2D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eaLnBrk="1" hangingPunct="1"/>
            <a:endParaRPr kumimoji="1" lang="ja-JP" altLang="en-US" sz="1000" b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61" name="Oval 260"/>
          <p:cNvSpPr>
            <a:spLocks noChangeArrowheads="1"/>
          </p:cNvSpPr>
          <p:nvPr/>
        </p:nvSpPr>
        <p:spPr bwMode="auto">
          <a:xfrm>
            <a:off x="4348163" y="2239963"/>
            <a:ext cx="215900" cy="176212"/>
          </a:xfrm>
          <a:prstGeom prst="ellipse">
            <a:avLst/>
          </a:prstGeom>
          <a:solidFill>
            <a:srgbClr val="9A3235"/>
          </a:solidFill>
          <a:ln w="9525">
            <a:solidFill>
              <a:srgbClr val="AC3B2D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eaLnBrk="1" hangingPunct="1"/>
            <a:endParaRPr kumimoji="1" lang="ja-JP" altLang="en-US" sz="1000" b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62" name="Oval 261"/>
          <p:cNvSpPr>
            <a:spLocks noChangeArrowheads="1"/>
          </p:cNvSpPr>
          <p:nvPr/>
        </p:nvSpPr>
        <p:spPr bwMode="auto">
          <a:xfrm>
            <a:off x="4699000" y="2309813"/>
            <a:ext cx="217488" cy="176212"/>
          </a:xfrm>
          <a:prstGeom prst="ellipse">
            <a:avLst/>
          </a:prstGeom>
          <a:solidFill>
            <a:srgbClr val="9A3235"/>
          </a:solidFill>
          <a:ln w="9525">
            <a:solidFill>
              <a:srgbClr val="AC3B2D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eaLnBrk="1" hangingPunct="1"/>
            <a:endParaRPr kumimoji="1" lang="ja-JP" altLang="en-US" sz="1000" b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63" name="Oval 262"/>
          <p:cNvSpPr>
            <a:spLocks noChangeArrowheads="1"/>
          </p:cNvSpPr>
          <p:nvPr/>
        </p:nvSpPr>
        <p:spPr bwMode="auto">
          <a:xfrm>
            <a:off x="5008563" y="2486025"/>
            <a:ext cx="217487" cy="177800"/>
          </a:xfrm>
          <a:prstGeom prst="ellipse">
            <a:avLst/>
          </a:prstGeom>
          <a:solidFill>
            <a:srgbClr val="9A3235"/>
          </a:solidFill>
          <a:ln w="9525">
            <a:solidFill>
              <a:srgbClr val="AC3B2D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eaLnBrk="1" hangingPunct="1"/>
            <a:endParaRPr kumimoji="1" lang="ja-JP" altLang="en-US" sz="1000" b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64" name="Oval 263"/>
          <p:cNvSpPr>
            <a:spLocks noChangeArrowheads="1"/>
          </p:cNvSpPr>
          <p:nvPr/>
        </p:nvSpPr>
        <p:spPr bwMode="auto">
          <a:xfrm>
            <a:off x="4321175" y="2486025"/>
            <a:ext cx="217488" cy="177800"/>
          </a:xfrm>
          <a:prstGeom prst="ellipse">
            <a:avLst/>
          </a:prstGeom>
          <a:solidFill>
            <a:srgbClr val="9A3235"/>
          </a:solidFill>
          <a:ln w="9525">
            <a:solidFill>
              <a:srgbClr val="AC3B2D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eaLnBrk="1" hangingPunct="1"/>
            <a:endParaRPr kumimoji="1" lang="ja-JP" altLang="en-US" sz="1000" b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1834" name="TextBox 264"/>
          <p:cNvSpPr txBox="1">
            <a:spLocks noChangeArrowheads="1"/>
          </p:cNvSpPr>
          <p:nvPr/>
        </p:nvSpPr>
        <p:spPr bwMode="auto">
          <a:xfrm>
            <a:off x="4913313" y="2254250"/>
            <a:ext cx="6143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ja-JP" sz="1000">
                <a:solidFill>
                  <a:srgbClr val="632523"/>
                </a:solidFill>
                <a:latin typeface="Calibri" charset="0"/>
              </a:rPr>
              <a:t>Agents</a:t>
            </a:r>
          </a:p>
        </p:txBody>
      </p:sp>
      <p:sp>
        <p:nvSpPr>
          <p:cNvPr id="267" name="Oval Callout 266"/>
          <p:cNvSpPr>
            <a:spLocks noChangeArrowheads="1"/>
          </p:cNvSpPr>
          <p:nvPr/>
        </p:nvSpPr>
        <p:spPr bwMode="auto">
          <a:xfrm>
            <a:off x="6254750" y="2222500"/>
            <a:ext cx="1514475" cy="528638"/>
          </a:xfrm>
          <a:prstGeom prst="wedgeEllipseCallout">
            <a:avLst>
              <a:gd name="adj1" fmla="val -40528"/>
              <a:gd name="adj2" fmla="val -52079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eaLnBrk="1" hangingPunct="1"/>
            <a:endParaRPr kumimoji="1" lang="ja-JP" altLang="en-US" sz="1000" b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68" name="Oval 267"/>
          <p:cNvSpPr>
            <a:spLocks noChangeArrowheads="1"/>
          </p:cNvSpPr>
          <p:nvPr/>
        </p:nvSpPr>
        <p:spPr bwMode="auto">
          <a:xfrm>
            <a:off x="6373813" y="2416175"/>
            <a:ext cx="215900" cy="176213"/>
          </a:xfrm>
          <a:prstGeom prst="ellipse">
            <a:avLst/>
          </a:prstGeom>
          <a:solidFill>
            <a:srgbClr val="9A3235"/>
          </a:solidFill>
          <a:ln w="9525">
            <a:solidFill>
              <a:srgbClr val="AC3B2D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eaLnBrk="1" hangingPunct="1"/>
            <a:endParaRPr kumimoji="1" lang="ja-JP" altLang="en-US" sz="1000" b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69" name="Oval 268"/>
          <p:cNvSpPr>
            <a:spLocks noChangeArrowheads="1"/>
          </p:cNvSpPr>
          <p:nvPr/>
        </p:nvSpPr>
        <p:spPr bwMode="auto">
          <a:xfrm>
            <a:off x="6740525" y="2239963"/>
            <a:ext cx="215900" cy="176212"/>
          </a:xfrm>
          <a:prstGeom prst="ellipse">
            <a:avLst/>
          </a:prstGeom>
          <a:solidFill>
            <a:srgbClr val="9A3235"/>
          </a:solidFill>
          <a:ln w="9525">
            <a:solidFill>
              <a:srgbClr val="AC3B2D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eaLnBrk="1" hangingPunct="1"/>
            <a:endParaRPr kumimoji="1" lang="ja-JP" altLang="en-US" sz="1000" b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70" name="Oval 269"/>
          <p:cNvSpPr>
            <a:spLocks noChangeArrowheads="1"/>
          </p:cNvSpPr>
          <p:nvPr/>
        </p:nvSpPr>
        <p:spPr bwMode="auto">
          <a:xfrm>
            <a:off x="7091363" y="2309813"/>
            <a:ext cx="217487" cy="176212"/>
          </a:xfrm>
          <a:prstGeom prst="ellipse">
            <a:avLst/>
          </a:prstGeom>
          <a:solidFill>
            <a:srgbClr val="9A3235"/>
          </a:solidFill>
          <a:ln w="9525">
            <a:solidFill>
              <a:srgbClr val="AC3B2D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eaLnBrk="1" hangingPunct="1"/>
            <a:endParaRPr kumimoji="1" lang="ja-JP" altLang="en-US" sz="1000" b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71" name="Oval 270"/>
          <p:cNvSpPr>
            <a:spLocks noChangeArrowheads="1"/>
          </p:cNvSpPr>
          <p:nvPr/>
        </p:nvSpPr>
        <p:spPr bwMode="auto">
          <a:xfrm>
            <a:off x="7400925" y="2486025"/>
            <a:ext cx="217488" cy="177800"/>
          </a:xfrm>
          <a:prstGeom prst="ellipse">
            <a:avLst/>
          </a:prstGeom>
          <a:solidFill>
            <a:srgbClr val="9A3235"/>
          </a:solidFill>
          <a:ln w="9525">
            <a:solidFill>
              <a:srgbClr val="AC3B2D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eaLnBrk="1" hangingPunct="1"/>
            <a:endParaRPr kumimoji="1" lang="ja-JP" altLang="en-US" sz="1000" b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72" name="Oval 271"/>
          <p:cNvSpPr>
            <a:spLocks noChangeArrowheads="1"/>
          </p:cNvSpPr>
          <p:nvPr/>
        </p:nvSpPr>
        <p:spPr bwMode="auto">
          <a:xfrm>
            <a:off x="6715125" y="2486025"/>
            <a:ext cx="215900" cy="177800"/>
          </a:xfrm>
          <a:prstGeom prst="ellipse">
            <a:avLst/>
          </a:prstGeom>
          <a:solidFill>
            <a:srgbClr val="9A3235"/>
          </a:solidFill>
          <a:ln w="9525">
            <a:solidFill>
              <a:srgbClr val="AC3B2D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eaLnBrk="1" hangingPunct="1"/>
            <a:endParaRPr kumimoji="1" lang="ja-JP" altLang="en-US" sz="1000" b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1841" name="TextBox 272"/>
          <p:cNvSpPr txBox="1">
            <a:spLocks noChangeArrowheads="1"/>
          </p:cNvSpPr>
          <p:nvPr/>
        </p:nvSpPr>
        <p:spPr bwMode="auto">
          <a:xfrm>
            <a:off x="7305675" y="2254250"/>
            <a:ext cx="6143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ja-JP" sz="1000">
                <a:solidFill>
                  <a:srgbClr val="632523"/>
                </a:solidFill>
                <a:latin typeface="Calibri" charset="0"/>
              </a:rPr>
              <a:t>Agents</a:t>
            </a:r>
          </a:p>
        </p:txBody>
      </p:sp>
      <p:cxnSp>
        <p:nvCxnSpPr>
          <p:cNvPr id="277" name="Straight Arrow Connector 276"/>
          <p:cNvCxnSpPr>
            <a:cxnSpLocks noChangeShapeType="1"/>
          </p:cNvCxnSpPr>
          <p:nvPr/>
        </p:nvCxnSpPr>
        <p:spPr bwMode="auto">
          <a:xfrm flipH="1" flipV="1">
            <a:off x="4737100" y="3348038"/>
            <a:ext cx="322263" cy="2111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lg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81" name="Straight Connector 280"/>
          <p:cNvCxnSpPr>
            <a:cxnSpLocks noChangeShapeType="1"/>
          </p:cNvCxnSpPr>
          <p:nvPr/>
        </p:nvCxnSpPr>
        <p:spPr bwMode="auto">
          <a:xfrm>
            <a:off x="2720975" y="2873375"/>
            <a:ext cx="1443038" cy="3159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lg" len="lg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82" name="Straight Connector 281"/>
          <p:cNvCxnSpPr>
            <a:cxnSpLocks noChangeShapeType="1"/>
          </p:cNvCxnSpPr>
          <p:nvPr/>
        </p:nvCxnSpPr>
        <p:spPr bwMode="auto">
          <a:xfrm flipH="1">
            <a:off x="4737100" y="4659313"/>
            <a:ext cx="212725" cy="1349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lg" len="lg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88" name="Straight Connector 287"/>
          <p:cNvCxnSpPr>
            <a:cxnSpLocks noChangeShapeType="1"/>
          </p:cNvCxnSpPr>
          <p:nvPr/>
        </p:nvCxnSpPr>
        <p:spPr bwMode="auto">
          <a:xfrm>
            <a:off x="5064125" y="3032125"/>
            <a:ext cx="1441450" cy="3159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lg" len="lg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87" name="Direct Access Storage 286"/>
          <p:cNvSpPr>
            <a:spLocks noChangeArrowheads="1"/>
          </p:cNvSpPr>
          <p:nvPr/>
        </p:nvSpPr>
        <p:spPr bwMode="auto">
          <a:xfrm rot="10800000">
            <a:off x="3116263" y="4772025"/>
            <a:ext cx="666750" cy="204788"/>
          </a:xfrm>
          <a:prstGeom prst="flowChartMagneticDrum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rot="10800000" anchor="ctr"/>
          <a:lstStyle/>
          <a:p>
            <a:pPr algn="ctr" defTabSz="457200" eaLnBrk="1" hangingPunct="1"/>
            <a:endParaRPr kumimoji="1" lang="ja-JP" altLang="en-US" sz="1000" b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1847" name="TextBox 288"/>
          <p:cNvSpPr txBox="1">
            <a:spLocks noChangeArrowheads="1"/>
          </p:cNvSpPr>
          <p:nvPr/>
        </p:nvSpPr>
        <p:spPr bwMode="auto">
          <a:xfrm>
            <a:off x="3152775" y="4751388"/>
            <a:ext cx="5508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ja-JP" sz="1000" b="0">
                <a:solidFill>
                  <a:schemeClr val="bg1"/>
                </a:solidFill>
                <a:latin typeface="Calibri" charset="0"/>
              </a:rPr>
              <a:t>socket</a:t>
            </a:r>
          </a:p>
        </p:txBody>
      </p:sp>
      <p:sp>
        <p:nvSpPr>
          <p:cNvPr id="31848" name="TextBox 290"/>
          <p:cNvSpPr txBox="1">
            <a:spLocks noChangeArrowheads="1"/>
          </p:cNvSpPr>
          <p:nvPr/>
        </p:nvSpPr>
        <p:spPr bwMode="auto">
          <a:xfrm>
            <a:off x="1519238" y="2822575"/>
            <a:ext cx="431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ja-JP" sz="1000" b="0">
                <a:latin typeface="Calibri" charset="0"/>
              </a:rPr>
              <a:t>(x,y)</a:t>
            </a:r>
          </a:p>
        </p:txBody>
      </p:sp>
      <p:sp>
        <p:nvSpPr>
          <p:cNvPr id="31849" name="TextBox 209"/>
          <p:cNvSpPr txBox="1">
            <a:spLocks noChangeArrowheads="1"/>
          </p:cNvSpPr>
          <p:nvPr/>
        </p:nvSpPr>
        <p:spPr bwMode="auto">
          <a:xfrm>
            <a:off x="7677150" y="3198813"/>
            <a:ext cx="476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ja-JP" sz="1000" b="0">
                <a:latin typeface="Calibri" charset="0"/>
              </a:rPr>
              <a:t>X-axis</a:t>
            </a:r>
          </a:p>
        </p:txBody>
      </p:sp>
      <p:cxnSp>
        <p:nvCxnSpPr>
          <p:cNvPr id="211" name="Straight Connector 210"/>
          <p:cNvCxnSpPr>
            <a:cxnSpLocks noChangeShapeType="1"/>
          </p:cNvCxnSpPr>
          <p:nvPr/>
        </p:nvCxnSpPr>
        <p:spPr bwMode="auto">
          <a:xfrm flipV="1">
            <a:off x="1646238" y="1987550"/>
            <a:ext cx="26987" cy="1722438"/>
          </a:xfrm>
          <a:prstGeom prst="line">
            <a:avLst/>
          </a:prstGeom>
          <a:noFill/>
          <a:ln w="25400">
            <a:solidFill>
              <a:srgbClr val="008080"/>
            </a:solidFill>
            <a:prstDash val="sysDash"/>
            <a:round/>
            <a:headEnd/>
            <a:tailEnd type="triangle" w="lg" len="lg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31851" name="TextBox 214"/>
          <p:cNvSpPr txBox="1">
            <a:spLocks noChangeArrowheads="1"/>
          </p:cNvSpPr>
          <p:nvPr/>
        </p:nvSpPr>
        <p:spPr bwMode="auto">
          <a:xfrm>
            <a:off x="1752600" y="1828800"/>
            <a:ext cx="600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ja-JP" sz="1000" b="0">
                <a:latin typeface="Calibri" charset="0"/>
              </a:rPr>
              <a:t>Y-axis</a:t>
            </a:r>
          </a:p>
        </p:txBody>
      </p:sp>
      <p:sp>
        <p:nvSpPr>
          <p:cNvPr id="2" name="Direct Access Storage 286"/>
          <p:cNvSpPr>
            <a:spLocks noChangeArrowheads="1"/>
          </p:cNvSpPr>
          <p:nvPr/>
        </p:nvSpPr>
        <p:spPr bwMode="auto">
          <a:xfrm rot="10800000">
            <a:off x="5440363" y="4767263"/>
            <a:ext cx="666750" cy="204787"/>
          </a:xfrm>
          <a:prstGeom prst="flowChartMagneticDrum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rot="10800000" anchor="ctr"/>
          <a:lstStyle/>
          <a:p>
            <a:pPr algn="ctr" defTabSz="457200" eaLnBrk="1" hangingPunct="1"/>
            <a:endParaRPr kumimoji="1" lang="ja-JP" altLang="en-US" sz="1000" b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1853" name="TextBox 288"/>
          <p:cNvSpPr txBox="1">
            <a:spLocks noChangeArrowheads="1"/>
          </p:cNvSpPr>
          <p:nvPr/>
        </p:nvSpPr>
        <p:spPr bwMode="auto">
          <a:xfrm>
            <a:off x="5476875" y="4746625"/>
            <a:ext cx="5508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ja-JP" sz="1000" b="0">
                <a:solidFill>
                  <a:schemeClr val="bg1"/>
                </a:solidFill>
                <a:latin typeface="Calibri" charset="0"/>
              </a:rPr>
              <a:t>socket</a:t>
            </a:r>
          </a:p>
        </p:txBody>
      </p:sp>
      <p:sp>
        <p:nvSpPr>
          <p:cNvPr id="31854" name="Freeform 199"/>
          <p:cNvSpPr>
            <a:spLocks/>
          </p:cNvSpPr>
          <p:nvPr/>
        </p:nvSpPr>
        <p:spPr bwMode="auto">
          <a:xfrm>
            <a:off x="4983163" y="4683125"/>
            <a:ext cx="1646237" cy="1317625"/>
          </a:xfrm>
          <a:custGeom>
            <a:avLst/>
            <a:gdLst>
              <a:gd name="T0" fmla="*/ 0 w 1296"/>
              <a:gd name="T1" fmla="*/ 0 h 1200"/>
              <a:gd name="T2" fmla="*/ 619592289 w 1296"/>
              <a:gd name="T3" fmla="*/ 173613564 h 1200"/>
              <a:gd name="T4" fmla="*/ 1394082015 w 1296"/>
              <a:gd name="T5" fmla="*/ 173613564 h 1200"/>
              <a:gd name="T6" fmla="*/ 2091123658 w 1296"/>
              <a:gd name="T7" fmla="*/ 1446779701 h 1200"/>
              <a:gd name="T8" fmla="*/ 0 60000 65536"/>
              <a:gd name="T9" fmla="*/ 0 60000 65536"/>
              <a:gd name="T10" fmla="*/ 0 60000 65536"/>
              <a:gd name="T11" fmla="*/ 0 60000 65536"/>
              <a:gd name="T12" fmla="*/ 0 w 1296"/>
              <a:gd name="T13" fmla="*/ 0 h 1200"/>
              <a:gd name="T14" fmla="*/ 1296 w 1296"/>
              <a:gd name="T15" fmla="*/ 1200 h 1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6" h="1200">
                <a:moveTo>
                  <a:pt x="0" y="0"/>
                </a:moveTo>
                <a:lnTo>
                  <a:pt x="384" y="144"/>
                </a:lnTo>
                <a:lnTo>
                  <a:pt x="864" y="144"/>
                </a:lnTo>
                <a:lnTo>
                  <a:pt x="1296" y="120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855" name="Freeform 200"/>
          <p:cNvSpPr>
            <a:spLocks/>
          </p:cNvSpPr>
          <p:nvPr/>
        </p:nvSpPr>
        <p:spPr bwMode="auto">
          <a:xfrm>
            <a:off x="2667000" y="4630738"/>
            <a:ext cx="1463675" cy="1370012"/>
          </a:xfrm>
          <a:custGeom>
            <a:avLst/>
            <a:gdLst>
              <a:gd name="T0" fmla="*/ 0 w 1152"/>
              <a:gd name="T1" fmla="*/ 0 h 1248"/>
              <a:gd name="T2" fmla="*/ 697377610 w 1152"/>
              <a:gd name="T3" fmla="*/ 231377243 h 1248"/>
              <a:gd name="T4" fmla="*/ 1394755220 w 1152"/>
              <a:gd name="T5" fmla="*/ 231377243 h 1248"/>
              <a:gd name="T6" fmla="*/ 1859674050 w 1152"/>
              <a:gd name="T7" fmla="*/ 1503952628 h 1248"/>
              <a:gd name="T8" fmla="*/ 0 60000 65536"/>
              <a:gd name="T9" fmla="*/ 0 60000 65536"/>
              <a:gd name="T10" fmla="*/ 0 60000 65536"/>
              <a:gd name="T11" fmla="*/ 0 60000 65536"/>
              <a:gd name="T12" fmla="*/ 0 w 1152"/>
              <a:gd name="T13" fmla="*/ 0 h 1248"/>
              <a:gd name="T14" fmla="*/ 1152 w 1152"/>
              <a:gd name="T15" fmla="*/ 1248 h 12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2" h="1248">
                <a:moveTo>
                  <a:pt x="0" y="0"/>
                </a:moveTo>
                <a:lnTo>
                  <a:pt x="432" y="192"/>
                </a:lnTo>
                <a:lnTo>
                  <a:pt x="864" y="192"/>
                </a:lnTo>
                <a:lnTo>
                  <a:pt x="1152" y="1248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856" name="Text Box 201"/>
          <p:cNvSpPr txBox="1">
            <a:spLocks noChangeArrowheads="1"/>
          </p:cNvSpPr>
          <p:nvPr/>
        </p:nvSpPr>
        <p:spPr bwMode="auto">
          <a:xfrm rot="-5400000">
            <a:off x="538163" y="5260975"/>
            <a:ext cx="1355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000" b="0"/>
              <a:t>MASS Library Layer </a:t>
            </a:r>
          </a:p>
        </p:txBody>
      </p:sp>
      <p:sp>
        <p:nvSpPr>
          <p:cNvPr id="31857" name="Text Box 202"/>
          <p:cNvSpPr txBox="1">
            <a:spLocks noChangeArrowheads="1"/>
          </p:cNvSpPr>
          <p:nvPr/>
        </p:nvSpPr>
        <p:spPr bwMode="auto">
          <a:xfrm rot="-5400000">
            <a:off x="625476" y="2771775"/>
            <a:ext cx="1193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000" b="0"/>
              <a:t> Application Layer</a:t>
            </a:r>
          </a:p>
        </p:txBody>
      </p:sp>
      <p:sp>
        <p:nvSpPr>
          <p:cNvPr id="31858" name="Line 203"/>
          <p:cNvSpPr>
            <a:spLocks noChangeShapeType="1"/>
          </p:cNvSpPr>
          <p:nvPr/>
        </p:nvSpPr>
        <p:spPr bwMode="auto">
          <a:xfrm>
            <a:off x="838200" y="3779838"/>
            <a:ext cx="7315200" cy="0"/>
          </a:xfrm>
          <a:prstGeom prst="line">
            <a:avLst/>
          </a:prstGeom>
          <a:noFill/>
          <a:ln w="2857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9" name="Text Box 204"/>
          <p:cNvSpPr txBox="1">
            <a:spLocks noChangeArrowheads="1"/>
          </p:cNvSpPr>
          <p:nvPr/>
        </p:nvSpPr>
        <p:spPr bwMode="auto">
          <a:xfrm>
            <a:off x="1630363" y="6022975"/>
            <a:ext cx="1101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000" b="0"/>
              <a:t>System Memory</a:t>
            </a:r>
          </a:p>
        </p:txBody>
      </p:sp>
      <p:sp>
        <p:nvSpPr>
          <p:cNvPr id="31860" name="Text Box 205"/>
          <p:cNvSpPr txBox="1">
            <a:spLocks noChangeArrowheads="1"/>
          </p:cNvSpPr>
          <p:nvPr/>
        </p:nvSpPr>
        <p:spPr bwMode="auto">
          <a:xfrm>
            <a:off x="3946525" y="5992813"/>
            <a:ext cx="1101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000" b="0"/>
              <a:t>System Memory</a:t>
            </a:r>
          </a:p>
        </p:txBody>
      </p:sp>
      <p:sp>
        <p:nvSpPr>
          <p:cNvPr id="31861" name="Text Box 206"/>
          <p:cNvSpPr txBox="1">
            <a:spLocks noChangeArrowheads="1"/>
          </p:cNvSpPr>
          <p:nvPr/>
        </p:nvSpPr>
        <p:spPr bwMode="auto">
          <a:xfrm>
            <a:off x="6403975" y="5992813"/>
            <a:ext cx="1101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000" b="0"/>
              <a:t>System Memory</a:t>
            </a:r>
          </a:p>
        </p:txBody>
      </p:sp>
      <p:sp>
        <p:nvSpPr>
          <p:cNvPr id="31862" name="AutoShape 212"/>
          <p:cNvSpPr>
            <a:spLocks noChangeArrowheads="1"/>
          </p:cNvSpPr>
          <p:nvPr/>
        </p:nvSpPr>
        <p:spPr bwMode="auto">
          <a:xfrm flipV="1">
            <a:off x="1676400" y="45720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863" name="AutoShape 213"/>
          <p:cNvSpPr>
            <a:spLocks noChangeArrowheads="1"/>
          </p:cNvSpPr>
          <p:nvPr/>
        </p:nvSpPr>
        <p:spPr bwMode="auto">
          <a:xfrm flipV="1">
            <a:off x="1981200" y="45720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864" name="AutoShape 214"/>
          <p:cNvSpPr>
            <a:spLocks noChangeArrowheads="1"/>
          </p:cNvSpPr>
          <p:nvPr/>
        </p:nvSpPr>
        <p:spPr bwMode="auto">
          <a:xfrm flipV="1">
            <a:off x="2286000" y="45720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865" name="AutoShape 215"/>
          <p:cNvSpPr>
            <a:spLocks noChangeArrowheads="1"/>
          </p:cNvSpPr>
          <p:nvPr/>
        </p:nvSpPr>
        <p:spPr bwMode="auto">
          <a:xfrm flipV="1">
            <a:off x="2590800" y="45720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866" name="AutoShape 216"/>
          <p:cNvSpPr>
            <a:spLocks noChangeArrowheads="1"/>
          </p:cNvSpPr>
          <p:nvPr/>
        </p:nvSpPr>
        <p:spPr bwMode="auto">
          <a:xfrm flipV="1">
            <a:off x="3962400" y="45720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867" name="AutoShape 217"/>
          <p:cNvSpPr>
            <a:spLocks noChangeArrowheads="1"/>
          </p:cNvSpPr>
          <p:nvPr/>
        </p:nvSpPr>
        <p:spPr bwMode="auto">
          <a:xfrm flipV="1">
            <a:off x="4267200" y="45720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868" name="AutoShape 218"/>
          <p:cNvSpPr>
            <a:spLocks noChangeArrowheads="1"/>
          </p:cNvSpPr>
          <p:nvPr/>
        </p:nvSpPr>
        <p:spPr bwMode="auto">
          <a:xfrm flipV="1">
            <a:off x="4572000" y="45720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869" name="AutoShape 219"/>
          <p:cNvSpPr>
            <a:spLocks noChangeArrowheads="1"/>
          </p:cNvSpPr>
          <p:nvPr/>
        </p:nvSpPr>
        <p:spPr bwMode="auto">
          <a:xfrm flipV="1">
            <a:off x="4876800" y="45720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870" name="AutoShape 220"/>
          <p:cNvSpPr>
            <a:spLocks noChangeArrowheads="1"/>
          </p:cNvSpPr>
          <p:nvPr/>
        </p:nvSpPr>
        <p:spPr bwMode="auto">
          <a:xfrm flipV="1">
            <a:off x="6477000" y="45720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871" name="AutoShape 221"/>
          <p:cNvSpPr>
            <a:spLocks noChangeArrowheads="1"/>
          </p:cNvSpPr>
          <p:nvPr/>
        </p:nvSpPr>
        <p:spPr bwMode="auto">
          <a:xfrm flipV="1">
            <a:off x="6781800" y="45720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872" name="AutoShape 222"/>
          <p:cNvSpPr>
            <a:spLocks noChangeArrowheads="1"/>
          </p:cNvSpPr>
          <p:nvPr/>
        </p:nvSpPr>
        <p:spPr bwMode="auto">
          <a:xfrm flipV="1">
            <a:off x="7086600" y="45720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873" name="AutoShape 223"/>
          <p:cNvSpPr>
            <a:spLocks noChangeArrowheads="1"/>
          </p:cNvSpPr>
          <p:nvPr/>
        </p:nvSpPr>
        <p:spPr bwMode="auto">
          <a:xfrm flipV="1">
            <a:off x="7391400" y="45720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UWB Shizuoka Univ. Workshop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91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MASS Specification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4800600" cy="44958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altLang="ja-JP" sz="1200" b="1">
                <a:latin typeface="Courier New" charset="0"/>
                <a:ea typeface="ＭＳ Ｐゴシック" charset="0"/>
                <a:cs typeface="ＭＳ Ｐゴシック" charset="0"/>
              </a:rPr>
              <a:t>Public static void main( String[ ] args ) { </a:t>
            </a:r>
          </a:p>
          <a:p>
            <a:pPr lvl="1">
              <a:buFont typeface="Wingdings" charset="0"/>
              <a:buNone/>
            </a:pPr>
            <a:r>
              <a:rPr lang="en-US" altLang="ja-JP" sz="1200" b="1">
                <a:latin typeface="Courier New" charset="0"/>
                <a:ea typeface="ＭＳ Ｐゴシック" charset="0"/>
              </a:rPr>
              <a:t>MASS.init( args );</a:t>
            </a:r>
          </a:p>
          <a:p>
            <a:pPr lvl="1">
              <a:buFont typeface="Wingdings" charset="0"/>
              <a:buNone/>
            </a:pPr>
            <a:endParaRPr lang="en-US" altLang="ja-JP" sz="1200" b="1">
              <a:latin typeface="Courier New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r>
              <a:rPr lang="en-US" altLang="ja-JP" sz="1200" b="1">
                <a:latin typeface="Courier New" charset="0"/>
                <a:ea typeface="ＭＳ Ｐゴシック" charset="0"/>
              </a:rPr>
              <a:t>Places space = new Places( handle, “MySpace”, params, xSize, ySize);</a:t>
            </a:r>
          </a:p>
          <a:p>
            <a:pPr lvl="1">
              <a:buFont typeface="Wingdings" charset="0"/>
              <a:buNone/>
            </a:pPr>
            <a:endParaRPr lang="en-US" altLang="ja-JP" sz="1200" b="1">
              <a:latin typeface="Courier New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r>
              <a:rPr lang="en-US" altLang="ja-JP" sz="1200" b="1">
                <a:latin typeface="Courier New" charset="0"/>
                <a:ea typeface="ＭＳ Ｐゴシック" charset="0"/>
              </a:rPr>
              <a:t>Agents agents = new Agents( handle, “MyAgents”, params, space, population );</a:t>
            </a:r>
          </a:p>
          <a:p>
            <a:pPr lvl="1">
              <a:buFont typeface="Wingdings" charset="0"/>
              <a:buNone/>
            </a:pPr>
            <a:endParaRPr lang="en-US" altLang="ja-JP" sz="1200" b="1">
              <a:latin typeface="Courier New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r>
              <a:rPr lang="en-US" altLang="ja-JP" sz="1200" b="1">
                <a:latin typeface="Courier New" charset="0"/>
                <a:ea typeface="ＭＳ Ｐゴシック" charset="0"/>
              </a:rPr>
              <a:t>space.callAll( MySpace.func1, params );</a:t>
            </a:r>
          </a:p>
          <a:p>
            <a:pPr lvl="1">
              <a:buFont typeface="Wingdings" charset="0"/>
              <a:buNone/>
            </a:pPr>
            <a:endParaRPr lang="en-US" altLang="ja-JP" sz="1200" b="1">
              <a:latin typeface="Courier New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r>
              <a:rPr lang="en-US" altLang="ja-JP" sz="1200" b="1">
                <a:latin typeface="Courier New" charset="0"/>
                <a:ea typeface="ＭＳ Ｐゴシック" charset="0"/>
              </a:rPr>
              <a:t>space.exchangeAll( MySpace.func2, neighbors );</a:t>
            </a:r>
          </a:p>
          <a:p>
            <a:pPr lvl="1">
              <a:buFont typeface="Wingdings" charset="0"/>
              <a:buNone/>
            </a:pPr>
            <a:endParaRPr lang="en-US" altLang="ja-JP" sz="1200" b="1">
              <a:latin typeface="Courier New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r>
              <a:rPr lang="en-US" altLang="ja-JP" sz="1200" b="1">
                <a:latin typeface="Courier New" charset="0"/>
                <a:ea typeface="ＭＳ Ｐゴシック" charset="0"/>
              </a:rPr>
              <a:t>agents.exchangeAll( MyAgents.func3 );</a:t>
            </a:r>
          </a:p>
          <a:p>
            <a:pPr lvl="1">
              <a:buFont typeface="Wingdings" charset="0"/>
              <a:buNone/>
            </a:pPr>
            <a:endParaRPr lang="en-US" altLang="ja-JP" sz="1200" b="1">
              <a:latin typeface="Courier New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r>
              <a:rPr lang="en-US" altLang="ja-JP" sz="1200" b="1">
                <a:latin typeface="Courier New" charset="0"/>
                <a:ea typeface="ＭＳ Ｐゴシック" charset="0"/>
              </a:rPr>
              <a:t>agents.manageAll( );</a:t>
            </a:r>
          </a:p>
          <a:p>
            <a:pPr lvl="1">
              <a:buFont typeface="Wingdings" charset="0"/>
              <a:buNone/>
            </a:pPr>
            <a:endParaRPr lang="en-US" altLang="ja-JP" sz="1200" b="1">
              <a:latin typeface="Courier New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r>
              <a:rPr lang="en-US" altLang="ja-JP" sz="1200" b="1">
                <a:latin typeface="Courier New" charset="0"/>
                <a:ea typeface="ＭＳ Ｐゴシック" charset="0"/>
              </a:rPr>
              <a:t>MASS.finish( );</a:t>
            </a:r>
          </a:p>
          <a:p>
            <a:pPr>
              <a:buFont typeface="Wingdings" charset="0"/>
              <a:buNone/>
            </a:pPr>
            <a:r>
              <a:rPr lang="en-US" altLang="ja-JP" sz="1200" b="1">
                <a:latin typeface="Courier New" charset="0"/>
                <a:ea typeface="ＭＳ Ｐゴシック" charset="0"/>
                <a:cs typeface="ＭＳ Ｐゴシック" charset="0"/>
              </a:rPr>
              <a:t>}</a:t>
            </a:r>
          </a:p>
        </p:txBody>
      </p:sp>
      <p:grpSp>
        <p:nvGrpSpPr>
          <p:cNvPr id="20" name="Group 156"/>
          <p:cNvGrpSpPr>
            <a:grpSpLocks/>
          </p:cNvGrpSpPr>
          <p:nvPr/>
        </p:nvGrpSpPr>
        <p:grpSpPr bwMode="auto">
          <a:xfrm>
            <a:off x="5257800" y="2522538"/>
            <a:ext cx="3048000" cy="3048000"/>
            <a:chOff x="3312" y="1589"/>
            <a:chExt cx="1920" cy="1920"/>
          </a:xfrm>
        </p:grpSpPr>
        <p:sp>
          <p:nvSpPr>
            <p:cNvPr id="33881" name="Rectangle 4"/>
            <p:cNvSpPr>
              <a:spLocks noChangeArrowheads="1"/>
            </p:cNvSpPr>
            <p:nvPr/>
          </p:nvSpPr>
          <p:spPr bwMode="auto">
            <a:xfrm>
              <a:off x="3792" y="1589"/>
              <a:ext cx="480" cy="480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882" name="Rectangle 13"/>
            <p:cNvSpPr>
              <a:spLocks noChangeArrowheads="1"/>
            </p:cNvSpPr>
            <p:nvPr/>
          </p:nvSpPr>
          <p:spPr bwMode="auto">
            <a:xfrm>
              <a:off x="4272" y="1589"/>
              <a:ext cx="480" cy="480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883" name="Rectangle 14"/>
            <p:cNvSpPr>
              <a:spLocks noChangeArrowheads="1"/>
            </p:cNvSpPr>
            <p:nvPr/>
          </p:nvSpPr>
          <p:spPr bwMode="auto">
            <a:xfrm>
              <a:off x="4752" y="1589"/>
              <a:ext cx="480" cy="480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884" name="Rectangle 15"/>
            <p:cNvSpPr>
              <a:spLocks noChangeArrowheads="1"/>
            </p:cNvSpPr>
            <p:nvPr/>
          </p:nvSpPr>
          <p:spPr bwMode="auto">
            <a:xfrm>
              <a:off x="3312" y="1589"/>
              <a:ext cx="480" cy="480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885" name="Rectangle 17"/>
            <p:cNvSpPr>
              <a:spLocks noChangeArrowheads="1"/>
            </p:cNvSpPr>
            <p:nvPr/>
          </p:nvSpPr>
          <p:spPr bwMode="auto">
            <a:xfrm>
              <a:off x="3792" y="2069"/>
              <a:ext cx="480" cy="480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886" name="Rectangle 19"/>
            <p:cNvSpPr>
              <a:spLocks noChangeArrowheads="1"/>
            </p:cNvSpPr>
            <p:nvPr/>
          </p:nvSpPr>
          <p:spPr bwMode="auto">
            <a:xfrm>
              <a:off x="4272" y="2069"/>
              <a:ext cx="480" cy="480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887" name="Rectangle 20"/>
            <p:cNvSpPr>
              <a:spLocks noChangeArrowheads="1"/>
            </p:cNvSpPr>
            <p:nvPr/>
          </p:nvSpPr>
          <p:spPr bwMode="auto">
            <a:xfrm>
              <a:off x="4752" y="2069"/>
              <a:ext cx="480" cy="480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888" name="Rectangle 21"/>
            <p:cNvSpPr>
              <a:spLocks noChangeArrowheads="1"/>
            </p:cNvSpPr>
            <p:nvPr/>
          </p:nvSpPr>
          <p:spPr bwMode="auto">
            <a:xfrm>
              <a:off x="3312" y="2069"/>
              <a:ext cx="480" cy="480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889" name="Rectangle 22"/>
            <p:cNvSpPr>
              <a:spLocks noChangeArrowheads="1"/>
            </p:cNvSpPr>
            <p:nvPr/>
          </p:nvSpPr>
          <p:spPr bwMode="auto">
            <a:xfrm>
              <a:off x="3792" y="2549"/>
              <a:ext cx="480" cy="480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890" name="Rectangle 24"/>
            <p:cNvSpPr>
              <a:spLocks noChangeArrowheads="1"/>
            </p:cNvSpPr>
            <p:nvPr/>
          </p:nvSpPr>
          <p:spPr bwMode="auto">
            <a:xfrm>
              <a:off x="4272" y="2549"/>
              <a:ext cx="480" cy="480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891" name="Rectangle 25"/>
            <p:cNvSpPr>
              <a:spLocks noChangeArrowheads="1"/>
            </p:cNvSpPr>
            <p:nvPr/>
          </p:nvSpPr>
          <p:spPr bwMode="auto">
            <a:xfrm>
              <a:off x="4752" y="2549"/>
              <a:ext cx="480" cy="480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892" name="Rectangle 26"/>
            <p:cNvSpPr>
              <a:spLocks noChangeArrowheads="1"/>
            </p:cNvSpPr>
            <p:nvPr/>
          </p:nvSpPr>
          <p:spPr bwMode="auto">
            <a:xfrm>
              <a:off x="3312" y="2549"/>
              <a:ext cx="480" cy="480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893" name="Rectangle 27"/>
            <p:cNvSpPr>
              <a:spLocks noChangeArrowheads="1"/>
            </p:cNvSpPr>
            <p:nvPr/>
          </p:nvSpPr>
          <p:spPr bwMode="auto">
            <a:xfrm>
              <a:off x="3792" y="3029"/>
              <a:ext cx="480" cy="480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894" name="Rectangle 29"/>
            <p:cNvSpPr>
              <a:spLocks noChangeArrowheads="1"/>
            </p:cNvSpPr>
            <p:nvPr/>
          </p:nvSpPr>
          <p:spPr bwMode="auto">
            <a:xfrm>
              <a:off x="4272" y="3029"/>
              <a:ext cx="480" cy="480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895" name="Rectangle 30"/>
            <p:cNvSpPr>
              <a:spLocks noChangeArrowheads="1"/>
            </p:cNvSpPr>
            <p:nvPr/>
          </p:nvSpPr>
          <p:spPr bwMode="auto">
            <a:xfrm>
              <a:off x="4752" y="3029"/>
              <a:ext cx="480" cy="480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896" name="Rectangle 31"/>
            <p:cNvSpPr>
              <a:spLocks noChangeArrowheads="1"/>
            </p:cNvSpPr>
            <p:nvPr/>
          </p:nvSpPr>
          <p:spPr bwMode="auto">
            <a:xfrm>
              <a:off x="3312" y="3029"/>
              <a:ext cx="480" cy="480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21" name="Group 149"/>
          <p:cNvGrpSpPr>
            <a:grpSpLocks/>
          </p:cNvGrpSpPr>
          <p:nvPr/>
        </p:nvGrpSpPr>
        <p:grpSpPr bwMode="auto">
          <a:xfrm>
            <a:off x="5638800" y="2127250"/>
            <a:ext cx="2286000" cy="381000"/>
            <a:chOff x="3552" y="1340"/>
            <a:chExt cx="1440" cy="240"/>
          </a:xfrm>
        </p:grpSpPr>
        <p:grpSp>
          <p:nvGrpSpPr>
            <p:cNvPr id="33864" name="Group 56"/>
            <p:cNvGrpSpPr>
              <a:grpSpLocks/>
            </p:cNvGrpSpPr>
            <p:nvPr/>
          </p:nvGrpSpPr>
          <p:grpSpPr bwMode="auto">
            <a:xfrm>
              <a:off x="4944" y="1340"/>
              <a:ext cx="48" cy="240"/>
              <a:chOff x="3552" y="1248"/>
              <a:chExt cx="96" cy="440"/>
            </a:xfrm>
          </p:grpSpPr>
          <p:sp>
            <p:nvSpPr>
              <p:cNvPr id="2" name="Freeform 124"/>
              <p:cNvSpPr>
                <a:spLocks noChangeArrowheads="1"/>
              </p:cNvSpPr>
              <p:nvPr/>
            </p:nvSpPr>
            <p:spPr bwMode="auto">
              <a:xfrm>
                <a:off x="3552" y="1288"/>
                <a:ext cx="78" cy="304"/>
              </a:xfrm>
              <a:custGeom>
                <a:avLst/>
                <a:gdLst>
                  <a:gd name="T0" fmla="*/ 317488 w 634975"/>
                  <a:gd name="T1" fmla="*/ 0 h 1226576"/>
                  <a:gd name="T2" fmla="*/ 591681 w 634975"/>
                  <a:gd name="T3" fmla="*/ 72152 h 1226576"/>
                  <a:gd name="T4" fmla="*/ 0 w 634975"/>
                  <a:gd name="T5" fmla="*/ 245315 h 1226576"/>
                  <a:gd name="T6" fmla="*/ 620544 w 634975"/>
                  <a:gd name="T7" fmla="*/ 389618 h 1226576"/>
                  <a:gd name="T8" fmla="*/ 0 w 634975"/>
                  <a:gd name="T9" fmla="*/ 548351 h 1226576"/>
                  <a:gd name="T10" fmla="*/ 606113 w 634975"/>
                  <a:gd name="T11" fmla="*/ 692654 h 1226576"/>
                  <a:gd name="T12" fmla="*/ 0 w 634975"/>
                  <a:gd name="T13" fmla="*/ 865818 h 1226576"/>
                  <a:gd name="T14" fmla="*/ 634975 w 634975"/>
                  <a:gd name="T15" fmla="*/ 1010121 h 1226576"/>
                  <a:gd name="T16" fmla="*/ 14431 w 634975"/>
                  <a:gd name="T17" fmla="*/ 1154424 h 1226576"/>
                  <a:gd name="T18" fmla="*/ 303056 w 634975"/>
                  <a:gd name="T19" fmla="*/ 1226576 h 12265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34975"/>
                  <a:gd name="T31" fmla="*/ 0 h 1226576"/>
                  <a:gd name="T32" fmla="*/ 634975 w 634975"/>
                  <a:gd name="T33" fmla="*/ 1226576 h 122657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34975" h="1226576">
                    <a:moveTo>
                      <a:pt x="317488" y="0"/>
                    </a:moveTo>
                    <a:lnTo>
                      <a:pt x="591681" y="72152"/>
                    </a:lnTo>
                    <a:lnTo>
                      <a:pt x="0" y="245315"/>
                    </a:lnTo>
                    <a:lnTo>
                      <a:pt x="620544" y="389618"/>
                    </a:lnTo>
                    <a:lnTo>
                      <a:pt x="0" y="548351"/>
                    </a:lnTo>
                    <a:lnTo>
                      <a:pt x="606113" y="692654"/>
                    </a:lnTo>
                    <a:lnTo>
                      <a:pt x="0" y="865818"/>
                    </a:lnTo>
                    <a:lnTo>
                      <a:pt x="634975" y="1010121"/>
                    </a:lnTo>
                    <a:lnTo>
                      <a:pt x="14431" y="1154424"/>
                    </a:lnTo>
                    <a:lnTo>
                      <a:pt x="303056" y="1226576"/>
                    </a:lnTo>
                  </a:path>
                </a:pathLst>
              </a:custGeom>
              <a:noFill/>
              <a:ln w="25400">
                <a:solidFill>
                  <a:schemeClr val="tx2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defTabSz="457200" eaLnBrk="1" hangingPunct="1"/>
                <a:endParaRPr kumimoji="1" lang="ja-JP" altLang="en-US" sz="1000" b="0">
                  <a:latin typeface="Calibri" charset="0"/>
                </a:endParaRPr>
              </a:p>
            </p:txBody>
          </p:sp>
          <p:cxnSp>
            <p:nvCxnSpPr>
              <p:cNvPr id="3" name="Straight Connector 126"/>
              <p:cNvCxnSpPr>
                <a:cxnSpLocks noChangeShapeType="1"/>
              </p:cNvCxnSpPr>
              <p:nvPr/>
            </p:nvCxnSpPr>
            <p:spPr bwMode="auto">
              <a:xfrm>
                <a:off x="3600" y="1248"/>
                <a:ext cx="0" cy="57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</p:cxnSp>
          <p:sp>
            <p:nvSpPr>
              <p:cNvPr id="33880" name="AutoShape 59"/>
              <p:cNvSpPr>
                <a:spLocks noChangeArrowheads="1"/>
              </p:cNvSpPr>
              <p:nvPr/>
            </p:nvSpPr>
            <p:spPr bwMode="auto">
              <a:xfrm flipV="1">
                <a:off x="3552" y="1592"/>
                <a:ext cx="96" cy="96"/>
              </a:xfrm>
              <a:prstGeom prst="triangle">
                <a:avLst>
                  <a:gd name="adj" fmla="val 50000"/>
                </a:avLst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33865" name="Line 60"/>
            <p:cNvSpPr>
              <a:spLocks noChangeShapeType="1"/>
            </p:cNvSpPr>
            <p:nvPr/>
          </p:nvSpPr>
          <p:spPr bwMode="auto">
            <a:xfrm>
              <a:off x="3600" y="1340"/>
              <a:ext cx="1392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866" name="Group 86"/>
            <p:cNvGrpSpPr>
              <a:grpSpLocks/>
            </p:cNvGrpSpPr>
            <p:nvPr/>
          </p:nvGrpSpPr>
          <p:grpSpPr bwMode="auto">
            <a:xfrm>
              <a:off x="4464" y="1340"/>
              <a:ext cx="48" cy="240"/>
              <a:chOff x="3552" y="1248"/>
              <a:chExt cx="96" cy="440"/>
            </a:xfrm>
          </p:grpSpPr>
          <p:sp>
            <p:nvSpPr>
              <p:cNvPr id="4" name="Freeform 124"/>
              <p:cNvSpPr>
                <a:spLocks noChangeArrowheads="1"/>
              </p:cNvSpPr>
              <p:nvPr/>
            </p:nvSpPr>
            <p:spPr bwMode="auto">
              <a:xfrm>
                <a:off x="3552" y="1288"/>
                <a:ext cx="78" cy="304"/>
              </a:xfrm>
              <a:custGeom>
                <a:avLst/>
                <a:gdLst>
                  <a:gd name="T0" fmla="*/ 317488 w 634975"/>
                  <a:gd name="T1" fmla="*/ 0 h 1226576"/>
                  <a:gd name="T2" fmla="*/ 591681 w 634975"/>
                  <a:gd name="T3" fmla="*/ 72152 h 1226576"/>
                  <a:gd name="T4" fmla="*/ 0 w 634975"/>
                  <a:gd name="T5" fmla="*/ 245315 h 1226576"/>
                  <a:gd name="T6" fmla="*/ 620544 w 634975"/>
                  <a:gd name="T7" fmla="*/ 389618 h 1226576"/>
                  <a:gd name="T8" fmla="*/ 0 w 634975"/>
                  <a:gd name="T9" fmla="*/ 548351 h 1226576"/>
                  <a:gd name="T10" fmla="*/ 606113 w 634975"/>
                  <a:gd name="T11" fmla="*/ 692654 h 1226576"/>
                  <a:gd name="T12" fmla="*/ 0 w 634975"/>
                  <a:gd name="T13" fmla="*/ 865818 h 1226576"/>
                  <a:gd name="T14" fmla="*/ 634975 w 634975"/>
                  <a:gd name="T15" fmla="*/ 1010121 h 1226576"/>
                  <a:gd name="T16" fmla="*/ 14431 w 634975"/>
                  <a:gd name="T17" fmla="*/ 1154424 h 1226576"/>
                  <a:gd name="T18" fmla="*/ 303056 w 634975"/>
                  <a:gd name="T19" fmla="*/ 1226576 h 12265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34975"/>
                  <a:gd name="T31" fmla="*/ 0 h 1226576"/>
                  <a:gd name="T32" fmla="*/ 634975 w 634975"/>
                  <a:gd name="T33" fmla="*/ 1226576 h 122657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34975" h="1226576">
                    <a:moveTo>
                      <a:pt x="317488" y="0"/>
                    </a:moveTo>
                    <a:lnTo>
                      <a:pt x="591681" y="72152"/>
                    </a:lnTo>
                    <a:lnTo>
                      <a:pt x="0" y="245315"/>
                    </a:lnTo>
                    <a:lnTo>
                      <a:pt x="620544" y="389618"/>
                    </a:lnTo>
                    <a:lnTo>
                      <a:pt x="0" y="548351"/>
                    </a:lnTo>
                    <a:lnTo>
                      <a:pt x="606113" y="692654"/>
                    </a:lnTo>
                    <a:lnTo>
                      <a:pt x="0" y="865818"/>
                    </a:lnTo>
                    <a:lnTo>
                      <a:pt x="634975" y="1010121"/>
                    </a:lnTo>
                    <a:lnTo>
                      <a:pt x="14431" y="1154424"/>
                    </a:lnTo>
                    <a:lnTo>
                      <a:pt x="303056" y="1226576"/>
                    </a:lnTo>
                  </a:path>
                </a:pathLst>
              </a:custGeom>
              <a:noFill/>
              <a:ln w="25400">
                <a:solidFill>
                  <a:schemeClr val="tx2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defTabSz="457200" eaLnBrk="1" hangingPunct="1"/>
                <a:endParaRPr kumimoji="1" lang="ja-JP" altLang="en-US" sz="1000" b="0">
                  <a:latin typeface="Calibri" charset="0"/>
                </a:endParaRPr>
              </a:p>
            </p:txBody>
          </p:sp>
          <p:cxnSp>
            <p:nvCxnSpPr>
              <p:cNvPr id="5" name="Straight Connector 126"/>
              <p:cNvCxnSpPr>
                <a:cxnSpLocks noChangeShapeType="1"/>
              </p:cNvCxnSpPr>
              <p:nvPr/>
            </p:nvCxnSpPr>
            <p:spPr bwMode="auto">
              <a:xfrm>
                <a:off x="3600" y="1248"/>
                <a:ext cx="0" cy="57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</p:cxnSp>
          <p:sp>
            <p:nvSpPr>
              <p:cNvPr id="33877" name="AutoShape 89"/>
              <p:cNvSpPr>
                <a:spLocks noChangeArrowheads="1"/>
              </p:cNvSpPr>
              <p:nvPr/>
            </p:nvSpPr>
            <p:spPr bwMode="auto">
              <a:xfrm flipV="1">
                <a:off x="3552" y="1592"/>
                <a:ext cx="96" cy="96"/>
              </a:xfrm>
              <a:prstGeom prst="triangle">
                <a:avLst>
                  <a:gd name="adj" fmla="val 50000"/>
                </a:avLst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33867" name="Group 90"/>
            <p:cNvGrpSpPr>
              <a:grpSpLocks/>
            </p:cNvGrpSpPr>
            <p:nvPr/>
          </p:nvGrpSpPr>
          <p:grpSpPr bwMode="auto">
            <a:xfrm>
              <a:off x="3984" y="1340"/>
              <a:ext cx="48" cy="240"/>
              <a:chOff x="3552" y="1248"/>
              <a:chExt cx="96" cy="440"/>
            </a:xfrm>
          </p:grpSpPr>
          <p:sp>
            <p:nvSpPr>
              <p:cNvPr id="6" name="Freeform 124"/>
              <p:cNvSpPr>
                <a:spLocks noChangeArrowheads="1"/>
              </p:cNvSpPr>
              <p:nvPr/>
            </p:nvSpPr>
            <p:spPr bwMode="auto">
              <a:xfrm>
                <a:off x="3552" y="1288"/>
                <a:ext cx="78" cy="304"/>
              </a:xfrm>
              <a:custGeom>
                <a:avLst/>
                <a:gdLst>
                  <a:gd name="T0" fmla="*/ 317488 w 634975"/>
                  <a:gd name="T1" fmla="*/ 0 h 1226576"/>
                  <a:gd name="T2" fmla="*/ 591681 w 634975"/>
                  <a:gd name="T3" fmla="*/ 72152 h 1226576"/>
                  <a:gd name="T4" fmla="*/ 0 w 634975"/>
                  <a:gd name="T5" fmla="*/ 245315 h 1226576"/>
                  <a:gd name="T6" fmla="*/ 620544 w 634975"/>
                  <a:gd name="T7" fmla="*/ 389618 h 1226576"/>
                  <a:gd name="T8" fmla="*/ 0 w 634975"/>
                  <a:gd name="T9" fmla="*/ 548351 h 1226576"/>
                  <a:gd name="T10" fmla="*/ 606113 w 634975"/>
                  <a:gd name="T11" fmla="*/ 692654 h 1226576"/>
                  <a:gd name="T12" fmla="*/ 0 w 634975"/>
                  <a:gd name="T13" fmla="*/ 865818 h 1226576"/>
                  <a:gd name="T14" fmla="*/ 634975 w 634975"/>
                  <a:gd name="T15" fmla="*/ 1010121 h 1226576"/>
                  <a:gd name="T16" fmla="*/ 14431 w 634975"/>
                  <a:gd name="T17" fmla="*/ 1154424 h 1226576"/>
                  <a:gd name="T18" fmla="*/ 303056 w 634975"/>
                  <a:gd name="T19" fmla="*/ 1226576 h 12265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34975"/>
                  <a:gd name="T31" fmla="*/ 0 h 1226576"/>
                  <a:gd name="T32" fmla="*/ 634975 w 634975"/>
                  <a:gd name="T33" fmla="*/ 1226576 h 122657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34975" h="1226576">
                    <a:moveTo>
                      <a:pt x="317488" y="0"/>
                    </a:moveTo>
                    <a:lnTo>
                      <a:pt x="591681" y="72152"/>
                    </a:lnTo>
                    <a:lnTo>
                      <a:pt x="0" y="245315"/>
                    </a:lnTo>
                    <a:lnTo>
                      <a:pt x="620544" y="389618"/>
                    </a:lnTo>
                    <a:lnTo>
                      <a:pt x="0" y="548351"/>
                    </a:lnTo>
                    <a:lnTo>
                      <a:pt x="606113" y="692654"/>
                    </a:lnTo>
                    <a:lnTo>
                      <a:pt x="0" y="865818"/>
                    </a:lnTo>
                    <a:lnTo>
                      <a:pt x="634975" y="1010121"/>
                    </a:lnTo>
                    <a:lnTo>
                      <a:pt x="14431" y="1154424"/>
                    </a:lnTo>
                    <a:lnTo>
                      <a:pt x="303056" y="1226576"/>
                    </a:lnTo>
                  </a:path>
                </a:pathLst>
              </a:custGeom>
              <a:noFill/>
              <a:ln w="25400">
                <a:solidFill>
                  <a:schemeClr val="tx2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defTabSz="457200" eaLnBrk="1" hangingPunct="1"/>
                <a:endParaRPr kumimoji="1" lang="ja-JP" altLang="en-US" sz="1000" b="0">
                  <a:latin typeface="Calibri" charset="0"/>
                </a:endParaRPr>
              </a:p>
            </p:txBody>
          </p:sp>
          <p:cxnSp>
            <p:nvCxnSpPr>
              <p:cNvPr id="7" name="Straight Connector 126"/>
              <p:cNvCxnSpPr>
                <a:cxnSpLocks noChangeShapeType="1"/>
              </p:cNvCxnSpPr>
              <p:nvPr/>
            </p:nvCxnSpPr>
            <p:spPr bwMode="auto">
              <a:xfrm>
                <a:off x="3600" y="1248"/>
                <a:ext cx="0" cy="57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</p:cxnSp>
          <p:sp>
            <p:nvSpPr>
              <p:cNvPr id="33874" name="AutoShape 93"/>
              <p:cNvSpPr>
                <a:spLocks noChangeArrowheads="1"/>
              </p:cNvSpPr>
              <p:nvPr/>
            </p:nvSpPr>
            <p:spPr bwMode="auto">
              <a:xfrm flipV="1">
                <a:off x="3552" y="1592"/>
                <a:ext cx="96" cy="96"/>
              </a:xfrm>
              <a:prstGeom prst="triangle">
                <a:avLst>
                  <a:gd name="adj" fmla="val 50000"/>
                </a:avLst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33868" name="Group 94"/>
            <p:cNvGrpSpPr>
              <a:grpSpLocks/>
            </p:cNvGrpSpPr>
            <p:nvPr/>
          </p:nvGrpSpPr>
          <p:grpSpPr bwMode="auto">
            <a:xfrm>
              <a:off x="3552" y="1340"/>
              <a:ext cx="48" cy="240"/>
              <a:chOff x="3552" y="1248"/>
              <a:chExt cx="96" cy="440"/>
            </a:xfrm>
          </p:grpSpPr>
          <p:sp>
            <p:nvSpPr>
              <p:cNvPr id="8" name="Freeform 124"/>
              <p:cNvSpPr>
                <a:spLocks noChangeArrowheads="1"/>
              </p:cNvSpPr>
              <p:nvPr/>
            </p:nvSpPr>
            <p:spPr bwMode="auto">
              <a:xfrm>
                <a:off x="3552" y="1288"/>
                <a:ext cx="78" cy="304"/>
              </a:xfrm>
              <a:custGeom>
                <a:avLst/>
                <a:gdLst>
                  <a:gd name="T0" fmla="*/ 317488 w 634975"/>
                  <a:gd name="T1" fmla="*/ 0 h 1226576"/>
                  <a:gd name="T2" fmla="*/ 591681 w 634975"/>
                  <a:gd name="T3" fmla="*/ 72152 h 1226576"/>
                  <a:gd name="T4" fmla="*/ 0 w 634975"/>
                  <a:gd name="T5" fmla="*/ 245315 h 1226576"/>
                  <a:gd name="T6" fmla="*/ 620544 w 634975"/>
                  <a:gd name="T7" fmla="*/ 389618 h 1226576"/>
                  <a:gd name="T8" fmla="*/ 0 w 634975"/>
                  <a:gd name="T9" fmla="*/ 548351 h 1226576"/>
                  <a:gd name="T10" fmla="*/ 606113 w 634975"/>
                  <a:gd name="T11" fmla="*/ 692654 h 1226576"/>
                  <a:gd name="T12" fmla="*/ 0 w 634975"/>
                  <a:gd name="T13" fmla="*/ 865818 h 1226576"/>
                  <a:gd name="T14" fmla="*/ 634975 w 634975"/>
                  <a:gd name="T15" fmla="*/ 1010121 h 1226576"/>
                  <a:gd name="T16" fmla="*/ 14431 w 634975"/>
                  <a:gd name="T17" fmla="*/ 1154424 h 1226576"/>
                  <a:gd name="T18" fmla="*/ 303056 w 634975"/>
                  <a:gd name="T19" fmla="*/ 1226576 h 12265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34975"/>
                  <a:gd name="T31" fmla="*/ 0 h 1226576"/>
                  <a:gd name="T32" fmla="*/ 634975 w 634975"/>
                  <a:gd name="T33" fmla="*/ 1226576 h 122657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34975" h="1226576">
                    <a:moveTo>
                      <a:pt x="317488" y="0"/>
                    </a:moveTo>
                    <a:lnTo>
                      <a:pt x="591681" y="72152"/>
                    </a:lnTo>
                    <a:lnTo>
                      <a:pt x="0" y="245315"/>
                    </a:lnTo>
                    <a:lnTo>
                      <a:pt x="620544" y="389618"/>
                    </a:lnTo>
                    <a:lnTo>
                      <a:pt x="0" y="548351"/>
                    </a:lnTo>
                    <a:lnTo>
                      <a:pt x="606113" y="692654"/>
                    </a:lnTo>
                    <a:lnTo>
                      <a:pt x="0" y="865818"/>
                    </a:lnTo>
                    <a:lnTo>
                      <a:pt x="634975" y="1010121"/>
                    </a:lnTo>
                    <a:lnTo>
                      <a:pt x="14431" y="1154424"/>
                    </a:lnTo>
                    <a:lnTo>
                      <a:pt x="303056" y="1226576"/>
                    </a:lnTo>
                  </a:path>
                </a:pathLst>
              </a:custGeom>
              <a:noFill/>
              <a:ln w="25400">
                <a:solidFill>
                  <a:schemeClr val="tx2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defTabSz="457200" eaLnBrk="1" hangingPunct="1"/>
                <a:endParaRPr kumimoji="1" lang="ja-JP" altLang="en-US" sz="1000" b="0">
                  <a:latin typeface="Calibri" charset="0"/>
                </a:endParaRPr>
              </a:p>
            </p:txBody>
          </p:sp>
          <p:cxnSp>
            <p:nvCxnSpPr>
              <p:cNvPr id="9" name="Straight Connector 126"/>
              <p:cNvCxnSpPr>
                <a:cxnSpLocks noChangeShapeType="1"/>
              </p:cNvCxnSpPr>
              <p:nvPr/>
            </p:nvCxnSpPr>
            <p:spPr bwMode="auto">
              <a:xfrm>
                <a:off x="3600" y="1248"/>
                <a:ext cx="0" cy="57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</p:cxnSp>
          <p:sp>
            <p:nvSpPr>
              <p:cNvPr id="33871" name="AutoShape 97"/>
              <p:cNvSpPr>
                <a:spLocks noChangeArrowheads="1"/>
              </p:cNvSpPr>
              <p:nvPr/>
            </p:nvSpPr>
            <p:spPr bwMode="auto">
              <a:xfrm flipV="1">
                <a:off x="3552" y="1592"/>
                <a:ext cx="96" cy="96"/>
              </a:xfrm>
              <a:prstGeom prst="triangle">
                <a:avLst>
                  <a:gd name="adj" fmla="val 50000"/>
                </a:avLst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grpSp>
        <p:nvGrpSpPr>
          <p:cNvPr id="33798" name="Group 102"/>
          <p:cNvGrpSpPr>
            <a:grpSpLocks/>
          </p:cNvGrpSpPr>
          <p:nvPr/>
        </p:nvGrpSpPr>
        <p:grpSpPr bwMode="auto">
          <a:xfrm>
            <a:off x="5638800" y="1828800"/>
            <a:ext cx="61913" cy="298450"/>
            <a:chOff x="3552" y="1152"/>
            <a:chExt cx="39" cy="188"/>
          </a:xfrm>
        </p:grpSpPr>
        <p:sp>
          <p:nvSpPr>
            <p:cNvPr id="10" name="Freeform 124"/>
            <p:cNvSpPr>
              <a:spLocks noChangeArrowheads="1"/>
            </p:cNvSpPr>
            <p:nvPr/>
          </p:nvSpPr>
          <p:spPr bwMode="auto">
            <a:xfrm>
              <a:off x="3552" y="1174"/>
              <a:ext cx="39" cy="166"/>
            </a:xfrm>
            <a:custGeom>
              <a:avLst/>
              <a:gdLst>
                <a:gd name="T0" fmla="*/ 317488 w 634975"/>
                <a:gd name="T1" fmla="*/ 0 h 1226576"/>
                <a:gd name="T2" fmla="*/ 591681 w 634975"/>
                <a:gd name="T3" fmla="*/ 72152 h 1226576"/>
                <a:gd name="T4" fmla="*/ 0 w 634975"/>
                <a:gd name="T5" fmla="*/ 245315 h 1226576"/>
                <a:gd name="T6" fmla="*/ 620544 w 634975"/>
                <a:gd name="T7" fmla="*/ 389618 h 1226576"/>
                <a:gd name="T8" fmla="*/ 0 w 634975"/>
                <a:gd name="T9" fmla="*/ 548351 h 1226576"/>
                <a:gd name="T10" fmla="*/ 606113 w 634975"/>
                <a:gd name="T11" fmla="*/ 692654 h 1226576"/>
                <a:gd name="T12" fmla="*/ 0 w 634975"/>
                <a:gd name="T13" fmla="*/ 865818 h 1226576"/>
                <a:gd name="T14" fmla="*/ 634975 w 634975"/>
                <a:gd name="T15" fmla="*/ 1010121 h 1226576"/>
                <a:gd name="T16" fmla="*/ 14431 w 634975"/>
                <a:gd name="T17" fmla="*/ 1154424 h 1226576"/>
                <a:gd name="T18" fmla="*/ 303056 w 634975"/>
                <a:gd name="T19" fmla="*/ 1226576 h 12265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34975"/>
                <a:gd name="T31" fmla="*/ 0 h 1226576"/>
                <a:gd name="T32" fmla="*/ 634975 w 634975"/>
                <a:gd name="T33" fmla="*/ 1226576 h 12265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34975" h="1226576">
                  <a:moveTo>
                    <a:pt x="317488" y="0"/>
                  </a:moveTo>
                  <a:lnTo>
                    <a:pt x="591681" y="72152"/>
                  </a:lnTo>
                  <a:lnTo>
                    <a:pt x="0" y="245315"/>
                  </a:lnTo>
                  <a:lnTo>
                    <a:pt x="620544" y="389618"/>
                  </a:lnTo>
                  <a:lnTo>
                    <a:pt x="0" y="548351"/>
                  </a:lnTo>
                  <a:lnTo>
                    <a:pt x="606113" y="692654"/>
                  </a:lnTo>
                  <a:lnTo>
                    <a:pt x="0" y="865818"/>
                  </a:lnTo>
                  <a:lnTo>
                    <a:pt x="634975" y="1010121"/>
                  </a:lnTo>
                  <a:lnTo>
                    <a:pt x="14431" y="1154424"/>
                  </a:lnTo>
                  <a:lnTo>
                    <a:pt x="303056" y="1226576"/>
                  </a:lnTo>
                </a:path>
              </a:pathLst>
            </a:cu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defTabSz="457200" eaLnBrk="1" hangingPunct="1"/>
              <a:endParaRPr kumimoji="1" lang="ja-JP" altLang="en-US" sz="1000" b="0">
                <a:latin typeface="Calibri" charset="0"/>
              </a:endParaRPr>
            </a:p>
          </p:txBody>
        </p:sp>
        <p:cxnSp>
          <p:nvCxnSpPr>
            <p:cNvPr id="11" name="Straight Connector 126"/>
            <p:cNvCxnSpPr>
              <a:cxnSpLocks noChangeShapeType="1"/>
            </p:cNvCxnSpPr>
            <p:nvPr/>
          </p:nvCxnSpPr>
          <p:spPr bwMode="auto">
            <a:xfrm>
              <a:off x="3576" y="1152"/>
              <a:ext cx="0" cy="31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</p:grpSp>
      <p:grpSp>
        <p:nvGrpSpPr>
          <p:cNvPr id="27" name="Group 150"/>
          <p:cNvGrpSpPr>
            <a:grpSpLocks/>
          </p:cNvGrpSpPr>
          <p:nvPr/>
        </p:nvGrpSpPr>
        <p:grpSpPr bwMode="auto">
          <a:xfrm>
            <a:off x="5638800" y="5556250"/>
            <a:ext cx="2286000" cy="381000"/>
            <a:chOff x="3552" y="3500"/>
            <a:chExt cx="1440" cy="240"/>
          </a:xfrm>
        </p:grpSpPr>
        <p:grpSp>
          <p:nvGrpSpPr>
            <p:cNvPr id="22" name="Group 103"/>
            <p:cNvGrpSpPr>
              <a:grpSpLocks/>
            </p:cNvGrpSpPr>
            <p:nvPr/>
          </p:nvGrpSpPr>
          <p:grpSpPr bwMode="auto">
            <a:xfrm>
              <a:off x="4944" y="3500"/>
              <a:ext cx="48" cy="240"/>
              <a:chOff x="3552" y="1248"/>
              <a:chExt cx="96" cy="440"/>
            </a:xfrm>
          </p:grpSpPr>
          <p:sp>
            <p:nvSpPr>
              <p:cNvPr id="12" name="Freeform 124"/>
              <p:cNvSpPr>
                <a:spLocks noChangeArrowheads="1"/>
              </p:cNvSpPr>
              <p:nvPr/>
            </p:nvSpPr>
            <p:spPr bwMode="auto">
              <a:xfrm>
                <a:off x="3552" y="1288"/>
                <a:ext cx="78" cy="304"/>
              </a:xfrm>
              <a:custGeom>
                <a:avLst/>
                <a:gdLst>
                  <a:gd name="T0" fmla="*/ 317488 w 634975"/>
                  <a:gd name="T1" fmla="*/ 0 h 1226576"/>
                  <a:gd name="T2" fmla="*/ 591681 w 634975"/>
                  <a:gd name="T3" fmla="*/ 72152 h 1226576"/>
                  <a:gd name="T4" fmla="*/ 0 w 634975"/>
                  <a:gd name="T5" fmla="*/ 245315 h 1226576"/>
                  <a:gd name="T6" fmla="*/ 620544 w 634975"/>
                  <a:gd name="T7" fmla="*/ 389618 h 1226576"/>
                  <a:gd name="T8" fmla="*/ 0 w 634975"/>
                  <a:gd name="T9" fmla="*/ 548351 h 1226576"/>
                  <a:gd name="T10" fmla="*/ 606113 w 634975"/>
                  <a:gd name="T11" fmla="*/ 692654 h 1226576"/>
                  <a:gd name="T12" fmla="*/ 0 w 634975"/>
                  <a:gd name="T13" fmla="*/ 865818 h 1226576"/>
                  <a:gd name="T14" fmla="*/ 634975 w 634975"/>
                  <a:gd name="T15" fmla="*/ 1010121 h 1226576"/>
                  <a:gd name="T16" fmla="*/ 14431 w 634975"/>
                  <a:gd name="T17" fmla="*/ 1154424 h 1226576"/>
                  <a:gd name="T18" fmla="*/ 303056 w 634975"/>
                  <a:gd name="T19" fmla="*/ 1226576 h 12265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34975"/>
                  <a:gd name="T31" fmla="*/ 0 h 1226576"/>
                  <a:gd name="T32" fmla="*/ 634975 w 634975"/>
                  <a:gd name="T33" fmla="*/ 1226576 h 122657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34975" h="1226576">
                    <a:moveTo>
                      <a:pt x="317488" y="0"/>
                    </a:moveTo>
                    <a:lnTo>
                      <a:pt x="591681" y="72152"/>
                    </a:lnTo>
                    <a:lnTo>
                      <a:pt x="0" y="245315"/>
                    </a:lnTo>
                    <a:lnTo>
                      <a:pt x="620544" y="389618"/>
                    </a:lnTo>
                    <a:lnTo>
                      <a:pt x="0" y="548351"/>
                    </a:lnTo>
                    <a:lnTo>
                      <a:pt x="606113" y="692654"/>
                    </a:lnTo>
                    <a:lnTo>
                      <a:pt x="0" y="865818"/>
                    </a:lnTo>
                    <a:lnTo>
                      <a:pt x="634975" y="1010121"/>
                    </a:lnTo>
                    <a:lnTo>
                      <a:pt x="14431" y="1154424"/>
                    </a:lnTo>
                    <a:lnTo>
                      <a:pt x="303056" y="1226576"/>
                    </a:lnTo>
                  </a:path>
                </a:pathLst>
              </a:custGeom>
              <a:noFill/>
              <a:ln w="25400">
                <a:solidFill>
                  <a:schemeClr val="tx2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defTabSz="457200" eaLnBrk="1" hangingPunct="1"/>
                <a:endParaRPr kumimoji="1" lang="ja-JP" altLang="en-US" sz="1000" b="0">
                  <a:latin typeface="Calibri" charset="0"/>
                </a:endParaRPr>
              </a:p>
            </p:txBody>
          </p:sp>
          <p:cxnSp>
            <p:nvCxnSpPr>
              <p:cNvPr id="13" name="Straight Connector 126"/>
              <p:cNvCxnSpPr>
                <a:cxnSpLocks noChangeShapeType="1"/>
              </p:cNvCxnSpPr>
              <p:nvPr/>
            </p:nvCxnSpPr>
            <p:spPr bwMode="auto">
              <a:xfrm>
                <a:off x="3600" y="1248"/>
                <a:ext cx="0" cy="57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</p:cxnSp>
          <p:sp>
            <p:nvSpPr>
              <p:cNvPr id="33861" name="AutoShape 106"/>
              <p:cNvSpPr>
                <a:spLocks noChangeArrowheads="1"/>
              </p:cNvSpPr>
              <p:nvPr/>
            </p:nvSpPr>
            <p:spPr bwMode="auto">
              <a:xfrm flipV="1">
                <a:off x="3552" y="1592"/>
                <a:ext cx="96" cy="96"/>
              </a:xfrm>
              <a:prstGeom prst="triangle">
                <a:avLst>
                  <a:gd name="adj" fmla="val 50000"/>
                </a:avLst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33846" name="Line 107"/>
            <p:cNvSpPr>
              <a:spLocks noChangeShapeType="1"/>
            </p:cNvSpPr>
            <p:nvPr/>
          </p:nvSpPr>
          <p:spPr bwMode="auto">
            <a:xfrm>
              <a:off x="3600" y="3740"/>
              <a:ext cx="1392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" name="Group 108"/>
            <p:cNvGrpSpPr>
              <a:grpSpLocks/>
            </p:cNvGrpSpPr>
            <p:nvPr/>
          </p:nvGrpSpPr>
          <p:grpSpPr bwMode="auto">
            <a:xfrm>
              <a:off x="4464" y="3500"/>
              <a:ext cx="48" cy="240"/>
              <a:chOff x="3552" y="1248"/>
              <a:chExt cx="96" cy="440"/>
            </a:xfrm>
          </p:grpSpPr>
          <p:sp>
            <p:nvSpPr>
              <p:cNvPr id="14" name="Freeform 124"/>
              <p:cNvSpPr>
                <a:spLocks noChangeArrowheads="1"/>
              </p:cNvSpPr>
              <p:nvPr/>
            </p:nvSpPr>
            <p:spPr bwMode="auto">
              <a:xfrm>
                <a:off x="3552" y="1288"/>
                <a:ext cx="78" cy="304"/>
              </a:xfrm>
              <a:custGeom>
                <a:avLst/>
                <a:gdLst>
                  <a:gd name="T0" fmla="*/ 317488 w 634975"/>
                  <a:gd name="T1" fmla="*/ 0 h 1226576"/>
                  <a:gd name="T2" fmla="*/ 591681 w 634975"/>
                  <a:gd name="T3" fmla="*/ 72152 h 1226576"/>
                  <a:gd name="T4" fmla="*/ 0 w 634975"/>
                  <a:gd name="T5" fmla="*/ 245315 h 1226576"/>
                  <a:gd name="T6" fmla="*/ 620544 w 634975"/>
                  <a:gd name="T7" fmla="*/ 389618 h 1226576"/>
                  <a:gd name="T8" fmla="*/ 0 w 634975"/>
                  <a:gd name="T9" fmla="*/ 548351 h 1226576"/>
                  <a:gd name="T10" fmla="*/ 606113 w 634975"/>
                  <a:gd name="T11" fmla="*/ 692654 h 1226576"/>
                  <a:gd name="T12" fmla="*/ 0 w 634975"/>
                  <a:gd name="T13" fmla="*/ 865818 h 1226576"/>
                  <a:gd name="T14" fmla="*/ 634975 w 634975"/>
                  <a:gd name="T15" fmla="*/ 1010121 h 1226576"/>
                  <a:gd name="T16" fmla="*/ 14431 w 634975"/>
                  <a:gd name="T17" fmla="*/ 1154424 h 1226576"/>
                  <a:gd name="T18" fmla="*/ 303056 w 634975"/>
                  <a:gd name="T19" fmla="*/ 1226576 h 12265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34975"/>
                  <a:gd name="T31" fmla="*/ 0 h 1226576"/>
                  <a:gd name="T32" fmla="*/ 634975 w 634975"/>
                  <a:gd name="T33" fmla="*/ 1226576 h 122657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34975" h="1226576">
                    <a:moveTo>
                      <a:pt x="317488" y="0"/>
                    </a:moveTo>
                    <a:lnTo>
                      <a:pt x="591681" y="72152"/>
                    </a:lnTo>
                    <a:lnTo>
                      <a:pt x="0" y="245315"/>
                    </a:lnTo>
                    <a:lnTo>
                      <a:pt x="620544" y="389618"/>
                    </a:lnTo>
                    <a:lnTo>
                      <a:pt x="0" y="548351"/>
                    </a:lnTo>
                    <a:lnTo>
                      <a:pt x="606113" y="692654"/>
                    </a:lnTo>
                    <a:lnTo>
                      <a:pt x="0" y="865818"/>
                    </a:lnTo>
                    <a:lnTo>
                      <a:pt x="634975" y="1010121"/>
                    </a:lnTo>
                    <a:lnTo>
                      <a:pt x="14431" y="1154424"/>
                    </a:lnTo>
                    <a:lnTo>
                      <a:pt x="303056" y="1226576"/>
                    </a:lnTo>
                  </a:path>
                </a:pathLst>
              </a:custGeom>
              <a:noFill/>
              <a:ln w="25400">
                <a:solidFill>
                  <a:schemeClr val="tx2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defTabSz="457200" eaLnBrk="1" hangingPunct="1"/>
                <a:endParaRPr kumimoji="1" lang="ja-JP" altLang="en-US" sz="1000" b="0">
                  <a:latin typeface="Calibri" charset="0"/>
                </a:endParaRPr>
              </a:p>
            </p:txBody>
          </p:sp>
          <p:cxnSp>
            <p:nvCxnSpPr>
              <p:cNvPr id="15" name="Straight Connector 126"/>
              <p:cNvCxnSpPr>
                <a:cxnSpLocks noChangeShapeType="1"/>
              </p:cNvCxnSpPr>
              <p:nvPr/>
            </p:nvCxnSpPr>
            <p:spPr bwMode="auto">
              <a:xfrm>
                <a:off x="3600" y="1248"/>
                <a:ext cx="0" cy="57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</p:cxnSp>
          <p:sp>
            <p:nvSpPr>
              <p:cNvPr id="33858" name="AutoShape 111"/>
              <p:cNvSpPr>
                <a:spLocks noChangeArrowheads="1"/>
              </p:cNvSpPr>
              <p:nvPr/>
            </p:nvSpPr>
            <p:spPr bwMode="auto">
              <a:xfrm flipV="1">
                <a:off x="3552" y="1592"/>
                <a:ext cx="96" cy="96"/>
              </a:xfrm>
              <a:prstGeom prst="triangle">
                <a:avLst>
                  <a:gd name="adj" fmla="val 50000"/>
                </a:avLst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24" name="Group 112"/>
            <p:cNvGrpSpPr>
              <a:grpSpLocks/>
            </p:cNvGrpSpPr>
            <p:nvPr/>
          </p:nvGrpSpPr>
          <p:grpSpPr bwMode="auto">
            <a:xfrm>
              <a:off x="3984" y="3500"/>
              <a:ext cx="48" cy="240"/>
              <a:chOff x="3552" y="1248"/>
              <a:chExt cx="96" cy="440"/>
            </a:xfrm>
          </p:grpSpPr>
          <p:sp>
            <p:nvSpPr>
              <p:cNvPr id="16" name="Freeform 124"/>
              <p:cNvSpPr>
                <a:spLocks noChangeArrowheads="1"/>
              </p:cNvSpPr>
              <p:nvPr/>
            </p:nvSpPr>
            <p:spPr bwMode="auto">
              <a:xfrm>
                <a:off x="3552" y="1288"/>
                <a:ext cx="78" cy="304"/>
              </a:xfrm>
              <a:custGeom>
                <a:avLst/>
                <a:gdLst>
                  <a:gd name="T0" fmla="*/ 317488 w 634975"/>
                  <a:gd name="T1" fmla="*/ 0 h 1226576"/>
                  <a:gd name="T2" fmla="*/ 591681 w 634975"/>
                  <a:gd name="T3" fmla="*/ 72152 h 1226576"/>
                  <a:gd name="T4" fmla="*/ 0 w 634975"/>
                  <a:gd name="T5" fmla="*/ 245315 h 1226576"/>
                  <a:gd name="T6" fmla="*/ 620544 w 634975"/>
                  <a:gd name="T7" fmla="*/ 389618 h 1226576"/>
                  <a:gd name="T8" fmla="*/ 0 w 634975"/>
                  <a:gd name="T9" fmla="*/ 548351 h 1226576"/>
                  <a:gd name="T10" fmla="*/ 606113 w 634975"/>
                  <a:gd name="T11" fmla="*/ 692654 h 1226576"/>
                  <a:gd name="T12" fmla="*/ 0 w 634975"/>
                  <a:gd name="T13" fmla="*/ 865818 h 1226576"/>
                  <a:gd name="T14" fmla="*/ 634975 w 634975"/>
                  <a:gd name="T15" fmla="*/ 1010121 h 1226576"/>
                  <a:gd name="T16" fmla="*/ 14431 w 634975"/>
                  <a:gd name="T17" fmla="*/ 1154424 h 1226576"/>
                  <a:gd name="T18" fmla="*/ 303056 w 634975"/>
                  <a:gd name="T19" fmla="*/ 1226576 h 12265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34975"/>
                  <a:gd name="T31" fmla="*/ 0 h 1226576"/>
                  <a:gd name="T32" fmla="*/ 634975 w 634975"/>
                  <a:gd name="T33" fmla="*/ 1226576 h 122657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34975" h="1226576">
                    <a:moveTo>
                      <a:pt x="317488" y="0"/>
                    </a:moveTo>
                    <a:lnTo>
                      <a:pt x="591681" y="72152"/>
                    </a:lnTo>
                    <a:lnTo>
                      <a:pt x="0" y="245315"/>
                    </a:lnTo>
                    <a:lnTo>
                      <a:pt x="620544" y="389618"/>
                    </a:lnTo>
                    <a:lnTo>
                      <a:pt x="0" y="548351"/>
                    </a:lnTo>
                    <a:lnTo>
                      <a:pt x="606113" y="692654"/>
                    </a:lnTo>
                    <a:lnTo>
                      <a:pt x="0" y="865818"/>
                    </a:lnTo>
                    <a:lnTo>
                      <a:pt x="634975" y="1010121"/>
                    </a:lnTo>
                    <a:lnTo>
                      <a:pt x="14431" y="1154424"/>
                    </a:lnTo>
                    <a:lnTo>
                      <a:pt x="303056" y="1226576"/>
                    </a:lnTo>
                  </a:path>
                </a:pathLst>
              </a:custGeom>
              <a:noFill/>
              <a:ln w="25400">
                <a:solidFill>
                  <a:schemeClr val="tx2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defTabSz="457200" eaLnBrk="1" hangingPunct="1"/>
                <a:endParaRPr kumimoji="1" lang="ja-JP" altLang="en-US" sz="1000" b="0">
                  <a:latin typeface="Calibri" charset="0"/>
                </a:endParaRPr>
              </a:p>
            </p:txBody>
          </p:sp>
          <p:cxnSp>
            <p:nvCxnSpPr>
              <p:cNvPr id="17" name="Straight Connector 126"/>
              <p:cNvCxnSpPr>
                <a:cxnSpLocks noChangeShapeType="1"/>
              </p:cNvCxnSpPr>
              <p:nvPr/>
            </p:nvCxnSpPr>
            <p:spPr bwMode="auto">
              <a:xfrm>
                <a:off x="3600" y="1248"/>
                <a:ext cx="0" cy="57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</p:cxnSp>
          <p:sp>
            <p:nvSpPr>
              <p:cNvPr id="33855" name="AutoShape 115"/>
              <p:cNvSpPr>
                <a:spLocks noChangeArrowheads="1"/>
              </p:cNvSpPr>
              <p:nvPr/>
            </p:nvSpPr>
            <p:spPr bwMode="auto">
              <a:xfrm flipV="1">
                <a:off x="3552" y="1592"/>
                <a:ext cx="96" cy="96"/>
              </a:xfrm>
              <a:prstGeom prst="triangle">
                <a:avLst>
                  <a:gd name="adj" fmla="val 50000"/>
                </a:avLst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25" name="Group 116"/>
            <p:cNvGrpSpPr>
              <a:grpSpLocks/>
            </p:cNvGrpSpPr>
            <p:nvPr/>
          </p:nvGrpSpPr>
          <p:grpSpPr bwMode="auto">
            <a:xfrm>
              <a:off x="3552" y="3500"/>
              <a:ext cx="48" cy="240"/>
              <a:chOff x="3552" y="1248"/>
              <a:chExt cx="96" cy="440"/>
            </a:xfrm>
          </p:grpSpPr>
          <p:sp>
            <p:nvSpPr>
              <p:cNvPr id="18" name="Freeform 124"/>
              <p:cNvSpPr>
                <a:spLocks noChangeArrowheads="1"/>
              </p:cNvSpPr>
              <p:nvPr/>
            </p:nvSpPr>
            <p:spPr bwMode="auto">
              <a:xfrm>
                <a:off x="3552" y="1288"/>
                <a:ext cx="78" cy="304"/>
              </a:xfrm>
              <a:custGeom>
                <a:avLst/>
                <a:gdLst>
                  <a:gd name="T0" fmla="*/ 317488 w 634975"/>
                  <a:gd name="T1" fmla="*/ 0 h 1226576"/>
                  <a:gd name="T2" fmla="*/ 591681 w 634975"/>
                  <a:gd name="T3" fmla="*/ 72152 h 1226576"/>
                  <a:gd name="T4" fmla="*/ 0 w 634975"/>
                  <a:gd name="T5" fmla="*/ 245315 h 1226576"/>
                  <a:gd name="T6" fmla="*/ 620544 w 634975"/>
                  <a:gd name="T7" fmla="*/ 389618 h 1226576"/>
                  <a:gd name="T8" fmla="*/ 0 w 634975"/>
                  <a:gd name="T9" fmla="*/ 548351 h 1226576"/>
                  <a:gd name="T10" fmla="*/ 606113 w 634975"/>
                  <a:gd name="T11" fmla="*/ 692654 h 1226576"/>
                  <a:gd name="T12" fmla="*/ 0 w 634975"/>
                  <a:gd name="T13" fmla="*/ 865818 h 1226576"/>
                  <a:gd name="T14" fmla="*/ 634975 w 634975"/>
                  <a:gd name="T15" fmla="*/ 1010121 h 1226576"/>
                  <a:gd name="T16" fmla="*/ 14431 w 634975"/>
                  <a:gd name="T17" fmla="*/ 1154424 h 1226576"/>
                  <a:gd name="T18" fmla="*/ 303056 w 634975"/>
                  <a:gd name="T19" fmla="*/ 1226576 h 12265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34975"/>
                  <a:gd name="T31" fmla="*/ 0 h 1226576"/>
                  <a:gd name="T32" fmla="*/ 634975 w 634975"/>
                  <a:gd name="T33" fmla="*/ 1226576 h 122657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34975" h="1226576">
                    <a:moveTo>
                      <a:pt x="317488" y="0"/>
                    </a:moveTo>
                    <a:lnTo>
                      <a:pt x="591681" y="72152"/>
                    </a:lnTo>
                    <a:lnTo>
                      <a:pt x="0" y="245315"/>
                    </a:lnTo>
                    <a:lnTo>
                      <a:pt x="620544" y="389618"/>
                    </a:lnTo>
                    <a:lnTo>
                      <a:pt x="0" y="548351"/>
                    </a:lnTo>
                    <a:lnTo>
                      <a:pt x="606113" y="692654"/>
                    </a:lnTo>
                    <a:lnTo>
                      <a:pt x="0" y="865818"/>
                    </a:lnTo>
                    <a:lnTo>
                      <a:pt x="634975" y="1010121"/>
                    </a:lnTo>
                    <a:lnTo>
                      <a:pt x="14431" y="1154424"/>
                    </a:lnTo>
                    <a:lnTo>
                      <a:pt x="303056" y="1226576"/>
                    </a:lnTo>
                  </a:path>
                </a:pathLst>
              </a:custGeom>
              <a:noFill/>
              <a:ln w="25400">
                <a:solidFill>
                  <a:schemeClr val="tx2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defTabSz="457200" eaLnBrk="1" hangingPunct="1"/>
                <a:endParaRPr kumimoji="1" lang="ja-JP" altLang="en-US" sz="1000" b="0">
                  <a:latin typeface="Calibri" charset="0"/>
                </a:endParaRPr>
              </a:p>
            </p:txBody>
          </p:sp>
          <p:cxnSp>
            <p:nvCxnSpPr>
              <p:cNvPr id="19" name="Straight Connector 126"/>
              <p:cNvCxnSpPr>
                <a:cxnSpLocks noChangeShapeType="1"/>
              </p:cNvCxnSpPr>
              <p:nvPr/>
            </p:nvCxnSpPr>
            <p:spPr bwMode="auto">
              <a:xfrm>
                <a:off x="3600" y="1248"/>
                <a:ext cx="0" cy="57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</p:cxnSp>
          <p:sp>
            <p:nvSpPr>
              <p:cNvPr id="33852" name="AutoShape 119"/>
              <p:cNvSpPr>
                <a:spLocks noChangeArrowheads="1"/>
              </p:cNvSpPr>
              <p:nvPr/>
            </p:nvSpPr>
            <p:spPr bwMode="auto">
              <a:xfrm flipV="1">
                <a:off x="3552" y="1592"/>
                <a:ext cx="96" cy="96"/>
              </a:xfrm>
              <a:prstGeom prst="triangle">
                <a:avLst>
                  <a:gd name="adj" fmla="val 50000"/>
                </a:avLst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grpSp>
        <p:nvGrpSpPr>
          <p:cNvPr id="33842" name="Group 123"/>
          <p:cNvGrpSpPr>
            <a:grpSpLocks/>
          </p:cNvGrpSpPr>
          <p:nvPr/>
        </p:nvGrpSpPr>
        <p:grpSpPr bwMode="auto">
          <a:xfrm>
            <a:off x="5638800" y="5937250"/>
            <a:ext cx="76200" cy="381000"/>
            <a:chOff x="3552" y="1248"/>
            <a:chExt cx="96" cy="440"/>
          </a:xfrm>
        </p:grpSpPr>
        <p:sp>
          <p:nvSpPr>
            <p:cNvPr id="125" name="Freeform 124"/>
            <p:cNvSpPr>
              <a:spLocks noChangeArrowheads="1"/>
            </p:cNvSpPr>
            <p:nvPr/>
          </p:nvSpPr>
          <p:spPr bwMode="auto">
            <a:xfrm>
              <a:off x="3552" y="1288"/>
              <a:ext cx="78" cy="304"/>
            </a:xfrm>
            <a:custGeom>
              <a:avLst/>
              <a:gdLst>
                <a:gd name="T0" fmla="*/ 317488 w 634975"/>
                <a:gd name="T1" fmla="*/ 0 h 1226576"/>
                <a:gd name="T2" fmla="*/ 591681 w 634975"/>
                <a:gd name="T3" fmla="*/ 72152 h 1226576"/>
                <a:gd name="T4" fmla="*/ 0 w 634975"/>
                <a:gd name="T5" fmla="*/ 245315 h 1226576"/>
                <a:gd name="T6" fmla="*/ 620544 w 634975"/>
                <a:gd name="T7" fmla="*/ 389618 h 1226576"/>
                <a:gd name="T8" fmla="*/ 0 w 634975"/>
                <a:gd name="T9" fmla="*/ 548351 h 1226576"/>
                <a:gd name="T10" fmla="*/ 606113 w 634975"/>
                <a:gd name="T11" fmla="*/ 692654 h 1226576"/>
                <a:gd name="T12" fmla="*/ 0 w 634975"/>
                <a:gd name="T13" fmla="*/ 865818 h 1226576"/>
                <a:gd name="T14" fmla="*/ 634975 w 634975"/>
                <a:gd name="T15" fmla="*/ 1010121 h 1226576"/>
                <a:gd name="T16" fmla="*/ 14431 w 634975"/>
                <a:gd name="T17" fmla="*/ 1154424 h 1226576"/>
                <a:gd name="T18" fmla="*/ 303056 w 634975"/>
                <a:gd name="T19" fmla="*/ 1226576 h 12265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34975"/>
                <a:gd name="T31" fmla="*/ 0 h 1226576"/>
                <a:gd name="T32" fmla="*/ 634975 w 634975"/>
                <a:gd name="T33" fmla="*/ 1226576 h 12265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34975" h="1226576">
                  <a:moveTo>
                    <a:pt x="317488" y="0"/>
                  </a:moveTo>
                  <a:lnTo>
                    <a:pt x="591681" y="72152"/>
                  </a:lnTo>
                  <a:lnTo>
                    <a:pt x="0" y="245315"/>
                  </a:lnTo>
                  <a:lnTo>
                    <a:pt x="620544" y="389618"/>
                  </a:lnTo>
                  <a:lnTo>
                    <a:pt x="0" y="548351"/>
                  </a:lnTo>
                  <a:lnTo>
                    <a:pt x="606113" y="692654"/>
                  </a:lnTo>
                  <a:lnTo>
                    <a:pt x="0" y="865818"/>
                  </a:lnTo>
                  <a:lnTo>
                    <a:pt x="634975" y="1010121"/>
                  </a:lnTo>
                  <a:lnTo>
                    <a:pt x="14431" y="1154424"/>
                  </a:lnTo>
                  <a:lnTo>
                    <a:pt x="303056" y="1226576"/>
                  </a:lnTo>
                </a:path>
              </a:pathLst>
            </a:cu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defTabSz="457200" eaLnBrk="1" hangingPunct="1"/>
              <a:endParaRPr kumimoji="1" lang="ja-JP" altLang="en-US" sz="1000" b="0">
                <a:latin typeface="Calibri" charset="0"/>
              </a:endParaRPr>
            </a:p>
          </p:txBody>
        </p:sp>
        <p:cxnSp>
          <p:nvCxnSpPr>
            <p:cNvPr id="127" name="Straight Connector 126"/>
            <p:cNvCxnSpPr>
              <a:cxnSpLocks noChangeShapeType="1"/>
            </p:cNvCxnSpPr>
            <p:nvPr/>
          </p:nvCxnSpPr>
          <p:spPr bwMode="auto">
            <a:xfrm>
              <a:off x="3600" y="1248"/>
              <a:ext cx="0" cy="57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33844" name="AutoShape 126"/>
            <p:cNvSpPr>
              <a:spLocks noChangeArrowheads="1"/>
            </p:cNvSpPr>
            <p:nvPr/>
          </p:nvSpPr>
          <p:spPr bwMode="auto">
            <a:xfrm flipV="1">
              <a:off x="3552" y="1592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33843" name="Group 153"/>
          <p:cNvGrpSpPr>
            <a:grpSpLocks/>
          </p:cNvGrpSpPr>
          <p:nvPr/>
        </p:nvGrpSpPr>
        <p:grpSpPr bwMode="auto">
          <a:xfrm>
            <a:off x="5334000" y="2819400"/>
            <a:ext cx="2138363" cy="1692275"/>
            <a:chOff x="3360" y="1776"/>
            <a:chExt cx="1347" cy="1066"/>
          </a:xfrm>
        </p:grpSpPr>
        <p:sp>
          <p:nvSpPr>
            <p:cNvPr id="33834" name="Line 127"/>
            <p:cNvSpPr>
              <a:spLocks noChangeShapeType="1"/>
            </p:cNvSpPr>
            <p:nvPr/>
          </p:nvSpPr>
          <p:spPr bwMode="auto">
            <a:xfrm>
              <a:off x="4032" y="230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5" name="Line 128"/>
            <p:cNvSpPr>
              <a:spLocks noChangeShapeType="1"/>
            </p:cNvSpPr>
            <p:nvPr/>
          </p:nvSpPr>
          <p:spPr bwMode="auto">
            <a:xfrm rot="-5400000">
              <a:off x="3840" y="21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6" name="Line 129"/>
            <p:cNvSpPr>
              <a:spLocks noChangeShapeType="1"/>
            </p:cNvSpPr>
            <p:nvPr/>
          </p:nvSpPr>
          <p:spPr bwMode="auto">
            <a:xfrm rot="5400000" flipV="1">
              <a:off x="3840" y="249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7" name="Line 130"/>
            <p:cNvSpPr>
              <a:spLocks noChangeShapeType="1"/>
            </p:cNvSpPr>
            <p:nvPr/>
          </p:nvSpPr>
          <p:spPr bwMode="auto">
            <a:xfrm flipH="1" flipV="1">
              <a:off x="3648" y="230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8" name="Text Box 131"/>
            <p:cNvSpPr txBox="1">
              <a:spLocks noChangeArrowheads="1"/>
            </p:cNvSpPr>
            <p:nvPr/>
          </p:nvSpPr>
          <p:spPr bwMode="auto">
            <a:xfrm>
              <a:off x="3360" y="2294"/>
              <a:ext cx="38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ja-JP" sz="1000" b="0"/>
                <a:t>func2( )</a:t>
              </a:r>
              <a:endParaRPr lang="en-US" altLang="ja-JP"/>
            </a:p>
          </p:txBody>
        </p:sp>
        <p:sp>
          <p:nvSpPr>
            <p:cNvPr id="33839" name="Text Box 132"/>
            <p:cNvSpPr txBox="1">
              <a:spLocks noChangeArrowheads="1"/>
            </p:cNvSpPr>
            <p:nvPr/>
          </p:nvSpPr>
          <p:spPr bwMode="auto">
            <a:xfrm>
              <a:off x="3840" y="1776"/>
              <a:ext cx="38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ja-JP" sz="1000" b="0"/>
                <a:t>func2( )</a:t>
              </a:r>
              <a:endParaRPr lang="en-US" altLang="ja-JP"/>
            </a:p>
          </p:txBody>
        </p:sp>
        <p:sp>
          <p:nvSpPr>
            <p:cNvPr id="33840" name="Text Box 133"/>
            <p:cNvSpPr txBox="1">
              <a:spLocks noChangeArrowheads="1"/>
            </p:cNvSpPr>
            <p:nvPr/>
          </p:nvSpPr>
          <p:spPr bwMode="auto">
            <a:xfrm>
              <a:off x="4320" y="2304"/>
              <a:ext cx="38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ja-JP" sz="1000" b="0"/>
                <a:t>func2( )</a:t>
              </a:r>
              <a:endParaRPr lang="en-US" altLang="ja-JP"/>
            </a:p>
          </p:txBody>
        </p:sp>
        <p:sp>
          <p:nvSpPr>
            <p:cNvPr id="33841" name="Text Box 134"/>
            <p:cNvSpPr txBox="1">
              <a:spLocks noChangeArrowheads="1"/>
            </p:cNvSpPr>
            <p:nvPr/>
          </p:nvSpPr>
          <p:spPr bwMode="auto">
            <a:xfrm>
              <a:off x="3888" y="2688"/>
              <a:ext cx="38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ja-JP" sz="1000" b="0"/>
                <a:t>func2( )</a:t>
              </a:r>
              <a:endParaRPr lang="en-US" altLang="ja-JP"/>
            </a:p>
          </p:txBody>
        </p:sp>
      </p:grpSp>
      <p:grpSp>
        <p:nvGrpSpPr>
          <p:cNvPr id="33845" name="Group 152"/>
          <p:cNvGrpSpPr>
            <a:grpSpLocks/>
          </p:cNvGrpSpPr>
          <p:nvPr/>
        </p:nvGrpSpPr>
        <p:grpSpPr bwMode="auto">
          <a:xfrm>
            <a:off x="5334000" y="2514600"/>
            <a:ext cx="2900363" cy="1006475"/>
            <a:chOff x="3360" y="1584"/>
            <a:chExt cx="1827" cy="634"/>
          </a:xfrm>
        </p:grpSpPr>
        <p:sp>
          <p:nvSpPr>
            <p:cNvPr id="33827" name="Text Box 136"/>
            <p:cNvSpPr txBox="1">
              <a:spLocks noChangeArrowheads="1"/>
            </p:cNvSpPr>
            <p:nvPr/>
          </p:nvSpPr>
          <p:spPr bwMode="auto">
            <a:xfrm>
              <a:off x="4320" y="1584"/>
              <a:ext cx="38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ja-JP" sz="1000" b="0"/>
                <a:t>func1( )</a:t>
              </a:r>
              <a:endParaRPr lang="en-US" altLang="ja-JP"/>
            </a:p>
          </p:txBody>
        </p:sp>
        <p:sp>
          <p:nvSpPr>
            <p:cNvPr id="33828" name="Text Box 137"/>
            <p:cNvSpPr txBox="1">
              <a:spLocks noChangeArrowheads="1"/>
            </p:cNvSpPr>
            <p:nvPr/>
          </p:nvSpPr>
          <p:spPr bwMode="auto">
            <a:xfrm>
              <a:off x="4800" y="1584"/>
              <a:ext cx="38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ja-JP" sz="1000" b="0"/>
                <a:t>func1( )</a:t>
              </a:r>
              <a:endParaRPr lang="en-US" altLang="ja-JP"/>
            </a:p>
          </p:txBody>
        </p:sp>
        <p:sp>
          <p:nvSpPr>
            <p:cNvPr id="33829" name="Text Box 138"/>
            <p:cNvSpPr txBox="1">
              <a:spLocks noChangeArrowheads="1"/>
            </p:cNvSpPr>
            <p:nvPr/>
          </p:nvSpPr>
          <p:spPr bwMode="auto">
            <a:xfrm>
              <a:off x="3840" y="1584"/>
              <a:ext cx="38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ja-JP" sz="1000" b="0"/>
                <a:t>func1( )</a:t>
              </a:r>
              <a:endParaRPr lang="en-US" altLang="ja-JP"/>
            </a:p>
          </p:txBody>
        </p:sp>
        <p:sp>
          <p:nvSpPr>
            <p:cNvPr id="33830" name="Text Box 139"/>
            <p:cNvSpPr txBox="1">
              <a:spLocks noChangeArrowheads="1"/>
            </p:cNvSpPr>
            <p:nvPr/>
          </p:nvSpPr>
          <p:spPr bwMode="auto">
            <a:xfrm>
              <a:off x="3360" y="1584"/>
              <a:ext cx="38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ja-JP" sz="1000" b="0"/>
                <a:t>func1( )</a:t>
              </a:r>
              <a:endParaRPr lang="en-US" altLang="ja-JP"/>
            </a:p>
          </p:txBody>
        </p:sp>
        <p:sp>
          <p:nvSpPr>
            <p:cNvPr id="33831" name="Text Box 140"/>
            <p:cNvSpPr txBox="1">
              <a:spLocks noChangeArrowheads="1"/>
            </p:cNvSpPr>
            <p:nvPr/>
          </p:nvSpPr>
          <p:spPr bwMode="auto">
            <a:xfrm>
              <a:off x="3360" y="2064"/>
              <a:ext cx="38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ja-JP" sz="1000" b="0"/>
                <a:t>func1( )</a:t>
              </a:r>
              <a:endParaRPr lang="en-US" altLang="ja-JP"/>
            </a:p>
          </p:txBody>
        </p:sp>
        <p:sp>
          <p:nvSpPr>
            <p:cNvPr id="33832" name="Text Box 141"/>
            <p:cNvSpPr txBox="1">
              <a:spLocks noChangeArrowheads="1"/>
            </p:cNvSpPr>
            <p:nvPr/>
          </p:nvSpPr>
          <p:spPr bwMode="auto">
            <a:xfrm>
              <a:off x="3936" y="2064"/>
              <a:ext cx="19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ja-JP" sz="1000" b="0"/>
                <a:t>…</a:t>
              </a:r>
              <a:endParaRPr lang="en-US" altLang="ja-JP"/>
            </a:p>
          </p:txBody>
        </p:sp>
        <p:sp>
          <p:nvSpPr>
            <p:cNvPr id="33833" name="Text Box 142"/>
            <p:cNvSpPr txBox="1">
              <a:spLocks noChangeArrowheads="1"/>
            </p:cNvSpPr>
            <p:nvPr/>
          </p:nvSpPr>
          <p:spPr bwMode="auto">
            <a:xfrm>
              <a:off x="4416" y="2064"/>
              <a:ext cx="19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ja-JP" sz="1000" b="0"/>
                <a:t>…</a:t>
              </a:r>
              <a:endParaRPr lang="en-US" altLang="ja-JP"/>
            </a:p>
          </p:txBody>
        </p:sp>
      </p:grpSp>
      <p:grpSp>
        <p:nvGrpSpPr>
          <p:cNvPr id="33847" name="Group 154"/>
          <p:cNvGrpSpPr>
            <a:grpSpLocks/>
          </p:cNvGrpSpPr>
          <p:nvPr/>
        </p:nvGrpSpPr>
        <p:grpSpPr bwMode="auto">
          <a:xfrm>
            <a:off x="6858000" y="4038600"/>
            <a:ext cx="919163" cy="854075"/>
            <a:chOff x="4320" y="2544"/>
            <a:chExt cx="579" cy="538"/>
          </a:xfrm>
        </p:grpSpPr>
        <p:sp>
          <p:nvSpPr>
            <p:cNvPr id="33823" name="Line 143"/>
            <p:cNvSpPr>
              <a:spLocks noChangeShapeType="1"/>
            </p:cNvSpPr>
            <p:nvPr/>
          </p:nvSpPr>
          <p:spPr bwMode="auto">
            <a:xfrm flipV="1">
              <a:off x="4416" y="2688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4" name="Line 144"/>
            <p:cNvSpPr>
              <a:spLocks noChangeShapeType="1"/>
            </p:cNvSpPr>
            <p:nvPr/>
          </p:nvSpPr>
          <p:spPr bwMode="auto">
            <a:xfrm>
              <a:off x="4416" y="2784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5" name="Text Box 145"/>
            <p:cNvSpPr txBox="1">
              <a:spLocks noChangeArrowheads="1"/>
            </p:cNvSpPr>
            <p:nvPr/>
          </p:nvSpPr>
          <p:spPr bwMode="auto">
            <a:xfrm>
              <a:off x="4512" y="2544"/>
              <a:ext cx="38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ja-JP" sz="1000" b="0"/>
                <a:t>func3( )</a:t>
              </a:r>
              <a:endParaRPr lang="en-US" altLang="ja-JP"/>
            </a:p>
          </p:txBody>
        </p:sp>
        <p:sp>
          <p:nvSpPr>
            <p:cNvPr id="33826" name="Text Box 146"/>
            <p:cNvSpPr txBox="1">
              <a:spLocks noChangeArrowheads="1"/>
            </p:cNvSpPr>
            <p:nvPr/>
          </p:nvSpPr>
          <p:spPr bwMode="auto">
            <a:xfrm>
              <a:off x="4320" y="2928"/>
              <a:ext cx="38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ja-JP" sz="1000" b="0"/>
                <a:t>func3( )</a:t>
              </a:r>
              <a:endParaRPr lang="en-US" altLang="ja-JP"/>
            </a:p>
          </p:txBody>
        </p:sp>
      </p:grpSp>
      <p:grpSp>
        <p:nvGrpSpPr>
          <p:cNvPr id="33848" name="Group 157"/>
          <p:cNvGrpSpPr>
            <a:grpSpLocks/>
          </p:cNvGrpSpPr>
          <p:nvPr/>
        </p:nvGrpSpPr>
        <p:grpSpPr bwMode="auto">
          <a:xfrm>
            <a:off x="7239000" y="4503738"/>
            <a:ext cx="914400" cy="677862"/>
            <a:chOff x="4560" y="2837"/>
            <a:chExt cx="576" cy="427"/>
          </a:xfrm>
        </p:grpSpPr>
        <p:sp>
          <p:nvSpPr>
            <p:cNvPr id="33821" name="Oval 37"/>
            <p:cNvSpPr>
              <a:spLocks noChangeArrowheads="1"/>
            </p:cNvSpPr>
            <p:nvPr/>
          </p:nvSpPr>
          <p:spPr bwMode="auto">
            <a:xfrm>
              <a:off x="5040" y="2837"/>
              <a:ext cx="96" cy="96"/>
            </a:xfrm>
            <a:prstGeom prst="ellipse">
              <a:avLst/>
            </a:prstGeom>
            <a:solidFill>
              <a:srgbClr val="FF7C7F"/>
            </a:solidFill>
            <a:ln w="9525">
              <a:solidFill>
                <a:srgbClr val="FF7C7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822" name="Line 147"/>
            <p:cNvSpPr>
              <a:spLocks noChangeShapeType="1"/>
            </p:cNvSpPr>
            <p:nvPr/>
          </p:nvSpPr>
          <p:spPr bwMode="auto">
            <a:xfrm flipV="1">
              <a:off x="4560" y="2928"/>
              <a:ext cx="480" cy="33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849" name="Group 151"/>
          <p:cNvGrpSpPr>
            <a:grpSpLocks/>
          </p:cNvGrpSpPr>
          <p:nvPr/>
        </p:nvGrpSpPr>
        <p:grpSpPr bwMode="auto">
          <a:xfrm>
            <a:off x="5486400" y="2743200"/>
            <a:ext cx="2438400" cy="2674938"/>
            <a:chOff x="3456" y="1728"/>
            <a:chExt cx="1536" cy="1685"/>
          </a:xfrm>
        </p:grpSpPr>
        <p:sp>
          <p:nvSpPr>
            <p:cNvPr id="33809" name="Oval 32"/>
            <p:cNvSpPr>
              <a:spLocks noChangeArrowheads="1"/>
            </p:cNvSpPr>
            <p:nvPr/>
          </p:nvSpPr>
          <p:spPr bwMode="auto">
            <a:xfrm>
              <a:off x="4320" y="2693"/>
              <a:ext cx="96" cy="9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810" name="Oval 33"/>
            <p:cNvSpPr>
              <a:spLocks noChangeArrowheads="1"/>
            </p:cNvSpPr>
            <p:nvPr/>
          </p:nvSpPr>
          <p:spPr bwMode="auto">
            <a:xfrm>
              <a:off x="4608" y="1781"/>
              <a:ext cx="96" cy="9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811" name="Oval 34"/>
            <p:cNvSpPr>
              <a:spLocks noChangeArrowheads="1"/>
            </p:cNvSpPr>
            <p:nvPr/>
          </p:nvSpPr>
          <p:spPr bwMode="auto">
            <a:xfrm>
              <a:off x="4080" y="2885"/>
              <a:ext cx="96" cy="9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812" name="Oval 35"/>
            <p:cNvSpPr>
              <a:spLocks noChangeArrowheads="1"/>
            </p:cNvSpPr>
            <p:nvPr/>
          </p:nvSpPr>
          <p:spPr bwMode="auto">
            <a:xfrm>
              <a:off x="4896" y="2208"/>
              <a:ext cx="96" cy="9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813" name="Oval 36"/>
            <p:cNvSpPr>
              <a:spLocks noChangeArrowheads="1"/>
            </p:cNvSpPr>
            <p:nvPr/>
          </p:nvSpPr>
          <p:spPr bwMode="auto">
            <a:xfrm>
              <a:off x="3600" y="2784"/>
              <a:ext cx="96" cy="9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814" name="Oval 38"/>
            <p:cNvSpPr>
              <a:spLocks noChangeArrowheads="1"/>
            </p:cNvSpPr>
            <p:nvPr/>
          </p:nvSpPr>
          <p:spPr bwMode="auto">
            <a:xfrm>
              <a:off x="4896" y="1920"/>
              <a:ext cx="96" cy="9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815" name="Oval 39"/>
            <p:cNvSpPr>
              <a:spLocks noChangeArrowheads="1"/>
            </p:cNvSpPr>
            <p:nvPr/>
          </p:nvSpPr>
          <p:spPr bwMode="auto">
            <a:xfrm>
              <a:off x="4848" y="3317"/>
              <a:ext cx="96" cy="9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816" name="Oval 40"/>
            <p:cNvSpPr>
              <a:spLocks noChangeArrowheads="1"/>
            </p:cNvSpPr>
            <p:nvPr/>
          </p:nvSpPr>
          <p:spPr bwMode="auto">
            <a:xfrm>
              <a:off x="3456" y="1728"/>
              <a:ext cx="96" cy="9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817" name="Oval 41"/>
            <p:cNvSpPr>
              <a:spLocks noChangeArrowheads="1"/>
            </p:cNvSpPr>
            <p:nvPr/>
          </p:nvSpPr>
          <p:spPr bwMode="auto">
            <a:xfrm>
              <a:off x="3648" y="3269"/>
              <a:ext cx="96" cy="9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818" name="Oval 42"/>
            <p:cNvSpPr>
              <a:spLocks noChangeArrowheads="1"/>
            </p:cNvSpPr>
            <p:nvPr/>
          </p:nvSpPr>
          <p:spPr bwMode="auto">
            <a:xfrm>
              <a:off x="4512" y="2880"/>
              <a:ext cx="96" cy="9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819" name="Oval 135"/>
            <p:cNvSpPr>
              <a:spLocks noChangeArrowheads="1"/>
            </p:cNvSpPr>
            <p:nvPr/>
          </p:nvSpPr>
          <p:spPr bwMode="auto">
            <a:xfrm>
              <a:off x="4560" y="2640"/>
              <a:ext cx="96" cy="9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820" name="Oval 148"/>
            <p:cNvSpPr>
              <a:spLocks noChangeArrowheads="1"/>
            </p:cNvSpPr>
            <p:nvPr/>
          </p:nvSpPr>
          <p:spPr bwMode="auto">
            <a:xfrm>
              <a:off x="4464" y="3264"/>
              <a:ext cx="96" cy="9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UWB Shizuoka Univ. Workshop</a:t>
            </a:r>
            <a:endParaRPr lang="en-US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63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3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3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3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24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1000"/>
                                        <p:tgtEl>
                                          <p:spTgt spid="3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24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1000"/>
                                        <p:tgtEl>
                                          <p:spTgt spid="33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24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Status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199" y="1600200"/>
            <a:ext cx="4287537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Library</a:t>
            </a:r>
          </a:p>
          <a:p>
            <a:pPr lvl="1"/>
            <a:r>
              <a:rPr lang="en-US" dirty="0" smtClean="0"/>
              <a:t>Java (implemented)</a:t>
            </a:r>
          </a:p>
          <a:p>
            <a:pPr lvl="1"/>
            <a:r>
              <a:rPr lang="en-US" dirty="0" smtClean="0"/>
              <a:t>C++ (implemented)</a:t>
            </a:r>
          </a:p>
          <a:p>
            <a:pPr lvl="1"/>
            <a:r>
              <a:rPr lang="en-US" dirty="0" smtClean="0"/>
              <a:t>CUDA (in design)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Test programs</a:t>
            </a:r>
          </a:p>
          <a:p>
            <a:pPr lvl="1"/>
            <a:r>
              <a:rPr lang="en-US" dirty="0" smtClean="0"/>
              <a:t>2D wave </a:t>
            </a:r>
            <a:r>
              <a:rPr lang="en-US" dirty="0"/>
              <a:t>d</a:t>
            </a:r>
            <a:r>
              <a:rPr lang="en-US" dirty="0" smtClean="0"/>
              <a:t>issemination</a:t>
            </a:r>
          </a:p>
          <a:p>
            <a:pPr lvl="1"/>
            <a:r>
              <a:rPr lang="en-US" dirty="0" err="1" smtClean="0"/>
              <a:t>Sugarscape</a:t>
            </a:r>
            <a:r>
              <a:rPr lang="en-US" dirty="0" smtClean="0"/>
              <a:t>: artificial society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Applications</a:t>
            </a:r>
          </a:p>
          <a:p>
            <a:pPr lvl="1"/>
            <a:r>
              <a:rPr lang="en-US" dirty="0"/>
              <a:t>Transport </a:t>
            </a:r>
            <a:r>
              <a:rPr lang="en-US" dirty="0" smtClean="0"/>
              <a:t>simulation</a:t>
            </a:r>
            <a:r>
              <a:rPr lang="ja-JP" altLang="en-US" dirty="0" smtClean="0"/>
              <a:t> </a:t>
            </a:r>
            <a:r>
              <a:rPr lang="en-US" altLang="ja-JP" dirty="0" smtClean="0"/>
              <a:t>(in</a:t>
            </a:r>
            <a:r>
              <a:rPr lang="ja-JP" altLang="en-US" dirty="0" smtClean="0"/>
              <a:t> </a:t>
            </a:r>
            <a:r>
              <a:rPr lang="en-US" altLang="ja-JP" dirty="0" smtClean="0"/>
              <a:t>Java)</a:t>
            </a:r>
            <a:endParaRPr lang="en-US" dirty="0"/>
          </a:p>
          <a:p>
            <a:pPr lvl="1"/>
            <a:r>
              <a:rPr lang="en-US" dirty="0"/>
              <a:t>Epidemiologic simulation </a:t>
            </a:r>
            <a:r>
              <a:rPr lang="en-US" altLang="ja-JP" dirty="0" smtClean="0"/>
              <a:t>(in</a:t>
            </a:r>
            <a:r>
              <a:rPr lang="ja-JP" altLang="en-US" dirty="0" smtClean="0"/>
              <a:t> </a:t>
            </a:r>
            <a:r>
              <a:rPr lang="en-US" altLang="ja-JP" dirty="0" smtClean="0"/>
              <a:t>C++)</a:t>
            </a:r>
            <a:endParaRPr lang="en-US" dirty="0" smtClean="0"/>
          </a:p>
          <a:p>
            <a:pPr lvl="1"/>
            <a:r>
              <a:rPr lang="en-US" dirty="0" smtClean="0"/>
              <a:t>Climate analysis (in Java)</a:t>
            </a:r>
          </a:p>
          <a:p>
            <a:pPr lvl="1"/>
            <a:r>
              <a:rPr lang="en-US" dirty="0" smtClean="0"/>
              <a:t>Network motif search (in Java)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UWB Shizuoka Univ.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 descr="fig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224" y="1704660"/>
            <a:ext cx="4178300" cy="2082800"/>
          </a:xfrm>
          <a:prstGeom prst="rect">
            <a:avLst/>
          </a:prstGeom>
        </p:spPr>
      </p:pic>
      <p:pic>
        <p:nvPicPr>
          <p:cNvPr id="9" name="Picture 8" descr="fig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224" y="4351730"/>
            <a:ext cx="36576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34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Multi-</a:t>
            </a:r>
            <a:r>
              <a:rPr lang="ja-JP" altLang="ja-JP" dirty="0" smtClean="0"/>
              <a:t>A</a:t>
            </a:r>
            <a:r>
              <a:rPr lang="en-US" altLang="ja-JP" dirty="0" smtClean="0"/>
              <a:t>gent-Based</a:t>
            </a:r>
            <a:r>
              <a:rPr lang="ja-JP" altLang="en-US" dirty="0" smtClean="0"/>
              <a:t> </a:t>
            </a:r>
            <a:r>
              <a:rPr lang="en-US" altLang="ja-JP" dirty="0" smtClean="0"/>
              <a:t>Transport</a:t>
            </a:r>
            <a:r>
              <a:rPr lang="ja-JP" altLang="en-US" dirty="0" smtClean="0"/>
              <a:t> </a:t>
            </a:r>
            <a:r>
              <a:rPr lang="en-US" altLang="ja-JP" dirty="0" smtClean="0"/>
              <a:t>Simulation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sz="2000" dirty="0" smtClean="0"/>
              <a:t>Parallelized by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Zach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Ma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and</a:t>
            </a:r>
            <a:r>
              <a:rPr lang="ja-JP" altLang="en-US" sz="2000" dirty="0" smtClean="0"/>
              <a:t> </a:t>
            </a:r>
            <a:r>
              <a:rPr lang="ja-JP" altLang="ja-JP" sz="2000" dirty="0" smtClean="0"/>
              <a:t>t</a:t>
            </a:r>
            <a:r>
              <a:rPr lang="en-US" altLang="ja-JP" sz="2000" dirty="0" smtClean="0"/>
              <a:t>o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be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presented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at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WSC2015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04626"/>
          </a:xfrm>
        </p:spPr>
        <p:txBody>
          <a:bodyPr/>
          <a:lstStyle/>
          <a:p>
            <a:r>
              <a:rPr lang="ja-JP" altLang="ja-JP" dirty="0" smtClean="0"/>
              <a:t>A</a:t>
            </a:r>
            <a:r>
              <a:rPr lang="en-US" altLang="ja-JP" dirty="0" smtClean="0"/>
              <a:t>gents</a:t>
            </a:r>
            <a:r>
              <a:rPr lang="ja-JP" altLang="en-US" dirty="0" smtClean="0"/>
              <a:t> </a:t>
            </a:r>
            <a:r>
              <a:rPr lang="en-US" altLang="ja-JP" dirty="0" smtClean="0"/>
              <a:t>represent</a:t>
            </a:r>
            <a:r>
              <a:rPr lang="ja-JP" altLang="en-US" dirty="0"/>
              <a:t> </a:t>
            </a:r>
            <a:r>
              <a:rPr lang="en-US" altLang="ja-JP" dirty="0" smtClean="0"/>
              <a:t>vehicles.</a:t>
            </a:r>
          </a:p>
          <a:p>
            <a:r>
              <a:rPr lang="ja-JP" altLang="ja-JP" dirty="0" smtClean="0"/>
              <a:t>T</a:t>
            </a:r>
            <a:r>
              <a:rPr lang="en-US" altLang="ja-JP" dirty="0" smtClean="0"/>
              <a:t>hey</a:t>
            </a:r>
            <a:r>
              <a:rPr lang="ja-JP" altLang="en-US" dirty="0" smtClean="0"/>
              <a:t> </a:t>
            </a:r>
            <a:r>
              <a:rPr lang="en-US" altLang="ja-JP" dirty="0" smtClean="0"/>
              <a:t>move</a:t>
            </a:r>
            <a:r>
              <a:rPr lang="ja-JP" altLang="en-US" dirty="0" smtClean="0"/>
              <a:t> </a:t>
            </a:r>
            <a:r>
              <a:rPr lang="en-US" altLang="ja-JP" dirty="0" smtClean="0"/>
              <a:t>over</a:t>
            </a:r>
            <a:r>
              <a:rPr lang="ja-JP" altLang="en-US" dirty="0" smtClean="0"/>
              <a:t> </a:t>
            </a:r>
            <a:r>
              <a:rPr lang="en-US" altLang="ja-JP" dirty="0" smtClean="0"/>
              <a:t>a</a:t>
            </a:r>
            <a:r>
              <a:rPr lang="ja-JP" altLang="en-US" dirty="0" smtClean="0"/>
              <a:t> </a:t>
            </a:r>
            <a:r>
              <a:rPr lang="en-US" altLang="ja-JP" dirty="0" smtClean="0"/>
              <a:t>traffic</a:t>
            </a:r>
            <a:r>
              <a:rPr lang="ja-JP" altLang="en-US" dirty="0" smtClean="0"/>
              <a:t> </a:t>
            </a:r>
            <a:r>
              <a:rPr lang="en-US" altLang="ja-JP" dirty="0" smtClean="0"/>
              <a:t>network</a:t>
            </a:r>
            <a:r>
              <a:rPr lang="ja-JP" altLang="en-US" dirty="0" smtClean="0"/>
              <a:t> </a:t>
            </a:r>
            <a:r>
              <a:rPr lang="en-US" altLang="ja-JP" dirty="0" smtClean="0"/>
              <a:t>every</a:t>
            </a:r>
            <a:r>
              <a:rPr lang="ja-JP" altLang="en-US" dirty="0" smtClean="0"/>
              <a:t> </a:t>
            </a:r>
            <a:r>
              <a:rPr lang="en-US" altLang="ja-JP" dirty="0" smtClean="0"/>
              <a:t>simulation</a:t>
            </a:r>
            <a:r>
              <a:rPr lang="ja-JP" altLang="en-US" dirty="0" smtClean="0"/>
              <a:t> </a:t>
            </a:r>
            <a:r>
              <a:rPr lang="en-US" altLang="ja-JP" dirty="0" smtClean="0"/>
              <a:t>click.</a:t>
            </a:r>
          </a:p>
          <a:p>
            <a:endParaRPr lang="en-US" dirty="0" smtClean="0"/>
          </a:p>
          <a:p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matsim.org</a:t>
            </a:r>
            <a:r>
              <a:rPr lang="en-US" dirty="0"/>
              <a:t>/uploads/showcase/</a:t>
            </a:r>
            <a:r>
              <a:rPr lang="en-US" dirty="0" err="1"/>
              <a:t>MATVis-Time.pdf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UWB Shizuoka Univ.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 descr="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60" y="3581201"/>
            <a:ext cx="2483786" cy="1436901"/>
          </a:xfrm>
          <a:prstGeom prst="rect">
            <a:avLst/>
          </a:prstGeom>
        </p:spPr>
      </p:pic>
      <p:pic>
        <p:nvPicPr>
          <p:cNvPr id="8" name="Picture 7" descr="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028" y="3581201"/>
            <a:ext cx="2480524" cy="1444701"/>
          </a:xfrm>
          <a:prstGeom prst="rect">
            <a:avLst/>
          </a:prstGeom>
        </p:spPr>
      </p:pic>
      <p:pic>
        <p:nvPicPr>
          <p:cNvPr id="9" name="Picture 8" descr="3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505" y="3581201"/>
            <a:ext cx="2480523" cy="1452682"/>
          </a:xfrm>
          <a:prstGeom prst="rect">
            <a:avLst/>
          </a:prstGeom>
        </p:spPr>
      </p:pic>
      <p:pic>
        <p:nvPicPr>
          <p:cNvPr id="10" name="Picture 9" descr="ZachMa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632" y="5018102"/>
            <a:ext cx="1801368" cy="180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0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Porting </a:t>
            </a:r>
            <a:r>
              <a:rPr lang="en-US" dirty="0" err="1" smtClean="0"/>
              <a:t>MatSim</a:t>
            </a:r>
            <a:r>
              <a:rPr lang="en-US" dirty="0" smtClean="0"/>
              <a:t> to MASS Java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3158743" cy="4876800"/>
          </a:xfrm>
        </p:spPr>
        <p:txBody>
          <a:bodyPr/>
          <a:lstStyle/>
          <a:p>
            <a:r>
              <a:rPr lang="en-US" dirty="0" smtClean="0"/>
              <a:t>Road network</a:t>
            </a:r>
          </a:p>
          <a:p>
            <a:pPr lvl="1"/>
            <a:r>
              <a:rPr lang="en-US" dirty="0" smtClean="0"/>
              <a:t>Converted to an adjacency matrix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Vehicle driving</a:t>
            </a:r>
          </a:p>
          <a:p>
            <a:pPr lvl="1"/>
            <a:r>
              <a:rPr lang="en-US" dirty="0" smtClean="0"/>
              <a:t>Converted to agent migration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UWB Shizuoka Univ.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" name="Picture 8" descr="DataStructu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943" y="1604094"/>
            <a:ext cx="5262733" cy="2357704"/>
          </a:xfrm>
          <a:prstGeom prst="rect">
            <a:avLst/>
          </a:prstGeom>
        </p:spPr>
      </p:pic>
      <p:pic>
        <p:nvPicPr>
          <p:cNvPr id="10" name="Picture 9" descr="DataFlow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943" y="4156194"/>
            <a:ext cx="4644934" cy="262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05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2674</TotalTime>
  <Words>2338</Words>
  <Application>Microsoft Macintosh PowerPoint</Application>
  <PresentationFormat>On-screen Show (4:3)</PresentationFormat>
  <Paragraphs>447</Paragraphs>
  <Slides>23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Clarity</vt:lpstr>
      <vt:lpstr>Agent-Based Parallelization of Micro-Simulation and Spatial Data Analysis</vt:lpstr>
      <vt:lpstr>Background</vt:lpstr>
      <vt:lpstr>Challenges</vt:lpstr>
      <vt:lpstr>Hypothesis and Research Goals</vt:lpstr>
      <vt:lpstr>Multi-Agent Spatial Simulation Library</vt:lpstr>
      <vt:lpstr>MASS Specification</vt:lpstr>
      <vt:lpstr>MASS Status</vt:lpstr>
      <vt:lpstr>Multi-Agent-Based Transport Simulation Parallelized by Zach Ma and to be presented at WSC2015</vt:lpstr>
      <vt:lpstr>Porting MatSim to MASS Java</vt:lpstr>
      <vt:lpstr>Parallel MatSim Programmability and Performance</vt:lpstr>
      <vt:lpstr>FluTE: Influenza Epidemic Simulation from Univ. New Mexico</vt:lpstr>
      <vt:lpstr>MASS C++ Parallelized FluTE Programmability and Performance  By Osmond Gunarso and Zac Brownell</vt:lpstr>
      <vt:lpstr>UW Climate Analysis Parallelized by Jason Woodring and Submitted to ICPADS 2015</vt:lpstr>
      <vt:lpstr>Agent-Based ToE Analysis (in Java)</vt:lpstr>
      <vt:lpstr>UWCA Programmability and Performance</vt:lpstr>
      <vt:lpstr>Biological Network Motifs Parallelized by Matt Kipps and Presented at HPCC 2015</vt:lpstr>
      <vt:lpstr>Parallelization of Network Programs</vt:lpstr>
      <vt:lpstr>MASS Agent-Based Parallelization (in Java)</vt:lpstr>
      <vt:lpstr>MASS Agent Execution Performance</vt:lpstr>
      <vt:lpstr>Performance Improvement Plans  for Simulation</vt:lpstr>
      <vt:lpstr>Performance Improvement Plans  for Spatial Data Analysis</vt:lpstr>
      <vt:lpstr>Our Current Group Members</vt:lpstr>
      <vt:lpstr>Conclusions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Agent and Spatial Based parallelization of Biological Network motif search </dc:title>
  <dc:creator>Munehiro Fukuda</dc:creator>
  <cp:lastModifiedBy>Munehiro Fukuda</cp:lastModifiedBy>
  <cp:revision>77</cp:revision>
  <cp:lastPrinted>2015-08-22T06:51:09Z</cp:lastPrinted>
  <dcterms:created xsi:type="dcterms:W3CDTF">2015-08-19T16:45:02Z</dcterms:created>
  <dcterms:modified xsi:type="dcterms:W3CDTF">2016-03-02T17:18:02Z</dcterms:modified>
</cp:coreProperties>
</file>