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4" r:id="rId13"/>
    <p:sldId id="286" r:id="rId14"/>
    <p:sldId id="283" r:id="rId15"/>
    <p:sldId id="287" r:id="rId16"/>
    <p:sldId id="267" r:id="rId17"/>
    <p:sldId id="274" r:id="rId18"/>
  </p:sldIdLst>
  <p:sldSz cx="9144000" cy="6858000" type="screen4x3"/>
  <p:notesSz cx="7077075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2CE02"/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7148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1"/>
            <a:ext cx="3067050" cy="47148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BEBA146F-2B00-4B47-B68A-9F5C04E105A0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3067050" cy="4714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45563"/>
            <a:ext cx="3067050" cy="4714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AD1E7E14-09D8-4929-9F13-1A8BE31C55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3" cy="470932"/>
          </a:xfrm>
          <a:prstGeom prst="rect">
            <a:avLst/>
          </a:prstGeom>
        </p:spPr>
        <p:txBody>
          <a:bodyPr vert="horz" lIns="93361" tIns="46683" rIns="93361" bIns="46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0"/>
            <a:ext cx="3066733" cy="470932"/>
          </a:xfrm>
          <a:prstGeom prst="rect">
            <a:avLst/>
          </a:prstGeom>
        </p:spPr>
        <p:txBody>
          <a:bodyPr vert="horz" lIns="93361" tIns="46683" rIns="93361" bIns="46683" rtlCol="0"/>
          <a:lstStyle>
            <a:lvl1pPr algn="r">
              <a:defRPr sz="1200"/>
            </a:lvl1pPr>
          </a:lstStyle>
          <a:p>
            <a:fld id="{0B3D83AD-63CF-4BA8-876C-7031BBA3ED8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1" tIns="46683" rIns="93361" bIns="466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73853"/>
            <a:ext cx="5661660" cy="4238387"/>
          </a:xfrm>
          <a:prstGeom prst="rect">
            <a:avLst/>
          </a:prstGeom>
        </p:spPr>
        <p:txBody>
          <a:bodyPr vert="horz" lIns="93361" tIns="46683" rIns="93361" bIns="466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46072"/>
            <a:ext cx="3066733" cy="470932"/>
          </a:xfrm>
          <a:prstGeom prst="rect">
            <a:avLst/>
          </a:prstGeom>
        </p:spPr>
        <p:txBody>
          <a:bodyPr vert="horz" lIns="93361" tIns="46683" rIns="93361" bIns="46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946072"/>
            <a:ext cx="3066733" cy="470932"/>
          </a:xfrm>
          <a:prstGeom prst="rect">
            <a:avLst/>
          </a:prstGeom>
        </p:spPr>
        <p:txBody>
          <a:bodyPr vert="horz" lIns="93361" tIns="46683" rIns="93361" bIns="46683" rtlCol="0" anchor="b"/>
          <a:lstStyle>
            <a:lvl1pPr algn="r">
              <a:defRPr sz="1200"/>
            </a:lvl1pPr>
          </a:lstStyle>
          <a:p>
            <a:fld id="{FD405825-C46D-4AA1-9AC7-D9F5B7A55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CFB0E7-3261-4B8E-BA4B-93354B01FAB5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25D862-83B0-4AB9-A2F8-0A22931F3B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Drawing1/Drawing/~Page-2/Sheet.11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CSS </a:t>
            </a:r>
            <a:r>
              <a:rPr lang="en-US" sz="2200" b="1" dirty="0">
                <a:solidFill>
                  <a:srgbClr val="7030A0"/>
                </a:solidFill>
              </a:rPr>
              <a:t>497 - Cooperative Education</a:t>
            </a:r>
            <a:r>
              <a:rPr lang="en-US" sz="2200" b="1" u="sng" dirty="0">
                <a:solidFill>
                  <a:srgbClr val="7030A0"/>
                </a:solidFill>
              </a:rPr>
              <a:t/>
            </a:r>
            <a:br>
              <a:rPr lang="en-US" sz="2200" b="1" u="sng" dirty="0">
                <a:solidFill>
                  <a:srgbClr val="7030A0"/>
                </a:solidFill>
              </a:rPr>
            </a:br>
            <a:r>
              <a:rPr lang="en-US" sz="2200" b="1" dirty="0">
                <a:solidFill>
                  <a:srgbClr val="7030A0"/>
                </a:solidFill>
              </a:rPr>
              <a:t>Faculty Research Internship</a:t>
            </a:r>
            <a:br>
              <a:rPr lang="en-US" sz="2200" b="1" dirty="0">
                <a:solidFill>
                  <a:srgbClr val="7030A0"/>
                </a:solidFill>
              </a:rPr>
            </a:br>
            <a:r>
              <a:rPr lang="en-US" sz="2200" b="1" dirty="0">
                <a:solidFill>
                  <a:srgbClr val="7030A0"/>
                </a:solidFill>
              </a:rPr>
              <a:t>Spring / Summer  </a:t>
            </a:r>
            <a:r>
              <a:rPr lang="en-US" sz="2200" b="1" dirty="0" smtClean="0">
                <a:solidFill>
                  <a:srgbClr val="7030A0"/>
                </a:solidFill>
              </a:rPr>
              <a:t>2013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429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Arial" pitchFamily="34" charset="0"/>
              </a:rPr>
              <a:t>Richard Romanus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08/23/2013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9144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30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Developing and Extending the MASS Library (Java)</a:t>
            </a:r>
            <a:r>
              <a:rPr lang="en-US" sz="3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Places.exchangeBoundary</a:t>
            </a:r>
            <a:r>
              <a:rPr lang="en-US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SugarScape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Simulation using MASS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My Simulation: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Each ant has a random visual distance (between 1 – 3), </a:t>
            </a:r>
            <a:br>
              <a:rPr lang="en-US" dirty="0" smtClean="0"/>
            </a:br>
            <a:r>
              <a:rPr lang="en-US" dirty="0" smtClean="0"/>
              <a:t>in all directions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Each location starts with a random amount of sugar (0-5)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location can have zero or more ants at any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Ants calculate best location by subtracting number of agents from the amount of sugar a location has.</a:t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r>
              <a:rPr lang="en-US" dirty="0" smtClean="0"/>
              <a:t>Example:		4 sugar  -  2 agents  =  +</a:t>
            </a:r>
            <a:r>
              <a:rPr lang="en-US" b="1" dirty="0" smtClean="0"/>
              <a:t>2  move  index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828800"/>
            <a:ext cx="34099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8229600" cy="667512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My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SugarScape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Simulation using MASS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210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Different  ants can have different visual ranges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ant with a larger visual range has an advantage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SugarScape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Simulation using MASS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My Simulation: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pic>
        <p:nvPicPr>
          <p:cNvPr id="4" name="Picture 3" descr="SugarScape_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19867"/>
            <a:ext cx="3962400" cy="4757134"/>
          </a:xfrm>
          <a:prstGeom prst="rect">
            <a:avLst/>
          </a:prstGeom>
        </p:spPr>
      </p:pic>
      <p:pic>
        <p:nvPicPr>
          <p:cNvPr id="5" name="Picture 4" descr="SugarScape_EXE_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3649980" cy="5173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SugarScape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Simulation using MASS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My Simulation: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pic>
        <p:nvPicPr>
          <p:cNvPr id="6" name="Picture 5" descr="SugarScape_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962400" cy="4743639"/>
          </a:xfrm>
          <a:prstGeom prst="rect">
            <a:avLst/>
          </a:prstGeom>
        </p:spPr>
      </p:pic>
      <p:pic>
        <p:nvPicPr>
          <p:cNvPr id="7" name="Picture 6" descr="SugarScape_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485" y="1676400"/>
            <a:ext cx="402411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Places.exchangeBoundary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5029200"/>
            <a:ext cx="3810000" cy="1447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grid of places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The sugar levels for each place are shown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495800" y="5181600"/>
            <a:ext cx="4419600" cy="13716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grid is divided up across </a:t>
            </a:r>
            <a:r>
              <a:rPr lang="en-US" sz="2400" dirty="0" smtClean="0"/>
              <a:t>different computers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Boundaries between computers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shadowed on the other machine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981200"/>
            <a:ext cx="34480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3741324" cy="33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Places.exchangeBoundary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2590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Shadowed boundaries </a:t>
            </a:r>
            <a:br>
              <a:rPr lang="en-US" sz="2400" dirty="0" smtClean="0"/>
            </a:br>
            <a:r>
              <a:rPr lang="en-US" sz="2400" dirty="0" smtClean="0"/>
              <a:t>provide,  all units on a computer with quick access to information on the other computer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1676400"/>
            <a:ext cx="54483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0"/>
            <a:ext cx="845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Places.Places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3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handle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String </a:t>
            </a:r>
            <a:r>
              <a:rPr lang="en-US" sz="13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className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Object </a:t>
            </a:r>
            <a:r>
              <a:rPr lang="en-US" sz="13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argument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3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boundaryWidth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3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wrapEdge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int... </a:t>
            </a:r>
            <a:r>
              <a:rPr lang="en-US" sz="13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endParaRPr lang="en-US" sz="13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Creates a matrix of place locations that represent the matrix space.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Creates a shadow boundary space on one or both of it’s first dimensional boundaries with the neighboring computers.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width of the boundaries is determined by the user provided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boundaryWidth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variable.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Furthermore, the user may select (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wrapEdge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true) whether or not to allow the first dimensional edges to wrap around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/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Places.exchangeBounday</a:t>
            </a:r>
            <a:r>
              <a:rPr lang="en-US" sz="1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) </a:t>
            </a:r>
            <a:endParaRPr lang="en-US" sz="1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First runs notifies all of the other nodes and other threads to run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exchangeBoundary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 lvl="1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Then runs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eb_exchangeBoundary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() function which creates request messages sends them to the other nodes.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It then processes the messages it receives from the other nodes and sends back a reply with the requested data.</a:t>
            </a:r>
          </a:p>
          <a:p>
            <a:pPr lvl="1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Finally, the function updates all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inMessages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array on all of the local places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Places.exchangeBoundary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()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API functions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Test Results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93887"/>
            <a:ext cx="403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size            	    =</a:t>
            </a:r>
            <a:r>
              <a:rPr lang="en-US" sz="1200" dirty="0" smtClean="0"/>
              <a:t>500    (500x500 = 250000 places)</a:t>
            </a:r>
          </a:p>
          <a:p>
            <a:r>
              <a:rPr lang="en-US" sz="1200" dirty="0" err="1" smtClean="0"/>
              <a:t>numAgents</a:t>
            </a:r>
            <a:r>
              <a:rPr lang="en-US" sz="1200" dirty="0" smtClean="0"/>
              <a:t>       </a:t>
            </a:r>
            <a:r>
              <a:rPr lang="en-US" sz="1200" dirty="0" smtClean="0"/>
              <a:t> =</a:t>
            </a:r>
            <a:r>
              <a:rPr lang="en-US" sz="1200" dirty="0" smtClean="0"/>
              <a:t>5000</a:t>
            </a:r>
          </a:p>
          <a:p>
            <a:r>
              <a:rPr lang="en-US" sz="1200" dirty="0" err="1" smtClean="0"/>
              <a:t>maxTime</a:t>
            </a:r>
            <a:r>
              <a:rPr lang="en-US" sz="1200" dirty="0" smtClean="0"/>
              <a:t>         </a:t>
            </a:r>
            <a:r>
              <a:rPr lang="en-US" sz="1200" dirty="0" smtClean="0"/>
              <a:t>   =</a:t>
            </a:r>
            <a:r>
              <a:rPr lang="en-US" sz="1200" dirty="0" smtClean="0"/>
              <a:t>300</a:t>
            </a:r>
          </a:p>
          <a:p>
            <a:r>
              <a:rPr lang="en-US" sz="1200" dirty="0" err="1" smtClean="0"/>
              <a:t>collectInterval</a:t>
            </a:r>
            <a:r>
              <a:rPr lang="en-US" sz="1200" dirty="0" smtClean="0"/>
              <a:t> </a:t>
            </a:r>
            <a:r>
              <a:rPr lang="en-US" sz="1200" dirty="0" smtClean="0"/>
              <a:t>   =</a:t>
            </a:r>
            <a:r>
              <a:rPr lang="en-US" sz="1200" dirty="0" smtClean="0"/>
              <a:t>5</a:t>
            </a:r>
          </a:p>
          <a:p>
            <a:r>
              <a:rPr lang="en-US" sz="1200" dirty="0" err="1" smtClean="0"/>
              <a:t>numProc</a:t>
            </a:r>
            <a:r>
              <a:rPr lang="en-US" sz="1200" dirty="0" smtClean="0"/>
              <a:t>         </a:t>
            </a:r>
            <a:r>
              <a:rPr lang="en-US" sz="1200" dirty="0" smtClean="0"/>
              <a:t>    =</a:t>
            </a:r>
            <a:r>
              <a:rPr lang="en-US" sz="1200" dirty="0" smtClean="0"/>
              <a:t>2</a:t>
            </a:r>
          </a:p>
          <a:p>
            <a:r>
              <a:rPr lang="en-US" sz="1200" dirty="0" err="1" smtClean="0"/>
              <a:t>numThrd</a:t>
            </a:r>
            <a:r>
              <a:rPr lang="en-US" sz="1200" dirty="0" smtClean="0"/>
              <a:t>         </a:t>
            </a:r>
            <a:r>
              <a:rPr lang="en-US" sz="1200" dirty="0" smtClean="0"/>
              <a:t>   =</a:t>
            </a:r>
            <a:r>
              <a:rPr lang="en-US" sz="1200" dirty="0" smtClean="0"/>
              <a:t>2</a:t>
            </a:r>
          </a:p>
          <a:p>
            <a:endParaRPr lang="en-US" sz="1200" dirty="0" smtClean="0"/>
          </a:p>
          <a:p>
            <a:r>
              <a:rPr lang="en-US" sz="1200" b="1" u="sng" dirty="0" err="1" smtClean="0"/>
              <a:t>exchangeBoundary</a:t>
            </a:r>
            <a:r>
              <a:rPr lang="en-US" sz="1200" b="1" u="sng" dirty="0" smtClean="0"/>
              <a:t>()</a:t>
            </a:r>
          </a:p>
          <a:p>
            <a:r>
              <a:rPr lang="en-US" sz="1200" dirty="0" smtClean="0"/>
              <a:t>1</a:t>
            </a:r>
            <a:r>
              <a:rPr lang="en-US" sz="1200" dirty="0" smtClean="0"/>
              <a:t>)      *** Total Time (ms)    </a:t>
            </a:r>
            <a:r>
              <a:rPr lang="en-US" sz="1200" dirty="0" smtClean="0"/>
              <a:t>	  : </a:t>
            </a:r>
            <a:r>
              <a:rPr lang="en-US" sz="1200" dirty="0" smtClean="0"/>
              <a:t>193459</a:t>
            </a:r>
          </a:p>
          <a:p>
            <a:r>
              <a:rPr lang="en-US" sz="1200" dirty="0" smtClean="0"/>
              <a:t>        *** Execution Time (ms): 192713</a:t>
            </a:r>
          </a:p>
          <a:p>
            <a:endParaRPr lang="en-US" sz="1200" dirty="0" smtClean="0"/>
          </a:p>
          <a:p>
            <a:r>
              <a:rPr lang="en-US" sz="1200" dirty="0" smtClean="0"/>
              <a:t>2)      *** Total Time (ms)    </a:t>
            </a:r>
            <a:r>
              <a:rPr lang="en-US" sz="1200" dirty="0" smtClean="0"/>
              <a:t>	  : </a:t>
            </a:r>
            <a:r>
              <a:rPr lang="en-US" sz="1200" dirty="0" smtClean="0"/>
              <a:t>191724</a:t>
            </a:r>
          </a:p>
          <a:p>
            <a:r>
              <a:rPr lang="en-US" sz="1200" dirty="0" smtClean="0"/>
              <a:t>        *** Execution Time (ms): 191088</a:t>
            </a:r>
          </a:p>
          <a:p>
            <a:endParaRPr lang="en-US" sz="1200" dirty="0" smtClean="0"/>
          </a:p>
          <a:p>
            <a:r>
              <a:rPr lang="en-US" sz="1200" dirty="0" smtClean="0"/>
              <a:t>3)      *** Total Time (ms)    </a:t>
            </a:r>
            <a:r>
              <a:rPr lang="en-US" sz="1200" dirty="0" smtClean="0"/>
              <a:t>	  : </a:t>
            </a:r>
            <a:r>
              <a:rPr lang="en-US" sz="1200" dirty="0" smtClean="0"/>
              <a:t>189940</a:t>
            </a:r>
          </a:p>
          <a:p>
            <a:r>
              <a:rPr lang="en-US" sz="1200" dirty="0" smtClean="0"/>
              <a:t>        *** Execution Time (ms): 189301</a:t>
            </a:r>
          </a:p>
          <a:p>
            <a:endParaRPr lang="en-US" sz="1200" dirty="0" smtClean="0"/>
          </a:p>
          <a:p>
            <a:r>
              <a:rPr lang="en-US" sz="1200" b="1" u="sng" dirty="0" err="1" smtClean="0"/>
              <a:t>exchangeAll</a:t>
            </a:r>
            <a:r>
              <a:rPr lang="en-US" sz="1200" b="1" u="sng" dirty="0" smtClean="0"/>
              <a:t>()</a:t>
            </a:r>
          </a:p>
          <a:p>
            <a:r>
              <a:rPr lang="en-US" sz="1200" dirty="0" smtClean="0"/>
              <a:t>1</a:t>
            </a:r>
            <a:r>
              <a:rPr lang="en-US" sz="1200" dirty="0" smtClean="0"/>
              <a:t>)      *** Total Time (ms)    </a:t>
            </a:r>
            <a:r>
              <a:rPr lang="en-US" sz="1200" dirty="0" smtClean="0"/>
              <a:t>	  : </a:t>
            </a:r>
            <a:r>
              <a:rPr lang="en-US" sz="1200" dirty="0" smtClean="0"/>
              <a:t>225817</a:t>
            </a:r>
          </a:p>
          <a:p>
            <a:r>
              <a:rPr lang="en-US" sz="1200" dirty="0" smtClean="0"/>
              <a:t>        *** Execution Time (ms): 225109</a:t>
            </a:r>
          </a:p>
          <a:p>
            <a:endParaRPr lang="en-US" sz="1200" dirty="0" smtClean="0"/>
          </a:p>
          <a:p>
            <a:r>
              <a:rPr lang="en-US" sz="1200" dirty="0" smtClean="0"/>
              <a:t>2)      *** Total Time (ms)    </a:t>
            </a:r>
            <a:r>
              <a:rPr lang="en-US" sz="1200" dirty="0" smtClean="0"/>
              <a:t>	  : </a:t>
            </a:r>
            <a:r>
              <a:rPr lang="en-US" sz="1200" dirty="0" smtClean="0"/>
              <a:t>231572</a:t>
            </a:r>
          </a:p>
          <a:p>
            <a:r>
              <a:rPr lang="en-US" sz="1200" dirty="0" smtClean="0"/>
              <a:t>        *** Execution Time (ms): 230938</a:t>
            </a:r>
          </a:p>
          <a:p>
            <a:endParaRPr lang="en-US" sz="1200" dirty="0" smtClean="0"/>
          </a:p>
          <a:p>
            <a:r>
              <a:rPr lang="en-US" sz="1200" dirty="0" smtClean="0"/>
              <a:t>3)      *** Total Time (ms)    </a:t>
            </a:r>
            <a:r>
              <a:rPr lang="en-US" sz="1200" dirty="0" smtClean="0"/>
              <a:t>	  : </a:t>
            </a:r>
            <a:r>
              <a:rPr lang="en-US" sz="1200" dirty="0" smtClean="0"/>
              <a:t>232650</a:t>
            </a:r>
          </a:p>
          <a:p>
            <a:r>
              <a:rPr lang="en-US" sz="1200" dirty="0" smtClean="0"/>
              <a:t>        *** Execution Time (ms): 231996</a:t>
            </a:r>
          </a:p>
          <a:p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76800" y="1123414"/>
            <a:ext cx="4038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size            	  =</a:t>
            </a:r>
            <a:r>
              <a:rPr lang="en-US" sz="1200" dirty="0" smtClean="0"/>
              <a:t>500    (500x500 = 250000 places)</a:t>
            </a:r>
          </a:p>
          <a:p>
            <a:r>
              <a:rPr lang="en-US" sz="1200" dirty="0" err="1" smtClean="0"/>
              <a:t>numAgents</a:t>
            </a:r>
            <a:r>
              <a:rPr lang="en-US" sz="1200" dirty="0" smtClean="0"/>
              <a:t>    </a:t>
            </a:r>
            <a:r>
              <a:rPr lang="en-US" sz="1200" dirty="0" smtClean="0"/>
              <a:t>	  =</a:t>
            </a:r>
            <a:r>
              <a:rPr lang="en-US" sz="1200" dirty="0" smtClean="0"/>
              <a:t>5000</a:t>
            </a:r>
          </a:p>
          <a:p>
            <a:r>
              <a:rPr lang="en-US" sz="1200" dirty="0" err="1" smtClean="0"/>
              <a:t>maxTime</a:t>
            </a:r>
            <a:r>
              <a:rPr lang="en-US" sz="1200" dirty="0" smtClean="0"/>
              <a:t>        </a:t>
            </a:r>
            <a:r>
              <a:rPr lang="en-US" sz="1200" dirty="0" smtClean="0"/>
              <a:t>  =</a:t>
            </a:r>
            <a:r>
              <a:rPr lang="en-US" sz="1200" dirty="0" smtClean="0"/>
              <a:t>300</a:t>
            </a:r>
          </a:p>
          <a:p>
            <a:r>
              <a:rPr lang="en-US" sz="1200" dirty="0" err="1" smtClean="0"/>
              <a:t>collectInterval</a:t>
            </a:r>
            <a:r>
              <a:rPr lang="en-US" sz="1200" dirty="0" smtClean="0"/>
              <a:t> </a:t>
            </a:r>
            <a:r>
              <a:rPr lang="en-US" sz="1200" dirty="0" smtClean="0"/>
              <a:t>=5</a:t>
            </a:r>
            <a:endParaRPr lang="en-US" sz="1200" dirty="0" smtClean="0"/>
          </a:p>
          <a:p>
            <a:r>
              <a:rPr lang="en-US" sz="1200" dirty="0" err="1" smtClean="0"/>
              <a:t>numProc</a:t>
            </a:r>
            <a:r>
              <a:rPr lang="en-US" sz="1200" dirty="0" smtClean="0"/>
              <a:t>          =</a:t>
            </a:r>
            <a:r>
              <a:rPr lang="en-US" sz="1200" dirty="0" smtClean="0"/>
              <a:t>4</a:t>
            </a:r>
          </a:p>
          <a:p>
            <a:r>
              <a:rPr lang="en-US" sz="1200" dirty="0" err="1" smtClean="0"/>
              <a:t>numThrd</a:t>
            </a:r>
            <a:r>
              <a:rPr lang="en-US" sz="1200" dirty="0" smtClean="0"/>
              <a:t>         =2</a:t>
            </a:r>
          </a:p>
          <a:p>
            <a:endParaRPr lang="en-US" sz="1200" dirty="0" smtClean="0"/>
          </a:p>
          <a:p>
            <a:r>
              <a:rPr lang="en-US" sz="1200" b="1" u="sng" dirty="0" err="1" smtClean="0"/>
              <a:t>exchangeBoundary</a:t>
            </a:r>
            <a:r>
              <a:rPr lang="en-US" sz="1200" b="1" dirty="0" smtClean="0"/>
              <a:t>()</a:t>
            </a:r>
          </a:p>
          <a:p>
            <a:r>
              <a:rPr lang="en-US" sz="1200" dirty="0" smtClean="0"/>
              <a:t>1</a:t>
            </a:r>
            <a:r>
              <a:rPr lang="en-US" sz="1200" dirty="0" smtClean="0"/>
              <a:t>)      *** Total Time (ms)    </a:t>
            </a:r>
            <a:r>
              <a:rPr lang="en-US" sz="1200" dirty="0" smtClean="0"/>
              <a:t>    : </a:t>
            </a:r>
            <a:r>
              <a:rPr lang="en-US" sz="1200" dirty="0" smtClean="0"/>
              <a:t>120222</a:t>
            </a:r>
          </a:p>
          <a:p>
            <a:r>
              <a:rPr lang="en-US" sz="1200" dirty="0" smtClean="0"/>
              <a:t>        *** Execution Time (ms): 119857</a:t>
            </a:r>
          </a:p>
          <a:p>
            <a:endParaRPr lang="en-US" sz="1200" dirty="0" smtClean="0"/>
          </a:p>
          <a:p>
            <a:r>
              <a:rPr lang="en-US" sz="1200" dirty="0" smtClean="0"/>
              <a:t>2)      *** Total Time (ms)    </a:t>
            </a:r>
            <a:r>
              <a:rPr lang="en-US" sz="1200" dirty="0" smtClean="0"/>
              <a:t>   : </a:t>
            </a:r>
            <a:r>
              <a:rPr lang="en-US" sz="1200" dirty="0" smtClean="0"/>
              <a:t>118846</a:t>
            </a:r>
          </a:p>
          <a:p>
            <a:r>
              <a:rPr lang="en-US" sz="1200" dirty="0" smtClean="0"/>
              <a:t>        *** Execution Time (ms): 118492</a:t>
            </a:r>
          </a:p>
          <a:p>
            <a:endParaRPr lang="en-US" sz="1200" dirty="0" smtClean="0"/>
          </a:p>
          <a:p>
            <a:r>
              <a:rPr lang="en-US" sz="1200" dirty="0" smtClean="0"/>
              <a:t>3)      *** Total Time (ms)    </a:t>
            </a:r>
            <a:r>
              <a:rPr lang="en-US" sz="1200" dirty="0" smtClean="0"/>
              <a:t>   : </a:t>
            </a:r>
            <a:r>
              <a:rPr lang="en-US" sz="1200" dirty="0" smtClean="0"/>
              <a:t>124268</a:t>
            </a:r>
          </a:p>
          <a:p>
            <a:r>
              <a:rPr lang="en-US" sz="1200" dirty="0" smtClean="0"/>
              <a:t>        *** Execution Time (ms): 123896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MASS Basic Description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MASS 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Multi-Agent Spatial Simulation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 parallel computing software library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Simplifies the task of creating and running parallel applications across multiple computers and CPU cores.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3505200"/>
            <a:ext cx="6756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MASS Basic Description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primary types of simulations:</a:t>
            </a:r>
          </a:p>
          <a:p>
            <a:endParaRPr lang="en-US" sz="900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b="1" u="sng" dirty="0" smtClean="0"/>
              <a:t>A Stand-alone Grid of Stationary Locations </a:t>
            </a:r>
            <a:br>
              <a:rPr lang="en-US" b="1" u="sng" dirty="0" smtClean="0"/>
            </a:br>
            <a:r>
              <a:rPr lang="en-US" dirty="0" smtClean="0"/>
              <a:t>Example:   </a:t>
            </a:r>
            <a:br>
              <a:rPr lang="en-US" dirty="0" smtClean="0"/>
            </a:br>
            <a:r>
              <a:rPr lang="en-US" dirty="0" smtClean="0"/>
              <a:t>      A map  and  it’s  grid </a:t>
            </a:r>
            <a:br>
              <a:rPr lang="en-US" dirty="0" smtClean="0"/>
            </a:br>
            <a:r>
              <a:rPr lang="en-US" dirty="0" smtClean="0"/>
              <a:t>      of sub-locations</a:t>
            </a:r>
            <a:br>
              <a:rPr lang="en-US" dirty="0" smtClean="0"/>
            </a:br>
            <a:endParaRPr lang="en-US" sz="1600" b="1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b="1" u="sng" dirty="0" smtClean="0"/>
              <a:t>A Grid </a:t>
            </a:r>
            <a:r>
              <a:rPr lang="en-US" b="1" u="sng" dirty="0" smtClean="0"/>
              <a:t>of Stationary Locations </a:t>
            </a:r>
            <a:r>
              <a:rPr lang="en-US" b="1" u="sng" dirty="0" smtClean="0"/>
              <a:t> with Mobile Units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 A map, it’s grid </a:t>
            </a:r>
            <a:r>
              <a:rPr lang="en-US" dirty="0" smtClean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sub-locations  and  </a:t>
            </a:r>
            <a:br>
              <a:rPr lang="en-US" dirty="0" smtClean="0"/>
            </a:br>
            <a:r>
              <a:rPr lang="en-US" dirty="0" smtClean="0"/>
              <a:t>     mobile units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164" y="2474514"/>
            <a:ext cx="2281111" cy="110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267200"/>
            <a:ext cx="45540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MASS Library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Stand-alone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Grid of Stationary Locations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Composed of: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b="1" u="sng" dirty="0" smtClean="0"/>
              <a:t>The Grid of Locations</a:t>
            </a:r>
            <a:endParaRPr lang="en-US" u="sng" dirty="0" smtClean="0"/>
          </a:p>
          <a:p>
            <a:pPr lvl="2"/>
            <a:r>
              <a:rPr lang="en-US" dirty="0" smtClean="0"/>
              <a:t>referred to as </a:t>
            </a:r>
            <a:r>
              <a:rPr lang="en-US" b="1" i="1" dirty="0" smtClean="0"/>
              <a:t>Places</a:t>
            </a:r>
            <a:r>
              <a:rPr lang="en-US" dirty="0" smtClean="0"/>
              <a:t> in MASS</a:t>
            </a:r>
            <a:endParaRPr lang="en-US" b="1" i="1" dirty="0" smtClean="0"/>
          </a:p>
          <a:p>
            <a:pPr lvl="2"/>
            <a:r>
              <a:rPr lang="en-US" dirty="0" smtClean="0"/>
              <a:t>contains the </a:t>
            </a:r>
            <a:r>
              <a:rPr lang="en-US" dirty="0" smtClean="0"/>
              <a:t>grid of stationary </a:t>
            </a:r>
            <a:br>
              <a:rPr lang="en-US" dirty="0" smtClean="0"/>
            </a:br>
            <a:r>
              <a:rPr lang="en-US" dirty="0" smtClean="0"/>
              <a:t>locations</a:t>
            </a:r>
          </a:p>
          <a:p>
            <a:pPr lvl="2"/>
            <a:endParaRPr lang="en-US" dirty="0" smtClean="0"/>
          </a:p>
          <a:p>
            <a:pPr lvl="1"/>
            <a:r>
              <a:rPr lang="en-US" b="1" u="sng" dirty="0" smtClean="0"/>
              <a:t>Single Stationary Location</a:t>
            </a:r>
            <a:r>
              <a:rPr lang="en-US" u="sng" dirty="0" smtClean="0"/>
              <a:t> </a:t>
            </a:r>
            <a:endParaRPr lang="en-US" u="sng" dirty="0" smtClean="0"/>
          </a:p>
          <a:p>
            <a:pPr lvl="2"/>
            <a:r>
              <a:rPr lang="en-US" dirty="0" smtClean="0"/>
              <a:t>referred to as </a:t>
            </a:r>
            <a:r>
              <a:rPr lang="en-US" dirty="0" smtClean="0"/>
              <a:t>a </a:t>
            </a:r>
            <a:r>
              <a:rPr lang="en-US" b="1" i="1" dirty="0" smtClean="0"/>
              <a:t>Place</a:t>
            </a:r>
            <a:r>
              <a:rPr lang="en-US" dirty="0" smtClean="0"/>
              <a:t> object </a:t>
            </a:r>
            <a:r>
              <a:rPr lang="en-US" dirty="0" smtClean="0"/>
              <a:t>in </a:t>
            </a:r>
            <a:r>
              <a:rPr lang="en-US" dirty="0" smtClean="0"/>
              <a:t>MASS</a:t>
            </a:r>
          </a:p>
          <a:p>
            <a:pPr lvl="2"/>
            <a:r>
              <a:rPr lang="en-US" dirty="0" smtClean="0"/>
              <a:t>contains basic information about the local place</a:t>
            </a:r>
          </a:p>
          <a:p>
            <a:pPr lvl="3"/>
            <a:r>
              <a:rPr lang="en-US" dirty="0" smtClean="0"/>
              <a:t>Example:   local Temperature</a:t>
            </a:r>
            <a:endParaRPr lang="en-US" dirty="0" smtClean="0"/>
          </a:p>
          <a:p>
            <a:pPr lvl="2"/>
            <a:endParaRPr lang="en-US" b="1" i="1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7391400" y="5181600"/>
          <a:ext cx="769937" cy="952500"/>
        </p:xfrm>
        <a:graphic>
          <a:graphicData uri="http://schemas.openxmlformats.org/presentationml/2006/ole">
            <p:oleObj spid="_x0000_s47107" name="Visio" r:id="rId3" imgW="769339" imgH="952128" progId="Visio.Drawing.11">
              <p:link updateAutomatic="1"/>
            </p:oleObj>
          </a:graphicData>
        </a:graphic>
      </p:graphicFrame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920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7696200" y="3200400"/>
            <a:ext cx="1524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Wave2D - 2D Wave Simulation</a:t>
            </a:r>
            <a:endParaRPr lang="en-US" sz="4400" b="1" u="sng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A 2-dimensional simulation using </a:t>
            </a:r>
            <a:br>
              <a:rPr lang="en-US" dirty="0" smtClean="0"/>
            </a:br>
            <a:r>
              <a:rPr lang="en-US" dirty="0" smtClean="0"/>
              <a:t>Schrödinger wave diffusion</a:t>
            </a:r>
            <a:r>
              <a:rPr lang="en-US" dirty="0" smtClean="0"/>
              <a:t> </a:t>
            </a:r>
            <a:r>
              <a:rPr lang="en-US" dirty="0" smtClean="0"/>
              <a:t>equation.</a:t>
            </a:r>
          </a:p>
          <a:p>
            <a:endParaRPr lang="en-US" sz="2000" dirty="0" smtClean="0"/>
          </a:p>
          <a:p>
            <a:r>
              <a:rPr lang="en-US" dirty="0" smtClean="0"/>
              <a:t>Each </a:t>
            </a:r>
            <a:r>
              <a:rPr lang="en-US" b="1" i="1" dirty="0" smtClean="0"/>
              <a:t>Place</a:t>
            </a:r>
            <a:r>
              <a:rPr lang="en-US" dirty="0" smtClean="0"/>
              <a:t> location  gathers  wave </a:t>
            </a:r>
            <a:br>
              <a:rPr lang="en-US" dirty="0" smtClean="0"/>
            </a:br>
            <a:r>
              <a:rPr lang="en-US" dirty="0" smtClean="0"/>
              <a:t>height information from it’s neighbors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Use  gathered data to re-calculate new wave height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1524000"/>
            <a:ext cx="1828800" cy="21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884" y="4572000"/>
            <a:ext cx="16495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15319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1" y="4572000"/>
            <a:ext cx="1523999" cy="16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572000"/>
            <a:ext cx="1676400" cy="161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Grid of Stationary Locations  with Mobile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Composed of: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Collection of Mobile Units</a:t>
            </a:r>
          </a:p>
          <a:p>
            <a:pPr lvl="2"/>
            <a:r>
              <a:rPr lang="en-US" dirty="0" smtClean="0"/>
              <a:t>referred to as </a:t>
            </a:r>
            <a:r>
              <a:rPr lang="en-US" i="1" dirty="0" smtClean="0"/>
              <a:t>“Bag of” </a:t>
            </a:r>
            <a:r>
              <a:rPr lang="en-US" b="1" i="1" dirty="0" smtClean="0"/>
              <a:t>Agents </a:t>
            </a:r>
            <a:r>
              <a:rPr lang="en-US" dirty="0" smtClean="0"/>
              <a:t>in MASS</a:t>
            </a:r>
            <a:endParaRPr lang="en-US" b="1" i="1" dirty="0" smtClean="0"/>
          </a:p>
          <a:p>
            <a:pPr lvl="2"/>
            <a:r>
              <a:rPr lang="en-US" dirty="0" smtClean="0"/>
              <a:t>each </a:t>
            </a:r>
            <a:r>
              <a:rPr lang="en-US" i="1" dirty="0" smtClean="0"/>
              <a:t>Place</a:t>
            </a:r>
            <a:r>
              <a:rPr lang="en-US" dirty="0" smtClean="0"/>
              <a:t> location has a </a:t>
            </a:r>
            <a:r>
              <a:rPr lang="en-US" i="1" dirty="0" smtClean="0"/>
              <a:t>“Bag of”</a:t>
            </a:r>
            <a:r>
              <a:rPr lang="en-US" dirty="0" smtClean="0"/>
              <a:t> </a:t>
            </a:r>
            <a:r>
              <a:rPr lang="en-US" b="1" i="1" dirty="0" smtClean="0"/>
              <a:t>Agents</a:t>
            </a:r>
          </a:p>
          <a:p>
            <a:pPr lvl="2"/>
            <a:r>
              <a:rPr lang="en-US" dirty="0" smtClean="0"/>
              <a:t>contains the mobile units for the </a:t>
            </a:r>
            <a:r>
              <a:rPr lang="en-US" i="1" dirty="0" smtClean="0"/>
              <a:t>Place</a:t>
            </a:r>
            <a:r>
              <a:rPr lang="en-US" dirty="0" smtClean="0"/>
              <a:t> location</a:t>
            </a:r>
          </a:p>
          <a:p>
            <a:pPr lvl="2"/>
            <a:endParaRPr lang="en-US" b="1" dirty="0" smtClean="0"/>
          </a:p>
          <a:p>
            <a:pPr lvl="1"/>
            <a:r>
              <a:rPr lang="en-US" b="1" u="sng" dirty="0" smtClean="0"/>
              <a:t>Mobile Unit</a:t>
            </a:r>
          </a:p>
          <a:p>
            <a:pPr lvl="2"/>
            <a:r>
              <a:rPr lang="en-US" dirty="0" smtClean="0"/>
              <a:t>referred to as </a:t>
            </a:r>
            <a:r>
              <a:rPr lang="en-US" b="1" i="1" dirty="0" smtClean="0"/>
              <a:t>Agent </a:t>
            </a:r>
            <a:r>
              <a:rPr lang="en-US" dirty="0" smtClean="0"/>
              <a:t>in MASS</a:t>
            </a:r>
          </a:p>
          <a:p>
            <a:pPr lvl="2"/>
            <a:r>
              <a:rPr lang="en-US" dirty="0" smtClean="0"/>
              <a:t>contains basic information about the mobile unit</a:t>
            </a:r>
          </a:p>
          <a:p>
            <a:pPr lvl="3"/>
            <a:r>
              <a:rPr lang="en-US" dirty="0" smtClean="0"/>
              <a:t>Example:   Amount of sugar an ant (a</a:t>
            </a:r>
            <a:r>
              <a:rPr lang="en-US" i="1" dirty="0" smtClean="0"/>
              <a:t>gent</a:t>
            </a:r>
            <a:r>
              <a:rPr lang="en-US" dirty="0" smtClean="0"/>
              <a:t>) has consumed</a:t>
            </a:r>
            <a:endParaRPr lang="en-US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0"/>
            <a:ext cx="968829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63750"/>
            <a:ext cx="2524125" cy="15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57" y="1029891"/>
            <a:ext cx="8704943" cy="285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962638"/>
            <a:ext cx="1981200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Places</a:t>
            </a:r>
            <a:br>
              <a:rPr lang="en-US" sz="1400" b="1" u="sng" dirty="0" smtClean="0"/>
            </a:br>
            <a:endParaRPr lang="en-US" sz="9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Maintain  &amp; Manages </a:t>
            </a:r>
            <a:br>
              <a:rPr lang="en-US" sz="1400" dirty="0" smtClean="0"/>
            </a:br>
            <a:r>
              <a:rPr lang="en-US" sz="1400" dirty="0" smtClean="0"/>
              <a:t>  the Place locations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Manages exchange </a:t>
            </a:r>
            <a:br>
              <a:rPr lang="en-US" sz="1400" b="1" dirty="0" smtClean="0"/>
            </a:br>
            <a:r>
              <a:rPr lang="en-US" sz="1400" b="1" dirty="0" smtClean="0"/>
              <a:t>  between the Place </a:t>
            </a:r>
            <a:br>
              <a:rPr lang="en-US" sz="1400" b="1" dirty="0" smtClean="0"/>
            </a:br>
            <a:r>
              <a:rPr lang="en-US" sz="1400" b="1" dirty="0" smtClean="0"/>
              <a:t>  locations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3962638"/>
            <a:ext cx="1828800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Place</a:t>
            </a:r>
            <a:br>
              <a:rPr lang="en-US" sz="1400" b="1" u="sng" dirty="0" smtClean="0"/>
            </a:br>
            <a:endParaRPr lang="en-US" sz="9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Maintains Place </a:t>
            </a:r>
            <a:br>
              <a:rPr lang="en-US" sz="1400" dirty="0" smtClean="0"/>
            </a:br>
            <a:r>
              <a:rPr lang="en-US" sz="1400" dirty="0" smtClean="0"/>
              <a:t>   location data</a:t>
            </a:r>
            <a:br>
              <a:rPr lang="en-US" sz="1400" dirty="0" smtClean="0"/>
            </a:br>
            <a:r>
              <a:rPr lang="en-US" sz="1400" dirty="0" smtClean="0"/>
              <a:t>   </a:t>
            </a:r>
            <a:r>
              <a:rPr lang="en-US" sz="1200" dirty="0" smtClean="0"/>
              <a:t>(inc. </a:t>
            </a:r>
            <a:r>
              <a:rPr lang="en-US" sz="1200" i="1" dirty="0" smtClean="0"/>
              <a:t>“Bag of” </a:t>
            </a:r>
            <a:r>
              <a:rPr lang="en-US" sz="1200" dirty="0" smtClean="0"/>
              <a:t>Agents)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Provides a user </a:t>
            </a:r>
            <a:br>
              <a:rPr lang="en-US" sz="1400" dirty="0" smtClean="0"/>
            </a:br>
            <a:r>
              <a:rPr lang="en-US" sz="1400" dirty="0" smtClean="0"/>
              <a:t>  software interface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962401"/>
            <a:ext cx="2057400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Agents</a:t>
            </a:r>
            <a:br>
              <a:rPr lang="en-US" sz="1400" b="1" u="sng" dirty="0" smtClean="0"/>
            </a:br>
            <a:endParaRPr lang="en-US" sz="9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Maintains &amp; Manages </a:t>
            </a:r>
            <a:br>
              <a:rPr lang="en-US" sz="1400" dirty="0" smtClean="0"/>
            </a:br>
            <a:r>
              <a:rPr lang="en-US" sz="1400" dirty="0" smtClean="0"/>
              <a:t>  the Agent units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Manages the exchange </a:t>
            </a:r>
            <a:br>
              <a:rPr lang="en-US" sz="1400" dirty="0" smtClean="0"/>
            </a:br>
            <a:r>
              <a:rPr lang="en-US" sz="1400" dirty="0" smtClean="0"/>
              <a:t>  and migration of Agent </a:t>
            </a:r>
            <a:br>
              <a:rPr lang="en-US" sz="1400" dirty="0" smtClean="0"/>
            </a:br>
            <a:r>
              <a:rPr lang="en-US" sz="1400" dirty="0" smtClean="0"/>
              <a:t>  units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962638"/>
            <a:ext cx="1752600" cy="1738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Agent</a:t>
            </a:r>
            <a:br>
              <a:rPr lang="en-US" sz="1400" b="1" u="sng" dirty="0" smtClean="0"/>
            </a:br>
            <a:endParaRPr lang="en-US" sz="9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Maintains the </a:t>
            </a:r>
            <a:br>
              <a:rPr lang="en-US" sz="1400" dirty="0" smtClean="0"/>
            </a:br>
            <a:r>
              <a:rPr lang="en-US" sz="1400" dirty="0" smtClean="0"/>
              <a:t>  Agent data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Provides a </a:t>
            </a:r>
            <a:r>
              <a:rPr lang="en-US" sz="1400" dirty="0" smtClean="0"/>
              <a:t>user </a:t>
            </a:r>
            <a:br>
              <a:rPr lang="en-US" sz="1400" dirty="0" smtClean="0"/>
            </a:br>
            <a:r>
              <a:rPr lang="en-US" sz="1400" dirty="0" smtClean="0"/>
              <a:t>  software </a:t>
            </a:r>
            <a:r>
              <a:rPr lang="en-US" sz="1400" dirty="0" smtClean="0"/>
              <a:t>interface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27888"/>
            <a:ext cx="8229600" cy="515112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 Overall  MASS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Framework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91437"/>
            <a:ext cx="1981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callAll</a:t>
            </a:r>
            <a:r>
              <a:rPr lang="en-US" sz="1400" dirty="0" smtClean="0"/>
              <a:t>( )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exchangeAll</a:t>
            </a:r>
            <a:r>
              <a:rPr lang="en-US" sz="1400" dirty="0" smtClean="0"/>
              <a:t>( )</a:t>
            </a:r>
          </a:p>
          <a:p>
            <a:r>
              <a:rPr lang="en-US" sz="1400" b="1" dirty="0" err="1" smtClean="0">
                <a:solidFill>
                  <a:srgbClr val="0000FF"/>
                </a:solidFill>
              </a:rPr>
              <a:t>exchangeBoundary</a:t>
            </a:r>
            <a:r>
              <a:rPr lang="en-US" sz="1400" b="1" dirty="0" smtClean="0"/>
              <a:t>( 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5791437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callMethod</a:t>
            </a:r>
            <a:r>
              <a:rPr lang="en-US" sz="1200" dirty="0" smtClean="0"/>
              <a:t>( )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i="1" dirty="0" smtClean="0"/>
              <a:t>{</a:t>
            </a:r>
            <a:r>
              <a:rPr lang="en-US" sz="1200" i="1" dirty="0" smtClean="0">
                <a:solidFill>
                  <a:srgbClr val="0000FF"/>
                </a:solidFill>
              </a:rPr>
              <a:t>User created functions</a:t>
            </a:r>
            <a:r>
              <a:rPr lang="en-US" sz="1200" i="1" dirty="0" smtClean="0"/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5791200"/>
            <a:ext cx="20574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callAll</a:t>
            </a:r>
            <a:r>
              <a:rPr lang="en-US" sz="1400" dirty="0" smtClean="0"/>
              <a:t>( )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exchangeAll</a:t>
            </a:r>
            <a:r>
              <a:rPr lang="en-US" sz="1400" dirty="0" smtClean="0"/>
              <a:t>( )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manageAll</a:t>
            </a:r>
            <a:r>
              <a:rPr lang="en-US" sz="1400" dirty="0" smtClean="0"/>
              <a:t>(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5791437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</a:rPr>
              <a:t>callMethod</a:t>
            </a:r>
            <a:r>
              <a:rPr lang="en-US" sz="1200" dirty="0" smtClean="0"/>
              <a:t>( )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i="1" dirty="0" smtClean="0"/>
              <a:t>{</a:t>
            </a:r>
            <a:r>
              <a:rPr lang="en-US" sz="1200" i="1" dirty="0" smtClean="0">
                <a:solidFill>
                  <a:srgbClr val="0000FF"/>
                </a:solidFill>
              </a:rPr>
              <a:t>User </a:t>
            </a:r>
            <a:r>
              <a:rPr lang="en-US" sz="1200" i="1" dirty="0" smtClean="0">
                <a:solidFill>
                  <a:srgbClr val="0000FF"/>
                </a:solidFill>
              </a:rPr>
              <a:t>created functions</a:t>
            </a:r>
            <a:r>
              <a:rPr lang="en-US" sz="1200" i="1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SugarScape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Simulation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962400"/>
            <a:ext cx="533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 Agent-based social simulation</a:t>
            </a:r>
          </a:p>
          <a:p>
            <a:endParaRPr lang="en-US" sz="1600" dirty="0" smtClean="0"/>
          </a:p>
          <a:p>
            <a:r>
              <a:rPr lang="en-US" dirty="0" smtClean="0"/>
              <a:t>Uses both: </a:t>
            </a:r>
          </a:p>
          <a:p>
            <a:pPr lvl="1"/>
            <a:r>
              <a:rPr lang="en-US" dirty="0" smtClean="0"/>
              <a:t>stationary Land locations (</a:t>
            </a:r>
            <a:r>
              <a:rPr lang="en-US" i="1" dirty="0" smtClean="0"/>
              <a:t>place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mobile Ant units (</a:t>
            </a:r>
            <a:r>
              <a:rPr lang="en-US" i="1" dirty="0" smtClean="0"/>
              <a:t>agent</a:t>
            </a:r>
            <a:r>
              <a:rPr lang="en-US" dirty="0" smtClean="0"/>
              <a:t>)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Each </a:t>
            </a:r>
            <a:r>
              <a:rPr lang="en-US" u="sng" dirty="0" smtClean="0"/>
              <a:t>Land location </a:t>
            </a:r>
            <a:r>
              <a:rPr lang="en-US" i="1" u="sng" dirty="0" smtClean="0"/>
              <a:t>(place)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maintains: </a:t>
            </a:r>
          </a:p>
          <a:p>
            <a:pPr lvl="1"/>
            <a:r>
              <a:rPr lang="en-US" dirty="0" smtClean="0"/>
              <a:t>a number of </a:t>
            </a:r>
            <a:r>
              <a:rPr lang="en-US" b="1" dirty="0" smtClean="0"/>
              <a:t>agents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level of </a:t>
            </a:r>
            <a:r>
              <a:rPr lang="en-US" b="1" dirty="0" smtClean="0"/>
              <a:t>sugar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SugarScape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Simulation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0"/>
            <a:ext cx="5181600" cy="23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Ant units </a:t>
            </a:r>
            <a:r>
              <a:rPr lang="en-US" i="1" u="sng" dirty="0" smtClean="0"/>
              <a:t>(agent)</a:t>
            </a:r>
            <a:r>
              <a:rPr lang="en-US" dirty="0" smtClean="0"/>
              <a:t> also maintain a certain </a:t>
            </a:r>
            <a:br>
              <a:rPr lang="en-US" dirty="0" smtClean="0"/>
            </a:br>
            <a:r>
              <a:rPr lang="en-US" dirty="0" smtClean="0"/>
              <a:t>level of sugar</a:t>
            </a:r>
          </a:p>
          <a:p>
            <a:endParaRPr lang="en-US" sz="1600" dirty="0" smtClean="0"/>
          </a:p>
          <a:p>
            <a:r>
              <a:rPr lang="en-US" dirty="0" smtClean="0"/>
              <a:t>During each iteration of time, each ant will </a:t>
            </a:r>
            <a:br>
              <a:rPr lang="en-US" dirty="0" smtClean="0"/>
            </a:br>
            <a:r>
              <a:rPr lang="en-US" dirty="0" smtClean="0"/>
              <a:t>do one of the following:</a:t>
            </a:r>
            <a:endParaRPr lang="en-US" dirty="0" smtClean="0"/>
          </a:p>
          <a:p>
            <a:pPr lvl="1"/>
            <a:r>
              <a:rPr lang="en-US" dirty="0" smtClean="0"/>
              <a:t>Consume sugar</a:t>
            </a:r>
          </a:p>
          <a:p>
            <a:pPr lvl="1"/>
            <a:r>
              <a:rPr lang="en-US" dirty="0" smtClean="0"/>
              <a:t>Move to new location</a:t>
            </a:r>
          </a:p>
          <a:p>
            <a:pPr lvl="1"/>
            <a:r>
              <a:rPr lang="en-US" dirty="0" smtClean="0"/>
              <a:t>or Die (if out of sugar)</a:t>
            </a:r>
          </a:p>
          <a:p>
            <a:endParaRPr lang="en-US" sz="2000" dirty="0" smtClean="0"/>
          </a:p>
          <a:p>
            <a:r>
              <a:rPr lang="en-US" dirty="0" smtClean="0"/>
              <a:t>Moving costs the ant a</a:t>
            </a:r>
            <a:br>
              <a:rPr lang="en-US" dirty="0" smtClean="0"/>
            </a:br>
            <a:r>
              <a:rPr lang="en-US" dirty="0" smtClean="0"/>
              <a:t>certain amount sugar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3546</TotalTime>
  <Words>403</Words>
  <Application>Microsoft Office PowerPoint</Application>
  <PresentationFormat>On-screen Show (4:3)</PresentationFormat>
  <Paragraphs>177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Drawing1\Drawing\~Page-2\Sheet.114</vt:lpstr>
      <vt:lpstr>Slide 1</vt:lpstr>
      <vt:lpstr>MASS Basic Description</vt:lpstr>
      <vt:lpstr>MASS Basic Description</vt:lpstr>
      <vt:lpstr>  MASS Library Stand-alone Grid of Stationary Locations</vt:lpstr>
      <vt:lpstr> Wave2D - 2D Wave Simulation</vt:lpstr>
      <vt:lpstr>Grid of Stationary Locations  with Mobile Units</vt:lpstr>
      <vt:lpstr>Slide 7</vt:lpstr>
      <vt:lpstr>SugarScape - Simulation</vt:lpstr>
      <vt:lpstr>SugarScape - Simulation</vt:lpstr>
      <vt:lpstr>My SugarScape Simulation using MASS</vt:lpstr>
      <vt:lpstr>Slide 11</vt:lpstr>
      <vt:lpstr>My SugarScape Simulation using MASS</vt:lpstr>
      <vt:lpstr>My SugarScape Simulation using MASS</vt:lpstr>
      <vt:lpstr>Places.exchangeBoundary( )</vt:lpstr>
      <vt:lpstr>Places.exchangeBoundary( )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Library (Java) Places.exchangeBoundary() Presentation</dc:title>
  <dc:creator>rroman01</dc:creator>
  <cp:lastModifiedBy>rroman01</cp:lastModifiedBy>
  <cp:revision>248</cp:revision>
  <dcterms:created xsi:type="dcterms:W3CDTF">2013-05-16T01:38:45Z</dcterms:created>
  <dcterms:modified xsi:type="dcterms:W3CDTF">2013-08-23T18:49:29Z</dcterms:modified>
</cp:coreProperties>
</file>