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1248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327D49-5B4E-4A72-9C19-4798C932232A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49322-B39E-40BF-BF18-61F6F92E99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777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EB2B029-212F-4074-9843-DAC28E4461F9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0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15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09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3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2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382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15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24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943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17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78416-7EAC-4758-9868-5484E09BA29F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C4C4C-BBE4-4723-9E47-9CBE26F60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53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58"/>
          <p:cNvSpPr>
            <a:spLocks noChangeArrowheads="1"/>
          </p:cNvSpPr>
          <p:nvPr/>
        </p:nvSpPr>
        <p:spPr bwMode="auto">
          <a:xfrm>
            <a:off x="901700" y="-635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 b="1" dirty="0">
              <a:solidFill>
                <a:schemeClr val="tx2"/>
              </a:solidFill>
              <a:latin typeface="Gill Sans MT" pitchFamily="34" charset="0"/>
            </a:endParaRPr>
          </a:p>
        </p:txBody>
      </p:sp>
      <p:sp>
        <p:nvSpPr>
          <p:cNvPr id="1067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47" y="76200"/>
            <a:ext cx="2815775" cy="57586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78493" y="3445580"/>
            <a:ext cx="593432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Hard</a:t>
            </a:r>
            <a:endParaRPr lang="en-US" sz="1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78493" y="591414"/>
            <a:ext cx="53251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4F81BD"/>
                </a:solidFill>
                <a:latin typeface="Arial" pitchFamily="34" charset="0"/>
                <a:cs typeface="Arial" pitchFamily="34" charset="0"/>
              </a:rPr>
              <a:t>Soft</a:t>
            </a:r>
            <a:endParaRPr lang="en-US" sz="1400" b="1" dirty="0">
              <a:solidFill>
                <a:srgbClr val="4F81BD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 descr="http://www.muycomputer.com/wp-content/uploads/2011/11/microsoft-bluetooth-mobile-keyboard-5000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934" b="92754" l="1474" r="9831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34" y="1003859"/>
            <a:ext cx="1443089" cy="72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/>
          <p:cNvCxnSpPr/>
          <p:nvPr/>
        </p:nvCxnSpPr>
        <p:spPr>
          <a:xfrm>
            <a:off x="267496" y="1898370"/>
            <a:ext cx="2352675" cy="0"/>
          </a:xfrm>
          <a:prstGeom prst="line">
            <a:avLst/>
          </a:prstGeom>
          <a:ln w="19050">
            <a:solidFill>
              <a:srgbClr val="5F5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0168" y="2286891"/>
            <a:ext cx="1926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Work surface Edge</a:t>
            </a:r>
            <a:endParaRPr lang="en-US" sz="1600" dirty="0">
              <a:solidFill>
                <a:srgbClr val="5F5F5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067721" y="1898370"/>
            <a:ext cx="371475" cy="415925"/>
          </a:xfrm>
          <a:prstGeom prst="straightConnector1">
            <a:avLst/>
          </a:prstGeom>
          <a:ln>
            <a:solidFill>
              <a:srgbClr val="5F5F5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76725" y="1898370"/>
            <a:ext cx="371475" cy="415925"/>
          </a:xfrm>
          <a:prstGeom prst="straightConnector1">
            <a:avLst/>
          </a:prstGeom>
          <a:ln>
            <a:solidFill>
              <a:srgbClr val="5F5F5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807232" y="971495"/>
            <a:ext cx="806146" cy="637896"/>
          </a:xfrm>
          <a:prstGeom prst="rect">
            <a:avLst/>
          </a:prstGeom>
          <a:solidFill>
            <a:srgbClr val="FFFFFF">
              <a:alpha val="21176"/>
            </a:srgb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Mouse pad</a:t>
            </a: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354" y="1185593"/>
            <a:ext cx="228112" cy="39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 descr="http://www.muycomputer.com/wp-content/uploads/2011/11/microsoft-bluetooth-mobile-keyboard-5000-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934" b="92754" l="1474" r="9831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902" y="3883911"/>
            <a:ext cx="1443089" cy="72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274564" y="4778422"/>
            <a:ext cx="2352675" cy="0"/>
          </a:xfrm>
          <a:prstGeom prst="line">
            <a:avLst/>
          </a:prstGeom>
          <a:ln w="19050">
            <a:solidFill>
              <a:srgbClr val="5F5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97236" y="5166943"/>
            <a:ext cx="1926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5F5F5F"/>
                </a:solidFill>
                <a:latin typeface="Arial" pitchFamily="34" charset="0"/>
                <a:cs typeface="Arial" pitchFamily="34" charset="0"/>
              </a:rPr>
              <a:t>Work surface Edge</a:t>
            </a:r>
            <a:endParaRPr lang="en-US" sz="1600" dirty="0">
              <a:solidFill>
                <a:srgbClr val="5F5F5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074789" y="4778422"/>
            <a:ext cx="371475" cy="415925"/>
          </a:xfrm>
          <a:prstGeom prst="straightConnector1">
            <a:avLst/>
          </a:prstGeom>
          <a:ln>
            <a:solidFill>
              <a:srgbClr val="5F5F5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483793" y="4778422"/>
            <a:ext cx="371475" cy="415925"/>
          </a:xfrm>
          <a:prstGeom prst="straightConnector1">
            <a:avLst/>
          </a:prstGeom>
          <a:ln>
            <a:solidFill>
              <a:srgbClr val="5F5F5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839701" y="3851547"/>
            <a:ext cx="806146" cy="637896"/>
          </a:xfrm>
          <a:prstGeom prst="rect">
            <a:avLst/>
          </a:prstGeom>
          <a:solidFill>
            <a:srgbClr val="FFFFFF">
              <a:alpha val="21176"/>
            </a:srgbClr>
          </a:solidFill>
          <a:ln w="31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latin typeface="Arial" pitchFamily="34" charset="0"/>
                <a:cs typeface="Arial" pitchFamily="34" charset="0"/>
              </a:rPr>
              <a:t>Mouse pad</a:t>
            </a: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422" y="4065645"/>
            <a:ext cx="228112" cy="39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46841" y="78385"/>
            <a:ext cx="5962426" cy="4471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946841" y="4555525"/>
            <a:ext cx="59624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en-US" sz="1200" b="1" dirty="0" smtClean="0"/>
              <a:t>Study aims</a:t>
            </a:r>
            <a:r>
              <a:rPr lang="en-US" sz="1200" dirty="0" smtClean="0"/>
              <a:t>: Compare occupational biomechanical risks including musculoskeletal loads and contract  pressure during computer work on between soft and hard </a:t>
            </a:r>
            <a:r>
              <a:rPr lang="en-US" sz="1200" dirty="0" err="1" smtClean="0"/>
              <a:t>worksurface</a:t>
            </a:r>
            <a:r>
              <a:rPr lang="en-US" sz="1200" dirty="0" smtClean="0"/>
              <a:t>.</a:t>
            </a:r>
          </a:p>
          <a:p>
            <a:pPr marL="228600" indent="-228600">
              <a:buAutoNum type="arabicPeriod"/>
            </a:pPr>
            <a:r>
              <a:rPr lang="en-US" sz="1200" b="1" dirty="0" smtClean="0"/>
              <a:t>Funding source</a:t>
            </a:r>
            <a:r>
              <a:rPr lang="en-US" sz="1200" dirty="0" smtClean="0"/>
              <a:t>: Steelcase Inc.</a:t>
            </a:r>
          </a:p>
          <a:p>
            <a:pPr marL="228600" indent="-228600">
              <a:buAutoNum type="arabicPeriod"/>
            </a:pPr>
            <a:r>
              <a:rPr lang="en-US" sz="1200" b="1" dirty="0" smtClean="0"/>
              <a:t>Result</a:t>
            </a:r>
            <a:r>
              <a:rPr lang="en-US" sz="1200" dirty="0" smtClean="0"/>
              <a:t>: UW Ergonomics group found that contact pressure was significantly lower with wider contact areas on the soft work surface as compared to the hard </a:t>
            </a:r>
            <a:r>
              <a:rPr lang="en-US" sz="1200" dirty="0" err="1" smtClean="0"/>
              <a:t>worksurface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*Picture description:</a:t>
            </a:r>
          </a:p>
          <a:p>
            <a:r>
              <a:rPr lang="en-US" sz="1200" b="1" dirty="0" smtClean="0"/>
              <a:t>Left</a:t>
            </a:r>
            <a:r>
              <a:rPr lang="en-US" sz="1200" dirty="0" smtClean="0"/>
              <a:t>: contract pressure distribution on soft (top) and hard (bottom) </a:t>
            </a:r>
            <a:r>
              <a:rPr lang="en-US" sz="1200" dirty="0" err="1" smtClean="0"/>
              <a:t>worksurfaces</a:t>
            </a:r>
            <a:r>
              <a:rPr lang="en-US" sz="1200" dirty="0" smtClean="0"/>
              <a:t>.  Red color indicates higher contact pressure.</a:t>
            </a:r>
          </a:p>
          <a:p>
            <a:r>
              <a:rPr lang="en-US" sz="1200" b="1" dirty="0" smtClean="0"/>
              <a:t>Right</a:t>
            </a:r>
            <a:r>
              <a:rPr lang="en-US" sz="1200" dirty="0" smtClean="0"/>
              <a:t>: instrumentation including pressure mat (black pad with white grids) to measure contact pressure, </a:t>
            </a:r>
            <a:r>
              <a:rPr lang="en-US" sz="1200" dirty="0" err="1" smtClean="0"/>
              <a:t>electrogoniometers</a:t>
            </a:r>
            <a:r>
              <a:rPr lang="en-US" sz="1200" dirty="0" smtClean="0"/>
              <a:t> (green sensors on the wrist) to measure wrist postures, electromyography (blue electrodes on the forearm) to measure muscle activity.  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17862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142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DEOHS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JayKim</dc:creator>
  <cp:lastModifiedBy>JayKim</cp:lastModifiedBy>
  <cp:revision>2</cp:revision>
  <dcterms:created xsi:type="dcterms:W3CDTF">2013-06-17T18:19:18Z</dcterms:created>
  <dcterms:modified xsi:type="dcterms:W3CDTF">2013-06-17T18:34:17Z</dcterms:modified>
</cp:coreProperties>
</file>