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61" autoAdjust="0"/>
  </p:normalViewPr>
  <p:slideViewPr>
    <p:cSldViewPr snapToGrid="0">
      <p:cViewPr varScale="1">
        <p:scale>
          <a:sx n="87" d="100"/>
          <a:sy n="87" d="100"/>
        </p:scale>
        <p:origin x="69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bsidian.fammed.washington.edu\uwfmusers\bike2\Opioids\Analysis\Analysis%20tables\Rob_initial%20MED%20by%20month%20by%20si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Site 1</c:v>
                </c:pt>
              </c:strCache>
            </c:strRef>
          </c:tx>
          <c:dPt>
            <c:idx val="12"/>
            <c:marker>
              <c:spPr>
                <a:solidFill>
                  <a:srgbClr val="FF0000"/>
                </a:solidFill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E05-4E19-8740-AE548F20F3D1}"/>
              </c:ext>
            </c:extLst>
          </c:dPt>
          <c:xVal>
            <c:numRef>
              <c:f>Sheet1!$A$2:$A$34</c:f>
              <c:numCache>
                <c:formatCode>mmm\-yy</c:formatCode>
                <c:ptCount val="33"/>
                <c:pt idx="0">
                  <c:v>41913</c:v>
                </c:pt>
                <c:pt idx="1">
                  <c:v>41944</c:v>
                </c:pt>
                <c:pt idx="2">
                  <c:v>41974</c:v>
                </c:pt>
                <c:pt idx="3">
                  <c:v>42005</c:v>
                </c:pt>
                <c:pt idx="4">
                  <c:v>42036</c:v>
                </c:pt>
                <c:pt idx="5">
                  <c:v>42064</c:v>
                </c:pt>
                <c:pt idx="6">
                  <c:v>42095</c:v>
                </c:pt>
                <c:pt idx="7">
                  <c:v>42125</c:v>
                </c:pt>
                <c:pt idx="8">
                  <c:v>42156</c:v>
                </c:pt>
                <c:pt idx="9">
                  <c:v>42186</c:v>
                </c:pt>
                <c:pt idx="10">
                  <c:v>42217</c:v>
                </c:pt>
                <c:pt idx="11">
                  <c:v>42248</c:v>
                </c:pt>
                <c:pt idx="12">
                  <c:v>42278</c:v>
                </c:pt>
                <c:pt idx="13">
                  <c:v>42309</c:v>
                </c:pt>
                <c:pt idx="14">
                  <c:v>42339</c:v>
                </c:pt>
                <c:pt idx="15">
                  <c:v>42370</c:v>
                </c:pt>
                <c:pt idx="16">
                  <c:v>42401</c:v>
                </c:pt>
                <c:pt idx="17">
                  <c:v>42430</c:v>
                </c:pt>
                <c:pt idx="18">
                  <c:v>42461</c:v>
                </c:pt>
                <c:pt idx="19">
                  <c:v>42491</c:v>
                </c:pt>
                <c:pt idx="20">
                  <c:v>42522</c:v>
                </c:pt>
                <c:pt idx="21">
                  <c:v>42552</c:v>
                </c:pt>
                <c:pt idx="22">
                  <c:v>42583</c:v>
                </c:pt>
                <c:pt idx="23">
                  <c:v>42614</c:v>
                </c:pt>
                <c:pt idx="24">
                  <c:v>42644</c:v>
                </c:pt>
                <c:pt idx="25">
                  <c:v>42675</c:v>
                </c:pt>
                <c:pt idx="26">
                  <c:v>42705</c:v>
                </c:pt>
                <c:pt idx="27">
                  <c:v>42736</c:v>
                </c:pt>
                <c:pt idx="28">
                  <c:v>42767</c:v>
                </c:pt>
                <c:pt idx="29">
                  <c:v>42795</c:v>
                </c:pt>
                <c:pt idx="30">
                  <c:v>42826</c:v>
                </c:pt>
                <c:pt idx="31">
                  <c:v>42856</c:v>
                </c:pt>
                <c:pt idx="32">
                  <c:v>42887</c:v>
                </c:pt>
              </c:numCache>
            </c:numRef>
          </c:xVal>
          <c:yVal>
            <c:numRef>
              <c:f>Sheet1!$B$2:$B$34</c:f>
              <c:numCache>
                <c:formatCode>0.0</c:formatCode>
                <c:ptCount val="33"/>
                <c:pt idx="0">
                  <c:v>49.552</c:v>
                </c:pt>
                <c:pt idx="1">
                  <c:v>42.438000000000002</c:v>
                </c:pt>
                <c:pt idx="2">
                  <c:v>60.537300000000002</c:v>
                </c:pt>
                <c:pt idx="3">
                  <c:v>38.514899999999997</c:v>
                </c:pt>
                <c:pt idx="4">
                  <c:v>40.333100000000002</c:v>
                </c:pt>
                <c:pt idx="5">
                  <c:v>41.807200000000002</c:v>
                </c:pt>
                <c:pt idx="6">
                  <c:v>39.843899999999998</c:v>
                </c:pt>
                <c:pt idx="7">
                  <c:v>43.440399999999997</c:v>
                </c:pt>
                <c:pt idx="8">
                  <c:v>43.406700000000001</c:v>
                </c:pt>
                <c:pt idx="9">
                  <c:v>43.965499999999999</c:v>
                </c:pt>
                <c:pt idx="10">
                  <c:v>41.5867</c:v>
                </c:pt>
                <c:pt idx="11">
                  <c:v>44.683</c:v>
                </c:pt>
                <c:pt idx="12">
                  <c:v>42.952500000000001</c:v>
                </c:pt>
                <c:pt idx="13">
                  <c:v>43.885399999999997</c:v>
                </c:pt>
                <c:pt idx="14">
                  <c:v>45.639699999999998</c:v>
                </c:pt>
                <c:pt idx="15">
                  <c:v>42.2714</c:v>
                </c:pt>
                <c:pt idx="16">
                  <c:v>44.406100000000002</c:v>
                </c:pt>
                <c:pt idx="17">
                  <c:v>42.500100000000003</c:v>
                </c:pt>
                <c:pt idx="18">
                  <c:v>36.268700000000003</c:v>
                </c:pt>
                <c:pt idx="19">
                  <c:v>38.032899999999998</c:v>
                </c:pt>
                <c:pt idx="20">
                  <c:v>34.721299999999999</c:v>
                </c:pt>
                <c:pt idx="21">
                  <c:v>36.224299999999999</c:v>
                </c:pt>
                <c:pt idx="22">
                  <c:v>34.752600000000001</c:v>
                </c:pt>
                <c:pt idx="23">
                  <c:v>32.340200000000003</c:v>
                </c:pt>
                <c:pt idx="24">
                  <c:v>35.515799999999999</c:v>
                </c:pt>
                <c:pt idx="25">
                  <c:v>30.128</c:v>
                </c:pt>
                <c:pt idx="26">
                  <c:v>29.3078</c:v>
                </c:pt>
                <c:pt idx="27">
                  <c:v>27.729299999999999</c:v>
                </c:pt>
                <c:pt idx="28">
                  <c:v>31.330100000000002</c:v>
                </c:pt>
                <c:pt idx="29">
                  <c:v>30.254300000000001</c:v>
                </c:pt>
                <c:pt idx="30">
                  <c:v>28.998000000000001</c:v>
                </c:pt>
                <c:pt idx="31">
                  <c:v>34.207000000000001</c:v>
                </c:pt>
                <c:pt idx="32">
                  <c:v>29.0502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E05-4E19-8740-AE548F20F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875824"/>
        <c:axId val="47879744"/>
      </c:scatterChart>
      <c:valAx>
        <c:axId val="478758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47879744"/>
        <c:crosses val="autoZero"/>
        <c:crossBetween val="midCat"/>
      </c:valAx>
      <c:valAx>
        <c:axId val="478797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787582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406A4-ECF4-4E9D-BD67-9190F4B0C938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A6CE8-E8D8-4AD5-A58B-28AFC8BDA1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29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57066" indent="-291179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64717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30604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96491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62377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3028264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94151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960038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90E2DEF1-360C-45B9-8E2F-B08D26AA177B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</a:pPr>
              <a:t>1</a:t>
            </a:fld>
            <a:endParaRPr lang="en-US" altLang="en-US" sz="1000" dirty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06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00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30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846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these slides to share</a:t>
            </a:r>
            <a:r>
              <a:rPr lang="en-US" baseline="0" dirty="0" smtClean="0"/>
              <a:t> data such as MED over time. Use the data the organization used to measure success.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05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57066" indent="-291179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64717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30604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96491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62377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3028264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94151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960038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90E2DEF1-360C-45B9-8E2F-B08D26AA177B}" type="slidenum">
              <a:rPr lang="en-US" altLang="en-US" sz="1000">
                <a:solidFill>
                  <a:prstClr val="black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1000" dirty="0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cs typeface="Arial" pitchFamily="34" charset="0"/>
              </a:rPr>
              <a:t>Take time to pause and ask how it is going</a:t>
            </a:r>
            <a:r>
              <a:rPr lang="en-US" altLang="en-US" baseline="0" dirty="0" smtClean="0">
                <a:latin typeface="Arial" pitchFamily="34" charset="0"/>
                <a:cs typeface="Arial" pitchFamily="34" charset="0"/>
              </a:rPr>
              <a:t> for the clinicians and staff. These slides may or may not reflect their experiences/</a:t>
            </a:r>
            <a:endParaRPr lang="en-US" alt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464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have made terrific progress establishing</a:t>
            </a:r>
            <a:r>
              <a:rPr lang="en-US" baseline="0" dirty="0" smtClean="0"/>
              <a:t> a solid foundation for your work, which opens up the opportunity to take the work deeper. </a:t>
            </a:r>
            <a:r>
              <a:rPr lang="en-US" dirty="0" smtClean="0"/>
              <a:t>We were asked to provide a few suggested paths forward,</a:t>
            </a:r>
            <a:r>
              <a:rPr lang="en-US" baseline="0" dirty="0" smtClean="0"/>
              <a:t> particularly in regards to complex patients.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33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757066" indent="-291179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2pPr>
            <a:lvl3pPr marL="1164717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3pPr>
            <a:lvl4pPr marL="1630604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4pPr>
            <a:lvl5pPr marL="2096491" indent="-232943" defTabSz="928538">
              <a:lnSpc>
                <a:spcPct val="95000"/>
              </a:lnSpc>
              <a:spcBef>
                <a:spcPct val="35000"/>
              </a:spcBef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5pPr>
            <a:lvl6pPr marL="2562377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6pPr>
            <a:lvl7pPr marL="3028264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7pPr>
            <a:lvl8pPr marL="3494151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8pPr>
            <a:lvl9pPr marL="3960038" indent="-232943" defTabSz="928538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fld id="{90E2DEF1-360C-45B9-8E2F-B08D26AA177B}" type="slidenum">
              <a:rPr lang="en-US" altLang="en-US" sz="1000">
                <a:solidFill>
                  <a:prstClr val="black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en-US" altLang="en-US" sz="1000" dirty="0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>
                <a:latin typeface="Arial" pitchFamily="34" charset="0"/>
                <a:cs typeface="Arial" pitchFamily="34" charset="0"/>
              </a:rPr>
              <a:t>Facilitate a conversation so that the organization has an opportunity to build consensus for moving forward without the guidance</a:t>
            </a:r>
            <a:r>
              <a:rPr lang="en-US" altLang="en-US" baseline="0" dirty="0" smtClean="0">
                <a:latin typeface="Arial" pitchFamily="34" charset="0"/>
                <a:cs typeface="Arial" pitchFamily="34" charset="0"/>
              </a:rPr>
              <a:t> of a practice facilitator.</a:t>
            </a:r>
            <a:endParaRPr lang="en-US" alt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007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out materials and the final site</a:t>
            </a:r>
            <a:r>
              <a:rPr lang="en-US" baseline="0" dirty="0" smtClean="0"/>
              <a:t> visit survey.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DB1D-18C3-4359-89BC-8706BA51F4C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093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57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2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10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19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0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9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0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0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E9A826-A85B-405F-A215-390FDBB58894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595EF7-8FB4-46EB-8911-6BD2AEE9543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09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gray">
          <a:xfrm>
            <a:off x="2914911" y="260678"/>
            <a:ext cx="7186587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3800" dirty="0">
                <a:solidFill>
                  <a:schemeClr val="bg1"/>
                </a:solidFill>
                <a:latin typeface="+mj-lt"/>
              </a:rPr>
              <a:t>The Six </a:t>
            </a:r>
            <a:r>
              <a:rPr lang="en-US" sz="3800" dirty="0" smtClean="0">
                <a:solidFill>
                  <a:schemeClr val="bg1"/>
                </a:solidFill>
                <a:latin typeface="+mj-lt"/>
              </a:rPr>
              <a:t>Build</a:t>
            </a:r>
          </a:p>
          <a:p>
            <a:pPr algn="ctr">
              <a:lnSpc>
                <a:spcPct val="80000"/>
              </a:lnSpc>
            </a:pPr>
            <a:r>
              <a:rPr lang="en-US" sz="3800" dirty="0" smtClean="0">
                <a:latin typeface="+mj-lt"/>
              </a:rPr>
              <a:t>Six Building Blocks: </a:t>
            </a:r>
          </a:p>
          <a:p>
            <a:pPr algn="ctr">
              <a:lnSpc>
                <a:spcPct val="80000"/>
              </a:lnSpc>
            </a:pPr>
            <a:r>
              <a:rPr lang="en-US" sz="3800" dirty="0" smtClean="0">
                <a:latin typeface="+mj-lt"/>
              </a:rPr>
              <a:t>Close-out </a:t>
            </a:r>
            <a:r>
              <a:rPr lang="en-US" sz="3800" dirty="0">
                <a:latin typeface="+mj-lt"/>
              </a:rPr>
              <a:t>Site Visit</a:t>
            </a:r>
            <a:endParaRPr lang="en-US" altLang="en-US" sz="3800" dirty="0">
              <a:latin typeface="+mj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1773936" y="2901696"/>
            <a:ext cx="556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accent5">
                    <a:lumMod val="50000"/>
                  </a:schemeClr>
                </a:solidFill>
              </a:rPr>
              <a:t>Presenter names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536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837792" y="259438"/>
            <a:ext cx="6579669" cy="12954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dirty="0">
                <a:cs typeface="Arial"/>
              </a:rPr>
              <a:t>Agenda</a:t>
            </a:r>
            <a:endParaRPr lang="en-US" dirty="0">
              <a:solidFill>
                <a:srgbClr val="7C6316"/>
              </a:solidFill>
              <a:cs typeface="Arial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837792" y="1825625"/>
            <a:ext cx="7243354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Objectives: why did </a:t>
            </a:r>
            <a:r>
              <a:rPr lang="en-US" sz="2800" dirty="0" smtClean="0"/>
              <a:t>[org name] </a:t>
            </a:r>
            <a:r>
              <a:rPr lang="en-US" sz="2800" dirty="0" smtClean="0"/>
              <a:t>join?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Celebrate your successes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the d</a:t>
            </a:r>
            <a:r>
              <a:rPr lang="en-US" sz="2800" dirty="0" smtClean="0"/>
              <a:t>ata says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Recommended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Facilitated discussion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981200" y="6356351"/>
            <a:ext cx="213360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>
              <a:latin typeface="Arial"/>
              <a:cs typeface="Arial"/>
            </a:endParaRPr>
          </a:p>
          <a:p>
            <a:pPr>
              <a:defRPr/>
            </a:pPr>
            <a:endParaRPr lang="en-US" sz="1400" dirty="0">
              <a:latin typeface="Arial"/>
              <a:cs typeface="Arial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02749" y="260678"/>
            <a:ext cx="8410726" cy="1432743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dirty="0"/>
              <a:t>[Org name] objectives – why you joined the initiative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662262" y="2358412"/>
            <a:ext cx="7807559" cy="4383582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List organization objectives gathered from the Prepare &amp; Launch stage and the first Design &amp; Implement meeting</a:t>
            </a:r>
            <a:endParaRPr lang="en-US" sz="2800" dirty="0"/>
          </a:p>
          <a:p>
            <a:pPr lvl="0"/>
            <a:endParaRPr lang="en-US" u="sng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22915" y="-195362"/>
            <a:ext cx="8575617" cy="1133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5229" y="397042"/>
            <a:ext cx="7582998" cy="868362"/>
          </a:xfrm>
        </p:spPr>
        <p:txBody>
          <a:bodyPr>
            <a:noAutofit/>
          </a:bodyPr>
          <a:lstStyle/>
          <a:p>
            <a:r>
              <a:rPr lang="en-US" dirty="0"/>
              <a:t>Look at all you’ve done!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6956" y="2133600"/>
            <a:ext cx="8720919" cy="4540157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List successes, particularly those that relate to organizational objectives</a:t>
            </a:r>
            <a:endParaRPr lang="en-US" sz="2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1214" y="316981"/>
            <a:ext cx="6477000" cy="1143000"/>
          </a:xfrm>
        </p:spPr>
        <p:txBody>
          <a:bodyPr/>
          <a:lstStyle/>
          <a:p>
            <a:r>
              <a:rPr lang="en-US" dirty="0" smtClean="0"/>
              <a:t>Average MED over time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133601" y="2160589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dirty="0" smtClean="0">
                <a:latin typeface="+mj-lt"/>
              </a:rPr>
              <a:t>How is it going for you?</a:t>
            </a:r>
            <a:endParaRPr lang="en-US" sz="4800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622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75806" y="532223"/>
            <a:ext cx="8305465" cy="914400"/>
          </a:xfrm>
        </p:spPr>
        <p:txBody>
          <a:bodyPr>
            <a:noAutofit/>
          </a:bodyPr>
          <a:lstStyle/>
          <a:p>
            <a:r>
              <a:rPr lang="en-US" dirty="0"/>
              <a:t>Taking it to the next step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71917" y="1902371"/>
            <a:ext cx="7671173" cy="46485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Use the next slides to offer the organization guidance on their natural next steps. This often concerns handling complex patients.</a:t>
            </a:r>
            <a:endParaRPr lang="en-US" sz="2800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800" dirty="0" smtClean="0">
                <a:latin typeface="+mj-lt"/>
              </a:rPr>
              <a:t>Where do you want to go from here?</a:t>
            </a:r>
            <a:endParaRPr lang="en-US" sz="4800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6275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3891971" y="2233936"/>
            <a:ext cx="3616907" cy="1357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Feedback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dirty="0">
                <a:solidFill>
                  <a:schemeClr val="tx1"/>
                </a:solidFill>
              </a:rPr>
              <a:t>Q &amp; </a:t>
            </a:r>
            <a:r>
              <a:rPr lang="en-US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2" b="24138"/>
          <a:stretch/>
        </p:blipFill>
        <p:spPr>
          <a:xfrm>
            <a:off x="278787" y="260678"/>
            <a:ext cx="2559006" cy="164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90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263</Words>
  <Application>Microsoft Office PowerPoint</Application>
  <PresentationFormat>Widescreen</PresentationFormat>
  <Paragraphs>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ＭＳ Ｐゴシック</vt:lpstr>
      <vt:lpstr>Arial</vt:lpstr>
      <vt:lpstr>Arial Narrow</vt:lpstr>
      <vt:lpstr>Calibri</vt:lpstr>
      <vt:lpstr>Calibri Light</vt:lpstr>
      <vt:lpstr>Retrospect</vt:lpstr>
      <vt:lpstr>PowerPoint Presentation</vt:lpstr>
      <vt:lpstr>Agenda</vt:lpstr>
      <vt:lpstr>[Org name] objectives – why you joined the initiative</vt:lpstr>
      <vt:lpstr>Look at all you’ve done!</vt:lpstr>
      <vt:lpstr>Average MED over time</vt:lpstr>
      <vt:lpstr>PowerPoint Presentation</vt:lpstr>
      <vt:lpstr>Taking it to the next step</vt:lpstr>
      <vt:lpstr>PowerPoint Presentation</vt:lpstr>
      <vt:lpstr>Feedback and 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Brooke R Ike</dc:creator>
  <cp:lastModifiedBy>Brooke R Ike</cp:lastModifiedBy>
  <cp:revision>2</cp:revision>
  <dcterms:created xsi:type="dcterms:W3CDTF">2018-04-02T22:05:33Z</dcterms:created>
  <dcterms:modified xsi:type="dcterms:W3CDTF">2018-04-02T22:18:28Z</dcterms:modified>
</cp:coreProperties>
</file>