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75" r:id="rId1"/>
  </p:sldMasterIdLst>
  <p:notesMasterIdLst>
    <p:notesMasterId r:id="rId37"/>
  </p:notesMasterIdLst>
  <p:handoutMasterIdLst>
    <p:handoutMasterId r:id="rId38"/>
  </p:handoutMasterIdLst>
  <p:sldIdLst>
    <p:sldId id="256" r:id="rId2"/>
    <p:sldId id="400" r:id="rId3"/>
    <p:sldId id="298" r:id="rId4"/>
    <p:sldId id="299" r:id="rId5"/>
    <p:sldId id="300" r:id="rId6"/>
    <p:sldId id="401" r:id="rId7"/>
    <p:sldId id="301" r:id="rId8"/>
    <p:sldId id="329" r:id="rId9"/>
    <p:sldId id="302" r:id="rId10"/>
    <p:sldId id="388" r:id="rId11"/>
    <p:sldId id="303" r:id="rId12"/>
    <p:sldId id="347" r:id="rId13"/>
    <p:sldId id="340" r:id="rId14"/>
    <p:sldId id="397" r:id="rId15"/>
    <p:sldId id="398" r:id="rId16"/>
    <p:sldId id="358" r:id="rId17"/>
    <p:sldId id="359" r:id="rId18"/>
    <p:sldId id="344" r:id="rId19"/>
    <p:sldId id="365" r:id="rId20"/>
    <p:sldId id="399" r:id="rId21"/>
    <p:sldId id="346" r:id="rId22"/>
    <p:sldId id="317" r:id="rId23"/>
    <p:sldId id="318" r:id="rId24"/>
    <p:sldId id="319" r:id="rId25"/>
    <p:sldId id="320" r:id="rId26"/>
    <p:sldId id="321" r:id="rId27"/>
    <p:sldId id="360" r:id="rId28"/>
    <p:sldId id="363" r:id="rId29"/>
    <p:sldId id="362" r:id="rId30"/>
    <p:sldId id="361" r:id="rId31"/>
    <p:sldId id="364" r:id="rId32"/>
    <p:sldId id="373" r:id="rId33"/>
    <p:sldId id="338" r:id="rId34"/>
    <p:sldId id="374" r:id="rId35"/>
    <p:sldId id="35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de" initials="NI" lastIdx="1" clrIdx="0">
    <p:extLst>
      <p:ext uri="{19B8F6BF-5375-455C-9EA6-DF929625EA0E}">
        <p15:presenceInfo xmlns:p15="http://schemas.microsoft.com/office/powerpoint/2012/main" userId="S-1-5-21-1500357716-3448401679-3774022129-3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9B9"/>
    <a:srgbClr val="99CB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8" autoAdjust="0"/>
    <p:restoredTop sz="70724" autoAdjust="0"/>
  </p:normalViewPr>
  <p:slideViewPr>
    <p:cSldViewPr snapToGrid="0">
      <p:cViewPr varScale="1">
        <p:scale>
          <a:sx n="82" d="100"/>
          <a:sy n="82" d="100"/>
        </p:scale>
        <p:origin x="2718" y="90"/>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641BFF-3458-4B13-B5AF-DF9AED3C31AD}" type="datetimeFigureOut">
              <a:rPr lang="en-US" smtClean="0"/>
              <a:t>5/9/2018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954A8B-2F07-4F99-8D27-0FD2D2EFA48C}" type="slidenum">
              <a:rPr lang="en-US" smtClean="0"/>
              <a:t>‹#›</a:t>
            </a:fld>
            <a:endParaRPr lang="en-US" dirty="0"/>
          </a:p>
        </p:txBody>
      </p:sp>
    </p:spTree>
    <p:extLst>
      <p:ext uri="{BB962C8B-B14F-4D97-AF65-F5344CB8AC3E}">
        <p14:creationId xmlns:p14="http://schemas.microsoft.com/office/powerpoint/2010/main" val="372101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B832B6-3E62-4253-8EC4-E115E406A30E}" type="datetimeFigureOut">
              <a:rPr lang="en-US" smtClean="0"/>
              <a:t>5/9/2018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FE8B2D-812C-49DE-8C18-07853008DEC4}" type="slidenum">
              <a:rPr lang="en-US" smtClean="0"/>
              <a:t>‹#›</a:t>
            </a:fld>
            <a:endParaRPr lang="en-US" dirty="0"/>
          </a:p>
        </p:txBody>
      </p:sp>
    </p:spTree>
    <p:extLst>
      <p:ext uri="{BB962C8B-B14F-4D97-AF65-F5344CB8AC3E}">
        <p14:creationId xmlns:p14="http://schemas.microsoft.com/office/powerpoint/2010/main" val="310890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drugoverdose/epidemic/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a:t>
            </a:fld>
            <a:endParaRPr lang="en-US" dirty="0"/>
          </a:p>
        </p:txBody>
      </p:sp>
    </p:spTree>
    <p:extLst>
      <p:ext uri="{BB962C8B-B14F-4D97-AF65-F5344CB8AC3E}">
        <p14:creationId xmlns:p14="http://schemas.microsoft.com/office/powerpoint/2010/main" val="204033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https://www.iqvia.com/institute/reports/medicines-use-and-spending-in-the-us-a-review-of-2016</a:t>
            </a:r>
          </a:p>
        </p:txBody>
      </p:sp>
      <p:sp>
        <p:nvSpPr>
          <p:cNvPr id="4" name="Slide Number Placeholder 3"/>
          <p:cNvSpPr>
            <a:spLocks noGrp="1"/>
          </p:cNvSpPr>
          <p:nvPr>
            <p:ph type="sldNum" sz="quarter" idx="10"/>
          </p:nvPr>
        </p:nvSpPr>
        <p:spPr/>
        <p:txBody>
          <a:bodyPr/>
          <a:lstStyle/>
          <a:p>
            <a:fld id="{30FE8B2D-812C-49DE-8C18-07853008DEC4}" type="slidenum">
              <a:rPr lang="en-US" smtClean="0"/>
              <a:t>11</a:t>
            </a:fld>
            <a:endParaRPr lang="en-US" dirty="0"/>
          </a:p>
        </p:txBody>
      </p:sp>
    </p:spTree>
    <p:extLst>
      <p:ext uri="{BB962C8B-B14F-4D97-AF65-F5344CB8AC3E}">
        <p14:creationId xmlns:p14="http://schemas.microsoft.com/office/powerpoint/2010/main" val="305829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12</a:t>
            </a:fld>
            <a:endParaRPr lang="en-US" dirty="0"/>
          </a:p>
        </p:txBody>
      </p:sp>
    </p:spTree>
    <p:extLst>
      <p:ext uri="{BB962C8B-B14F-4D97-AF65-F5344CB8AC3E}">
        <p14:creationId xmlns:p14="http://schemas.microsoft.com/office/powerpoint/2010/main" val="88990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a:p>
            <a:r>
              <a:rPr lang="en-US" dirty="0" smtClean="0"/>
              <a:t>http://www.jabfm.org/content/30/1/44.full#abstract-1</a:t>
            </a:r>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13</a:t>
            </a:fld>
            <a:endParaRPr lang="en-US" dirty="0"/>
          </a:p>
        </p:txBody>
      </p:sp>
    </p:spTree>
    <p:extLst>
      <p:ext uri="{BB962C8B-B14F-4D97-AF65-F5344CB8AC3E}">
        <p14:creationId xmlns:p14="http://schemas.microsoft.com/office/powerpoint/2010/main" val="105091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16</a:t>
            </a:fld>
            <a:endParaRPr lang="en-US" dirty="0"/>
          </a:p>
        </p:txBody>
      </p:sp>
    </p:spTree>
    <p:extLst>
      <p:ext uri="{BB962C8B-B14F-4D97-AF65-F5344CB8AC3E}">
        <p14:creationId xmlns:p14="http://schemas.microsoft.com/office/powerpoint/2010/main" val="231718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17</a:t>
            </a:fld>
            <a:endParaRPr lang="en-US" dirty="0"/>
          </a:p>
        </p:txBody>
      </p:sp>
    </p:spTree>
    <p:extLst>
      <p:ext uri="{BB962C8B-B14F-4D97-AF65-F5344CB8AC3E}">
        <p14:creationId xmlns:p14="http://schemas.microsoft.com/office/powerpoint/2010/main" val="64420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18</a:t>
            </a:fld>
            <a:endParaRPr lang="en-US" dirty="0"/>
          </a:p>
        </p:txBody>
      </p:sp>
    </p:spTree>
    <p:extLst>
      <p:ext uri="{BB962C8B-B14F-4D97-AF65-F5344CB8AC3E}">
        <p14:creationId xmlns:p14="http://schemas.microsoft.com/office/powerpoint/2010/main" val="345782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37113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7802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D30DE-1AF9-45AB-8191-BD9B778DF787}" type="slidenum">
              <a:rPr lang="en-US" smtClean="0"/>
              <a:t>22</a:t>
            </a:fld>
            <a:endParaRPr lang="en-US" dirty="0"/>
          </a:p>
        </p:txBody>
      </p:sp>
    </p:spTree>
    <p:extLst>
      <p:ext uri="{BB962C8B-B14F-4D97-AF65-F5344CB8AC3E}">
        <p14:creationId xmlns:p14="http://schemas.microsoft.com/office/powerpoint/2010/main" val="17834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beginning quality improvement change is to really get an accurate understanding of where you are now with chronic opioid patient management. We know that depending on your role and clinic, you might have a different perspective than another person in the room. It is essential to get a sense of these different understandings to help build consensus and inform the first steps of the quality improvement initiatives. </a:t>
            </a:r>
            <a:r>
              <a:rPr lang="en-US" dirty="0" smtClean="0"/>
              <a:t>(See Self-Assessment Guide on www.improvingopioidcare.org for more detailed</a:t>
            </a:r>
            <a:r>
              <a:rPr lang="en-US" baseline="0" dirty="0" smtClean="0"/>
              <a:t> instructions.)</a:t>
            </a:r>
            <a:endParaRPr lang="en-US" dirty="0"/>
          </a:p>
        </p:txBody>
      </p:sp>
      <p:sp>
        <p:nvSpPr>
          <p:cNvPr id="4" name="Slide Number Placeholder 3"/>
          <p:cNvSpPr>
            <a:spLocks noGrp="1"/>
          </p:cNvSpPr>
          <p:nvPr>
            <p:ph type="sldNum" sz="quarter" idx="10"/>
          </p:nvPr>
        </p:nvSpPr>
        <p:spPr/>
        <p:txBody>
          <a:bodyPr/>
          <a:lstStyle/>
          <a:p>
            <a:fld id="{F7FD30DE-1AF9-45AB-8191-BD9B778DF787}" type="slidenum">
              <a:rPr lang="en-US" smtClean="0"/>
              <a:t>23</a:t>
            </a:fld>
            <a:endParaRPr lang="en-US" dirty="0"/>
          </a:p>
        </p:txBody>
      </p:sp>
    </p:spTree>
    <p:extLst>
      <p:ext uri="{BB962C8B-B14F-4D97-AF65-F5344CB8AC3E}">
        <p14:creationId xmlns:p14="http://schemas.microsoft.com/office/powerpoint/2010/main" val="330420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a:t>
            </a:r>
            <a:r>
              <a:rPr lang="en-US" smtClean="0"/>
              <a:t>site visit survey</a:t>
            </a:r>
            <a:r>
              <a:rPr lang="en-US" dirty="0"/>
              <a:t>, please fill out before you leave today. How will it be used</a:t>
            </a:r>
          </a:p>
        </p:txBody>
      </p:sp>
      <p:sp>
        <p:nvSpPr>
          <p:cNvPr id="4" name="Slide Number Placeholder 3"/>
          <p:cNvSpPr>
            <a:spLocks noGrp="1"/>
          </p:cNvSpPr>
          <p:nvPr>
            <p:ph type="sldNum" sz="quarter" idx="10"/>
          </p:nvPr>
        </p:nvSpPr>
        <p:spPr/>
        <p:txBody>
          <a:bodyPr/>
          <a:lstStyle/>
          <a:p>
            <a:fld id="{30FE8B2D-812C-49DE-8C18-07853008DEC4}" type="slidenum">
              <a:rPr lang="en-US" smtClean="0"/>
              <a:t>2</a:t>
            </a:fld>
            <a:endParaRPr lang="en-US" dirty="0"/>
          </a:p>
        </p:txBody>
      </p:sp>
    </p:spTree>
    <p:extLst>
      <p:ext uri="{BB962C8B-B14F-4D97-AF65-F5344CB8AC3E}">
        <p14:creationId xmlns:p14="http://schemas.microsoft.com/office/powerpoint/2010/main" val="40231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people per group</a:t>
            </a:r>
          </a:p>
          <a:p>
            <a:endParaRPr lang="en-US" dirty="0"/>
          </a:p>
          <a:p>
            <a:r>
              <a:rPr lang="en-US" dirty="0"/>
              <a:t>Each group will start with a different BB and finish</a:t>
            </a:r>
            <a:r>
              <a:rPr lang="en-US" baseline="0" dirty="0"/>
              <a:t> as many as they can in 25 </a:t>
            </a:r>
            <a:r>
              <a:rPr lang="en-US" baseline="0" dirty="0" smtClean="0"/>
              <a:t>minutes. We’re looking for personal perspectives on how things are going – not answers based on the Champion’s presentation.</a:t>
            </a:r>
            <a:endParaRPr lang="en-US" dirty="0"/>
          </a:p>
        </p:txBody>
      </p:sp>
      <p:sp>
        <p:nvSpPr>
          <p:cNvPr id="4" name="Slide Number Placeholder 3"/>
          <p:cNvSpPr>
            <a:spLocks noGrp="1"/>
          </p:cNvSpPr>
          <p:nvPr>
            <p:ph type="sldNum" sz="quarter" idx="10"/>
          </p:nvPr>
        </p:nvSpPr>
        <p:spPr/>
        <p:txBody>
          <a:bodyPr/>
          <a:lstStyle/>
          <a:p>
            <a:fld id="{F7FD30DE-1AF9-45AB-8191-BD9B778DF787}" type="slidenum">
              <a:rPr lang="en-US" smtClean="0"/>
              <a:t>24</a:t>
            </a:fld>
            <a:endParaRPr lang="en-US" dirty="0"/>
          </a:p>
        </p:txBody>
      </p:sp>
    </p:spTree>
    <p:extLst>
      <p:ext uri="{BB962C8B-B14F-4D97-AF65-F5344CB8AC3E}">
        <p14:creationId xmlns:p14="http://schemas.microsoft.com/office/powerpoint/2010/main" val="3884582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D30DE-1AF9-45AB-8191-BD9B778DF787}" type="slidenum">
              <a:rPr lang="en-US" smtClean="0"/>
              <a:t>25</a:t>
            </a:fld>
            <a:endParaRPr lang="en-US" dirty="0"/>
          </a:p>
        </p:txBody>
      </p:sp>
    </p:spTree>
    <p:extLst>
      <p:ext uri="{BB962C8B-B14F-4D97-AF65-F5344CB8AC3E}">
        <p14:creationId xmlns:p14="http://schemas.microsoft.com/office/powerpoint/2010/main" val="2434246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group presents on their findings.</a:t>
            </a:r>
            <a:r>
              <a:rPr lang="en-US" baseline="0" dirty="0"/>
              <a:t> 20 minutes. </a:t>
            </a:r>
            <a:r>
              <a:rPr lang="en-US" dirty="0"/>
              <a:t>Keep in mind about 3 minutes per slide. </a:t>
            </a:r>
          </a:p>
          <a:p>
            <a:r>
              <a:rPr lang="en-US" baseline="0" dirty="0"/>
              <a:t> </a:t>
            </a:r>
          </a:p>
          <a:p>
            <a:r>
              <a:rPr lang="en-US" dirty="0" smtClean="0"/>
              <a:t>Each </a:t>
            </a:r>
            <a:r>
              <a:rPr lang="en-US" dirty="0"/>
              <a:t>group will report on the section they started with, how they scored themselves and </a:t>
            </a:r>
            <a:r>
              <a:rPr lang="en-US" dirty="0" smtClean="0"/>
              <a:t>why.</a:t>
            </a:r>
            <a:r>
              <a:rPr lang="en-US" baseline="0" dirty="0" smtClean="0"/>
              <a:t> Next ask</a:t>
            </a:r>
            <a:r>
              <a:rPr lang="en-US" dirty="0" smtClean="0"/>
              <a:t> </a:t>
            </a:r>
            <a:r>
              <a:rPr lang="en-US" dirty="0"/>
              <a:t>audience </a:t>
            </a:r>
            <a:r>
              <a:rPr lang="en-US" dirty="0" smtClean="0"/>
              <a:t>if that resonated </a:t>
            </a:r>
            <a:r>
              <a:rPr lang="en-US" dirty="0"/>
              <a:t>with </a:t>
            </a:r>
            <a:r>
              <a:rPr lang="en-US" dirty="0" smtClean="0"/>
              <a:t>them </a:t>
            </a:r>
            <a:r>
              <a:rPr lang="en-US" dirty="0"/>
              <a:t>or </a:t>
            </a:r>
            <a:r>
              <a:rPr lang="en-US" dirty="0" smtClean="0"/>
              <a:t>if they have </a:t>
            </a:r>
            <a:r>
              <a:rPr lang="en-US" dirty="0"/>
              <a:t>a different experience </a:t>
            </a:r>
            <a:r>
              <a:rPr lang="en-US" dirty="0" smtClean="0"/>
              <a:t>they </a:t>
            </a:r>
            <a:r>
              <a:rPr lang="en-US" dirty="0"/>
              <a:t>want to </a:t>
            </a:r>
            <a:r>
              <a:rPr lang="en-US" dirty="0" smtClean="0"/>
              <a:t>share. </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26</a:t>
            </a:fld>
            <a:endParaRPr lang="en-US" dirty="0"/>
          </a:p>
        </p:txBody>
      </p:sp>
    </p:spTree>
    <p:extLst>
      <p:ext uri="{BB962C8B-B14F-4D97-AF65-F5344CB8AC3E}">
        <p14:creationId xmlns:p14="http://schemas.microsoft.com/office/powerpoint/2010/main" val="252412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27</a:t>
            </a:fld>
            <a:endParaRPr lang="en-US" dirty="0"/>
          </a:p>
        </p:txBody>
      </p:sp>
    </p:spTree>
    <p:extLst>
      <p:ext uri="{BB962C8B-B14F-4D97-AF65-F5344CB8AC3E}">
        <p14:creationId xmlns:p14="http://schemas.microsoft.com/office/powerpoint/2010/main" val="99901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28</a:t>
            </a:fld>
            <a:endParaRPr lang="en-US" dirty="0"/>
          </a:p>
        </p:txBody>
      </p:sp>
    </p:spTree>
    <p:extLst>
      <p:ext uri="{BB962C8B-B14F-4D97-AF65-F5344CB8AC3E}">
        <p14:creationId xmlns:p14="http://schemas.microsoft.com/office/powerpoint/2010/main" val="139657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29</a:t>
            </a:fld>
            <a:endParaRPr lang="en-US" dirty="0"/>
          </a:p>
        </p:txBody>
      </p:sp>
    </p:spTree>
    <p:extLst>
      <p:ext uri="{BB962C8B-B14F-4D97-AF65-F5344CB8AC3E}">
        <p14:creationId xmlns:p14="http://schemas.microsoft.com/office/powerpoint/2010/main" val="3939906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30</a:t>
            </a:fld>
            <a:endParaRPr lang="en-US" dirty="0"/>
          </a:p>
        </p:txBody>
      </p:sp>
    </p:spTree>
    <p:extLst>
      <p:ext uri="{BB962C8B-B14F-4D97-AF65-F5344CB8AC3E}">
        <p14:creationId xmlns:p14="http://schemas.microsoft.com/office/powerpoint/2010/main" val="3293375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31</a:t>
            </a:fld>
            <a:endParaRPr lang="en-US" dirty="0"/>
          </a:p>
        </p:txBody>
      </p:sp>
    </p:spTree>
    <p:extLst>
      <p:ext uri="{BB962C8B-B14F-4D97-AF65-F5344CB8AC3E}">
        <p14:creationId xmlns:p14="http://schemas.microsoft.com/office/powerpoint/2010/main" val="2565493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clinic will be u</a:t>
            </a:r>
            <a:r>
              <a:rPr lang="en-US" dirty="0" smtClean="0"/>
              <a:t>pdating </a:t>
            </a:r>
            <a:r>
              <a:rPr lang="en-US" dirty="0"/>
              <a:t>some policies and patient </a:t>
            </a:r>
            <a:r>
              <a:rPr lang="en-US" dirty="0" smtClean="0"/>
              <a:t>agreements…you </a:t>
            </a:r>
            <a:r>
              <a:rPr lang="en-US" dirty="0"/>
              <a:t>might be engaged in providing feedback for the development and implementation of </a:t>
            </a:r>
            <a:r>
              <a:rPr lang="en-US" dirty="0" smtClean="0"/>
              <a:t>these…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32</a:t>
            </a:fld>
            <a:endParaRPr lang="en-US" dirty="0"/>
          </a:p>
        </p:txBody>
      </p:sp>
    </p:spTree>
    <p:extLst>
      <p:ext uri="{BB962C8B-B14F-4D97-AF65-F5344CB8AC3E}">
        <p14:creationId xmlns:p14="http://schemas.microsoft.com/office/powerpoint/2010/main" val="2746409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University of Washington Division of Pain Medicine offers weekly UW TelePain sessions, an audio and videoconference-based knowledge network of interprofessional specialists with expertise in the management of challenging chronic pain problems. The goal is to increase the knowledge and skills of community practice providers who treat patients with chronic pain.</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33</a:t>
            </a:fld>
            <a:endParaRPr lang="en-US" dirty="0"/>
          </a:p>
        </p:txBody>
      </p:sp>
    </p:spTree>
    <p:extLst>
      <p:ext uri="{BB962C8B-B14F-4D97-AF65-F5344CB8AC3E}">
        <p14:creationId xmlns:p14="http://schemas.microsoft.com/office/powerpoint/2010/main" val="327975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a:t>
            </a:fld>
            <a:endParaRPr lang="en-US" dirty="0"/>
          </a:p>
        </p:txBody>
      </p:sp>
    </p:spTree>
    <p:extLst>
      <p:ext uri="{BB962C8B-B14F-4D97-AF65-F5344CB8AC3E}">
        <p14:creationId xmlns:p14="http://schemas.microsoft.com/office/powerpoint/2010/main" val="625559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 </a:t>
            </a:r>
            <a:r>
              <a:rPr lang="en-US" dirty="0"/>
              <a:t>SURVEY AT END</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34</a:t>
            </a:fld>
            <a:endParaRPr lang="en-US" dirty="0"/>
          </a:p>
        </p:txBody>
      </p:sp>
    </p:spTree>
    <p:extLst>
      <p:ext uri="{BB962C8B-B14F-4D97-AF65-F5344CB8AC3E}">
        <p14:creationId xmlns:p14="http://schemas.microsoft.com/office/powerpoint/2010/main" val="390756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meeting on same day, Opioid Improvement Team Action Plan Meeting</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35</a:t>
            </a:fld>
            <a:endParaRPr lang="en-US" dirty="0"/>
          </a:p>
        </p:txBody>
      </p:sp>
    </p:spTree>
    <p:extLst>
      <p:ext uri="{BB962C8B-B14F-4D97-AF65-F5344CB8AC3E}">
        <p14:creationId xmlns:p14="http://schemas.microsoft.com/office/powerpoint/2010/main" val="373435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https://www.drugabuse.gov/drugs-abuse/opioids/opioid-overdose-crisis#seven</a:t>
            </a:r>
            <a:endParaRPr lang="en-US"/>
          </a:p>
        </p:txBody>
      </p:sp>
      <p:sp>
        <p:nvSpPr>
          <p:cNvPr id="4" name="Slide Number Placeholder 3"/>
          <p:cNvSpPr>
            <a:spLocks noGrp="1"/>
          </p:cNvSpPr>
          <p:nvPr>
            <p:ph type="sldNum" sz="quarter" idx="10"/>
          </p:nvPr>
        </p:nvSpPr>
        <p:spPr/>
        <p:txBody>
          <a:bodyPr/>
          <a:lstStyle/>
          <a:p>
            <a:fld id="{30FE8B2D-812C-49DE-8C18-07853008DEC4}" type="slidenum">
              <a:rPr lang="en-US" smtClean="0"/>
              <a:t>5</a:t>
            </a:fld>
            <a:endParaRPr lang="en-US" dirty="0"/>
          </a:p>
        </p:txBody>
      </p:sp>
    </p:spTree>
    <p:extLst>
      <p:ext uri="{BB962C8B-B14F-4D97-AF65-F5344CB8AC3E}">
        <p14:creationId xmlns:p14="http://schemas.microsoft.com/office/powerpoint/2010/main" val="373976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https://www.cdc.gov/drugoverdose/epidemic/index.html</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6</a:t>
            </a:fld>
            <a:endParaRPr lang="en-US" dirty="0"/>
          </a:p>
        </p:txBody>
      </p:sp>
    </p:spTree>
    <p:extLst>
      <p:ext uri="{BB962C8B-B14F-4D97-AF65-F5344CB8AC3E}">
        <p14:creationId xmlns:p14="http://schemas.microsoft.com/office/powerpoint/2010/main" val="267204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More than 46 people </a:t>
            </a:r>
            <a:r>
              <a:rPr lang="en-US" sz="1200" dirty="0"/>
              <a:t>died every day from overdoses involving prescription opioids www.cdc.gov/drugoverdose/data/overdose.html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91 people die from opioid overdose each day</a:t>
            </a:r>
            <a:r>
              <a:rPr lang="en-US" sz="1200" baseline="0" dirty="0"/>
              <a:t> (including prescription opioids and heroin)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7</a:t>
            </a:fld>
            <a:endParaRPr lang="en-US" dirty="0"/>
          </a:p>
        </p:txBody>
      </p:sp>
    </p:spTree>
    <p:extLst>
      <p:ext uri="{BB962C8B-B14F-4D97-AF65-F5344CB8AC3E}">
        <p14:creationId xmlns:p14="http://schemas.microsoft.com/office/powerpoint/2010/main" val="46402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https://www.cdc.gov/drugoverdose/maps/rxstate2016.html</a:t>
            </a:r>
          </a:p>
        </p:txBody>
      </p:sp>
      <p:sp>
        <p:nvSpPr>
          <p:cNvPr id="4" name="Slide Number Placeholder 3"/>
          <p:cNvSpPr>
            <a:spLocks noGrp="1"/>
          </p:cNvSpPr>
          <p:nvPr>
            <p:ph type="sldNum" sz="quarter" idx="10"/>
          </p:nvPr>
        </p:nvSpPr>
        <p:spPr/>
        <p:txBody>
          <a:bodyPr/>
          <a:lstStyle/>
          <a:p>
            <a:fld id="{30FE8B2D-812C-49DE-8C18-07853008DEC4}" type="slidenum">
              <a:rPr lang="en-US" smtClean="0"/>
              <a:t>8</a:t>
            </a:fld>
            <a:endParaRPr lang="en-US" dirty="0"/>
          </a:p>
        </p:txBody>
      </p:sp>
    </p:spTree>
    <p:extLst>
      <p:ext uri="{BB962C8B-B14F-4D97-AF65-F5344CB8AC3E}">
        <p14:creationId xmlns:p14="http://schemas.microsoft.com/office/powerpoint/2010/main" val="416934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www.cdc.gov/drugoverdose/data/analysis.html</a:t>
            </a:r>
          </a:p>
        </p:txBody>
      </p:sp>
      <p:sp>
        <p:nvSpPr>
          <p:cNvPr id="4" name="Slide Number Placeholder 3"/>
          <p:cNvSpPr>
            <a:spLocks noGrp="1"/>
          </p:cNvSpPr>
          <p:nvPr>
            <p:ph type="sldNum" sz="quarter" idx="10"/>
          </p:nvPr>
        </p:nvSpPr>
        <p:spPr/>
        <p:txBody>
          <a:bodyPr/>
          <a:lstStyle/>
          <a:p>
            <a:fld id="{30FE8B2D-812C-49DE-8C18-07853008DEC4}" type="slidenum">
              <a:rPr lang="en-US" smtClean="0"/>
              <a:t>9</a:t>
            </a:fld>
            <a:endParaRPr lang="en-US" dirty="0"/>
          </a:p>
        </p:txBody>
      </p:sp>
    </p:spTree>
    <p:extLst>
      <p:ext uri="{BB962C8B-B14F-4D97-AF65-F5344CB8AC3E}">
        <p14:creationId xmlns:p14="http://schemas.microsoft.com/office/powerpoint/2010/main" val="371694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Counts of deaths by opiate,</a:t>
            </a:r>
            <a:r>
              <a:rPr lang="en-US" baseline="0" dirty="0"/>
              <a:t> Washington State</a:t>
            </a:r>
          </a:p>
          <a:p>
            <a:r>
              <a:rPr lang="en-US" dirty="0"/>
              <a:t>https://adai.washington.edu/WAdata/opiate_home.htm</a:t>
            </a:r>
          </a:p>
        </p:txBody>
      </p:sp>
      <p:sp>
        <p:nvSpPr>
          <p:cNvPr id="4" name="Slide Number Placeholder 3"/>
          <p:cNvSpPr>
            <a:spLocks noGrp="1"/>
          </p:cNvSpPr>
          <p:nvPr>
            <p:ph type="sldNum" sz="quarter" idx="10"/>
          </p:nvPr>
        </p:nvSpPr>
        <p:spPr/>
        <p:txBody>
          <a:bodyPr/>
          <a:lstStyle/>
          <a:p>
            <a:fld id="{30FE8B2D-812C-49DE-8C18-07853008DEC4}" type="slidenum">
              <a:rPr lang="en-US" smtClean="0"/>
              <a:t>10</a:t>
            </a:fld>
            <a:endParaRPr lang="en-US" dirty="0"/>
          </a:p>
        </p:txBody>
      </p:sp>
    </p:spTree>
    <p:extLst>
      <p:ext uri="{BB962C8B-B14F-4D97-AF65-F5344CB8AC3E}">
        <p14:creationId xmlns:p14="http://schemas.microsoft.com/office/powerpoint/2010/main" val="40434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18044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96477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74194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630" y="2093871"/>
            <a:ext cx="7554170" cy="4032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024346" y="994640"/>
            <a:ext cx="7554170" cy="821589"/>
          </a:xfrm>
        </p:spPr>
        <p:txBody>
          <a:bodyPr/>
          <a:lstStyle/>
          <a:p>
            <a:r>
              <a:rPr lang="en-US"/>
              <a:t>Click to edit Master title style</a:t>
            </a:r>
          </a:p>
        </p:txBody>
      </p:sp>
      <p:pic>
        <p:nvPicPr>
          <p:cNvPr id="4" name="Picture 3"/>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10007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4045" y="693981"/>
            <a:ext cx="7410250" cy="893804"/>
          </a:xfrm>
        </p:spPr>
        <p:txBody>
          <a:bodyPr/>
          <a:lstStyle/>
          <a:p>
            <a:r>
              <a:rPr lang="en-US" dirty="0"/>
              <a:t>Click to edit Master title style</a:t>
            </a:r>
          </a:p>
        </p:txBody>
      </p:sp>
      <p:sp>
        <p:nvSpPr>
          <p:cNvPr id="3" name="Content Placeholder 2"/>
          <p:cNvSpPr>
            <a:spLocks noGrp="1"/>
          </p:cNvSpPr>
          <p:nvPr>
            <p:ph idx="1"/>
          </p:nvPr>
        </p:nvSpPr>
        <p:spPr>
          <a:xfrm>
            <a:off x="792014" y="1941246"/>
            <a:ext cx="7543801" cy="3611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36265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8921" y="61598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605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17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642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563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22898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562655-DDCA-4969-8078-0D281DE9E89D}" type="datetimeFigureOut">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42947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6236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0562655-DDCA-4969-8078-0D281DE9E89D}" type="datetimeFigureOut">
              <a:rPr lang="en-US" smtClean="0"/>
              <a:t>5/9/2018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8E6665F-DA84-4B7D-9102-6ED482A0C5AC}" type="slidenum">
              <a:rPr lang="en-US" smtClean="0"/>
              <a:t>‹#›</a:t>
            </a:fld>
            <a:endParaRPr lang="en-US" dirty="0"/>
          </a:p>
        </p:txBody>
      </p:sp>
    </p:spTree>
    <p:extLst>
      <p:ext uri="{BB962C8B-B14F-4D97-AF65-F5344CB8AC3E}">
        <p14:creationId xmlns:p14="http://schemas.microsoft.com/office/powerpoint/2010/main" val="215404080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den8@uw.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parchman.m@ghc.org" TargetMode="External"/><Relationship Id="rId5" Type="http://schemas.openxmlformats.org/officeDocument/2006/relationships/hyperlink" Target="mailto:bike2@uw.edu" TargetMode="External"/><Relationship Id="rId4" Type="http://schemas.openxmlformats.org/officeDocument/2006/relationships/hyperlink" Target="mailto:lmb@uw.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332" b="24138"/>
          <a:stretch/>
        </p:blipFill>
        <p:spPr>
          <a:xfrm>
            <a:off x="0" y="0"/>
            <a:ext cx="3051099" cy="1915886"/>
          </a:xfrm>
          <a:prstGeom prst="rect">
            <a:avLst/>
          </a:prstGeom>
        </p:spPr>
      </p:pic>
      <p:sp>
        <p:nvSpPr>
          <p:cNvPr id="7" name="Subtitle 2"/>
          <p:cNvSpPr>
            <a:spLocks noGrp="1"/>
          </p:cNvSpPr>
          <p:nvPr>
            <p:ph type="subTitle" idx="4294967295"/>
          </p:nvPr>
        </p:nvSpPr>
        <p:spPr>
          <a:xfrm>
            <a:off x="2614246" y="140677"/>
            <a:ext cx="6351521" cy="1594338"/>
          </a:xfrm>
        </p:spPr>
        <p:txBody>
          <a:bodyPr>
            <a:noAutofit/>
          </a:bodyPr>
          <a:lstStyle/>
          <a:p>
            <a:pPr algn="r"/>
            <a:r>
              <a:rPr lang="en-US" sz="2800" b="1" dirty="0" smtClean="0">
                <a:solidFill>
                  <a:schemeClr val="tx1"/>
                </a:solidFill>
              </a:rPr>
              <a:t>The Six </a:t>
            </a:r>
            <a:r>
              <a:rPr lang="en-US" sz="2800" b="1" dirty="0">
                <a:solidFill>
                  <a:schemeClr val="tx1"/>
                </a:solidFill>
              </a:rPr>
              <a:t>Building Blocks</a:t>
            </a:r>
          </a:p>
          <a:p>
            <a:pPr marL="0" indent="0" algn="r">
              <a:buNone/>
            </a:pPr>
            <a:r>
              <a:rPr lang="en-US" sz="2800" b="1" i="1" dirty="0">
                <a:solidFill>
                  <a:schemeClr val="tx1"/>
                </a:solidFill>
              </a:rPr>
              <a:t>A Team-Based Approach </a:t>
            </a:r>
            <a:r>
              <a:rPr lang="en-US" sz="2800" b="1" i="1" dirty="0" smtClean="0">
                <a:solidFill>
                  <a:schemeClr val="tx1"/>
                </a:solidFill>
              </a:rPr>
              <a:t>to Improving </a:t>
            </a:r>
            <a:r>
              <a:rPr lang="en-US" sz="2800" b="1" i="1" dirty="0">
                <a:solidFill>
                  <a:schemeClr val="tx1"/>
                </a:solidFill>
              </a:rPr>
              <a:t>Opioid Management </a:t>
            </a:r>
            <a:r>
              <a:rPr lang="en-US" sz="2800" b="1" i="1" dirty="0" smtClean="0">
                <a:solidFill>
                  <a:schemeClr val="tx1"/>
                </a:solidFill>
              </a:rPr>
              <a:t>in </a:t>
            </a:r>
            <a:r>
              <a:rPr lang="en-US" sz="2800" b="1" i="1" dirty="0">
                <a:solidFill>
                  <a:schemeClr val="tx1"/>
                </a:solidFill>
              </a:rPr>
              <a:t>Primary Care</a:t>
            </a:r>
          </a:p>
        </p:txBody>
      </p:sp>
      <p:sp>
        <p:nvSpPr>
          <p:cNvPr id="8" name="Rectangle 7"/>
          <p:cNvSpPr/>
          <p:nvPr/>
        </p:nvSpPr>
        <p:spPr>
          <a:xfrm>
            <a:off x="211015" y="1735015"/>
            <a:ext cx="4173415" cy="4225772"/>
          </a:xfrm>
          <a:prstGeom prst="rect">
            <a:avLst/>
          </a:prstGeom>
        </p:spPr>
        <p:txBody>
          <a:bodyPr wrap="square">
            <a:spAutoFit/>
          </a:bodyPr>
          <a:lstStyle/>
          <a:p>
            <a:r>
              <a:rPr lang="en-US" sz="1700" b="1" u="sng" dirty="0" smtClean="0"/>
              <a:t>The </a:t>
            </a:r>
            <a:r>
              <a:rPr lang="en-US" sz="1700" b="1" u="sng" dirty="0"/>
              <a:t>d</a:t>
            </a:r>
            <a:r>
              <a:rPr lang="en-US" sz="1700" b="1" u="sng" dirty="0" smtClean="0"/>
              <a:t>evelopment team includes:</a:t>
            </a:r>
          </a:p>
          <a:p>
            <a:endParaRPr lang="en-US" sz="1700" b="1" dirty="0"/>
          </a:p>
          <a:p>
            <a:r>
              <a:rPr lang="en-US" sz="1700" b="1" dirty="0"/>
              <a:t>Michael </a:t>
            </a:r>
            <a:r>
              <a:rPr lang="en-US" sz="1700" b="1" dirty="0" err="1"/>
              <a:t>Parchman</a:t>
            </a:r>
            <a:r>
              <a:rPr lang="en-US" sz="1700" b="1" dirty="0"/>
              <a:t>, MD, MPH</a:t>
            </a:r>
          </a:p>
          <a:p>
            <a:pPr>
              <a:lnSpc>
                <a:spcPct val="90000"/>
              </a:lnSpc>
            </a:pPr>
            <a:r>
              <a:rPr lang="en-US" sz="1700" dirty="0" smtClean="0"/>
              <a:t>Kaiser </a:t>
            </a:r>
            <a:r>
              <a:rPr lang="en-US" sz="1700" dirty="0"/>
              <a:t>Permanente Washington Health Research </a:t>
            </a:r>
            <a:r>
              <a:rPr lang="en-US" sz="1700" dirty="0" smtClean="0"/>
              <a:t>Institute (KPWHRI)</a:t>
            </a:r>
            <a:endParaRPr lang="en-US" sz="1700" dirty="0"/>
          </a:p>
          <a:p>
            <a:r>
              <a:rPr lang="en-US" sz="1700" b="1" dirty="0" smtClean="0"/>
              <a:t>Laura-Mae </a:t>
            </a:r>
            <a:r>
              <a:rPr lang="en-US" sz="1700" b="1" dirty="0"/>
              <a:t>Baldwin, MD, MPH</a:t>
            </a:r>
          </a:p>
          <a:p>
            <a:r>
              <a:rPr lang="en-US" sz="1700" dirty="0"/>
              <a:t>University of </a:t>
            </a:r>
            <a:r>
              <a:rPr lang="en-US" sz="1700" dirty="0" smtClean="0"/>
              <a:t>Washington</a:t>
            </a:r>
            <a:br>
              <a:rPr lang="en-US" sz="1700" dirty="0" smtClean="0"/>
            </a:br>
            <a:r>
              <a:rPr lang="en-US" sz="1700" b="1" dirty="0"/>
              <a:t>Kelly Ehrlich, MPH</a:t>
            </a:r>
            <a:br>
              <a:rPr lang="en-US" sz="1700" b="1" dirty="0"/>
            </a:br>
            <a:r>
              <a:rPr lang="en-US" sz="1700" dirty="0"/>
              <a:t>KPWHRI</a:t>
            </a:r>
            <a:br>
              <a:rPr lang="en-US" sz="1700" dirty="0"/>
            </a:br>
            <a:r>
              <a:rPr lang="en-US" sz="1700" b="1" dirty="0"/>
              <a:t>Nicole Ide, MPH</a:t>
            </a:r>
            <a:br>
              <a:rPr lang="en-US" sz="1700" b="1" dirty="0"/>
            </a:br>
            <a:r>
              <a:rPr lang="en-US" sz="1700" dirty="0"/>
              <a:t>University of Washington </a:t>
            </a:r>
            <a:r>
              <a:rPr lang="en-US" sz="1700" dirty="0" smtClean="0"/>
              <a:t/>
            </a:r>
            <a:br>
              <a:rPr lang="en-US" sz="1700" dirty="0" smtClean="0"/>
            </a:br>
            <a:r>
              <a:rPr lang="en-US" sz="1700" b="1" dirty="0" smtClean="0"/>
              <a:t>Brooke </a:t>
            </a:r>
            <a:r>
              <a:rPr lang="en-US" sz="1700" b="1" dirty="0"/>
              <a:t>Ike, </a:t>
            </a:r>
            <a:r>
              <a:rPr lang="en-US" sz="1700" b="1" dirty="0" smtClean="0"/>
              <a:t>MPH</a:t>
            </a:r>
            <a:br>
              <a:rPr lang="en-US" sz="1700" b="1" dirty="0" smtClean="0"/>
            </a:br>
            <a:r>
              <a:rPr lang="en-US" sz="1700" dirty="0" smtClean="0"/>
              <a:t>University </a:t>
            </a:r>
            <a:r>
              <a:rPr lang="en-US" sz="1700" dirty="0"/>
              <a:t>of </a:t>
            </a:r>
            <a:r>
              <a:rPr lang="en-US" sz="1700" dirty="0" smtClean="0"/>
              <a:t>Washington</a:t>
            </a:r>
            <a:br>
              <a:rPr lang="en-US" sz="1700" dirty="0" smtClean="0"/>
            </a:br>
            <a:r>
              <a:rPr lang="en-US" sz="1700" b="1" dirty="0"/>
              <a:t>Doug Kane, MS</a:t>
            </a:r>
            <a:br>
              <a:rPr lang="en-US" sz="1700" b="1" dirty="0"/>
            </a:br>
            <a:r>
              <a:rPr lang="en-US" sz="1700" dirty="0"/>
              <a:t>KPWHRI</a:t>
            </a:r>
            <a:r>
              <a:rPr lang="en-US" sz="1700" dirty="0" smtClean="0"/>
              <a:t/>
            </a:r>
            <a:br>
              <a:rPr lang="en-US" sz="1700" dirty="0" smtClean="0"/>
            </a:br>
            <a:endParaRPr lang="en-US" sz="1700" dirty="0"/>
          </a:p>
        </p:txBody>
      </p:sp>
      <p:sp>
        <p:nvSpPr>
          <p:cNvPr id="6" name="Rectangle 5"/>
          <p:cNvSpPr/>
          <p:nvPr/>
        </p:nvSpPr>
        <p:spPr>
          <a:xfrm>
            <a:off x="-1" y="5776373"/>
            <a:ext cx="9144001" cy="600164"/>
          </a:xfrm>
          <a:prstGeom prst="rect">
            <a:avLst/>
          </a:prstGeom>
        </p:spPr>
        <p:txBody>
          <a:bodyPr wrap="square">
            <a:spAutoFit/>
          </a:bodyPr>
          <a:lstStyle/>
          <a:p>
            <a:pPr marL="0" lvl="1"/>
            <a:r>
              <a:rPr lang="en-US" sz="1100" dirty="0"/>
              <a:t>This work </a:t>
            </a:r>
            <a:r>
              <a:rPr lang="en-US" sz="1100" dirty="0" smtClean="0"/>
              <a:t>was </a:t>
            </a:r>
            <a:r>
              <a:rPr lang="en-US" sz="1100" dirty="0"/>
              <a:t>funded by the Agency for Healthcare Research &amp; Quality (R18HS023750), and the </a:t>
            </a:r>
            <a:r>
              <a:rPr lang="en-US" altLang="en-US" sz="1100" dirty="0"/>
              <a:t>National Center For Advancing Translational Sciences of the National Institutes of Health (UL1TR000423</a:t>
            </a:r>
            <a:r>
              <a:rPr lang="en-US" altLang="en-US" sz="1100" dirty="0" smtClean="0"/>
              <a:t>).</a:t>
            </a:r>
            <a:r>
              <a:rPr lang="en-US" sz="1100" dirty="0" smtClean="0"/>
              <a:t> </a:t>
            </a:r>
            <a:r>
              <a:rPr lang="en-US" sz="1100" dirty="0"/>
              <a:t>Additional funding comes from </a:t>
            </a:r>
            <a:r>
              <a:rPr lang="en-US" sz="1100" dirty="0" smtClean="0"/>
              <a:t>DOH </a:t>
            </a:r>
            <a:r>
              <a:rPr lang="en-US" sz="1100" dirty="0"/>
              <a:t>subcontract (HED23124) of Cooperative U17CE002734, funded by the CDC. Its contents are solely the responsibility of the authors and do not necessarily represent the official views of CDC or the WA State Department of </a:t>
            </a:r>
            <a:r>
              <a:rPr lang="en-US" sz="1100" dirty="0" smtClean="0"/>
              <a:t>Health.</a:t>
            </a:r>
            <a:endParaRPr lang="en-US" sz="1100" dirty="0"/>
          </a:p>
        </p:txBody>
      </p:sp>
      <p:sp>
        <p:nvSpPr>
          <p:cNvPr id="9" name="Rectangle 8"/>
          <p:cNvSpPr/>
          <p:nvPr/>
        </p:nvSpPr>
        <p:spPr>
          <a:xfrm>
            <a:off x="4478215" y="2226645"/>
            <a:ext cx="4487552" cy="4144211"/>
          </a:xfrm>
          <a:prstGeom prst="rect">
            <a:avLst/>
          </a:prstGeom>
        </p:spPr>
        <p:txBody>
          <a:bodyPr wrap="square">
            <a:spAutoFit/>
          </a:bodyPr>
          <a:lstStyle/>
          <a:p>
            <a:r>
              <a:rPr lang="en-US" sz="1700" b="1" dirty="0"/>
              <a:t>Rob Penfold, PhD</a:t>
            </a:r>
            <a:br>
              <a:rPr lang="en-US" sz="1700" b="1" dirty="0"/>
            </a:br>
            <a:r>
              <a:rPr lang="en-US" sz="1700" dirty="0"/>
              <a:t>KPWHRI</a:t>
            </a:r>
            <a:br>
              <a:rPr lang="en-US" sz="1700" dirty="0"/>
            </a:br>
            <a:r>
              <a:rPr lang="en-US" sz="1700" b="1" dirty="0"/>
              <a:t>Kari Stephens, PhD</a:t>
            </a:r>
            <a:br>
              <a:rPr lang="en-US" sz="1700" b="1" dirty="0"/>
            </a:br>
            <a:r>
              <a:rPr lang="en-US" sz="1700" dirty="0"/>
              <a:t>University of Washington </a:t>
            </a:r>
            <a:r>
              <a:rPr lang="en-US" sz="1700" dirty="0" smtClean="0"/>
              <a:t/>
            </a:r>
            <a:br>
              <a:rPr lang="en-US" sz="1700" dirty="0" smtClean="0"/>
            </a:br>
            <a:r>
              <a:rPr lang="en-US" sz="1700" b="1" dirty="0" smtClean="0"/>
              <a:t>Mark </a:t>
            </a:r>
            <a:r>
              <a:rPr lang="en-US" sz="1700" b="1" dirty="0"/>
              <a:t>Stephens, MA</a:t>
            </a:r>
            <a:br>
              <a:rPr lang="en-US" sz="1700" b="1" dirty="0"/>
            </a:br>
            <a:r>
              <a:rPr lang="en-US" sz="1700" dirty="0"/>
              <a:t>Change Management Consulting</a:t>
            </a:r>
            <a:br>
              <a:rPr lang="en-US" sz="1700" dirty="0"/>
            </a:br>
            <a:r>
              <a:rPr lang="en-US" sz="1700" b="1" dirty="0"/>
              <a:t>David Tauben, MD</a:t>
            </a:r>
          </a:p>
          <a:p>
            <a:pPr>
              <a:lnSpc>
                <a:spcPct val="90000"/>
              </a:lnSpc>
            </a:pPr>
            <a:r>
              <a:rPr lang="en-US" sz="1700" dirty="0"/>
              <a:t>University of Washington</a:t>
            </a:r>
          </a:p>
          <a:p>
            <a:r>
              <a:rPr lang="en-US" sz="1700" b="1" dirty="0"/>
              <a:t>Nicole Van </a:t>
            </a:r>
            <a:r>
              <a:rPr lang="en-US" sz="1700" b="1" dirty="0" err="1"/>
              <a:t>Borkulo</a:t>
            </a:r>
            <a:r>
              <a:rPr lang="en-US" sz="1700" b="1" dirty="0"/>
              <a:t>, Med</a:t>
            </a:r>
            <a:br>
              <a:rPr lang="en-US" sz="1700" b="1" dirty="0"/>
            </a:br>
            <a:r>
              <a:rPr lang="en-US" sz="1700" dirty="0"/>
              <a:t>KPWHRI</a:t>
            </a:r>
          </a:p>
          <a:p>
            <a:r>
              <a:rPr lang="en-US" sz="1700" b="1" dirty="0" smtClean="0"/>
              <a:t>Michael Von Korff, ScD</a:t>
            </a:r>
            <a:endParaRPr lang="en-US" sz="1700" b="1" dirty="0"/>
          </a:p>
          <a:p>
            <a:pPr>
              <a:spcAft>
                <a:spcPts val="1200"/>
              </a:spcAft>
            </a:pPr>
            <a:r>
              <a:rPr lang="en-US" sz="1700" dirty="0" smtClean="0"/>
              <a:t>KPWHRI</a:t>
            </a:r>
            <a:br>
              <a:rPr lang="en-US" sz="1700" dirty="0" smtClean="0"/>
            </a:br>
            <a:r>
              <a:rPr lang="en-US" sz="1700" dirty="0" smtClean="0"/>
              <a:t/>
            </a:r>
            <a:br>
              <a:rPr lang="en-US" sz="1700" dirty="0" smtClean="0"/>
            </a:br>
            <a:r>
              <a:rPr lang="en-US" sz="1700" dirty="0" smtClean="0"/>
              <a:t/>
            </a:r>
            <a:br>
              <a:rPr lang="en-US" sz="1700" dirty="0" smtClean="0"/>
            </a:br>
            <a:endParaRPr lang="en-US" sz="1700" dirty="0"/>
          </a:p>
        </p:txBody>
      </p:sp>
    </p:spTree>
    <p:extLst>
      <p:ext uri="{BB962C8B-B14F-4D97-AF65-F5344CB8AC3E}">
        <p14:creationId xmlns:p14="http://schemas.microsoft.com/office/powerpoint/2010/main" val="344368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Opioid Deaths in Washington State</a:t>
            </a:r>
          </a:p>
        </p:txBody>
      </p:sp>
      <p:pic>
        <p:nvPicPr>
          <p:cNvPr id="7" name="Picture 6"/>
          <p:cNvPicPr>
            <a:picLocks noChangeAspect="1"/>
          </p:cNvPicPr>
          <p:nvPr/>
        </p:nvPicPr>
        <p:blipFill>
          <a:blip r:embed="rId3"/>
          <a:stretch>
            <a:fillRect/>
          </a:stretch>
        </p:blipFill>
        <p:spPr>
          <a:xfrm>
            <a:off x="101694" y="1755377"/>
            <a:ext cx="8625448" cy="4040543"/>
          </a:xfrm>
          <a:prstGeom prst="rect">
            <a:avLst/>
          </a:prstGeom>
        </p:spPr>
      </p:pic>
      <p:pic>
        <p:nvPicPr>
          <p:cNvPr id="9" name="Picture 8"/>
          <p:cNvPicPr>
            <a:picLocks noChangeAspect="1"/>
          </p:cNvPicPr>
          <p:nvPr/>
        </p:nvPicPr>
        <p:blipFill>
          <a:blip r:embed="rId4"/>
          <a:stretch>
            <a:fillRect/>
          </a:stretch>
        </p:blipFill>
        <p:spPr>
          <a:xfrm>
            <a:off x="507017" y="5809367"/>
            <a:ext cx="5134026" cy="311678"/>
          </a:xfrm>
          <a:prstGeom prst="rect">
            <a:avLst/>
          </a:prstGeom>
        </p:spPr>
      </p:pic>
      <p:pic>
        <p:nvPicPr>
          <p:cNvPr id="10" name="Picture 9"/>
          <p:cNvPicPr>
            <a:picLocks noChangeAspect="1"/>
          </p:cNvPicPr>
          <p:nvPr/>
        </p:nvPicPr>
        <p:blipFill>
          <a:blip r:embed="rId5"/>
          <a:stretch>
            <a:fillRect/>
          </a:stretch>
        </p:blipFill>
        <p:spPr>
          <a:xfrm>
            <a:off x="5667936" y="5822490"/>
            <a:ext cx="2561664" cy="284629"/>
          </a:xfrm>
          <a:prstGeom prst="rect">
            <a:avLst/>
          </a:prstGeom>
        </p:spPr>
      </p:pic>
    </p:spTree>
    <p:extLst>
      <p:ext uri="{BB962C8B-B14F-4D97-AF65-F5344CB8AC3E}">
        <p14:creationId xmlns:p14="http://schemas.microsoft.com/office/powerpoint/2010/main" val="127247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45" y="1047442"/>
            <a:ext cx="7410250" cy="893804"/>
          </a:xfrm>
        </p:spPr>
        <p:txBody>
          <a:bodyPr>
            <a:normAutofit fontScale="90000"/>
          </a:bodyPr>
          <a:lstStyle/>
          <a:p>
            <a:r>
              <a:rPr lang="en-US" sz="4000" dirty="0">
                <a:solidFill>
                  <a:schemeClr val="tx1"/>
                </a:solidFill>
              </a:rPr>
              <a:t/>
            </a:r>
            <a:br>
              <a:rPr lang="en-US" sz="4000" dirty="0">
                <a:solidFill>
                  <a:schemeClr val="tx1"/>
                </a:solidFill>
              </a:rPr>
            </a:br>
            <a:r>
              <a:rPr lang="en-US" sz="4000" dirty="0">
                <a:solidFill>
                  <a:schemeClr val="tx1"/>
                </a:solidFill>
              </a:rPr>
              <a:t/>
            </a:r>
            <a:br>
              <a:rPr lang="en-US" sz="4000" dirty="0">
                <a:solidFill>
                  <a:schemeClr val="tx1"/>
                </a:solidFill>
              </a:rPr>
            </a:br>
            <a:r>
              <a:rPr lang="en-US" sz="4000" dirty="0">
                <a:solidFill>
                  <a:schemeClr val="tx1"/>
                </a:solidFill>
              </a:rPr>
              <a:t>Top five medicines prescribed in the U.S. in 2016 were:</a:t>
            </a:r>
          </a:p>
        </p:txBody>
      </p:sp>
      <p:sp>
        <p:nvSpPr>
          <p:cNvPr id="3" name="Content Placeholder 2"/>
          <p:cNvSpPr>
            <a:spLocks noGrp="1"/>
          </p:cNvSpPr>
          <p:nvPr>
            <p:ph idx="1"/>
          </p:nvPr>
        </p:nvSpPr>
        <p:spPr>
          <a:xfrm>
            <a:off x="777024" y="2540853"/>
            <a:ext cx="7543801" cy="3611019"/>
          </a:xfrm>
        </p:spPr>
        <p:txBody>
          <a:bodyPr>
            <a:normAutofit/>
          </a:bodyPr>
          <a:lstStyle/>
          <a:p>
            <a:r>
              <a:rPr lang="en-US" sz="2400" dirty="0"/>
              <a:t>Levothyroxine (123 million Rx)</a:t>
            </a:r>
          </a:p>
          <a:p>
            <a:r>
              <a:rPr lang="en-US" sz="2400" dirty="0"/>
              <a:t>Lisinopril (110 million)</a:t>
            </a:r>
          </a:p>
          <a:p>
            <a:r>
              <a:rPr lang="en-US" sz="2400" dirty="0"/>
              <a:t>Atorvastatin (106 million)</a:t>
            </a:r>
          </a:p>
          <a:p>
            <a:r>
              <a:rPr lang="en-US" sz="2400" b="1" dirty="0">
                <a:solidFill>
                  <a:srgbClr val="FF0000"/>
                </a:solidFill>
              </a:rPr>
              <a:t>Hydrocodone/acetaminophen (90 Million)</a:t>
            </a:r>
          </a:p>
          <a:p>
            <a:r>
              <a:rPr lang="en-US" sz="2400" dirty="0"/>
              <a:t>Metoprolol (88 million)</a:t>
            </a:r>
          </a:p>
        </p:txBody>
      </p:sp>
    </p:spTree>
    <p:extLst>
      <p:ext uri="{BB962C8B-B14F-4D97-AF65-F5344CB8AC3E}">
        <p14:creationId xmlns:p14="http://schemas.microsoft.com/office/powerpoint/2010/main" val="309624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94" y="1749283"/>
            <a:ext cx="7937213" cy="4343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1477108" y="222739"/>
            <a:ext cx="7131212" cy="12543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2400" dirty="0">
                <a:solidFill>
                  <a:schemeClr val="tx1"/>
                </a:solidFill>
              </a:rPr>
              <a:t>Learning from Effective Ambulatory Practices (LEAP</a:t>
            </a:r>
            <a:r>
              <a:rPr lang="en-US" sz="2400" dirty="0" smtClean="0">
                <a:solidFill>
                  <a:schemeClr val="tx1"/>
                </a:solidFill>
              </a:rPr>
              <a:t>) study learning: </a:t>
            </a:r>
          </a:p>
          <a:p>
            <a:pPr>
              <a:defRPr/>
            </a:pPr>
            <a:r>
              <a:rPr lang="en-US" sz="2400" dirty="0" smtClean="0">
                <a:solidFill>
                  <a:schemeClr val="tx1"/>
                </a:solidFill>
                <a:cs typeface="Arial"/>
              </a:rPr>
              <a:t>Innovative </a:t>
            </a:r>
            <a:r>
              <a:rPr lang="en-US" sz="2400" dirty="0">
                <a:solidFill>
                  <a:schemeClr val="tx1"/>
                </a:solidFill>
                <a:cs typeface="Arial"/>
              </a:rPr>
              <a:t>Primary Care Practices Nationally were Addressing the Opioid Crisis through Team-Based Care</a:t>
            </a:r>
          </a:p>
        </p:txBody>
      </p:sp>
    </p:spTree>
    <p:extLst>
      <p:ext uri="{BB962C8B-B14F-4D97-AF65-F5344CB8AC3E}">
        <p14:creationId xmlns:p14="http://schemas.microsoft.com/office/powerpoint/2010/main" val="317763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xfrm>
            <a:off x="1485900" y="5624516"/>
            <a:ext cx="16002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sp>
        <p:nvSpPr>
          <p:cNvPr id="8" name="Title 5"/>
          <p:cNvSpPr txBox="1">
            <a:spLocks/>
          </p:cNvSpPr>
          <p:nvPr/>
        </p:nvSpPr>
        <p:spPr>
          <a:xfrm>
            <a:off x="1582615" y="128955"/>
            <a:ext cx="6945618" cy="10902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solidFill>
                  <a:schemeClr val="tx1"/>
                </a:solidFill>
              </a:rPr>
              <a:t>Learnings from these practices organized into the Six Building Blocks </a:t>
            </a:r>
            <a:r>
              <a:rPr lang="en-US" sz="2400" dirty="0" smtClean="0">
                <a:solidFill>
                  <a:schemeClr val="tx1"/>
                </a:solidFill>
              </a:rPr>
              <a:t>and </a:t>
            </a:r>
            <a:r>
              <a:rPr lang="en-US" sz="2400" dirty="0">
                <a:solidFill>
                  <a:schemeClr val="tx1"/>
                </a:solidFill>
              </a:rPr>
              <a:t>published in the Journal of American Board Family Medicine in February 2017</a:t>
            </a:r>
          </a:p>
        </p:txBody>
      </p:sp>
      <p:pic>
        <p:nvPicPr>
          <p:cNvPr id="2" name="Picture 1"/>
          <p:cNvPicPr>
            <a:picLocks noChangeAspect="1"/>
          </p:cNvPicPr>
          <p:nvPr/>
        </p:nvPicPr>
        <p:blipFill rotWithShape="1">
          <a:blip r:embed="rId3"/>
          <a:srcRect l="51814" t="10614" r="21359" b="9657"/>
          <a:stretch/>
        </p:blipFill>
        <p:spPr>
          <a:xfrm>
            <a:off x="1696453" y="1230251"/>
            <a:ext cx="5775158" cy="4827340"/>
          </a:xfrm>
          <a:prstGeom prst="rect">
            <a:avLst/>
          </a:prstGeom>
        </p:spPr>
      </p:pic>
    </p:spTree>
    <p:extLst>
      <p:ext uri="{BB962C8B-B14F-4D97-AF65-F5344CB8AC3E}">
        <p14:creationId xmlns:p14="http://schemas.microsoft.com/office/powerpoint/2010/main" val="284425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Building Blocks</a:t>
            </a:r>
            <a:endParaRPr lang="en-US" dirty="0"/>
          </a:p>
        </p:txBody>
      </p:sp>
      <p:pic>
        <p:nvPicPr>
          <p:cNvPr id="4" name="Content Placeholder 3"/>
          <p:cNvPicPr>
            <a:picLocks noGrp="1"/>
          </p:cNvPicPr>
          <p:nvPr>
            <p:ph idx="1"/>
          </p:nvPr>
        </p:nvPicPr>
        <p:blipFill rotWithShape="1">
          <a:blip r:embed="rId2"/>
          <a:srcRect b="49865"/>
          <a:stretch/>
        </p:blipFill>
        <p:spPr>
          <a:xfrm>
            <a:off x="1067094" y="1812559"/>
            <a:ext cx="7022123" cy="4213101"/>
          </a:xfrm>
          <a:prstGeom prst="rect">
            <a:avLst/>
          </a:prstGeom>
        </p:spPr>
      </p:pic>
    </p:spTree>
    <p:extLst>
      <p:ext uri="{BB962C8B-B14F-4D97-AF65-F5344CB8AC3E}">
        <p14:creationId xmlns:p14="http://schemas.microsoft.com/office/powerpoint/2010/main" val="145616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Building Blocks</a:t>
            </a:r>
            <a:endParaRPr lang="en-US" dirty="0"/>
          </a:p>
        </p:txBody>
      </p:sp>
      <p:pic>
        <p:nvPicPr>
          <p:cNvPr id="4" name="Content Placeholder 3"/>
          <p:cNvPicPr>
            <a:picLocks noGrp="1"/>
          </p:cNvPicPr>
          <p:nvPr>
            <p:ph idx="1"/>
          </p:nvPr>
        </p:nvPicPr>
        <p:blipFill rotWithShape="1">
          <a:blip r:embed="rId2"/>
          <a:srcRect t="50460"/>
          <a:stretch/>
        </p:blipFill>
        <p:spPr>
          <a:xfrm>
            <a:off x="984738" y="1587785"/>
            <a:ext cx="7209693" cy="4390984"/>
          </a:xfrm>
          <a:prstGeom prst="rect">
            <a:avLst/>
          </a:prstGeom>
        </p:spPr>
      </p:pic>
    </p:spTree>
    <p:extLst>
      <p:ext uri="{BB962C8B-B14F-4D97-AF65-F5344CB8AC3E}">
        <p14:creationId xmlns:p14="http://schemas.microsoft.com/office/powerpoint/2010/main" val="81774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03760" y="3418619"/>
            <a:ext cx="3942303" cy="2499287"/>
          </a:xfrm>
        </p:spPr>
        <p:txBody>
          <a:bodyPr>
            <a:normAutofit/>
          </a:bodyPr>
          <a:lstStyle/>
          <a:p>
            <a:r>
              <a:rPr lang="en-US" sz="2100" dirty="0">
                <a:solidFill>
                  <a:schemeClr val="tx1"/>
                </a:solidFill>
              </a:rPr>
              <a:t>Clinicians in clinics with higher BB scores are:</a:t>
            </a:r>
          </a:p>
          <a:p>
            <a:pPr lvl="1">
              <a:lnSpc>
                <a:spcPct val="100000"/>
              </a:lnSpc>
              <a:spcAft>
                <a:spcPts val="800"/>
              </a:spcAft>
              <a:buFont typeface="Wingdings" panose="05000000000000000000" pitchFamily="2" charset="2"/>
              <a:buChar char="Ø"/>
            </a:pPr>
            <a:r>
              <a:rPr lang="en-US" sz="2000" dirty="0">
                <a:solidFill>
                  <a:schemeClr val="tx1"/>
                </a:solidFill>
              </a:rPr>
              <a:t>  More </a:t>
            </a:r>
            <a:r>
              <a:rPr lang="en-US" sz="2000" b="1" dirty="0">
                <a:solidFill>
                  <a:schemeClr val="tx1"/>
                </a:solidFill>
              </a:rPr>
              <a:t>confident</a:t>
            </a:r>
            <a:r>
              <a:rPr lang="en-US" sz="2000" dirty="0">
                <a:solidFill>
                  <a:schemeClr val="tx1"/>
                </a:solidFill>
              </a:rPr>
              <a:t> in use of opioids   </a:t>
            </a:r>
            <a:br>
              <a:rPr lang="en-US" sz="2000" dirty="0">
                <a:solidFill>
                  <a:schemeClr val="tx1"/>
                </a:solidFill>
              </a:rPr>
            </a:br>
            <a:r>
              <a:rPr lang="en-US" sz="2000" dirty="0">
                <a:solidFill>
                  <a:schemeClr val="tx1"/>
                </a:solidFill>
              </a:rPr>
              <a:t>  for chronic pain</a:t>
            </a:r>
          </a:p>
          <a:p>
            <a:pPr lvl="1">
              <a:lnSpc>
                <a:spcPct val="100000"/>
              </a:lnSpc>
              <a:buFont typeface="Wingdings" panose="05000000000000000000" pitchFamily="2" charset="2"/>
              <a:buChar char="Ø"/>
            </a:pPr>
            <a:r>
              <a:rPr lang="en-US" sz="2000" dirty="0">
                <a:solidFill>
                  <a:schemeClr val="tx1"/>
                </a:solidFill>
              </a:rPr>
              <a:t>  More </a:t>
            </a:r>
            <a:r>
              <a:rPr lang="en-US" sz="2000" b="1" dirty="0">
                <a:solidFill>
                  <a:schemeClr val="tx1"/>
                </a:solidFill>
              </a:rPr>
              <a:t>comfortable</a:t>
            </a:r>
            <a:r>
              <a:rPr lang="en-US" sz="2000" dirty="0">
                <a:solidFill>
                  <a:schemeClr val="tx1"/>
                </a:solidFill>
              </a:rPr>
              <a:t> prescribing </a:t>
            </a:r>
            <a:br>
              <a:rPr lang="en-US" sz="2000" dirty="0">
                <a:solidFill>
                  <a:schemeClr val="tx1"/>
                </a:solidFill>
              </a:rPr>
            </a:br>
            <a:r>
              <a:rPr lang="en-US" sz="2000" dirty="0">
                <a:solidFill>
                  <a:schemeClr val="tx1"/>
                </a:solidFill>
              </a:rPr>
              <a:t>  opioids for chronic pain</a:t>
            </a:r>
          </a:p>
          <a:p>
            <a:endParaRPr lang="en-US" sz="1950" dirty="0">
              <a:solidFill>
                <a:schemeClr val="tx1"/>
              </a:solidFill>
            </a:endParaRPr>
          </a:p>
        </p:txBody>
      </p:sp>
      <p:pic>
        <p:nvPicPr>
          <p:cNvPr id="5" name="Picture 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34" y="3738568"/>
            <a:ext cx="3028215" cy="2421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417093" y="2981997"/>
            <a:ext cx="3600685" cy="677108"/>
          </a:xfrm>
          <a:prstGeom prst="rect">
            <a:avLst/>
          </a:prstGeom>
        </p:spPr>
        <p:txBody>
          <a:bodyPr wrap="square">
            <a:spAutoFit/>
          </a:bodyPr>
          <a:lstStyle/>
          <a:p>
            <a:pPr algn="ctr"/>
            <a:r>
              <a:rPr lang="en-US" sz="1900" b="1" dirty="0"/>
              <a:t>Participation led to improvement in clinics’ BB scores</a:t>
            </a:r>
          </a:p>
        </p:txBody>
      </p:sp>
      <p:sp>
        <p:nvSpPr>
          <p:cNvPr id="8" name="Title 2"/>
          <p:cNvSpPr txBox="1">
            <a:spLocks/>
          </p:cNvSpPr>
          <p:nvPr/>
        </p:nvSpPr>
        <p:spPr>
          <a:xfrm>
            <a:off x="1020437" y="1460215"/>
            <a:ext cx="7361458"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400" dirty="0">
                <a:solidFill>
                  <a:schemeClr val="tx1"/>
                </a:solidFill>
              </a:rPr>
              <a:t>Applying the Six Building Blocks in Primary Care Practices</a:t>
            </a:r>
          </a:p>
        </p:txBody>
      </p:sp>
      <p:sp>
        <p:nvSpPr>
          <p:cNvPr id="3" name="Rectangle 2"/>
          <p:cNvSpPr/>
          <p:nvPr/>
        </p:nvSpPr>
        <p:spPr>
          <a:xfrm>
            <a:off x="423080" y="2097055"/>
            <a:ext cx="8161361" cy="677108"/>
          </a:xfrm>
          <a:prstGeom prst="rect">
            <a:avLst/>
          </a:prstGeom>
        </p:spPr>
        <p:txBody>
          <a:bodyPr wrap="square">
            <a:spAutoFit/>
          </a:bodyPr>
          <a:lstStyle/>
          <a:p>
            <a:pPr algn="ctr"/>
            <a:r>
              <a:rPr lang="en-US" sz="1900" dirty="0"/>
              <a:t>We studied the implementation of the Six Building Blocks in </a:t>
            </a:r>
            <a:r>
              <a:rPr lang="en-US" sz="1900" dirty="0" smtClean="0"/>
              <a:t>20 rural </a:t>
            </a:r>
            <a:r>
              <a:rPr lang="en-US" sz="1900" dirty="0"/>
              <a:t>and rural-serving clinics in Eastern Washington and Central Idaho</a:t>
            </a:r>
          </a:p>
        </p:txBody>
      </p:sp>
    </p:spTree>
    <p:extLst>
      <p:ext uri="{BB962C8B-B14F-4D97-AF65-F5344CB8AC3E}">
        <p14:creationId xmlns:p14="http://schemas.microsoft.com/office/powerpoint/2010/main" val="288358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1358" y="1059625"/>
            <a:ext cx="7165540" cy="709635"/>
          </a:xfrm>
        </p:spPr>
        <p:txBody>
          <a:bodyPr>
            <a:noAutofit/>
          </a:bodyPr>
          <a:lstStyle/>
          <a:p>
            <a:r>
              <a:rPr lang="en-US" sz="2800" dirty="0">
                <a:solidFill>
                  <a:schemeClr val="tx1"/>
                </a:solidFill>
              </a:rPr>
              <a:t>What one clinician said about how he felt after implementing the 6 BBs project:</a:t>
            </a:r>
          </a:p>
        </p:txBody>
      </p:sp>
      <p:sp>
        <p:nvSpPr>
          <p:cNvPr id="4" name="Content Placeholder 3"/>
          <p:cNvSpPr>
            <a:spLocks noGrp="1"/>
          </p:cNvSpPr>
          <p:nvPr>
            <p:ph idx="1"/>
          </p:nvPr>
        </p:nvSpPr>
        <p:spPr>
          <a:xfrm>
            <a:off x="1337481" y="2320120"/>
            <a:ext cx="6537277" cy="3739487"/>
          </a:xfrm>
        </p:spPr>
        <p:txBody>
          <a:bodyPr>
            <a:noAutofit/>
          </a:bodyPr>
          <a:lstStyle/>
          <a:p>
            <a:pPr marL="342884" lvl="1" indent="0" algn="ctr">
              <a:lnSpc>
                <a:spcPct val="106000"/>
              </a:lnSpc>
              <a:buNone/>
            </a:pPr>
            <a:r>
              <a:rPr lang="en-US" sz="2200" b="1" i="1" dirty="0">
                <a:solidFill>
                  <a:schemeClr val="tx1"/>
                </a:solidFill>
              </a:rPr>
              <a:t>"Having a defined care pathway for an emotionally charged and complex area of care - to walk in with a plan. It's like walking into the ER and someone having a cardiac arrest. Not the most stressful thing I do because we have a clear plan. Now I have the same kind of pathway for opioids. Having what we are going to do defined.”</a:t>
            </a:r>
            <a:endParaRPr lang="en-US" sz="2200" b="1" dirty="0">
              <a:solidFill>
                <a:schemeClr val="tx1"/>
              </a:solidFill>
            </a:endParaRPr>
          </a:p>
        </p:txBody>
      </p:sp>
    </p:spTree>
    <p:extLst>
      <p:ext uri="{BB962C8B-B14F-4D97-AF65-F5344CB8AC3E}">
        <p14:creationId xmlns:p14="http://schemas.microsoft.com/office/powerpoint/2010/main" val="143905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184" y="835648"/>
            <a:ext cx="7410250" cy="674271"/>
          </a:xfrm>
        </p:spPr>
        <p:txBody>
          <a:bodyPr>
            <a:noAutofit/>
          </a:bodyPr>
          <a:lstStyle/>
          <a:p>
            <a:r>
              <a:rPr lang="en-US" sz="3600" dirty="0">
                <a:solidFill>
                  <a:schemeClr val="tx1"/>
                </a:solidFill>
              </a:rPr>
              <a:t>Implementing the Six Building Blocks</a:t>
            </a:r>
          </a:p>
        </p:txBody>
      </p:sp>
      <p:pic>
        <p:nvPicPr>
          <p:cNvPr id="21" name="Picture 20"/>
          <p:cNvPicPr>
            <a:picLocks noChangeAspect="1"/>
          </p:cNvPicPr>
          <p:nvPr/>
        </p:nvPicPr>
        <p:blipFill>
          <a:blip r:embed="rId3"/>
          <a:stretch>
            <a:fillRect/>
          </a:stretch>
        </p:blipFill>
        <p:spPr>
          <a:xfrm>
            <a:off x="728467" y="1750362"/>
            <a:ext cx="7744967" cy="4245490"/>
          </a:xfrm>
          <a:prstGeom prst="rect">
            <a:avLst/>
          </a:prstGeom>
        </p:spPr>
      </p:pic>
    </p:spTree>
    <p:extLst>
      <p:ext uri="{BB962C8B-B14F-4D97-AF65-F5344CB8AC3E}">
        <p14:creationId xmlns:p14="http://schemas.microsoft.com/office/powerpoint/2010/main" val="324506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30680" y="1653980"/>
            <a:ext cx="8159776" cy="4500635"/>
          </a:xfrm>
        </p:spPr>
        <p:txBody>
          <a:bodyPr>
            <a:normAutofit fontScale="77500" lnSpcReduction="20000"/>
          </a:bodyPr>
          <a:lstStyle/>
          <a:p>
            <a:pPr>
              <a:lnSpc>
                <a:spcPct val="110000"/>
              </a:lnSpc>
              <a:spcBef>
                <a:spcPts val="450"/>
              </a:spcBef>
              <a:spcAft>
                <a:spcPts val="750"/>
              </a:spcAft>
              <a:buFont typeface="Wingdings" panose="05000000000000000000" pitchFamily="2" charset="2"/>
              <a:buChar char="q"/>
            </a:pPr>
            <a:r>
              <a:rPr lang="en-US" sz="2300" dirty="0" smtClean="0">
                <a:solidFill>
                  <a:schemeClr val="tx1"/>
                </a:solidFill>
              </a:rPr>
              <a:t>An </a:t>
            </a:r>
            <a:r>
              <a:rPr lang="en-US" sz="2300" dirty="0">
                <a:solidFill>
                  <a:schemeClr val="tx1"/>
                </a:solidFill>
              </a:rPr>
              <a:t>in-person kickoff event with your clinic </a:t>
            </a:r>
            <a:endParaRPr lang="en-US" sz="2300" dirty="0" smtClean="0">
              <a:solidFill>
                <a:schemeClr val="tx1"/>
              </a:solidFill>
            </a:endParaRPr>
          </a:p>
          <a:p>
            <a:pPr>
              <a:lnSpc>
                <a:spcPct val="110000"/>
              </a:lnSpc>
              <a:spcBef>
                <a:spcPts val="450"/>
              </a:spcBef>
              <a:spcAft>
                <a:spcPts val="750"/>
              </a:spcAft>
              <a:buFont typeface="Wingdings" panose="05000000000000000000" pitchFamily="2" charset="2"/>
              <a:buChar char="q"/>
            </a:pPr>
            <a:r>
              <a:rPr lang="en-US" sz="2300" dirty="0" smtClean="0">
                <a:solidFill>
                  <a:schemeClr val="tx1"/>
                </a:solidFill>
              </a:rPr>
              <a:t>Ongoing </a:t>
            </a:r>
            <a:r>
              <a:rPr lang="en-US" sz="2300" dirty="0">
                <a:solidFill>
                  <a:schemeClr val="tx1"/>
                </a:solidFill>
              </a:rPr>
              <a:t>guidance from a practice facilitator to develop and implement action </a:t>
            </a:r>
            <a:r>
              <a:rPr lang="en-US" sz="2300" dirty="0" smtClean="0">
                <a:solidFill>
                  <a:schemeClr val="tx1"/>
                </a:solidFill>
              </a:rPr>
              <a:t>plans</a:t>
            </a:r>
          </a:p>
          <a:p>
            <a:pPr>
              <a:lnSpc>
                <a:spcPct val="110000"/>
              </a:lnSpc>
              <a:spcBef>
                <a:spcPts val="450"/>
              </a:spcBef>
              <a:spcAft>
                <a:spcPts val="750"/>
              </a:spcAft>
              <a:buFont typeface="Wingdings" panose="05000000000000000000" pitchFamily="2" charset="2"/>
              <a:buChar char="q"/>
            </a:pPr>
            <a:r>
              <a:rPr lang="en-US" sz="2300" dirty="0" smtClean="0">
                <a:solidFill>
                  <a:schemeClr val="tx1"/>
                </a:solidFill>
              </a:rPr>
              <a:t>Monthly </a:t>
            </a:r>
            <a:r>
              <a:rPr lang="en-US" sz="2300" dirty="0">
                <a:solidFill>
                  <a:schemeClr val="tx1"/>
                </a:solidFill>
              </a:rPr>
              <a:t>Shared Learning Calls</a:t>
            </a:r>
          </a:p>
          <a:p>
            <a:pPr>
              <a:lnSpc>
                <a:spcPct val="110000"/>
              </a:lnSpc>
              <a:spcBef>
                <a:spcPts val="450"/>
              </a:spcBef>
              <a:spcAft>
                <a:spcPts val="750"/>
              </a:spcAft>
              <a:buFont typeface="Wingdings" panose="05000000000000000000" pitchFamily="2" charset="2"/>
              <a:buChar char="q"/>
            </a:pPr>
            <a:r>
              <a:rPr lang="en-US" sz="2300" dirty="0" smtClean="0">
                <a:solidFill>
                  <a:schemeClr val="tx1"/>
                </a:solidFill>
              </a:rPr>
              <a:t>Connection </a:t>
            </a:r>
            <a:r>
              <a:rPr lang="en-US" sz="2300" dirty="0">
                <a:solidFill>
                  <a:schemeClr val="tx1"/>
                </a:solidFill>
              </a:rPr>
              <a:t>to </a:t>
            </a:r>
            <a:r>
              <a:rPr lang="en-US" sz="2300" dirty="0" smtClean="0">
                <a:solidFill>
                  <a:schemeClr val="tx1"/>
                </a:solidFill>
              </a:rPr>
              <a:t>clinical education resources</a:t>
            </a:r>
            <a:endParaRPr lang="en-US" sz="2300" dirty="0">
              <a:solidFill>
                <a:schemeClr val="tx1"/>
              </a:solidFill>
            </a:endParaRPr>
          </a:p>
          <a:p>
            <a:pPr>
              <a:lnSpc>
                <a:spcPct val="110000"/>
              </a:lnSpc>
              <a:spcBef>
                <a:spcPts val="450"/>
              </a:spcBef>
              <a:spcAft>
                <a:spcPts val="750"/>
              </a:spcAft>
              <a:buFont typeface="Wingdings" panose="05000000000000000000" pitchFamily="2" charset="2"/>
              <a:buChar char="q"/>
            </a:pPr>
            <a:r>
              <a:rPr lang="en-US" sz="2300" dirty="0" smtClean="0">
                <a:solidFill>
                  <a:schemeClr val="tx1"/>
                </a:solidFill>
              </a:rPr>
              <a:t>Provision </a:t>
            </a:r>
            <a:r>
              <a:rPr lang="en-US" sz="2300" dirty="0">
                <a:solidFill>
                  <a:schemeClr val="tx1"/>
                </a:solidFill>
              </a:rPr>
              <a:t>of Six Building Block resources, such </a:t>
            </a:r>
            <a:r>
              <a:rPr lang="en-US" sz="2300" dirty="0" smtClean="0">
                <a:solidFill>
                  <a:schemeClr val="tx1"/>
                </a:solidFill>
              </a:rPr>
              <a:t>as:</a:t>
            </a:r>
          </a:p>
          <a:p>
            <a:pPr lvl="3">
              <a:lnSpc>
                <a:spcPct val="110000"/>
              </a:lnSpc>
              <a:spcBef>
                <a:spcPts val="450"/>
              </a:spcBef>
              <a:spcAft>
                <a:spcPts val="750"/>
              </a:spcAft>
              <a:buFont typeface="Wingdings" panose="05000000000000000000" pitchFamily="2" charset="2"/>
              <a:buChar char="ü"/>
            </a:pPr>
            <a:r>
              <a:rPr lang="en-US" sz="2300" dirty="0" smtClean="0">
                <a:solidFill>
                  <a:schemeClr val="tx1"/>
                </a:solidFill>
              </a:rPr>
              <a:t>Model policy</a:t>
            </a:r>
          </a:p>
          <a:p>
            <a:pPr lvl="3">
              <a:lnSpc>
                <a:spcPct val="110000"/>
              </a:lnSpc>
              <a:spcBef>
                <a:spcPts val="450"/>
              </a:spcBef>
              <a:spcAft>
                <a:spcPts val="750"/>
              </a:spcAft>
              <a:buFont typeface="Wingdings" panose="05000000000000000000" pitchFamily="2" charset="2"/>
              <a:buChar char="ü"/>
            </a:pPr>
            <a:r>
              <a:rPr lang="en-US" sz="2300" dirty="0" smtClean="0">
                <a:solidFill>
                  <a:schemeClr val="tx1"/>
                </a:solidFill>
              </a:rPr>
              <a:t>Model patient agreement</a:t>
            </a:r>
          </a:p>
          <a:p>
            <a:pPr lvl="3">
              <a:lnSpc>
                <a:spcPct val="110000"/>
              </a:lnSpc>
              <a:spcBef>
                <a:spcPts val="450"/>
              </a:spcBef>
              <a:spcAft>
                <a:spcPts val="750"/>
              </a:spcAft>
              <a:buFont typeface="Wingdings" panose="05000000000000000000" pitchFamily="2" charset="2"/>
              <a:buChar char="ü"/>
            </a:pPr>
            <a:r>
              <a:rPr lang="en-US" sz="2300" dirty="0" smtClean="0">
                <a:solidFill>
                  <a:schemeClr val="tx1"/>
                </a:solidFill>
              </a:rPr>
              <a:t>Patient education materials</a:t>
            </a:r>
          </a:p>
          <a:p>
            <a:pPr lvl="3">
              <a:lnSpc>
                <a:spcPct val="110000"/>
              </a:lnSpc>
              <a:spcBef>
                <a:spcPts val="450"/>
              </a:spcBef>
              <a:spcAft>
                <a:spcPts val="750"/>
              </a:spcAft>
              <a:buFont typeface="Wingdings" panose="05000000000000000000" pitchFamily="2" charset="2"/>
              <a:buChar char="ü"/>
            </a:pPr>
            <a:r>
              <a:rPr lang="en-US" sz="2300" dirty="0">
                <a:solidFill>
                  <a:schemeClr val="tx1"/>
                </a:solidFill>
              </a:rPr>
              <a:t>S</a:t>
            </a:r>
            <a:r>
              <a:rPr lang="en-US" sz="2300" dirty="0" smtClean="0">
                <a:solidFill>
                  <a:schemeClr val="tx1"/>
                </a:solidFill>
              </a:rPr>
              <a:t>trategies </a:t>
            </a:r>
            <a:r>
              <a:rPr lang="en-US" sz="2300" dirty="0">
                <a:solidFill>
                  <a:schemeClr val="tx1"/>
                </a:solidFill>
              </a:rPr>
              <a:t>for </a:t>
            </a:r>
            <a:r>
              <a:rPr lang="en-US" sz="2300" dirty="0" smtClean="0">
                <a:solidFill>
                  <a:schemeClr val="tx1"/>
                </a:solidFill>
              </a:rPr>
              <a:t>tracking </a:t>
            </a:r>
            <a:r>
              <a:rPr lang="en-US" sz="2300" dirty="0">
                <a:solidFill>
                  <a:schemeClr val="tx1"/>
                </a:solidFill>
              </a:rPr>
              <a:t>and </a:t>
            </a:r>
            <a:r>
              <a:rPr lang="en-US" sz="2300" dirty="0" smtClean="0">
                <a:solidFill>
                  <a:schemeClr val="tx1"/>
                </a:solidFill>
              </a:rPr>
              <a:t>monitoring</a:t>
            </a:r>
          </a:p>
          <a:p>
            <a:pPr lvl="3">
              <a:lnSpc>
                <a:spcPct val="110000"/>
              </a:lnSpc>
              <a:spcBef>
                <a:spcPts val="450"/>
              </a:spcBef>
              <a:spcAft>
                <a:spcPts val="750"/>
              </a:spcAft>
              <a:buFont typeface="Wingdings" panose="05000000000000000000" pitchFamily="2" charset="2"/>
              <a:buChar char="ü"/>
            </a:pPr>
            <a:r>
              <a:rPr lang="en-US" sz="2300" dirty="0" smtClean="0">
                <a:solidFill>
                  <a:schemeClr val="tx1"/>
                </a:solidFill>
              </a:rPr>
              <a:t>A guide for having difficult conversations</a:t>
            </a:r>
            <a:endParaRPr lang="en-US" sz="2300" dirty="0">
              <a:solidFill>
                <a:schemeClr val="tx1"/>
              </a:solidFill>
            </a:endParaRPr>
          </a:p>
        </p:txBody>
      </p:sp>
      <p:sp>
        <p:nvSpPr>
          <p:cNvPr id="3" name="Title 2"/>
          <p:cNvSpPr>
            <a:spLocks noGrp="1"/>
          </p:cNvSpPr>
          <p:nvPr>
            <p:ph type="title"/>
          </p:nvPr>
        </p:nvSpPr>
        <p:spPr>
          <a:xfrm>
            <a:off x="422031" y="693981"/>
            <a:ext cx="8072264" cy="893804"/>
          </a:xfrm>
        </p:spPr>
        <p:txBody>
          <a:bodyPr>
            <a:normAutofit/>
          </a:bodyPr>
          <a:lstStyle/>
          <a:p>
            <a:r>
              <a:rPr lang="en-US" sz="3600" dirty="0">
                <a:solidFill>
                  <a:schemeClr val="tx1"/>
                </a:solidFill>
              </a:rPr>
              <a:t> What the Six Building Blocks team offers</a:t>
            </a:r>
            <a:endParaRPr lang="en-US" sz="3600" dirty="0"/>
          </a:p>
        </p:txBody>
      </p:sp>
    </p:spTree>
    <p:extLst>
      <p:ext uri="{BB962C8B-B14F-4D97-AF65-F5344CB8AC3E}">
        <p14:creationId xmlns:p14="http://schemas.microsoft.com/office/powerpoint/2010/main" val="289828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4045" y="986510"/>
            <a:ext cx="7021627" cy="1121091"/>
          </a:xfrm>
        </p:spPr>
        <p:txBody>
          <a:bodyPr>
            <a:normAutofit fontScale="90000"/>
          </a:bodyPr>
          <a:lstStyle/>
          <a:p>
            <a:r>
              <a:rPr lang="en-US" sz="4000" dirty="0">
                <a:solidFill>
                  <a:schemeClr val="tx1"/>
                </a:solidFill>
              </a:rPr>
              <a:t>Agenda</a:t>
            </a:r>
            <a:br>
              <a:rPr lang="en-US" sz="4000" dirty="0">
                <a:solidFill>
                  <a:schemeClr val="tx1"/>
                </a:solidFill>
              </a:rPr>
            </a:br>
            <a:endParaRPr lang="en-US" sz="4000" dirty="0">
              <a:solidFill>
                <a:schemeClr val="tx1"/>
              </a:solidFill>
            </a:endParaRPr>
          </a:p>
        </p:txBody>
      </p:sp>
      <p:sp>
        <p:nvSpPr>
          <p:cNvPr id="7" name="Content Placeholder 6"/>
          <p:cNvSpPr>
            <a:spLocks noGrp="1"/>
          </p:cNvSpPr>
          <p:nvPr>
            <p:ph idx="1"/>
          </p:nvPr>
        </p:nvSpPr>
        <p:spPr>
          <a:xfrm>
            <a:off x="822957" y="2107601"/>
            <a:ext cx="7543801" cy="3611019"/>
          </a:xfrm>
        </p:spPr>
        <p:txBody>
          <a:bodyPr>
            <a:normAutofit/>
          </a:bodyPr>
          <a:lstStyle/>
          <a:p>
            <a:pPr fontAlgn="ctr">
              <a:spcAft>
                <a:spcPts val="1800"/>
              </a:spcAft>
              <a:buFont typeface="Wingdings" panose="05000000000000000000" pitchFamily="2" charset="2"/>
              <a:buChar char="q"/>
            </a:pPr>
            <a:r>
              <a:rPr lang="en-US" sz="2400" dirty="0"/>
              <a:t>  Background: How did we get here?</a:t>
            </a:r>
          </a:p>
          <a:p>
            <a:pPr fontAlgn="ctr">
              <a:spcAft>
                <a:spcPts val="1800"/>
              </a:spcAft>
              <a:buFont typeface="Wingdings" panose="05000000000000000000" pitchFamily="2" charset="2"/>
              <a:buChar char="q"/>
            </a:pPr>
            <a:r>
              <a:rPr lang="en-US" sz="2400" dirty="0"/>
              <a:t>  Six Building Blocks to best practices for opioid </a:t>
            </a:r>
            <a:br>
              <a:rPr lang="en-US" sz="2400" dirty="0"/>
            </a:br>
            <a:r>
              <a:rPr lang="en-US" sz="2400" dirty="0"/>
              <a:t>     management</a:t>
            </a:r>
          </a:p>
          <a:p>
            <a:pPr fontAlgn="ctr">
              <a:spcAft>
                <a:spcPts val="1800"/>
              </a:spcAft>
              <a:buFont typeface="Wingdings" panose="05000000000000000000" pitchFamily="2" charset="2"/>
              <a:buChar char="q"/>
            </a:pPr>
            <a:r>
              <a:rPr lang="en-US" sz="2400" dirty="0"/>
              <a:t>  Small group discussions of your clinic’s current approach </a:t>
            </a:r>
            <a:br>
              <a:rPr lang="en-US" sz="2400" dirty="0"/>
            </a:br>
            <a:r>
              <a:rPr lang="en-US" sz="2400" dirty="0"/>
              <a:t>     to chronic opioid management and your priorities for  </a:t>
            </a:r>
            <a:br>
              <a:rPr lang="en-US" sz="2400" dirty="0"/>
            </a:br>
            <a:r>
              <a:rPr lang="en-US" sz="2400" dirty="0"/>
              <a:t>     change</a:t>
            </a:r>
          </a:p>
          <a:p>
            <a:pPr marL="0" indent="0" fontAlgn="ctr">
              <a:spcAft>
                <a:spcPts val="1800"/>
              </a:spcAft>
              <a:buNone/>
            </a:pPr>
            <a:endParaRPr lang="en-US" dirty="0"/>
          </a:p>
          <a:p>
            <a:pPr marL="0" indent="0">
              <a:buNone/>
            </a:pPr>
            <a:endParaRPr lang="en-US" dirty="0"/>
          </a:p>
        </p:txBody>
      </p:sp>
    </p:spTree>
    <p:extLst>
      <p:ext uri="{BB962C8B-B14F-4D97-AF65-F5344CB8AC3E}">
        <p14:creationId xmlns:p14="http://schemas.microsoft.com/office/powerpoint/2010/main" val="4251749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92369" y="898746"/>
            <a:ext cx="6268185" cy="550677"/>
          </a:xfrm>
        </p:spPr>
        <p:txBody>
          <a:bodyPr>
            <a:noAutofit/>
          </a:bodyPr>
          <a:lstStyle/>
          <a:p>
            <a:pPr algn="l">
              <a:lnSpc>
                <a:spcPct val="90000"/>
              </a:lnSpc>
            </a:pPr>
            <a:r>
              <a:rPr lang="en-US" sz="3600" dirty="0" smtClean="0">
                <a:solidFill>
                  <a:schemeClr val="tx1"/>
                </a:solidFill>
              </a:rPr>
              <a:t>What we need from your clinic</a:t>
            </a:r>
            <a:endParaRPr lang="en-US" sz="3600" dirty="0">
              <a:solidFill>
                <a:schemeClr val="tx1"/>
              </a:solidFill>
            </a:endParaRPr>
          </a:p>
        </p:txBody>
      </p:sp>
      <p:sp>
        <p:nvSpPr>
          <p:cNvPr id="6" name="Content Placeholder 2"/>
          <p:cNvSpPr>
            <a:spLocks noGrp="1"/>
          </p:cNvSpPr>
          <p:nvPr>
            <p:ph idx="1"/>
          </p:nvPr>
        </p:nvSpPr>
        <p:spPr>
          <a:xfrm>
            <a:off x="492369" y="1582615"/>
            <a:ext cx="7678865" cy="4429079"/>
          </a:xfrm>
        </p:spPr>
        <p:txBody>
          <a:bodyPr>
            <a:normAutofit fontScale="70000" lnSpcReduction="20000"/>
          </a:bodyPr>
          <a:lstStyle/>
          <a:p>
            <a:pPr>
              <a:spcBef>
                <a:spcPts val="450"/>
              </a:spcBef>
              <a:spcAft>
                <a:spcPts val="750"/>
              </a:spcAft>
              <a:buFont typeface="Wingdings" panose="05000000000000000000" pitchFamily="2" charset="2"/>
              <a:buChar char="q"/>
            </a:pPr>
            <a:r>
              <a:rPr lang="en-US" sz="2700" dirty="0" smtClean="0">
                <a:solidFill>
                  <a:schemeClr val="tx1"/>
                </a:solidFill>
              </a:rPr>
              <a:t>  </a:t>
            </a:r>
            <a:r>
              <a:rPr lang="en-US" sz="2600" dirty="0" smtClean="0">
                <a:solidFill>
                  <a:schemeClr val="tx1"/>
                </a:solidFill>
              </a:rPr>
              <a:t>Vocal</a:t>
            </a:r>
            <a:r>
              <a:rPr lang="en-US" sz="2600" dirty="0">
                <a:solidFill>
                  <a:schemeClr val="tx1"/>
                </a:solidFill>
              </a:rPr>
              <a:t>, engaged leadership </a:t>
            </a:r>
          </a:p>
          <a:p>
            <a:pPr>
              <a:lnSpc>
                <a:spcPct val="120000"/>
              </a:lnSpc>
              <a:spcBef>
                <a:spcPts val="450"/>
              </a:spcBef>
              <a:spcAft>
                <a:spcPts val="750"/>
              </a:spcAft>
              <a:buFont typeface="Wingdings" panose="05000000000000000000" pitchFamily="2" charset="2"/>
              <a:buChar char="q"/>
            </a:pPr>
            <a:r>
              <a:rPr lang="en-US" sz="2600" dirty="0">
                <a:solidFill>
                  <a:schemeClr val="tx1"/>
                </a:solidFill>
              </a:rPr>
              <a:t> </a:t>
            </a:r>
            <a:r>
              <a:rPr lang="en-US" sz="2600" dirty="0" smtClean="0">
                <a:solidFill>
                  <a:schemeClr val="tx1"/>
                </a:solidFill>
              </a:rPr>
              <a:t> Opioid </a:t>
            </a:r>
            <a:r>
              <a:rPr lang="en-US" sz="2600" dirty="0">
                <a:solidFill>
                  <a:schemeClr val="tx1"/>
                </a:solidFill>
              </a:rPr>
              <a:t>Improvement Team commitment, including monthly meetings</a:t>
            </a:r>
          </a:p>
          <a:p>
            <a:pPr>
              <a:lnSpc>
                <a:spcPct val="120000"/>
              </a:lnSpc>
              <a:spcBef>
                <a:spcPts val="450"/>
              </a:spcBef>
              <a:spcAft>
                <a:spcPts val="750"/>
              </a:spcAft>
              <a:buFont typeface="Wingdings" panose="05000000000000000000" pitchFamily="2" charset="2"/>
              <a:buChar char="q"/>
            </a:pPr>
            <a:r>
              <a:rPr lang="en-US" sz="2600" dirty="0">
                <a:solidFill>
                  <a:schemeClr val="tx1"/>
                </a:solidFill>
              </a:rPr>
              <a:t> </a:t>
            </a:r>
            <a:r>
              <a:rPr lang="en-US" sz="2600" dirty="0" smtClean="0">
                <a:solidFill>
                  <a:schemeClr val="tx1"/>
                </a:solidFill>
              </a:rPr>
              <a:t> Participation in a clinic-wide kickoff event</a:t>
            </a:r>
          </a:p>
          <a:p>
            <a:pPr>
              <a:lnSpc>
                <a:spcPct val="120000"/>
              </a:lnSpc>
              <a:spcBef>
                <a:spcPts val="450"/>
              </a:spcBef>
              <a:spcAft>
                <a:spcPts val="750"/>
              </a:spcAft>
              <a:buFont typeface="Wingdings" panose="05000000000000000000" pitchFamily="2" charset="2"/>
              <a:buChar char="q"/>
            </a:pPr>
            <a:r>
              <a:rPr lang="en-US" sz="2600" dirty="0">
                <a:solidFill>
                  <a:schemeClr val="tx1"/>
                </a:solidFill>
              </a:rPr>
              <a:t> </a:t>
            </a:r>
            <a:r>
              <a:rPr lang="en-US" sz="2600" dirty="0" smtClean="0">
                <a:solidFill>
                  <a:schemeClr val="tx1"/>
                </a:solidFill>
              </a:rPr>
              <a:t> Opioid Improvement Team </a:t>
            </a:r>
            <a:r>
              <a:rPr lang="en-US" sz="2600" dirty="0">
                <a:solidFill>
                  <a:schemeClr val="tx1"/>
                </a:solidFill>
              </a:rPr>
              <a:t>participation in practice facilitation calls and </a:t>
            </a:r>
            <a:r>
              <a:rPr lang="en-US" sz="2600" dirty="0" smtClean="0">
                <a:solidFill>
                  <a:schemeClr val="tx1"/>
                </a:solidFill>
              </a:rPr>
              <a:t>       </a:t>
            </a:r>
            <a:br>
              <a:rPr lang="en-US" sz="2600" dirty="0" smtClean="0">
                <a:solidFill>
                  <a:schemeClr val="tx1"/>
                </a:solidFill>
              </a:rPr>
            </a:br>
            <a:r>
              <a:rPr lang="en-US" sz="2600" dirty="0" smtClean="0">
                <a:solidFill>
                  <a:schemeClr val="tx1"/>
                </a:solidFill>
              </a:rPr>
              <a:t>    Shared </a:t>
            </a:r>
            <a:r>
              <a:rPr lang="en-US" sz="2600" dirty="0">
                <a:solidFill>
                  <a:schemeClr val="tx1"/>
                </a:solidFill>
              </a:rPr>
              <a:t>Learning Calls</a:t>
            </a:r>
          </a:p>
          <a:p>
            <a:pPr>
              <a:lnSpc>
                <a:spcPct val="120000"/>
              </a:lnSpc>
              <a:spcBef>
                <a:spcPts val="450"/>
              </a:spcBef>
              <a:spcAft>
                <a:spcPts val="750"/>
              </a:spcAft>
              <a:buFont typeface="Wingdings" panose="05000000000000000000" pitchFamily="2" charset="2"/>
              <a:buChar char="q"/>
            </a:pPr>
            <a:r>
              <a:rPr lang="en-US" sz="2600" dirty="0">
                <a:solidFill>
                  <a:schemeClr val="tx1"/>
                </a:solidFill>
              </a:rPr>
              <a:t> </a:t>
            </a:r>
            <a:r>
              <a:rPr lang="en-US" sz="2600" dirty="0" smtClean="0">
                <a:solidFill>
                  <a:schemeClr val="tx1"/>
                </a:solidFill>
              </a:rPr>
              <a:t> Clinician </a:t>
            </a:r>
            <a:r>
              <a:rPr lang="en-US" sz="2600" dirty="0">
                <a:solidFill>
                  <a:schemeClr val="tx1"/>
                </a:solidFill>
              </a:rPr>
              <a:t>and staff participation in </a:t>
            </a:r>
            <a:r>
              <a:rPr lang="en-US" sz="2600" dirty="0" smtClean="0">
                <a:solidFill>
                  <a:schemeClr val="tx1"/>
                </a:solidFill>
              </a:rPr>
              <a:t>clinical </a:t>
            </a:r>
            <a:r>
              <a:rPr lang="en-US" sz="2600" dirty="0">
                <a:solidFill>
                  <a:schemeClr val="tx1"/>
                </a:solidFill>
              </a:rPr>
              <a:t>education</a:t>
            </a:r>
          </a:p>
          <a:p>
            <a:pPr>
              <a:lnSpc>
                <a:spcPct val="120000"/>
              </a:lnSpc>
              <a:spcBef>
                <a:spcPts val="450"/>
              </a:spcBef>
              <a:spcAft>
                <a:spcPts val="750"/>
              </a:spcAft>
              <a:buFont typeface="Wingdings" panose="05000000000000000000" pitchFamily="2" charset="2"/>
              <a:buChar char="q"/>
            </a:pPr>
            <a:r>
              <a:rPr lang="en-US" sz="2600" dirty="0">
                <a:solidFill>
                  <a:schemeClr val="tx1"/>
                </a:solidFill>
              </a:rPr>
              <a:t> </a:t>
            </a:r>
            <a:r>
              <a:rPr lang="en-US" sz="2600" dirty="0" smtClean="0">
                <a:solidFill>
                  <a:schemeClr val="tx1"/>
                </a:solidFill>
              </a:rPr>
              <a:t> Time </a:t>
            </a:r>
            <a:r>
              <a:rPr lang="en-US" sz="2600" dirty="0">
                <a:solidFill>
                  <a:schemeClr val="tx1"/>
                </a:solidFill>
              </a:rPr>
              <a:t>dedicated to the work, e.g. policy and patient agreement </a:t>
            </a:r>
            <a:r>
              <a:rPr lang="en-US" sz="2600" dirty="0" smtClean="0">
                <a:solidFill>
                  <a:schemeClr val="tx1"/>
                </a:solidFill>
              </a:rPr>
              <a:t/>
            </a:r>
            <a:br>
              <a:rPr lang="en-US" sz="2600" dirty="0" smtClean="0">
                <a:solidFill>
                  <a:schemeClr val="tx1"/>
                </a:solidFill>
              </a:rPr>
            </a:br>
            <a:r>
              <a:rPr lang="en-US" sz="2600" dirty="0" smtClean="0">
                <a:solidFill>
                  <a:schemeClr val="tx1"/>
                </a:solidFill>
              </a:rPr>
              <a:t>    revision</a:t>
            </a:r>
            <a:r>
              <a:rPr lang="en-US" sz="2600" dirty="0">
                <a:solidFill>
                  <a:schemeClr val="tx1"/>
                </a:solidFill>
              </a:rPr>
              <a:t>, </a:t>
            </a:r>
            <a:r>
              <a:rPr lang="en-US" sz="2600" dirty="0" smtClean="0">
                <a:solidFill>
                  <a:schemeClr val="tx1"/>
                </a:solidFill>
              </a:rPr>
              <a:t>developing </a:t>
            </a:r>
            <a:r>
              <a:rPr lang="en-US" sz="2600" dirty="0">
                <a:solidFill>
                  <a:schemeClr val="tx1"/>
                </a:solidFill>
              </a:rPr>
              <a:t>and staffing a tracking and monitoring program, </a:t>
            </a:r>
            <a:r>
              <a:rPr lang="en-US" sz="2600" dirty="0" smtClean="0">
                <a:solidFill>
                  <a:schemeClr val="tx1"/>
                </a:solidFill>
              </a:rPr>
              <a:t/>
            </a:r>
            <a:br>
              <a:rPr lang="en-US" sz="2600" dirty="0" smtClean="0">
                <a:solidFill>
                  <a:schemeClr val="tx1"/>
                </a:solidFill>
              </a:rPr>
            </a:br>
            <a:r>
              <a:rPr lang="en-US" sz="2600" dirty="0" smtClean="0">
                <a:solidFill>
                  <a:schemeClr val="tx1"/>
                </a:solidFill>
              </a:rPr>
              <a:t>    designing new workflows</a:t>
            </a:r>
            <a:endParaRPr lang="en-US" sz="2600" dirty="0">
              <a:solidFill>
                <a:schemeClr val="tx1"/>
              </a:solidFill>
            </a:endParaRPr>
          </a:p>
        </p:txBody>
      </p:sp>
    </p:spTree>
    <p:extLst>
      <p:ext uri="{BB962C8B-B14F-4D97-AF65-F5344CB8AC3E}">
        <p14:creationId xmlns:p14="http://schemas.microsoft.com/office/powerpoint/2010/main" val="414567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morial Physicians: Yakima medical practice man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9294" y="3810114"/>
            <a:ext cx="3722287" cy="14486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104947" y="3152911"/>
            <a:ext cx="6949993" cy="821589"/>
          </a:xfrm>
        </p:spPr>
        <p:txBody>
          <a:bodyPr>
            <a:normAutofit fontScale="90000"/>
          </a:bodyPr>
          <a:lstStyle/>
          <a:p>
            <a:pPr algn="ctr"/>
            <a:r>
              <a:rPr lang="en-US" dirty="0">
                <a:solidFill>
                  <a:schemeClr val="tx1"/>
                </a:solidFill>
              </a:rPr>
              <a:t>Why this project is important to </a:t>
            </a:r>
            <a:r>
              <a:rPr lang="en-US" b="1" dirty="0">
                <a:solidFill>
                  <a:schemeClr val="tx1"/>
                </a:solidFill>
              </a:rPr>
              <a:t>(NAME OF CLINIC)</a:t>
            </a:r>
            <a:r>
              <a:rPr lang="en-US" dirty="0">
                <a:solidFill>
                  <a:schemeClr val="tx1"/>
                </a:solidFill>
              </a:rPr>
              <a:t> </a:t>
            </a:r>
            <a:br>
              <a:rPr lang="en-US" dirty="0">
                <a:solidFill>
                  <a:schemeClr val="tx1"/>
                </a:solidFill>
              </a:rPr>
            </a:br>
            <a:r>
              <a:rPr lang="en-US" dirty="0">
                <a:solidFill>
                  <a:schemeClr val="tx1"/>
                </a:solidFill>
              </a:rPr>
              <a:t>(insert clinic slides)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27795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064" y="2851253"/>
            <a:ext cx="4390733" cy="893804"/>
          </a:xfrm>
        </p:spPr>
        <p:txBody>
          <a:bodyPr>
            <a:noAutofit/>
          </a:bodyPr>
          <a:lstStyle/>
          <a:p>
            <a:pPr algn="ctr"/>
            <a:r>
              <a:rPr lang="en-US" sz="4000" dirty="0">
                <a:solidFill>
                  <a:schemeClr val="tx1"/>
                </a:solidFill>
              </a:rPr>
              <a:t>Where are we now?</a:t>
            </a:r>
            <a:br>
              <a:rPr lang="en-US" sz="4000" dirty="0">
                <a:solidFill>
                  <a:schemeClr val="tx1"/>
                </a:solidFill>
              </a:rPr>
            </a:br>
            <a:r>
              <a:rPr lang="en-US" sz="4000" dirty="0">
                <a:solidFill>
                  <a:schemeClr val="tx1"/>
                </a:solidFill>
              </a:rPr>
              <a:t>A time for reflection &amp; discussion</a:t>
            </a:r>
          </a:p>
        </p:txBody>
      </p:sp>
    </p:spTree>
    <p:extLst>
      <p:ext uri="{BB962C8B-B14F-4D97-AF65-F5344CB8AC3E}">
        <p14:creationId xmlns:p14="http://schemas.microsoft.com/office/powerpoint/2010/main" val="221746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 y="1063229"/>
            <a:ext cx="8441177"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3" name="Content Placeholder 2"/>
          <p:cNvSpPr txBox="1">
            <a:spLocks/>
          </p:cNvSpPr>
          <p:nvPr/>
        </p:nvSpPr>
        <p:spPr>
          <a:xfrm>
            <a:off x="342900" y="2321263"/>
            <a:ext cx="8441177" cy="3149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First step: gather an accurate baseline picture</a:t>
            </a:r>
          </a:p>
          <a:p>
            <a:endParaRPr lang="en-US" sz="2400" dirty="0"/>
          </a:p>
          <a:p>
            <a:r>
              <a:rPr lang="en-US" sz="2400" dirty="0"/>
              <a:t>Different roles and clinics = different perspectives</a:t>
            </a:r>
          </a:p>
          <a:p>
            <a:endParaRPr lang="en-US" sz="2400" dirty="0"/>
          </a:p>
          <a:p>
            <a:pPr marL="0" indent="0">
              <a:lnSpc>
                <a:spcPct val="100000"/>
              </a:lnSpc>
              <a:buNone/>
            </a:pPr>
            <a:r>
              <a:rPr lang="en-US" sz="2400" dirty="0"/>
              <a:t>It is essential to get a sense of these different understandings to help build consensus &amp; inform the quality improvement initiatives</a:t>
            </a:r>
          </a:p>
        </p:txBody>
      </p:sp>
      <p:pic>
        <p:nvPicPr>
          <p:cNvPr id="5" name="Picture 4"/>
          <p:cNvPicPr>
            <a:picLocks noChangeAspect="1"/>
          </p:cNvPicPr>
          <p:nvPr/>
        </p:nvPicPr>
        <p:blipFill rotWithShape="1">
          <a:blip r:embed="rId3"/>
          <a:srcRect l="15127" t="11766" r="12581" b="1176"/>
          <a:stretch/>
        </p:blipFill>
        <p:spPr>
          <a:xfrm>
            <a:off x="6609025" y="100798"/>
            <a:ext cx="2422187" cy="2133832"/>
          </a:xfrm>
          <a:prstGeom prst="rect">
            <a:avLst/>
          </a:prstGeom>
        </p:spPr>
      </p:pic>
      <p:sp>
        <p:nvSpPr>
          <p:cNvPr id="4" name="Title 3"/>
          <p:cNvSpPr>
            <a:spLocks noGrp="1"/>
          </p:cNvSpPr>
          <p:nvPr>
            <p:ph type="title"/>
          </p:nvPr>
        </p:nvSpPr>
        <p:spPr>
          <a:xfrm>
            <a:off x="1043297" y="662445"/>
            <a:ext cx="7410250" cy="893804"/>
          </a:xfrm>
        </p:spPr>
        <p:txBody>
          <a:bodyPr>
            <a:normAutofit/>
          </a:bodyPr>
          <a:lstStyle/>
          <a:p>
            <a:r>
              <a:rPr lang="en-US" sz="4000" dirty="0">
                <a:solidFill>
                  <a:schemeClr val="tx1"/>
                </a:solidFill>
              </a:rPr>
              <a:t>Diverse Perspectives</a:t>
            </a:r>
          </a:p>
        </p:txBody>
      </p:sp>
    </p:spTree>
    <p:extLst>
      <p:ext uri="{BB962C8B-B14F-4D97-AF65-F5344CB8AC3E}">
        <p14:creationId xmlns:p14="http://schemas.microsoft.com/office/powerpoint/2010/main" val="383236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909" y="660245"/>
            <a:ext cx="7738750" cy="893804"/>
          </a:xfrm>
        </p:spPr>
        <p:txBody>
          <a:bodyPr>
            <a:normAutofit/>
          </a:bodyPr>
          <a:lstStyle/>
          <a:p>
            <a:r>
              <a:rPr lang="en-US" sz="4000" dirty="0">
                <a:solidFill>
                  <a:schemeClr val="tx1"/>
                </a:solidFill>
              </a:rPr>
              <a:t>Self-assessment activity directions</a:t>
            </a:r>
          </a:p>
        </p:txBody>
      </p:sp>
      <p:sp>
        <p:nvSpPr>
          <p:cNvPr id="3" name="Content Placeholder 2"/>
          <p:cNvSpPr>
            <a:spLocks noGrp="1"/>
          </p:cNvSpPr>
          <p:nvPr>
            <p:ph idx="1"/>
          </p:nvPr>
        </p:nvSpPr>
        <p:spPr>
          <a:xfrm>
            <a:off x="705515" y="1634258"/>
            <a:ext cx="7543801" cy="4197047"/>
          </a:xfrm>
        </p:spPr>
        <p:txBody>
          <a:bodyPr>
            <a:noAutofit/>
          </a:bodyPr>
          <a:lstStyle/>
          <a:p>
            <a:pPr marL="728663" lvl="1" indent="-385763">
              <a:spcAft>
                <a:spcPts val="800"/>
              </a:spcAft>
              <a:buFont typeface="+mj-lt"/>
              <a:buAutoNum type="arabicPeriod"/>
            </a:pPr>
            <a:r>
              <a:rPr lang="en-US" sz="2300" dirty="0">
                <a:solidFill>
                  <a:schemeClr val="tx1"/>
                </a:solidFill>
              </a:rPr>
              <a:t>Divide into groups</a:t>
            </a:r>
          </a:p>
          <a:p>
            <a:pPr marL="728663" lvl="1" indent="-385763">
              <a:spcAft>
                <a:spcPts val="800"/>
              </a:spcAft>
              <a:buFont typeface="+mj-lt"/>
              <a:buAutoNum type="arabicPeriod"/>
            </a:pPr>
            <a:r>
              <a:rPr lang="en-US" sz="2300" dirty="0">
                <a:solidFill>
                  <a:schemeClr val="tx1"/>
                </a:solidFill>
              </a:rPr>
              <a:t>Each group will start with a different section. Complete as many sections as you can. </a:t>
            </a:r>
          </a:p>
          <a:p>
            <a:pPr marL="728663" lvl="1" indent="-385763">
              <a:spcAft>
                <a:spcPts val="800"/>
              </a:spcAft>
              <a:buFont typeface="+mj-lt"/>
              <a:buAutoNum type="arabicPeriod"/>
            </a:pPr>
            <a:r>
              <a:rPr lang="en-US" sz="2300" dirty="0">
                <a:solidFill>
                  <a:schemeClr val="tx1"/>
                </a:solidFill>
              </a:rPr>
              <a:t>As a group, circle the description that best matches </a:t>
            </a:r>
            <a:r>
              <a:rPr lang="en-US" sz="2300" dirty="0" smtClean="0">
                <a:solidFill>
                  <a:schemeClr val="tx1"/>
                </a:solidFill>
              </a:rPr>
              <a:t>your group’s perspective on the status of the organization. </a:t>
            </a:r>
            <a:r>
              <a:rPr lang="en-US" sz="2300" dirty="0">
                <a:solidFill>
                  <a:schemeClr val="tx1"/>
                </a:solidFill>
              </a:rPr>
              <a:t>If your group cannot agree, mark both scores and make a note.</a:t>
            </a:r>
          </a:p>
          <a:p>
            <a:pPr marL="728663" lvl="1" indent="-385763">
              <a:spcAft>
                <a:spcPts val="800"/>
              </a:spcAft>
              <a:buFont typeface="+mj-lt"/>
              <a:buAutoNum type="arabicPeriod"/>
            </a:pPr>
            <a:r>
              <a:rPr lang="en-US" sz="2300" dirty="0">
                <a:solidFill>
                  <a:schemeClr val="tx1"/>
                </a:solidFill>
              </a:rPr>
              <a:t>Add up and indicate totals for each section on page 9.</a:t>
            </a:r>
          </a:p>
          <a:p>
            <a:pPr marL="728663" lvl="1" indent="-385763">
              <a:spcAft>
                <a:spcPts val="800"/>
              </a:spcAft>
              <a:buFont typeface="+mj-lt"/>
              <a:buAutoNum type="arabicPeriod"/>
            </a:pPr>
            <a:r>
              <a:rPr lang="en-US" sz="2300" dirty="0">
                <a:solidFill>
                  <a:schemeClr val="tx1"/>
                </a:solidFill>
              </a:rPr>
              <a:t>If you finish the whole assessment, </a:t>
            </a:r>
            <a:r>
              <a:rPr lang="en-US" sz="2300" dirty="0" smtClean="0">
                <a:solidFill>
                  <a:schemeClr val="tx1"/>
                </a:solidFill>
              </a:rPr>
              <a:t>proceed with </a:t>
            </a:r>
            <a:r>
              <a:rPr lang="en-US" sz="2300" dirty="0">
                <a:solidFill>
                  <a:schemeClr val="tx1"/>
                </a:solidFill>
              </a:rPr>
              <a:t>the challenges &amp; successes discussion guide on page 10. </a:t>
            </a:r>
          </a:p>
          <a:p>
            <a:pPr marL="728663" lvl="1" indent="-385763">
              <a:spcAft>
                <a:spcPts val="1800"/>
              </a:spcAft>
              <a:buFont typeface="+mj-lt"/>
              <a:buAutoNum type="arabicPeriod"/>
            </a:pPr>
            <a:r>
              <a:rPr lang="en-US" sz="2300" dirty="0">
                <a:solidFill>
                  <a:schemeClr val="tx1"/>
                </a:solidFill>
              </a:rPr>
              <a:t>Prepare to share your scores and discussion points with the other groups.</a:t>
            </a:r>
          </a:p>
          <a:p>
            <a:pPr marL="342900" lvl="1" indent="0">
              <a:spcAft>
                <a:spcPts val="1800"/>
              </a:spcAft>
              <a:buNone/>
            </a:pPr>
            <a:r>
              <a:rPr lang="en-US" sz="1900" dirty="0">
                <a:solidFill>
                  <a:schemeClr val="tx1"/>
                </a:solidFill>
              </a:rPr>
              <a:t>Time: 25 minutes			   *</a:t>
            </a:r>
            <a:r>
              <a:rPr lang="en-US" sz="1900" i="1" dirty="0">
                <a:solidFill>
                  <a:schemeClr val="tx1"/>
                </a:solidFill>
              </a:rPr>
              <a:t>No right or wrong answers!</a:t>
            </a:r>
          </a:p>
          <a:p>
            <a:pPr marL="342900" lvl="1" indent="0">
              <a:spcAft>
                <a:spcPts val="1800"/>
              </a:spcAft>
              <a:buNone/>
            </a:pPr>
            <a:endParaRPr lang="en-US" sz="1900" dirty="0">
              <a:solidFill>
                <a:schemeClr val="tx1"/>
              </a:solidFill>
            </a:endParaRPr>
          </a:p>
          <a:p>
            <a:pPr marL="342900" lvl="1" indent="0">
              <a:spcBef>
                <a:spcPts val="600"/>
              </a:spcBef>
              <a:spcAft>
                <a:spcPts val="800"/>
              </a:spcAft>
              <a:buNone/>
            </a:pPr>
            <a:r>
              <a:rPr lang="en-US" sz="2000" dirty="0">
                <a:solidFill>
                  <a:schemeClr val="tx1"/>
                </a:solidFill>
              </a:rPr>
              <a:t>			</a:t>
            </a:r>
            <a:endParaRPr lang="en-US" sz="2400" dirty="0">
              <a:solidFill>
                <a:schemeClr val="tx1"/>
              </a:solidFill>
            </a:endParaRPr>
          </a:p>
          <a:p>
            <a:pPr marL="342900" lvl="1" indent="0">
              <a:buNone/>
            </a:pPr>
            <a:endParaRPr lang="en-US" sz="2400"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3130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3822"/>
            <a:ext cx="7886700" cy="1404178"/>
          </a:xfrm>
        </p:spPr>
        <p:txBody>
          <a:bodyPr/>
          <a:lstStyle/>
          <a:p>
            <a:pPr algn="ctr"/>
            <a:r>
              <a:rPr lang="en-US" dirty="0">
                <a:solidFill>
                  <a:schemeClr val="tx1"/>
                </a:solidFill>
              </a:rPr>
              <a:t>Small-group baseline self-assessment results</a:t>
            </a:r>
            <a:endParaRPr lang="en-US" sz="1800" dirty="0">
              <a:solidFill>
                <a:schemeClr val="tx1"/>
              </a:solidFill>
            </a:endParaRPr>
          </a:p>
        </p:txBody>
      </p:sp>
    </p:spTree>
    <p:extLst>
      <p:ext uri="{BB962C8B-B14F-4D97-AF65-F5344CB8AC3E}">
        <p14:creationId xmlns:p14="http://schemas.microsoft.com/office/powerpoint/2010/main" val="336811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2" y="96982"/>
            <a:ext cx="7886700" cy="773113"/>
          </a:xfrm>
        </p:spPr>
        <p:txBody>
          <a:bodyPr>
            <a:normAutofit/>
          </a:bodyPr>
          <a:lstStyle/>
          <a:p>
            <a:r>
              <a:rPr lang="en-US" sz="3200" dirty="0">
                <a:solidFill>
                  <a:schemeClr val="tx1"/>
                </a:solidFill>
              </a:rPr>
              <a:t>Leadership &amp; Consensus</a:t>
            </a:r>
          </a:p>
        </p:txBody>
      </p:sp>
      <p:graphicFrame>
        <p:nvGraphicFramePr>
          <p:cNvPr id="3" name="Table 2"/>
          <p:cNvGraphicFramePr>
            <a:graphicFrameLocks noGrp="1"/>
          </p:cNvGraphicFramePr>
          <p:nvPr>
            <p:extLst>
              <p:ext uri="{D42A27DB-BD31-4B8C-83A1-F6EECF244321}">
                <p14:modId xmlns:p14="http://schemas.microsoft.com/office/powerpoint/2010/main" val="2819832826"/>
              </p:ext>
            </p:extLst>
          </p:nvPr>
        </p:nvGraphicFramePr>
        <p:xfrm>
          <a:off x="2" y="1345613"/>
          <a:ext cx="9143998" cy="5003603"/>
        </p:xfrm>
        <a:graphic>
          <a:graphicData uri="http://schemas.openxmlformats.org/drawingml/2006/table">
            <a:tbl>
              <a:tblPr firstRow="1" firstCol="1" bandRow="1">
                <a:tableStyleId>{BC89EF96-8CEA-46FF-86C4-4CE0E7609802}</a:tableStyleId>
              </a:tblPr>
              <a:tblGrid>
                <a:gridCol w="1942573">
                  <a:extLst>
                    <a:ext uri="{9D8B030D-6E8A-4147-A177-3AD203B41FA5}">
                      <a16:colId xmlns="" xmlns:a16="http://schemas.microsoft.com/office/drawing/2014/main" val="2845698471"/>
                    </a:ext>
                  </a:extLst>
                </a:gridCol>
                <a:gridCol w="1664541">
                  <a:extLst>
                    <a:ext uri="{9D8B030D-6E8A-4147-A177-3AD203B41FA5}">
                      <a16:colId xmlns="" xmlns:a16="http://schemas.microsoft.com/office/drawing/2014/main" val="3946890872"/>
                    </a:ext>
                  </a:extLst>
                </a:gridCol>
                <a:gridCol w="1845628">
                  <a:extLst>
                    <a:ext uri="{9D8B030D-6E8A-4147-A177-3AD203B41FA5}">
                      <a16:colId xmlns="" xmlns:a16="http://schemas.microsoft.com/office/drawing/2014/main" val="2769612903"/>
                    </a:ext>
                  </a:extLst>
                </a:gridCol>
                <a:gridCol w="1845628">
                  <a:extLst>
                    <a:ext uri="{9D8B030D-6E8A-4147-A177-3AD203B41FA5}">
                      <a16:colId xmlns="" xmlns:a16="http://schemas.microsoft.com/office/drawing/2014/main" val="1555192003"/>
                    </a:ext>
                  </a:extLst>
                </a:gridCol>
                <a:gridCol w="1845628">
                  <a:extLst>
                    <a:ext uri="{9D8B030D-6E8A-4147-A177-3AD203B41FA5}">
                      <a16:colId xmlns="" xmlns:a16="http://schemas.microsoft.com/office/drawing/2014/main" val="654336546"/>
                    </a:ext>
                  </a:extLst>
                </a:gridCol>
              </a:tblGrid>
              <a:tr h="421954">
                <a:tc>
                  <a:txBody>
                    <a:bodyPr/>
                    <a:lstStyle/>
                    <a:p>
                      <a:pPr marL="0" marR="0" indent="-228600">
                        <a:lnSpc>
                          <a:spcPct val="107000"/>
                        </a:lnSpc>
                        <a:spcBef>
                          <a:spcPts val="300"/>
                        </a:spcBef>
                        <a:spcAft>
                          <a:spcPts val="300"/>
                        </a:spcAft>
                        <a:tabLst>
                          <a:tab pos="228600" algn="l"/>
                        </a:tabLst>
                      </a:pPr>
                      <a:r>
                        <a:rPr lang="en-US" sz="1150" dirty="0">
                          <a:effectLst/>
                        </a:rPr>
                        <a:t>Leadership prioritizes the work</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817736001"/>
                  </a:ext>
                </a:extLst>
              </a:tr>
              <a:tr h="1319545">
                <a:tc>
                  <a:txBody>
                    <a:bodyPr/>
                    <a:lstStyle/>
                    <a:p>
                      <a:pPr marL="0" marR="0" lvl="0" indent="0">
                        <a:lnSpc>
                          <a:spcPct val="107000"/>
                        </a:lnSpc>
                        <a:spcBef>
                          <a:spcPts val="300"/>
                        </a:spcBef>
                        <a:spcAft>
                          <a:spcPts val="300"/>
                        </a:spcAft>
                        <a:buFont typeface="+mj-lt"/>
                        <a:buNone/>
                        <a:tabLst>
                          <a:tab pos="228600" algn="l"/>
                        </a:tabLst>
                      </a:pPr>
                      <a:r>
                        <a:rPr lang="en-US" sz="1150" dirty="0">
                          <a:effectLst/>
                        </a:rPr>
                        <a:t>The commitment of leadership in this clinic to improving management of patients on chronic opioid therapy…</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…is not visible or communicated.</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1150" dirty="0">
                          <a:effectLst/>
                        </a:rPr>
                        <a:t>…is rarely visible, and communication about use of opioids for chronic pain patients is ad hoc and informal.</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50" dirty="0">
                          <a:effectLst/>
                        </a:rPr>
                        <a:t>…is sometimes visible and communication about patients on chronic opioid therapy is occasionally discussed in meetings.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50" dirty="0">
                          <a:effectLst/>
                        </a:rPr>
                        <a:t>…is communicated consistently as an important element of meetings, case conferences, emails, internal communications, and celebrations of success.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57187303"/>
                  </a:ext>
                </a:extLst>
              </a:tr>
              <a:tr h="445460">
                <a:tc>
                  <a:txBody>
                    <a:bodyPr/>
                    <a:lstStyle/>
                    <a:p>
                      <a:pPr marL="228600" marR="0" indent="-228600">
                        <a:lnSpc>
                          <a:spcPct val="107000"/>
                        </a:lnSpc>
                        <a:spcBef>
                          <a:spcPts val="300"/>
                        </a:spcBef>
                        <a:spcAft>
                          <a:spcPts val="300"/>
                        </a:spcAft>
                        <a:tabLst>
                          <a:tab pos="228600" algn="l"/>
                        </a:tabLst>
                      </a:pPr>
                      <a:r>
                        <a:rPr lang="en-US" sz="1150" b="1" dirty="0">
                          <a:effectLst/>
                        </a:rPr>
                        <a:t>Shared vision</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3709438409"/>
                  </a:ext>
                </a:extLst>
              </a:tr>
              <a:tr h="1083839">
                <a:tc>
                  <a:txBody>
                    <a:bodyPr/>
                    <a:lstStyle/>
                    <a:p>
                      <a:pPr marL="0" marR="0" lvl="0" indent="0">
                        <a:lnSpc>
                          <a:spcPct val="107000"/>
                        </a:lnSpc>
                        <a:spcBef>
                          <a:spcPts val="300"/>
                        </a:spcBef>
                        <a:spcAft>
                          <a:spcPts val="300"/>
                        </a:spcAft>
                        <a:buFont typeface="+mj-lt"/>
                        <a:buNone/>
                        <a:tabLst>
                          <a:tab pos="228600" algn="l"/>
                        </a:tabLst>
                      </a:pPr>
                      <a:r>
                        <a:rPr lang="en-US" sz="1150" dirty="0">
                          <a:effectLst/>
                        </a:rPr>
                        <a:t>A shared vision for safer and more cautious opioid prescribing…</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not been formally considered or discussed by clinicians and staff.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been discussed, and preliminary conversations regarding a clinic-wide opioid prescribing standard have begun.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been partially achieved, but consensus regarding a clinic-wide opioid prescribing standard has not yet been reached.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been fully achieved. Clinicians and staff consistently follow prescribing standards and practices.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extLst>
                  <a:ext uri="{0D108BD9-81ED-4DB2-BD59-A6C34878D82A}">
                    <a16:rowId xmlns="" xmlns:a16="http://schemas.microsoft.com/office/drawing/2014/main" val="4130955290"/>
                  </a:ext>
                </a:extLst>
              </a:tr>
              <a:tr h="447249">
                <a:tc>
                  <a:txBody>
                    <a:bodyPr/>
                    <a:lstStyle/>
                    <a:p>
                      <a:pPr marL="228600" marR="0" indent="-228600">
                        <a:lnSpc>
                          <a:spcPct val="107000"/>
                        </a:lnSpc>
                        <a:spcBef>
                          <a:spcPts val="300"/>
                        </a:spcBef>
                        <a:spcAft>
                          <a:spcPts val="300"/>
                        </a:spcAft>
                        <a:tabLst>
                          <a:tab pos="228600" algn="l"/>
                        </a:tabLst>
                      </a:pPr>
                      <a:r>
                        <a:rPr lang="en-US" sz="1150" b="1" dirty="0">
                          <a:effectLst/>
                        </a:rPr>
                        <a:t>Responsibilities assigned</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994100687"/>
                  </a:ext>
                </a:extLst>
              </a:tr>
              <a:tr h="1285556">
                <a:tc>
                  <a:txBody>
                    <a:bodyPr/>
                    <a:lstStyle/>
                    <a:p>
                      <a:pPr marL="0" marR="0" lvl="0" indent="0">
                        <a:lnSpc>
                          <a:spcPct val="107000"/>
                        </a:lnSpc>
                        <a:spcBef>
                          <a:spcPts val="300"/>
                        </a:spcBef>
                        <a:spcAft>
                          <a:spcPts val="300"/>
                        </a:spcAft>
                        <a:buFont typeface="+mj-lt"/>
                        <a:buNone/>
                        <a:tabLst>
                          <a:tab pos="228600" algn="l"/>
                        </a:tabLst>
                      </a:pPr>
                      <a:r>
                        <a:rPr lang="en-US" sz="1150" dirty="0">
                          <a:effectLst/>
                        </a:rPr>
                        <a:t>Responsibilities for practice change related to patients on chronic opioid therapy…</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not been assigned to designated leaders.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been assigned to leaders, but no resources have been committed. </a:t>
                      </a:r>
                    </a:p>
                    <a:p>
                      <a:pPr marL="0" marR="0">
                        <a:lnSpc>
                          <a:spcPct val="107000"/>
                        </a:lnSpc>
                        <a:spcBef>
                          <a:spcPts val="300"/>
                        </a:spcBef>
                        <a:spcAft>
                          <a:spcPts val="300"/>
                        </a:spcAft>
                        <a:tabLst>
                          <a:tab pos="228600" algn="l"/>
                        </a:tabLst>
                      </a:pPr>
                      <a:r>
                        <a:rPr lang="en-US" sz="1150" dirty="0">
                          <a:effectLst/>
                        </a:rPr>
                        <a:t>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been assigned to leaders with dedicated resources, but more support is needed.</a:t>
                      </a:r>
                    </a:p>
                    <a:p>
                      <a:pPr marL="0" marR="0">
                        <a:lnSpc>
                          <a:spcPct val="107000"/>
                        </a:lnSpc>
                        <a:spcBef>
                          <a:spcPts val="300"/>
                        </a:spcBef>
                        <a:spcAft>
                          <a:spcPts val="300"/>
                        </a:spcAft>
                        <a:tabLst>
                          <a:tab pos="228600" algn="l"/>
                        </a:tabLst>
                      </a:pPr>
                      <a:r>
                        <a:rPr lang="en-US" sz="1150" dirty="0">
                          <a:effectLst/>
                        </a:rPr>
                        <a:t>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been assigned. Dedicated resources support protected time to meet and engage in practice change.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extLst>
                  <a:ext uri="{0D108BD9-81ED-4DB2-BD59-A6C34878D82A}">
                    <a16:rowId xmlns="" xmlns:a16="http://schemas.microsoft.com/office/drawing/2014/main" val="3575539252"/>
                  </a:ext>
                </a:extLst>
              </a:tr>
            </a:tbl>
          </a:graphicData>
        </a:graphic>
      </p:graphicFrame>
    </p:spTree>
    <p:extLst>
      <p:ext uri="{BB962C8B-B14F-4D97-AF65-F5344CB8AC3E}">
        <p14:creationId xmlns:p14="http://schemas.microsoft.com/office/powerpoint/2010/main" val="315198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1" y="104963"/>
            <a:ext cx="7886700" cy="773113"/>
          </a:xfrm>
        </p:spPr>
        <p:txBody>
          <a:bodyPr>
            <a:noAutofit/>
          </a:bodyPr>
          <a:lstStyle/>
          <a:p>
            <a:r>
              <a:rPr lang="en-US" sz="3200" dirty="0">
                <a:solidFill>
                  <a:schemeClr val="tx1"/>
                </a:solidFill>
              </a:rPr>
              <a:t>Policies, patient agreements, and workflows</a:t>
            </a:r>
          </a:p>
        </p:txBody>
      </p:sp>
      <p:graphicFrame>
        <p:nvGraphicFramePr>
          <p:cNvPr id="5" name="Table 4"/>
          <p:cNvGraphicFramePr>
            <a:graphicFrameLocks noGrp="1"/>
          </p:cNvGraphicFramePr>
          <p:nvPr>
            <p:extLst>
              <p:ext uri="{D42A27DB-BD31-4B8C-83A1-F6EECF244321}">
                <p14:modId xmlns:p14="http://schemas.microsoft.com/office/powerpoint/2010/main" val="569707845"/>
              </p:ext>
            </p:extLst>
          </p:nvPr>
        </p:nvGraphicFramePr>
        <p:xfrm>
          <a:off x="0" y="1292038"/>
          <a:ext cx="9143998" cy="5574086"/>
        </p:xfrm>
        <a:graphic>
          <a:graphicData uri="http://schemas.openxmlformats.org/drawingml/2006/table">
            <a:tbl>
              <a:tblPr firstRow="1" firstCol="1" bandRow="1">
                <a:tableStyleId>{BC89EF96-8CEA-46FF-86C4-4CE0E7609802}</a:tableStyleId>
              </a:tblPr>
              <a:tblGrid>
                <a:gridCol w="1942573">
                  <a:extLst>
                    <a:ext uri="{9D8B030D-6E8A-4147-A177-3AD203B41FA5}">
                      <a16:colId xmlns="" xmlns:a16="http://schemas.microsoft.com/office/drawing/2014/main" val="3786464031"/>
                    </a:ext>
                  </a:extLst>
                </a:gridCol>
                <a:gridCol w="1664541">
                  <a:extLst>
                    <a:ext uri="{9D8B030D-6E8A-4147-A177-3AD203B41FA5}">
                      <a16:colId xmlns="" xmlns:a16="http://schemas.microsoft.com/office/drawing/2014/main" val="3872413709"/>
                    </a:ext>
                  </a:extLst>
                </a:gridCol>
                <a:gridCol w="1845628">
                  <a:extLst>
                    <a:ext uri="{9D8B030D-6E8A-4147-A177-3AD203B41FA5}">
                      <a16:colId xmlns="" xmlns:a16="http://schemas.microsoft.com/office/drawing/2014/main" val="3218391207"/>
                    </a:ext>
                  </a:extLst>
                </a:gridCol>
                <a:gridCol w="1845628">
                  <a:extLst>
                    <a:ext uri="{9D8B030D-6E8A-4147-A177-3AD203B41FA5}">
                      <a16:colId xmlns="" xmlns:a16="http://schemas.microsoft.com/office/drawing/2014/main" val="1749755573"/>
                    </a:ext>
                  </a:extLst>
                </a:gridCol>
                <a:gridCol w="1845628">
                  <a:extLst>
                    <a:ext uri="{9D8B030D-6E8A-4147-A177-3AD203B41FA5}">
                      <a16:colId xmlns="" xmlns:a16="http://schemas.microsoft.com/office/drawing/2014/main" val="2865703109"/>
                    </a:ext>
                  </a:extLst>
                </a:gridCol>
              </a:tblGrid>
              <a:tr h="412716">
                <a:tc>
                  <a:txBody>
                    <a:bodyPr/>
                    <a:lstStyle/>
                    <a:p>
                      <a:pPr marL="0" marR="0" indent="-228600">
                        <a:lnSpc>
                          <a:spcPct val="107000"/>
                        </a:lnSpc>
                        <a:spcBef>
                          <a:spcPts val="300"/>
                        </a:spcBef>
                        <a:spcAft>
                          <a:spcPts val="300"/>
                        </a:spcAft>
                        <a:tabLst>
                          <a:tab pos="228600" algn="l"/>
                        </a:tabLst>
                      </a:pPr>
                      <a:r>
                        <a:rPr lang="en-US" sz="1150" b="1" dirty="0">
                          <a:effectLst/>
                        </a:rPr>
                        <a:t>Policy development/ revision</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019912157"/>
                  </a:ext>
                </a:extLst>
              </a:tr>
              <a:tr h="1534134">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Comprehensive policies regarding chronic opioid therapy that reflect evidence-based guidelines, such as the CDC Guideline for Prescribing Opioids for Chronic Pain or state-based opioid prescribing guidelines…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have not been recently revised and updated.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have been recently updated, but are still lacking essential components.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and have been recently updated to reflect recent evidence-based guidelines, and are comprehensive.</a:t>
                      </a:r>
                    </a:p>
                  </a:txBody>
                  <a:tcPr marL="68580" marR="68580" marT="0" marB="0"/>
                </a:tc>
                <a:extLst>
                  <a:ext uri="{0D108BD9-81ED-4DB2-BD59-A6C34878D82A}">
                    <a16:rowId xmlns="" xmlns:a16="http://schemas.microsoft.com/office/drawing/2014/main" val="880029962"/>
                  </a:ext>
                </a:extLst>
              </a:tr>
              <a:tr h="408295">
                <a:tc>
                  <a:txBody>
                    <a:bodyPr/>
                    <a:lstStyle/>
                    <a:p>
                      <a:pPr marL="228600" marR="0" indent="-228600">
                        <a:lnSpc>
                          <a:spcPct val="107000"/>
                        </a:lnSpc>
                        <a:spcBef>
                          <a:spcPts val="300"/>
                        </a:spcBef>
                        <a:spcAft>
                          <a:spcPts val="300"/>
                        </a:spcAft>
                        <a:tabLst>
                          <a:tab pos="228600" algn="l"/>
                        </a:tabLst>
                      </a:pPr>
                      <a:r>
                        <a:rPr lang="en-US" sz="1150" b="1" dirty="0">
                          <a:effectLst/>
                        </a:rPr>
                        <a:t>Policy Implementation</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4072545381"/>
                  </a:ext>
                </a:extLst>
              </a:tr>
              <a:tr h="925197">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Policies regarding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not been distributed to clinicians and staff.</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been distributed to clinicians and staff, but have not been discussed.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been distributed, have been discussed with all clinic staff and clinicians, but are not consistently followed.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been distributed, have been discussed with all clinic staff and clinicians, and are consistently followed.</a:t>
                      </a:r>
                    </a:p>
                  </a:txBody>
                  <a:tcPr marL="68580" marR="68580" marT="0" marB="0"/>
                </a:tc>
                <a:extLst>
                  <a:ext uri="{0D108BD9-81ED-4DB2-BD59-A6C34878D82A}">
                    <a16:rowId xmlns="" xmlns:a16="http://schemas.microsoft.com/office/drawing/2014/main" val="629367008"/>
                  </a:ext>
                </a:extLst>
              </a:tr>
              <a:tr h="396954">
                <a:tc>
                  <a:txBody>
                    <a:bodyPr/>
                    <a:lstStyle/>
                    <a:p>
                      <a:pPr marL="228600" marR="0" indent="-228600">
                        <a:lnSpc>
                          <a:spcPct val="107000"/>
                        </a:lnSpc>
                        <a:spcBef>
                          <a:spcPts val="300"/>
                        </a:spcBef>
                        <a:spcAft>
                          <a:spcPts val="300"/>
                        </a:spcAft>
                        <a:tabLst>
                          <a:tab pos="228600" algn="l"/>
                        </a:tabLst>
                      </a:pPr>
                      <a:r>
                        <a:rPr lang="en-US" sz="1150" b="1" dirty="0">
                          <a:effectLst/>
                        </a:rPr>
                        <a:t>Patient</a:t>
                      </a:r>
                      <a:r>
                        <a:rPr lang="en-US" sz="1150" b="1" baseline="0" dirty="0">
                          <a:effectLst/>
                        </a:rPr>
                        <a:t> agreements</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775015714"/>
                  </a:ext>
                </a:extLst>
              </a:tr>
              <a:tr h="925197">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Formal signed patient agreements regarding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do not align with current clinic policies and/or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align with current clinic policies, but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align with current policies, and are consistently used with all patients on chronic opioid therapy.</a:t>
                      </a:r>
                    </a:p>
                  </a:txBody>
                  <a:tcPr marL="68580" marR="68580" marT="0" marB="0"/>
                </a:tc>
                <a:extLst>
                  <a:ext uri="{0D108BD9-81ED-4DB2-BD59-A6C34878D82A}">
                    <a16:rowId xmlns="" xmlns:a16="http://schemas.microsoft.com/office/drawing/2014/main" val="2146668473"/>
                  </a:ext>
                </a:extLst>
              </a:tr>
              <a:tr h="348314">
                <a:tc>
                  <a:txBody>
                    <a:bodyPr/>
                    <a:lstStyle/>
                    <a:p>
                      <a:pPr marL="228600" marR="0" indent="-228600">
                        <a:lnSpc>
                          <a:spcPct val="107000"/>
                        </a:lnSpc>
                        <a:spcBef>
                          <a:spcPts val="300"/>
                        </a:spcBef>
                        <a:spcAft>
                          <a:spcPts val="300"/>
                        </a:spcAft>
                        <a:tabLst>
                          <a:tab pos="228600" algn="l"/>
                        </a:tabLst>
                      </a:pPr>
                      <a:r>
                        <a:rPr lang="en-US" sz="1150" b="1" dirty="0">
                          <a:effectLst/>
                          <a:latin typeface="+mn-lt"/>
                          <a:ea typeface="+mn-ea"/>
                          <a:cs typeface="+mn-cs"/>
                        </a:rPr>
                        <a:t>Workflows</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765988175"/>
                  </a:ext>
                </a:extLst>
              </a:tr>
              <a:tr h="615155">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Clinic workflows for managing patients on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do not support current clinic policies.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support current clinic policies, but are not fully implemented.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support current clinic policies, and are fully implemented</a:t>
                      </a:r>
                    </a:p>
                  </a:txBody>
                  <a:tcPr marL="68580" marR="68580" marT="0" marB="0"/>
                </a:tc>
                <a:extLst>
                  <a:ext uri="{0D108BD9-81ED-4DB2-BD59-A6C34878D82A}">
                    <a16:rowId xmlns="" xmlns:a16="http://schemas.microsoft.com/office/drawing/2014/main" val="4121554167"/>
                  </a:ext>
                </a:extLst>
              </a:tr>
            </a:tbl>
          </a:graphicData>
        </a:graphic>
      </p:graphicFrame>
    </p:spTree>
    <p:extLst>
      <p:ext uri="{BB962C8B-B14F-4D97-AF65-F5344CB8AC3E}">
        <p14:creationId xmlns:p14="http://schemas.microsoft.com/office/powerpoint/2010/main" val="259960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4062" y="106679"/>
            <a:ext cx="7065426" cy="773113"/>
          </a:xfrm>
        </p:spPr>
        <p:txBody>
          <a:bodyPr>
            <a:noAutofit/>
          </a:bodyPr>
          <a:lstStyle/>
          <a:p>
            <a:r>
              <a:rPr lang="en-US" sz="3200" dirty="0">
                <a:solidFill>
                  <a:schemeClr val="tx1"/>
                </a:solidFill>
              </a:rPr>
              <a:t>Tracking and monitoring patient care</a:t>
            </a:r>
          </a:p>
        </p:txBody>
      </p:sp>
      <p:graphicFrame>
        <p:nvGraphicFramePr>
          <p:cNvPr id="3" name="Table 2"/>
          <p:cNvGraphicFramePr>
            <a:graphicFrameLocks noGrp="1"/>
          </p:cNvGraphicFramePr>
          <p:nvPr>
            <p:extLst>
              <p:ext uri="{D42A27DB-BD31-4B8C-83A1-F6EECF244321}">
                <p14:modId xmlns:p14="http://schemas.microsoft.com/office/powerpoint/2010/main" val="2226254934"/>
              </p:ext>
            </p:extLst>
          </p:nvPr>
        </p:nvGraphicFramePr>
        <p:xfrm>
          <a:off x="2" y="1345613"/>
          <a:ext cx="9143998" cy="5512387"/>
        </p:xfrm>
        <a:graphic>
          <a:graphicData uri="http://schemas.openxmlformats.org/drawingml/2006/table">
            <a:tbl>
              <a:tblPr firstRow="1" firstCol="1" bandRow="1">
                <a:tableStyleId>{BC89EF96-8CEA-46FF-86C4-4CE0E7609802}</a:tableStyleId>
              </a:tblPr>
              <a:tblGrid>
                <a:gridCol w="1942573">
                  <a:extLst>
                    <a:ext uri="{9D8B030D-6E8A-4147-A177-3AD203B41FA5}">
                      <a16:colId xmlns="" xmlns:a16="http://schemas.microsoft.com/office/drawing/2014/main" val="2845698471"/>
                    </a:ext>
                  </a:extLst>
                </a:gridCol>
                <a:gridCol w="1664541">
                  <a:extLst>
                    <a:ext uri="{9D8B030D-6E8A-4147-A177-3AD203B41FA5}">
                      <a16:colId xmlns="" xmlns:a16="http://schemas.microsoft.com/office/drawing/2014/main" val="3946890872"/>
                    </a:ext>
                  </a:extLst>
                </a:gridCol>
                <a:gridCol w="1845628">
                  <a:extLst>
                    <a:ext uri="{9D8B030D-6E8A-4147-A177-3AD203B41FA5}">
                      <a16:colId xmlns="" xmlns:a16="http://schemas.microsoft.com/office/drawing/2014/main" val="2769612903"/>
                    </a:ext>
                  </a:extLst>
                </a:gridCol>
                <a:gridCol w="1845628">
                  <a:extLst>
                    <a:ext uri="{9D8B030D-6E8A-4147-A177-3AD203B41FA5}">
                      <a16:colId xmlns="" xmlns:a16="http://schemas.microsoft.com/office/drawing/2014/main" val="1555192003"/>
                    </a:ext>
                  </a:extLst>
                </a:gridCol>
                <a:gridCol w="1845628">
                  <a:extLst>
                    <a:ext uri="{9D8B030D-6E8A-4147-A177-3AD203B41FA5}">
                      <a16:colId xmlns="" xmlns:a16="http://schemas.microsoft.com/office/drawing/2014/main" val="654336546"/>
                    </a:ext>
                  </a:extLst>
                </a:gridCol>
              </a:tblGrid>
              <a:tr h="574873">
                <a:tc>
                  <a:txBody>
                    <a:bodyPr/>
                    <a:lstStyle/>
                    <a:p>
                      <a:pPr marL="0" marR="0" algn="l">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Tracking &amp; monitoring of patients prescribed chronic opioids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817736001"/>
                  </a:ext>
                </a:extLst>
              </a:tr>
              <a:tr h="1348459">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Use of a system to pro-actively track &amp; monitor patients prescribed chronic opioids to ensure their safety…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…has not been explored or is not possible with existing data systems.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technically possible, but systems to get useful reports are not yet in place.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possible and systems are in place to produce basic reports on a regular basis.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possible, systems are in place, and reports are produced that allow for tracking of patient care and monitoring of clinician practices.</a:t>
                      </a:r>
                    </a:p>
                  </a:txBody>
                  <a:tcPr marL="68580" marR="68580" marT="0" marB="0"/>
                </a:tc>
                <a:extLst>
                  <a:ext uri="{0D108BD9-81ED-4DB2-BD59-A6C34878D82A}">
                    <a16:rowId xmlns="" xmlns:a16="http://schemas.microsoft.com/office/drawing/2014/main" val="4057187303"/>
                  </a:ext>
                </a:extLst>
              </a:tr>
              <a:tr h="574873">
                <a:tc>
                  <a:txBody>
                    <a:bodyPr/>
                    <a:lstStyle/>
                    <a:p>
                      <a:pPr marL="0" marR="0" indent="0" algn="l">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Tracking &amp; monitoring data collection workflows established</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3709438409"/>
                  </a:ext>
                </a:extLst>
              </a:tr>
              <a:tr h="1141246">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Workflows to enter data into the tracking &amp; monitoring system…</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not been developed.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in development, but not established.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but aren’t consistently implemented.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and consistently implemented. Responsibilities are assigned and protected time is available to complete assigned responsibilities.</a:t>
                      </a:r>
                    </a:p>
                  </a:txBody>
                  <a:tcPr marL="68580" marR="68580" marT="0" marB="0"/>
                </a:tc>
                <a:extLst>
                  <a:ext uri="{0D108BD9-81ED-4DB2-BD59-A6C34878D82A}">
                    <a16:rowId xmlns="" xmlns:a16="http://schemas.microsoft.com/office/drawing/2014/main" val="4130955290"/>
                  </a:ext>
                </a:extLst>
              </a:tr>
              <a:tr h="559211">
                <a:tc>
                  <a:txBody>
                    <a:bodyPr/>
                    <a:lstStyle/>
                    <a:p>
                      <a:pPr marL="0" marR="0" indent="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Tracking &amp; monitoring data use workflows established</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994100687"/>
                  </a:ext>
                </a:extLst>
              </a:tr>
              <a:tr h="1313725">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Workflows to use data to track patient care and monitor clinician practices…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not been developed.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in development, but not established.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but aren’t consistently implemented.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and consistently implemented. Responsibilities are assigned and protected time is available to complete assigned responsibilities.</a:t>
                      </a:r>
                    </a:p>
                  </a:txBody>
                  <a:tcPr marL="68580" marR="68580" marT="0" marB="0"/>
                </a:tc>
                <a:extLst>
                  <a:ext uri="{0D108BD9-81ED-4DB2-BD59-A6C34878D82A}">
                    <a16:rowId xmlns="" xmlns:a16="http://schemas.microsoft.com/office/drawing/2014/main" val="3575539252"/>
                  </a:ext>
                </a:extLst>
              </a:tr>
            </a:tbl>
          </a:graphicData>
        </a:graphic>
      </p:graphicFrame>
    </p:spTree>
    <p:extLst>
      <p:ext uri="{BB962C8B-B14F-4D97-AF65-F5344CB8AC3E}">
        <p14:creationId xmlns:p14="http://schemas.microsoft.com/office/powerpoint/2010/main" val="3930119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4" y="104959"/>
            <a:ext cx="7362606" cy="773113"/>
          </a:xfrm>
        </p:spPr>
        <p:txBody>
          <a:bodyPr>
            <a:noAutofit/>
          </a:bodyPr>
          <a:lstStyle/>
          <a:p>
            <a:r>
              <a:rPr lang="en-US" sz="3200" dirty="0">
                <a:solidFill>
                  <a:schemeClr val="tx1"/>
                </a:solidFill>
              </a:rPr>
              <a:t>Planned, patient-centered visits </a:t>
            </a:r>
          </a:p>
        </p:txBody>
      </p:sp>
      <p:graphicFrame>
        <p:nvGraphicFramePr>
          <p:cNvPr id="5" name="Table 4"/>
          <p:cNvGraphicFramePr>
            <a:graphicFrameLocks noGrp="1"/>
          </p:cNvGraphicFramePr>
          <p:nvPr>
            <p:extLst>
              <p:ext uri="{D42A27DB-BD31-4B8C-83A1-F6EECF244321}">
                <p14:modId xmlns:p14="http://schemas.microsoft.com/office/powerpoint/2010/main" val="564247123"/>
              </p:ext>
            </p:extLst>
          </p:nvPr>
        </p:nvGraphicFramePr>
        <p:xfrm>
          <a:off x="0" y="1292038"/>
          <a:ext cx="9143998" cy="5565963"/>
        </p:xfrm>
        <a:graphic>
          <a:graphicData uri="http://schemas.openxmlformats.org/drawingml/2006/table">
            <a:tbl>
              <a:tblPr firstRow="1" firstCol="1" bandRow="1">
                <a:tableStyleId>{BC89EF96-8CEA-46FF-86C4-4CE0E7609802}</a:tableStyleId>
              </a:tblPr>
              <a:tblGrid>
                <a:gridCol w="1942573">
                  <a:extLst>
                    <a:ext uri="{9D8B030D-6E8A-4147-A177-3AD203B41FA5}">
                      <a16:colId xmlns="" xmlns:a16="http://schemas.microsoft.com/office/drawing/2014/main" val="3786464031"/>
                    </a:ext>
                  </a:extLst>
                </a:gridCol>
                <a:gridCol w="1664541">
                  <a:extLst>
                    <a:ext uri="{9D8B030D-6E8A-4147-A177-3AD203B41FA5}">
                      <a16:colId xmlns="" xmlns:a16="http://schemas.microsoft.com/office/drawing/2014/main" val="3872413709"/>
                    </a:ext>
                  </a:extLst>
                </a:gridCol>
                <a:gridCol w="1845628">
                  <a:extLst>
                    <a:ext uri="{9D8B030D-6E8A-4147-A177-3AD203B41FA5}">
                      <a16:colId xmlns="" xmlns:a16="http://schemas.microsoft.com/office/drawing/2014/main" val="3218391207"/>
                    </a:ext>
                  </a:extLst>
                </a:gridCol>
                <a:gridCol w="1845628">
                  <a:extLst>
                    <a:ext uri="{9D8B030D-6E8A-4147-A177-3AD203B41FA5}">
                      <a16:colId xmlns="" xmlns:a16="http://schemas.microsoft.com/office/drawing/2014/main" val="1749755573"/>
                    </a:ext>
                  </a:extLst>
                </a:gridCol>
                <a:gridCol w="1845628">
                  <a:extLst>
                    <a:ext uri="{9D8B030D-6E8A-4147-A177-3AD203B41FA5}">
                      <a16:colId xmlns="" xmlns:a16="http://schemas.microsoft.com/office/drawing/2014/main" val="2865703109"/>
                    </a:ext>
                  </a:extLst>
                </a:gridCol>
              </a:tblGrid>
              <a:tr h="286779">
                <a:tc>
                  <a:txBody>
                    <a:bodyPr/>
                    <a:lstStyle/>
                    <a:p>
                      <a:pPr marL="0" marR="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Planned opioid patient visits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019912157"/>
                  </a:ext>
                </a:extLst>
              </a:tr>
              <a:tr h="930897">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Before routine clinic visits, patients on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not identified. There is no advance preparation for patient visits for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sometimes identified, but there is no discussion or advance preparation for visits with patients prescribed chronic opioids.</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identified, and a discussion or chart review to prepare for the visit sometimes occurs.</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consistently identified and discussed before the visit. The chart is reviewed and preparations made to address safe opioid use.</a:t>
                      </a:r>
                    </a:p>
                  </a:txBody>
                  <a:tcPr marL="68580" marR="68580" marT="0" marB="0"/>
                </a:tc>
                <a:extLst>
                  <a:ext uri="{0D108BD9-81ED-4DB2-BD59-A6C34878D82A}">
                    <a16:rowId xmlns="" xmlns:a16="http://schemas.microsoft.com/office/drawing/2014/main" val="880029962"/>
                  </a:ext>
                </a:extLst>
              </a:tr>
              <a:tr h="265971">
                <a:tc>
                  <a:txBody>
                    <a:bodyPr/>
                    <a:lstStyle/>
                    <a:p>
                      <a:pPr marL="0" marR="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Empathic communication</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4072545381"/>
                  </a:ext>
                </a:extLst>
              </a:tr>
              <a:tr h="930897">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Training on patient-centered, empathic communication emphasizing patient safety, e.g., opioid risks, dose escalation, and to tapering…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not been offered to clinicians and staff.</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to clinicians, but there was limited participation.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and the majority of clinicians participated.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…is consistently offered with widespread, regular participation.</a:t>
                      </a:r>
                    </a:p>
                  </a:txBody>
                  <a:tcPr marL="68580" marR="68580" marT="0" marB="0"/>
                </a:tc>
                <a:extLst>
                  <a:ext uri="{0D108BD9-81ED-4DB2-BD59-A6C34878D82A}">
                    <a16:rowId xmlns="" xmlns:a16="http://schemas.microsoft.com/office/drawing/2014/main" val="629367008"/>
                  </a:ext>
                </a:extLst>
              </a:tr>
              <a:tr h="242033">
                <a:tc>
                  <a:txBody>
                    <a:bodyPr/>
                    <a:lstStyle/>
                    <a:p>
                      <a:pPr marL="228600" marR="0" indent="-22860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Patient involvement</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775015714"/>
                  </a:ext>
                </a:extLst>
              </a:tr>
              <a:tr h="1118739">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Training on how to involve patients on chronic opioid therapy in decision-making, setting goals for improvement and providing support for self-management…</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not been offered to clinicians.</a:t>
                      </a:r>
                    </a:p>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to clinicians, but there was limited participation.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and the majority of clinicians participated.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…is consistently offered with widespread, regular participation.</a:t>
                      </a:r>
                    </a:p>
                  </a:txBody>
                  <a:tcPr marL="68580" marR="68580" marT="0" marB="0"/>
                </a:tc>
                <a:extLst>
                  <a:ext uri="{0D108BD9-81ED-4DB2-BD59-A6C34878D82A}">
                    <a16:rowId xmlns="" xmlns:a16="http://schemas.microsoft.com/office/drawing/2014/main" val="2146668473"/>
                  </a:ext>
                </a:extLst>
              </a:tr>
              <a:tr h="245690">
                <a:tc>
                  <a:txBody>
                    <a:bodyPr/>
                    <a:lstStyle/>
                    <a:p>
                      <a:pPr marL="228600" marR="0" indent="-22860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Care plans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765988175"/>
                  </a:ext>
                </a:extLst>
              </a:tr>
              <a:tr h="555213">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Care plan templates for chronic pain management…</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but do not align with current clinic policies and/or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align with current clinic policies, but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align with current policies, and are consistently used. </a:t>
                      </a:r>
                    </a:p>
                  </a:txBody>
                  <a:tcPr marL="68580" marR="68580" marT="0" marB="0"/>
                </a:tc>
                <a:extLst>
                  <a:ext uri="{0D108BD9-81ED-4DB2-BD59-A6C34878D82A}">
                    <a16:rowId xmlns="" xmlns:a16="http://schemas.microsoft.com/office/drawing/2014/main" val="4121554167"/>
                  </a:ext>
                </a:extLst>
              </a:tr>
              <a:tr h="246688">
                <a:tc>
                  <a:txBody>
                    <a:bodyPr/>
                    <a:lstStyle/>
                    <a:p>
                      <a:pPr marL="228600" marR="0" indent="-22860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Patient Education</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1              2              3</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4              5              6</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7              8              9</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10              11              12</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1755152056"/>
                  </a:ext>
                </a:extLst>
              </a:tr>
              <a:tr h="743056">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Patient education materials that include explanation of the risks, and limited benefits of long-term opioid use…</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…do not exist.</a:t>
                      </a:r>
                    </a:p>
                    <a:p>
                      <a:pPr marL="0" marR="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 </a:t>
                      </a:r>
                      <a:endParaRPr lang="en-US" sz="110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but strategies to disseminate to patients do not exist.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and dissemination strategies exist, but the strategies have not been fully implemented.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dissemination strategies exist, and the strategies have been fully implemented.</a:t>
                      </a:r>
                    </a:p>
                  </a:txBody>
                  <a:tcPr marL="68580" marR="68580" marT="0" marB="0"/>
                </a:tc>
                <a:extLst>
                  <a:ext uri="{0D108BD9-81ED-4DB2-BD59-A6C34878D82A}">
                    <a16:rowId xmlns="" xmlns:a16="http://schemas.microsoft.com/office/drawing/2014/main" val="1351016908"/>
                  </a:ext>
                </a:extLst>
              </a:tr>
            </a:tbl>
          </a:graphicData>
        </a:graphic>
      </p:graphicFrame>
    </p:spTree>
    <p:extLst>
      <p:ext uri="{BB962C8B-B14F-4D97-AF65-F5344CB8AC3E}">
        <p14:creationId xmlns:p14="http://schemas.microsoft.com/office/powerpoint/2010/main" val="254729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080825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6359" y="417026"/>
            <a:ext cx="7248306" cy="445770"/>
          </a:xfrm>
        </p:spPr>
        <p:txBody>
          <a:bodyPr>
            <a:noAutofit/>
          </a:bodyPr>
          <a:lstStyle/>
          <a:p>
            <a:r>
              <a:rPr lang="en-US" sz="3200" dirty="0">
                <a:solidFill>
                  <a:schemeClr val="tx1"/>
                </a:solidFill>
              </a:rPr>
              <a:t>Caring for complex patients</a:t>
            </a:r>
          </a:p>
        </p:txBody>
      </p:sp>
      <p:graphicFrame>
        <p:nvGraphicFramePr>
          <p:cNvPr id="3" name="Table 2"/>
          <p:cNvGraphicFramePr>
            <a:graphicFrameLocks noGrp="1"/>
          </p:cNvGraphicFramePr>
          <p:nvPr>
            <p:extLst>
              <p:ext uri="{D42A27DB-BD31-4B8C-83A1-F6EECF244321}">
                <p14:modId xmlns:p14="http://schemas.microsoft.com/office/powerpoint/2010/main" val="1698471092"/>
              </p:ext>
            </p:extLst>
          </p:nvPr>
        </p:nvGraphicFramePr>
        <p:xfrm>
          <a:off x="2" y="1345612"/>
          <a:ext cx="9143998" cy="4072207"/>
        </p:xfrm>
        <a:graphic>
          <a:graphicData uri="http://schemas.openxmlformats.org/drawingml/2006/table">
            <a:tbl>
              <a:tblPr firstRow="1" firstCol="1" bandRow="1">
                <a:tableStyleId>{BC89EF96-8CEA-46FF-86C4-4CE0E7609802}</a:tableStyleId>
              </a:tblPr>
              <a:tblGrid>
                <a:gridCol w="1942573">
                  <a:extLst>
                    <a:ext uri="{9D8B030D-6E8A-4147-A177-3AD203B41FA5}">
                      <a16:colId xmlns="" xmlns:a16="http://schemas.microsoft.com/office/drawing/2014/main" val="2845698471"/>
                    </a:ext>
                  </a:extLst>
                </a:gridCol>
                <a:gridCol w="1664541">
                  <a:extLst>
                    <a:ext uri="{9D8B030D-6E8A-4147-A177-3AD203B41FA5}">
                      <a16:colId xmlns="" xmlns:a16="http://schemas.microsoft.com/office/drawing/2014/main" val="3946890872"/>
                    </a:ext>
                  </a:extLst>
                </a:gridCol>
                <a:gridCol w="1845628">
                  <a:extLst>
                    <a:ext uri="{9D8B030D-6E8A-4147-A177-3AD203B41FA5}">
                      <a16:colId xmlns="" xmlns:a16="http://schemas.microsoft.com/office/drawing/2014/main" val="2769612903"/>
                    </a:ext>
                  </a:extLst>
                </a:gridCol>
                <a:gridCol w="1845628">
                  <a:extLst>
                    <a:ext uri="{9D8B030D-6E8A-4147-A177-3AD203B41FA5}">
                      <a16:colId xmlns="" xmlns:a16="http://schemas.microsoft.com/office/drawing/2014/main" val="1555192003"/>
                    </a:ext>
                  </a:extLst>
                </a:gridCol>
                <a:gridCol w="1845628">
                  <a:extLst>
                    <a:ext uri="{9D8B030D-6E8A-4147-A177-3AD203B41FA5}">
                      <a16:colId xmlns="" xmlns:a16="http://schemas.microsoft.com/office/drawing/2014/main" val="654336546"/>
                    </a:ext>
                  </a:extLst>
                </a:gridCol>
              </a:tblGrid>
              <a:tr h="599427">
                <a:tc>
                  <a:txBody>
                    <a:bodyPr/>
                    <a:lstStyle/>
                    <a:p>
                      <a:pPr marL="0" marR="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Identifying complex patients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817736001"/>
                  </a:ext>
                </a:extLst>
              </a:tr>
              <a:tr h="1513354">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Policies, clinic-selected screening tools, and workflows to identify opioid misuse, diversion, addiction, and to recognize mental/behavioral health needs…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…partially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are only partially implemented.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and are consistently implemented.</a:t>
                      </a:r>
                    </a:p>
                  </a:txBody>
                  <a:tcPr marL="68580" marR="68580" marT="0" marB="0"/>
                </a:tc>
                <a:extLst>
                  <a:ext uri="{0D108BD9-81ED-4DB2-BD59-A6C34878D82A}">
                    <a16:rowId xmlns="" xmlns:a16="http://schemas.microsoft.com/office/drawing/2014/main" val="4057187303"/>
                  </a:ext>
                </a:extLst>
              </a:tr>
              <a:tr h="599427">
                <a:tc>
                  <a:txBody>
                    <a:bodyPr/>
                    <a:lstStyle/>
                    <a:p>
                      <a:pPr marL="228600" marR="0" indent="-22860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Behavioral health resources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3709438409"/>
                  </a:ext>
                </a:extLst>
              </a:tr>
              <a:tr h="1359999">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Mental/behavioral health  services…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difficult to obtain reliably.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available from behavioral health specialists but aren’t timely or convenient.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available from behavioral health specialists and are usually timely and convenient.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readily available from behavioral health specialists who are onsite or who work in an organization that has a referral protocol or agreement with our practice setting.</a:t>
                      </a:r>
                    </a:p>
                  </a:txBody>
                  <a:tcPr marL="68580" marR="68580" marT="0" marB="0"/>
                </a:tc>
                <a:extLst>
                  <a:ext uri="{0D108BD9-81ED-4DB2-BD59-A6C34878D82A}">
                    <a16:rowId xmlns="" xmlns:a16="http://schemas.microsoft.com/office/drawing/2014/main" val="4130955290"/>
                  </a:ext>
                </a:extLst>
              </a:tr>
            </a:tbl>
          </a:graphicData>
        </a:graphic>
      </p:graphicFrame>
    </p:spTree>
    <p:extLst>
      <p:ext uri="{BB962C8B-B14F-4D97-AF65-F5344CB8AC3E}">
        <p14:creationId xmlns:p14="http://schemas.microsoft.com/office/powerpoint/2010/main" val="218491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4" y="417026"/>
            <a:ext cx="7248306" cy="445770"/>
          </a:xfrm>
        </p:spPr>
        <p:txBody>
          <a:bodyPr>
            <a:noAutofit/>
          </a:bodyPr>
          <a:lstStyle/>
          <a:p>
            <a:r>
              <a:rPr lang="en-US" sz="3200" dirty="0">
                <a:solidFill>
                  <a:schemeClr val="tx1"/>
                </a:solidFill>
              </a:rPr>
              <a:t>Measuring Success</a:t>
            </a:r>
          </a:p>
        </p:txBody>
      </p:sp>
      <p:graphicFrame>
        <p:nvGraphicFramePr>
          <p:cNvPr id="3" name="Table 2"/>
          <p:cNvGraphicFramePr>
            <a:graphicFrameLocks noGrp="1"/>
          </p:cNvGraphicFramePr>
          <p:nvPr>
            <p:extLst>
              <p:ext uri="{D42A27DB-BD31-4B8C-83A1-F6EECF244321}">
                <p14:modId xmlns:p14="http://schemas.microsoft.com/office/powerpoint/2010/main" val="3267218736"/>
              </p:ext>
            </p:extLst>
          </p:nvPr>
        </p:nvGraphicFramePr>
        <p:xfrm>
          <a:off x="2" y="1345612"/>
          <a:ext cx="9143998" cy="4238174"/>
        </p:xfrm>
        <a:graphic>
          <a:graphicData uri="http://schemas.openxmlformats.org/drawingml/2006/table">
            <a:tbl>
              <a:tblPr firstRow="1" firstCol="1" bandRow="1">
                <a:tableStyleId>{BC89EF96-8CEA-46FF-86C4-4CE0E7609802}</a:tableStyleId>
              </a:tblPr>
              <a:tblGrid>
                <a:gridCol w="1942573">
                  <a:extLst>
                    <a:ext uri="{9D8B030D-6E8A-4147-A177-3AD203B41FA5}">
                      <a16:colId xmlns="" xmlns:a16="http://schemas.microsoft.com/office/drawing/2014/main" val="2845698471"/>
                    </a:ext>
                  </a:extLst>
                </a:gridCol>
                <a:gridCol w="1664541">
                  <a:extLst>
                    <a:ext uri="{9D8B030D-6E8A-4147-A177-3AD203B41FA5}">
                      <a16:colId xmlns="" xmlns:a16="http://schemas.microsoft.com/office/drawing/2014/main" val="3946890872"/>
                    </a:ext>
                  </a:extLst>
                </a:gridCol>
                <a:gridCol w="1845628">
                  <a:extLst>
                    <a:ext uri="{9D8B030D-6E8A-4147-A177-3AD203B41FA5}">
                      <a16:colId xmlns="" xmlns:a16="http://schemas.microsoft.com/office/drawing/2014/main" val="2769612903"/>
                    </a:ext>
                  </a:extLst>
                </a:gridCol>
                <a:gridCol w="1845628">
                  <a:extLst>
                    <a:ext uri="{9D8B030D-6E8A-4147-A177-3AD203B41FA5}">
                      <a16:colId xmlns="" xmlns:a16="http://schemas.microsoft.com/office/drawing/2014/main" val="1555192003"/>
                    </a:ext>
                  </a:extLst>
                </a:gridCol>
                <a:gridCol w="1845628">
                  <a:extLst>
                    <a:ext uri="{9D8B030D-6E8A-4147-A177-3AD203B41FA5}">
                      <a16:colId xmlns="" xmlns:a16="http://schemas.microsoft.com/office/drawing/2014/main" val="654336546"/>
                    </a:ext>
                  </a:extLst>
                </a:gridCol>
              </a:tblGrid>
              <a:tr h="599427">
                <a:tc>
                  <a:txBody>
                    <a:bodyPr/>
                    <a:lstStyle/>
                    <a:p>
                      <a:pPr marL="0" marR="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Monitoring progress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817736001"/>
                  </a:ext>
                </a:extLst>
              </a:tr>
              <a:tr h="1513354">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A system to measure and monitor progress in opioid therapy practice change…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…does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…exists, including overall tracking goals, but regular tracking reports on specific objectives have not been produced.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used to produce regular tracking reports on specific objectives. Leadership reviews are done occasionally, but not on a formal schedule.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…has been fully implemented to measure and track progress on specific objectives. Leadership reviews progress reports regularly and adjustments and improvements are implemented.</a:t>
                      </a:r>
                    </a:p>
                  </a:txBody>
                  <a:tcPr marL="68580" marR="68580" marT="0" marB="0"/>
                </a:tc>
                <a:extLst>
                  <a:ext uri="{0D108BD9-81ED-4DB2-BD59-A6C34878D82A}">
                    <a16:rowId xmlns="" xmlns:a16="http://schemas.microsoft.com/office/drawing/2014/main" val="4057187303"/>
                  </a:ext>
                </a:extLst>
              </a:tr>
              <a:tr h="599427">
                <a:tc>
                  <a:txBody>
                    <a:bodyPr/>
                    <a:lstStyle/>
                    <a:p>
                      <a:pPr marL="228600" marR="0" indent="-22860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Assessing and modifying</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 xmlns:a16="http://schemas.microsoft.com/office/drawing/2014/main" val="3709438409"/>
                  </a:ext>
                </a:extLst>
              </a:tr>
              <a:tr h="1359999">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Adjustments to achieve safer opioid prescribing based on monitoring data…</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not being made.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occasionally made, but are limited in scope and consistency.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often made and are usually timely.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consistently made and are integrated in overall quality improvement strategies.</a:t>
                      </a:r>
                    </a:p>
                  </a:txBody>
                  <a:tcPr marL="68580" marR="68580" marT="0" marB="0"/>
                </a:tc>
                <a:extLst>
                  <a:ext uri="{0D108BD9-81ED-4DB2-BD59-A6C34878D82A}">
                    <a16:rowId xmlns="" xmlns:a16="http://schemas.microsoft.com/office/drawing/2014/main" val="4130955290"/>
                  </a:ext>
                </a:extLst>
              </a:tr>
            </a:tbl>
          </a:graphicData>
        </a:graphic>
      </p:graphicFrame>
    </p:spTree>
    <p:extLst>
      <p:ext uri="{BB962C8B-B14F-4D97-AF65-F5344CB8AC3E}">
        <p14:creationId xmlns:p14="http://schemas.microsoft.com/office/powerpoint/2010/main" val="404133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Now the work begins!</a:t>
            </a:r>
          </a:p>
        </p:txBody>
      </p:sp>
      <p:sp>
        <p:nvSpPr>
          <p:cNvPr id="3" name="Content Placeholder 2"/>
          <p:cNvSpPr>
            <a:spLocks noGrp="1"/>
          </p:cNvSpPr>
          <p:nvPr>
            <p:ph idx="1"/>
          </p:nvPr>
        </p:nvSpPr>
        <p:spPr>
          <a:xfrm>
            <a:off x="792014" y="2008978"/>
            <a:ext cx="7543801" cy="3611019"/>
          </a:xfrm>
        </p:spPr>
        <p:txBody>
          <a:bodyPr/>
          <a:lstStyle/>
          <a:p>
            <a:pPr marL="0" indent="0">
              <a:buNone/>
            </a:pPr>
            <a:r>
              <a:rPr lang="en-US" sz="2400" b="1" dirty="0"/>
              <a:t>This is an all clinic, team process</a:t>
            </a:r>
          </a:p>
          <a:p>
            <a:pPr>
              <a:buFont typeface="Wingdings" panose="05000000000000000000" pitchFamily="2" charset="2"/>
              <a:buChar char="q"/>
            </a:pPr>
            <a:r>
              <a:rPr lang="en-US" sz="2100" dirty="0"/>
              <a:t>  Opioid Improvement Team will create a plan to move </a:t>
            </a:r>
            <a:r>
              <a:rPr lang="en-US" sz="2100" dirty="0" smtClean="0"/>
              <a:t>forward, be </a:t>
            </a:r>
            <a:br>
              <a:rPr lang="en-US" sz="2100" dirty="0" smtClean="0"/>
            </a:br>
            <a:r>
              <a:rPr lang="en-US" sz="2100" dirty="0" smtClean="0"/>
              <a:t>    prepared to engage in these processes. </a:t>
            </a:r>
            <a:endParaRPr lang="en-US" sz="2100" dirty="0"/>
          </a:p>
          <a:p>
            <a:pPr>
              <a:buFont typeface="Wingdings" panose="05000000000000000000" pitchFamily="2" charset="2"/>
              <a:buChar char="q"/>
            </a:pPr>
            <a:r>
              <a:rPr lang="en-US" sz="2100" dirty="0"/>
              <a:t>  You will have a chance to participate in Clinical Education  </a:t>
            </a:r>
            <a:br>
              <a:rPr lang="en-US" sz="2100" dirty="0"/>
            </a:br>
            <a:r>
              <a:rPr lang="en-US" sz="2100" dirty="0"/>
              <a:t>    opportunities </a:t>
            </a:r>
          </a:p>
          <a:p>
            <a:pPr>
              <a:buFont typeface="Wingdings" panose="05000000000000000000" pitchFamily="2" charset="2"/>
              <a:buChar char="q"/>
            </a:pPr>
            <a:r>
              <a:rPr lang="en-US" sz="2100" dirty="0"/>
              <a:t>  </a:t>
            </a:r>
            <a:r>
              <a:rPr lang="en-US" sz="2100" dirty="0" smtClean="0"/>
              <a:t>Now is a good time to sign </a:t>
            </a:r>
            <a:r>
              <a:rPr lang="en-US" sz="2100" dirty="0"/>
              <a:t>up for the Prescription Monitoring </a:t>
            </a:r>
            <a:r>
              <a:rPr lang="en-US" sz="2100" dirty="0" smtClean="0"/>
              <a:t/>
            </a:r>
            <a:br>
              <a:rPr lang="en-US" sz="2100" dirty="0" smtClean="0"/>
            </a:br>
            <a:r>
              <a:rPr lang="en-US" sz="2100" dirty="0" smtClean="0"/>
              <a:t>    Program </a:t>
            </a:r>
            <a:r>
              <a:rPr lang="en-US" sz="2100" dirty="0"/>
              <a:t>(PMP) </a:t>
            </a:r>
            <a:r>
              <a:rPr lang="en-US" sz="2100" dirty="0" smtClean="0"/>
              <a:t>if you have not already</a:t>
            </a:r>
            <a:endParaRPr lang="en-US" sz="2100" dirty="0"/>
          </a:p>
          <a:p>
            <a:pPr marL="0" indent="0">
              <a:buNone/>
            </a:pPr>
            <a:endParaRPr lang="en-US" dirty="0"/>
          </a:p>
        </p:txBody>
      </p:sp>
    </p:spTree>
    <p:extLst>
      <p:ext uri="{BB962C8B-B14F-4D97-AF65-F5344CB8AC3E}">
        <p14:creationId xmlns:p14="http://schemas.microsoft.com/office/powerpoint/2010/main" val="243905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75" y="753941"/>
            <a:ext cx="7410250" cy="893804"/>
          </a:xfrm>
        </p:spPr>
        <p:txBody>
          <a:bodyPr>
            <a:normAutofit/>
          </a:bodyPr>
          <a:lstStyle/>
          <a:p>
            <a:r>
              <a:rPr lang="en-US" dirty="0">
                <a:solidFill>
                  <a:schemeClr val="tx1"/>
                </a:solidFill>
              </a:rPr>
              <a:t>UW TelePain</a:t>
            </a:r>
          </a:p>
        </p:txBody>
      </p:sp>
      <p:sp>
        <p:nvSpPr>
          <p:cNvPr id="3" name="Rectangle 2"/>
          <p:cNvSpPr/>
          <p:nvPr/>
        </p:nvSpPr>
        <p:spPr>
          <a:xfrm>
            <a:off x="428625" y="1757362"/>
            <a:ext cx="8172450" cy="4636013"/>
          </a:xfrm>
          <a:prstGeom prst="rect">
            <a:avLst/>
          </a:prstGeom>
        </p:spPr>
        <p:txBody>
          <a:bodyPr wrap="square">
            <a:spAutoFit/>
          </a:bodyPr>
          <a:lstStyle/>
          <a:p>
            <a:r>
              <a:rPr lang="en-US" dirty="0"/>
              <a:t>Audio and videoconference-based knowledge network of inter-professional specialists with expertise in the management of challenging chronic pain problems. </a:t>
            </a:r>
          </a:p>
          <a:p>
            <a:endParaRPr lang="en-US" dirty="0"/>
          </a:p>
          <a:p>
            <a:pPr algn="ctr"/>
            <a:r>
              <a:rPr lang="en-US" sz="2200" b="1" dirty="0"/>
              <a:t>Every Wednesday from 12.00pm to 1.30pm</a:t>
            </a:r>
            <a:endParaRPr lang="en-US" sz="2200" dirty="0"/>
          </a:p>
          <a:p>
            <a:endParaRPr lang="en-US" b="1" dirty="0"/>
          </a:p>
          <a:p>
            <a:r>
              <a:rPr lang="en-US" b="1" dirty="0"/>
              <a:t>Weekly UW TelePain sessions include:</a:t>
            </a:r>
            <a:endParaRPr lang="en-US" dirty="0"/>
          </a:p>
          <a:p>
            <a:pPr marL="342900" indent="-342900">
              <a:buFont typeface="+mj-lt"/>
              <a:buAutoNum type="arabicPeriod"/>
            </a:pPr>
            <a:r>
              <a:rPr lang="en-US" dirty="0"/>
              <a:t>Didactic presentations from the UW Pain Medicine curriculum for community healthcare providers</a:t>
            </a:r>
          </a:p>
          <a:p>
            <a:pPr marL="342900" indent="-342900">
              <a:buFont typeface="+mj-lt"/>
              <a:buAutoNum type="arabicPeriod"/>
            </a:pPr>
            <a:r>
              <a:rPr lang="en-US" dirty="0"/>
              <a:t>Case presentations from community clinicians</a:t>
            </a:r>
          </a:p>
          <a:p>
            <a:pPr marL="342900" indent="-342900">
              <a:buFont typeface="+mj-lt"/>
              <a:buAutoNum type="arabicPeriod"/>
            </a:pPr>
            <a:r>
              <a:rPr lang="en-US" dirty="0"/>
              <a:t>Interactive consultations for providers with an inter-professional panel of specialists</a:t>
            </a:r>
          </a:p>
          <a:p>
            <a:pPr marL="342900" indent="-342900">
              <a:buFont typeface="+mj-lt"/>
              <a:buAutoNum type="arabicPeriod"/>
            </a:pPr>
            <a:r>
              <a:rPr lang="en-US" dirty="0"/>
              <a:t>The use of measurement based clinical instruments to assess treatment effectiveness and outcomes</a:t>
            </a:r>
          </a:p>
          <a:p>
            <a:r>
              <a:rPr lang="en-US" dirty="0"/>
              <a:t> </a:t>
            </a:r>
          </a:p>
          <a:p>
            <a:r>
              <a:rPr lang="en-US" dirty="0"/>
              <a:t>TO REGISTER: </a:t>
            </a:r>
            <a:r>
              <a:rPr lang="en-US" sz="2200" b="1" dirty="0"/>
              <a:t>www.depts.washington.edu/anesth/care/pain/telepain</a:t>
            </a:r>
            <a:endParaRPr lang="en-US" sz="2200" dirty="0"/>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392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FC9880-0477-5F4A-BF46-5AE205557D9F}"/>
              </a:ext>
            </a:extLst>
          </p:cNvPr>
          <p:cNvSpPr>
            <a:spLocks noGrp="1"/>
          </p:cNvSpPr>
          <p:nvPr>
            <p:ph type="title"/>
          </p:nvPr>
        </p:nvSpPr>
        <p:spPr/>
        <p:txBody>
          <a:bodyPr/>
          <a:lstStyle/>
          <a:p>
            <a:r>
              <a:rPr lang="en-US" dirty="0" smtClean="0">
                <a:solidFill>
                  <a:schemeClr val="tx1"/>
                </a:solidFill>
              </a:rPr>
              <a:t>Resources for you</a:t>
            </a:r>
            <a:endParaRPr lang="en-US" dirty="0">
              <a:solidFill>
                <a:schemeClr val="tx1"/>
              </a:solidFill>
            </a:endParaRPr>
          </a:p>
        </p:txBody>
      </p:sp>
      <p:sp>
        <p:nvSpPr>
          <p:cNvPr id="3" name="Content Placeholder 2">
            <a:extLst>
              <a:ext uri="{FF2B5EF4-FFF2-40B4-BE49-F238E27FC236}">
                <a16:creationId xmlns="" xmlns:a16="http://schemas.microsoft.com/office/drawing/2014/main" id="{1919FC58-53CF-F649-9FD5-52B5C506EC06}"/>
              </a:ext>
            </a:extLst>
          </p:cNvPr>
          <p:cNvSpPr>
            <a:spLocks noGrp="1"/>
          </p:cNvSpPr>
          <p:nvPr>
            <p:ph idx="1"/>
          </p:nvPr>
        </p:nvSpPr>
        <p:spPr>
          <a:xfrm>
            <a:off x="824098" y="1732699"/>
            <a:ext cx="7543801" cy="4684145"/>
          </a:xfrm>
        </p:spPr>
        <p:txBody>
          <a:bodyPr>
            <a:normAutofit fontScale="92500" lnSpcReduction="10000"/>
          </a:bodyPr>
          <a:lstStyle/>
          <a:p>
            <a:pPr>
              <a:buFont typeface="Wingdings" panose="05000000000000000000" pitchFamily="2" charset="2"/>
              <a:buChar char="q"/>
            </a:pPr>
            <a:r>
              <a:rPr lang="en-US" sz="2300" dirty="0"/>
              <a:t>  CDC patient education </a:t>
            </a:r>
            <a:r>
              <a:rPr lang="en-US" sz="2300" dirty="0" smtClean="0"/>
              <a:t>handout</a:t>
            </a:r>
            <a:endParaRPr lang="en-US" sz="2300" dirty="0"/>
          </a:p>
          <a:p>
            <a:pPr>
              <a:buFont typeface="Wingdings" panose="05000000000000000000" pitchFamily="2" charset="2"/>
              <a:buChar char="q"/>
            </a:pPr>
            <a:r>
              <a:rPr lang="en-US" sz="2300" dirty="0"/>
              <a:t>  VA tapering Guidelines</a:t>
            </a:r>
          </a:p>
          <a:p>
            <a:pPr>
              <a:buFont typeface="Wingdings" panose="05000000000000000000" pitchFamily="2" charset="2"/>
              <a:buChar char="q"/>
            </a:pPr>
            <a:r>
              <a:rPr lang="en-US" sz="2300" dirty="0"/>
              <a:t> </a:t>
            </a:r>
            <a:r>
              <a:rPr lang="en-US" sz="2300" dirty="0" smtClean="0"/>
              <a:t> Scripts for difficult conversations</a:t>
            </a:r>
            <a:endParaRPr lang="en-US" sz="2300" dirty="0"/>
          </a:p>
          <a:p>
            <a:pPr>
              <a:buFont typeface="Wingdings" panose="05000000000000000000" pitchFamily="2" charset="2"/>
              <a:buChar char="q"/>
            </a:pPr>
            <a:r>
              <a:rPr lang="en-US" sz="2300" dirty="0"/>
              <a:t>  </a:t>
            </a:r>
            <a:r>
              <a:rPr lang="en-US" sz="2300" dirty="0" smtClean="0"/>
              <a:t>Prescription Monitoring Program </a:t>
            </a:r>
            <a:r>
              <a:rPr lang="en-US" sz="2300" dirty="0"/>
              <a:t>registration info</a:t>
            </a:r>
          </a:p>
          <a:p>
            <a:pPr>
              <a:buFont typeface="Wingdings" panose="05000000000000000000" pitchFamily="2" charset="2"/>
              <a:buChar char="q"/>
            </a:pPr>
            <a:r>
              <a:rPr lang="en-US" sz="2300" dirty="0"/>
              <a:t>  </a:t>
            </a:r>
            <a:r>
              <a:rPr lang="en-US" sz="2300" dirty="0" smtClean="0"/>
              <a:t>And more… check out the Six </a:t>
            </a:r>
            <a:r>
              <a:rPr lang="en-US" sz="2300" dirty="0"/>
              <a:t>Building Blocks </a:t>
            </a:r>
            <a:r>
              <a:rPr lang="en-US" sz="2300" dirty="0" smtClean="0"/>
              <a:t>website,  </a:t>
            </a:r>
            <a:br>
              <a:rPr lang="en-US" sz="2300" dirty="0" smtClean="0"/>
            </a:br>
            <a:endParaRPr lang="en-US" sz="2300" dirty="0" smtClean="0"/>
          </a:p>
          <a:p>
            <a:pPr marL="0" indent="0" algn="ctr">
              <a:buNone/>
            </a:pPr>
            <a:r>
              <a:rPr lang="en-US" sz="2300" b="1" dirty="0" smtClean="0">
                <a:hlinkClick r:id="rId3"/>
              </a:rPr>
              <a:t>www.improvingopioidcare.org</a:t>
            </a:r>
            <a:endParaRPr lang="en-US" sz="2300" b="1" dirty="0"/>
          </a:p>
          <a:p>
            <a:pPr marL="0" indent="0" algn="ctr">
              <a:lnSpc>
                <a:spcPct val="110000"/>
              </a:lnSpc>
              <a:spcBef>
                <a:spcPts val="0"/>
              </a:spcBef>
              <a:spcAft>
                <a:spcPts val="1200"/>
              </a:spcAft>
              <a:buNone/>
            </a:pPr>
            <a:r>
              <a:rPr lang="en-US" dirty="0"/>
              <a:t/>
            </a:r>
            <a:br>
              <a:rPr lang="en-US" dirty="0"/>
            </a:br>
            <a:endParaRPr lang="en-US" sz="2300" dirty="0"/>
          </a:p>
        </p:txBody>
      </p:sp>
    </p:spTree>
    <p:extLst>
      <p:ext uri="{BB962C8B-B14F-4D97-AF65-F5344CB8AC3E}">
        <p14:creationId xmlns:p14="http://schemas.microsoft.com/office/powerpoint/2010/main" val="339531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Contacts</a:t>
            </a:r>
          </a:p>
        </p:txBody>
      </p:sp>
      <p:sp>
        <p:nvSpPr>
          <p:cNvPr id="5" name="Content Placeholder 2"/>
          <p:cNvSpPr txBox="1">
            <a:spLocks/>
          </p:cNvSpPr>
          <p:nvPr/>
        </p:nvSpPr>
        <p:spPr>
          <a:xfrm>
            <a:off x="886433" y="1752168"/>
            <a:ext cx="7412231" cy="462808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300" b="1" dirty="0"/>
              <a:t>Nicole Ide, MPH </a:t>
            </a:r>
          </a:p>
          <a:p>
            <a:pPr marL="0" indent="0">
              <a:spcBef>
                <a:spcPts val="0"/>
              </a:spcBef>
              <a:spcAft>
                <a:spcPts val="600"/>
              </a:spcAft>
              <a:buNone/>
            </a:pPr>
            <a:r>
              <a:rPr lang="en-US" sz="2300" dirty="0"/>
              <a:t>Practice Facilitator, University of Washington Department of Family Medicine </a:t>
            </a:r>
          </a:p>
          <a:p>
            <a:pPr marL="0" indent="0">
              <a:spcBef>
                <a:spcPts val="0"/>
              </a:spcBef>
              <a:spcAft>
                <a:spcPts val="1800"/>
              </a:spcAft>
              <a:buNone/>
            </a:pPr>
            <a:r>
              <a:rPr lang="en-US" sz="2300" dirty="0"/>
              <a:t>Phone: 206-616-6760  E-mail: </a:t>
            </a:r>
            <a:r>
              <a:rPr lang="en-US" sz="2300" b="1" dirty="0">
                <a:hlinkClick r:id="rId3"/>
              </a:rPr>
              <a:t>iden8@uw.edu</a:t>
            </a:r>
            <a:endParaRPr lang="en-US" sz="2300" b="1" dirty="0"/>
          </a:p>
          <a:p>
            <a:pPr marL="0" indent="0">
              <a:spcBef>
                <a:spcPts val="0"/>
              </a:spcBef>
              <a:spcAft>
                <a:spcPts val="600"/>
              </a:spcAft>
              <a:buNone/>
            </a:pPr>
            <a:r>
              <a:rPr lang="en-US" sz="2300" b="1" dirty="0"/>
              <a:t>Laura-Mae Baldwin, MD, MPH</a:t>
            </a:r>
          </a:p>
          <a:p>
            <a:pPr marL="0" indent="0">
              <a:spcBef>
                <a:spcPts val="0"/>
              </a:spcBef>
              <a:spcAft>
                <a:spcPts val="600"/>
              </a:spcAft>
              <a:buNone/>
            </a:pPr>
            <a:r>
              <a:rPr lang="en-US" sz="2300" dirty="0"/>
              <a:t>Professor, University of Washington Department of Family Medicine</a:t>
            </a:r>
          </a:p>
          <a:p>
            <a:pPr marL="0" indent="0">
              <a:spcBef>
                <a:spcPts val="0"/>
              </a:spcBef>
              <a:spcAft>
                <a:spcPts val="600"/>
              </a:spcAft>
              <a:buNone/>
            </a:pPr>
            <a:r>
              <a:rPr lang="en-US" sz="2300" dirty="0"/>
              <a:t>Director, WWAMI region Practice and Research Network </a:t>
            </a:r>
          </a:p>
          <a:p>
            <a:pPr marL="0" indent="0">
              <a:spcBef>
                <a:spcPts val="0"/>
              </a:spcBef>
              <a:spcAft>
                <a:spcPts val="1800"/>
              </a:spcAft>
              <a:buNone/>
            </a:pPr>
            <a:r>
              <a:rPr lang="en-US" sz="2300" dirty="0"/>
              <a:t>Phone: 206-685-4799  E-mail: </a:t>
            </a:r>
            <a:r>
              <a:rPr lang="en-US" sz="2300" b="1" dirty="0">
                <a:hlinkClick r:id="rId4"/>
              </a:rPr>
              <a:t>lmb@uw.edu</a:t>
            </a:r>
            <a:r>
              <a:rPr lang="en-US" sz="2300" b="1" dirty="0"/>
              <a:t> </a:t>
            </a:r>
          </a:p>
          <a:p>
            <a:pPr marL="0" indent="0">
              <a:spcBef>
                <a:spcPts val="0"/>
              </a:spcBef>
              <a:spcAft>
                <a:spcPts val="600"/>
              </a:spcAft>
              <a:buNone/>
            </a:pPr>
            <a:r>
              <a:rPr lang="en-US" sz="2300" b="1" dirty="0"/>
              <a:t>Brooke Ike</a:t>
            </a:r>
          </a:p>
          <a:p>
            <a:pPr marL="0" indent="0">
              <a:spcBef>
                <a:spcPts val="0"/>
              </a:spcBef>
              <a:spcAft>
                <a:spcPts val="600"/>
              </a:spcAft>
              <a:buNone/>
            </a:pPr>
            <a:r>
              <a:rPr lang="en-US" sz="2300" dirty="0"/>
              <a:t>Practice Facilitator Specialist, University of Washington Department of Family Medicine </a:t>
            </a:r>
          </a:p>
          <a:p>
            <a:pPr marL="0" indent="0">
              <a:spcBef>
                <a:spcPts val="0"/>
              </a:spcBef>
              <a:spcAft>
                <a:spcPts val="1800"/>
              </a:spcAft>
              <a:buNone/>
            </a:pPr>
            <a:r>
              <a:rPr lang="en-US" sz="2300" dirty="0"/>
              <a:t>Phone: 206-685-1052  E-mail: </a:t>
            </a:r>
            <a:r>
              <a:rPr lang="en-US" sz="2300" b="1" dirty="0">
                <a:hlinkClick r:id="rId5"/>
              </a:rPr>
              <a:t>bike2@uw.edu</a:t>
            </a:r>
            <a:r>
              <a:rPr lang="en-US" sz="2300" b="1" dirty="0"/>
              <a:t> </a:t>
            </a:r>
          </a:p>
          <a:p>
            <a:pPr marL="0" indent="0">
              <a:spcBef>
                <a:spcPts val="0"/>
              </a:spcBef>
              <a:spcAft>
                <a:spcPts val="600"/>
              </a:spcAft>
              <a:buNone/>
            </a:pPr>
            <a:r>
              <a:rPr lang="en-US" sz="2300" b="1" dirty="0"/>
              <a:t>Michael L. Parchman, MD, MPH </a:t>
            </a:r>
          </a:p>
          <a:p>
            <a:pPr marL="0" indent="0">
              <a:spcBef>
                <a:spcPts val="0"/>
              </a:spcBef>
              <a:spcAft>
                <a:spcPts val="600"/>
              </a:spcAft>
              <a:buNone/>
            </a:pPr>
            <a:r>
              <a:rPr lang="en-US" sz="2300" dirty="0"/>
              <a:t>Director, MacColl Center for Health Care Innovation, Kaiser Permanente </a:t>
            </a:r>
          </a:p>
          <a:p>
            <a:pPr marL="0" indent="0">
              <a:spcBef>
                <a:spcPts val="0"/>
              </a:spcBef>
              <a:spcAft>
                <a:spcPts val="600"/>
              </a:spcAft>
              <a:buNone/>
            </a:pPr>
            <a:r>
              <a:rPr lang="en-US" sz="2300" dirty="0"/>
              <a:t>Washington Health Research Institute </a:t>
            </a:r>
          </a:p>
          <a:p>
            <a:pPr marL="0" indent="0">
              <a:spcBef>
                <a:spcPts val="0"/>
              </a:spcBef>
              <a:spcAft>
                <a:spcPts val="600"/>
              </a:spcAft>
              <a:buNone/>
            </a:pPr>
            <a:r>
              <a:rPr lang="en-US" sz="2300" dirty="0"/>
              <a:t>Phone: 206-287-2704  E-mail: </a:t>
            </a:r>
            <a:r>
              <a:rPr lang="en-US" sz="2300" b="1" dirty="0">
                <a:hlinkClick r:id="rId6"/>
              </a:rPr>
              <a:t>parchman.m@ghc.org</a:t>
            </a:r>
            <a:r>
              <a:rPr lang="en-US" sz="2300" b="1" dirty="0"/>
              <a:t>  </a:t>
            </a:r>
          </a:p>
        </p:txBody>
      </p:sp>
    </p:spTree>
    <p:extLst>
      <p:ext uri="{BB962C8B-B14F-4D97-AF65-F5344CB8AC3E}">
        <p14:creationId xmlns:p14="http://schemas.microsoft.com/office/powerpoint/2010/main" val="292435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889" y="0"/>
            <a:ext cx="5150223" cy="6858000"/>
          </a:xfrm>
          <a:prstGeom prst="rect">
            <a:avLst/>
          </a:prstGeom>
          <a:solidFill>
            <a:srgbClr val="BAB9B9"/>
          </a:solidFill>
        </p:spPr>
      </p:pic>
    </p:spTree>
    <p:extLst>
      <p:ext uri="{BB962C8B-B14F-4D97-AF65-F5344CB8AC3E}">
        <p14:creationId xmlns:p14="http://schemas.microsoft.com/office/powerpoint/2010/main" val="1535050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972" y="0"/>
            <a:ext cx="5174056" cy="6858000"/>
          </a:xfrm>
          <a:prstGeom prst="rect">
            <a:avLst/>
          </a:prstGeom>
        </p:spPr>
      </p:pic>
    </p:spTree>
    <p:extLst>
      <p:ext uri="{BB962C8B-B14F-4D97-AF65-F5344CB8AC3E}">
        <p14:creationId xmlns:p14="http://schemas.microsoft.com/office/powerpoint/2010/main" val="1826944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115&quot; Americans die every day from an opioid overd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40" y="0"/>
            <a:ext cx="8249393" cy="691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30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2" y="0"/>
            <a:ext cx="4987636" cy="6858000"/>
          </a:xfrm>
          <a:prstGeom prst="rect">
            <a:avLst/>
          </a:prstGeom>
        </p:spPr>
      </p:pic>
    </p:spTree>
    <p:extLst>
      <p:ext uri="{BB962C8B-B14F-4D97-AF65-F5344CB8AC3E}">
        <p14:creationId xmlns:p14="http://schemas.microsoft.com/office/powerpoint/2010/main" val="300398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8549" y="-33866"/>
            <a:ext cx="5166902" cy="6949440"/>
          </a:xfrm>
          <a:prstGeom prst="rect">
            <a:avLst/>
          </a:prstGeom>
          <a:solidFill>
            <a:srgbClr val="BAB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90812" y="394289"/>
            <a:ext cx="4562375" cy="3170099"/>
          </a:xfrm>
          <a:prstGeom prst="rect">
            <a:avLst/>
          </a:prstGeom>
          <a:noFill/>
        </p:spPr>
        <p:txBody>
          <a:bodyPr wrap="square" rtlCol="0">
            <a:spAutoFit/>
          </a:bodyPr>
          <a:lstStyle/>
          <a:p>
            <a:pPr algn="ctr"/>
            <a:r>
              <a:rPr lang="en-US" sz="2800" b="1" cap="all" dirty="0"/>
              <a:t>In Washington state, there are </a:t>
            </a:r>
          </a:p>
          <a:p>
            <a:pPr algn="ctr"/>
            <a:r>
              <a:rPr lang="en-US" sz="4000" b="1" cap="all" dirty="0" smtClean="0"/>
              <a:t>65 </a:t>
            </a:r>
            <a:r>
              <a:rPr lang="en-US" sz="4000" b="1" cap="all" dirty="0"/>
              <a:t>opioids </a:t>
            </a:r>
          </a:p>
          <a:p>
            <a:pPr algn="ctr"/>
            <a:r>
              <a:rPr lang="en-US" sz="2800" b="1" cap="all" dirty="0"/>
              <a:t>For prescription pain </a:t>
            </a:r>
            <a:r>
              <a:rPr lang="en-US" sz="3800" b="1" cap="all" dirty="0"/>
              <a:t>written for every 100 people</a:t>
            </a:r>
            <a:r>
              <a:rPr lang="en-US" sz="3600" b="1" cap="all" dirty="0"/>
              <a:t>. </a:t>
            </a:r>
            <a:endParaRPr lang="en-US" sz="3600" cap="all" dirty="0"/>
          </a:p>
        </p:txBody>
      </p:sp>
      <p:pic>
        <p:nvPicPr>
          <p:cNvPr id="8" name="Picture 6" descr="http://2.bp.blogspot.com/-HuQrkfPqsJI/VV4dmWXNOoI/AAAAAAAACGs/CFfZ3apLflw/s1600/WA_MAP_BLANK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329" y="3958677"/>
            <a:ext cx="3471343" cy="223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4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628" y="58696"/>
            <a:ext cx="7410250" cy="893804"/>
          </a:xfrm>
        </p:spPr>
        <p:txBody>
          <a:bodyPr>
            <a:normAutofit/>
          </a:bodyPr>
          <a:lstStyle/>
          <a:p>
            <a:pPr algn="l"/>
            <a:r>
              <a:rPr lang="en-US" sz="3600" dirty="0">
                <a:solidFill>
                  <a:schemeClr val="tx1"/>
                </a:solidFill>
              </a:rPr>
              <a:t>We have Dug a Deep Hole</a:t>
            </a:r>
          </a:p>
        </p:txBody>
      </p:sp>
      <p:sp>
        <p:nvSpPr>
          <p:cNvPr id="4" name="Rectangle 3"/>
          <p:cNvSpPr/>
          <p:nvPr/>
        </p:nvSpPr>
        <p:spPr>
          <a:xfrm>
            <a:off x="324853" y="5600886"/>
            <a:ext cx="8719025" cy="384721"/>
          </a:xfrm>
          <a:prstGeom prst="rect">
            <a:avLst/>
          </a:prstGeom>
        </p:spPr>
        <p:txBody>
          <a:bodyPr wrap="square">
            <a:spAutoFit/>
          </a:bodyPr>
          <a:lstStyle/>
          <a:p>
            <a:pPr algn="ctr"/>
            <a:r>
              <a:rPr lang="en-US" sz="1900" b="1" dirty="0"/>
              <a:t>40%</a:t>
            </a:r>
            <a:r>
              <a:rPr lang="en-US" sz="1900" dirty="0"/>
              <a:t> of all U.S. opioid overdose deaths involve a prescription opioid</a:t>
            </a:r>
          </a:p>
        </p:txBody>
      </p:sp>
      <p:pic>
        <p:nvPicPr>
          <p:cNvPr id="7" name="Picture 2" descr="How To Use A Grub Hoe Dig And Till In The Garden Also For  clipar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15225" y="0"/>
            <a:ext cx="16287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41729" y="1063886"/>
            <a:ext cx="6873496" cy="4351859"/>
          </a:xfrm>
          <a:prstGeom prst="rect">
            <a:avLst/>
          </a:prstGeom>
        </p:spPr>
      </p:pic>
    </p:spTree>
    <p:extLst>
      <p:ext uri="{BB962C8B-B14F-4D97-AF65-F5344CB8AC3E}">
        <p14:creationId xmlns:p14="http://schemas.microsoft.com/office/powerpoint/2010/main" val="826837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5880</TotalTime>
  <Words>2914</Words>
  <Application>Microsoft Office PowerPoint</Application>
  <PresentationFormat>On-screen Show (4:3)</PresentationFormat>
  <Paragraphs>378</Paragraphs>
  <Slides>35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MS Mincho</vt:lpstr>
      <vt:lpstr>ＭＳ Ｐゴシック</vt:lpstr>
      <vt:lpstr>Arial</vt:lpstr>
      <vt:lpstr>Calibri</vt:lpstr>
      <vt:lpstr>Calibri Light</vt:lpstr>
      <vt:lpstr>Times New Roman</vt:lpstr>
      <vt:lpstr>Wingdings</vt:lpstr>
      <vt:lpstr>Retrospect</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We have Dug a Deep Hole</vt:lpstr>
      <vt:lpstr>Opioid Deaths in Washington State</vt:lpstr>
      <vt:lpstr>  Top five medicines prescribed in the U.S. in 2016 were:</vt:lpstr>
      <vt:lpstr>PowerPoint Presentation</vt:lpstr>
      <vt:lpstr>PowerPoint Presentation</vt:lpstr>
      <vt:lpstr>The Six Building Blocks</vt:lpstr>
      <vt:lpstr>The Six Building Blocks</vt:lpstr>
      <vt:lpstr>PowerPoint Presentation</vt:lpstr>
      <vt:lpstr>What one clinician said about how he felt after implementing the 6 BBs project:</vt:lpstr>
      <vt:lpstr>Implementing the Six Building Blocks</vt:lpstr>
      <vt:lpstr> What the Six Building Blocks team offers</vt:lpstr>
      <vt:lpstr>What we need from your clinic</vt:lpstr>
      <vt:lpstr>Why this project is important to (NAME OF CLINIC)  (insert clinic slides) </vt:lpstr>
      <vt:lpstr>Where are we now? A time for reflection &amp; discussion</vt:lpstr>
      <vt:lpstr>Diverse Perspectives</vt:lpstr>
      <vt:lpstr>Self-assessment activity directions</vt:lpstr>
      <vt:lpstr>Small-group baseline self-assessment results</vt:lpstr>
      <vt:lpstr>Leadership &amp; Consensus</vt:lpstr>
      <vt:lpstr>Policies, patient agreements, and workflows</vt:lpstr>
      <vt:lpstr>Tracking and monitoring patient care</vt:lpstr>
      <vt:lpstr>Planned, patient-centered visits </vt:lpstr>
      <vt:lpstr>Caring for complex patients</vt:lpstr>
      <vt:lpstr>Measuring Success</vt:lpstr>
      <vt:lpstr>Now the work begins!</vt:lpstr>
      <vt:lpstr>UW TelePain</vt:lpstr>
      <vt:lpstr>Resources for you</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Keppel</dc:creator>
  <cp:lastModifiedBy>Brooke Ike</cp:lastModifiedBy>
  <cp:revision>276</cp:revision>
  <cp:lastPrinted>2018-03-20T18:06:03Z</cp:lastPrinted>
  <dcterms:created xsi:type="dcterms:W3CDTF">2015-06-05T03:23:18Z</dcterms:created>
  <dcterms:modified xsi:type="dcterms:W3CDTF">2018-05-09T19:43:51Z</dcterms:modified>
</cp:coreProperties>
</file>