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Lst>
  <p:notesMasterIdLst>
    <p:notesMasterId r:id="rId22"/>
  </p:notesMasterIdLst>
  <p:handoutMasterIdLst>
    <p:handoutMasterId r:id="rId23"/>
  </p:handoutMasterIdLst>
  <p:sldIdLst>
    <p:sldId id="422" r:id="rId2"/>
    <p:sldId id="269" r:id="rId3"/>
    <p:sldId id="418" r:id="rId4"/>
    <p:sldId id="421" r:id="rId5"/>
    <p:sldId id="300" r:id="rId6"/>
    <p:sldId id="400" r:id="rId7"/>
    <p:sldId id="303" r:id="rId8"/>
    <p:sldId id="406" r:id="rId9"/>
    <p:sldId id="340" r:id="rId10"/>
    <p:sldId id="398" r:id="rId11"/>
    <p:sldId id="399" r:id="rId12"/>
    <p:sldId id="407" r:id="rId13"/>
    <p:sldId id="408" r:id="rId14"/>
    <p:sldId id="359" r:id="rId15"/>
    <p:sldId id="409" r:id="rId16"/>
    <p:sldId id="344" r:id="rId17"/>
    <p:sldId id="423" r:id="rId18"/>
    <p:sldId id="425" r:id="rId19"/>
    <p:sldId id="426" r:id="rId20"/>
    <p:sldId id="39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de" initials="NI" lastIdx="1" clrIdx="0">
    <p:extLst>
      <p:ext uri="{19B8F6BF-5375-455C-9EA6-DF929625EA0E}">
        <p15:presenceInfo xmlns:p15="http://schemas.microsoft.com/office/powerpoint/2012/main" userId="S-1-5-21-1500357716-3448401679-3774022129-3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9B9"/>
    <a:srgbClr val="99CB3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B9023-16A5-C042-ACD4-E78FD3F2CCEC}" v="21" dt="2018-12-12T18:43:08.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8" autoAdjust="0"/>
    <p:restoredTop sz="84275" autoAdjust="0"/>
  </p:normalViewPr>
  <p:slideViewPr>
    <p:cSldViewPr snapToGrid="0">
      <p:cViewPr varScale="1">
        <p:scale>
          <a:sx n="102" d="100"/>
          <a:sy n="102" d="100"/>
        </p:scale>
        <p:origin x="2328" y="114"/>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67386021191799E-2"/>
          <c:y val="0.14970891277723658"/>
          <c:w val="0.75970909886264215"/>
          <c:h val="0.74393780947833643"/>
        </c:manualLayout>
      </c:layout>
      <c:scatterChart>
        <c:scatterStyle val="smoothMarker"/>
        <c:varyColors val="0"/>
        <c:ser>
          <c:idx val="0"/>
          <c:order val="0"/>
          <c:tx>
            <c:strRef>
              <c:f>Sheet1!$B$1</c:f>
              <c:strCache>
                <c:ptCount val="1"/>
                <c:pt idx="0">
                  <c:v>Hazard Ratio</c:v>
                </c:pt>
              </c:strCache>
            </c:strRef>
          </c:tx>
          <c:xVal>
            <c:strRef>
              <c:f>Sheet1!$A$2:$A$5</c:f>
              <c:strCache>
                <c:ptCount val="4"/>
                <c:pt idx="0">
                  <c:v>20</c:v>
                </c:pt>
                <c:pt idx="1">
                  <c:v>50</c:v>
                </c:pt>
                <c:pt idx="2">
                  <c:v>100</c:v>
                </c:pt>
                <c:pt idx="3">
                  <c:v>&gt;100</c:v>
                </c:pt>
              </c:strCache>
            </c:strRef>
          </c:xVal>
          <c:yVal>
            <c:numRef>
              <c:f>Sheet1!$B$2:$B$5</c:f>
              <c:numCache>
                <c:formatCode>General</c:formatCode>
                <c:ptCount val="4"/>
                <c:pt idx="0">
                  <c:v>1</c:v>
                </c:pt>
                <c:pt idx="1">
                  <c:v>1.44</c:v>
                </c:pt>
                <c:pt idx="2">
                  <c:v>3.73</c:v>
                </c:pt>
                <c:pt idx="3">
                  <c:v>8.8699999999999992</c:v>
                </c:pt>
              </c:numCache>
            </c:numRef>
          </c:yVal>
          <c:smooth val="1"/>
          <c:extLst xmlns:c16r2="http://schemas.microsoft.com/office/drawing/2015/06/chart">
            <c:ext xmlns:c16="http://schemas.microsoft.com/office/drawing/2014/chart" uri="{C3380CC4-5D6E-409C-BE32-E72D297353CC}">
              <c16:uniqueId val="{00000000-E99F-493C-83D9-2F91C46B5DDE}"/>
            </c:ext>
          </c:extLst>
        </c:ser>
        <c:dLbls>
          <c:showLegendKey val="0"/>
          <c:showVal val="0"/>
          <c:showCatName val="0"/>
          <c:showSerName val="0"/>
          <c:showPercent val="0"/>
          <c:showBubbleSize val="0"/>
        </c:dLbls>
        <c:axId val="130983744"/>
        <c:axId val="130985984"/>
      </c:scatterChart>
      <c:valAx>
        <c:axId val="130983744"/>
        <c:scaling>
          <c:orientation val="minMax"/>
        </c:scaling>
        <c:delete val="0"/>
        <c:axPos val="b"/>
        <c:numFmt formatCode="General" sourceLinked="0"/>
        <c:majorTickMark val="out"/>
        <c:minorTickMark val="none"/>
        <c:tickLblPos val="nextTo"/>
        <c:crossAx val="130985984"/>
        <c:crosses val="autoZero"/>
        <c:crossBetween val="midCat"/>
      </c:valAx>
      <c:valAx>
        <c:axId val="130985984"/>
        <c:scaling>
          <c:orientation val="minMax"/>
        </c:scaling>
        <c:delete val="0"/>
        <c:axPos val="l"/>
        <c:majorGridlines/>
        <c:numFmt formatCode="General" sourceLinked="1"/>
        <c:majorTickMark val="out"/>
        <c:minorTickMark val="none"/>
        <c:tickLblPos val="nextTo"/>
        <c:crossAx val="130983744"/>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dirty="0">
                <a:solidFill>
                  <a:schemeClr val="tx1"/>
                </a:solidFill>
              </a:rPr>
              <a:t>Percent MED ≥ 100</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'[Aggregate Rolling COT 06.04.18_added percent.xlsx]Percent 100 or greater'!$D$1</c:f>
              <c:strCache>
                <c:ptCount val="1"/>
                <c:pt idx="0">
                  <c:v>Percent MED ≥ 100</c:v>
                </c:pt>
              </c:strCache>
            </c:strRef>
          </c:tx>
          <c:spPr>
            <a:ln w="28575" cap="rnd">
              <a:solidFill>
                <a:schemeClr val="tx1"/>
              </a:solidFill>
              <a:round/>
            </a:ln>
            <a:effectLst/>
          </c:spPr>
          <c:marker>
            <c:symbol val="none"/>
          </c:marker>
          <c:cat>
            <c:numRef>
              <c:f>'[Aggregate Rolling COT 06.04.18_added percent.xlsx]Percent 100 or greater'!$E$2:$E$23</c:f>
              <c:numCache>
                <c:formatCode>General</c:formatCode>
                <c:ptCount val="19"/>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numCache>
              <c:extLst xmlns:c16r2="http://schemas.microsoft.com/office/drawing/2015/06/chart"/>
            </c:numRef>
          </c:cat>
          <c:val>
            <c:numRef>
              <c:f>'[Aggregate Rolling COT 06.04.18_added percent.xlsx]Percent 100 or greater'!$D$2:$D$23</c:f>
              <c:numCache>
                <c:formatCode>0%</c:formatCode>
                <c:ptCount val="19"/>
                <c:pt idx="0">
                  <c:v>0.1271356783919598</c:v>
                </c:pt>
                <c:pt idx="1">
                  <c:v>0.12266928361138371</c:v>
                </c:pt>
                <c:pt idx="2">
                  <c:v>0.11979434447300771</c:v>
                </c:pt>
                <c:pt idx="3">
                  <c:v>0.12417302798982188</c:v>
                </c:pt>
                <c:pt idx="4">
                  <c:v>0.11709357030841611</c:v>
                </c:pt>
                <c:pt idx="5">
                  <c:v>0.1201923076923077</c:v>
                </c:pt>
                <c:pt idx="6">
                  <c:v>0.12232905982905982</c:v>
                </c:pt>
                <c:pt idx="7">
                  <c:v>0.11956521739130435</c:v>
                </c:pt>
                <c:pt idx="8">
                  <c:v>0.10712343665035345</c:v>
                </c:pt>
                <c:pt idx="9">
                  <c:v>0.10818231740801758</c:v>
                </c:pt>
                <c:pt idx="10">
                  <c:v>0.10426008968609865</c:v>
                </c:pt>
                <c:pt idx="11">
                  <c:v>0.10863509749303621</c:v>
                </c:pt>
                <c:pt idx="12">
                  <c:v>0.10550458715596331</c:v>
                </c:pt>
                <c:pt idx="13">
                  <c:v>0.10617977528089888</c:v>
                </c:pt>
                <c:pt idx="14">
                  <c:v>9.9539700805523587E-2</c:v>
                </c:pt>
                <c:pt idx="15">
                  <c:v>9.5346197502837682E-2</c:v>
                </c:pt>
                <c:pt idx="16">
                  <c:v>9.4988344988344992E-2</c:v>
                </c:pt>
                <c:pt idx="17">
                  <c:v>9.3333333333333338E-2</c:v>
                </c:pt>
                <c:pt idx="18">
                  <c:v>0.10166468489892984</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0-9B38-4134-B04B-D4983F968A82}"/>
            </c:ext>
          </c:extLst>
        </c:ser>
        <c:dLbls>
          <c:showLegendKey val="0"/>
          <c:showVal val="0"/>
          <c:showCatName val="0"/>
          <c:showSerName val="0"/>
          <c:showPercent val="0"/>
          <c:showBubbleSize val="0"/>
        </c:dLbls>
        <c:smooth val="0"/>
        <c:axId val="130986544"/>
        <c:axId val="131135808"/>
      </c:lineChart>
      <c:catAx>
        <c:axId val="1309865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Month</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135808"/>
        <c:crosses val="autoZero"/>
        <c:auto val="1"/>
        <c:lblAlgn val="ctr"/>
        <c:lblOffset val="100"/>
        <c:noMultiLvlLbl val="0"/>
      </c:catAx>
      <c:valAx>
        <c:axId val="131135808"/>
        <c:scaling>
          <c:orientation val="minMax"/>
          <c:min val="6.0000000000000012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986544"/>
        <c:crossesAt val="1"/>
        <c:crossBetween val="between"/>
      </c:valAx>
      <c:spPr>
        <a:noFill/>
        <a:ln>
          <a:noFill/>
        </a:ln>
        <a:effectLst/>
      </c:spPr>
    </c:plotArea>
    <c:plotVisOnly val="1"/>
    <c:dispBlanksAs val="gap"/>
    <c:showDLblsOverMax val="0"/>
  </c:chart>
  <c:spPr>
    <a:solidFill>
      <a:schemeClr val="bg1"/>
    </a:solidFill>
    <a:ln w="12700">
      <a:solidFill>
        <a:schemeClr val="accent2">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dirty="0"/>
              <a:t>Total COT Count</a:t>
            </a:r>
          </a:p>
        </c:rich>
      </c:tx>
      <c:layout>
        <c:manualLayout>
          <c:xMode val="edge"/>
          <c:yMode val="edge"/>
          <c:x val="0.27491885779579711"/>
          <c:y val="2.54183610013943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'[Aggregate Rolling COT 06.04.18_added percent.xlsx]Total COT Count'!$A$5:$A$23</c:f>
              <c:numCache>
                <c:formatCode>General</c:formatCode>
                <c:ptCount val="19"/>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numCache>
            </c:numRef>
          </c:cat>
          <c:val>
            <c:numRef>
              <c:f>'[Aggregate Rolling COT 06.04.18_added percent.xlsx]Total COT Count'!$H$5:$H$23</c:f>
              <c:numCache>
                <c:formatCode>General</c:formatCode>
                <c:ptCount val="19"/>
                <c:pt idx="0">
                  <c:v>1990</c:v>
                </c:pt>
                <c:pt idx="1">
                  <c:v>2038</c:v>
                </c:pt>
                <c:pt idx="2">
                  <c:v>1945</c:v>
                </c:pt>
                <c:pt idx="3">
                  <c:v>1965</c:v>
                </c:pt>
                <c:pt idx="4">
                  <c:v>1913</c:v>
                </c:pt>
                <c:pt idx="5">
                  <c:v>1872</c:v>
                </c:pt>
                <c:pt idx="6">
                  <c:v>1872</c:v>
                </c:pt>
                <c:pt idx="7">
                  <c:v>1840</c:v>
                </c:pt>
                <c:pt idx="8">
                  <c:v>1839</c:v>
                </c:pt>
                <c:pt idx="9">
                  <c:v>1821</c:v>
                </c:pt>
                <c:pt idx="10">
                  <c:v>1784</c:v>
                </c:pt>
                <c:pt idx="11">
                  <c:v>1795</c:v>
                </c:pt>
                <c:pt idx="12">
                  <c:v>1744</c:v>
                </c:pt>
                <c:pt idx="13">
                  <c:v>1780</c:v>
                </c:pt>
                <c:pt idx="14">
                  <c:v>1738</c:v>
                </c:pt>
                <c:pt idx="15">
                  <c:v>1762</c:v>
                </c:pt>
                <c:pt idx="16">
                  <c:v>1716</c:v>
                </c:pt>
                <c:pt idx="17">
                  <c:v>1725</c:v>
                </c:pt>
                <c:pt idx="18">
                  <c:v>1682</c:v>
                </c:pt>
              </c:numCache>
            </c:numRef>
          </c:val>
          <c:smooth val="0"/>
          <c:extLst xmlns:c16r2="http://schemas.microsoft.com/office/drawing/2015/06/chart">
            <c:ext xmlns:c16="http://schemas.microsoft.com/office/drawing/2014/chart" uri="{C3380CC4-5D6E-409C-BE32-E72D297353CC}">
              <c16:uniqueId val="{00000000-8C28-4BFE-8EEC-7C6B3717D9C7}"/>
            </c:ext>
          </c:extLst>
        </c:ser>
        <c:dLbls>
          <c:showLegendKey val="0"/>
          <c:showVal val="0"/>
          <c:showCatName val="0"/>
          <c:showSerName val="0"/>
          <c:showPercent val="0"/>
          <c:showBubbleSize val="0"/>
        </c:dLbls>
        <c:smooth val="0"/>
        <c:axId val="52725280"/>
        <c:axId val="52725840"/>
      </c:lineChart>
      <c:catAx>
        <c:axId val="52725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Month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725840"/>
        <c:crosses val="autoZero"/>
        <c:auto val="0"/>
        <c:lblAlgn val="ctr"/>
        <c:lblOffset val="100"/>
        <c:noMultiLvlLbl val="1"/>
      </c:catAx>
      <c:valAx>
        <c:axId val="52725840"/>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725280"/>
        <c:crosses val="autoZero"/>
        <c:crossBetween val="between"/>
      </c:valAx>
      <c:spPr>
        <a:noFill/>
        <a:ln>
          <a:noFill/>
        </a:ln>
        <a:effectLst/>
      </c:spPr>
    </c:plotArea>
    <c:plotVisOnly val="1"/>
    <c:dispBlanksAs val="gap"/>
    <c:showDLblsOverMax val="0"/>
  </c:chart>
  <c:spPr>
    <a:solidFill>
      <a:schemeClr val="bg1"/>
    </a:solidFill>
    <a:ln w="12700">
      <a:solidFill>
        <a:schemeClr val="accent2">
          <a:lumMod val="75000"/>
        </a:schemeClr>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0.18519</cdr:x>
      <cdr:y>0.67345</cdr:y>
    </cdr:from>
    <cdr:to>
      <cdr:x>0.27339</cdr:x>
      <cdr:y>0.7372</cdr:y>
    </cdr:to>
    <cdr:sp macro="" textlink="">
      <cdr:nvSpPr>
        <cdr:cNvPr id="3" name="TextBox 1"/>
        <cdr:cNvSpPr txBox="1"/>
      </cdr:nvSpPr>
      <cdr:spPr>
        <a:xfrm xmlns:a="http://schemas.openxmlformats.org/drawingml/2006/main">
          <a:off x="1608709" y="2998813"/>
          <a:ext cx="766192" cy="283884"/>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&lt;20 MED</a:t>
          </a:r>
        </a:p>
      </cdr:txBody>
    </cdr:sp>
  </cdr:relSizeAnchor>
  <cdr:relSizeAnchor xmlns:cdr="http://schemas.openxmlformats.org/drawingml/2006/chartDrawing">
    <cdr:from>
      <cdr:x>0.31481</cdr:x>
      <cdr:y>0.62294</cdr:y>
    </cdr:from>
    <cdr:to>
      <cdr:x>0.44737</cdr:x>
      <cdr:y>0.68587</cdr:y>
    </cdr:to>
    <cdr:sp macro="" textlink="">
      <cdr:nvSpPr>
        <cdr:cNvPr id="4" name="TextBox 1"/>
        <cdr:cNvSpPr txBox="1"/>
      </cdr:nvSpPr>
      <cdr:spPr>
        <a:xfrm xmlns:a="http://schemas.openxmlformats.org/drawingml/2006/main">
          <a:off x="2734692" y="2773897"/>
          <a:ext cx="1151509" cy="280200"/>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20 to &lt;50 MED</a:t>
          </a:r>
        </a:p>
      </cdr:txBody>
    </cdr:sp>
  </cdr:relSizeAnchor>
  <cdr:relSizeAnchor xmlns:cdr="http://schemas.openxmlformats.org/drawingml/2006/chartDrawing">
    <cdr:from>
      <cdr:x>0.42593</cdr:x>
      <cdr:y>0.47141</cdr:y>
    </cdr:from>
    <cdr:to>
      <cdr:x>0.56579</cdr:x>
      <cdr:y>0.53471</cdr:y>
    </cdr:to>
    <cdr:sp macro="" textlink="">
      <cdr:nvSpPr>
        <cdr:cNvPr id="5" name="TextBox 1"/>
        <cdr:cNvSpPr txBox="1"/>
      </cdr:nvSpPr>
      <cdr:spPr>
        <a:xfrm xmlns:a="http://schemas.openxmlformats.org/drawingml/2006/main">
          <a:off x="3699969" y="2099146"/>
          <a:ext cx="1214932" cy="281850"/>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50 to &lt;100 MED</a:t>
          </a:r>
        </a:p>
      </cdr:txBody>
    </cdr:sp>
  </cdr:relSizeAnchor>
  <cdr:relSizeAnchor xmlns:cdr="http://schemas.openxmlformats.org/drawingml/2006/chartDrawing">
    <cdr:from>
      <cdr:x>0.60185</cdr:x>
      <cdr:y>0.09563</cdr:y>
    </cdr:from>
    <cdr:to>
      <cdr:x>0.70175</cdr:x>
      <cdr:y>0.16964</cdr:y>
    </cdr:to>
    <cdr:sp macro="" textlink="">
      <cdr:nvSpPr>
        <cdr:cNvPr id="6" name="TextBox 1"/>
        <cdr:cNvSpPr txBox="1"/>
      </cdr:nvSpPr>
      <cdr:spPr>
        <a:xfrm xmlns:a="http://schemas.openxmlformats.org/drawingml/2006/main">
          <a:off x="5228152" y="425832"/>
          <a:ext cx="867850" cy="329564"/>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&gt;100 MED</a:t>
          </a:r>
        </a:p>
      </cdr:txBody>
    </cdr:sp>
  </cdr:relSizeAnchor>
  <cdr:relSizeAnchor xmlns:cdr="http://schemas.openxmlformats.org/drawingml/2006/chartDrawing">
    <cdr:from>
      <cdr:x>0.21296</cdr:x>
      <cdr:y>0.74079</cdr:y>
    </cdr:from>
    <cdr:to>
      <cdr:x>0.21296</cdr:x>
      <cdr:y>0.81375</cdr:y>
    </cdr:to>
    <cdr:cxnSp macro="">
      <cdr:nvCxnSpPr>
        <cdr:cNvPr id="8" name="Straight Arrow Connector 7">
          <a:extLst xmlns:a="http://schemas.openxmlformats.org/drawingml/2006/main">
            <a:ext uri="{FF2B5EF4-FFF2-40B4-BE49-F238E27FC236}">
              <a16:creationId xmlns:a16="http://schemas.microsoft.com/office/drawing/2014/main" xmlns="" id="{F02BA86D-9021-384C-AA3F-761A449865DC}"/>
            </a:ext>
          </a:extLst>
        </cdr:cNvPr>
        <cdr:cNvCxnSpPr/>
      </cdr:nvCxnSpPr>
      <cdr:spPr>
        <a:xfrm xmlns:a="http://schemas.openxmlformats.org/drawingml/2006/main">
          <a:off x="1752600" y="3352800"/>
          <a:ext cx="0" cy="3302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0.37037</cdr:x>
      <cdr:y>0.69028</cdr:y>
    </cdr:from>
    <cdr:to>
      <cdr:x>0.37037</cdr:x>
      <cdr:y>0.78008</cdr:y>
    </cdr:to>
    <cdr:cxnSp macro="">
      <cdr:nvCxnSpPr>
        <cdr:cNvPr id="15" name="Straight Arrow Connector 14">
          <a:extLst xmlns:a="http://schemas.openxmlformats.org/drawingml/2006/main">
            <a:ext uri="{FF2B5EF4-FFF2-40B4-BE49-F238E27FC236}">
              <a16:creationId xmlns:a16="http://schemas.microsoft.com/office/drawing/2014/main" xmlns="" id="{53FB5CCB-7BFA-EB41-9AAB-EF99A4E8A7B2}"/>
            </a:ext>
          </a:extLst>
        </cdr:cNvPr>
        <cdr:cNvCxnSpPr/>
      </cdr:nvCxnSpPr>
      <cdr:spPr>
        <a:xfrm xmlns:a="http://schemas.openxmlformats.org/drawingml/2006/main">
          <a:off x="3048000" y="3124200"/>
          <a:ext cx="0" cy="4064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0.51852</cdr:x>
      <cdr:y>0.53876</cdr:y>
    </cdr:from>
    <cdr:to>
      <cdr:x>0.51852</cdr:x>
      <cdr:y>0.61172</cdr:y>
    </cdr:to>
    <cdr:cxnSp macro="">
      <cdr:nvCxnSpPr>
        <cdr:cNvPr id="16" name="Straight Arrow Connector 15">
          <a:extLst xmlns:a="http://schemas.openxmlformats.org/drawingml/2006/main">
            <a:ext uri="{FF2B5EF4-FFF2-40B4-BE49-F238E27FC236}">
              <a16:creationId xmlns:a16="http://schemas.microsoft.com/office/drawing/2014/main" xmlns="" id="{44F3435E-4A1A-EE46-8B4A-11B429A469FA}"/>
            </a:ext>
          </a:extLst>
        </cdr:cNvPr>
        <cdr:cNvCxnSpPr/>
      </cdr:nvCxnSpPr>
      <cdr:spPr>
        <a:xfrm xmlns:a="http://schemas.openxmlformats.org/drawingml/2006/main">
          <a:off x="4267200" y="2438400"/>
          <a:ext cx="0" cy="3302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0.66667</cdr:x>
      <cdr:y>0.16634</cdr:y>
    </cdr:from>
    <cdr:to>
      <cdr:x>0.66741</cdr:x>
      <cdr:y>0.24132</cdr:y>
    </cdr:to>
    <cdr:cxnSp macro="">
      <cdr:nvCxnSpPr>
        <cdr:cNvPr id="17" name="Straight Arrow Connector 16">
          <a:extLst xmlns:a="http://schemas.openxmlformats.org/drawingml/2006/main">
            <a:ext uri="{FF2B5EF4-FFF2-40B4-BE49-F238E27FC236}">
              <a16:creationId xmlns:a16="http://schemas.microsoft.com/office/drawing/2014/main" xmlns="" id="{42DA0CF7-FDAE-8242-BD4A-7B640CC73E3A}"/>
            </a:ext>
          </a:extLst>
        </cdr:cNvPr>
        <cdr:cNvCxnSpPr/>
      </cdr:nvCxnSpPr>
      <cdr:spPr>
        <a:xfrm xmlns:a="http://schemas.openxmlformats.org/drawingml/2006/main" flipH="1">
          <a:off x="5486427" y="752856"/>
          <a:ext cx="6069" cy="339349"/>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0.68519</cdr:x>
      <cdr:y>0.21887</cdr:y>
    </cdr:from>
    <cdr:to>
      <cdr:x>0.75</cdr:x>
      <cdr:y>0.28622</cdr:y>
    </cdr:to>
    <cdr:sp macro="" textlink="">
      <cdr:nvSpPr>
        <cdr:cNvPr id="19" name="TextBox 18"/>
        <cdr:cNvSpPr txBox="1"/>
      </cdr:nvSpPr>
      <cdr:spPr>
        <a:xfrm xmlns:a="http://schemas.openxmlformats.org/drawingml/2006/main">
          <a:off x="5638800" y="9906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8.87</a:t>
          </a:r>
        </a:p>
      </cdr:txBody>
    </cdr:sp>
  </cdr:relSizeAnchor>
  <cdr:relSizeAnchor xmlns:cdr="http://schemas.openxmlformats.org/drawingml/2006/chartDrawing">
    <cdr:from>
      <cdr:x>0.53704</cdr:x>
      <cdr:y>0.6061</cdr:y>
    </cdr:from>
    <cdr:to>
      <cdr:x>0.62037</cdr:x>
      <cdr:y>0.67345</cdr:y>
    </cdr:to>
    <cdr:sp macro="" textlink="">
      <cdr:nvSpPr>
        <cdr:cNvPr id="20" name="TextBox 19"/>
        <cdr:cNvSpPr txBox="1"/>
      </cdr:nvSpPr>
      <cdr:spPr>
        <a:xfrm xmlns:a="http://schemas.openxmlformats.org/drawingml/2006/main">
          <a:off x="4419600" y="27432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3.73</a:t>
          </a:r>
        </a:p>
      </cdr:txBody>
    </cdr:sp>
  </cdr:relSizeAnchor>
  <cdr:relSizeAnchor xmlns:cdr="http://schemas.openxmlformats.org/drawingml/2006/chartDrawing">
    <cdr:from>
      <cdr:x>0.38889</cdr:x>
      <cdr:y>0.77447</cdr:y>
    </cdr:from>
    <cdr:to>
      <cdr:x>0.48148</cdr:x>
      <cdr:y>0.84181</cdr:y>
    </cdr:to>
    <cdr:sp macro="" textlink="">
      <cdr:nvSpPr>
        <cdr:cNvPr id="21" name="TextBox 20"/>
        <cdr:cNvSpPr txBox="1"/>
      </cdr:nvSpPr>
      <cdr:spPr>
        <a:xfrm xmlns:a="http://schemas.openxmlformats.org/drawingml/2006/main">
          <a:off x="3200400" y="35052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1.44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641BFF-3458-4B13-B5AF-DF9AED3C31AD}" type="datetimeFigureOut">
              <a:rPr lang="en-US" smtClean="0"/>
              <a:t>4/3/2019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954A8B-2F07-4F99-8D27-0FD2D2EFA48C}" type="slidenum">
              <a:rPr lang="en-US" smtClean="0"/>
              <a:t>‹#›</a:t>
            </a:fld>
            <a:endParaRPr lang="en-US" dirty="0"/>
          </a:p>
        </p:txBody>
      </p:sp>
    </p:spTree>
    <p:extLst>
      <p:ext uri="{BB962C8B-B14F-4D97-AF65-F5344CB8AC3E}">
        <p14:creationId xmlns:p14="http://schemas.microsoft.com/office/powerpoint/2010/main" val="3721014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B832B6-3E62-4253-8EC4-E115E406A30E}" type="datetimeFigureOut">
              <a:rPr lang="en-US" smtClean="0"/>
              <a:t>4/3/2019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FE8B2D-812C-49DE-8C18-07853008DEC4}" type="slidenum">
              <a:rPr lang="en-US" smtClean="0"/>
              <a:t>‹#›</a:t>
            </a:fld>
            <a:endParaRPr lang="en-US" dirty="0"/>
          </a:p>
        </p:txBody>
      </p:sp>
    </p:spTree>
    <p:extLst>
      <p:ext uri="{BB962C8B-B14F-4D97-AF65-F5344CB8AC3E}">
        <p14:creationId xmlns:p14="http://schemas.microsoft.com/office/powerpoint/2010/main" val="310890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rugoverdose/epidemic/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a:t>
            </a:fld>
            <a:endParaRPr lang="en-US" dirty="0"/>
          </a:p>
        </p:txBody>
      </p:sp>
    </p:spTree>
    <p:extLst>
      <p:ext uri="{BB962C8B-B14F-4D97-AF65-F5344CB8AC3E}">
        <p14:creationId xmlns:p14="http://schemas.microsoft.com/office/powerpoint/2010/main" val="166029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14</a:t>
            </a:fld>
            <a:endParaRPr lang="en-US" dirty="0"/>
          </a:p>
        </p:txBody>
      </p:sp>
    </p:spTree>
    <p:extLst>
      <p:ext uri="{BB962C8B-B14F-4D97-AF65-F5344CB8AC3E}">
        <p14:creationId xmlns:p14="http://schemas.microsoft.com/office/powerpoint/2010/main" val="64420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16</a:t>
            </a:fld>
            <a:endParaRPr lang="en-US" dirty="0"/>
          </a:p>
        </p:txBody>
      </p:sp>
    </p:spTree>
    <p:extLst>
      <p:ext uri="{BB962C8B-B14F-4D97-AF65-F5344CB8AC3E}">
        <p14:creationId xmlns:p14="http://schemas.microsoft.com/office/powerpoint/2010/main" val="345782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 5 of the Introduction for sub-questions.</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17</a:t>
            </a:fld>
            <a:endParaRPr lang="en-US" dirty="0"/>
          </a:p>
        </p:txBody>
      </p:sp>
    </p:spTree>
    <p:extLst>
      <p:ext uri="{BB962C8B-B14F-4D97-AF65-F5344CB8AC3E}">
        <p14:creationId xmlns:p14="http://schemas.microsoft.com/office/powerpoint/2010/main" val="238775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the website and show resource page and </a:t>
            </a:r>
            <a:r>
              <a:rPr lang="en-US" baseline="0" dirty="0"/>
              <a:t>the implementation guide sections</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20</a:t>
            </a:fld>
            <a:endParaRPr lang="en-US" dirty="0"/>
          </a:p>
        </p:txBody>
      </p:sp>
    </p:spTree>
    <p:extLst>
      <p:ext uri="{BB962C8B-B14F-4D97-AF65-F5344CB8AC3E}">
        <p14:creationId xmlns:p14="http://schemas.microsoft.com/office/powerpoint/2010/main" val="207672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a:t>
            </a:fld>
            <a:endParaRPr lang="en-US" dirty="0"/>
          </a:p>
        </p:txBody>
      </p:sp>
    </p:spTree>
    <p:extLst>
      <p:ext uri="{BB962C8B-B14F-4D97-AF65-F5344CB8AC3E}">
        <p14:creationId xmlns:p14="http://schemas.microsoft.com/office/powerpoint/2010/main" val="27556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https://www.cdc.gov/drugoverdose/epidemic/index.html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a:t>
            </a:fld>
            <a:endParaRPr lang="en-US" dirty="0"/>
          </a:p>
        </p:txBody>
      </p:sp>
    </p:spTree>
    <p:extLst>
      <p:ext uri="{BB962C8B-B14F-4D97-AF65-F5344CB8AC3E}">
        <p14:creationId xmlns:p14="http://schemas.microsoft.com/office/powerpoint/2010/main" val="128949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https://www.iqvia.com/institute/reports/medicines-use-and-spending-in-the-us-a-review-of-2016</a:t>
            </a:r>
          </a:p>
        </p:txBody>
      </p:sp>
      <p:sp>
        <p:nvSpPr>
          <p:cNvPr id="4" name="Slide Number Placeholder 3"/>
          <p:cNvSpPr>
            <a:spLocks noGrp="1"/>
          </p:cNvSpPr>
          <p:nvPr>
            <p:ph type="sldNum" sz="quarter" idx="10"/>
          </p:nvPr>
        </p:nvSpPr>
        <p:spPr/>
        <p:txBody>
          <a:bodyPr/>
          <a:lstStyle/>
          <a:p>
            <a:fld id="{30FE8B2D-812C-49DE-8C18-07853008DEC4}" type="slidenum">
              <a:rPr lang="en-US" smtClean="0"/>
              <a:t>7</a:t>
            </a:fld>
            <a:endParaRPr lang="en-US" dirty="0"/>
          </a:p>
        </p:txBody>
      </p:sp>
    </p:spTree>
    <p:extLst>
      <p:ext uri="{BB962C8B-B14F-4D97-AF65-F5344CB8AC3E}">
        <p14:creationId xmlns:p14="http://schemas.microsoft.com/office/powerpoint/2010/main" val="305829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p:txBody>
      </p:sp>
      <p:sp>
        <p:nvSpPr>
          <p:cNvPr id="4" name="Slide Number Placeholder 3"/>
          <p:cNvSpPr>
            <a:spLocks noGrp="1"/>
          </p:cNvSpPr>
          <p:nvPr>
            <p:ph type="sldNum" sz="quarter" idx="10"/>
          </p:nvPr>
        </p:nvSpPr>
        <p:spPr/>
        <p:txBody>
          <a:bodyPr/>
          <a:lstStyle/>
          <a:p>
            <a:fld id="{36ECDB1D-18C3-4359-89BC-8706BA51F4C9}" type="slidenum">
              <a:rPr lang="en-US" smtClean="0"/>
              <a:t>8</a:t>
            </a:fld>
            <a:endParaRPr lang="en-US" dirty="0"/>
          </a:p>
        </p:txBody>
      </p:sp>
    </p:spTree>
    <p:extLst>
      <p:ext uri="{BB962C8B-B14F-4D97-AF65-F5344CB8AC3E}">
        <p14:creationId xmlns:p14="http://schemas.microsoft.com/office/powerpoint/2010/main" val="90127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smtClean="0"/>
              <a:t>www.jabfm.org/content/30/1/44.full#abstract-1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9</a:t>
            </a:fld>
            <a:endParaRPr lang="en-US" dirty="0"/>
          </a:p>
        </p:txBody>
      </p:sp>
    </p:spTree>
    <p:extLst>
      <p:ext uri="{BB962C8B-B14F-4D97-AF65-F5344CB8AC3E}">
        <p14:creationId xmlns:p14="http://schemas.microsoft.com/office/powerpoint/2010/main" val="105091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10</a:t>
            </a:fld>
            <a:endParaRPr lang="en-US" dirty="0"/>
          </a:p>
        </p:txBody>
      </p:sp>
    </p:spTree>
    <p:extLst>
      <p:ext uri="{BB962C8B-B14F-4D97-AF65-F5344CB8AC3E}">
        <p14:creationId xmlns:p14="http://schemas.microsoft.com/office/powerpoint/2010/main" val="77671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include:</a:t>
            </a:r>
          </a:p>
          <a:p>
            <a:r>
              <a:rPr lang="en-US" dirty="0"/>
              <a:t>   -- implementation of policies</a:t>
            </a:r>
            <a:r>
              <a:rPr lang="en-US" baseline="0" dirty="0"/>
              <a:t> and procedures that match with the CDC guidelines for opioid management</a:t>
            </a:r>
          </a:p>
          <a:p>
            <a:r>
              <a:rPr lang="en-US" baseline="0" dirty="0"/>
              <a:t>   -- use of the PMP</a:t>
            </a:r>
          </a:p>
          <a:p>
            <a:r>
              <a:rPr lang="en-US" baseline="0" dirty="0"/>
              <a:t>   -- UDT</a:t>
            </a:r>
          </a:p>
          <a:p>
            <a:r>
              <a:rPr lang="en-US" baseline="0" dirty="0"/>
              <a:t>   -- referral of patients with OUD to treatment</a:t>
            </a:r>
          </a:p>
          <a:p>
            <a:r>
              <a:rPr lang="en-US" baseline="0" dirty="0"/>
              <a:t>   -- avoidance of opioid and sedative co-prescribing</a:t>
            </a:r>
          </a:p>
          <a:p>
            <a:r>
              <a:rPr lang="en-US" baseline="0" dirty="0"/>
              <a:t>   -- initiating difficult conversations with patients on high doses of opioids about tapering</a:t>
            </a:r>
          </a:p>
          <a:p>
            <a:endParaRPr lang="en-US" baseline="0" dirty="0"/>
          </a:p>
          <a:p>
            <a:r>
              <a:rPr lang="en-US" baseline="0" dirty="0"/>
              <a:t>Practice coach meets with practices quarterly and as needed to support the development and implementation of a practice “action plan.”</a:t>
            </a:r>
          </a:p>
          <a:p>
            <a:r>
              <a:rPr lang="en-US" baseline="0" dirty="0"/>
              <a:t>Practices learn from each other through monthly virtual learning collaborative calls</a:t>
            </a:r>
          </a:p>
          <a:p>
            <a:r>
              <a:rPr lang="en-US" baseline="0" dirty="0"/>
              <a:t>Coach connects patients with telepain conferences, which include short didactic presentations and case presentations of difficult cases with a multidisciplinary team of pain “experts”</a:t>
            </a:r>
          </a:p>
          <a:p>
            <a:r>
              <a:rPr lang="en-US" baseline="0" dirty="0"/>
              <a:t>Provides simple tools to assist with tracking opioid use and management.</a:t>
            </a:r>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12</a:t>
            </a:fld>
            <a:endParaRPr lang="en-US" dirty="0"/>
          </a:p>
        </p:txBody>
      </p:sp>
    </p:spTree>
    <p:extLst>
      <p:ext uri="{BB962C8B-B14F-4D97-AF65-F5344CB8AC3E}">
        <p14:creationId xmlns:p14="http://schemas.microsoft.com/office/powerpoint/2010/main" val="219681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13</a:t>
            </a:fld>
            <a:endParaRPr lang="en-US" dirty="0"/>
          </a:p>
        </p:txBody>
      </p:sp>
    </p:spTree>
    <p:extLst>
      <p:ext uri="{BB962C8B-B14F-4D97-AF65-F5344CB8AC3E}">
        <p14:creationId xmlns:p14="http://schemas.microsoft.com/office/powerpoint/2010/main" val="357247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18044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96477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74194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4045" y="693981"/>
            <a:ext cx="7410250" cy="893804"/>
          </a:xfrm>
        </p:spPr>
        <p:txBody>
          <a:bodyPr/>
          <a:lstStyle/>
          <a:p>
            <a:r>
              <a:rPr lang="en-US" dirty="0"/>
              <a:t>Click to edit Master title style</a:t>
            </a:r>
          </a:p>
        </p:txBody>
      </p:sp>
      <p:sp>
        <p:nvSpPr>
          <p:cNvPr id="3" name="Content Placeholder 2"/>
          <p:cNvSpPr>
            <a:spLocks noGrp="1"/>
          </p:cNvSpPr>
          <p:nvPr>
            <p:ph idx="1"/>
          </p:nvPr>
        </p:nvSpPr>
        <p:spPr>
          <a:xfrm>
            <a:off x="792014" y="1941246"/>
            <a:ext cx="7543801" cy="3611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pic>
        <p:nvPicPr>
          <p:cNvPr id="7" name="Picture 6"/>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362658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8921" y="61598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6050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17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642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563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22898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7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562655-DDCA-4969-8078-0D281DE9E89D}"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429474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6236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0562655-DDCA-4969-8078-0D281DE9E89D}" type="datetimeFigureOut">
              <a:rPr lang="en-US" smtClean="0"/>
              <a:t>4/3/2019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8E6665F-DA84-4B7D-9102-6ED482A0C5AC}" type="slidenum">
              <a:rPr lang="en-US" smtClean="0"/>
              <a:t>‹#›</a:t>
            </a:fld>
            <a:endParaRPr lang="en-US" dirty="0"/>
          </a:p>
        </p:txBody>
      </p:sp>
    </p:spTree>
    <p:extLst>
      <p:ext uri="{BB962C8B-B14F-4D97-AF65-F5344CB8AC3E}">
        <p14:creationId xmlns:p14="http://schemas.microsoft.com/office/powerpoint/2010/main" val="215404080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mprovingopioidcar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332" b="24138"/>
          <a:stretch/>
        </p:blipFill>
        <p:spPr>
          <a:xfrm>
            <a:off x="0" y="0"/>
            <a:ext cx="3051099" cy="1915886"/>
          </a:xfrm>
          <a:prstGeom prst="rect">
            <a:avLst/>
          </a:prstGeom>
        </p:spPr>
      </p:pic>
      <p:sp>
        <p:nvSpPr>
          <p:cNvPr id="7" name="Subtitle 2"/>
          <p:cNvSpPr>
            <a:spLocks noGrp="1"/>
          </p:cNvSpPr>
          <p:nvPr>
            <p:ph type="subTitle" idx="4294967295"/>
          </p:nvPr>
        </p:nvSpPr>
        <p:spPr>
          <a:xfrm>
            <a:off x="2614246" y="140677"/>
            <a:ext cx="6351521" cy="1594338"/>
          </a:xfrm>
        </p:spPr>
        <p:txBody>
          <a:bodyPr>
            <a:noAutofit/>
          </a:bodyPr>
          <a:lstStyle/>
          <a:p>
            <a:pPr algn="r"/>
            <a:r>
              <a:rPr lang="en-US" sz="2800" b="1" dirty="0" smtClean="0">
                <a:solidFill>
                  <a:schemeClr val="tx1"/>
                </a:solidFill>
              </a:rPr>
              <a:t>The Six </a:t>
            </a:r>
            <a:r>
              <a:rPr lang="en-US" sz="2800" b="1" dirty="0">
                <a:solidFill>
                  <a:schemeClr val="tx1"/>
                </a:solidFill>
              </a:rPr>
              <a:t>Building Blocks</a:t>
            </a:r>
          </a:p>
          <a:p>
            <a:pPr marL="0" indent="0" algn="r">
              <a:buNone/>
            </a:pPr>
            <a:r>
              <a:rPr lang="en-US" sz="2800" b="1" i="1" dirty="0">
                <a:solidFill>
                  <a:schemeClr val="tx1"/>
                </a:solidFill>
              </a:rPr>
              <a:t>A Team-Based Approach </a:t>
            </a:r>
            <a:r>
              <a:rPr lang="en-US" sz="2800" b="1" i="1" dirty="0" smtClean="0">
                <a:solidFill>
                  <a:schemeClr val="tx1"/>
                </a:solidFill>
              </a:rPr>
              <a:t>to Improving </a:t>
            </a:r>
            <a:r>
              <a:rPr lang="en-US" sz="2800" b="1" i="1" dirty="0">
                <a:solidFill>
                  <a:schemeClr val="tx1"/>
                </a:solidFill>
              </a:rPr>
              <a:t>Opioid Management </a:t>
            </a:r>
            <a:r>
              <a:rPr lang="en-US" sz="2800" b="1" i="1" dirty="0" smtClean="0">
                <a:solidFill>
                  <a:schemeClr val="tx1"/>
                </a:solidFill>
              </a:rPr>
              <a:t>in </a:t>
            </a:r>
            <a:r>
              <a:rPr lang="en-US" sz="2800" b="1" i="1" dirty="0">
                <a:solidFill>
                  <a:schemeClr val="tx1"/>
                </a:solidFill>
              </a:rPr>
              <a:t>Primary Care</a:t>
            </a:r>
          </a:p>
        </p:txBody>
      </p:sp>
      <p:sp>
        <p:nvSpPr>
          <p:cNvPr id="8" name="Rectangle 7"/>
          <p:cNvSpPr/>
          <p:nvPr/>
        </p:nvSpPr>
        <p:spPr>
          <a:xfrm>
            <a:off x="211015" y="1735015"/>
            <a:ext cx="4173415" cy="4225772"/>
          </a:xfrm>
          <a:prstGeom prst="rect">
            <a:avLst/>
          </a:prstGeom>
        </p:spPr>
        <p:txBody>
          <a:bodyPr wrap="square">
            <a:spAutoFit/>
          </a:bodyPr>
          <a:lstStyle/>
          <a:p>
            <a:r>
              <a:rPr lang="en-US" sz="1700" b="1" u="sng" dirty="0" smtClean="0"/>
              <a:t>The </a:t>
            </a:r>
            <a:r>
              <a:rPr lang="en-US" sz="1700" b="1" u="sng" dirty="0"/>
              <a:t>d</a:t>
            </a:r>
            <a:r>
              <a:rPr lang="en-US" sz="1700" b="1" u="sng" dirty="0" smtClean="0"/>
              <a:t>evelopment team included:</a:t>
            </a:r>
          </a:p>
          <a:p>
            <a:endParaRPr lang="en-US" sz="1700" b="1" dirty="0"/>
          </a:p>
          <a:p>
            <a:r>
              <a:rPr lang="en-US" sz="1700" b="1" dirty="0"/>
              <a:t>Michael </a:t>
            </a:r>
            <a:r>
              <a:rPr lang="en-US" sz="1700" b="1" dirty="0" err="1"/>
              <a:t>Parchman</a:t>
            </a:r>
            <a:r>
              <a:rPr lang="en-US" sz="1700" b="1" dirty="0"/>
              <a:t>, MD, MPH</a:t>
            </a:r>
          </a:p>
          <a:p>
            <a:pPr>
              <a:lnSpc>
                <a:spcPct val="90000"/>
              </a:lnSpc>
            </a:pPr>
            <a:r>
              <a:rPr lang="en-US" sz="1700" dirty="0" smtClean="0"/>
              <a:t>Kaiser </a:t>
            </a:r>
            <a:r>
              <a:rPr lang="en-US" sz="1700" dirty="0"/>
              <a:t>Permanente Washington Health Research </a:t>
            </a:r>
            <a:r>
              <a:rPr lang="en-US" sz="1700" dirty="0" smtClean="0"/>
              <a:t>Institute (KPWHRI)</a:t>
            </a:r>
            <a:endParaRPr lang="en-US" sz="1700" dirty="0"/>
          </a:p>
          <a:p>
            <a:r>
              <a:rPr lang="en-US" sz="1700" b="1" dirty="0" smtClean="0"/>
              <a:t>Laura-Mae </a:t>
            </a:r>
            <a:r>
              <a:rPr lang="en-US" sz="1700" b="1" dirty="0"/>
              <a:t>Baldwin, MD, MPH</a:t>
            </a:r>
          </a:p>
          <a:p>
            <a:r>
              <a:rPr lang="en-US" sz="1700" dirty="0"/>
              <a:t>University of </a:t>
            </a:r>
            <a:r>
              <a:rPr lang="en-US" sz="1700" dirty="0" smtClean="0"/>
              <a:t>Washington</a:t>
            </a:r>
            <a:br>
              <a:rPr lang="en-US" sz="1700" dirty="0" smtClean="0"/>
            </a:br>
            <a:r>
              <a:rPr lang="en-US" sz="1700" b="1" dirty="0"/>
              <a:t>Kelly Ehrlich, MPH</a:t>
            </a:r>
            <a:br>
              <a:rPr lang="en-US" sz="1700" b="1" dirty="0"/>
            </a:br>
            <a:r>
              <a:rPr lang="en-US" sz="1700" dirty="0"/>
              <a:t>KPWHRI</a:t>
            </a:r>
            <a:br>
              <a:rPr lang="en-US" sz="1700" dirty="0"/>
            </a:br>
            <a:r>
              <a:rPr lang="en-US" sz="1700" b="1" dirty="0"/>
              <a:t>Nicole Ide, MPH</a:t>
            </a:r>
            <a:br>
              <a:rPr lang="en-US" sz="1700" b="1" dirty="0"/>
            </a:br>
            <a:r>
              <a:rPr lang="en-US" sz="1700" dirty="0"/>
              <a:t>University of Washington </a:t>
            </a:r>
            <a:r>
              <a:rPr lang="en-US" sz="1700" dirty="0" smtClean="0"/>
              <a:t/>
            </a:r>
            <a:br>
              <a:rPr lang="en-US" sz="1700" dirty="0" smtClean="0"/>
            </a:br>
            <a:r>
              <a:rPr lang="en-US" sz="1700" b="1" dirty="0" smtClean="0"/>
              <a:t>Brooke </a:t>
            </a:r>
            <a:r>
              <a:rPr lang="en-US" sz="1700" b="1" dirty="0"/>
              <a:t>Ike, </a:t>
            </a:r>
            <a:r>
              <a:rPr lang="en-US" sz="1700" b="1" dirty="0" smtClean="0"/>
              <a:t>MPH</a:t>
            </a:r>
            <a:br>
              <a:rPr lang="en-US" sz="1700" b="1" dirty="0" smtClean="0"/>
            </a:br>
            <a:r>
              <a:rPr lang="en-US" sz="1700" dirty="0" smtClean="0"/>
              <a:t>University </a:t>
            </a:r>
            <a:r>
              <a:rPr lang="en-US" sz="1700" dirty="0"/>
              <a:t>of </a:t>
            </a:r>
            <a:r>
              <a:rPr lang="en-US" sz="1700" dirty="0" smtClean="0"/>
              <a:t>Washington</a:t>
            </a:r>
            <a:br>
              <a:rPr lang="en-US" sz="1700" dirty="0" smtClean="0"/>
            </a:br>
            <a:r>
              <a:rPr lang="en-US" sz="1700" b="1" dirty="0"/>
              <a:t>Doug Kane, MS</a:t>
            </a:r>
            <a:br>
              <a:rPr lang="en-US" sz="1700" b="1" dirty="0"/>
            </a:br>
            <a:r>
              <a:rPr lang="en-US" sz="1700" dirty="0"/>
              <a:t>KPWHRI</a:t>
            </a:r>
            <a:r>
              <a:rPr lang="en-US" sz="1700" dirty="0" smtClean="0"/>
              <a:t/>
            </a:r>
            <a:br>
              <a:rPr lang="en-US" sz="1700" dirty="0" smtClean="0"/>
            </a:br>
            <a:endParaRPr lang="en-US" sz="1700" dirty="0"/>
          </a:p>
        </p:txBody>
      </p:sp>
      <p:sp>
        <p:nvSpPr>
          <p:cNvPr id="6" name="Rectangle 5"/>
          <p:cNvSpPr/>
          <p:nvPr/>
        </p:nvSpPr>
        <p:spPr>
          <a:xfrm>
            <a:off x="0" y="5601415"/>
            <a:ext cx="9144001" cy="769441"/>
          </a:xfrm>
          <a:prstGeom prst="rect">
            <a:avLst/>
          </a:prstGeom>
        </p:spPr>
        <p:txBody>
          <a:bodyPr wrap="square">
            <a:spAutoFit/>
          </a:bodyPr>
          <a:lstStyle/>
          <a:p>
            <a:pPr marL="0" lvl="1"/>
            <a:r>
              <a:rPr lang="en-US" sz="1100" dirty="0"/>
              <a:t>This work was funded by the Agency for Healthcare Research &amp; Quality (R18HS023750), and the </a:t>
            </a:r>
            <a:r>
              <a:rPr lang="en-US" altLang="en-US" sz="1100" dirty="0"/>
              <a:t>National Center For Advancing Translational Sciences of the National Institutes of Health (UL1TR000423).</a:t>
            </a:r>
            <a:r>
              <a:rPr lang="en-US" sz="1100" dirty="0"/>
              <a:t> Additional funding comes from a WA OCH subcontract and a WA DOH subcontract (HED23124) of Cooperative U17CE002734, funded by the CDC. Its contents are solely the responsibility of the authors and do not necessarily represent the official views of CDC or the WA State Department of Health.</a:t>
            </a:r>
          </a:p>
        </p:txBody>
      </p:sp>
      <p:sp>
        <p:nvSpPr>
          <p:cNvPr id="9" name="Rectangle 8"/>
          <p:cNvSpPr/>
          <p:nvPr/>
        </p:nvSpPr>
        <p:spPr>
          <a:xfrm>
            <a:off x="4478215" y="2226645"/>
            <a:ext cx="4487552" cy="4144211"/>
          </a:xfrm>
          <a:prstGeom prst="rect">
            <a:avLst/>
          </a:prstGeom>
        </p:spPr>
        <p:txBody>
          <a:bodyPr wrap="square">
            <a:spAutoFit/>
          </a:bodyPr>
          <a:lstStyle/>
          <a:p>
            <a:r>
              <a:rPr lang="en-US" sz="1700" b="1" dirty="0"/>
              <a:t>Rob Penfold, PhD</a:t>
            </a:r>
            <a:br>
              <a:rPr lang="en-US" sz="1700" b="1" dirty="0"/>
            </a:br>
            <a:r>
              <a:rPr lang="en-US" sz="1700" dirty="0"/>
              <a:t>KPWHRI</a:t>
            </a:r>
            <a:br>
              <a:rPr lang="en-US" sz="1700" dirty="0"/>
            </a:br>
            <a:r>
              <a:rPr lang="en-US" sz="1700" b="1" dirty="0"/>
              <a:t>Kari Stephens, PhD</a:t>
            </a:r>
            <a:br>
              <a:rPr lang="en-US" sz="1700" b="1" dirty="0"/>
            </a:br>
            <a:r>
              <a:rPr lang="en-US" sz="1700" dirty="0"/>
              <a:t>University of Washington </a:t>
            </a:r>
            <a:r>
              <a:rPr lang="en-US" sz="1700" dirty="0" smtClean="0"/>
              <a:t/>
            </a:r>
            <a:br>
              <a:rPr lang="en-US" sz="1700" dirty="0" smtClean="0"/>
            </a:br>
            <a:r>
              <a:rPr lang="en-US" sz="1700" b="1" dirty="0" smtClean="0"/>
              <a:t>Mark </a:t>
            </a:r>
            <a:r>
              <a:rPr lang="en-US" sz="1700" b="1" dirty="0"/>
              <a:t>Stephens, MA</a:t>
            </a:r>
            <a:br>
              <a:rPr lang="en-US" sz="1700" b="1" dirty="0"/>
            </a:br>
            <a:r>
              <a:rPr lang="en-US" sz="1700" dirty="0"/>
              <a:t>Change Management Consulting</a:t>
            </a:r>
            <a:br>
              <a:rPr lang="en-US" sz="1700" dirty="0"/>
            </a:br>
            <a:r>
              <a:rPr lang="en-US" sz="1700" b="1" dirty="0"/>
              <a:t>David Tauben, MD</a:t>
            </a:r>
          </a:p>
          <a:p>
            <a:pPr>
              <a:lnSpc>
                <a:spcPct val="90000"/>
              </a:lnSpc>
            </a:pPr>
            <a:r>
              <a:rPr lang="en-US" sz="1700" dirty="0"/>
              <a:t>University of Washington</a:t>
            </a:r>
          </a:p>
          <a:p>
            <a:r>
              <a:rPr lang="en-US" sz="1700" b="1" dirty="0"/>
              <a:t>Nicole Van </a:t>
            </a:r>
            <a:r>
              <a:rPr lang="en-US" sz="1700" b="1" dirty="0" err="1"/>
              <a:t>Borkulo</a:t>
            </a:r>
            <a:r>
              <a:rPr lang="en-US" sz="1700" b="1" dirty="0"/>
              <a:t>, Med</a:t>
            </a:r>
            <a:br>
              <a:rPr lang="en-US" sz="1700" b="1" dirty="0"/>
            </a:br>
            <a:r>
              <a:rPr lang="en-US" sz="1700" dirty="0"/>
              <a:t>KPWHRI</a:t>
            </a:r>
          </a:p>
          <a:p>
            <a:r>
              <a:rPr lang="en-US" sz="1700" b="1" dirty="0" smtClean="0"/>
              <a:t>Michael Von Korff, ScD</a:t>
            </a:r>
            <a:endParaRPr lang="en-US" sz="1700" b="1" dirty="0"/>
          </a:p>
          <a:p>
            <a:pPr>
              <a:spcAft>
                <a:spcPts val="1200"/>
              </a:spcAft>
            </a:pPr>
            <a:r>
              <a:rPr lang="en-US" sz="1700" dirty="0" smtClean="0"/>
              <a:t>KPWHRI</a:t>
            </a:r>
            <a:br>
              <a:rPr lang="en-US" sz="1700" dirty="0" smtClean="0"/>
            </a:br>
            <a:r>
              <a:rPr lang="en-US" sz="1700" dirty="0" smtClean="0"/>
              <a:t/>
            </a:r>
            <a:br>
              <a:rPr lang="en-US" sz="1700" dirty="0" smtClean="0"/>
            </a:br>
            <a:r>
              <a:rPr lang="en-US" sz="1700" dirty="0" smtClean="0"/>
              <a:t/>
            </a:r>
            <a:br>
              <a:rPr lang="en-US" sz="1700" dirty="0" smtClean="0"/>
            </a:br>
            <a:endParaRPr lang="en-US" sz="1700" dirty="0"/>
          </a:p>
        </p:txBody>
      </p:sp>
    </p:spTree>
    <p:extLst>
      <p:ext uri="{BB962C8B-B14F-4D97-AF65-F5344CB8AC3E}">
        <p14:creationId xmlns:p14="http://schemas.microsoft.com/office/powerpoint/2010/main" val="351448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Building Blocks</a:t>
            </a:r>
          </a:p>
        </p:txBody>
      </p:sp>
      <p:pic>
        <p:nvPicPr>
          <p:cNvPr id="4" name="Content Placeholder 3"/>
          <p:cNvPicPr>
            <a:picLocks noGrp="1"/>
          </p:cNvPicPr>
          <p:nvPr>
            <p:ph idx="1"/>
          </p:nvPr>
        </p:nvPicPr>
        <p:blipFill rotWithShape="1">
          <a:blip r:embed="rId3"/>
          <a:srcRect b="49865"/>
          <a:stretch/>
        </p:blipFill>
        <p:spPr>
          <a:xfrm>
            <a:off x="938757" y="1620053"/>
            <a:ext cx="7178548" cy="4389120"/>
          </a:xfrm>
          <a:prstGeom prst="rect">
            <a:avLst/>
          </a:prstGeom>
        </p:spPr>
      </p:pic>
    </p:spTree>
    <p:extLst>
      <p:ext uri="{BB962C8B-B14F-4D97-AF65-F5344CB8AC3E}">
        <p14:creationId xmlns:p14="http://schemas.microsoft.com/office/powerpoint/2010/main" val="335114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Building Blocks</a:t>
            </a:r>
          </a:p>
        </p:txBody>
      </p:sp>
      <p:pic>
        <p:nvPicPr>
          <p:cNvPr id="4" name="Content Placeholder 3"/>
          <p:cNvPicPr>
            <a:picLocks noGrp="1"/>
          </p:cNvPicPr>
          <p:nvPr>
            <p:ph idx="1"/>
          </p:nvPr>
        </p:nvPicPr>
        <p:blipFill rotWithShape="1">
          <a:blip r:embed="rId2"/>
          <a:srcRect t="50460"/>
          <a:stretch/>
        </p:blipFill>
        <p:spPr>
          <a:xfrm>
            <a:off x="952654" y="1651953"/>
            <a:ext cx="7209693" cy="4390984"/>
          </a:xfrm>
          <a:prstGeom prst="rect">
            <a:avLst/>
          </a:prstGeom>
        </p:spPr>
      </p:pic>
    </p:spTree>
    <p:extLst>
      <p:ext uri="{BB962C8B-B14F-4D97-AF65-F5344CB8AC3E}">
        <p14:creationId xmlns:p14="http://schemas.microsoft.com/office/powerpoint/2010/main" val="253468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15953" y="1890371"/>
            <a:ext cx="8037033" cy="4421219"/>
          </a:xfrm>
        </p:spPr>
        <p:txBody>
          <a:bodyPr>
            <a:normAutofit/>
          </a:bodyPr>
          <a:lstStyle/>
          <a:p>
            <a:pPr marL="126873" lvl="1" indent="0">
              <a:buNone/>
            </a:pPr>
            <a:r>
              <a:rPr lang="en-US" sz="2400" dirty="0" smtClean="0"/>
              <a:t>Kaiser </a:t>
            </a:r>
            <a:r>
              <a:rPr lang="en-US" sz="2400" dirty="0"/>
              <a:t>Permanente Washington Research Institute (KPWRI) and the University of Washington developed a facilitated program to guide primary care organizations in implementing the Six Building Blocks and tested implementation of the Six Building Blocks Program </a:t>
            </a:r>
            <a:r>
              <a:rPr lang="en-US" sz="2400" dirty="0" smtClean="0"/>
              <a:t>in 20 rural and rural-serving clinics. </a:t>
            </a:r>
            <a:endParaRPr lang="en-US" sz="2400" dirty="0">
              <a:solidFill>
                <a:schemeClr val="tx1"/>
              </a:solidFill>
            </a:endParaRPr>
          </a:p>
        </p:txBody>
      </p:sp>
      <p:sp>
        <p:nvSpPr>
          <p:cNvPr id="7" name="Title 1"/>
          <p:cNvSpPr txBox="1">
            <a:spLocks/>
          </p:cNvSpPr>
          <p:nvPr/>
        </p:nvSpPr>
        <p:spPr>
          <a:xfrm>
            <a:off x="1040617" y="710729"/>
            <a:ext cx="6431713" cy="850368"/>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 </a:t>
            </a:r>
            <a:endParaRPr lang="en-US" sz="3000" dirty="0"/>
          </a:p>
        </p:txBody>
      </p:sp>
      <p:sp>
        <p:nvSpPr>
          <p:cNvPr id="10" name="Title 2"/>
          <p:cNvSpPr txBox="1">
            <a:spLocks/>
          </p:cNvSpPr>
          <p:nvPr/>
        </p:nvSpPr>
        <p:spPr>
          <a:xfrm>
            <a:off x="1089524" y="1223300"/>
            <a:ext cx="6838312" cy="465249"/>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3200" dirty="0" smtClean="0">
                <a:solidFill>
                  <a:schemeClr val="tx1"/>
                </a:solidFill>
              </a:rPr>
              <a:t>Team-Based </a:t>
            </a:r>
            <a:r>
              <a:rPr lang="en-US" sz="3200" dirty="0">
                <a:solidFill>
                  <a:schemeClr val="tx1"/>
                </a:solidFill>
              </a:rPr>
              <a:t>Opioid Management in Primary Care</a:t>
            </a:r>
          </a:p>
        </p:txBody>
      </p:sp>
    </p:spTree>
    <p:extLst>
      <p:ext uri="{BB962C8B-B14F-4D97-AF65-F5344CB8AC3E}">
        <p14:creationId xmlns:p14="http://schemas.microsoft.com/office/powerpoint/2010/main" val="92855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89524" y="1223300"/>
            <a:ext cx="6838312" cy="465249"/>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3200" dirty="0">
                <a:solidFill>
                  <a:schemeClr val="tx1"/>
                </a:solidFill>
              </a:rPr>
              <a:t>Team-Based Opioid Management in Primary Care</a:t>
            </a:r>
          </a:p>
        </p:txBody>
      </p:sp>
      <p:sp>
        <p:nvSpPr>
          <p:cNvPr id="2" name="Rectangle 1"/>
          <p:cNvSpPr/>
          <p:nvPr/>
        </p:nvSpPr>
        <p:spPr>
          <a:xfrm>
            <a:off x="596721" y="1901129"/>
            <a:ext cx="7823917" cy="769441"/>
          </a:xfrm>
          <a:prstGeom prst="rect">
            <a:avLst/>
          </a:prstGeom>
        </p:spPr>
        <p:txBody>
          <a:bodyPr wrap="square">
            <a:spAutoFit/>
          </a:bodyPr>
          <a:lstStyle/>
          <a:p>
            <a:pPr algn="ctr"/>
            <a:r>
              <a:rPr lang="en-US" sz="2200" b="1" dirty="0"/>
              <a:t>The number of patients using chronic opioid therapy and the proportion on high dose opioids decreased</a:t>
            </a:r>
            <a:endParaRPr lang="en-US" sz="2200" dirty="0"/>
          </a:p>
        </p:txBody>
      </p:sp>
      <p:graphicFrame>
        <p:nvGraphicFramePr>
          <p:cNvPr id="9" name="Chart 8">
            <a:extLst>
              <a:ext uri="{FF2B5EF4-FFF2-40B4-BE49-F238E27FC236}">
                <a16:creationId xmlns:a16="http://schemas.microsoft.com/office/drawing/2014/main" xmlns="" id="{00000000-0008-0000-0100-000003000000}"/>
              </a:ext>
            </a:extLst>
          </p:cNvPr>
          <p:cNvGraphicFramePr>
            <a:graphicFrameLocks/>
          </p:cNvGraphicFramePr>
          <p:nvPr>
            <p:extLst/>
          </p:nvPr>
        </p:nvGraphicFramePr>
        <p:xfrm>
          <a:off x="4781741" y="2831634"/>
          <a:ext cx="3757512" cy="329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 id="{2F7E1D8A-0072-4A92-866E-2D9F0C349525}"/>
              </a:ext>
            </a:extLst>
          </p:cNvPr>
          <p:cNvGraphicFramePr>
            <a:graphicFrameLocks/>
          </p:cNvGraphicFramePr>
          <p:nvPr>
            <p:extLst/>
          </p:nvPr>
        </p:nvGraphicFramePr>
        <p:xfrm>
          <a:off x="594962" y="2831634"/>
          <a:ext cx="3539157" cy="329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33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1358" y="1059625"/>
            <a:ext cx="7165540" cy="709635"/>
          </a:xfrm>
        </p:spPr>
        <p:txBody>
          <a:bodyPr>
            <a:noAutofit/>
          </a:bodyPr>
          <a:lstStyle/>
          <a:p>
            <a:r>
              <a:rPr lang="en-US" sz="2800" dirty="0">
                <a:solidFill>
                  <a:schemeClr val="tx1"/>
                </a:solidFill>
              </a:rPr>
              <a:t>What one clinician said about how he felt after implementing </a:t>
            </a:r>
            <a:r>
              <a:rPr lang="en-US" sz="2800" dirty="0" smtClean="0">
                <a:solidFill>
                  <a:schemeClr val="tx1"/>
                </a:solidFill>
              </a:rPr>
              <a:t>improvements to opioid management using the </a:t>
            </a:r>
            <a:r>
              <a:rPr lang="en-US" sz="2800" dirty="0">
                <a:solidFill>
                  <a:schemeClr val="tx1"/>
                </a:solidFill>
              </a:rPr>
              <a:t>Six Building </a:t>
            </a:r>
            <a:r>
              <a:rPr lang="en-US" sz="2800" dirty="0" smtClean="0">
                <a:solidFill>
                  <a:schemeClr val="tx1"/>
                </a:solidFill>
              </a:rPr>
              <a:t>Blocks:</a:t>
            </a:r>
            <a:endParaRPr lang="en-US" sz="2800" dirty="0">
              <a:solidFill>
                <a:schemeClr val="tx1"/>
              </a:solidFill>
            </a:endParaRPr>
          </a:p>
        </p:txBody>
      </p:sp>
      <p:sp>
        <p:nvSpPr>
          <p:cNvPr id="4" name="Content Placeholder 3"/>
          <p:cNvSpPr>
            <a:spLocks noGrp="1"/>
          </p:cNvSpPr>
          <p:nvPr>
            <p:ph idx="1"/>
          </p:nvPr>
        </p:nvSpPr>
        <p:spPr>
          <a:xfrm>
            <a:off x="1405490" y="2320120"/>
            <a:ext cx="6537277" cy="3739487"/>
          </a:xfrm>
        </p:spPr>
        <p:txBody>
          <a:bodyPr>
            <a:noAutofit/>
          </a:bodyPr>
          <a:lstStyle/>
          <a:p>
            <a:pPr marL="0" lvl="1" indent="0" algn="ctr">
              <a:lnSpc>
                <a:spcPct val="106000"/>
              </a:lnSpc>
              <a:buNone/>
            </a:pPr>
            <a:r>
              <a:rPr lang="en-US" sz="2200" b="1" i="1" dirty="0">
                <a:solidFill>
                  <a:schemeClr val="tx1"/>
                </a:solidFill>
              </a:rPr>
              <a:t>"Having a defined care pathway for an emotionally charged and complex area of care - to walk in with a plan. It's like walking into the ER and someone having a cardiac arrest. Not the most stressful thing I do because we have a clear plan. Now I have the same kind of pathway for opioids. Having what we are going to do defined.”</a:t>
            </a:r>
            <a:endParaRPr lang="en-US" sz="2200" b="1" dirty="0">
              <a:solidFill>
                <a:schemeClr val="tx1"/>
              </a:solidFill>
            </a:endParaRPr>
          </a:p>
        </p:txBody>
      </p:sp>
    </p:spTree>
    <p:extLst>
      <p:ext uri="{BB962C8B-B14F-4D97-AF65-F5344CB8AC3E}">
        <p14:creationId xmlns:p14="http://schemas.microsoft.com/office/powerpoint/2010/main" val="143905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091358" y="1059625"/>
            <a:ext cx="7408700" cy="709635"/>
          </a:xfrm>
        </p:spPr>
        <p:txBody>
          <a:bodyPr>
            <a:noAutofit/>
          </a:bodyPr>
          <a:lstStyle/>
          <a:p>
            <a:r>
              <a:rPr lang="en-US" sz="2800" dirty="0">
                <a:solidFill>
                  <a:schemeClr val="tx1"/>
                </a:solidFill>
              </a:rPr>
              <a:t>What others said about clinic life after </a:t>
            </a:r>
            <a:r>
              <a:rPr lang="en-US" sz="2800" dirty="0" smtClean="0">
                <a:solidFill>
                  <a:schemeClr val="tx1"/>
                </a:solidFill>
              </a:rPr>
              <a:t>implementing improvements to opioid management using </a:t>
            </a:r>
            <a:r>
              <a:rPr lang="en-US" sz="2800" dirty="0">
                <a:solidFill>
                  <a:schemeClr val="tx1"/>
                </a:solidFill>
              </a:rPr>
              <a:t>the Six Building Blocks:</a:t>
            </a:r>
          </a:p>
        </p:txBody>
      </p:sp>
      <p:sp>
        <p:nvSpPr>
          <p:cNvPr id="5" name="Rounded Rectangular Callout 4"/>
          <p:cNvSpPr/>
          <p:nvPr/>
        </p:nvSpPr>
        <p:spPr>
          <a:xfrm>
            <a:off x="656821" y="2086378"/>
            <a:ext cx="2781837" cy="1906073"/>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92051" y="2137894"/>
            <a:ext cx="2569335" cy="1815882"/>
          </a:xfrm>
          <a:prstGeom prst="rect">
            <a:avLst/>
          </a:prstGeom>
        </p:spPr>
        <p:txBody>
          <a:bodyPr wrap="square">
            <a:spAutoFit/>
          </a:bodyPr>
          <a:lstStyle/>
          <a:p>
            <a:r>
              <a:rPr lang="en-US" sz="1600" dirty="0"/>
              <a:t>“Everybody that works in this clinic says to me, ‘do you remember how much turmoil there was around it? Wow, we don’t have any of that anymore.”</a:t>
            </a:r>
          </a:p>
          <a:p>
            <a:pPr algn="r"/>
            <a:r>
              <a:rPr lang="en-US" sz="1600" dirty="0"/>
              <a:t>Medical Director</a:t>
            </a:r>
          </a:p>
        </p:txBody>
      </p:sp>
      <p:sp>
        <p:nvSpPr>
          <p:cNvPr id="7" name="Rounded Rectangular Callout 6"/>
          <p:cNvSpPr/>
          <p:nvPr/>
        </p:nvSpPr>
        <p:spPr>
          <a:xfrm>
            <a:off x="4106215" y="2112174"/>
            <a:ext cx="2834640" cy="1374955"/>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241445" y="2137932"/>
            <a:ext cx="2569335" cy="1323439"/>
          </a:xfrm>
          <a:prstGeom prst="rect">
            <a:avLst/>
          </a:prstGeom>
        </p:spPr>
        <p:txBody>
          <a:bodyPr wrap="square">
            <a:spAutoFit/>
          </a:bodyPr>
          <a:lstStyle/>
          <a:p>
            <a:r>
              <a:rPr lang="en-US" sz="1600" dirty="0"/>
              <a:t>“Hopefully there’s no going back. It works. I don’t think any one of us wants to go back.”</a:t>
            </a:r>
          </a:p>
          <a:p>
            <a:pPr algn="r"/>
            <a:r>
              <a:rPr lang="en-US" sz="1600" dirty="0"/>
              <a:t>Medical Assistant</a:t>
            </a:r>
          </a:p>
        </p:txBody>
      </p:sp>
      <p:sp>
        <p:nvSpPr>
          <p:cNvPr id="9" name="Rounded Rectangular Callout 8"/>
          <p:cNvSpPr/>
          <p:nvPr/>
        </p:nvSpPr>
        <p:spPr>
          <a:xfrm>
            <a:off x="1944710" y="4253199"/>
            <a:ext cx="2377440" cy="1703342"/>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047740" y="4325578"/>
            <a:ext cx="2215168" cy="1569660"/>
          </a:xfrm>
          <a:prstGeom prst="rect">
            <a:avLst/>
          </a:prstGeom>
        </p:spPr>
        <p:txBody>
          <a:bodyPr wrap="square">
            <a:spAutoFit/>
          </a:bodyPr>
          <a:lstStyle/>
          <a:p>
            <a:r>
              <a:rPr lang="en-US" sz="1600" dirty="0"/>
              <a:t>“The teamwork, there’s been a lot of teamwork regarding it. I wouldn’t say that was a surprise, but it’s been nice.”</a:t>
            </a:r>
          </a:p>
          <a:p>
            <a:pPr algn="r"/>
            <a:r>
              <a:rPr lang="en-US" sz="1600" dirty="0"/>
              <a:t>Nurse</a:t>
            </a:r>
          </a:p>
        </p:txBody>
      </p:sp>
      <p:sp>
        <p:nvSpPr>
          <p:cNvPr id="13" name="Rounded Rectangular Callout 12"/>
          <p:cNvSpPr/>
          <p:nvPr/>
        </p:nvSpPr>
        <p:spPr>
          <a:xfrm>
            <a:off x="5623171" y="3778527"/>
            <a:ext cx="2876887" cy="2113619"/>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58402" y="3830043"/>
            <a:ext cx="2627286" cy="2062103"/>
          </a:xfrm>
          <a:prstGeom prst="rect">
            <a:avLst/>
          </a:prstGeom>
        </p:spPr>
        <p:txBody>
          <a:bodyPr wrap="square">
            <a:spAutoFit/>
          </a:bodyPr>
          <a:lstStyle/>
          <a:p>
            <a:r>
              <a:rPr lang="en-US" sz="1600" dirty="0"/>
              <a:t>“I saw one of the high MED patients that I inherited… we got him down to 80... just for him to say, ‘You know, I’m more functional — my pain is not different, might be better.”</a:t>
            </a:r>
          </a:p>
          <a:p>
            <a:pPr algn="r"/>
            <a:r>
              <a:rPr lang="en-US" sz="1600" dirty="0"/>
              <a:t>Physician</a:t>
            </a:r>
          </a:p>
        </p:txBody>
      </p:sp>
    </p:spTree>
    <p:extLst>
      <p:ext uri="{BB962C8B-B14F-4D97-AF65-F5344CB8AC3E}">
        <p14:creationId xmlns:p14="http://schemas.microsoft.com/office/powerpoint/2010/main" val="102017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984" y="137148"/>
            <a:ext cx="7410250" cy="674271"/>
          </a:xfrm>
        </p:spPr>
        <p:txBody>
          <a:bodyPr>
            <a:noAutofit/>
          </a:bodyPr>
          <a:lstStyle/>
          <a:p>
            <a:r>
              <a:rPr lang="en-US" sz="3200" dirty="0">
                <a:solidFill>
                  <a:schemeClr val="tx1"/>
                </a:solidFill>
              </a:rPr>
              <a:t>Stages of Six Building Blocks Implementation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83" y="975970"/>
            <a:ext cx="8840434" cy="4906060"/>
          </a:xfrm>
          <a:prstGeom prst="rect">
            <a:avLst/>
          </a:prstGeom>
        </p:spPr>
      </p:pic>
    </p:spTree>
    <p:extLst>
      <p:ext uri="{BB962C8B-B14F-4D97-AF65-F5344CB8AC3E}">
        <p14:creationId xmlns:p14="http://schemas.microsoft.com/office/powerpoint/2010/main" val="324506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930" y="105258"/>
            <a:ext cx="7410250" cy="893804"/>
          </a:xfrm>
        </p:spPr>
        <p:txBody>
          <a:bodyPr>
            <a:normAutofit fontScale="90000"/>
          </a:bodyPr>
          <a:lstStyle/>
          <a:p>
            <a:r>
              <a:rPr lang="en-US" dirty="0" smtClean="0"/>
              <a:t>Questions to consider</a:t>
            </a:r>
            <a:endParaRPr lang="en-US" dirty="0"/>
          </a:p>
        </p:txBody>
      </p:sp>
      <p:sp>
        <p:nvSpPr>
          <p:cNvPr id="3" name="Content Placeholder 2"/>
          <p:cNvSpPr>
            <a:spLocks noGrp="1"/>
          </p:cNvSpPr>
          <p:nvPr>
            <p:ph idx="1"/>
          </p:nvPr>
        </p:nvSpPr>
        <p:spPr>
          <a:xfrm>
            <a:off x="338204" y="1265129"/>
            <a:ext cx="8739808" cy="4835045"/>
          </a:xfrm>
        </p:spPr>
        <p:txBody>
          <a:bodyPr/>
          <a:lstStyle/>
          <a:p>
            <a:pPr lvl="0">
              <a:buFont typeface="Wingdings" panose="05000000000000000000" pitchFamily="2" charset="2"/>
              <a:buChar char="q"/>
            </a:pPr>
            <a:r>
              <a:rPr lang="en-US" sz="2400" dirty="0" smtClean="0"/>
              <a:t>Is our organization ready for change? </a:t>
            </a:r>
          </a:p>
          <a:p>
            <a:pPr lvl="0">
              <a:buFont typeface="Wingdings" panose="05000000000000000000" pitchFamily="2" charset="2"/>
              <a:buChar char="q"/>
            </a:pPr>
            <a:r>
              <a:rPr lang="en-US" sz="2400" dirty="0" smtClean="0"/>
              <a:t>Do we have engaged leadership across roles with time for the work?</a:t>
            </a:r>
          </a:p>
          <a:p>
            <a:pPr lvl="0">
              <a:buFont typeface="Wingdings" panose="05000000000000000000" pitchFamily="2" charset="2"/>
              <a:buChar char="q"/>
            </a:pPr>
            <a:r>
              <a:rPr lang="en-US" sz="2400" dirty="0" smtClean="0"/>
              <a:t>Do we have the capacity to track and measure data?</a:t>
            </a:r>
          </a:p>
          <a:p>
            <a:pPr lvl="0">
              <a:buFont typeface="Wingdings" panose="05000000000000000000" pitchFamily="2" charset="2"/>
              <a:buChar char="q"/>
            </a:pPr>
            <a:r>
              <a:rPr lang="en-US" sz="2400" dirty="0" smtClean="0"/>
              <a:t>Do we empanel patients?</a:t>
            </a:r>
          </a:p>
          <a:p>
            <a:pPr lvl="0">
              <a:buFont typeface="Wingdings" panose="05000000000000000000" pitchFamily="2" charset="2"/>
              <a:buChar char="q"/>
            </a:pPr>
            <a:r>
              <a:rPr lang="en-US" sz="2400" dirty="0" smtClean="0"/>
              <a:t>Do we have quality improvement experience/skills?</a:t>
            </a:r>
          </a:p>
          <a:p>
            <a:pPr lvl="0">
              <a:buFont typeface="Wingdings" panose="05000000000000000000" pitchFamily="2" charset="2"/>
              <a:buChar char="q"/>
            </a:pPr>
            <a:r>
              <a:rPr lang="en-US" sz="2400" dirty="0" smtClean="0"/>
              <a:t>Do we use team-based care?</a:t>
            </a:r>
            <a:endParaRPr lang="en-US" sz="2400" dirty="0" smtClean="0"/>
          </a:p>
          <a:p>
            <a:endParaRPr lang="en-US" dirty="0"/>
          </a:p>
        </p:txBody>
      </p:sp>
    </p:spTree>
    <p:extLst>
      <p:ext uri="{BB962C8B-B14F-4D97-AF65-F5344CB8AC3E}">
        <p14:creationId xmlns:p14="http://schemas.microsoft.com/office/powerpoint/2010/main" val="428060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040" y="1833849"/>
            <a:ext cx="7410250" cy="893804"/>
          </a:xfrm>
        </p:spPr>
        <p:txBody>
          <a:bodyPr/>
          <a:lstStyle/>
          <a:p>
            <a:r>
              <a:rPr lang="en-US" dirty="0" smtClean="0"/>
              <a:t>Are we ready to commit?</a:t>
            </a:r>
            <a:endParaRPr lang="en-US" dirty="0"/>
          </a:p>
        </p:txBody>
      </p:sp>
    </p:spTree>
    <p:extLst>
      <p:ext uri="{BB962C8B-B14F-4D97-AF65-F5344CB8AC3E}">
        <p14:creationId xmlns:p14="http://schemas.microsoft.com/office/powerpoint/2010/main" val="210592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yes…</a:t>
            </a:r>
            <a:endParaRPr lang="en-US" dirty="0"/>
          </a:p>
        </p:txBody>
      </p:sp>
      <p:sp>
        <p:nvSpPr>
          <p:cNvPr id="3" name="Content Placeholder 2"/>
          <p:cNvSpPr>
            <a:spLocks noGrp="1"/>
          </p:cNvSpPr>
          <p:nvPr>
            <p:ph idx="1"/>
          </p:nvPr>
        </p:nvSpPr>
        <p:spPr/>
        <p:txBody>
          <a:bodyPr/>
          <a:lstStyle/>
          <a:p>
            <a:r>
              <a:rPr lang="en-US" dirty="0" smtClean="0"/>
              <a:t>Next steps are for a QI lead to:</a:t>
            </a:r>
          </a:p>
          <a:p>
            <a:r>
              <a:rPr lang="en-US" dirty="0" smtClean="0"/>
              <a:t>☐ Identify the Opioid Improvement Team</a:t>
            </a:r>
            <a:endParaRPr lang="en-US" dirty="0"/>
          </a:p>
          <a:p>
            <a:r>
              <a:rPr lang="en-US" dirty="0" smtClean="0"/>
              <a:t>☐ Schedule the Prepare &amp; Launch meetings</a:t>
            </a:r>
            <a:endParaRPr lang="en-US" dirty="0"/>
          </a:p>
          <a:p>
            <a:r>
              <a:rPr lang="en-US" dirty="0"/>
              <a:t>☐ Collect </a:t>
            </a:r>
            <a:r>
              <a:rPr lang="en-US" dirty="0" smtClean="0"/>
              <a:t>existing policy, agreement, and tracking and monitoring resources </a:t>
            </a:r>
            <a:r>
              <a:rPr lang="en-US" dirty="0"/>
              <a:t>and prepare information to present to the team.</a:t>
            </a:r>
          </a:p>
          <a:p>
            <a:endParaRPr lang="en-US" dirty="0"/>
          </a:p>
          <a:p>
            <a:r>
              <a:rPr lang="en-US" dirty="0" smtClean="0"/>
              <a:t>More information is available in the </a:t>
            </a:r>
            <a:r>
              <a:rPr lang="en-US" dirty="0" smtClean="0"/>
              <a:t>Stage 2: Prepare </a:t>
            </a:r>
            <a:r>
              <a:rPr lang="en-US" dirty="0" smtClean="0"/>
              <a:t>&amp; Launch </a:t>
            </a:r>
            <a:r>
              <a:rPr lang="en-US" dirty="0" smtClean="0"/>
              <a:t>Guide.</a:t>
            </a:r>
            <a:endParaRPr lang="en-US" dirty="0"/>
          </a:p>
        </p:txBody>
      </p:sp>
    </p:spTree>
    <p:extLst>
      <p:ext uri="{BB962C8B-B14F-4D97-AF65-F5344CB8AC3E}">
        <p14:creationId xmlns:p14="http://schemas.microsoft.com/office/powerpoint/2010/main" val="367911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4045" y="986510"/>
            <a:ext cx="7021627" cy="1121091"/>
          </a:xfrm>
        </p:spPr>
        <p:txBody>
          <a:bodyPr>
            <a:normAutofit fontScale="90000"/>
          </a:bodyPr>
          <a:lstStyle/>
          <a:p>
            <a:r>
              <a:rPr lang="en-US" sz="4000" dirty="0">
                <a:solidFill>
                  <a:schemeClr val="tx1"/>
                </a:solidFill>
              </a:rPr>
              <a:t>Agenda</a:t>
            </a:r>
            <a:br>
              <a:rPr lang="en-US" sz="4000" dirty="0">
                <a:solidFill>
                  <a:schemeClr val="tx1"/>
                </a:solidFill>
              </a:rPr>
            </a:br>
            <a:endParaRPr lang="en-US" sz="4000" dirty="0">
              <a:solidFill>
                <a:schemeClr val="tx1"/>
              </a:solidFill>
            </a:endParaRPr>
          </a:p>
        </p:txBody>
      </p:sp>
      <p:sp>
        <p:nvSpPr>
          <p:cNvPr id="7" name="Content Placeholder 6"/>
          <p:cNvSpPr>
            <a:spLocks noGrp="1"/>
          </p:cNvSpPr>
          <p:nvPr>
            <p:ph idx="1"/>
          </p:nvPr>
        </p:nvSpPr>
        <p:spPr>
          <a:xfrm>
            <a:off x="822957" y="2107601"/>
            <a:ext cx="7543801" cy="3611019"/>
          </a:xfrm>
        </p:spPr>
        <p:txBody>
          <a:bodyPr>
            <a:normAutofit/>
          </a:bodyPr>
          <a:lstStyle/>
          <a:p>
            <a:pPr fontAlgn="ctr">
              <a:spcAft>
                <a:spcPts val="1800"/>
              </a:spcAft>
              <a:buFont typeface="Wingdings" panose="05000000000000000000" pitchFamily="2" charset="2"/>
              <a:buChar char="q"/>
            </a:pPr>
            <a:r>
              <a:rPr lang="en-US" sz="2400" dirty="0" smtClean="0"/>
              <a:t> Why is this work important?  </a:t>
            </a:r>
          </a:p>
          <a:p>
            <a:pPr fontAlgn="ctr">
              <a:spcAft>
                <a:spcPts val="1800"/>
              </a:spcAft>
              <a:buFont typeface="Wingdings" panose="05000000000000000000" pitchFamily="2" charset="2"/>
              <a:buChar char="q"/>
            </a:pPr>
            <a:r>
              <a:rPr lang="en-US" sz="2400" dirty="0" smtClean="0"/>
              <a:t> What are the </a:t>
            </a:r>
            <a:r>
              <a:rPr lang="en-US" sz="2400" dirty="0"/>
              <a:t>Six Building </a:t>
            </a:r>
            <a:r>
              <a:rPr lang="en-US" sz="2400" dirty="0" smtClean="0"/>
              <a:t>Blocks?</a:t>
            </a:r>
            <a:endParaRPr lang="en-US" sz="2400" dirty="0"/>
          </a:p>
          <a:p>
            <a:pPr fontAlgn="ctr">
              <a:spcAft>
                <a:spcPts val="1800"/>
              </a:spcAft>
              <a:buFont typeface="Wingdings" panose="05000000000000000000" pitchFamily="2" charset="2"/>
              <a:buChar char="q"/>
            </a:pPr>
            <a:r>
              <a:rPr lang="en-US" sz="2400" dirty="0"/>
              <a:t> </a:t>
            </a:r>
            <a:r>
              <a:rPr lang="en-US" sz="2400" dirty="0" smtClean="0"/>
              <a:t> What </a:t>
            </a:r>
            <a:r>
              <a:rPr lang="en-US" sz="2400" dirty="0" smtClean="0"/>
              <a:t>do we </a:t>
            </a:r>
            <a:r>
              <a:rPr lang="en-US" sz="2400" dirty="0" smtClean="0"/>
              <a:t>need to be </a:t>
            </a:r>
            <a:r>
              <a:rPr lang="en-US" sz="2400" dirty="0" smtClean="0"/>
              <a:t>successful?</a:t>
            </a:r>
            <a:endParaRPr lang="en-US" sz="2400" dirty="0"/>
          </a:p>
          <a:p>
            <a:pPr fontAlgn="ctr">
              <a:spcAft>
                <a:spcPts val="1800"/>
              </a:spcAft>
              <a:buFont typeface="Wingdings" panose="05000000000000000000" pitchFamily="2" charset="2"/>
              <a:buChar char="q"/>
            </a:pPr>
            <a:r>
              <a:rPr lang="en-US" sz="2400" dirty="0"/>
              <a:t>  </a:t>
            </a:r>
            <a:r>
              <a:rPr lang="en-US" sz="2400" dirty="0" smtClean="0"/>
              <a:t>Are we ready to commit?</a:t>
            </a:r>
            <a:endParaRPr lang="en-US" sz="2400" dirty="0"/>
          </a:p>
          <a:p>
            <a:pPr fontAlgn="ctr">
              <a:spcAft>
                <a:spcPts val="1800"/>
              </a:spcAft>
              <a:buFont typeface="Wingdings" panose="05000000000000000000" pitchFamily="2" charset="2"/>
              <a:buChar char="q"/>
            </a:pPr>
            <a:r>
              <a:rPr lang="en-US" sz="2400" dirty="0"/>
              <a:t>  </a:t>
            </a:r>
            <a:r>
              <a:rPr lang="en-US" sz="2400" dirty="0" smtClean="0"/>
              <a:t>Next steps</a:t>
            </a:r>
            <a:endParaRPr lang="en-US" sz="2400" dirty="0"/>
          </a:p>
          <a:p>
            <a:pPr marL="0" indent="0" fontAlgn="ctr">
              <a:spcAft>
                <a:spcPts val="1800"/>
              </a:spcAft>
              <a:buNone/>
            </a:pPr>
            <a:endParaRPr lang="en-US" dirty="0"/>
          </a:p>
          <a:p>
            <a:pPr marL="0" indent="0">
              <a:buNone/>
            </a:pPr>
            <a:endParaRPr lang="en-US" dirty="0"/>
          </a:p>
        </p:txBody>
      </p:sp>
    </p:spTree>
    <p:extLst>
      <p:ext uri="{BB962C8B-B14F-4D97-AF65-F5344CB8AC3E}">
        <p14:creationId xmlns:p14="http://schemas.microsoft.com/office/powerpoint/2010/main" val="228136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2246" y="773085"/>
            <a:ext cx="7779508" cy="641595"/>
          </a:xfrm>
        </p:spPr>
        <p:txBody>
          <a:bodyPr>
            <a:normAutofit/>
          </a:bodyPr>
          <a:lstStyle/>
          <a:p>
            <a:pPr marL="0" indent="0" algn="ctr">
              <a:spcAft>
                <a:spcPts val="1200"/>
              </a:spcAft>
              <a:buNone/>
            </a:pPr>
            <a:r>
              <a:rPr lang="en-US" sz="3200" b="1" dirty="0">
                <a:solidFill>
                  <a:schemeClr val="tx1"/>
                </a:solidFill>
                <a:hlinkClick r:id="rId3"/>
              </a:rPr>
              <a:t>www.improvingopioidcare.org</a:t>
            </a:r>
            <a:endParaRPr lang="en-US" sz="3600" b="1" dirty="0">
              <a:solidFill>
                <a:schemeClr val="tx1"/>
              </a:solidFill>
            </a:endParaRPr>
          </a:p>
        </p:txBody>
      </p:sp>
      <p:sp>
        <p:nvSpPr>
          <p:cNvPr id="6" name="Title 3"/>
          <p:cNvSpPr txBox="1">
            <a:spLocks/>
          </p:cNvSpPr>
          <p:nvPr/>
        </p:nvSpPr>
        <p:spPr>
          <a:xfrm>
            <a:off x="1724482" y="200079"/>
            <a:ext cx="6737272" cy="8938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chemeClr val="tx1"/>
                </a:solidFill>
              </a:rPr>
              <a:t>Resources</a:t>
            </a:r>
          </a:p>
          <a:p>
            <a:endParaRPr lang="en-US" sz="2800" dirty="0">
              <a:solidFill>
                <a:schemeClr val="tx1"/>
              </a:solidFill>
            </a:endParaRPr>
          </a:p>
        </p:txBody>
      </p:sp>
      <p:pic>
        <p:nvPicPr>
          <p:cNvPr id="2" name="Picture 1"/>
          <p:cNvPicPr>
            <a:picLocks noChangeAspect="1"/>
          </p:cNvPicPr>
          <p:nvPr/>
        </p:nvPicPr>
        <p:blipFill rotWithShape="1">
          <a:blip r:embed="rId4"/>
          <a:srcRect l="58511" t="9716" r="9894" b="13877"/>
          <a:stretch/>
        </p:blipFill>
        <p:spPr>
          <a:xfrm>
            <a:off x="515567" y="1414680"/>
            <a:ext cx="7694580" cy="5233350"/>
          </a:xfrm>
          <a:prstGeom prst="rect">
            <a:avLst/>
          </a:prstGeom>
        </p:spPr>
      </p:pic>
    </p:spTree>
    <p:extLst>
      <p:ext uri="{BB962C8B-B14F-4D97-AF65-F5344CB8AC3E}">
        <p14:creationId xmlns:p14="http://schemas.microsoft.com/office/powerpoint/2010/main" val="107439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ot;115&quot; Americans die every day from an opioid overd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40" y="0"/>
            <a:ext cx="8249393" cy="6915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538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xmlns=""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2523707" y="719847"/>
            <a:ext cx="3924434" cy="5397296"/>
          </a:xfrm>
          <a:prstGeom prst="rect">
            <a:avLst/>
          </a:prstGeom>
        </p:spPr>
      </p:pic>
    </p:spTree>
    <p:extLst>
      <p:ext uri="{BB962C8B-B14F-4D97-AF65-F5344CB8AC3E}">
        <p14:creationId xmlns:p14="http://schemas.microsoft.com/office/powerpoint/2010/main" val="58428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xmlns=""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876" y="905933"/>
            <a:ext cx="3802250" cy="5039728"/>
          </a:xfrm>
          <a:prstGeom prst="rect">
            <a:avLst/>
          </a:prstGeom>
        </p:spPr>
      </p:pic>
    </p:spTree>
    <p:extLst>
      <p:ext uri="{BB962C8B-B14F-4D97-AF65-F5344CB8AC3E}">
        <p14:creationId xmlns:p14="http://schemas.microsoft.com/office/powerpoint/2010/main" val="182694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533" y="120957"/>
            <a:ext cx="7410250" cy="893804"/>
          </a:xfrm>
        </p:spPr>
        <p:txBody>
          <a:bodyPr>
            <a:normAutofit/>
          </a:bodyPr>
          <a:lstStyle/>
          <a:p>
            <a:r>
              <a:rPr lang="en-US" sz="3600" dirty="0"/>
              <a:t>Opioid Overdose Risk</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774398887"/>
              </p:ext>
            </p:extLst>
          </p:nvPr>
        </p:nvGraphicFramePr>
        <p:xfrm>
          <a:off x="1" y="1014761"/>
          <a:ext cx="9144000" cy="48798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6028944"/>
            <a:ext cx="3352800" cy="323165"/>
          </a:xfrm>
          <a:prstGeom prst="rect">
            <a:avLst/>
          </a:prstGeom>
          <a:noFill/>
        </p:spPr>
        <p:txBody>
          <a:bodyPr wrap="square" rtlCol="0">
            <a:spAutoFit/>
          </a:bodyPr>
          <a:lstStyle/>
          <a:p>
            <a:pPr algn="r"/>
            <a:r>
              <a:rPr lang="en-US" sz="1500" dirty="0"/>
              <a:t>Dunn et al Ann Intern Med 2010</a:t>
            </a:r>
          </a:p>
        </p:txBody>
      </p:sp>
    </p:spTree>
    <p:extLst>
      <p:ext uri="{BB962C8B-B14F-4D97-AF65-F5344CB8AC3E}">
        <p14:creationId xmlns:p14="http://schemas.microsoft.com/office/powerpoint/2010/main" val="49265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45" y="1047442"/>
            <a:ext cx="7410250" cy="893804"/>
          </a:xfrm>
        </p:spPr>
        <p:txBody>
          <a:bodyPr>
            <a:normAutofit fontScale="90000"/>
          </a:bodyPr>
          <a:lstStyle/>
          <a:p>
            <a:r>
              <a:rPr lang="en-US" sz="4000" dirty="0">
                <a:solidFill>
                  <a:schemeClr val="tx1"/>
                </a:solidFill>
              </a:rPr>
              <a:t/>
            </a:r>
            <a:br>
              <a:rPr lang="en-US" sz="4000" dirty="0">
                <a:solidFill>
                  <a:schemeClr val="tx1"/>
                </a:solidFill>
              </a:rPr>
            </a:br>
            <a:r>
              <a:rPr lang="en-US" sz="4000" dirty="0">
                <a:solidFill>
                  <a:schemeClr val="tx1"/>
                </a:solidFill>
              </a:rPr>
              <a:t/>
            </a:r>
            <a:br>
              <a:rPr lang="en-US" sz="4000" dirty="0">
                <a:solidFill>
                  <a:schemeClr val="tx1"/>
                </a:solidFill>
              </a:rPr>
            </a:br>
            <a:r>
              <a:rPr lang="en-US" sz="4000" dirty="0">
                <a:solidFill>
                  <a:schemeClr val="tx1"/>
                </a:solidFill>
              </a:rPr>
              <a:t>Top five medicines prescribed in the U.S. in 2016 were:</a:t>
            </a:r>
          </a:p>
        </p:txBody>
      </p:sp>
      <p:sp>
        <p:nvSpPr>
          <p:cNvPr id="3" name="Content Placeholder 2"/>
          <p:cNvSpPr>
            <a:spLocks noGrp="1"/>
          </p:cNvSpPr>
          <p:nvPr>
            <p:ph idx="1"/>
          </p:nvPr>
        </p:nvSpPr>
        <p:spPr>
          <a:xfrm>
            <a:off x="777024" y="2540853"/>
            <a:ext cx="7543801" cy="3611019"/>
          </a:xfrm>
        </p:spPr>
        <p:txBody>
          <a:bodyPr>
            <a:normAutofit/>
          </a:bodyPr>
          <a:lstStyle/>
          <a:p>
            <a:r>
              <a:rPr lang="en-US" sz="2400" dirty="0"/>
              <a:t>Levothyroxine (123 million Rx)</a:t>
            </a:r>
          </a:p>
          <a:p>
            <a:r>
              <a:rPr lang="en-US" sz="2400" dirty="0"/>
              <a:t>Lisinopril (110 million)</a:t>
            </a:r>
          </a:p>
          <a:p>
            <a:r>
              <a:rPr lang="en-US" sz="2400" dirty="0"/>
              <a:t>Atorvastatin (106 million)</a:t>
            </a:r>
          </a:p>
          <a:p>
            <a:r>
              <a:rPr lang="en-US" sz="2400" b="1" dirty="0">
                <a:solidFill>
                  <a:srgbClr val="FF0000"/>
                </a:solidFill>
              </a:rPr>
              <a:t>Hydrocodone/acetaminophen (90 Million)</a:t>
            </a:r>
          </a:p>
          <a:p>
            <a:r>
              <a:rPr lang="en-US" sz="2400" dirty="0"/>
              <a:t>Metoprolol (88 million)</a:t>
            </a:r>
          </a:p>
        </p:txBody>
      </p:sp>
    </p:spTree>
    <p:extLst>
      <p:ext uri="{BB962C8B-B14F-4D97-AF65-F5344CB8AC3E}">
        <p14:creationId xmlns:p14="http://schemas.microsoft.com/office/powerpoint/2010/main" val="309624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94" y="1749283"/>
            <a:ext cx="7937213" cy="4343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p:cNvSpPr txBox="1">
            <a:spLocks/>
          </p:cNvSpPr>
          <p:nvPr/>
        </p:nvSpPr>
        <p:spPr>
          <a:xfrm>
            <a:off x="1477108" y="222739"/>
            <a:ext cx="7131212" cy="12543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z="2400" dirty="0" smtClean="0">
                <a:solidFill>
                  <a:schemeClr val="tx1"/>
                </a:solidFill>
              </a:rPr>
              <a:t>The Six Building Blocks derive from observations of approaches taken among 20 primary care practices across the U.S. that were identified as having exemplar, team-based workforce innovations</a:t>
            </a:r>
            <a:endParaRPr lang="en-US" sz="2400" dirty="0">
              <a:solidFill>
                <a:schemeClr val="tx1"/>
              </a:solidFill>
              <a:cs typeface="Arial"/>
            </a:endParaRPr>
          </a:p>
        </p:txBody>
      </p:sp>
      <p:sp>
        <p:nvSpPr>
          <p:cNvPr id="2" name="TextBox 1"/>
          <p:cNvSpPr txBox="1"/>
          <p:nvPr/>
        </p:nvSpPr>
        <p:spPr>
          <a:xfrm>
            <a:off x="162838" y="6350696"/>
            <a:ext cx="8705589" cy="276999"/>
          </a:xfrm>
          <a:prstGeom prst="rect">
            <a:avLst/>
          </a:prstGeom>
          <a:noFill/>
        </p:spPr>
        <p:txBody>
          <a:bodyPr wrap="square" rtlCol="0">
            <a:spAutoFit/>
          </a:bodyPr>
          <a:lstStyle/>
          <a:p>
            <a:pPr>
              <a:defRPr/>
            </a:pPr>
            <a:r>
              <a:rPr lang="en-US" sz="1200" dirty="0">
                <a:solidFill>
                  <a:schemeClr val="bg1"/>
                </a:solidFill>
              </a:rPr>
              <a:t>Learning from Effective Ambulatory Practices (LEAP) </a:t>
            </a:r>
            <a:r>
              <a:rPr lang="en-US" sz="1200" dirty="0" smtClean="0">
                <a:solidFill>
                  <a:schemeClr val="bg1"/>
                </a:solidFill>
              </a:rPr>
              <a:t>study</a:t>
            </a:r>
            <a:endParaRPr lang="en-US" sz="1200" dirty="0">
              <a:solidFill>
                <a:schemeClr val="bg1"/>
              </a:solidFill>
              <a:cs typeface="Arial"/>
            </a:endParaRPr>
          </a:p>
        </p:txBody>
      </p:sp>
    </p:spTree>
    <p:extLst>
      <p:ext uri="{BB962C8B-B14F-4D97-AF65-F5344CB8AC3E}">
        <p14:creationId xmlns:p14="http://schemas.microsoft.com/office/powerpoint/2010/main" val="365300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xfrm>
            <a:off x="1485900" y="5624516"/>
            <a:ext cx="16002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sp>
        <p:nvSpPr>
          <p:cNvPr id="8" name="Title 5"/>
          <p:cNvSpPr txBox="1">
            <a:spLocks/>
          </p:cNvSpPr>
          <p:nvPr/>
        </p:nvSpPr>
        <p:spPr>
          <a:xfrm>
            <a:off x="1054065" y="845036"/>
            <a:ext cx="7474168" cy="112109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solidFill>
                  <a:schemeClr val="tx1"/>
                </a:solidFill>
              </a:rPr>
              <a:t>Learnings from these practices organized into the Six Building Blocks of Safer Opioid Management and published in the Journal of American Board Family Medicine in February 2017</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228" y="2124537"/>
            <a:ext cx="5171544" cy="4113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442535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918</Words>
  <Application>Microsoft Office PowerPoint</Application>
  <PresentationFormat>On-screen Show (4:3)</PresentationFormat>
  <Paragraphs>110</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Arial Black</vt:lpstr>
      <vt:lpstr>Calibri</vt:lpstr>
      <vt:lpstr>Calibri Light</vt:lpstr>
      <vt:lpstr>Wingdings</vt:lpstr>
      <vt:lpstr>Retrospect</vt:lpstr>
      <vt:lpstr>PowerPoint Presentation</vt:lpstr>
      <vt:lpstr>Agenda </vt:lpstr>
      <vt:lpstr>PowerPoint Presentation</vt:lpstr>
      <vt:lpstr>PowerPoint Presentation</vt:lpstr>
      <vt:lpstr>PowerPoint Presentation</vt:lpstr>
      <vt:lpstr>Opioid Overdose Risk</vt:lpstr>
      <vt:lpstr>  Top five medicines prescribed in the U.S. in 2016 were:</vt:lpstr>
      <vt:lpstr>PowerPoint Presentation</vt:lpstr>
      <vt:lpstr>PowerPoint Presentation</vt:lpstr>
      <vt:lpstr>The Six Building Blocks</vt:lpstr>
      <vt:lpstr>The Six Building Blocks</vt:lpstr>
      <vt:lpstr>PowerPoint Presentation</vt:lpstr>
      <vt:lpstr>PowerPoint Presentation</vt:lpstr>
      <vt:lpstr>What one clinician said about how he felt after implementing improvements to opioid management using the Six Building Blocks:</vt:lpstr>
      <vt:lpstr>What others said about clinic life after implementing improvements to opioid management using the Six Building Blocks:</vt:lpstr>
      <vt:lpstr>Stages of Six Building Blocks Implementation</vt:lpstr>
      <vt:lpstr>Questions to consider</vt:lpstr>
      <vt:lpstr>Are we ready to commit?</vt:lpstr>
      <vt:lpstr>If yes…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 Sutton</dc:creator>
  <cp:lastModifiedBy>Brooke Ike</cp:lastModifiedBy>
  <cp:revision>27</cp:revision>
  <cp:lastPrinted>2019-01-02T20:18:05Z</cp:lastPrinted>
  <dcterms:created xsi:type="dcterms:W3CDTF">2018-12-12T18:32:14Z</dcterms:created>
  <dcterms:modified xsi:type="dcterms:W3CDTF">2019-04-03T21:26:01Z</dcterms:modified>
</cp:coreProperties>
</file>