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Lst>
  <p:notesMasterIdLst>
    <p:notesMasterId r:id="rId29"/>
  </p:notesMasterIdLst>
  <p:handoutMasterIdLst>
    <p:handoutMasterId r:id="rId30"/>
  </p:handoutMasterIdLst>
  <p:sldIdLst>
    <p:sldId id="405" r:id="rId2"/>
    <p:sldId id="402" r:id="rId3"/>
    <p:sldId id="418" r:id="rId4"/>
    <p:sldId id="421" r:id="rId5"/>
    <p:sldId id="300" r:id="rId6"/>
    <p:sldId id="428" r:id="rId7"/>
    <p:sldId id="403" r:id="rId8"/>
    <p:sldId id="400" r:id="rId9"/>
    <p:sldId id="429" r:id="rId10"/>
    <p:sldId id="430" r:id="rId11"/>
    <p:sldId id="406" r:id="rId12"/>
    <p:sldId id="340" r:id="rId13"/>
    <p:sldId id="398" r:id="rId14"/>
    <p:sldId id="399" r:id="rId15"/>
    <p:sldId id="407" r:id="rId16"/>
    <p:sldId id="408" r:id="rId17"/>
    <p:sldId id="359" r:id="rId18"/>
    <p:sldId id="409" r:id="rId19"/>
    <p:sldId id="431" r:id="rId20"/>
    <p:sldId id="365" r:id="rId21"/>
    <p:sldId id="424" r:id="rId22"/>
    <p:sldId id="426" r:id="rId23"/>
    <p:sldId id="427" r:id="rId24"/>
    <p:sldId id="395" r:id="rId25"/>
    <p:sldId id="338" r:id="rId26"/>
    <p:sldId id="353" r:id="rId27"/>
    <p:sldId id="40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de" initials="NI" lastIdx="1" clrIdx="0">
    <p:extLst>
      <p:ext uri="{19B8F6BF-5375-455C-9EA6-DF929625EA0E}">
        <p15:presenceInfo xmlns:p15="http://schemas.microsoft.com/office/powerpoint/2012/main" userId="S-1-5-21-1500357716-3448401679-3774022129-3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9B9"/>
    <a:srgbClr val="99CB3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9" autoAdjust="0"/>
    <p:restoredTop sz="85191" autoAdjust="0"/>
  </p:normalViewPr>
  <p:slideViewPr>
    <p:cSldViewPr snapToGrid="0">
      <p:cViewPr varScale="1">
        <p:scale>
          <a:sx n="66" d="100"/>
          <a:sy n="66" d="100"/>
        </p:scale>
        <p:origin x="1764" y="78"/>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67386021191799E-2"/>
          <c:y val="0.14970891277723658"/>
          <c:w val="0.75970909886264215"/>
          <c:h val="0.74393780947833643"/>
        </c:manualLayout>
      </c:layout>
      <c:scatterChart>
        <c:scatterStyle val="smoothMarker"/>
        <c:varyColors val="0"/>
        <c:ser>
          <c:idx val="0"/>
          <c:order val="0"/>
          <c:tx>
            <c:strRef>
              <c:f>Sheet1!$B$1</c:f>
              <c:strCache>
                <c:ptCount val="1"/>
                <c:pt idx="0">
                  <c:v>Hazard Ratio</c:v>
                </c:pt>
              </c:strCache>
            </c:strRef>
          </c:tx>
          <c:xVal>
            <c:strRef>
              <c:f>Sheet1!$A$2:$A$5</c:f>
              <c:strCache>
                <c:ptCount val="4"/>
                <c:pt idx="0">
                  <c:v>20</c:v>
                </c:pt>
                <c:pt idx="1">
                  <c:v>50</c:v>
                </c:pt>
                <c:pt idx="2">
                  <c:v>100</c:v>
                </c:pt>
                <c:pt idx="3">
                  <c:v>&gt;100</c:v>
                </c:pt>
              </c:strCache>
            </c:strRef>
          </c:xVal>
          <c:yVal>
            <c:numRef>
              <c:f>Sheet1!$B$2:$B$5</c:f>
              <c:numCache>
                <c:formatCode>General</c:formatCode>
                <c:ptCount val="4"/>
                <c:pt idx="0">
                  <c:v>1</c:v>
                </c:pt>
                <c:pt idx="1">
                  <c:v>1.44</c:v>
                </c:pt>
                <c:pt idx="2">
                  <c:v>3.73</c:v>
                </c:pt>
                <c:pt idx="3">
                  <c:v>8.8699999999999992</c:v>
                </c:pt>
              </c:numCache>
            </c:numRef>
          </c:yVal>
          <c:smooth val="1"/>
          <c:extLst xmlns:c16r2="http://schemas.microsoft.com/office/drawing/2015/06/chart">
            <c:ext xmlns:c16="http://schemas.microsoft.com/office/drawing/2014/chart" uri="{C3380CC4-5D6E-409C-BE32-E72D297353CC}">
              <c16:uniqueId val="{00000000-E99F-493C-83D9-2F91C46B5DDE}"/>
            </c:ext>
          </c:extLst>
        </c:ser>
        <c:dLbls>
          <c:showLegendKey val="0"/>
          <c:showVal val="0"/>
          <c:showCatName val="0"/>
          <c:showSerName val="0"/>
          <c:showPercent val="0"/>
          <c:showBubbleSize val="0"/>
        </c:dLbls>
        <c:axId val="274218144"/>
        <c:axId val="274218704"/>
      </c:scatterChart>
      <c:valAx>
        <c:axId val="274218144"/>
        <c:scaling>
          <c:orientation val="minMax"/>
        </c:scaling>
        <c:delete val="0"/>
        <c:axPos val="b"/>
        <c:numFmt formatCode="General" sourceLinked="0"/>
        <c:majorTickMark val="out"/>
        <c:minorTickMark val="none"/>
        <c:tickLblPos val="nextTo"/>
        <c:crossAx val="274218704"/>
        <c:crosses val="autoZero"/>
        <c:crossBetween val="midCat"/>
      </c:valAx>
      <c:valAx>
        <c:axId val="274218704"/>
        <c:scaling>
          <c:orientation val="minMax"/>
        </c:scaling>
        <c:delete val="0"/>
        <c:axPos val="l"/>
        <c:majorGridlines/>
        <c:numFmt formatCode="General" sourceLinked="1"/>
        <c:majorTickMark val="out"/>
        <c:minorTickMark val="none"/>
        <c:tickLblPos val="nextTo"/>
        <c:crossAx val="274218144"/>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dirty="0">
                <a:solidFill>
                  <a:schemeClr val="tx1"/>
                </a:solidFill>
              </a:rPr>
              <a:t>Percent MED ≥ 100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'[Aggregate Rolling COT 06.04.18_added percent.xlsx]Percent 100 or greater'!$D$1</c:f>
              <c:strCache>
                <c:ptCount val="1"/>
                <c:pt idx="0">
                  <c:v>Percent MED ≥ 100</c:v>
                </c:pt>
              </c:strCache>
            </c:strRef>
          </c:tx>
          <c:spPr>
            <a:ln w="28575" cap="rnd">
              <a:solidFill>
                <a:schemeClr val="tx1"/>
              </a:solidFill>
              <a:round/>
            </a:ln>
            <a:effectLst/>
          </c:spPr>
          <c:marker>
            <c:symbol val="none"/>
          </c:marker>
          <c:cat>
            <c:numRef>
              <c:f>'[Aggregate Rolling COT 06.04.18_added percent.xlsx]Percent 100 or greater'!$E$2:$E$23</c:f>
              <c:numCache>
                <c:formatCode>General</c:formatCode>
                <c:ptCount val="19"/>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numCache>
              <c:extLst xmlns:c16r2="http://schemas.microsoft.com/office/drawing/2015/06/chart"/>
            </c:numRef>
          </c:cat>
          <c:val>
            <c:numRef>
              <c:f>'[Aggregate Rolling COT 06.04.18_added percent.xlsx]Percent 100 or greater'!$D$2:$D$23</c:f>
              <c:numCache>
                <c:formatCode>0%</c:formatCode>
                <c:ptCount val="19"/>
                <c:pt idx="0">
                  <c:v>0.1271356783919598</c:v>
                </c:pt>
                <c:pt idx="1">
                  <c:v>0.12266928361138371</c:v>
                </c:pt>
                <c:pt idx="2">
                  <c:v>0.11979434447300771</c:v>
                </c:pt>
                <c:pt idx="3">
                  <c:v>0.12417302798982188</c:v>
                </c:pt>
                <c:pt idx="4">
                  <c:v>0.11709357030841611</c:v>
                </c:pt>
                <c:pt idx="5">
                  <c:v>0.1201923076923077</c:v>
                </c:pt>
                <c:pt idx="6">
                  <c:v>0.12232905982905982</c:v>
                </c:pt>
                <c:pt idx="7">
                  <c:v>0.11956521739130435</c:v>
                </c:pt>
                <c:pt idx="8">
                  <c:v>0.10712343665035345</c:v>
                </c:pt>
                <c:pt idx="9">
                  <c:v>0.10818231740801758</c:v>
                </c:pt>
                <c:pt idx="10">
                  <c:v>0.10426008968609865</c:v>
                </c:pt>
                <c:pt idx="11">
                  <c:v>0.10863509749303621</c:v>
                </c:pt>
                <c:pt idx="12">
                  <c:v>0.10550458715596331</c:v>
                </c:pt>
                <c:pt idx="13">
                  <c:v>0.10617977528089888</c:v>
                </c:pt>
                <c:pt idx="14">
                  <c:v>9.9539700805523587E-2</c:v>
                </c:pt>
                <c:pt idx="15">
                  <c:v>9.5346197502837682E-2</c:v>
                </c:pt>
                <c:pt idx="16">
                  <c:v>9.4988344988344992E-2</c:v>
                </c:pt>
                <c:pt idx="17">
                  <c:v>9.3333333333333338E-2</c:v>
                </c:pt>
                <c:pt idx="18">
                  <c:v>0.10166468489892984</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0-9B38-4134-B04B-D4983F968A82}"/>
            </c:ext>
          </c:extLst>
        </c:ser>
        <c:dLbls>
          <c:showLegendKey val="0"/>
          <c:showVal val="0"/>
          <c:showCatName val="0"/>
          <c:showSerName val="0"/>
          <c:showPercent val="0"/>
          <c:showBubbleSize val="0"/>
        </c:dLbls>
        <c:smooth val="0"/>
        <c:axId val="274220944"/>
        <c:axId val="274221504"/>
      </c:lineChart>
      <c:catAx>
        <c:axId val="2742209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Month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4221504"/>
        <c:crosses val="autoZero"/>
        <c:auto val="1"/>
        <c:lblAlgn val="ctr"/>
        <c:lblOffset val="100"/>
        <c:noMultiLvlLbl val="0"/>
      </c:catAx>
      <c:valAx>
        <c:axId val="274221504"/>
        <c:scaling>
          <c:orientation val="minMax"/>
          <c:min val="6.0000000000000012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4220944"/>
        <c:crossesAt val="1"/>
        <c:crossBetween val="between"/>
      </c:valAx>
      <c:spPr>
        <a:noFill/>
        <a:ln>
          <a:noFill/>
        </a:ln>
        <a:effectLst/>
      </c:spPr>
    </c:plotArea>
    <c:plotVisOnly val="1"/>
    <c:dispBlanksAs val="gap"/>
    <c:showDLblsOverMax val="0"/>
  </c:chart>
  <c:spPr>
    <a:solidFill>
      <a:schemeClr val="bg1"/>
    </a:solidFill>
    <a:ln w="12700">
      <a:solidFill>
        <a:schemeClr val="accent2">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dirty="0"/>
              <a:t>Total COT Count</a:t>
            </a:r>
          </a:p>
        </c:rich>
      </c:tx>
      <c:layout>
        <c:manualLayout>
          <c:xMode val="edge"/>
          <c:yMode val="edge"/>
          <c:x val="0.27491885779579711"/>
          <c:y val="2.54183610013943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'[Aggregate Rolling COT 06.04.18_added percent.xlsx]Total COT Count'!$A$5:$A$23</c:f>
              <c:numCache>
                <c:formatCode>General</c:formatCode>
                <c:ptCount val="19"/>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numCache>
            </c:numRef>
          </c:cat>
          <c:val>
            <c:numRef>
              <c:f>'[Aggregate Rolling COT 06.04.18_added percent.xlsx]Total COT Count'!$H$5:$H$23</c:f>
              <c:numCache>
                <c:formatCode>General</c:formatCode>
                <c:ptCount val="19"/>
                <c:pt idx="0">
                  <c:v>1990</c:v>
                </c:pt>
                <c:pt idx="1">
                  <c:v>2038</c:v>
                </c:pt>
                <c:pt idx="2">
                  <c:v>1945</c:v>
                </c:pt>
                <c:pt idx="3">
                  <c:v>1965</c:v>
                </c:pt>
                <c:pt idx="4">
                  <c:v>1913</c:v>
                </c:pt>
                <c:pt idx="5">
                  <c:v>1872</c:v>
                </c:pt>
                <c:pt idx="6">
                  <c:v>1872</c:v>
                </c:pt>
                <c:pt idx="7">
                  <c:v>1840</c:v>
                </c:pt>
                <c:pt idx="8">
                  <c:v>1839</c:v>
                </c:pt>
                <c:pt idx="9">
                  <c:v>1821</c:v>
                </c:pt>
                <c:pt idx="10">
                  <c:v>1784</c:v>
                </c:pt>
                <c:pt idx="11">
                  <c:v>1795</c:v>
                </c:pt>
                <c:pt idx="12">
                  <c:v>1744</c:v>
                </c:pt>
                <c:pt idx="13">
                  <c:v>1780</c:v>
                </c:pt>
                <c:pt idx="14">
                  <c:v>1738</c:v>
                </c:pt>
                <c:pt idx="15">
                  <c:v>1762</c:v>
                </c:pt>
                <c:pt idx="16">
                  <c:v>1716</c:v>
                </c:pt>
                <c:pt idx="17">
                  <c:v>1725</c:v>
                </c:pt>
                <c:pt idx="18">
                  <c:v>1682</c:v>
                </c:pt>
              </c:numCache>
            </c:numRef>
          </c:val>
          <c:smooth val="0"/>
          <c:extLst xmlns:c16r2="http://schemas.microsoft.com/office/drawing/2015/06/chart">
            <c:ext xmlns:c16="http://schemas.microsoft.com/office/drawing/2014/chart" uri="{C3380CC4-5D6E-409C-BE32-E72D297353CC}">
              <c16:uniqueId val="{00000000-8C28-4BFE-8EEC-7C6B3717D9C7}"/>
            </c:ext>
          </c:extLst>
        </c:ser>
        <c:dLbls>
          <c:showLegendKey val="0"/>
          <c:showVal val="0"/>
          <c:showCatName val="0"/>
          <c:showSerName val="0"/>
          <c:showPercent val="0"/>
          <c:showBubbleSize val="0"/>
        </c:dLbls>
        <c:smooth val="0"/>
        <c:axId val="274223744"/>
        <c:axId val="277655280"/>
      </c:lineChart>
      <c:catAx>
        <c:axId val="274223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77655280"/>
        <c:crosses val="autoZero"/>
        <c:auto val="0"/>
        <c:lblAlgn val="ctr"/>
        <c:lblOffset val="100"/>
        <c:noMultiLvlLbl val="1"/>
      </c:catAx>
      <c:valAx>
        <c:axId val="277655280"/>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74223744"/>
        <c:crosses val="autoZero"/>
        <c:crossBetween val="between"/>
      </c:valAx>
      <c:spPr>
        <a:noFill/>
        <a:ln>
          <a:noFill/>
        </a:ln>
        <a:effectLst/>
      </c:spPr>
    </c:plotArea>
    <c:plotVisOnly val="1"/>
    <c:dispBlanksAs val="gap"/>
    <c:showDLblsOverMax val="0"/>
  </c:chart>
  <c:spPr>
    <a:solidFill>
      <a:schemeClr val="bg1"/>
    </a:solidFill>
    <a:ln w="12700">
      <a:solidFill>
        <a:schemeClr val="accent2">
          <a:lumMod val="75000"/>
        </a:schemeClr>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0.18519</cdr:x>
      <cdr:y>0.67345</cdr:y>
    </cdr:from>
    <cdr:to>
      <cdr:x>0.27339</cdr:x>
      <cdr:y>0.7372</cdr:y>
    </cdr:to>
    <cdr:sp macro="" textlink="">
      <cdr:nvSpPr>
        <cdr:cNvPr id="3" name="TextBox 1"/>
        <cdr:cNvSpPr txBox="1"/>
      </cdr:nvSpPr>
      <cdr:spPr>
        <a:xfrm xmlns:a="http://schemas.openxmlformats.org/drawingml/2006/main">
          <a:off x="1608709" y="2998813"/>
          <a:ext cx="766192" cy="283884"/>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&lt;20 MED</a:t>
          </a:r>
        </a:p>
      </cdr:txBody>
    </cdr:sp>
  </cdr:relSizeAnchor>
  <cdr:relSizeAnchor xmlns:cdr="http://schemas.openxmlformats.org/drawingml/2006/chartDrawing">
    <cdr:from>
      <cdr:x>0.31481</cdr:x>
      <cdr:y>0.62294</cdr:y>
    </cdr:from>
    <cdr:to>
      <cdr:x>0.44737</cdr:x>
      <cdr:y>0.68587</cdr:y>
    </cdr:to>
    <cdr:sp macro="" textlink="">
      <cdr:nvSpPr>
        <cdr:cNvPr id="4" name="TextBox 1"/>
        <cdr:cNvSpPr txBox="1"/>
      </cdr:nvSpPr>
      <cdr:spPr>
        <a:xfrm xmlns:a="http://schemas.openxmlformats.org/drawingml/2006/main">
          <a:off x="2734692" y="2773897"/>
          <a:ext cx="1151509" cy="280200"/>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20 to &lt;50 MED</a:t>
          </a:r>
        </a:p>
      </cdr:txBody>
    </cdr:sp>
  </cdr:relSizeAnchor>
  <cdr:relSizeAnchor xmlns:cdr="http://schemas.openxmlformats.org/drawingml/2006/chartDrawing">
    <cdr:from>
      <cdr:x>0.42593</cdr:x>
      <cdr:y>0.47141</cdr:y>
    </cdr:from>
    <cdr:to>
      <cdr:x>0.56579</cdr:x>
      <cdr:y>0.53471</cdr:y>
    </cdr:to>
    <cdr:sp macro="" textlink="">
      <cdr:nvSpPr>
        <cdr:cNvPr id="5" name="TextBox 1"/>
        <cdr:cNvSpPr txBox="1"/>
      </cdr:nvSpPr>
      <cdr:spPr>
        <a:xfrm xmlns:a="http://schemas.openxmlformats.org/drawingml/2006/main">
          <a:off x="3699969" y="2099146"/>
          <a:ext cx="1214932" cy="281850"/>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50 to &lt;100 MED</a:t>
          </a:r>
        </a:p>
      </cdr:txBody>
    </cdr:sp>
  </cdr:relSizeAnchor>
  <cdr:relSizeAnchor xmlns:cdr="http://schemas.openxmlformats.org/drawingml/2006/chartDrawing">
    <cdr:from>
      <cdr:x>0.60185</cdr:x>
      <cdr:y>0.09563</cdr:y>
    </cdr:from>
    <cdr:to>
      <cdr:x>0.70175</cdr:x>
      <cdr:y>0.16964</cdr:y>
    </cdr:to>
    <cdr:sp macro="" textlink="">
      <cdr:nvSpPr>
        <cdr:cNvPr id="6" name="TextBox 1"/>
        <cdr:cNvSpPr txBox="1"/>
      </cdr:nvSpPr>
      <cdr:spPr>
        <a:xfrm xmlns:a="http://schemas.openxmlformats.org/drawingml/2006/main">
          <a:off x="5228152" y="425832"/>
          <a:ext cx="867850" cy="329564"/>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&gt;100 MED</a:t>
          </a:r>
        </a:p>
      </cdr:txBody>
    </cdr:sp>
  </cdr:relSizeAnchor>
  <cdr:relSizeAnchor xmlns:cdr="http://schemas.openxmlformats.org/drawingml/2006/chartDrawing">
    <cdr:from>
      <cdr:x>0.21296</cdr:x>
      <cdr:y>0.74079</cdr:y>
    </cdr:from>
    <cdr:to>
      <cdr:x>0.21296</cdr:x>
      <cdr:y>0.81375</cdr:y>
    </cdr:to>
    <cdr:cxnSp macro="">
      <cdr:nvCxnSpPr>
        <cdr:cNvPr id="8" name="Straight Arrow Connector 7">
          <a:extLst xmlns:a="http://schemas.openxmlformats.org/drawingml/2006/main">
            <a:ext uri="{FF2B5EF4-FFF2-40B4-BE49-F238E27FC236}">
              <a16:creationId xmlns:a16="http://schemas.microsoft.com/office/drawing/2014/main" xmlns="" id="{F02BA86D-9021-384C-AA3F-761A449865DC}"/>
            </a:ext>
          </a:extLst>
        </cdr:cNvPr>
        <cdr:cNvCxnSpPr/>
      </cdr:nvCxnSpPr>
      <cdr:spPr>
        <a:xfrm xmlns:a="http://schemas.openxmlformats.org/drawingml/2006/main">
          <a:off x="1752600" y="3352800"/>
          <a:ext cx="0" cy="3302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0.37037</cdr:x>
      <cdr:y>0.69028</cdr:y>
    </cdr:from>
    <cdr:to>
      <cdr:x>0.37037</cdr:x>
      <cdr:y>0.78008</cdr:y>
    </cdr:to>
    <cdr:cxnSp macro="">
      <cdr:nvCxnSpPr>
        <cdr:cNvPr id="15" name="Straight Arrow Connector 14">
          <a:extLst xmlns:a="http://schemas.openxmlformats.org/drawingml/2006/main">
            <a:ext uri="{FF2B5EF4-FFF2-40B4-BE49-F238E27FC236}">
              <a16:creationId xmlns:a16="http://schemas.microsoft.com/office/drawing/2014/main" xmlns="" id="{53FB5CCB-7BFA-EB41-9AAB-EF99A4E8A7B2}"/>
            </a:ext>
          </a:extLst>
        </cdr:cNvPr>
        <cdr:cNvCxnSpPr/>
      </cdr:nvCxnSpPr>
      <cdr:spPr>
        <a:xfrm xmlns:a="http://schemas.openxmlformats.org/drawingml/2006/main">
          <a:off x="3048000" y="3124200"/>
          <a:ext cx="0" cy="4064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0.51852</cdr:x>
      <cdr:y>0.53876</cdr:y>
    </cdr:from>
    <cdr:to>
      <cdr:x>0.51852</cdr:x>
      <cdr:y>0.61172</cdr:y>
    </cdr:to>
    <cdr:cxnSp macro="">
      <cdr:nvCxnSpPr>
        <cdr:cNvPr id="16" name="Straight Arrow Connector 15">
          <a:extLst xmlns:a="http://schemas.openxmlformats.org/drawingml/2006/main">
            <a:ext uri="{FF2B5EF4-FFF2-40B4-BE49-F238E27FC236}">
              <a16:creationId xmlns:a16="http://schemas.microsoft.com/office/drawing/2014/main" xmlns="" id="{44F3435E-4A1A-EE46-8B4A-11B429A469FA}"/>
            </a:ext>
          </a:extLst>
        </cdr:cNvPr>
        <cdr:cNvCxnSpPr/>
      </cdr:nvCxnSpPr>
      <cdr:spPr>
        <a:xfrm xmlns:a="http://schemas.openxmlformats.org/drawingml/2006/main">
          <a:off x="4267200" y="2438400"/>
          <a:ext cx="0" cy="3302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0.66667</cdr:x>
      <cdr:y>0.16634</cdr:y>
    </cdr:from>
    <cdr:to>
      <cdr:x>0.66741</cdr:x>
      <cdr:y>0.24132</cdr:y>
    </cdr:to>
    <cdr:cxnSp macro="">
      <cdr:nvCxnSpPr>
        <cdr:cNvPr id="17" name="Straight Arrow Connector 16">
          <a:extLst xmlns:a="http://schemas.openxmlformats.org/drawingml/2006/main">
            <a:ext uri="{FF2B5EF4-FFF2-40B4-BE49-F238E27FC236}">
              <a16:creationId xmlns:a16="http://schemas.microsoft.com/office/drawing/2014/main" xmlns="" id="{42DA0CF7-FDAE-8242-BD4A-7B640CC73E3A}"/>
            </a:ext>
          </a:extLst>
        </cdr:cNvPr>
        <cdr:cNvCxnSpPr/>
      </cdr:nvCxnSpPr>
      <cdr:spPr>
        <a:xfrm xmlns:a="http://schemas.openxmlformats.org/drawingml/2006/main" flipH="1">
          <a:off x="5486427" y="752856"/>
          <a:ext cx="6069" cy="339349"/>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0.68519</cdr:x>
      <cdr:y>0.21887</cdr:y>
    </cdr:from>
    <cdr:to>
      <cdr:x>0.75</cdr:x>
      <cdr:y>0.28622</cdr:y>
    </cdr:to>
    <cdr:sp macro="" textlink="">
      <cdr:nvSpPr>
        <cdr:cNvPr id="19" name="TextBox 18"/>
        <cdr:cNvSpPr txBox="1"/>
      </cdr:nvSpPr>
      <cdr:spPr>
        <a:xfrm xmlns:a="http://schemas.openxmlformats.org/drawingml/2006/main">
          <a:off x="5638800" y="9906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8.87</a:t>
          </a:r>
        </a:p>
      </cdr:txBody>
    </cdr:sp>
  </cdr:relSizeAnchor>
  <cdr:relSizeAnchor xmlns:cdr="http://schemas.openxmlformats.org/drawingml/2006/chartDrawing">
    <cdr:from>
      <cdr:x>0.53704</cdr:x>
      <cdr:y>0.6061</cdr:y>
    </cdr:from>
    <cdr:to>
      <cdr:x>0.62037</cdr:x>
      <cdr:y>0.67345</cdr:y>
    </cdr:to>
    <cdr:sp macro="" textlink="">
      <cdr:nvSpPr>
        <cdr:cNvPr id="20" name="TextBox 19"/>
        <cdr:cNvSpPr txBox="1"/>
      </cdr:nvSpPr>
      <cdr:spPr>
        <a:xfrm xmlns:a="http://schemas.openxmlformats.org/drawingml/2006/main">
          <a:off x="4419600" y="27432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3.73</a:t>
          </a:r>
        </a:p>
      </cdr:txBody>
    </cdr:sp>
  </cdr:relSizeAnchor>
  <cdr:relSizeAnchor xmlns:cdr="http://schemas.openxmlformats.org/drawingml/2006/chartDrawing">
    <cdr:from>
      <cdr:x>0.38889</cdr:x>
      <cdr:y>0.77447</cdr:y>
    </cdr:from>
    <cdr:to>
      <cdr:x>0.48148</cdr:x>
      <cdr:y>0.84181</cdr:y>
    </cdr:to>
    <cdr:sp macro="" textlink="">
      <cdr:nvSpPr>
        <cdr:cNvPr id="21" name="TextBox 20"/>
        <cdr:cNvSpPr txBox="1"/>
      </cdr:nvSpPr>
      <cdr:spPr>
        <a:xfrm xmlns:a="http://schemas.openxmlformats.org/drawingml/2006/main">
          <a:off x="3200400" y="35052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1.44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641BFF-3458-4B13-B5AF-DF9AED3C31AD}" type="datetimeFigureOut">
              <a:rPr lang="en-US" smtClean="0"/>
              <a:t>5/15/2019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954A8B-2F07-4F99-8D27-0FD2D2EFA48C}" type="slidenum">
              <a:rPr lang="en-US" smtClean="0"/>
              <a:t>‹#›</a:t>
            </a:fld>
            <a:endParaRPr lang="en-US" dirty="0"/>
          </a:p>
        </p:txBody>
      </p:sp>
    </p:spTree>
    <p:extLst>
      <p:ext uri="{BB962C8B-B14F-4D97-AF65-F5344CB8AC3E}">
        <p14:creationId xmlns:p14="http://schemas.microsoft.com/office/powerpoint/2010/main" val="3721014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B832B6-3E62-4253-8EC4-E115E406A30E}" type="datetimeFigureOut">
              <a:rPr lang="en-US" smtClean="0"/>
              <a:t>5/15/2019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FE8B2D-812C-49DE-8C18-07853008DEC4}" type="slidenum">
              <a:rPr lang="en-US" smtClean="0"/>
              <a:t>‹#›</a:t>
            </a:fld>
            <a:endParaRPr lang="en-US" dirty="0"/>
          </a:p>
        </p:txBody>
      </p:sp>
    </p:spTree>
    <p:extLst>
      <p:ext uri="{BB962C8B-B14F-4D97-AF65-F5344CB8AC3E}">
        <p14:creationId xmlns:p14="http://schemas.microsoft.com/office/powerpoint/2010/main" val="310890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rugoverdose/epidemic/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a:t>
            </a:fld>
            <a:endParaRPr lang="en-US" dirty="0"/>
          </a:p>
        </p:txBody>
      </p:sp>
    </p:spTree>
    <p:extLst>
      <p:ext uri="{BB962C8B-B14F-4D97-AF65-F5344CB8AC3E}">
        <p14:creationId xmlns:p14="http://schemas.microsoft.com/office/powerpoint/2010/main" val="290286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13</a:t>
            </a:fld>
            <a:endParaRPr lang="en-US" dirty="0"/>
          </a:p>
        </p:txBody>
      </p:sp>
    </p:spTree>
    <p:extLst>
      <p:ext uri="{BB962C8B-B14F-4D97-AF65-F5344CB8AC3E}">
        <p14:creationId xmlns:p14="http://schemas.microsoft.com/office/powerpoint/2010/main" val="77671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include:</a:t>
            </a:r>
          </a:p>
          <a:p>
            <a:r>
              <a:rPr lang="en-US" dirty="0"/>
              <a:t>   -- implementation of policies</a:t>
            </a:r>
            <a:r>
              <a:rPr lang="en-US" baseline="0" dirty="0"/>
              <a:t> and procedures that match with the CDC guidelines for opioid management</a:t>
            </a:r>
          </a:p>
          <a:p>
            <a:r>
              <a:rPr lang="en-US" baseline="0" dirty="0"/>
              <a:t>   -- use of the PMP</a:t>
            </a:r>
          </a:p>
          <a:p>
            <a:r>
              <a:rPr lang="en-US" baseline="0" dirty="0"/>
              <a:t>   -- UDT</a:t>
            </a:r>
          </a:p>
          <a:p>
            <a:r>
              <a:rPr lang="en-US" baseline="0" dirty="0"/>
              <a:t>   -- referral of patients with OUD to treatment</a:t>
            </a:r>
          </a:p>
          <a:p>
            <a:r>
              <a:rPr lang="en-US" baseline="0" dirty="0"/>
              <a:t>   -- avoidance of opioid and sedative co-prescribing</a:t>
            </a:r>
          </a:p>
          <a:p>
            <a:r>
              <a:rPr lang="en-US" baseline="0" dirty="0"/>
              <a:t>   -- initiating difficult conversations with patients on high doses of opioids about tapering</a:t>
            </a:r>
          </a:p>
          <a:p>
            <a:endParaRPr lang="en-US" baseline="0" dirty="0"/>
          </a:p>
          <a:p>
            <a:r>
              <a:rPr lang="en-US" baseline="0" dirty="0"/>
              <a:t>Practice coach meets with practices quarterly and as needed to support the development and implementation of a practice “action plan.”</a:t>
            </a:r>
          </a:p>
          <a:p>
            <a:r>
              <a:rPr lang="en-US" baseline="0" dirty="0"/>
              <a:t>Practices learn from each other through monthly virtual learning collaborative calls</a:t>
            </a:r>
          </a:p>
          <a:p>
            <a:r>
              <a:rPr lang="en-US" baseline="0" dirty="0"/>
              <a:t>Coach connects patients with telepain conferences, which include short didactic presentations and case presentations of difficult cases with a multidisciplinary team of pain “experts”</a:t>
            </a:r>
          </a:p>
          <a:p>
            <a:r>
              <a:rPr lang="en-US" baseline="0" dirty="0"/>
              <a:t>Provides simple tools to assist with tracking opioid use and management.</a:t>
            </a:r>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15</a:t>
            </a:fld>
            <a:endParaRPr lang="en-US" dirty="0"/>
          </a:p>
        </p:txBody>
      </p:sp>
    </p:spTree>
    <p:extLst>
      <p:ext uri="{BB962C8B-B14F-4D97-AF65-F5344CB8AC3E}">
        <p14:creationId xmlns:p14="http://schemas.microsoft.com/office/powerpoint/2010/main" val="219681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16</a:t>
            </a:fld>
            <a:endParaRPr lang="en-US" dirty="0"/>
          </a:p>
        </p:txBody>
      </p:sp>
    </p:spTree>
    <p:extLst>
      <p:ext uri="{BB962C8B-B14F-4D97-AF65-F5344CB8AC3E}">
        <p14:creationId xmlns:p14="http://schemas.microsoft.com/office/powerpoint/2010/main" val="357247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17</a:t>
            </a:fld>
            <a:endParaRPr lang="en-US" dirty="0"/>
          </a:p>
        </p:txBody>
      </p:sp>
    </p:spTree>
    <p:extLst>
      <p:ext uri="{BB962C8B-B14F-4D97-AF65-F5344CB8AC3E}">
        <p14:creationId xmlns:p14="http://schemas.microsoft.com/office/powerpoint/2010/main" val="64420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stages to implementing the Six Building Blocks program:</a:t>
            </a:r>
          </a:p>
          <a:p>
            <a:r>
              <a:rPr lang="en-US" dirty="0"/>
              <a:t>Prepare and Launch stage – when the clinic forms its opioid improvement team, assessing where it is starting from, and holds a Kickoff Event with the entire clinic – providers and staff</a:t>
            </a:r>
          </a:p>
          <a:p>
            <a:r>
              <a:rPr lang="en-US" dirty="0"/>
              <a:t>Design and Implement stage – when the improvement team uses the Six Building Blocks materials and framework to redesign care for patients using opioid therapy. Usually this begins with review and revision of the policies and patient agreement related to opioid management</a:t>
            </a:r>
          </a:p>
          <a:p>
            <a:r>
              <a:rPr lang="en-US" dirty="0"/>
              <a:t>Monitor and sustain stage – when the clinic assesses and celebrates its progress in implementing the Six Building Blocks and plans for sustainability</a:t>
            </a:r>
          </a:p>
        </p:txBody>
      </p:sp>
      <p:sp>
        <p:nvSpPr>
          <p:cNvPr id="4" name="Slide Number Placeholder 3"/>
          <p:cNvSpPr>
            <a:spLocks noGrp="1"/>
          </p:cNvSpPr>
          <p:nvPr>
            <p:ph type="sldNum" sz="quarter" idx="10"/>
          </p:nvPr>
        </p:nvSpPr>
        <p:spPr/>
        <p:txBody>
          <a:bodyPr/>
          <a:lstStyle/>
          <a:p>
            <a:fld id="{30FE8B2D-812C-49DE-8C18-07853008DEC4}" type="slidenum">
              <a:rPr lang="en-US" smtClean="0"/>
              <a:t>19</a:t>
            </a:fld>
            <a:endParaRPr lang="en-US" dirty="0"/>
          </a:p>
        </p:txBody>
      </p:sp>
    </p:spTree>
    <p:extLst>
      <p:ext uri="{BB962C8B-B14F-4D97-AF65-F5344CB8AC3E}">
        <p14:creationId xmlns:p14="http://schemas.microsoft.com/office/powerpoint/2010/main" val="321701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Talk about how we can connect with resources to ensure compliance with 1427 and to get started on OBOT.</a:t>
            </a:r>
          </a:p>
        </p:txBody>
      </p:sp>
      <p:sp>
        <p:nvSpPr>
          <p:cNvPr id="4" name="Slide Number Placeholder 3"/>
          <p:cNvSpPr>
            <a:spLocks noGrp="1"/>
          </p:cNvSpPr>
          <p:nvPr>
            <p:ph type="sldNum" sz="quarter" idx="10"/>
          </p:nvPr>
        </p:nvSpPr>
        <p:spPr/>
        <p:txBody>
          <a:bodyPr/>
          <a:lstStyle/>
          <a:p>
            <a:fld id="{36ECDB1D-18C3-4359-89BC-8706BA51F4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3711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Brooke and Katie, how many clinics have we reached via DOH thus far?</a:t>
            </a:r>
          </a:p>
          <a:p>
            <a:endParaRPr lang="en-US" dirty="0"/>
          </a:p>
          <a:p>
            <a:r>
              <a:rPr lang="en-US" dirty="0"/>
              <a:t>20 clinics, 6 orgs in Team Opioid</a:t>
            </a:r>
          </a:p>
          <a:p>
            <a:r>
              <a:rPr lang="en-US" dirty="0"/>
              <a:t>4 clinics, 4 orgs in OCH</a:t>
            </a:r>
          </a:p>
          <a:p>
            <a:r>
              <a:rPr lang="en-US" dirty="0"/>
              <a:t>X clinics, X orgs in DOH</a:t>
            </a:r>
          </a:p>
        </p:txBody>
      </p:sp>
      <p:sp>
        <p:nvSpPr>
          <p:cNvPr id="4" name="Slide Number Placeholder 3"/>
          <p:cNvSpPr>
            <a:spLocks noGrp="1"/>
          </p:cNvSpPr>
          <p:nvPr>
            <p:ph type="sldNum" sz="quarter" idx="5"/>
          </p:nvPr>
        </p:nvSpPr>
        <p:spPr/>
        <p:txBody>
          <a:bodyPr/>
          <a:lstStyle/>
          <a:p>
            <a:fld id="{30FE8B2D-812C-49DE-8C18-07853008DEC4}" type="slidenum">
              <a:rPr lang="en-US" smtClean="0"/>
              <a:t>21</a:t>
            </a:fld>
            <a:endParaRPr lang="en-US" dirty="0"/>
          </a:p>
        </p:txBody>
      </p:sp>
    </p:spTree>
    <p:extLst>
      <p:ext uri="{BB962C8B-B14F-4D97-AF65-F5344CB8AC3E}">
        <p14:creationId xmlns:p14="http://schemas.microsoft.com/office/powerpoint/2010/main" val="3045684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fld id="{36ECDB1D-18C3-4359-89BC-8706BA51F4C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8008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fld id="{36ECDB1D-18C3-4359-89BC-8706BA51F4C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657583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the website and show resource page and </a:t>
            </a:r>
            <a:r>
              <a:rPr lang="en-US" baseline="0" dirty="0"/>
              <a:t>the implementation guide sections</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24</a:t>
            </a:fld>
            <a:endParaRPr lang="en-US" dirty="0"/>
          </a:p>
        </p:txBody>
      </p:sp>
    </p:spTree>
    <p:extLst>
      <p:ext uri="{BB962C8B-B14F-4D97-AF65-F5344CB8AC3E}">
        <p14:creationId xmlns:p14="http://schemas.microsoft.com/office/powerpoint/2010/main" val="207672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i="0" dirty="0"/>
          </a:p>
        </p:txBody>
      </p:sp>
      <p:sp>
        <p:nvSpPr>
          <p:cNvPr id="4" name="Slide Number Placeholder 3"/>
          <p:cNvSpPr>
            <a:spLocks noGrp="1"/>
          </p:cNvSpPr>
          <p:nvPr>
            <p:ph type="sldNum" sz="quarter" idx="10"/>
          </p:nvPr>
        </p:nvSpPr>
        <p:spPr/>
        <p:txBody>
          <a:bodyPr/>
          <a:lstStyle/>
          <a:p>
            <a:fld id="{D980082A-25D2-194C-B7E4-5994393B7C87}" type="slidenum">
              <a:rPr lang="en-US" smtClean="0"/>
              <a:pPr/>
              <a:t>2</a:t>
            </a:fld>
            <a:endParaRPr lang="en-US" dirty="0"/>
          </a:p>
        </p:txBody>
      </p:sp>
    </p:spTree>
    <p:extLst>
      <p:ext uri="{BB962C8B-B14F-4D97-AF65-F5344CB8AC3E}">
        <p14:creationId xmlns:p14="http://schemas.microsoft.com/office/powerpoint/2010/main" val="460596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University of Washington Division of Pain Medicine offers weekly UW TelePain sessions, an audio and videoconference-based network of specialists with expertise in the management of challenging chronic pain problems. The goal is to increase the knowledge and skills of community practice providers who treat patients with chronic pain.</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25</a:t>
            </a:fld>
            <a:endParaRPr lang="en-US" dirty="0"/>
          </a:p>
        </p:txBody>
      </p:sp>
    </p:spTree>
    <p:extLst>
      <p:ext uri="{BB962C8B-B14F-4D97-AF65-F5344CB8AC3E}">
        <p14:creationId xmlns:p14="http://schemas.microsoft.com/office/powerpoint/2010/main" val="327975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26</a:t>
            </a:fld>
            <a:endParaRPr lang="en-US" dirty="0"/>
          </a:p>
        </p:txBody>
      </p:sp>
    </p:spTree>
    <p:extLst>
      <p:ext uri="{BB962C8B-B14F-4D97-AF65-F5344CB8AC3E}">
        <p14:creationId xmlns:p14="http://schemas.microsoft.com/office/powerpoint/2010/main" val="1120573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27</a:t>
            </a:fld>
            <a:endParaRPr lang="en-US" dirty="0"/>
          </a:p>
        </p:txBody>
      </p:sp>
    </p:spTree>
    <p:extLst>
      <p:ext uri="{BB962C8B-B14F-4D97-AF65-F5344CB8AC3E}">
        <p14:creationId xmlns:p14="http://schemas.microsoft.com/office/powerpoint/2010/main" val="280354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https://www.cdc.gov/drugoverdose/epidemic/index.html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a:t>
            </a:fld>
            <a:endParaRPr lang="en-US" dirty="0"/>
          </a:p>
        </p:txBody>
      </p:sp>
    </p:spTree>
    <p:extLst>
      <p:ext uri="{BB962C8B-B14F-4D97-AF65-F5344CB8AC3E}">
        <p14:creationId xmlns:p14="http://schemas.microsoft.com/office/powerpoint/2010/main" val="128949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with the majority of opioid prescriptions written by primary care providers, it’s important that our organization does its part to manage opioids as responsibly as possible. That’s why I am excited about the opportunity that the Six Building Blocks program offers to help us do so.</a:t>
            </a:r>
          </a:p>
          <a:p>
            <a:endParaRPr lang="en-US" dirty="0" smtClean="0"/>
          </a:p>
          <a:p>
            <a:r>
              <a:rPr lang="en-US" dirty="0" smtClean="0"/>
              <a:t>https://www.cdc.gov/drugoverdose/maps/rxstate2017.html</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6</a:t>
            </a:fld>
            <a:endParaRPr lang="en-US" dirty="0"/>
          </a:p>
        </p:txBody>
      </p:sp>
    </p:spTree>
    <p:extLst>
      <p:ext uri="{BB962C8B-B14F-4D97-AF65-F5344CB8AC3E}">
        <p14:creationId xmlns:p14="http://schemas.microsoft.com/office/powerpoint/2010/main" val="192450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a:t>
            </a:r>
            <a:r>
              <a:rPr lang="en-US" baseline="0" dirty="0"/>
              <a:t> state: 57.2</a:t>
            </a:r>
          </a:p>
          <a:p>
            <a:endParaRPr lang="en-US" baseline="0" dirty="0"/>
          </a:p>
          <a:p>
            <a:r>
              <a:rPr lang="en-US" dirty="0"/>
              <a:t>https://www.cdc.gov/drugoverdose/maps/rxstate2017.html</a:t>
            </a:r>
          </a:p>
        </p:txBody>
      </p:sp>
      <p:sp>
        <p:nvSpPr>
          <p:cNvPr id="4" name="Slide Number Placeholder 3"/>
          <p:cNvSpPr>
            <a:spLocks noGrp="1"/>
          </p:cNvSpPr>
          <p:nvPr>
            <p:ph type="sldNum" sz="quarter" idx="10"/>
          </p:nvPr>
        </p:nvSpPr>
        <p:spPr/>
        <p:txBody>
          <a:bodyPr/>
          <a:lstStyle/>
          <a:p>
            <a:fld id="{30FE8B2D-812C-49DE-8C18-07853008DEC4}" type="slidenum">
              <a:rPr lang="en-US" smtClean="0"/>
              <a:t>7</a:t>
            </a:fld>
            <a:endParaRPr lang="en-US" dirty="0"/>
          </a:p>
        </p:txBody>
      </p:sp>
    </p:spTree>
    <p:extLst>
      <p:ext uri="{BB962C8B-B14F-4D97-AF65-F5344CB8AC3E}">
        <p14:creationId xmlns:p14="http://schemas.microsoft.com/office/powerpoint/2010/main" val="163822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as guidelines change,</a:t>
            </a:r>
            <a:r>
              <a:rPr lang="en-US" baseline="0" dirty="0" smtClean="0"/>
              <a:t> and/or add other guidelines, as applicable.</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9</a:t>
            </a:fld>
            <a:endParaRPr lang="en-US" dirty="0"/>
          </a:p>
        </p:txBody>
      </p:sp>
    </p:spTree>
    <p:extLst>
      <p:ext uri="{BB962C8B-B14F-4D97-AF65-F5344CB8AC3E}">
        <p14:creationId xmlns:p14="http://schemas.microsoft.com/office/powerpoint/2010/main" val="59423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relevant information about your state</a:t>
            </a:r>
            <a:r>
              <a:rPr lang="en-US" baseline="0" dirty="0" smtClean="0"/>
              <a:t> and local regulations, as applicable.</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10</a:t>
            </a:fld>
            <a:endParaRPr lang="en-US" dirty="0"/>
          </a:p>
        </p:txBody>
      </p:sp>
    </p:spTree>
    <p:extLst>
      <p:ext uri="{BB962C8B-B14F-4D97-AF65-F5344CB8AC3E}">
        <p14:creationId xmlns:p14="http://schemas.microsoft.com/office/powerpoint/2010/main" val="1909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11</a:t>
            </a:fld>
            <a:endParaRPr lang="en-US" dirty="0"/>
          </a:p>
        </p:txBody>
      </p:sp>
    </p:spTree>
    <p:extLst>
      <p:ext uri="{BB962C8B-B14F-4D97-AF65-F5344CB8AC3E}">
        <p14:creationId xmlns:p14="http://schemas.microsoft.com/office/powerpoint/2010/main" val="90127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http://www.jabfm.org/content/30/1/44.full#abstract-1</a:t>
            </a:r>
          </a:p>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12</a:t>
            </a:fld>
            <a:endParaRPr lang="en-US" dirty="0"/>
          </a:p>
        </p:txBody>
      </p:sp>
    </p:spTree>
    <p:extLst>
      <p:ext uri="{BB962C8B-B14F-4D97-AF65-F5344CB8AC3E}">
        <p14:creationId xmlns:p14="http://schemas.microsoft.com/office/powerpoint/2010/main" val="105091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18044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96477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74194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4045" y="693981"/>
            <a:ext cx="7410250" cy="893804"/>
          </a:xfrm>
        </p:spPr>
        <p:txBody>
          <a:bodyPr/>
          <a:lstStyle/>
          <a:p>
            <a:r>
              <a:rPr lang="en-US" dirty="0"/>
              <a:t>Click to edit Master title style</a:t>
            </a:r>
          </a:p>
        </p:txBody>
      </p:sp>
      <p:sp>
        <p:nvSpPr>
          <p:cNvPr id="3" name="Content Placeholder 2"/>
          <p:cNvSpPr>
            <a:spLocks noGrp="1"/>
          </p:cNvSpPr>
          <p:nvPr>
            <p:ph idx="1"/>
          </p:nvPr>
        </p:nvSpPr>
        <p:spPr>
          <a:xfrm>
            <a:off x="792014" y="1941246"/>
            <a:ext cx="7543801" cy="3611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pic>
        <p:nvPicPr>
          <p:cNvPr id="7" name="Picture 6"/>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362658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8921" y="61598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6050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17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642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563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22898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7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562655-DDCA-4969-8078-0D281DE9E89D}"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429474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6236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0562655-DDCA-4969-8078-0D281DE9E89D}" type="datetimeFigureOut">
              <a:rPr lang="en-US" smtClean="0"/>
              <a:t>5/15/2019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8E6665F-DA84-4B7D-9102-6ED482A0C5AC}" type="slidenum">
              <a:rPr lang="en-US" smtClean="0"/>
              <a:t>‹#›</a:t>
            </a:fld>
            <a:endParaRPr lang="en-US" dirty="0"/>
          </a:p>
        </p:txBody>
      </p:sp>
    </p:spTree>
    <p:extLst>
      <p:ext uri="{BB962C8B-B14F-4D97-AF65-F5344CB8AC3E}">
        <p14:creationId xmlns:p14="http://schemas.microsoft.com/office/powerpoint/2010/main" val="215404080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mprovingopioidcar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ike2@uw.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lmb@uw.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332" b="24138"/>
          <a:stretch/>
        </p:blipFill>
        <p:spPr>
          <a:xfrm>
            <a:off x="0" y="0"/>
            <a:ext cx="3051099" cy="1915886"/>
          </a:xfrm>
          <a:prstGeom prst="rect">
            <a:avLst/>
          </a:prstGeom>
        </p:spPr>
      </p:pic>
      <p:sp>
        <p:nvSpPr>
          <p:cNvPr id="7" name="Subtitle 2"/>
          <p:cNvSpPr>
            <a:spLocks noGrp="1"/>
          </p:cNvSpPr>
          <p:nvPr>
            <p:ph type="subTitle" idx="4294967295"/>
          </p:nvPr>
        </p:nvSpPr>
        <p:spPr>
          <a:xfrm>
            <a:off x="1396238" y="2251791"/>
            <a:ext cx="6351521" cy="1594338"/>
          </a:xfrm>
        </p:spPr>
        <p:txBody>
          <a:bodyPr>
            <a:noAutofit/>
          </a:bodyPr>
          <a:lstStyle/>
          <a:p>
            <a:pPr algn="ctr"/>
            <a:r>
              <a:rPr lang="en-US" sz="2800" b="1" dirty="0">
                <a:solidFill>
                  <a:schemeClr val="tx1"/>
                </a:solidFill>
              </a:rPr>
              <a:t>The Six Building Blocks</a:t>
            </a:r>
          </a:p>
          <a:p>
            <a:pPr marL="0" indent="0" algn="ctr">
              <a:buNone/>
            </a:pPr>
            <a:r>
              <a:rPr lang="en-US" sz="2800" b="1" i="1" dirty="0">
                <a:solidFill>
                  <a:schemeClr val="tx1"/>
                </a:solidFill>
              </a:rPr>
              <a:t>A Team-Based Approach to Improving Opioid Management in Primary Care</a:t>
            </a:r>
          </a:p>
        </p:txBody>
      </p:sp>
      <p:sp>
        <p:nvSpPr>
          <p:cNvPr id="6" name="Rectangle 5"/>
          <p:cNvSpPr/>
          <p:nvPr/>
        </p:nvSpPr>
        <p:spPr>
          <a:xfrm>
            <a:off x="-1" y="5446435"/>
            <a:ext cx="9144001" cy="769441"/>
          </a:xfrm>
          <a:prstGeom prst="rect">
            <a:avLst/>
          </a:prstGeom>
        </p:spPr>
        <p:txBody>
          <a:bodyPr wrap="square">
            <a:spAutoFit/>
          </a:bodyPr>
          <a:lstStyle/>
          <a:p>
            <a:pPr marL="0" lvl="1"/>
            <a:r>
              <a:rPr lang="en-US" sz="1100" dirty="0"/>
              <a:t>The Six Building Blocks program has received funding from the Agency for Healthcare Research &amp; Quality (R18HS023750), the Washington State Department of Health (Subcontract HED23124 of Cooperative U17CE002734, funded by the CDC), and the Washington State’s Olympic Communities of Health. Its contents are solely the responsibility of the authors and do not necessarily represent the official views of CDC, NIH, the WA State Department of Health, or the Olympic Communities of Health.</a:t>
            </a:r>
          </a:p>
        </p:txBody>
      </p:sp>
    </p:spTree>
    <p:extLst>
      <p:ext uri="{BB962C8B-B14F-4D97-AF65-F5344CB8AC3E}">
        <p14:creationId xmlns:p14="http://schemas.microsoft.com/office/powerpoint/2010/main" val="264159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480" y="399692"/>
            <a:ext cx="7410250" cy="893804"/>
          </a:xfrm>
        </p:spPr>
        <p:txBody>
          <a:bodyPr>
            <a:noAutofit/>
          </a:bodyPr>
          <a:lstStyle/>
          <a:p>
            <a:r>
              <a:rPr lang="en-US" sz="4000" dirty="0" smtClean="0"/>
              <a:t>What regulations do we need to know?</a:t>
            </a:r>
            <a:endParaRPr lang="en-US" sz="4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0474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94" y="1749283"/>
            <a:ext cx="7937213" cy="4343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p:cNvSpPr txBox="1">
            <a:spLocks/>
          </p:cNvSpPr>
          <p:nvPr/>
        </p:nvSpPr>
        <p:spPr>
          <a:xfrm>
            <a:off x="1477108" y="222739"/>
            <a:ext cx="7131212" cy="12543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z="2400" dirty="0">
                <a:solidFill>
                  <a:schemeClr val="tx1"/>
                </a:solidFill>
              </a:rPr>
              <a:t>Learning from Effective Ambulatory Practices (LEAP) study learning: </a:t>
            </a:r>
          </a:p>
          <a:p>
            <a:pPr>
              <a:defRPr/>
            </a:pPr>
            <a:r>
              <a:rPr lang="en-US" sz="2400" dirty="0">
                <a:solidFill>
                  <a:schemeClr val="tx1"/>
                </a:solidFill>
                <a:cs typeface="Arial"/>
              </a:rPr>
              <a:t>Innovative Primary Care Practices Nationally were Addressing the Opioid Crisis through Team-Based Care</a:t>
            </a:r>
          </a:p>
        </p:txBody>
      </p:sp>
    </p:spTree>
    <p:extLst>
      <p:ext uri="{BB962C8B-B14F-4D97-AF65-F5344CB8AC3E}">
        <p14:creationId xmlns:p14="http://schemas.microsoft.com/office/powerpoint/2010/main" val="36530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xfrm>
            <a:off x="1485900" y="5624516"/>
            <a:ext cx="16002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sp>
        <p:nvSpPr>
          <p:cNvPr id="8" name="Title 5"/>
          <p:cNvSpPr txBox="1">
            <a:spLocks/>
          </p:cNvSpPr>
          <p:nvPr/>
        </p:nvSpPr>
        <p:spPr>
          <a:xfrm>
            <a:off x="1054065" y="845036"/>
            <a:ext cx="7474168" cy="112109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solidFill>
                  <a:schemeClr val="tx1"/>
                </a:solidFill>
              </a:rPr>
              <a:t>Learnings from these practices organized into the Six Building Blocks of Safer Opioid Management and published in the Journal of American Board Family Medicine in February 2017</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228" y="2124537"/>
            <a:ext cx="5171544" cy="4113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4425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Building Blocks</a:t>
            </a:r>
          </a:p>
        </p:txBody>
      </p:sp>
      <p:pic>
        <p:nvPicPr>
          <p:cNvPr id="4" name="Content Placeholder 3"/>
          <p:cNvPicPr>
            <a:picLocks noGrp="1"/>
          </p:cNvPicPr>
          <p:nvPr>
            <p:ph idx="1"/>
          </p:nvPr>
        </p:nvPicPr>
        <p:blipFill rotWithShape="1">
          <a:blip r:embed="rId3"/>
          <a:srcRect b="49865"/>
          <a:stretch/>
        </p:blipFill>
        <p:spPr>
          <a:xfrm>
            <a:off x="938757" y="1620053"/>
            <a:ext cx="7178548" cy="4389120"/>
          </a:xfrm>
          <a:prstGeom prst="rect">
            <a:avLst/>
          </a:prstGeom>
        </p:spPr>
      </p:pic>
    </p:spTree>
    <p:extLst>
      <p:ext uri="{BB962C8B-B14F-4D97-AF65-F5344CB8AC3E}">
        <p14:creationId xmlns:p14="http://schemas.microsoft.com/office/powerpoint/2010/main" val="335114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Building Blocks</a:t>
            </a:r>
          </a:p>
        </p:txBody>
      </p:sp>
      <p:pic>
        <p:nvPicPr>
          <p:cNvPr id="4" name="Content Placeholder 3"/>
          <p:cNvPicPr>
            <a:picLocks noGrp="1"/>
          </p:cNvPicPr>
          <p:nvPr>
            <p:ph idx="1"/>
          </p:nvPr>
        </p:nvPicPr>
        <p:blipFill rotWithShape="1">
          <a:blip r:embed="rId2"/>
          <a:srcRect t="50460"/>
          <a:stretch/>
        </p:blipFill>
        <p:spPr>
          <a:xfrm>
            <a:off x="952654" y="1651953"/>
            <a:ext cx="7209693" cy="4390984"/>
          </a:xfrm>
          <a:prstGeom prst="rect">
            <a:avLst/>
          </a:prstGeom>
        </p:spPr>
      </p:pic>
    </p:spTree>
    <p:extLst>
      <p:ext uri="{BB962C8B-B14F-4D97-AF65-F5344CB8AC3E}">
        <p14:creationId xmlns:p14="http://schemas.microsoft.com/office/powerpoint/2010/main" val="253468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15953" y="1890371"/>
            <a:ext cx="8037033" cy="4421219"/>
          </a:xfrm>
        </p:spPr>
        <p:txBody>
          <a:bodyPr>
            <a:normAutofit/>
          </a:bodyPr>
          <a:lstStyle/>
          <a:p>
            <a:pPr marL="300038">
              <a:spcAft>
                <a:spcPts val="900"/>
              </a:spcAft>
            </a:pPr>
            <a:r>
              <a:rPr lang="en-US" sz="2500" dirty="0">
                <a:solidFill>
                  <a:schemeClr val="tx1"/>
                </a:solidFill>
              </a:rPr>
              <a:t>A research project in 20 rural and rural-serving clinics in Eastern Washington and Central Idaho</a:t>
            </a:r>
          </a:p>
          <a:p>
            <a:pPr marL="300038"/>
            <a:r>
              <a:rPr lang="en-US" sz="2500" dirty="0">
                <a:solidFill>
                  <a:schemeClr val="tx1"/>
                </a:solidFill>
              </a:rPr>
              <a:t>External Support for 15 months to implement the 6-BBs:</a:t>
            </a:r>
          </a:p>
          <a:p>
            <a:pPr marL="469773" lvl="1" indent="-342900">
              <a:buFont typeface="Courier New" panose="02070309020205020404" pitchFamily="49" charset="0"/>
              <a:buChar char="o"/>
            </a:pPr>
            <a:r>
              <a:rPr lang="en-US" sz="2000" dirty="0">
                <a:solidFill>
                  <a:schemeClr val="tx1"/>
                </a:solidFill>
              </a:rPr>
              <a:t>Creation of an opioid quality improvement team at each site</a:t>
            </a:r>
          </a:p>
          <a:p>
            <a:pPr marL="469773" lvl="1" indent="-342900">
              <a:buFont typeface="Courier New" panose="02070309020205020404" pitchFamily="49" charset="0"/>
              <a:buChar char="o"/>
            </a:pPr>
            <a:r>
              <a:rPr lang="en-US" sz="2000" dirty="0">
                <a:solidFill>
                  <a:schemeClr val="tx1"/>
                </a:solidFill>
              </a:rPr>
              <a:t>Team-building Kickoff Event with clinic-wide self-assessment of  6-BBs</a:t>
            </a:r>
          </a:p>
          <a:p>
            <a:pPr marL="469773" lvl="1" indent="-342900">
              <a:buFont typeface="Courier New" panose="02070309020205020404" pitchFamily="49" charset="0"/>
              <a:buChar char="o"/>
            </a:pPr>
            <a:r>
              <a:rPr lang="en-US" sz="2000" dirty="0">
                <a:solidFill>
                  <a:schemeClr val="tx1"/>
                </a:solidFill>
              </a:rPr>
              <a:t>Facilitation by an external practice coach</a:t>
            </a:r>
          </a:p>
          <a:p>
            <a:pPr marL="469773" lvl="1" indent="-342900">
              <a:buFont typeface="Courier New" panose="02070309020205020404" pitchFamily="49" charset="0"/>
              <a:buChar char="o"/>
            </a:pPr>
            <a:r>
              <a:rPr lang="en-US" sz="2000" dirty="0">
                <a:solidFill>
                  <a:schemeClr val="tx1"/>
                </a:solidFill>
              </a:rPr>
              <a:t>Monthly Shared Learning Calls</a:t>
            </a:r>
          </a:p>
          <a:p>
            <a:pPr marL="469773" lvl="1" indent="-342900">
              <a:buFont typeface="Courier New" panose="02070309020205020404" pitchFamily="49" charset="0"/>
              <a:buChar char="o"/>
            </a:pPr>
            <a:r>
              <a:rPr lang="en-US" sz="2000" dirty="0">
                <a:solidFill>
                  <a:schemeClr val="tx1"/>
                </a:solidFill>
              </a:rPr>
              <a:t>Monthly UW TelePain participation</a:t>
            </a:r>
          </a:p>
        </p:txBody>
      </p:sp>
      <p:sp>
        <p:nvSpPr>
          <p:cNvPr id="7" name="Title 1"/>
          <p:cNvSpPr txBox="1">
            <a:spLocks/>
          </p:cNvSpPr>
          <p:nvPr/>
        </p:nvSpPr>
        <p:spPr>
          <a:xfrm>
            <a:off x="1040617" y="710729"/>
            <a:ext cx="6431713" cy="850368"/>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 </a:t>
            </a:r>
            <a:endParaRPr lang="en-US" sz="3000" dirty="0"/>
          </a:p>
        </p:txBody>
      </p:sp>
      <p:sp>
        <p:nvSpPr>
          <p:cNvPr id="10" name="Title 2"/>
          <p:cNvSpPr txBox="1">
            <a:spLocks/>
          </p:cNvSpPr>
          <p:nvPr/>
        </p:nvSpPr>
        <p:spPr>
          <a:xfrm>
            <a:off x="1089524" y="1223300"/>
            <a:ext cx="6838312" cy="465249"/>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3200" dirty="0">
                <a:solidFill>
                  <a:schemeClr val="tx1"/>
                </a:solidFill>
              </a:rPr>
              <a:t>Team-Based Opioid Management in Primary Care</a:t>
            </a:r>
          </a:p>
        </p:txBody>
      </p:sp>
    </p:spTree>
    <p:extLst>
      <p:ext uri="{BB962C8B-B14F-4D97-AF65-F5344CB8AC3E}">
        <p14:creationId xmlns:p14="http://schemas.microsoft.com/office/powerpoint/2010/main" val="92855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89524" y="1223300"/>
            <a:ext cx="6838312" cy="465249"/>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3200" dirty="0">
                <a:solidFill>
                  <a:schemeClr val="tx1"/>
                </a:solidFill>
              </a:rPr>
              <a:t>Team-Based Opioid Management in Primary Care</a:t>
            </a:r>
          </a:p>
        </p:txBody>
      </p:sp>
      <p:sp>
        <p:nvSpPr>
          <p:cNvPr id="2" name="Rectangle 1"/>
          <p:cNvSpPr/>
          <p:nvPr/>
        </p:nvSpPr>
        <p:spPr>
          <a:xfrm>
            <a:off x="596721" y="1901129"/>
            <a:ext cx="7823917" cy="769441"/>
          </a:xfrm>
          <a:prstGeom prst="rect">
            <a:avLst/>
          </a:prstGeom>
        </p:spPr>
        <p:txBody>
          <a:bodyPr wrap="square">
            <a:spAutoFit/>
          </a:bodyPr>
          <a:lstStyle/>
          <a:p>
            <a:pPr algn="ctr"/>
            <a:r>
              <a:rPr lang="en-US" sz="2200" b="1" dirty="0"/>
              <a:t>The number of patients using chronic opioid therapy and the proportion on high dose opioids decreased</a:t>
            </a:r>
            <a:endParaRPr lang="en-US" sz="2200" dirty="0"/>
          </a:p>
        </p:txBody>
      </p:sp>
      <p:graphicFrame>
        <p:nvGraphicFramePr>
          <p:cNvPr id="9" name="Chart 8">
            <a:extLst>
              <a:ext uri="{FF2B5EF4-FFF2-40B4-BE49-F238E27FC236}">
                <a16:creationId xmlns:a16="http://schemas.microsoft.com/office/drawing/2014/main" xmlns="" id="{00000000-0008-0000-0100-000003000000}"/>
              </a:ext>
            </a:extLst>
          </p:cNvPr>
          <p:cNvGraphicFramePr>
            <a:graphicFrameLocks/>
          </p:cNvGraphicFramePr>
          <p:nvPr>
            <p:extLst/>
          </p:nvPr>
        </p:nvGraphicFramePr>
        <p:xfrm>
          <a:off x="4781741" y="2831634"/>
          <a:ext cx="3757512" cy="329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 id="{2F7E1D8A-0072-4A92-866E-2D9F0C349525}"/>
              </a:ext>
            </a:extLst>
          </p:cNvPr>
          <p:cNvGraphicFramePr>
            <a:graphicFrameLocks/>
          </p:cNvGraphicFramePr>
          <p:nvPr>
            <p:extLst/>
          </p:nvPr>
        </p:nvGraphicFramePr>
        <p:xfrm>
          <a:off x="594962" y="2831634"/>
          <a:ext cx="3539157" cy="329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33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1358" y="1059625"/>
            <a:ext cx="7165540" cy="709635"/>
          </a:xfrm>
        </p:spPr>
        <p:txBody>
          <a:bodyPr>
            <a:noAutofit/>
          </a:bodyPr>
          <a:lstStyle/>
          <a:p>
            <a:r>
              <a:rPr lang="en-US" sz="2800" dirty="0">
                <a:solidFill>
                  <a:schemeClr val="tx1"/>
                </a:solidFill>
              </a:rPr>
              <a:t>What one clinician said about how he felt after implementing the Six Building Blocks project:</a:t>
            </a:r>
          </a:p>
        </p:txBody>
      </p:sp>
      <p:sp>
        <p:nvSpPr>
          <p:cNvPr id="4" name="Content Placeholder 3"/>
          <p:cNvSpPr>
            <a:spLocks noGrp="1"/>
          </p:cNvSpPr>
          <p:nvPr>
            <p:ph idx="1"/>
          </p:nvPr>
        </p:nvSpPr>
        <p:spPr>
          <a:xfrm>
            <a:off x="1405490" y="2320120"/>
            <a:ext cx="6537277" cy="3739487"/>
          </a:xfrm>
        </p:spPr>
        <p:txBody>
          <a:bodyPr>
            <a:noAutofit/>
          </a:bodyPr>
          <a:lstStyle/>
          <a:p>
            <a:pPr marL="0" lvl="1" indent="0" algn="ctr">
              <a:lnSpc>
                <a:spcPct val="106000"/>
              </a:lnSpc>
              <a:buNone/>
            </a:pPr>
            <a:r>
              <a:rPr lang="en-US" sz="2200" b="1" i="1" dirty="0">
                <a:solidFill>
                  <a:schemeClr val="tx1"/>
                </a:solidFill>
              </a:rPr>
              <a:t>"Having a defined care pathway for an emotionally charged and complex area of care - to walk in with a plan. It's like walking into the ER and someone having a cardiac arrest. Not the most stressful thing I do because we have a clear plan. Now I have the same kind of pathway for opioids. Having what we are going to do defined.”</a:t>
            </a:r>
            <a:endParaRPr lang="en-US" sz="2200" b="1" dirty="0">
              <a:solidFill>
                <a:schemeClr val="tx1"/>
              </a:solidFill>
            </a:endParaRPr>
          </a:p>
        </p:txBody>
      </p:sp>
    </p:spTree>
    <p:extLst>
      <p:ext uri="{BB962C8B-B14F-4D97-AF65-F5344CB8AC3E}">
        <p14:creationId xmlns:p14="http://schemas.microsoft.com/office/powerpoint/2010/main" val="143905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091358" y="1059625"/>
            <a:ext cx="7408700" cy="709635"/>
          </a:xfrm>
        </p:spPr>
        <p:txBody>
          <a:bodyPr>
            <a:noAutofit/>
          </a:bodyPr>
          <a:lstStyle/>
          <a:p>
            <a:r>
              <a:rPr lang="en-US" sz="2800" dirty="0">
                <a:solidFill>
                  <a:schemeClr val="tx1"/>
                </a:solidFill>
              </a:rPr>
              <a:t>What others said about clinic life after implementing the Six Building Blocks:</a:t>
            </a:r>
          </a:p>
        </p:txBody>
      </p:sp>
      <p:sp>
        <p:nvSpPr>
          <p:cNvPr id="5" name="Rounded Rectangular Callout 4"/>
          <p:cNvSpPr/>
          <p:nvPr/>
        </p:nvSpPr>
        <p:spPr>
          <a:xfrm>
            <a:off x="656821" y="2086378"/>
            <a:ext cx="2781837" cy="1906073"/>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92051" y="2137894"/>
            <a:ext cx="2569335" cy="1815882"/>
          </a:xfrm>
          <a:prstGeom prst="rect">
            <a:avLst/>
          </a:prstGeom>
        </p:spPr>
        <p:txBody>
          <a:bodyPr wrap="square">
            <a:spAutoFit/>
          </a:bodyPr>
          <a:lstStyle/>
          <a:p>
            <a:r>
              <a:rPr lang="en-US" sz="1600" dirty="0"/>
              <a:t>“Everybody that works in this clinic says to me, ‘do you remember how much turmoil there was around it? Wow, we don’t have any of that anymore.”</a:t>
            </a:r>
          </a:p>
          <a:p>
            <a:pPr algn="r"/>
            <a:r>
              <a:rPr lang="en-US" sz="1600" dirty="0"/>
              <a:t>Medical Director</a:t>
            </a:r>
          </a:p>
        </p:txBody>
      </p:sp>
      <p:sp>
        <p:nvSpPr>
          <p:cNvPr id="7" name="Rounded Rectangular Callout 6"/>
          <p:cNvSpPr/>
          <p:nvPr/>
        </p:nvSpPr>
        <p:spPr>
          <a:xfrm>
            <a:off x="4106215" y="2112174"/>
            <a:ext cx="2834640" cy="1374955"/>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241445" y="2137932"/>
            <a:ext cx="2569335" cy="1323439"/>
          </a:xfrm>
          <a:prstGeom prst="rect">
            <a:avLst/>
          </a:prstGeom>
        </p:spPr>
        <p:txBody>
          <a:bodyPr wrap="square">
            <a:spAutoFit/>
          </a:bodyPr>
          <a:lstStyle/>
          <a:p>
            <a:r>
              <a:rPr lang="en-US" sz="1600" dirty="0"/>
              <a:t>“Hopefully there’s no going back. It works. I don’t think any one of us wants to go back.”</a:t>
            </a:r>
          </a:p>
          <a:p>
            <a:pPr algn="r"/>
            <a:r>
              <a:rPr lang="en-US" sz="1600" dirty="0"/>
              <a:t>Medical Assistant</a:t>
            </a:r>
          </a:p>
        </p:txBody>
      </p:sp>
      <p:sp>
        <p:nvSpPr>
          <p:cNvPr id="9" name="Rounded Rectangular Callout 8"/>
          <p:cNvSpPr/>
          <p:nvPr/>
        </p:nvSpPr>
        <p:spPr>
          <a:xfrm>
            <a:off x="1944710" y="4253199"/>
            <a:ext cx="2377440" cy="1703342"/>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047740" y="4325578"/>
            <a:ext cx="2215168" cy="1569660"/>
          </a:xfrm>
          <a:prstGeom prst="rect">
            <a:avLst/>
          </a:prstGeom>
        </p:spPr>
        <p:txBody>
          <a:bodyPr wrap="square">
            <a:spAutoFit/>
          </a:bodyPr>
          <a:lstStyle/>
          <a:p>
            <a:r>
              <a:rPr lang="en-US" sz="1600" dirty="0"/>
              <a:t>“The teamwork, there’s been a lot of teamwork regarding it. I wouldn’t say that was a surprise, but it’s been nice.”</a:t>
            </a:r>
          </a:p>
          <a:p>
            <a:pPr algn="r"/>
            <a:r>
              <a:rPr lang="en-US" sz="1600" dirty="0"/>
              <a:t>Nurse</a:t>
            </a:r>
          </a:p>
        </p:txBody>
      </p:sp>
      <p:sp>
        <p:nvSpPr>
          <p:cNvPr id="13" name="Rounded Rectangular Callout 12"/>
          <p:cNvSpPr/>
          <p:nvPr/>
        </p:nvSpPr>
        <p:spPr>
          <a:xfrm>
            <a:off x="5623171" y="3778527"/>
            <a:ext cx="2876887" cy="2113619"/>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58402" y="3830043"/>
            <a:ext cx="2627286" cy="2062103"/>
          </a:xfrm>
          <a:prstGeom prst="rect">
            <a:avLst/>
          </a:prstGeom>
        </p:spPr>
        <p:txBody>
          <a:bodyPr wrap="square">
            <a:spAutoFit/>
          </a:bodyPr>
          <a:lstStyle/>
          <a:p>
            <a:r>
              <a:rPr lang="en-US" sz="1600" dirty="0"/>
              <a:t>“I saw one of the high MED patients that I inherited… we got him down to 80... just for him to say, ‘You know, I’m more functional — my pain is not different, might be better.”</a:t>
            </a:r>
          </a:p>
          <a:p>
            <a:pPr algn="r"/>
            <a:r>
              <a:rPr lang="en-US" sz="1600" dirty="0"/>
              <a:t>Physician</a:t>
            </a:r>
          </a:p>
        </p:txBody>
      </p:sp>
    </p:spTree>
    <p:extLst>
      <p:ext uri="{BB962C8B-B14F-4D97-AF65-F5344CB8AC3E}">
        <p14:creationId xmlns:p14="http://schemas.microsoft.com/office/powerpoint/2010/main" val="102017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1" y="321145"/>
            <a:ext cx="7410250" cy="674271"/>
          </a:xfrm>
        </p:spPr>
        <p:txBody>
          <a:bodyPr>
            <a:noAutofit/>
          </a:bodyPr>
          <a:lstStyle/>
          <a:p>
            <a:r>
              <a:rPr lang="en-US" sz="3200" dirty="0">
                <a:solidFill>
                  <a:schemeClr val="tx1"/>
                </a:solidFill>
              </a:rPr>
              <a:t>Stages of Six Building Blocks Implementation</a:t>
            </a:r>
          </a:p>
        </p:txBody>
      </p:sp>
      <p:pic>
        <p:nvPicPr>
          <p:cNvPr id="3" name="Picture 2"/>
          <p:cNvPicPr>
            <a:picLocks noChangeAspect="1"/>
          </p:cNvPicPr>
          <p:nvPr/>
        </p:nvPicPr>
        <p:blipFill>
          <a:blip r:embed="rId3"/>
          <a:stretch>
            <a:fillRect/>
          </a:stretch>
        </p:blipFill>
        <p:spPr>
          <a:xfrm>
            <a:off x="261937" y="1085850"/>
            <a:ext cx="8620125" cy="4686300"/>
          </a:xfrm>
          <a:prstGeom prst="rect">
            <a:avLst/>
          </a:prstGeom>
        </p:spPr>
      </p:pic>
    </p:spTree>
    <p:extLst>
      <p:ext uri="{BB962C8B-B14F-4D97-AF65-F5344CB8AC3E}">
        <p14:creationId xmlns:p14="http://schemas.microsoft.com/office/powerpoint/2010/main" val="128381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20082" y="1083957"/>
            <a:ext cx="4925883" cy="1261884"/>
          </a:xfrm>
          <a:prstGeom prst="rect">
            <a:avLst/>
          </a:prstGeom>
          <a:noFill/>
        </p:spPr>
        <p:txBody>
          <a:bodyPr wrap="square" rtlCol="0">
            <a:spAutoFit/>
          </a:bodyPr>
          <a:lstStyle/>
          <a:p>
            <a:r>
              <a:rPr lang="en-US" sz="2200" b="1" dirty="0"/>
              <a:t>Laura-Mae Baldwin, MD, MPH</a:t>
            </a:r>
          </a:p>
          <a:p>
            <a:r>
              <a:rPr lang="en-US" dirty="0"/>
              <a:t>Professor, Department of Family Medicine</a:t>
            </a:r>
          </a:p>
          <a:p>
            <a:r>
              <a:rPr lang="en-US" dirty="0"/>
              <a:t>University of Washington</a:t>
            </a:r>
          </a:p>
          <a:p>
            <a:r>
              <a:rPr lang="en-US" dirty="0"/>
              <a:t>lmb@uw.edu</a:t>
            </a:r>
          </a:p>
        </p:txBody>
      </p:sp>
      <p:sp>
        <p:nvSpPr>
          <p:cNvPr id="16" name="TextBox 15"/>
          <p:cNvSpPr txBox="1"/>
          <p:nvPr/>
        </p:nvSpPr>
        <p:spPr>
          <a:xfrm>
            <a:off x="2220082" y="3643990"/>
            <a:ext cx="2540375" cy="1261884"/>
          </a:xfrm>
          <a:prstGeom prst="rect">
            <a:avLst/>
          </a:prstGeom>
          <a:noFill/>
        </p:spPr>
        <p:txBody>
          <a:bodyPr wrap="none" rtlCol="0">
            <a:spAutoFit/>
          </a:bodyPr>
          <a:lstStyle/>
          <a:p>
            <a:r>
              <a:rPr lang="en-US" sz="2200" b="1" dirty="0"/>
              <a:t>Brooke Ike, MPH</a:t>
            </a:r>
          </a:p>
          <a:p>
            <a:r>
              <a:rPr lang="en-US" dirty="0"/>
              <a:t>Practice Facilitator</a:t>
            </a:r>
          </a:p>
          <a:p>
            <a:r>
              <a:rPr lang="en-US" dirty="0"/>
              <a:t>University of Washington</a:t>
            </a:r>
          </a:p>
          <a:p>
            <a:r>
              <a:rPr lang="en-US" dirty="0"/>
              <a:t>bike2@uw.edu</a:t>
            </a:r>
          </a:p>
        </p:txBody>
      </p:sp>
      <p:sp>
        <p:nvSpPr>
          <p:cNvPr id="17" name="TextBox 16"/>
          <p:cNvSpPr txBox="1"/>
          <p:nvPr/>
        </p:nvSpPr>
        <p:spPr>
          <a:xfrm>
            <a:off x="2220082" y="4995134"/>
            <a:ext cx="5768218" cy="1234184"/>
          </a:xfrm>
          <a:prstGeom prst="rect">
            <a:avLst/>
          </a:prstGeom>
          <a:noFill/>
        </p:spPr>
        <p:txBody>
          <a:bodyPr wrap="square" rtlCol="0">
            <a:spAutoFit/>
          </a:bodyPr>
          <a:lstStyle/>
          <a:p>
            <a:r>
              <a:rPr lang="en-US" sz="2200" b="1" dirty="0"/>
              <a:t>Katie Osterhage, MMS</a:t>
            </a:r>
          </a:p>
          <a:p>
            <a:r>
              <a:rPr lang="en-US" dirty="0"/>
              <a:t>Practice Facilitator</a:t>
            </a:r>
          </a:p>
          <a:p>
            <a:pPr>
              <a:lnSpc>
                <a:spcPct val="90000"/>
              </a:lnSpc>
            </a:pPr>
            <a:r>
              <a:rPr lang="en-US" dirty="0"/>
              <a:t>University of Washington</a:t>
            </a:r>
          </a:p>
          <a:p>
            <a:r>
              <a:rPr lang="en-US" dirty="0"/>
              <a:t>katieost@uw.edu</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r="5264" b="2457"/>
          <a:stretch/>
        </p:blipFill>
        <p:spPr>
          <a:xfrm>
            <a:off x="308429" y="3706759"/>
            <a:ext cx="1709928" cy="1173211"/>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4402" r="6800" b="17240"/>
          <a:stretch/>
        </p:blipFill>
        <p:spPr>
          <a:xfrm>
            <a:off x="308429" y="2474976"/>
            <a:ext cx="1709928" cy="1062928"/>
          </a:xfrm>
          <a:prstGeom prst="rect">
            <a:avLst/>
          </a:prstGeom>
        </p:spPr>
      </p:pic>
      <p:sp>
        <p:nvSpPr>
          <p:cNvPr id="12" name="Title 2"/>
          <p:cNvSpPr txBox="1">
            <a:spLocks/>
          </p:cNvSpPr>
          <p:nvPr/>
        </p:nvSpPr>
        <p:spPr>
          <a:xfrm>
            <a:off x="1736495" y="140990"/>
            <a:ext cx="4821059" cy="56868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ts val="3300"/>
              </a:lnSpc>
            </a:pPr>
            <a:r>
              <a:rPr lang="en-US" sz="2800" dirty="0">
                <a:solidFill>
                  <a:schemeClr val="tx1"/>
                </a:solidFill>
              </a:rPr>
              <a:t>Six Building Blocks Program Team</a:t>
            </a:r>
          </a:p>
        </p:txBody>
      </p:sp>
      <p:sp>
        <p:nvSpPr>
          <p:cNvPr id="13" name="TextBox 12"/>
          <p:cNvSpPr txBox="1"/>
          <p:nvPr/>
        </p:nvSpPr>
        <p:spPr>
          <a:xfrm>
            <a:off x="2220082" y="2365275"/>
            <a:ext cx="6165756" cy="1206484"/>
          </a:xfrm>
          <a:prstGeom prst="rect">
            <a:avLst/>
          </a:prstGeom>
          <a:noFill/>
        </p:spPr>
        <p:txBody>
          <a:bodyPr wrap="square" rtlCol="0">
            <a:spAutoFit/>
          </a:bodyPr>
          <a:lstStyle/>
          <a:p>
            <a:r>
              <a:rPr lang="en-US" sz="2200" b="1" dirty="0"/>
              <a:t>Michael Parchman, MD, MPH</a:t>
            </a:r>
          </a:p>
          <a:p>
            <a:pPr>
              <a:lnSpc>
                <a:spcPct val="90000"/>
              </a:lnSpc>
            </a:pPr>
            <a:r>
              <a:rPr lang="en-US" dirty="0"/>
              <a:t>Senior Investigator</a:t>
            </a:r>
          </a:p>
          <a:p>
            <a:pPr>
              <a:lnSpc>
                <a:spcPct val="90000"/>
              </a:lnSpc>
            </a:pPr>
            <a:r>
              <a:rPr lang="en-US" dirty="0"/>
              <a:t>Kaiser Permanente Washington Health Research Institute</a:t>
            </a:r>
          </a:p>
          <a:p>
            <a:r>
              <a:rPr lang="en-US" dirty="0"/>
              <a:t>parchman.m@ghc.org</a:t>
            </a:r>
          </a:p>
        </p:txBody>
      </p:sp>
      <p:pic>
        <p:nvPicPr>
          <p:cNvPr id="18" name="Picture 17"/>
          <p:cNvPicPr>
            <a:picLocks noChangeAspect="1"/>
          </p:cNvPicPr>
          <p:nvPr/>
        </p:nvPicPr>
        <p:blipFill>
          <a:blip r:embed="rId5"/>
          <a:stretch>
            <a:fillRect/>
          </a:stretch>
        </p:blipFill>
        <p:spPr>
          <a:xfrm>
            <a:off x="308429" y="1154067"/>
            <a:ext cx="1709928" cy="1154560"/>
          </a:xfrm>
          <a:prstGeom prst="rect">
            <a:avLst/>
          </a:prstGeom>
        </p:spPr>
      </p:pic>
      <p:pic>
        <p:nvPicPr>
          <p:cNvPr id="3" name="Picture 2"/>
          <p:cNvPicPr>
            <a:picLocks noChangeAspect="1"/>
          </p:cNvPicPr>
          <p:nvPr/>
        </p:nvPicPr>
        <p:blipFill rotWithShape="1">
          <a:blip r:embed="rId6"/>
          <a:srcRect t="12468" b="23191"/>
          <a:stretch/>
        </p:blipFill>
        <p:spPr>
          <a:xfrm>
            <a:off x="308429" y="5062138"/>
            <a:ext cx="1709928" cy="1100177"/>
          </a:xfrm>
          <a:prstGeom prst="rect">
            <a:avLst/>
          </a:prstGeom>
        </p:spPr>
      </p:pic>
    </p:spTree>
    <p:extLst>
      <p:ext uri="{BB962C8B-B14F-4D97-AF65-F5344CB8AC3E}">
        <p14:creationId xmlns:p14="http://schemas.microsoft.com/office/powerpoint/2010/main" val="23818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702863" y="517411"/>
            <a:ext cx="5706188" cy="550677"/>
          </a:xfrm>
        </p:spPr>
        <p:txBody>
          <a:bodyPr>
            <a:noAutofit/>
          </a:bodyPr>
          <a:lstStyle/>
          <a:p>
            <a:pPr algn="l">
              <a:lnSpc>
                <a:spcPct val="90000"/>
              </a:lnSpc>
            </a:pPr>
            <a:r>
              <a:rPr lang="en-US" sz="3200" dirty="0">
                <a:solidFill>
                  <a:schemeClr val="tx1"/>
                </a:solidFill>
              </a:rPr>
              <a:t>How the Six Building Blocks Team works with Clinics</a:t>
            </a:r>
          </a:p>
        </p:txBody>
      </p:sp>
      <p:sp>
        <p:nvSpPr>
          <p:cNvPr id="6" name="Content Placeholder 2"/>
          <p:cNvSpPr>
            <a:spLocks noGrp="1"/>
          </p:cNvSpPr>
          <p:nvPr>
            <p:ph idx="1"/>
          </p:nvPr>
        </p:nvSpPr>
        <p:spPr>
          <a:xfrm>
            <a:off x="192505" y="1191987"/>
            <a:ext cx="8726905" cy="5094514"/>
          </a:xfrm>
        </p:spPr>
        <p:txBody>
          <a:bodyPr>
            <a:normAutofit fontScale="85000" lnSpcReduction="20000"/>
          </a:bodyPr>
          <a:lstStyle/>
          <a:p>
            <a:pPr>
              <a:lnSpc>
                <a:spcPct val="120000"/>
              </a:lnSpc>
              <a:spcBef>
                <a:spcPts val="200"/>
              </a:spcBef>
              <a:spcAft>
                <a:spcPts val="400"/>
              </a:spcAft>
              <a:buFont typeface="Wingdings" panose="05000000000000000000" pitchFamily="2" charset="2"/>
              <a:buChar char="§"/>
            </a:pPr>
            <a:r>
              <a:rPr lang="en-US" sz="2700" dirty="0">
                <a:solidFill>
                  <a:schemeClr val="tx1"/>
                </a:solidFill>
              </a:rPr>
              <a:t>  Development of an Opioid Improvement Team</a:t>
            </a:r>
          </a:p>
          <a:p>
            <a:pPr>
              <a:lnSpc>
                <a:spcPct val="120000"/>
              </a:lnSpc>
              <a:spcBef>
                <a:spcPts val="200"/>
              </a:spcBef>
              <a:spcAft>
                <a:spcPts val="400"/>
              </a:spcAft>
              <a:buFont typeface="Wingdings" panose="05000000000000000000" pitchFamily="2" charset="2"/>
              <a:buChar char="§"/>
            </a:pPr>
            <a:r>
              <a:rPr lang="en-US" sz="2700" dirty="0">
                <a:solidFill>
                  <a:schemeClr val="tx1"/>
                </a:solidFill>
              </a:rPr>
              <a:t>  Clinic-wide Kickoff Event</a:t>
            </a:r>
          </a:p>
          <a:p>
            <a:pPr>
              <a:lnSpc>
                <a:spcPct val="120000"/>
              </a:lnSpc>
              <a:spcBef>
                <a:spcPts val="200"/>
              </a:spcBef>
              <a:spcAft>
                <a:spcPts val="400"/>
              </a:spcAft>
              <a:buFont typeface="Wingdings" panose="05000000000000000000" pitchFamily="2" charset="2"/>
              <a:buChar char="§"/>
            </a:pPr>
            <a:r>
              <a:rPr lang="en-US" sz="2700" dirty="0">
                <a:solidFill>
                  <a:schemeClr val="tx1"/>
                </a:solidFill>
              </a:rPr>
              <a:t>  Ongoing guidance from a Practice Coach</a:t>
            </a:r>
          </a:p>
          <a:p>
            <a:pPr>
              <a:lnSpc>
                <a:spcPct val="120000"/>
              </a:lnSpc>
              <a:spcBef>
                <a:spcPts val="200"/>
              </a:spcBef>
              <a:spcAft>
                <a:spcPts val="400"/>
              </a:spcAft>
              <a:buFont typeface="Wingdings" panose="05000000000000000000" pitchFamily="2" charset="2"/>
              <a:buChar char="§"/>
            </a:pPr>
            <a:r>
              <a:rPr lang="en-US" sz="2700" dirty="0">
                <a:solidFill>
                  <a:schemeClr val="tx1"/>
                </a:solidFill>
              </a:rPr>
              <a:t>  Shared learning with others who are doing this project</a:t>
            </a:r>
          </a:p>
          <a:p>
            <a:pPr>
              <a:lnSpc>
                <a:spcPct val="120000"/>
              </a:lnSpc>
              <a:spcBef>
                <a:spcPts val="200"/>
              </a:spcBef>
              <a:spcAft>
                <a:spcPts val="400"/>
              </a:spcAft>
              <a:buFont typeface="Wingdings" panose="05000000000000000000" pitchFamily="2" charset="2"/>
              <a:buChar char="§"/>
            </a:pPr>
            <a:r>
              <a:rPr lang="en-US" sz="2700" dirty="0">
                <a:solidFill>
                  <a:schemeClr val="tx1"/>
                </a:solidFill>
              </a:rPr>
              <a:t>  Clinical education for providers and staff through UW TelePain </a:t>
            </a:r>
            <a:r>
              <a:rPr lang="en-US" sz="2100" dirty="0">
                <a:solidFill>
                  <a:schemeClr val="tx1"/>
                </a:solidFill>
              </a:rPr>
              <a:t>(</a:t>
            </a:r>
            <a:r>
              <a:rPr lang="en-US" sz="2100" i="1" dirty="0">
                <a:solidFill>
                  <a:schemeClr val="tx1"/>
                </a:solidFill>
              </a:rPr>
              <a:t>see handout</a:t>
            </a:r>
            <a:r>
              <a:rPr lang="en-US" sz="2100" dirty="0">
                <a:solidFill>
                  <a:schemeClr val="tx1"/>
                </a:solidFill>
              </a:rPr>
              <a:t>)</a:t>
            </a:r>
          </a:p>
          <a:p>
            <a:pPr>
              <a:lnSpc>
                <a:spcPct val="120000"/>
              </a:lnSpc>
              <a:spcBef>
                <a:spcPts val="200"/>
              </a:spcBef>
              <a:spcAft>
                <a:spcPts val="400"/>
              </a:spcAft>
              <a:buFont typeface="Wingdings" panose="05000000000000000000" pitchFamily="2" charset="2"/>
              <a:buChar char="§"/>
            </a:pPr>
            <a:r>
              <a:rPr lang="en-US" sz="2700" dirty="0">
                <a:solidFill>
                  <a:schemeClr val="tx1"/>
                </a:solidFill>
              </a:rPr>
              <a:t>  Action plan development to implement relevant Six Building Block elements, such as: </a:t>
            </a:r>
          </a:p>
          <a:p>
            <a:pPr lvl="2">
              <a:lnSpc>
                <a:spcPct val="120000"/>
              </a:lnSpc>
              <a:buFont typeface="Wingdings" panose="05000000000000000000" pitchFamily="2" charset="2"/>
              <a:buChar char="ü"/>
            </a:pPr>
            <a:r>
              <a:rPr lang="en-US" sz="2300" dirty="0">
                <a:solidFill>
                  <a:schemeClr val="tx1"/>
                </a:solidFill>
              </a:rPr>
              <a:t> Revised policies, patient agreement, workflows</a:t>
            </a:r>
          </a:p>
          <a:p>
            <a:pPr lvl="2">
              <a:lnSpc>
                <a:spcPct val="120000"/>
              </a:lnSpc>
              <a:buFont typeface="Wingdings" panose="05000000000000000000" pitchFamily="2" charset="2"/>
              <a:buChar char="ü"/>
            </a:pPr>
            <a:r>
              <a:rPr lang="en-US" sz="2300" dirty="0">
                <a:solidFill>
                  <a:schemeClr val="tx1"/>
                </a:solidFill>
              </a:rPr>
              <a:t> System for tracking and monitoring opioid patients </a:t>
            </a:r>
          </a:p>
          <a:p>
            <a:pPr lvl="2">
              <a:lnSpc>
                <a:spcPct val="120000"/>
              </a:lnSpc>
              <a:buFont typeface="Wingdings" panose="05000000000000000000" pitchFamily="2" charset="2"/>
              <a:buChar char="ü"/>
            </a:pPr>
            <a:r>
              <a:rPr lang="en-US" sz="2300" dirty="0">
                <a:solidFill>
                  <a:schemeClr val="tx1"/>
                </a:solidFill>
              </a:rPr>
              <a:t> Patient education materials and behavioral health resources</a:t>
            </a:r>
          </a:p>
          <a:p>
            <a:pPr lvl="2">
              <a:lnSpc>
                <a:spcPct val="120000"/>
              </a:lnSpc>
              <a:buFont typeface="Wingdings" panose="05000000000000000000" pitchFamily="2" charset="2"/>
              <a:buChar char="ü"/>
            </a:pPr>
            <a:r>
              <a:rPr lang="en-US" sz="2300" dirty="0">
                <a:solidFill>
                  <a:schemeClr val="tx1"/>
                </a:solidFill>
              </a:rPr>
              <a:t> Complex patient resources</a:t>
            </a:r>
          </a:p>
        </p:txBody>
      </p:sp>
    </p:spTree>
    <p:extLst>
      <p:ext uri="{BB962C8B-B14F-4D97-AF65-F5344CB8AC3E}">
        <p14:creationId xmlns:p14="http://schemas.microsoft.com/office/powerpoint/2010/main" val="2898288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Six Building Blocks Reach</a:t>
            </a:r>
            <a:br>
              <a:rPr lang="en-US" dirty="0">
                <a:solidFill>
                  <a:schemeClr val="tx1"/>
                </a:solidFill>
              </a:rPr>
            </a:br>
            <a:r>
              <a:rPr lang="en-US" sz="1350" dirty="0">
                <a:solidFill>
                  <a:schemeClr val="tx1"/>
                </a:solidFill>
              </a:rPr>
              <a:t>We have implemented or begun implementing the Six Building Blocks at 18 organizations throughout the Pacific Northwest.</a:t>
            </a:r>
          </a:p>
        </p:txBody>
      </p:sp>
      <p:pic>
        <p:nvPicPr>
          <p:cNvPr id="10" name="Content Placeholder 9"/>
          <p:cNvPicPr>
            <a:picLocks noGrp="1" noChangeAspect="1"/>
          </p:cNvPicPr>
          <p:nvPr>
            <p:ph idx="1"/>
          </p:nvPr>
        </p:nvPicPr>
        <p:blipFill rotWithShape="1">
          <a:blip r:embed="rId3"/>
          <a:srcRect l="21332" t="23986" r="50136" b="45339"/>
          <a:stretch/>
        </p:blipFill>
        <p:spPr>
          <a:xfrm>
            <a:off x="1084045" y="1734991"/>
            <a:ext cx="6204408" cy="3752192"/>
          </a:xfrm>
          <a:prstGeom prst="rect">
            <a:avLst/>
          </a:prstGeom>
        </p:spPr>
      </p:pic>
    </p:spTree>
    <p:extLst>
      <p:ext uri="{BB962C8B-B14F-4D97-AF65-F5344CB8AC3E}">
        <p14:creationId xmlns:p14="http://schemas.microsoft.com/office/powerpoint/2010/main" val="28398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815403" y="362666"/>
            <a:ext cx="6428263" cy="550677"/>
          </a:xfrm>
        </p:spPr>
        <p:txBody>
          <a:bodyPr>
            <a:noAutofit/>
          </a:bodyPr>
          <a:lstStyle/>
          <a:p>
            <a:pPr algn="l">
              <a:lnSpc>
                <a:spcPct val="90000"/>
              </a:lnSpc>
            </a:pPr>
            <a:r>
              <a:rPr lang="en-US" sz="3200" dirty="0">
                <a:solidFill>
                  <a:schemeClr val="tx1"/>
                </a:solidFill>
              </a:rPr>
              <a:t>Six Building Blocks Scale Up and Spread</a:t>
            </a:r>
          </a:p>
        </p:txBody>
      </p:sp>
      <p:sp>
        <p:nvSpPr>
          <p:cNvPr id="6" name="Content Placeholder 2"/>
          <p:cNvSpPr>
            <a:spLocks noGrp="1"/>
          </p:cNvSpPr>
          <p:nvPr>
            <p:ph idx="1"/>
          </p:nvPr>
        </p:nvSpPr>
        <p:spPr>
          <a:xfrm>
            <a:off x="192505" y="1191987"/>
            <a:ext cx="8726905" cy="5094514"/>
          </a:xfrm>
        </p:spPr>
        <p:txBody>
          <a:bodyPr>
            <a:normAutofit lnSpcReduction="10000"/>
          </a:bodyPr>
          <a:lstStyle/>
          <a:p>
            <a:pPr>
              <a:lnSpc>
                <a:spcPct val="120000"/>
              </a:lnSpc>
              <a:spcBef>
                <a:spcPts val="200"/>
              </a:spcBef>
              <a:spcAft>
                <a:spcPts val="400"/>
              </a:spcAft>
              <a:buFont typeface="Wingdings" panose="05000000000000000000" pitchFamily="2" charset="2"/>
              <a:buChar char="§"/>
            </a:pPr>
            <a:r>
              <a:rPr lang="en-US" sz="2700" dirty="0">
                <a:solidFill>
                  <a:schemeClr val="tx1"/>
                </a:solidFill>
              </a:rPr>
              <a:t>   </a:t>
            </a:r>
            <a:r>
              <a:rPr lang="en-US" sz="2700" b="1" dirty="0">
                <a:solidFill>
                  <a:schemeClr val="tx1"/>
                </a:solidFill>
              </a:rPr>
              <a:t>Coaching program </a:t>
            </a:r>
            <a:r>
              <a:rPr lang="en-US" sz="2700" dirty="0">
                <a:solidFill>
                  <a:schemeClr val="tx1"/>
                </a:solidFill>
              </a:rPr>
              <a:t>available through the Washington State Department of Health and the Olympic Communities of Health</a:t>
            </a:r>
          </a:p>
          <a:p>
            <a:pPr>
              <a:lnSpc>
                <a:spcPct val="120000"/>
              </a:lnSpc>
              <a:spcBef>
                <a:spcPts val="200"/>
              </a:spcBef>
              <a:spcAft>
                <a:spcPts val="400"/>
              </a:spcAft>
              <a:buFont typeface="Wingdings" panose="05000000000000000000" pitchFamily="2" charset="2"/>
              <a:buChar char="§"/>
            </a:pPr>
            <a:endParaRPr lang="en-US" sz="2700" dirty="0">
              <a:solidFill>
                <a:schemeClr val="tx1"/>
              </a:solidFill>
            </a:endParaRPr>
          </a:p>
          <a:p>
            <a:pPr>
              <a:lnSpc>
                <a:spcPct val="120000"/>
              </a:lnSpc>
              <a:spcBef>
                <a:spcPts val="200"/>
              </a:spcBef>
              <a:spcAft>
                <a:spcPts val="400"/>
              </a:spcAft>
              <a:buFont typeface="Wingdings" panose="05000000000000000000" pitchFamily="2" charset="2"/>
              <a:buChar char="§"/>
            </a:pPr>
            <a:r>
              <a:rPr lang="en-US" sz="2700" dirty="0">
                <a:solidFill>
                  <a:schemeClr val="tx1"/>
                </a:solidFill>
              </a:rPr>
              <a:t>  </a:t>
            </a:r>
            <a:r>
              <a:rPr lang="en-US" sz="2700" b="1" dirty="0">
                <a:solidFill>
                  <a:schemeClr val="tx1"/>
                </a:solidFill>
              </a:rPr>
              <a:t>Self-service model and toolkit </a:t>
            </a:r>
            <a:r>
              <a:rPr lang="en-US" sz="2700" dirty="0">
                <a:solidFill>
                  <a:schemeClr val="tx1"/>
                </a:solidFill>
              </a:rPr>
              <a:t>for the Six BBs being developed with </a:t>
            </a:r>
            <a:r>
              <a:rPr lang="en-US" sz="2700" dirty="0" err="1">
                <a:solidFill>
                  <a:schemeClr val="tx1"/>
                </a:solidFill>
              </a:rPr>
              <a:t>Abt</a:t>
            </a:r>
            <a:r>
              <a:rPr lang="en-US" sz="2700" dirty="0">
                <a:solidFill>
                  <a:schemeClr val="tx1"/>
                </a:solidFill>
              </a:rPr>
              <a:t> Associates (funding from AHRQ)</a:t>
            </a:r>
          </a:p>
          <a:p>
            <a:pPr>
              <a:lnSpc>
                <a:spcPct val="120000"/>
              </a:lnSpc>
              <a:spcBef>
                <a:spcPts val="200"/>
              </a:spcBef>
              <a:spcAft>
                <a:spcPts val="400"/>
              </a:spcAft>
              <a:buFont typeface="Wingdings" panose="05000000000000000000" pitchFamily="2" charset="2"/>
              <a:buChar char="§"/>
            </a:pPr>
            <a:endParaRPr lang="en-US" sz="2700" dirty="0">
              <a:solidFill>
                <a:schemeClr val="tx1"/>
              </a:solidFill>
            </a:endParaRPr>
          </a:p>
          <a:p>
            <a:pPr>
              <a:lnSpc>
                <a:spcPct val="120000"/>
              </a:lnSpc>
              <a:spcBef>
                <a:spcPts val="200"/>
              </a:spcBef>
              <a:spcAft>
                <a:spcPts val="400"/>
              </a:spcAft>
              <a:buFont typeface="Wingdings" panose="05000000000000000000" pitchFamily="2" charset="2"/>
              <a:buChar char="§"/>
            </a:pPr>
            <a:r>
              <a:rPr lang="en-US" sz="2700" dirty="0">
                <a:solidFill>
                  <a:schemeClr val="tx1"/>
                </a:solidFill>
              </a:rPr>
              <a:t> Planned development of a </a:t>
            </a:r>
            <a:r>
              <a:rPr lang="en-US" sz="2700" b="1" dirty="0">
                <a:solidFill>
                  <a:schemeClr val="tx1"/>
                </a:solidFill>
              </a:rPr>
              <a:t>Six BBs Train the </a:t>
            </a:r>
            <a:r>
              <a:rPr lang="en-US" sz="2700" b="1" dirty="0" smtClean="0">
                <a:solidFill>
                  <a:schemeClr val="tx1"/>
                </a:solidFill>
              </a:rPr>
              <a:t>Practice Facilitator model </a:t>
            </a:r>
            <a:r>
              <a:rPr lang="en-US" sz="2700" dirty="0">
                <a:solidFill>
                  <a:schemeClr val="tx1"/>
                </a:solidFill>
              </a:rPr>
              <a:t>with funding from NIDA through the National Drug Abuse Treatment Clinical Trials Network (CTN)</a:t>
            </a:r>
            <a:endParaRPr lang="en-US" dirty="0"/>
          </a:p>
        </p:txBody>
      </p:sp>
    </p:spTree>
    <p:extLst>
      <p:ext uri="{BB962C8B-B14F-4D97-AF65-F5344CB8AC3E}">
        <p14:creationId xmlns:p14="http://schemas.microsoft.com/office/powerpoint/2010/main" val="262428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702862" y="517411"/>
            <a:ext cx="7216548" cy="550677"/>
          </a:xfrm>
        </p:spPr>
        <p:txBody>
          <a:bodyPr>
            <a:noAutofit/>
          </a:bodyPr>
          <a:lstStyle/>
          <a:p>
            <a:pPr>
              <a:lnSpc>
                <a:spcPct val="90000"/>
              </a:lnSpc>
            </a:pPr>
            <a:r>
              <a:rPr lang="en-US" sz="3200" dirty="0">
                <a:solidFill>
                  <a:schemeClr val="tx1"/>
                </a:solidFill>
              </a:rPr>
              <a:t>Adoption of the Six Building Blocks Nationally</a:t>
            </a:r>
          </a:p>
        </p:txBody>
      </p:sp>
      <p:sp>
        <p:nvSpPr>
          <p:cNvPr id="6" name="Content Placeholder 2"/>
          <p:cNvSpPr>
            <a:spLocks noGrp="1"/>
          </p:cNvSpPr>
          <p:nvPr>
            <p:ph idx="1"/>
          </p:nvPr>
        </p:nvSpPr>
        <p:spPr>
          <a:xfrm>
            <a:off x="192505" y="1234191"/>
            <a:ext cx="8726905" cy="5094514"/>
          </a:xfrm>
        </p:spPr>
        <p:txBody>
          <a:bodyPr>
            <a:normAutofit/>
          </a:bodyPr>
          <a:lstStyle/>
          <a:p>
            <a:pPr>
              <a:lnSpc>
                <a:spcPct val="120000"/>
              </a:lnSpc>
              <a:spcBef>
                <a:spcPts val="200"/>
              </a:spcBef>
              <a:spcAft>
                <a:spcPts val="400"/>
              </a:spcAft>
              <a:buFont typeface="Wingdings" panose="05000000000000000000" pitchFamily="2" charset="2"/>
              <a:buChar char="§"/>
            </a:pPr>
            <a:r>
              <a:rPr lang="en-US" sz="2800" dirty="0"/>
              <a:t> Adapted </a:t>
            </a:r>
            <a:r>
              <a:rPr lang="en-US" sz="2800" dirty="0">
                <a:solidFill>
                  <a:schemeClr val="tx1"/>
                </a:solidFill>
              </a:rPr>
              <a:t>for the </a:t>
            </a:r>
            <a:r>
              <a:rPr lang="en-US" sz="2800" b="1" dirty="0">
                <a:solidFill>
                  <a:schemeClr val="tx1"/>
                </a:solidFill>
              </a:rPr>
              <a:t>Oregon Prescription Drug Overdose Project </a:t>
            </a:r>
            <a:r>
              <a:rPr lang="en-US" sz="2800" dirty="0">
                <a:solidFill>
                  <a:schemeClr val="tx1"/>
                </a:solidFill>
              </a:rPr>
              <a:t>funded by the Centers for Disease Control and Prevention</a:t>
            </a:r>
          </a:p>
          <a:p>
            <a:pPr marL="0" indent="0">
              <a:lnSpc>
                <a:spcPct val="120000"/>
              </a:lnSpc>
              <a:spcBef>
                <a:spcPts val="200"/>
              </a:spcBef>
              <a:spcAft>
                <a:spcPts val="400"/>
              </a:spcAft>
              <a:buNone/>
            </a:pPr>
            <a:endParaRPr lang="en-US" sz="2800" dirty="0">
              <a:solidFill>
                <a:schemeClr val="tx1"/>
              </a:solidFill>
            </a:endParaRPr>
          </a:p>
          <a:p>
            <a:pPr>
              <a:lnSpc>
                <a:spcPct val="120000"/>
              </a:lnSpc>
              <a:spcBef>
                <a:spcPts val="200"/>
              </a:spcBef>
              <a:spcAft>
                <a:spcPts val="400"/>
              </a:spcAft>
              <a:buFont typeface="Wingdings" panose="05000000000000000000" pitchFamily="2" charset="2"/>
              <a:buChar char="§"/>
            </a:pPr>
            <a:r>
              <a:rPr lang="en-US" sz="2800" dirty="0">
                <a:solidFill>
                  <a:schemeClr val="tx1"/>
                </a:solidFill>
              </a:rPr>
              <a:t> Included in the </a:t>
            </a:r>
            <a:r>
              <a:rPr lang="en-US" sz="2800" b="1" dirty="0">
                <a:solidFill>
                  <a:schemeClr val="tx1"/>
                </a:solidFill>
              </a:rPr>
              <a:t>Implementation Package for the CDC Chronic Pain guidelines</a:t>
            </a:r>
          </a:p>
          <a:p>
            <a:pPr>
              <a:lnSpc>
                <a:spcPct val="120000"/>
              </a:lnSpc>
              <a:spcBef>
                <a:spcPts val="200"/>
              </a:spcBef>
              <a:spcAft>
                <a:spcPts val="400"/>
              </a:spcAft>
              <a:buFont typeface="Wingdings" panose="05000000000000000000" pitchFamily="2" charset="2"/>
              <a:buChar char="§"/>
            </a:pPr>
            <a:endParaRPr lang="en-US" sz="2800" b="1" dirty="0">
              <a:solidFill>
                <a:schemeClr val="tx1"/>
              </a:solidFill>
            </a:endParaRPr>
          </a:p>
          <a:p>
            <a:pPr>
              <a:lnSpc>
                <a:spcPct val="120000"/>
              </a:lnSpc>
              <a:spcBef>
                <a:spcPts val="200"/>
              </a:spcBef>
              <a:spcAft>
                <a:spcPts val="400"/>
              </a:spcAft>
              <a:buFont typeface="Wingdings" panose="05000000000000000000" pitchFamily="2" charset="2"/>
              <a:buChar char="§"/>
            </a:pPr>
            <a:r>
              <a:rPr lang="en-US" sz="2800" dirty="0">
                <a:solidFill>
                  <a:schemeClr val="tx1"/>
                </a:solidFill>
              </a:rPr>
              <a:t> Included in the </a:t>
            </a:r>
            <a:r>
              <a:rPr lang="en-US" sz="2800" b="1" dirty="0">
                <a:solidFill>
                  <a:schemeClr val="tx1"/>
                </a:solidFill>
              </a:rPr>
              <a:t>2018 Collaborative </a:t>
            </a:r>
            <a:r>
              <a:rPr lang="en-US" sz="2800" b="1">
                <a:solidFill>
                  <a:schemeClr val="tx1"/>
                </a:solidFill>
              </a:rPr>
              <a:t>Care for </a:t>
            </a:r>
            <a:r>
              <a:rPr lang="en-US" sz="2800" b="1" dirty="0">
                <a:solidFill>
                  <a:schemeClr val="tx1"/>
                </a:solidFill>
              </a:rPr>
              <a:t>Chronic Pain Report and Recommendations </a:t>
            </a:r>
            <a:r>
              <a:rPr lang="en-US" sz="2800" dirty="0">
                <a:solidFill>
                  <a:schemeClr val="tx1"/>
                </a:solidFill>
              </a:rPr>
              <a:t>from the Bree Collaborative</a:t>
            </a:r>
          </a:p>
          <a:p>
            <a:pPr>
              <a:lnSpc>
                <a:spcPct val="120000"/>
              </a:lnSpc>
              <a:spcBef>
                <a:spcPts val="200"/>
              </a:spcBef>
              <a:spcAft>
                <a:spcPts val="400"/>
              </a:spcAft>
              <a:buFont typeface="Wingdings" panose="05000000000000000000" pitchFamily="2" charset="2"/>
              <a:buChar char="§"/>
            </a:pPr>
            <a:endParaRPr lang="en-US" sz="2800" dirty="0">
              <a:solidFill>
                <a:schemeClr val="tx1"/>
              </a:solidFill>
            </a:endParaRPr>
          </a:p>
          <a:p>
            <a:pPr>
              <a:lnSpc>
                <a:spcPct val="120000"/>
              </a:lnSpc>
              <a:spcBef>
                <a:spcPts val="200"/>
              </a:spcBef>
              <a:spcAft>
                <a:spcPts val="400"/>
              </a:spcAft>
              <a:buFont typeface="Wingdings" panose="05000000000000000000" pitchFamily="2" charset="2"/>
              <a:buChar char="§"/>
            </a:pPr>
            <a:endParaRPr lang="en-US" sz="2800" dirty="0"/>
          </a:p>
          <a:p>
            <a:pPr>
              <a:lnSpc>
                <a:spcPct val="120000"/>
              </a:lnSpc>
              <a:spcBef>
                <a:spcPts val="200"/>
              </a:spcBef>
              <a:spcAft>
                <a:spcPts val="400"/>
              </a:spcAft>
              <a:buFont typeface="Wingdings" panose="05000000000000000000" pitchFamily="2" charset="2"/>
              <a:buChar char="§"/>
            </a:pPr>
            <a:endParaRPr lang="en-US" dirty="0"/>
          </a:p>
        </p:txBody>
      </p:sp>
    </p:spTree>
    <p:extLst>
      <p:ext uri="{BB962C8B-B14F-4D97-AF65-F5344CB8AC3E}">
        <p14:creationId xmlns:p14="http://schemas.microsoft.com/office/powerpoint/2010/main" val="2165587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2246" y="773085"/>
            <a:ext cx="7779508" cy="641595"/>
          </a:xfrm>
        </p:spPr>
        <p:txBody>
          <a:bodyPr>
            <a:normAutofit/>
          </a:bodyPr>
          <a:lstStyle/>
          <a:p>
            <a:pPr marL="0" indent="0" algn="ctr">
              <a:spcAft>
                <a:spcPts val="1200"/>
              </a:spcAft>
              <a:buNone/>
            </a:pPr>
            <a:r>
              <a:rPr lang="en-US" sz="3200" b="1" dirty="0">
                <a:solidFill>
                  <a:schemeClr val="tx1"/>
                </a:solidFill>
                <a:hlinkClick r:id="rId3"/>
              </a:rPr>
              <a:t>www.improvingopioidcare.org</a:t>
            </a:r>
            <a:endParaRPr lang="en-US" sz="3600" b="1" dirty="0">
              <a:solidFill>
                <a:schemeClr val="tx1"/>
              </a:solidFill>
            </a:endParaRPr>
          </a:p>
        </p:txBody>
      </p:sp>
      <p:sp>
        <p:nvSpPr>
          <p:cNvPr id="6" name="Title 3"/>
          <p:cNvSpPr txBox="1">
            <a:spLocks/>
          </p:cNvSpPr>
          <p:nvPr/>
        </p:nvSpPr>
        <p:spPr>
          <a:xfrm>
            <a:off x="1724482" y="200079"/>
            <a:ext cx="6737272" cy="8938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chemeClr val="tx1"/>
                </a:solidFill>
              </a:rPr>
              <a:t>Resources</a:t>
            </a:r>
          </a:p>
          <a:p>
            <a:endParaRPr lang="en-US" sz="2800" dirty="0">
              <a:solidFill>
                <a:schemeClr val="tx1"/>
              </a:solidFill>
            </a:endParaRPr>
          </a:p>
        </p:txBody>
      </p:sp>
      <p:pic>
        <p:nvPicPr>
          <p:cNvPr id="2" name="Picture 1"/>
          <p:cNvPicPr>
            <a:picLocks noChangeAspect="1"/>
          </p:cNvPicPr>
          <p:nvPr/>
        </p:nvPicPr>
        <p:blipFill rotWithShape="1">
          <a:blip r:embed="rId4"/>
          <a:srcRect l="58511" t="9716" r="9894" b="13877"/>
          <a:stretch/>
        </p:blipFill>
        <p:spPr>
          <a:xfrm>
            <a:off x="515567" y="1414680"/>
            <a:ext cx="7694580" cy="5233350"/>
          </a:xfrm>
          <a:prstGeom prst="rect">
            <a:avLst/>
          </a:prstGeom>
        </p:spPr>
      </p:pic>
    </p:spTree>
    <p:extLst>
      <p:ext uri="{BB962C8B-B14F-4D97-AF65-F5344CB8AC3E}">
        <p14:creationId xmlns:p14="http://schemas.microsoft.com/office/powerpoint/2010/main" val="107439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75" y="753941"/>
            <a:ext cx="7410250" cy="893804"/>
          </a:xfrm>
        </p:spPr>
        <p:txBody>
          <a:bodyPr>
            <a:normAutofit/>
          </a:bodyPr>
          <a:lstStyle/>
          <a:p>
            <a:r>
              <a:rPr lang="en-US" dirty="0">
                <a:solidFill>
                  <a:schemeClr val="tx1"/>
                </a:solidFill>
              </a:rPr>
              <a:t>UW TelePain</a:t>
            </a:r>
          </a:p>
        </p:txBody>
      </p:sp>
      <p:sp>
        <p:nvSpPr>
          <p:cNvPr id="3" name="Rectangle 2"/>
          <p:cNvSpPr/>
          <p:nvPr/>
        </p:nvSpPr>
        <p:spPr>
          <a:xfrm>
            <a:off x="428625" y="1757362"/>
            <a:ext cx="8172450" cy="4636013"/>
          </a:xfrm>
          <a:prstGeom prst="rect">
            <a:avLst/>
          </a:prstGeom>
        </p:spPr>
        <p:txBody>
          <a:bodyPr wrap="square">
            <a:spAutoFit/>
          </a:bodyPr>
          <a:lstStyle/>
          <a:p>
            <a:r>
              <a:rPr lang="en-US" dirty="0"/>
              <a:t>Audio and videoconference-based knowledge network of inter-professional specialists with expertise in the management of challenging chronic pain problems. </a:t>
            </a:r>
          </a:p>
          <a:p>
            <a:endParaRPr lang="en-US" dirty="0"/>
          </a:p>
          <a:p>
            <a:pPr algn="ctr"/>
            <a:r>
              <a:rPr lang="en-US" sz="2200" b="1" dirty="0"/>
              <a:t>Every Wednesday from 12.00pm to 1.30pm</a:t>
            </a:r>
            <a:endParaRPr lang="en-US" sz="2200" dirty="0"/>
          </a:p>
          <a:p>
            <a:endParaRPr lang="en-US" b="1" dirty="0"/>
          </a:p>
          <a:p>
            <a:r>
              <a:rPr lang="en-US" b="1" dirty="0"/>
              <a:t>Weekly UW TelePain sessions include:</a:t>
            </a:r>
            <a:endParaRPr lang="en-US" dirty="0"/>
          </a:p>
          <a:p>
            <a:pPr marL="342900" indent="-342900">
              <a:buFont typeface="+mj-lt"/>
              <a:buAutoNum type="arabicPeriod"/>
            </a:pPr>
            <a:r>
              <a:rPr lang="en-US" dirty="0"/>
              <a:t>Didactic presentations from the UW Pain Medicine curriculum for community healthcare providers</a:t>
            </a:r>
          </a:p>
          <a:p>
            <a:pPr marL="342900" indent="-342900">
              <a:buFont typeface="+mj-lt"/>
              <a:buAutoNum type="arabicPeriod"/>
            </a:pPr>
            <a:r>
              <a:rPr lang="en-US" dirty="0"/>
              <a:t>Case presentations from community clinicians</a:t>
            </a:r>
          </a:p>
          <a:p>
            <a:pPr marL="342900" indent="-342900">
              <a:buFont typeface="+mj-lt"/>
              <a:buAutoNum type="arabicPeriod"/>
            </a:pPr>
            <a:r>
              <a:rPr lang="en-US" dirty="0"/>
              <a:t>Interactive consultations for providers with an inter-professional panel of specialists</a:t>
            </a:r>
          </a:p>
          <a:p>
            <a:pPr marL="342900" indent="-342900">
              <a:buFont typeface="+mj-lt"/>
              <a:buAutoNum type="arabicPeriod"/>
            </a:pPr>
            <a:r>
              <a:rPr lang="en-US" dirty="0"/>
              <a:t>The use of measurement based clinical instruments to assess treatment effectiveness and outcomes</a:t>
            </a:r>
          </a:p>
          <a:p>
            <a:r>
              <a:rPr lang="en-US" dirty="0"/>
              <a:t> </a:t>
            </a:r>
          </a:p>
          <a:p>
            <a:r>
              <a:rPr lang="en-US" dirty="0"/>
              <a:t>TO REGISTER: </a:t>
            </a:r>
            <a:r>
              <a:rPr lang="en-US" sz="2200" b="1" dirty="0"/>
              <a:t>www.depts.washington.edu/anesth/care/pain/telepain</a:t>
            </a:r>
            <a:endParaRPr lang="en-US" sz="2200" dirty="0"/>
          </a:p>
          <a:p>
            <a:pP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39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75" y="753941"/>
            <a:ext cx="7410250" cy="893804"/>
          </a:xfrm>
        </p:spPr>
        <p:txBody>
          <a:bodyPr>
            <a:normAutofit/>
          </a:bodyPr>
          <a:lstStyle/>
          <a:p>
            <a:r>
              <a:rPr lang="en-US" dirty="0">
                <a:solidFill>
                  <a:schemeClr val="tx1"/>
                </a:solidFill>
              </a:rPr>
              <a:t>UW Pain &amp; Opioid Hotline </a:t>
            </a:r>
          </a:p>
        </p:txBody>
      </p:sp>
      <p:sp>
        <p:nvSpPr>
          <p:cNvPr id="3" name="Rectangle 2"/>
          <p:cNvSpPr/>
          <p:nvPr/>
        </p:nvSpPr>
        <p:spPr>
          <a:xfrm>
            <a:off x="457200" y="1647745"/>
            <a:ext cx="8172450" cy="4644092"/>
          </a:xfrm>
          <a:prstGeom prst="rect">
            <a:avLst/>
          </a:prstGeom>
        </p:spPr>
        <p:txBody>
          <a:bodyPr wrap="square">
            <a:spAutoFit/>
          </a:bodyPr>
          <a:lstStyle/>
          <a:p>
            <a:r>
              <a:rPr lang="en-US" dirty="0"/>
              <a:t>Clinical advice for healthcare providers caring for patients with complex pain medication regimens, particularly high dose opioids</a:t>
            </a:r>
          </a:p>
          <a:p>
            <a:pPr>
              <a:lnSpc>
                <a:spcPct val="107000"/>
              </a:lnSpc>
            </a:pPr>
            <a:r>
              <a:rPr lang="en-US" b="1" dirty="0"/>
              <a:t/>
            </a:r>
            <a:br>
              <a:rPr lang="en-US" b="1" dirty="0"/>
            </a:br>
            <a:r>
              <a:rPr lang="en-US" b="1" dirty="0"/>
              <a:t>Monday through Friday 8:30 AM – 4:30 PM</a:t>
            </a:r>
            <a:br>
              <a:rPr lang="en-US" b="1" dirty="0"/>
            </a:br>
            <a:endParaRPr lang="en-US" b="1" dirty="0"/>
          </a:p>
          <a:p>
            <a:pPr algn="ctr">
              <a:lnSpc>
                <a:spcPct val="107000"/>
              </a:lnSpc>
            </a:pPr>
            <a:r>
              <a:rPr lang="en-US" sz="2500" b="1" dirty="0"/>
              <a:t>1-844-520-PAIN (7246)</a:t>
            </a:r>
            <a:endParaRPr lang="en-US" sz="2500" dirty="0"/>
          </a:p>
          <a:p>
            <a:r>
              <a:rPr lang="en-US" sz="1200" b="1" dirty="0">
                <a:latin typeface="Calibri" panose="020F0502020204030204" pitchFamily="34" charset="0"/>
                <a:ea typeface="Calibri" panose="020F0502020204030204" pitchFamily="34" charset="0"/>
                <a:cs typeface="Times New Roman" panose="02020603050405020304" pitchFamily="18" charset="0"/>
              </a:rPr>
              <a:t/>
            </a:r>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b="1" dirty="0"/>
              <a:t>Consultations:</a:t>
            </a:r>
            <a:endParaRPr lang="en-US" dirty="0"/>
          </a:p>
          <a:p>
            <a:pPr marL="285750" lvl="0" indent="-285750">
              <a:buClr>
                <a:schemeClr val="accent1"/>
              </a:buClr>
              <a:buFont typeface="Arial" panose="020B0604020202020204" pitchFamily="34" charset="0"/>
              <a:buChar char="•"/>
            </a:pPr>
            <a:r>
              <a:rPr lang="en-US" dirty="0"/>
              <a:t>Interpretation of WA Prescription Monitoring Program record to provide guidance to primary care providers on dosing</a:t>
            </a:r>
          </a:p>
          <a:p>
            <a:pPr marL="285750" lvl="0" indent="-285750">
              <a:buClr>
                <a:schemeClr val="accent1"/>
              </a:buClr>
              <a:buFont typeface="Arial" panose="020B0604020202020204" pitchFamily="34" charset="0"/>
              <a:buChar char="•"/>
            </a:pPr>
            <a:r>
              <a:rPr lang="en-US" dirty="0"/>
              <a:t>Individualized opioid taper plans</a:t>
            </a:r>
          </a:p>
          <a:p>
            <a:pPr marL="285750" lvl="0" indent="-285750">
              <a:buClr>
                <a:schemeClr val="accent1"/>
              </a:buClr>
              <a:buFont typeface="Arial" panose="020B0604020202020204" pitchFamily="34" charset="0"/>
              <a:buChar char="•"/>
            </a:pPr>
            <a:r>
              <a:rPr lang="en-US" dirty="0"/>
              <a:t>Systematic management of withdrawal syndrome</a:t>
            </a:r>
          </a:p>
          <a:p>
            <a:pPr marL="285750" lvl="0" indent="-285750">
              <a:buClr>
                <a:schemeClr val="accent1"/>
              </a:buClr>
              <a:buFont typeface="Arial" panose="020B0604020202020204" pitchFamily="34" charset="0"/>
              <a:buChar char="•"/>
            </a:pPr>
            <a:r>
              <a:rPr lang="en-US" dirty="0"/>
              <a:t>Evaluation and recommendation for non-opioid/adjuvant analgesic treatment</a:t>
            </a:r>
          </a:p>
          <a:p>
            <a:pPr marL="285750" lvl="0" indent="-285750">
              <a:buClr>
                <a:schemeClr val="accent1"/>
              </a:buClr>
              <a:buFont typeface="Arial" panose="020B0604020202020204" pitchFamily="34" charset="0"/>
              <a:buChar char="•"/>
            </a:pPr>
            <a:r>
              <a:rPr lang="en-US" dirty="0"/>
              <a:t>Consultation regarding triage and risk screening</a:t>
            </a:r>
          </a:p>
          <a:p>
            <a:pPr marL="285750" lvl="0" indent="-285750">
              <a:buClr>
                <a:schemeClr val="accent1"/>
              </a:buClr>
              <a:buFont typeface="Arial" panose="020B0604020202020204" pitchFamily="34" charset="0"/>
              <a:buChar char="•"/>
            </a:pPr>
            <a:r>
              <a:rPr lang="en-US" dirty="0"/>
              <a:t>Individualize case consultation for client care and medication management</a:t>
            </a:r>
          </a:p>
          <a:p>
            <a:pPr algn="just">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089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19FC58-53CF-F649-9FD5-52B5C506EC06}"/>
              </a:ext>
            </a:extLst>
          </p:cNvPr>
          <p:cNvSpPr>
            <a:spLocks noGrp="1"/>
          </p:cNvSpPr>
          <p:nvPr>
            <p:ph idx="1"/>
          </p:nvPr>
        </p:nvSpPr>
        <p:spPr>
          <a:xfrm>
            <a:off x="824098" y="1991638"/>
            <a:ext cx="7543801" cy="4280292"/>
          </a:xfrm>
        </p:spPr>
        <p:txBody>
          <a:bodyPr>
            <a:normAutofit/>
          </a:bodyPr>
          <a:lstStyle/>
          <a:p>
            <a:pPr marL="0" indent="0" algn="ctr">
              <a:lnSpc>
                <a:spcPct val="110000"/>
              </a:lnSpc>
              <a:spcBef>
                <a:spcPts val="0"/>
              </a:spcBef>
              <a:spcAft>
                <a:spcPts val="0"/>
              </a:spcAft>
              <a:buNone/>
            </a:pPr>
            <a:r>
              <a:rPr lang="en-US" sz="2300" b="1" dirty="0"/>
              <a:t>Brooke Ike</a:t>
            </a:r>
          </a:p>
          <a:p>
            <a:pPr marL="0" indent="0" algn="ctr">
              <a:lnSpc>
                <a:spcPct val="110000"/>
              </a:lnSpc>
              <a:spcBef>
                <a:spcPts val="0"/>
              </a:spcBef>
              <a:spcAft>
                <a:spcPts val="1200"/>
              </a:spcAft>
              <a:buNone/>
            </a:pPr>
            <a:r>
              <a:rPr lang="en-US" sz="2500" dirty="0"/>
              <a:t>Phone: 206-685-1052,  E-mail: </a:t>
            </a:r>
            <a:r>
              <a:rPr lang="en-US" sz="2500" dirty="0">
                <a:hlinkClick r:id="rId3"/>
              </a:rPr>
              <a:t>bike2@uw.edu</a:t>
            </a:r>
            <a:r>
              <a:rPr lang="en-US" sz="2500" dirty="0"/>
              <a:t>  </a:t>
            </a:r>
          </a:p>
          <a:p>
            <a:pPr marL="0" indent="0" algn="ctr">
              <a:lnSpc>
                <a:spcPct val="110000"/>
              </a:lnSpc>
              <a:spcBef>
                <a:spcPts val="0"/>
              </a:spcBef>
              <a:spcAft>
                <a:spcPts val="0"/>
              </a:spcAft>
              <a:buNone/>
            </a:pPr>
            <a:r>
              <a:rPr lang="en-US" sz="2300" b="1" dirty="0"/>
              <a:t>Laura-Mae Baldwin</a:t>
            </a:r>
          </a:p>
          <a:p>
            <a:pPr marL="0" indent="0" algn="ctr">
              <a:lnSpc>
                <a:spcPct val="110000"/>
              </a:lnSpc>
              <a:spcBef>
                <a:spcPts val="0"/>
              </a:spcBef>
              <a:spcAft>
                <a:spcPts val="1200"/>
              </a:spcAft>
              <a:buNone/>
            </a:pPr>
            <a:r>
              <a:rPr lang="en-US" sz="2400" dirty="0"/>
              <a:t>Phone: 206-685-4799,  E-mail: </a:t>
            </a:r>
            <a:r>
              <a:rPr lang="en-US" sz="2400" dirty="0">
                <a:hlinkClick r:id="rId4"/>
              </a:rPr>
              <a:t>lmb@uw.edu</a:t>
            </a:r>
            <a:endParaRPr lang="en-US" sz="2400" dirty="0"/>
          </a:p>
          <a:p>
            <a:pPr marL="0" indent="0" algn="ctr">
              <a:lnSpc>
                <a:spcPct val="110000"/>
              </a:lnSpc>
              <a:spcBef>
                <a:spcPts val="0"/>
              </a:spcBef>
              <a:spcAft>
                <a:spcPts val="1200"/>
              </a:spcAft>
              <a:buNone/>
            </a:pPr>
            <a:endParaRPr lang="en-US" sz="2400" dirty="0"/>
          </a:p>
        </p:txBody>
      </p:sp>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6770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ot;115&quot; Americans die every day from an opioid overd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40" y="0"/>
            <a:ext cx="8249393" cy="6915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538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xmlns=""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2523707" y="719847"/>
            <a:ext cx="3924434" cy="5397296"/>
          </a:xfrm>
          <a:prstGeom prst="rect">
            <a:avLst/>
          </a:prstGeom>
        </p:spPr>
      </p:pic>
    </p:spTree>
    <p:extLst>
      <p:ext uri="{BB962C8B-B14F-4D97-AF65-F5344CB8AC3E}">
        <p14:creationId xmlns:p14="http://schemas.microsoft.com/office/powerpoint/2010/main" val="58428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xmlns=""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876" y="905933"/>
            <a:ext cx="3802250" cy="5039728"/>
          </a:xfrm>
          <a:prstGeom prst="rect">
            <a:avLst/>
          </a:prstGeom>
        </p:spPr>
      </p:pic>
    </p:spTree>
    <p:extLst>
      <p:ext uri="{BB962C8B-B14F-4D97-AF65-F5344CB8AC3E}">
        <p14:creationId xmlns:p14="http://schemas.microsoft.com/office/powerpoint/2010/main" val="182694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8742" y="695816"/>
            <a:ext cx="3931484" cy="5576968"/>
          </a:xfrm>
          <a:prstGeom prst="rect">
            <a:avLst/>
          </a:prstGeom>
          <a:solidFill>
            <a:srgbClr val="BAB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645923" y="768484"/>
            <a:ext cx="3560324" cy="3539430"/>
          </a:xfrm>
          <a:prstGeom prst="rect">
            <a:avLst/>
          </a:prstGeom>
          <a:noFill/>
        </p:spPr>
        <p:txBody>
          <a:bodyPr wrap="square" rtlCol="0">
            <a:spAutoFit/>
          </a:bodyPr>
          <a:lstStyle/>
          <a:p>
            <a:pPr algn="ctr"/>
            <a:r>
              <a:rPr lang="en-US" sz="3200" cap="all" dirty="0"/>
              <a:t>In THE U.S., </a:t>
            </a:r>
          </a:p>
          <a:p>
            <a:pPr algn="ctr"/>
            <a:r>
              <a:rPr lang="en-US" sz="3200" cap="all" dirty="0"/>
              <a:t>there WEre </a:t>
            </a:r>
          </a:p>
          <a:p>
            <a:pPr algn="ctr"/>
            <a:r>
              <a:rPr lang="en-US" sz="3200" b="1" cap="all" dirty="0"/>
              <a:t>59 opioid </a:t>
            </a:r>
          </a:p>
          <a:p>
            <a:pPr algn="ctr"/>
            <a:r>
              <a:rPr lang="en-US" sz="3200" b="1" cap="all" dirty="0"/>
              <a:t>prescriptions</a:t>
            </a:r>
            <a:r>
              <a:rPr lang="en-US" sz="3200" cap="all" dirty="0"/>
              <a:t> written for every 100 people IN 2017. </a:t>
            </a:r>
          </a:p>
        </p:txBody>
      </p:sp>
      <p:pic>
        <p:nvPicPr>
          <p:cNvPr id="5" name="Picture 4"/>
          <p:cNvPicPr>
            <a:picLocks noChangeAspect="1"/>
          </p:cNvPicPr>
          <p:nvPr/>
        </p:nvPicPr>
        <p:blipFill>
          <a:blip r:embed="rId3"/>
          <a:stretch>
            <a:fillRect/>
          </a:stretch>
        </p:blipFill>
        <p:spPr>
          <a:xfrm>
            <a:off x="3511235" y="4307914"/>
            <a:ext cx="1829700" cy="1829700"/>
          </a:xfrm>
          <a:prstGeom prst="rect">
            <a:avLst/>
          </a:prstGeom>
        </p:spPr>
      </p:pic>
    </p:spTree>
    <p:extLst>
      <p:ext uri="{BB962C8B-B14F-4D97-AF65-F5344CB8AC3E}">
        <p14:creationId xmlns:p14="http://schemas.microsoft.com/office/powerpoint/2010/main" val="191902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78742" y="695816"/>
            <a:ext cx="3931484" cy="5576968"/>
          </a:xfrm>
          <a:prstGeom prst="rect">
            <a:avLst/>
          </a:prstGeom>
          <a:solidFill>
            <a:srgbClr val="BAB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45923" y="768484"/>
            <a:ext cx="3560324" cy="3539430"/>
          </a:xfrm>
          <a:prstGeom prst="rect">
            <a:avLst/>
          </a:prstGeom>
          <a:noFill/>
        </p:spPr>
        <p:txBody>
          <a:bodyPr wrap="square" rtlCol="0">
            <a:spAutoFit/>
          </a:bodyPr>
          <a:lstStyle/>
          <a:p>
            <a:pPr algn="ctr"/>
            <a:r>
              <a:rPr lang="en-US" sz="3200" cap="all" dirty="0"/>
              <a:t>In Washington, there WEre </a:t>
            </a:r>
          </a:p>
          <a:p>
            <a:pPr algn="ctr"/>
            <a:r>
              <a:rPr lang="en-US" sz="3200" b="1" cap="all" dirty="0"/>
              <a:t>57 opioid </a:t>
            </a:r>
          </a:p>
          <a:p>
            <a:pPr algn="ctr"/>
            <a:r>
              <a:rPr lang="en-US" sz="3200" b="1" cap="all" dirty="0"/>
              <a:t>prescriptions</a:t>
            </a:r>
            <a:r>
              <a:rPr lang="en-US" sz="3200" cap="all" dirty="0"/>
              <a:t> written for every 100 people IN 2017.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934" y="4419791"/>
            <a:ext cx="2705100" cy="1685925"/>
          </a:xfrm>
          <a:prstGeom prst="rect">
            <a:avLst/>
          </a:prstGeom>
        </p:spPr>
      </p:pic>
    </p:spTree>
    <p:extLst>
      <p:ext uri="{BB962C8B-B14F-4D97-AF65-F5344CB8AC3E}">
        <p14:creationId xmlns:p14="http://schemas.microsoft.com/office/powerpoint/2010/main" val="132472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533" y="120957"/>
            <a:ext cx="7410250" cy="893804"/>
          </a:xfrm>
        </p:spPr>
        <p:txBody>
          <a:bodyPr>
            <a:normAutofit/>
          </a:bodyPr>
          <a:lstStyle/>
          <a:p>
            <a:r>
              <a:rPr lang="en-US" sz="3600" dirty="0"/>
              <a:t>Opioid Overdose Risk</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774398887"/>
              </p:ext>
            </p:extLst>
          </p:nvPr>
        </p:nvGraphicFramePr>
        <p:xfrm>
          <a:off x="1" y="1014761"/>
          <a:ext cx="9144000" cy="48798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6028944"/>
            <a:ext cx="3352800" cy="323165"/>
          </a:xfrm>
          <a:prstGeom prst="rect">
            <a:avLst/>
          </a:prstGeom>
          <a:noFill/>
        </p:spPr>
        <p:txBody>
          <a:bodyPr wrap="square" rtlCol="0">
            <a:spAutoFit/>
          </a:bodyPr>
          <a:lstStyle/>
          <a:p>
            <a:pPr algn="r"/>
            <a:r>
              <a:rPr lang="en-US" sz="1500" dirty="0"/>
              <a:t>Dunn et al Ann Intern Med 2010</a:t>
            </a:r>
          </a:p>
        </p:txBody>
      </p:sp>
    </p:spTree>
    <p:extLst>
      <p:ext uri="{BB962C8B-B14F-4D97-AF65-F5344CB8AC3E}">
        <p14:creationId xmlns:p14="http://schemas.microsoft.com/office/powerpoint/2010/main" val="49265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479" y="164573"/>
            <a:ext cx="7410250" cy="686765"/>
          </a:xfrm>
        </p:spPr>
        <p:txBody>
          <a:bodyPr>
            <a:noAutofit/>
          </a:bodyPr>
          <a:lstStyle/>
          <a:p>
            <a:r>
              <a:rPr lang="en-US" dirty="0" smtClean="0"/>
              <a:t>What do the guidelines say?</a:t>
            </a:r>
            <a:endParaRPr lang="en-US" dirty="0"/>
          </a:p>
        </p:txBody>
      </p:sp>
      <p:sp>
        <p:nvSpPr>
          <p:cNvPr id="3" name="Content Placeholder 2"/>
          <p:cNvSpPr>
            <a:spLocks noGrp="1"/>
          </p:cNvSpPr>
          <p:nvPr>
            <p:ph idx="1"/>
          </p:nvPr>
        </p:nvSpPr>
        <p:spPr>
          <a:xfrm>
            <a:off x="115614" y="924912"/>
            <a:ext cx="4477407" cy="5006244"/>
          </a:xfrm>
        </p:spPr>
        <p:txBody>
          <a:bodyPr>
            <a:normAutofit/>
          </a:bodyPr>
          <a:lstStyle/>
          <a:p>
            <a:r>
              <a:rPr lang="en-US" sz="2400" dirty="0" smtClean="0"/>
              <a:t>CDC Recommendations:</a:t>
            </a:r>
          </a:p>
          <a:p>
            <a:endParaRPr lang="en-US" sz="2400" dirty="0" smtClean="0"/>
          </a:p>
          <a:p>
            <a:pPr>
              <a:lnSpc>
                <a:spcPct val="100000"/>
              </a:lnSpc>
              <a:spcBef>
                <a:spcPts val="0"/>
              </a:spcBef>
              <a:spcAft>
                <a:spcPts val="0"/>
              </a:spcAft>
              <a:buFont typeface="Wingdings" panose="05000000000000000000" pitchFamily="2" charset="2"/>
              <a:buChar char="ü"/>
            </a:pPr>
            <a:r>
              <a:rPr lang="en-US" dirty="0" smtClean="0"/>
              <a:t>Opioids are not first-line therapy</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Establish goals for pain and function</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Discuss risks &amp; benefits</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Use immediate-release opioids when </a:t>
            </a:r>
            <a:br>
              <a:rPr lang="en-US" dirty="0" smtClean="0"/>
            </a:br>
            <a:r>
              <a:rPr lang="en-US" dirty="0" smtClean="0"/>
              <a:t>  starting</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Use the lowest effective dose</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Prescribe short durations for acute pain</a:t>
            </a:r>
          </a:p>
          <a:p>
            <a:pPr>
              <a:lnSpc>
                <a:spcPct val="100000"/>
              </a:lnSpc>
              <a:spcBef>
                <a:spcPts val="0"/>
              </a:spcBef>
              <a:spcAft>
                <a:spcPts val="0"/>
              </a:spcAft>
              <a:buFont typeface="Wingdings" panose="05000000000000000000" pitchFamily="2" charset="2"/>
              <a:buChar char="ü"/>
            </a:pPr>
            <a:endParaRPr lang="en-US" dirty="0"/>
          </a:p>
          <a:p>
            <a:pPr>
              <a:lnSpc>
                <a:spcPct val="100000"/>
              </a:lnSpc>
              <a:spcBef>
                <a:spcPts val="0"/>
              </a:spcBef>
              <a:spcAft>
                <a:spcPts val="0"/>
              </a:spcAft>
              <a:buFont typeface="Wingdings" panose="05000000000000000000" pitchFamily="2" charset="2"/>
              <a:buChar char="ü"/>
            </a:pPr>
            <a:r>
              <a:rPr lang="en-US" dirty="0"/>
              <a:t>Evaluate benefits &amp; harms frequently</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pPr>
            <a:endParaRPr lang="en-US" dirty="0"/>
          </a:p>
        </p:txBody>
      </p:sp>
      <p:sp>
        <p:nvSpPr>
          <p:cNvPr id="6" name="TextBox 5"/>
          <p:cNvSpPr txBox="1"/>
          <p:nvPr/>
        </p:nvSpPr>
        <p:spPr>
          <a:xfrm>
            <a:off x="4852460" y="1749182"/>
            <a:ext cx="3999186" cy="3785652"/>
          </a:xfrm>
          <a:prstGeom prst="rect">
            <a:avLst/>
          </a:prstGeom>
          <a:noFill/>
        </p:spPr>
        <p:txBody>
          <a:bodyPr wrap="square" rtlCol="0">
            <a:spAutoFit/>
          </a:bodyPr>
          <a:lstStyle/>
          <a:p>
            <a:pPr>
              <a:buClr>
                <a:schemeClr val="accent1"/>
              </a:buClr>
              <a:buFont typeface="Wingdings" panose="05000000000000000000" pitchFamily="2" charset="2"/>
              <a:buChar char="ü"/>
            </a:pPr>
            <a:r>
              <a:rPr lang="en-US" sz="2000" dirty="0" smtClean="0">
                <a:solidFill>
                  <a:schemeClr val="tx1">
                    <a:lumMod val="75000"/>
                    <a:lumOff val="25000"/>
                  </a:schemeClr>
                </a:solidFill>
              </a:rPr>
              <a:t>Use </a:t>
            </a:r>
            <a:r>
              <a:rPr lang="en-US" sz="2000" dirty="0">
                <a:solidFill>
                  <a:schemeClr val="tx1">
                    <a:lumMod val="75000"/>
                    <a:lumOff val="25000"/>
                  </a:schemeClr>
                </a:solidFill>
              </a:rPr>
              <a:t>strategies to mitigate risk </a:t>
            </a:r>
            <a:r>
              <a:rPr lang="en-US" sz="2000" dirty="0" smtClean="0">
                <a:solidFill>
                  <a:schemeClr val="tx1">
                    <a:lumMod val="75000"/>
                    <a:lumOff val="25000"/>
                  </a:schemeClr>
                </a:solidFill>
              </a:rPr>
              <a:t> </a:t>
            </a:r>
            <a:br>
              <a:rPr lang="en-US" sz="2000" dirty="0" smtClean="0">
                <a:solidFill>
                  <a:schemeClr val="tx1">
                    <a:lumMod val="75000"/>
                    <a:lumOff val="25000"/>
                  </a:schemeClr>
                </a:solidFill>
              </a:rPr>
            </a:br>
            <a:r>
              <a:rPr lang="en-US" sz="2000" dirty="0" smtClean="0">
                <a:solidFill>
                  <a:schemeClr val="tx1">
                    <a:lumMod val="75000"/>
                    <a:lumOff val="25000"/>
                  </a:schemeClr>
                </a:solidFill>
              </a:rPr>
              <a:t>   (</a:t>
            </a:r>
            <a:r>
              <a:rPr lang="en-US" sz="2000" dirty="0">
                <a:solidFill>
                  <a:schemeClr val="tx1">
                    <a:lumMod val="75000"/>
                    <a:lumOff val="25000"/>
                  </a:schemeClr>
                </a:solidFill>
              </a:rPr>
              <a:t>e.g., naloxone</a:t>
            </a:r>
            <a:r>
              <a:rPr lang="en-US" sz="2000" dirty="0" smtClean="0">
                <a:solidFill>
                  <a:schemeClr val="tx1">
                    <a:lumMod val="75000"/>
                    <a:lumOff val="25000"/>
                  </a:schemeClr>
                </a:solidFill>
              </a:rPr>
              <a:t>)</a:t>
            </a:r>
          </a:p>
          <a:p>
            <a:pPr>
              <a:buClr>
                <a:schemeClr val="accent1"/>
              </a:buClr>
              <a:buFont typeface="Wingdings" panose="05000000000000000000" pitchFamily="2" charset="2"/>
              <a:buChar char="ü"/>
            </a:pPr>
            <a:endParaRPr lang="en-US" sz="2000" dirty="0"/>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Review PDMP data</a:t>
            </a:r>
          </a:p>
          <a:p>
            <a:pPr marL="285750" indent="-285750">
              <a:buClr>
                <a:schemeClr val="accent1"/>
              </a:buClr>
              <a:buFont typeface="Wingdings" panose="05000000000000000000" pitchFamily="2" charset="2"/>
              <a:buChar char="ü"/>
            </a:pPr>
            <a:endParaRPr lang="en-US" sz="2000" dirty="0" smtClean="0">
              <a:solidFill>
                <a:schemeClr val="tx1">
                  <a:lumMod val="75000"/>
                  <a:lumOff val="25000"/>
                </a:schemeClr>
              </a:solidFill>
            </a:endParaRPr>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Use urine drug testing</a:t>
            </a:r>
          </a:p>
          <a:p>
            <a:pPr marL="285750" indent="-285750">
              <a:buClr>
                <a:schemeClr val="accent1"/>
              </a:buClr>
              <a:buFont typeface="Wingdings" panose="05000000000000000000" pitchFamily="2" charset="2"/>
              <a:buChar char="ü"/>
            </a:pPr>
            <a:endParaRPr lang="en-US" sz="2000" dirty="0" smtClean="0">
              <a:solidFill>
                <a:schemeClr val="tx1">
                  <a:lumMod val="75000"/>
                  <a:lumOff val="25000"/>
                </a:schemeClr>
              </a:solidFill>
            </a:endParaRPr>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Avoid concurrent opioid &amp; benzodiazepine prescribing</a:t>
            </a:r>
          </a:p>
          <a:p>
            <a:pPr marL="285750" indent="-285750">
              <a:buClr>
                <a:schemeClr val="accent1"/>
              </a:buClr>
              <a:buFont typeface="Wingdings" panose="05000000000000000000" pitchFamily="2" charset="2"/>
              <a:buChar char="ü"/>
            </a:pPr>
            <a:endParaRPr lang="en-US" sz="2000" dirty="0" smtClean="0">
              <a:solidFill>
                <a:schemeClr val="tx1">
                  <a:lumMod val="75000"/>
                  <a:lumOff val="25000"/>
                </a:schemeClr>
              </a:solidFill>
            </a:endParaRPr>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Offer treatment for Opioid Use Disorder</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1305504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3441</TotalTime>
  <Words>1466</Words>
  <Application>Microsoft Office PowerPoint</Application>
  <PresentationFormat>On-screen Show (4:3)</PresentationFormat>
  <Paragraphs>206</Paragraphs>
  <Slides>27</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Arial Black</vt:lpstr>
      <vt:lpstr>Calibri</vt:lpstr>
      <vt:lpstr>Calibri Light</vt:lpstr>
      <vt:lpstr>Courier New</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Opioid Overdose Risk</vt:lpstr>
      <vt:lpstr>What do the guidelines say?</vt:lpstr>
      <vt:lpstr>What regulations do we need to know?</vt:lpstr>
      <vt:lpstr>PowerPoint Presentation</vt:lpstr>
      <vt:lpstr>PowerPoint Presentation</vt:lpstr>
      <vt:lpstr>The Six Building Blocks</vt:lpstr>
      <vt:lpstr>The Six Building Blocks</vt:lpstr>
      <vt:lpstr>PowerPoint Presentation</vt:lpstr>
      <vt:lpstr>PowerPoint Presentation</vt:lpstr>
      <vt:lpstr>What one clinician said about how he felt after implementing the Six Building Blocks project:</vt:lpstr>
      <vt:lpstr>What others said about clinic life after implementing the Six Building Blocks:</vt:lpstr>
      <vt:lpstr>Stages of Six Building Blocks Implementation</vt:lpstr>
      <vt:lpstr>How the Six Building Blocks Team works with Clinics</vt:lpstr>
      <vt:lpstr>Six Building Blocks Reach We have implemented or begun implementing the Six Building Blocks at 18 organizations throughout the Pacific Northwest.</vt:lpstr>
      <vt:lpstr>Six Building Blocks Scale Up and Spread</vt:lpstr>
      <vt:lpstr>Adoption of the Six Building Blocks Nationally</vt:lpstr>
      <vt:lpstr>PowerPoint Presentation</vt:lpstr>
      <vt:lpstr>UW TelePain</vt:lpstr>
      <vt:lpstr>UW Pain &amp; Opioid Hotline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 Sutton</dc:creator>
  <cp:lastModifiedBy>Brooke Ike</cp:lastModifiedBy>
  <cp:revision>58</cp:revision>
  <cp:lastPrinted>2019-01-02T20:18:05Z</cp:lastPrinted>
  <dcterms:created xsi:type="dcterms:W3CDTF">2018-12-12T18:32:14Z</dcterms:created>
  <dcterms:modified xsi:type="dcterms:W3CDTF">2019-05-15T22:41:45Z</dcterms:modified>
</cp:coreProperties>
</file>