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5" r:id="rId1"/>
  </p:sldMasterIdLst>
  <p:notesMasterIdLst>
    <p:notesMasterId r:id="rId16"/>
  </p:notesMasterIdLst>
  <p:handoutMasterIdLst>
    <p:handoutMasterId r:id="rId17"/>
  </p:handoutMasterIdLst>
  <p:sldIdLst>
    <p:sldId id="422" r:id="rId2"/>
    <p:sldId id="437" r:id="rId3"/>
    <p:sldId id="441" r:id="rId4"/>
    <p:sldId id="440" r:id="rId5"/>
    <p:sldId id="431" r:id="rId6"/>
    <p:sldId id="427" r:id="rId7"/>
    <p:sldId id="432" r:id="rId8"/>
    <p:sldId id="433" r:id="rId9"/>
    <p:sldId id="434" r:id="rId10"/>
    <p:sldId id="435" r:id="rId11"/>
    <p:sldId id="436" r:id="rId12"/>
    <p:sldId id="438" r:id="rId13"/>
    <p:sldId id="395" r:id="rId14"/>
    <p:sldId id="439"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e Ide" initials="NI" lastIdx="1" clrIdx="0">
    <p:extLst>
      <p:ext uri="{19B8F6BF-5375-455C-9EA6-DF929625EA0E}">
        <p15:presenceInfo xmlns:p15="http://schemas.microsoft.com/office/powerpoint/2012/main" userId="S-1-5-21-1500357716-3448401679-3774022129-32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B9B9"/>
    <a:srgbClr val="99CB38"/>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3B9023-16A5-C042-ACD4-E78FD3F2CCEC}" v="21" dt="2018-12-12T18:43:08.4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48" autoAdjust="0"/>
    <p:restoredTop sz="85344" autoAdjust="0"/>
  </p:normalViewPr>
  <p:slideViewPr>
    <p:cSldViewPr snapToGrid="0">
      <p:cViewPr varScale="1">
        <p:scale>
          <a:sx n="77" d="100"/>
          <a:sy n="77" d="100"/>
        </p:scale>
        <p:origin x="2160" y="96"/>
      </p:cViewPr>
      <p:guideLst>
        <p:guide orient="horz" pos="2160"/>
        <p:guide pos="2880"/>
      </p:guideLst>
    </p:cSldViewPr>
  </p:slideViewPr>
  <p:notesTextViewPr>
    <p:cViewPr>
      <p:scale>
        <a:sx n="100" d="100"/>
        <a:sy n="100" d="100"/>
      </p:scale>
      <p:origin x="0" y="0"/>
    </p:cViewPr>
  </p:notesTextViewPr>
  <p:sorterViewPr>
    <p:cViewPr>
      <p:scale>
        <a:sx n="76" d="100"/>
        <a:sy n="76" d="100"/>
      </p:scale>
      <p:origin x="0" y="0"/>
    </p:cViewPr>
  </p:sorterViewPr>
  <p:notesViewPr>
    <p:cSldViewPr snapToGrid="0">
      <p:cViewPr varScale="1">
        <p:scale>
          <a:sx n="70" d="100"/>
          <a:sy n="70" d="100"/>
        </p:scale>
        <p:origin x="324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1641BFF-3458-4B13-B5AF-DF9AED3C31AD}" type="datetimeFigureOut">
              <a:rPr lang="en-US" smtClean="0"/>
              <a:t>5/30/2019</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3954A8B-2F07-4F99-8D27-0FD2D2EFA48C}" type="slidenum">
              <a:rPr lang="en-US" smtClean="0"/>
              <a:t>‹#›</a:t>
            </a:fld>
            <a:endParaRPr lang="en-US" dirty="0"/>
          </a:p>
        </p:txBody>
      </p:sp>
    </p:spTree>
    <p:extLst>
      <p:ext uri="{BB962C8B-B14F-4D97-AF65-F5344CB8AC3E}">
        <p14:creationId xmlns:p14="http://schemas.microsoft.com/office/powerpoint/2010/main" val="3721014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DB832B6-3E62-4253-8EC4-E115E406A30E}" type="datetimeFigureOut">
              <a:rPr lang="en-US" smtClean="0"/>
              <a:t>5/30/2019</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0FE8B2D-812C-49DE-8C18-07853008DEC4}" type="slidenum">
              <a:rPr lang="en-US" smtClean="0"/>
              <a:t>‹#›</a:t>
            </a:fld>
            <a:endParaRPr lang="en-US" dirty="0"/>
          </a:p>
        </p:txBody>
      </p:sp>
    </p:spTree>
    <p:extLst>
      <p:ext uri="{BB962C8B-B14F-4D97-AF65-F5344CB8AC3E}">
        <p14:creationId xmlns:p14="http://schemas.microsoft.com/office/powerpoint/2010/main" val="3108909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E8B2D-812C-49DE-8C18-07853008DEC4}" type="slidenum">
              <a:rPr lang="en-US" smtClean="0"/>
              <a:t>1</a:t>
            </a:fld>
            <a:endParaRPr lang="en-US" dirty="0"/>
          </a:p>
        </p:txBody>
      </p:sp>
    </p:spTree>
    <p:extLst>
      <p:ext uri="{BB962C8B-B14F-4D97-AF65-F5344CB8AC3E}">
        <p14:creationId xmlns:p14="http://schemas.microsoft.com/office/powerpoint/2010/main" val="1660296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Identify ways to “hardwire” your changes. You’ve done much of this already by writing policies and workflows and updating your EHR templates. You might also consider including opioid management tasks in job descriptions. </a:t>
            </a:r>
          </a:p>
          <a:p>
            <a:r>
              <a:rPr lang="en-US" dirty="0" smtClean="0"/>
              <a:t>What’s </a:t>
            </a:r>
            <a:r>
              <a:rPr lang="en-US" dirty="0"/>
              <a:t>your plan? Are key processes written down? Is someone responsible for reviewing these documents and determining if they need adjusting or further training is needed</a:t>
            </a:r>
            <a:r>
              <a:rPr lang="en-US" dirty="0" smtClean="0"/>
              <a:t>?</a:t>
            </a:r>
          </a:p>
          <a:p>
            <a:endParaRPr lang="en-US" dirty="0" smtClean="0"/>
          </a:p>
        </p:txBody>
      </p:sp>
      <p:sp>
        <p:nvSpPr>
          <p:cNvPr id="4" name="Slide Number Placeholder 3"/>
          <p:cNvSpPr>
            <a:spLocks noGrp="1"/>
          </p:cNvSpPr>
          <p:nvPr>
            <p:ph type="sldNum" sz="quarter" idx="10"/>
          </p:nvPr>
        </p:nvSpPr>
        <p:spPr/>
        <p:txBody>
          <a:bodyPr/>
          <a:lstStyle/>
          <a:p>
            <a:fld id="{30FE8B2D-812C-49DE-8C18-07853008DEC4}" type="slidenum">
              <a:rPr lang="en-US" smtClean="0"/>
              <a:t>10</a:t>
            </a:fld>
            <a:endParaRPr lang="en-US" dirty="0"/>
          </a:p>
        </p:txBody>
      </p:sp>
    </p:spTree>
    <p:extLst>
      <p:ext uri="{BB962C8B-B14F-4D97-AF65-F5344CB8AC3E}">
        <p14:creationId xmlns:p14="http://schemas.microsoft.com/office/powerpoint/2010/main" val="2818805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Y</a:t>
            </a:r>
            <a:r>
              <a:rPr lang="en-US" dirty="0" smtClean="0"/>
              <a:t>our </a:t>
            </a:r>
            <a:r>
              <a:rPr lang="en-US" dirty="0"/>
              <a:t>team has been instrumental in keeping this work moving forward. But what if one of you leaves? It is important to have a back-up for key roles.</a:t>
            </a:r>
          </a:p>
          <a:p>
            <a:r>
              <a:rPr lang="en-US" dirty="0"/>
              <a:t>What’s your plan? What are the key roles that need back-up? Who could be that back-up? How will you keep them informed?</a:t>
            </a:r>
          </a:p>
          <a:p>
            <a:endParaRPr lang="en-US" dirty="0" smtClean="0"/>
          </a:p>
        </p:txBody>
      </p:sp>
      <p:sp>
        <p:nvSpPr>
          <p:cNvPr id="4" name="Slide Number Placeholder 3"/>
          <p:cNvSpPr>
            <a:spLocks noGrp="1"/>
          </p:cNvSpPr>
          <p:nvPr>
            <p:ph type="sldNum" sz="quarter" idx="10"/>
          </p:nvPr>
        </p:nvSpPr>
        <p:spPr/>
        <p:txBody>
          <a:bodyPr/>
          <a:lstStyle/>
          <a:p>
            <a:fld id="{30FE8B2D-812C-49DE-8C18-07853008DEC4}" type="slidenum">
              <a:rPr lang="en-US" smtClean="0"/>
              <a:t>11</a:t>
            </a:fld>
            <a:endParaRPr lang="en-US" dirty="0"/>
          </a:p>
        </p:txBody>
      </p:sp>
    </p:spTree>
    <p:extLst>
      <p:ext uri="{BB962C8B-B14F-4D97-AF65-F5344CB8AC3E}">
        <p14:creationId xmlns:p14="http://schemas.microsoft.com/office/powerpoint/2010/main" val="10270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E8B2D-812C-49DE-8C18-07853008DEC4}" type="slidenum">
              <a:rPr lang="en-US" smtClean="0"/>
              <a:t>13</a:t>
            </a:fld>
            <a:endParaRPr lang="en-US" dirty="0"/>
          </a:p>
        </p:txBody>
      </p:sp>
    </p:spTree>
    <p:extLst>
      <p:ext uri="{BB962C8B-B14F-4D97-AF65-F5344CB8AC3E}">
        <p14:creationId xmlns:p14="http://schemas.microsoft.com/office/powerpoint/2010/main" val="2076723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Formal recognition of your participation coming in the mail.</a:t>
            </a:r>
            <a:endParaRPr lang="en-US" dirty="0"/>
          </a:p>
        </p:txBody>
      </p:sp>
      <p:sp>
        <p:nvSpPr>
          <p:cNvPr id="4" name="Slide Number Placeholder 3"/>
          <p:cNvSpPr>
            <a:spLocks noGrp="1"/>
          </p:cNvSpPr>
          <p:nvPr>
            <p:ph type="sldNum" sz="quarter" idx="10"/>
          </p:nvPr>
        </p:nvSpPr>
        <p:spPr/>
        <p:txBody>
          <a:bodyPr/>
          <a:lstStyle/>
          <a:p>
            <a:fld id="{30FE8B2D-812C-49DE-8C18-07853008DEC4}" type="slidenum">
              <a:rPr lang="en-US" smtClean="0"/>
              <a:t>14</a:t>
            </a:fld>
            <a:endParaRPr lang="en-US" dirty="0"/>
          </a:p>
        </p:txBody>
      </p:sp>
    </p:spTree>
    <p:extLst>
      <p:ext uri="{BB962C8B-B14F-4D97-AF65-F5344CB8AC3E}">
        <p14:creationId xmlns:p14="http://schemas.microsoft.com/office/powerpoint/2010/main" val="768770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i="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FE8B2D-812C-49DE-8C18-07853008DEC4}" type="slidenum">
              <a:rPr lang="en-US" smtClean="0"/>
              <a:t>2</a:t>
            </a:fld>
            <a:endParaRPr lang="en-US" dirty="0"/>
          </a:p>
        </p:txBody>
      </p:sp>
    </p:spTree>
    <p:extLst>
      <p:ext uri="{BB962C8B-B14F-4D97-AF65-F5344CB8AC3E}">
        <p14:creationId xmlns:p14="http://schemas.microsoft.com/office/powerpoint/2010/main" val="2073627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a:t>
            </a:r>
            <a:r>
              <a:rPr lang="en-US" dirty="0" smtClean="0"/>
              <a:t>as</a:t>
            </a:r>
            <a:r>
              <a:rPr lang="en-US" baseline="0" dirty="0" smtClean="0"/>
              <a:t> you know as you provided this data for us… your numbers are trending in the right direction. AND YOU HAVE THESE NUMBERS! Think about what a success that is!</a:t>
            </a:r>
          </a:p>
          <a:p>
            <a:endParaRPr lang="en-US" baseline="0" dirty="0" smtClean="0"/>
          </a:p>
        </p:txBody>
      </p:sp>
      <p:sp>
        <p:nvSpPr>
          <p:cNvPr id="4" name="Slide Number Placeholder 3"/>
          <p:cNvSpPr>
            <a:spLocks noGrp="1"/>
          </p:cNvSpPr>
          <p:nvPr>
            <p:ph type="sldNum" sz="quarter" idx="10"/>
          </p:nvPr>
        </p:nvSpPr>
        <p:spPr/>
        <p:txBody>
          <a:bodyPr/>
          <a:lstStyle/>
          <a:p>
            <a:fld id="{30FE8B2D-812C-49DE-8C18-07853008DEC4}" type="slidenum">
              <a:rPr lang="en-US" smtClean="0"/>
              <a:t>3</a:t>
            </a:fld>
            <a:endParaRPr lang="en-US" dirty="0"/>
          </a:p>
        </p:txBody>
      </p:sp>
    </p:spTree>
    <p:extLst>
      <p:ext uri="{BB962C8B-B14F-4D97-AF65-F5344CB8AC3E}">
        <p14:creationId xmlns:p14="http://schemas.microsoft.com/office/powerpoint/2010/main" val="3497135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looked back at what </a:t>
            </a:r>
            <a:r>
              <a:rPr lang="en-US" dirty="0" smtClean="0"/>
              <a:t>your clinicians and staff had to say was</a:t>
            </a:r>
            <a:r>
              <a:rPr lang="en-US" baseline="0" dirty="0" smtClean="0"/>
              <a:t> difficult at the start of this project. Here is what they said…. What do you think they would say now? Should we make a plan to address any existing issues?</a:t>
            </a:r>
          </a:p>
          <a:p>
            <a:endParaRPr lang="en-US" baseline="0" dirty="0" smtClean="0"/>
          </a:p>
          <a:p>
            <a:r>
              <a:rPr lang="en-US" baseline="0" dirty="0" smtClean="0"/>
              <a:t>We have been tracking your progress toward achieving identified milestones. It seems like you might still have opportunities to work on the following milestones… Can we help you make a plan?</a:t>
            </a:r>
            <a:endParaRPr lang="en-US" baseline="0" dirty="0"/>
          </a:p>
        </p:txBody>
      </p:sp>
      <p:sp>
        <p:nvSpPr>
          <p:cNvPr id="4" name="Slide Number Placeholder 3"/>
          <p:cNvSpPr>
            <a:spLocks noGrp="1"/>
          </p:cNvSpPr>
          <p:nvPr>
            <p:ph type="sldNum" sz="quarter" idx="10"/>
          </p:nvPr>
        </p:nvSpPr>
        <p:spPr/>
        <p:txBody>
          <a:bodyPr/>
          <a:lstStyle/>
          <a:p>
            <a:fld id="{30FE8B2D-812C-49DE-8C18-07853008DEC4}" type="slidenum">
              <a:rPr lang="en-US" smtClean="0"/>
              <a:t>4</a:t>
            </a:fld>
            <a:endParaRPr lang="en-US" dirty="0"/>
          </a:p>
        </p:txBody>
      </p:sp>
    </p:spTree>
    <p:extLst>
      <p:ext uri="{BB962C8B-B14F-4D97-AF65-F5344CB8AC3E}">
        <p14:creationId xmlns:p14="http://schemas.microsoft.com/office/powerpoint/2010/main" val="3028115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have done amazing work through this project. Now we’d like to talk about what you want to consider to keep your achievements sustainable.</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concepts I want to walk</a:t>
            </a:r>
            <a:r>
              <a:rPr lang="en-US" baseline="0" dirty="0" smtClean="0"/>
              <a:t> through come from </a:t>
            </a:r>
            <a:r>
              <a:rPr lang="en-US" i="1" dirty="0" smtClean="0"/>
              <a:t>How To Build Sustainability Into the Innovation Process | AHRQ Health Care Innovations Exchange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smtClean="0"/>
              <a:t>All</a:t>
            </a:r>
            <a:r>
              <a:rPr lang="en-US" i="0" baseline="0" dirty="0" smtClean="0"/>
              <a:t> of this can be found in the Sustainability handout.</a:t>
            </a:r>
            <a:endParaRPr lang="en-US" i="0" dirty="0" smtClean="0"/>
          </a:p>
          <a:p>
            <a:endParaRPr lang="en-US" dirty="0"/>
          </a:p>
        </p:txBody>
      </p:sp>
      <p:sp>
        <p:nvSpPr>
          <p:cNvPr id="4" name="Slide Number Placeholder 3"/>
          <p:cNvSpPr>
            <a:spLocks noGrp="1"/>
          </p:cNvSpPr>
          <p:nvPr>
            <p:ph type="sldNum" sz="quarter" idx="5"/>
          </p:nvPr>
        </p:nvSpPr>
        <p:spPr/>
        <p:txBody>
          <a:bodyPr/>
          <a:lstStyle/>
          <a:p>
            <a:fld id="{30FE8B2D-812C-49DE-8C18-07853008DEC4}" type="slidenum">
              <a:rPr lang="en-US" smtClean="0"/>
              <a:t>5</a:t>
            </a:fld>
            <a:endParaRPr lang="en-US" dirty="0"/>
          </a:p>
        </p:txBody>
      </p:sp>
    </p:spTree>
    <p:extLst>
      <p:ext uri="{BB962C8B-B14F-4D97-AF65-F5344CB8AC3E}">
        <p14:creationId xmlns:p14="http://schemas.microsoft.com/office/powerpoint/2010/main" val="2924210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Sharing data and promoting success stories (both about patients and about improved work life) to remind everyone of the value of the work.</a:t>
            </a:r>
          </a:p>
          <a:p>
            <a:pPr marL="171450" indent="-171450">
              <a:buFont typeface="Arial" panose="020B0604020202020204" pitchFamily="34" charset="0"/>
              <a:buChar char="•"/>
            </a:pPr>
            <a:r>
              <a:rPr lang="en-US" dirty="0"/>
              <a:t>Checking in to ensure the processes are still working and that any new changes are in fact improvements. </a:t>
            </a:r>
          </a:p>
          <a:p>
            <a:pPr marL="171450" indent="-171450">
              <a:buFont typeface="Arial" panose="020B0604020202020204" pitchFamily="34" charset="0"/>
              <a:buChar char="•"/>
            </a:pPr>
            <a:r>
              <a:rPr lang="en-US" dirty="0"/>
              <a:t>Continuing to adapt and improve in response to feedback. Ensure there are compelling reasons for any changes and that changes are supported. </a:t>
            </a:r>
            <a:endParaRPr lang="en-US" dirty="0" smtClean="0"/>
          </a:p>
        </p:txBody>
      </p:sp>
      <p:sp>
        <p:nvSpPr>
          <p:cNvPr id="4" name="Slide Number Placeholder 3"/>
          <p:cNvSpPr>
            <a:spLocks noGrp="1"/>
          </p:cNvSpPr>
          <p:nvPr>
            <p:ph type="sldNum" sz="quarter" idx="10"/>
          </p:nvPr>
        </p:nvSpPr>
        <p:spPr/>
        <p:txBody>
          <a:bodyPr/>
          <a:lstStyle/>
          <a:p>
            <a:fld id="{30FE8B2D-812C-49DE-8C18-07853008DEC4}" type="slidenum">
              <a:rPr lang="en-US" smtClean="0"/>
              <a:t>6</a:t>
            </a:fld>
            <a:endParaRPr lang="en-US" dirty="0"/>
          </a:p>
        </p:txBody>
      </p:sp>
    </p:spTree>
    <p:extLst>
      <p:ext uri="{BB962C8B-B14F-4D97-AF65-F5344CB8AC3E}">
        <p14:creationId xmlns:p14="http://schemas.microsoft.com/office/powerpoint/2010/main" val="360628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Integrating opioid management training into regular staff meetings, trainings, newsletters, etc. Training is not “one and done”.</a:t>
            </a:r>
          </a:p>
          <a:p>
            <a:pPr marL="171450" indent="-171450">
              <a:buFont typeface="Arial" panose="020B0604020202020204" pitchFamily="34" charset="0"/>
              <a:buChar char="•"/>
            </a:pPr>
            <a:r>
              <a:rPr lang="en-US" dirty="0"/>
              <a:t>Including opioid management training in onboarding. Make sure new staff understand the key opioid policies and processes and why they are important.</a:t>
            </a:r>
          </a:p>
          <a:p>
            <a:pPr marL="171450" indent="-171450">
              <a:buFont typeface="Arial" panose="020B0604020202020204" pitchFamily="34" charset="0"/>
              <a:buChar char="•"/>
            </a:pPr>
            <a:r>
              <a:rPr lang="en-US" dirty="0"/>
              <a:t>Evidence-based medicine evolves. Continue to provide opportunities for staff and clinicians to receive education on opioid management. See the Clinical Education Opportunities resource for ideas.</a:t>
            </a:r>
          </a:p>
          <a:p>
            <a:pPr marL="171450" indent="-171450">
              <a:buFont typeface="Arial" panose="020B0604020202020204" pitchFamily="34" charset="0"/>
              <a:buChar char="•"/>
            </a:pPr>
            <a:r>
              <a:rPr lang="en-US" dirty="0"/>
              <a:t>Continue to adapt and improve in response to new evidence-based guidelines. Educate clinicians and staff about the compelling reasons for any changes and involve them in developing and iterating new workflows to support the </a:t>
            </a:r>
            <a:r>
              <a:rPr lang="en-US" dirty="0" smtClean="0"/>
              <a:t>changes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30FE8B2D-812C-49DE-8C18-07853008DEC4}" type="slidenum">
              <a:rPr lang="en-US" smtClean="0"/>
              <a:t>7</a:t>
            </a:fld>
            <a:endParaRPr lang="en-US" dirty="0"/>
          </a:p>
        </p:txBody>
      </p:sp>
    </p:spTree>
    <p:extLst>
      <p:ext uri="{BB962C8B-B14F-4D97-AF65-F5344CB8AC3E}">
        <p14:creationId xmlns:p14="http://schemas.microsoft.com/office/powerpoint/2010/main" val="1671802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FE8B2D-812C-49DE-8C18-07853008DEC4}" type="slidenum">
              <a:rPr lang="en-US" smtClean="0"/>
              <a:t>8</a:t>
            </a:fld>
            <a:endParaRPr lang="en-US" dirty="0"/>
          </a:p>
        </p:txBody>
      </p:sp>
    </p:spTree>
    <p:extLst>
      <p:ext uri="{BB962C8B-B14F-4D97-AF65-F5344CB8AC3E}">
        <p14:creationId xmlns:p14="http://schemas.microsoft.com/office/powerpoint/2010/main" val="2790909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E8B2D-812C-49DE-8C18-07853008DEC4}" type="slidenum">
              <a:rPr lang="en-US" smtClean="0"/>
              <a:t>9</a:t>
            </a:fld>
            <a:endParaRPr lang="en-US" dirty="0"/>
          </a:p>
        </p:txBody>
      </p:sp>
    </p:spTree>
    <p:extLst>
      <p:ext uri="{BB962C8B-B14F-4D97-AF65-F5344CB8AC3E}">
        <p14:creationId xmlns:p14="http://schemas.microsoft.com/office/powerpoint/2010/main" val="4189778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562655-DDCA-4969-8078-0D281DE9E89D}" type="datetimeFigureOut">
              <a:rPr lang="en-US" smtClean="0"/>
              <a:t>5/30/2019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E6665F-DA84-4B7D-9102-6ED482A0C5AC}" type="slidenum">
              <a:rPr lang="en-US" smtClean="0"/>
              <a:t>‹#›</a:t>
            </a:fld>
            <a:endParaRPr lang="en-US" dirty="0"/>
          </a:p>
        </p:txBody>
      </p:sp>
    </p:spTree>
    <p:extLst>
      <p:ext uri="{BB962C8B-B14F-4D97-AF65-F5344CB8AC3E}">
        <p14:creationId xmlns:p14="http://schemas.microsoft.com/office/powerpoint/2010/main" val="2180446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562655-DDCA-4969-8078-0D281DE9E89D}" type="datetimeFigureOut">
              <a:rPr lang="en-US" smtClean="0"/>
              <a:t>5/30/2019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E6665F-DA84-4B7D-9102-6ED482A0C5AC}" type="slidenum">
              <a:rPr lang="en-US" smtClean="0"/>
              <a:t>‹#›</a:t>
            </a:fld>
            <a:endParaRPr lang="en-US" dirty="0"/>
          </a:p>
        </p:txBody>
      </p:sp>
    </p:spTree>
    <p:extLst>
      <p:ext uri="{BB962C8B-B14F-4D97-AF65-F5344CB8AC3E}">
        <p14:creationId xmlns:p14="http://schemas.microsoft.com/office/powerpoint/2010/main" val="3964778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562655-DDCA-4969-8078-0D281DE9E89D}" type="datetimeFigureOut">
              <a:rPr lang="en-US" smtClean="0"/>
              <a:t>5/30/2019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E6665F-DA84-4B7D-9102-6ED482A0C5AC}" type="slidenum">
              <a:rPr lang="en-US" smtClean="0"/>
              <a:t>‹#›</a:t>
            </a:fld>
            <a:endParaRPr lang="en-US" dirty="0"/>
          </a:p>
        </p:txBody>
      </p:sp>
    </p:spTree>
    <p:extLst>
      <p:ext uri="{BB962C8B-B14F-4D97-AF65-F5344CB8AC3E}">
        <p14:creationId xmlns:p14="http://schemas.microsoft.com/office/powerpoint/2010/main" val="1741943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84045" y="693981"/>
            <a:ext cx="7410250" cy="893804"/>
          </a:xfrm>
        </p:spPr>
        <p:txBody>
          <a:bodyPr/>
          <a:lstStyle/>
          <a:p>
            <a:r>
              <a:rPr lang="en-US" dirty="0"/>
              <a:t>Click to edit Master title style</a:t>
            </a:r>
          </a:p>
        </p:txBody>
      </p:sp>
      <p:sp>
        <p:nvSpPr>
          <p:cNvPr id="3" name="Content Placeholder 2"/>
          <p:cNvSpPr>
            <a:spLocks noGrp="1"/>
          </p:cNvSpPr>
          <p:nvPr>
            <p:ph idx="1"/>
          </p:nvPr>
        </p:nvSpPr>
        <p:spPr>
          <a:xfrm>
            <a:off x="792014" y="1941246"/>
            <a:ext cx="7543801" cy="3611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smtClean="0"/>
              <a:t>5/30/2019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t>‹#›</a:t>
            </a:fld>
            <a:endParaRPr lang="en-US" dirty="0"/>
          </a:p>
        </p:txBody>
      </p:sp>
      <p:pic>
        <p:nvPicPr>
          <p:cNvPr id="7" name="Picture 6"/>
          <p:cNvPicPr>
            <a:picLocks noChangeAspect="1"/>
          </p:cNvPicPr>
          <p:nvPr userDrawn="1"/>
        </p:nvPicPr>
        <p:blipFill rotWithShape="1">
          <a:blip r:embed="rId2"/>
          <a:srcRect r="6332" b="24138"/>
          <a:stretch/>
        </p:blipFill>
        <p:spPr>
          <a:xfrm>
            <a:off x="0" y="-24"/>
            <a:ext cx="1584029" cy="994664"/>
          </a:xfrm>
          <a:prstGeom prst="rect">
            <a:avLst/>
          </a:prstGeom>
        </p:spPr>
      </p:pic>
    </p:spTree>
    <p:extLst>
      <p:ext uri="{BB962C8B-B14F-4D97-AF65-F5344CB8AC3E}">
        <p14:creationId xmlns:p14="http://schemas.microsoft.com/office/powerpoint/2010/main" val="3626580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98921" y="61598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562655-DDCA-4969-8078-0D281DE9E89D}" type="datetimeFigureOut">
              <a:rPr lang="en-US" smtClean="0"/>
              <a:t>5/30/2019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E6665F-DA84-4B7D-9102-6ED482A0C5AC}" type="slidenum">
              <a:rPr lang="en-US" smtClean="0"/>
              <a:t>‹#›</a:t>
            </a:fld>
            <a:endParaRPr lang="en-US" dirty="0"/>
          </a:p>
        </p:txBody>
      </p:sp>
    </p:spTree>
    <p:extLst>
      <p:ext uri="{BB962C8B-B14F-4D97-AF65-F5344CB8AC3E}">
        <p14:creationId xmlns:p14="http://schemas.microsoft.com/office/powerpoint/2010/main" val="160502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562655-DDCA-4969-8078-0D281DE9E89D}" type="datetimeFigureOut">
              <a:rPr lang="en-US" smtClean="0"/>
              <a:t>5/30/2019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E6665F-DA84-4B7D-9102-6ED482A0C5AC}" type="slidenum">
              <a:rPr lang="en-US" smtClean="0"/>
              <a:t>‹#›</a:t>
            </a:fld>
            <a:endParaRPr lang="en-US" dirty="0"/>
          </a:p>
        </p:txBody>
      </p:sp>
    </p:spTree>
    <p:extLst>
      <p:ext uri="{BB962C8B-B14F-4D97-AF65-F5344CB8AC3E}">
        <p14:creationId xmlns:p14="http://schemas.microsoft.com/office/powerpoint/2010/main" val="1821795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562655-DDCA-4969-8078-0D281DE9E89D}" type="datetimeFigureOut">
              <a:rPr lang="en-US" smtClean="0"/>
              <a:t>5/30/2019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8E6665F-DA84-4B7D-9102-6ED482A0C5AC}" type="slidenum">
              <a:rPr lang="en-US" smtClean="0"/>
              <a:t>‹#›</a:t>
            </a:fld>
            <a:endParaRPr lang="en-US" dirty="0"/>
          </a:p>
        </p:txBody>
      </p:sp>
    </p:spTree>
    <p:extLst>
      <p:ext uri="{BB962C8B-B14F-4D97-AF65-F5344CB8AC3E}">
        <p14:creationId xmlns:p14="http://schemas.microsoft.com/office/powerpoint/2010/main" val="1826426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562655-DDCA-4969-8078-0D281DE9E89D}" type="datetimeFigureOut">
              <a:rPr lang="en-US" smtClean="0"/>
              <a:t>5/30/2019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8E6665F-DA84-4B7D-9102-6ED482A0C5AC}" type="slidenum">
              <a:rPr lang="en-US" smtClean="0"/>
              <a:t>‹#›</a:t>
            </a:fld>
            <a:endParaRPr lang="en-US" dirty="0"/>
          </a:p>
        </p:txBody>
      </p:sp>
    </p:spTree>
    <p:extLst>
      <p:ext uri="{BB962C8B-B14F-4D97-AF65-F5344CB8AC3E}">
        <p14:creationId xmlns:p14="http://schemas.microsoft.com/office/powerpoint/2010/main" val="56324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srcRect r="6332" b="24138"/>
          <a:stretch/>
        </p:blipFill>
        <p:spPr>
          <a:xfrm>
            <a:off x="0" y="-24"/>
            <a:ext cx="1584029" cy="994664"/>
          </a:xfrm>
          <a:prstGeom prst="rect">
            <a:avLst/>
          </a:prstGeom>
        </p:spPr>
      </p:pic>
    </p:spTree>
    <p:extLst>
      <p:ext uri="{BB962C8B-B14F-4D97-AF65-F5344CB8AC3E}">
        <p14:creationId xmlns:p14="http://schemas.microsoft.com/office/powerpoint/2010/main" val="2289865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9578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0562655-DDCA-4969-8078-0D281DE9E89D}" type="datetimeFigureOut">
              <a:rPr lang="en-US" smtClean="0"/>
              <a:t>5/30/2019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E6665F-DA84-4B7D-9102-6ED482A0C5AC}" type="slidenum">
              <a:rPr lang="en-US" smtClean="0"/>
              <a:t>‹#›</a:t>
            </a:fld>
            <a:endParaRPr lang="en-US" dirty="0"/>
          </a:p>
        </p:txBody>
      </p:sp>
    </p:spTree>
    <p:extLst>
      <p:ext uri="{BB962C8B-B14F-4D97-AF65-F5344CB8AC3E}">
        <p14:creationId xmlns:p14="http://schemas.microsoft.com/office/powerpoint/2010/main" val="4294744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162366"/>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0562655-DDCA-4969-8078-0D281DE9E89D}" type="datetimeFigureOut">
              <a:rPr lang="en-US" smtClean="0"/>
              <a:t>5/30/2019</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28E6665F-DA84-4B7D-9102-6ED482A0C5AC}" type="slidenum">
              <a:rPr lang="en-US" smtClean="0"/>
              <a:t>‹#›</a:t>
            </a:fld>
            <a:endParaRPr lang="en-US" dirty="0"/>
          </a:p>
        </p:txBody>
      </p:sp>
    </p:spTree>
    <p:extLst>
      <p:ext uri="{BB962C8B-B14F-4D97-AF65-F5344CB8AC3E}">
        <p14:creationId xmlns:p14="http://schemas.microsoft.com/office/powerpoint/2010/main" val="2154040802"/>
      </p:ext>
    </p:extLst>
  </p:cSld>
  <p:clrMap bg1="lt1" tx1="dk1" bg2="lt2" tx2="dk2" accent1="accent1" accent2="accent2" accent3="accent3" accent4="accent4" accent5="accent5" accent6="accent6" hlink="hlink" folHlink="folHlink"/>
  <p:sldLayoutIdLst>
    <p:sldLayoutId id="2147484176" r:id="rId1"/>
    <p:sldLayoutId id="2147484177" r:id="rId2"/>
    <p:sldLayoutId id="2147484178" r:id="rId3"/>
    <p:sldLayoutId id="2147484179" r:id="rId4"/>
    <p:sldLayoutId id="2147484180" r:id="rId5"/>
    <p:sldLayoutId id="2147484181" r:id="rId6"/>
    <p:sldLayoutId id="2147484182" r:id="rId7"/>
    <p:sldLayoutId id="2147484183" r:id="rId8"/>
    <p:sldLayoutId id="2147484184" r:id="rId9"/>
    <p:sldLayoutId id="2147484185" r:id="rId10"/>
    <p:sldLayoutId id="214748418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improvingopioidcare.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r="6332" b="24138"/>
          <a:stretch/>
        </p:blipFill>
        <p:spPr>
          <a:xfrm>
            <a:off x="0" y="0"/>
            <a:ext cx="3051099" cy="1915886"/>
          </a:xfrm>
          <a:prstGeom prst="rect">
            <a:avLst/>
          </a:prstGeom>
        </p:spPr>
      </p:pic>
      <p:sp>
        <p:nvSpPr>
          <p:cNvPr id="7" name="Subtitle 2"/>
          <p:cNvSpPr>
            <a:spLocks noGrp="1"/>
          </p:cNvSpPr>
          <p:nvPr>
            <p:ph type="subTitle" idx="4294967295"/>
          </p:nvPr>
        </p:nvSpPr>
        <p:spPr>
          <a:xfrm>
            <a:off x="2614246" y="140677"/>
            <a:ext cx="6351521" cy="1594338"/>
          </a:xfrm>
        </p:spPr>
        <p:txBody>
          <a:bodyPr>
            <a:noAutofit/>
          </a:bodyPr>
          <a:lstStyle/>
          <a:p>
            <a:pPr algn="r"/>
            <a:r>
              <a:rPr lang="en-US" sz="2800" b="1" dirty="0">
                <a:solidFill>
                  <a:schemeClr val="tx1"/>
                </a:solidFill>
              </a:rPr>
              <a:t>The Six Building Blocks</a:t>
            </a:r>
          </a:p>
          <a:p>
            <a:pPr marL="0" indent="0" algn="r">
              <a:buNone/>
            </a:pPr>
            <a:r>
              <a:rPr lang="en-US" sz="2800" b="1" i="1" dirty="0">
                <a:solidFill>
                  <a:schemeClr val="tx1"/>
                </a:solidFill>
              </a:rPr>
              <a:t>A Team-Based Approach to Improving Opioid Management in Primary Care</a:t>
            </a:r>
          </a:p>
        </p:txBody>
      </p:sp>
      <p:sp>
        <p:nvSpPr>
          <p:cNvPr id="8" name="Rectangle 7"/>
          <p:cNvSpPr/>
          <p:nvPr/>
        </p:nvSpPr>
        <p:spPr>
          <a:xfrm>
            <a:off x="704501" y="2910672"/>
            <a:ext cx="7394471" cy="954107"/>
          </a:xfrm>
          <a:prstGeom prst="rect">
            <a:avLst/>
          </a:prstGeom>
        </p:spPr>
        <p:txBody>
          <a:bodyPr wrap="square">
            <a:spAutoFit/>
          </a:bodyPr>
          <a:lstStyle/>
          <a:p>
            <a:pPr algn="ctr"/>
            <a:r>
              <a:rPr lang="en-US" sz="2800" b="1" dirty="0">
                <a:latin typeface="Aharoni" panose="02010803020104030203" pitchFamily="2" charset="-79"/>
                <a:cs typeface="Aharoni" panose="02010803020104030203" pitchFamily="2" charset="-79"/>
              </a:rPr>
              <a:t>Celebrating Success and Making a Plan for Sustainability</a:t>
            </a:r>
          </a:p>
        </p:txBody>
      </p:sp>
      <p:sp>
        <p:nvSpPr>
          <p:cNvPr id="6" name="Rectangle 5"/>
          <p:cNvSpPr/>
          <p:nvPr/>
        </p:nvSpPr>
        <p:spPr>
          <a:xfrm>
            <a:off x="0" y="5601415"/>
            <a:ext cx="9144001" cy="769441"/>
          </a:xfrm>
          <a:prstGeom prst="rect">
            <a:avLst/>
          </a:prstGeom>
        </p:spPr>
        <p:txBody>
          <a:bodyPr wrap="square">
            <a:spAutoFit/>
          </a:bodyPr>
          <a:lstStyle/>
          <a:p>
            <a:pPr marL="0" lvl="1"/>
            <a:r>
              <a:rPr lang="en-US" sz="1100" dirty="0"/>
              <a:t>This work was funded by the Agency for Healthcare Research &amp; Quality (R18HS023750), and the </a:t>
            </a:r>
            <a:r>
              <a:rPr lang="en-US" altLang="en-US" sz="1100" dirty="0"/>
              <a:t>National Center For Advancing Translational Sciences of the National Institutes of Health (UL1TR000423).</a:t>
            </a:r>
            <a:r>
              <a:rPr lang="en-US" sz="1100" dirty="0"/>
              <a:t> Additional funding comes from a WA OCH subcontract and a WA DOH subcontract (HED23124) of Cooperative U17CE002734, funded by the CDC. Its contents are solely the responsibility of the authors and do not necessarily represent the official views of CDC or the WA State Department of Health.</a:t>
            </a:r>
          </a:p>
        </p:txBody>
      </p:sp>
    </p:spTree>
    <p:extLst>
      <p:ext uri="{BB962C8B-B14F-4D97-AF65-F5344CB8AC3E}">
        <p14:creationId xmlns:p14="http://schemas.microsoft.com/office/powerpoint/2010/main" val="3514480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7872" y="0"/>
            <a:ext cx="7726128" cy="893804"/>
          </a:xfrm>
        </p:spPr>
        <p:txBody>
          <a:bodyPr/>
          <a:lstStyle/>
          <a:p>
            <a:r>
              <a:rPr lang="en-US" b="1" dirty="0"/>
              <a:t>Infrastructure</a:t>
            </a:r>
          </a:p>
        </p:txBody>
      </p:sp>
      <p:sp>
        <p:nvSpPr>
          <p:cNvPr id="3" name="Content Placeholder 2"/>
          <p:cNvSpPr>
            <a:spLocks noGrp="1"/>
          </p:cNvSpPr>
          <p:nvPr>
            <p:ph idx="1"/>
          </p:nvPr>
        </p:nvSpPr>
        <p:spPr>
          <a:xfrm>
            <a:off x="217714" y="1161144"/>
            <a:ext cx="8665029" cy="5021942"/>
          </a:xfrm>
        </p:spPr>
        <p:txBody>
          <a:bodyPr/>
          <a:lstStyle/>
          <a:p>
            <a:pPr lvl="0"/>
            <a:r>
              <a:rPr lang="en-US" dirty="0"/>
              <a:t>“Hardwire” your changes. </a:t>
            </a:r>
          </a:p>
          <a:p>
            <a:pPr lvl="0"/>
            <a:r>
              <a:rPr lang="en-US" dirty="0"/>
              <a:t>You’ve done much of this already by writing policies and workflows and updating your EHR templates. </a:t>
            </a:r>
          </a:p>
          <a:p>
            <a:pPr lvl="0"/>
            <a:endParaRPr lang="en-US" dirty="0"/>
          </a:p>
          <a:p>
            <a:pPr lvl="0"/>
            <a:endParaRPr lang="en-US" dirty="0"/>
          </a:p>
          <a:p>
            <a:pPr lvl="0"/>
            <a:endParaRPr lang="en-US" dirty="0"/>
          </a:p>
          <a:p>
            <a:pPr lvl="0"/>
            <a:r>
              <a:rPr lang="en-US" dirty="0"/>
              <a:t>You might also consider including opioid management tasks in job descriptions. </a:t>
            </a:r>
          </a:p>
          <a:p>
            <a:endParaRPr lang="en-US" dirty="0"/>
          </a:p>
        </p:txBody>
      </p:sp>
      <p:sp>
        <p:nvSpPr>
          <p:cNvPr id="5" name="TextBox 4"/>
          <p:cNvSpPr txBox="1"/>
          <p:nvPr/>
        </p:nvSpPr>
        <p:spPr>
          <a:xfrm>
            <a:off x="1751701" y="2322285"/>
            <a:ext cx="5215157" cy="120032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7030A0"/>
                </a:solidFill>
              </a:rPr>
              <a:t>Are key processes written down? </a:t>
            </a:r>
          </a:p>
          <a:p>
            <a:pPr marL="285750" indent="-285750">
              <a:buFont typeface="Arial" panose="020B0604020202020204" pitchFamily="34" charset="0"/>
              <a:buChar char="•"/>
            </a:pPr>
            <a:r>
              <a:rPr lang="en-US" dirty="0">
                <a:solidFill>
                  <a:srgbClr val="7030A0"/>
                </a:solidFill>
              </a:rPr>
              <a:t>Is someone responsible for reviewing these documents and determining if they need adjusting or further training is needed?</a:t>
            </a:r>
          </a:p>
        </p:txBody>
      </p:sp>
      <p:sp>
        <p:nvSpPr>
          <p:cNvPr id="6" name="TextBox 5"/>
          <p:cNvSpPr txBox="1"/>
          <p:nvPr/>
        </p:nvSpPr>
        <p:spPr>
          <a:xfrm>
            <a:off x="1751701" y="4397829"/>
            <a:ext cx="5215157" cy="120032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7030A0"/>
                </a:solidFill>
              </a:rPr>
              <a:t>Are their roles that could use a job description update?</a:t>
            </a:r>
          </a:p>
          <a:p>
            <a:pPr marL="285750" indent="-285750">
              <a:buFont typeface="Arial" panose="020B0604020202020204" pitchFamily="34" charset="0"/>
              <a:buChar char="•"/>
            </a:pPr>
            <a:r>
              <a:rPr lang="en-US" dirty="0">
                <a:solidFill>
                  <a:srgbClr val="7030A0"/>
                </a:solidFill>
              </a:rPr>
              <a:t>How will you maintain leadership support for key positions?</a:t>
            </a:r>
          </a:p>
        </p:txBody>
      </p:sp>
      <p:pic>
        <p:nvPicPr>
          <p:cNvPr id="7" name="Picture 6"/>
          <p:cNvPicPr>
            <a:picLocks noChangeAspect="1"/>
          </p:cNvPicPr>
          <p:nvPr/>
        </p:nvPicPr>
        <p:blipFill>
          <a:blip r:embed="rId3"/>
          <a:stretch>
            <a:fillRect/>
          </a:stretch>
        </p:blipFill>
        <p:spPr>
          <a:xfrm>
            <a:off x="6821714" y="141489"/>
            <a:ext cx="2061029" cy="1504630"/>
          </a:xfrm>
          <a:prstGeom prst="rect">
            <a:avLst/>
          </a:prstGeom>
        </p:spPr>
      </p:pic>
    </p:spTree>
    <p:extLst>
      <p:ext uri="{BB962C8B-B14F-4D97-AF65-F5344CB8AC3E}">
        <p14:creationId xmlns:p14="http://schemas.microsoft.com/office/powerpoint/2010/main" val="253844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9473" y="142438"/>
            <a:ext cx="7410250" cy="893804"/>
          </a:xfrm>
        </p:spPr>
        <p:txBody>
          <a:bodyPr/>
          <a:lstStyle/>
          <a:p>
            <a:r>
              <a:rPr lang="en-US" b="1" dirty="0"/>
              <a:t>Staffing</a:t>
            </a:r>
          </a:p>
        </p:txBody>
      </p:sp>
      <p:sp>
        <p:nvSpPr>
          <p:cNvPr id="3" name="Content Placeholder 2"/>
          <p:cNvSpPr>
            <a:spLocks noGrp="1"/>
          </p:cNvSpPr>
          <p:nvPr>
            <p:ph idx="1"/>
          </p:nvPr>
        </p:nvSpPr>
        <p:spPr>
          <a:xfrm>
            <a:off x="203200" y="1277258"/>
            <a:ext cx="8726523" cy="4920342"/>
          </a:xfrm>
        </p:spPr>
        <p:txBody>
          <a:bodyPr/>
          <a:lstStyle/>
          <a:p>
            <a:pPr lvl="0"/>
            <a:r>
              <a:rPr lang="en-US" sz="2800" dirty="0" smtClean="0"/>
              <a:t>Redundancy </a:t>
            </a:r>
            <a:r>
              <a:rPr lang="en-US" sz="2800" dirty="0"/>
              <a:t>for key roles</a:t>
            </a:r>
          </a:p>
          <a:p>
            <a:endParaRPr lang="en-US" dirty="0"/>
          </a:p>
        </p:txBody>
      </p:sp>
      <p:sp>
        <p:nvSpPr>
          <p:cNvPr id="4" name="TextBox 3"/>
          <p:cNvSpPr txBox="1"/>
          <p:nvPr/>
        </p:nvSpPr>
        <p:spPr>
          <a:xfrm>
            <a:off x="1519473" y="2249714"/>
            <a:ext cx="6115041" cy="1754326"/>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7030A0"/>
                </a:solidFill>
              </a:rPr>
              <a:t>What are the key roles that need back-up? </a:t>
            </a:r>
          </a:p>
          <a:p>
            <a:pPr marL="285750" indent="-285750">
              <a:buFont typeface="Arial" panose="020B0604020202020204" pitchFamily="34" charset="0"/>
              <a:buChar char="•"/>
            </a:pPr>
            <a:endParaRPr lang="en-US" dirty="0">
              <a:solidFill>
                <a:srgbClr val="7030A0"/>
              </a:solidFill>
            </a:endParaRPr>
          </a:p>
          <a:p>
            <a:pPr marL="285750" indent="-285750">
              <a:buFont typeface="Arial" panose="020B0604020202020204" pitchFamily="34" charset="0"/>
              <a:buChar char="•"/>
            </a:pPr>
            <a:r>
              <a:rPr lang="en-US" dirty="0">
                <a:solidFill>
                  <a:srgbClr val="7030A0"/>
                </a:solidFill>
              </a:rPr>
              <a:t>Who could be that back-up? </a:t>
            </a:r>
          </a:p>
          <a:p>
            <a:pPr marL="285750" indent="-285750">
              <a:buFont typeface="Arial" panose="020B0604020202020204" pitchFamily="34" charset="0"/>
              <a:buChar char="•"/>
            </a:pPr>
            <a:endParaRPr lang="en-US" dirty="0">
              <a:solidFill>
                <a:srgbClr val="7030A0"/>
              </a:solidFill>
            </a:endParaRPr>
          </a:p>
          <a:p>
            <a:pPr marL="285750" indent="-285750">
              <a:buFont typeface="Arial" panose="020B0604020202020204" pitchFamily="34" charset="0"/>
              <a:buChar char="•"/>
            </a:pPr>
            <a:r>
              <a:rPr lang="en-US" dirty="0">
                <a:solidFill>
                  <a:srgbClr val="7030A0"/>
                </a:solidFill>
              </a:rPr>
              <a:t>How will you keep them informed/involved?</a:t>
            </a:r>
          </a:p>
          <a:p>
            <a:endParaRPr lang="en-US" dirty="0"/>
          </a:p>
        </p:txBody>
      </p:sp>
      <p:pic>
        <p:nvPicPr>
          <p:cNvPr id="5" name="Picture 4"/>
          <p:cNvPicPr>
            <a:picLocks noChangeAspect="1"/>
          </p:cNvPicPr>
          <p:nvPr/>
        </p:nvPicPr>
        <p:blipFill>
          <a:blip r:embed="rId3"/>
          <a:stretch>
            <a:fillRect/>
          </a:stretch>
        </p:blipFill>
        <p:spPr>
          <a:xfrm>
            <a:off x="6139770" y="401864"/>
            <a:ext cx="2466975" cy="1847850"/>
          </a:xfrm>
          <a:prstGeom prst="rect">
            <a:avLst/>
          </a:prstGeom>
        </p:spPr>
      </p:pic>
    </p:spTree>
    <p:extLst>
      <p:ext uri="{BB962C8B-B14F-4D97-AF65-F5344CB8AC3E}">
        <p14:creationId xmlns:p14="http://schemas.microsoft.com/office/powerpoint/2010/main" val="2746124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8502" y="185981"/>
            <a:ext cx="7410250" cy="893804"/>
          </a:xfrm>
        </p:spPr>
        <p:txBody>
          <a:bodyPr/>
          <a:lstStyle/>
          <a:p>
            <a:r>
              <a:rPr lang="en-US" b="1" dirty="0"/>
              <a:t>Resources</a:t>
            </a:r>
          </a:p>
        </p:txBody>
      </p:sp>
      <p:pic>
        <p:nvPicPr>
          <p:cNvPr id="4" name="Content Placeholder 3"/>
          <p:cNvPicPr>
            <a:picLocks noGrp="1" noChangeAspect="1"/>
          </p:cNvPicPr>
          <p:nvPr>
            <p:ph idx="1"/>
          </p:nvPr>
        </p:nvPicPr>
        <p:blipFill rotWithShape="1">
          <a:blip r:embed="rId2"/>
          <a:srcRect t="2221"/>
          <a:stretch/>
        </p:blipFill>
        <p:spPr>
          <a:xfrm>
            <a:off x="4053988" y="957943"/>
            <a:ext cx="4904764" cy="4934857"/>
          </a:xfrm>
          <a:prstGeom prst="rect">
            <a:avLst/>
          </a:prstGeom>
        </p:spPr>
      </p:pic>
      <p:sp>
        <p:nvSpPr>
          <p:cNvPr id="5" name="TextBox 4"/>
          <p:cNvSpPr txBox="1"/>
          <p:nvPr/>
        </p:nvSpPr>
        <p:spPr>
          <a:xfrm>
            <a:off x="246743" y="1509486"/>
            <a:ext cx="4572000" cy="3108543"/>
          </a:xfrm>
          <a:prstGeom prst="rect">
            <a:avLst/>
          </a:prstGeom>
          <a:noFill/>
        </p:spPr>
        <p:txBody>
          <a:bodyPr wrap="square" rtlCol="0">
            <a:spAutoFit/>
          </a:bodyPr>
          <a:lstStyle/>
          <a:p>
            <a:pPr marL="285750" indent="-285750">
              <a:buFont typeface="Courier New" panose="02070309020205020404" pitchFamily="49" charset="0"/>
              <a:buChar char="o"/>
            </a:pPr>
            <a:r>
              <a:rPr lang="en-US" sz="2800" dirty="0">
                <a:solidFill>
                  <a:schemeClr val="accent2">
                    <a:lumMod val="50000"/>
                  </a:schemeClr>
                </a:solidFill>
              </a:rPr>
              <a:t>Monitor and Sustain Activities checklist</a:t>
            </a:r>
          </a:p>
          <a:p>
            <a:pPr marL="285750" indent="-285750">
              <a:buFont typeface="Courier New" panose="02070309020205020404" pitchFamily="49" charset="0"/>
              <a:buChar char="o"/>
            </a:pPr>
            <a:endParaRPr lang="en-US" sz="2800" dirty="0">
              <a:solidFill>
                <a:schemeClr val="accent2">
                  <a:lumMod val="50000"/>
                </a:schemeClr>
              </a:solidFill>
            </a:endParaRPr>
          </a:p>
          <a:p>
            <a:pPr marL="285750" indent="-285750">
              <a:buFont typeface="Courier New" panose="02070309020205020404" pitchFamily="49" charset="0"/>
              <a:buChar char="o"/>
            </a:pPr>
            <a:r>
              <a:rPr lang="en-US" sz="2800" dirty="0">
                <a:solidFill>
                  <a:schemeClr val="accent2">
                    <a:lumMod val="50000"/>
                  </a:schemeClr>
                </a:solidFill>
              </a:rPr>
              <a:t>Sustainability handout</a:t>
            </a:r>
          </a:p>
          <a:p>
            <a:pPr marL="285750" indent="-285750">
              <a:buFont typeface="Courier New" panose="02070309020205020404" pitchFamily="49" charset="0"/>
              <a:buChar char="o"/>
            </a:pPr>
            <a:endParaRPr lang="en-US" sz="2800" dirty="0">
              <a:solidFill>
                <a:schemeClr val="accent2">
                  <a:lumMod val="50000"/>
                </a:schemeClr>
              </a:solidFill>
            </a:endParaRPr>
          </a:p>
          <a:p>
            <a:pPr marL="285750" indent="-285750">
              <a:buFont typeface="Courier New" panose="02070309020205020404" pitchFamily="49" charset="0"/>
              <a:buChar char="o"/>
            </a:pPr>
            <a:r>
              <a:rPr lang="en-US" sz="2800" dirty="0">
                <a:solidFill>
                  <a:schemeClr val="accent2">
                    <a:lumMod val="50000"/>
                  </a:schemeClr>
                </a:solidFill>
              </a:rPr>
              <a:t>Clinical education opportunities</a:t>
            </a:r>
          </a:p>
        </p:txBody>
      </p:sp>
    </p:spTree>
    <p:extLst>
      <p:ext uri="{BB962C8B-B14F-4D97-AF65-F5344CB8AC3E}">
        <p14:creationId xmlns:p14="http://schemas.microsoft.com/office/powerpoint/2010/main" val="944486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82246" y="773085"/>
            <a:ext cx="7779508" cy="641595"/>
          </a:xfrm>
        </p:spPr>
        <p:txBody>
          <a:bodyPr>
            <a:normAutofit/>
          </a:bodyPr>
          <a:lstStyle/>
          <a:p>
            <a:pPr marL="0" indent="0" algn="ctr">
              <a:spcAft>
                <a:spcPts val="1200"/>
              </a:spcAft>
              <a:buNone/>
            </a:pPr>
            <a:r>
              <a:rPr lang="en-US" sz="3200" b="1" dirty="0">
                <a:solidFill>
                  <a:schemeClr val="tx1"/>
                </a:solidFill>
                <a:hlinkClick r:id="rId3"/>
              </a:rPr>
              <a:t>www.improvingopioidcare.org</a:t>
            </a:r>
            <a:endParaRPr lang="en-US" sz="3600" b="1" dirty="0">
              <a:solidFill>
                <a:schemeClr val="tx1"/>
              </a:solidFill>
            </a:endParaRPr>
          </a:p>
        </p:txBody>
      </p:sp>
      <p:sp>
        <p:nvSpPr>
          <p:cNvPr id="6" name="Title 3"/>
          <p:cNvSpPr txBox="1">
            <a:spLocks/>
          </p:cNvSpPr>
          <p:nvPr/>
        </p:nvSpPr>
        <p:spPr>
          <a:xfrm>
            <a:off x="1724482" y="200079"/>
            <a:ext cx="6737272" cy="893804"/>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200" b="1" dirty="0">
                <a:solidFill>
                  <a:schemeClr val="tx1"/>
                </a:solidFill>
              </a:rPr>
              <a:t>Additional resources at:</a:t>
            </a:r>
          </a:p>
          <a:p>
            <a:endParaRPr lang="en-US" sz="2800" dirty="0">
              <a:solidFill>
                <a:schemeClr val="tx1"/>
              </a:solidFill>
            </a:endParaRPr>
          </a:p>
        </p:txBody>
      </p:sp>
      <p:pic>
        <p:nvPicPr>
          <p:cNvPr id="2" name="Picture 1"/>
          <p:cNvPicPr>
            <a:picLocks noChangeAspect="1"/>
          </p:cNvPicPr>
          <p:nvPr/>
        </p:nvPicPr>
        <p:blipFill rotWithShape="1">
          <a:blip r:embed="rId4"/>
          <a:srcRect l="58511" t="9716" r="9894" b="13877"/>
          <a:stretch/>
        </p:blipFill>
        <p:spPr>
          <a:xfrm>
            <a:off x="515567" y="1414680"/>
            <a:ext cx="7694580" cy="5233350"/>
          </a:xfrm>
          <a:prstGeom prst="rect">
            <a:avLst/>
          </a:prstGeom>
        </p:spPr>
      </p:pic>
    </p:spTree>
    <p:extLst>
      <p:ext uri="{BB962C8B-B14F-4D97-AF65-F5344CB8AC3E}">
        <p14:creationId xmlns:p14="http://schemas.microsoft.com/office/powerpoint/2010/main" val="1074399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9988" y="2435696"/>
            <a:ext cx="4373326" cy="893804"/>
          </a:xfrm>
        </p:spPr>
        <p:txBody>
          <a:bodyPr>
            <a:noAutofit/>
          </a:bodyPr>
          <a:lstStyle/>
          <a:p>
            <a:r>
              <a:rPr lang="en-US" sz="6000" dirty="0"/>
              <a:t>Well Done!!!!</a:t>
            </a:r>
          </a:p>
        </p:txBody>
      </p:sp>
    </p:spTree>
    <p:extLst>
      <p:ext uri="{BB962C8B-B14F-4D97-AF65-F5344CB8AC3E}">
        <p14:creationId xmlns:p14="http://schemas.microsoft.com/office/powerpoint/2010/main" val="4157157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404" y="383851"/>
            <a:ext cx="7410250" cy="893804"/>
          </a:xfrm>
        </p:spPr>
        <p:txBody>
          <a:bodyPr>
            <a:normAutofit fontScale="90000"/>
          </a:bodyPr>
          <a:lstStyle/>
          <a:p>
            <a:r>
              <a:rPr lang="en-US" dirty="0"/>
              <a:t>Celebrating some of your successes</a:t>
            </a:r>
            <a:r>
              <a:rPr lang="en-US" dirty="0" smtClean="0"/>
              <a:t>! </a:t>
            </a:r>
            <a:r>
              <a:rPr lang="en-US" sz="2000" dirty="0" smtClean="0">
                <a:solidFill>
                  <a:srgbClr val="FF0000"/>
                </a:solidFill>
              </a:rPr>
              <a:t>(EXAMPLE, UPDATE WITH YOUR CLINIC’S SUCCESSES)</a:t>
            </a:r>
            <a:endParaRPr lang="en-US" sz="2000" dirty="0">
              <a:solidFill>
                <a:srgbClr val="FF0000"/>
              </a:solidFill>
            </a:endParaRPr>
          </a:p>
        </p:txBody>
      </p:sp>
      <p:sp>
        <p:nvSpPr>
          <p:cNvPr id="3" name="Content Placeholder 2"/>
          <p:cNvSpPr>
            <a:spLocks noGrp="1"/>
          </p:cNvSpPr>
          <p:nvPr>
            <p:ph idx="1"/>
          </p:nvPr>
        </p:nvSpPr>
        <p:spPr>
          <a:xfrm>
            <a:off x="275572" y="1415441"/>
            <a:ext cx="8598082" cy="4572000"/>
          </a:xfrm>
        </p:spPr>
        <p:txBody>
          <a:bodyPr>
            <a:normAutofit/>
          </a:bodyPr>
          <a:lstStyle/>
          <a:p>
            <a:pPr marL="0" indent="0">
              <a:buNone/>
            </a:pPr>
            <a:r>
              <a:rPr lang="en-US" dirty="0"/>
              <a:t>You championed, led, tested, assessed, adjusted, and persevered! As a result:</a:t>
            </a:r>
          </a:p>
          <a:p>
            <a:pPr marL="0" indent="0">
              <a:buNone/>
            </a:pPr>
            <a:endParaRPr lang="en-US" dirty="0"/>
          </a:p>
          <a:p>
            <a:pPr>
              <a:buFont typeface="Arial" panose="020B0604020202020204" pitchFamily="34" charset="0"/>
              <a:buChar char="•"/>
            </a:pPr>
            <a:r>
              <a:rPr lang="en-US" dirty="0"/>
              <a:t> Guideline-concordant policies are in place</a:t>
            </a:r>
          </a:p>
          <a:p>
            <a:pPr>
              <a:buFont typeface="Arial" panose="020B0604020202020204" pitchFamily="34" charset="0"/>
              <a:buChar char="•"/>
            </a:pPr>
            <a:endParaRPr lang="en-US" dirty="0"/>
          </a:p>
          <a:p>
            <a:pPr>
              <a:buFont typeface="Arial" panose="020B0604020202020204" pitchFamily="34" charset="0"/>
              <a:buChar char="•"/>
            </a:pPr>
            <a:r>
              <a:rPr lang="en-US" dirty="0"/>
              <a:t> Care teams are using a </a:t>
            </a:r>
            <a:r>
              <a:rPr lang="en-US" dirty="0" smtClean="0"/>
              <a:t>patient </a:t>
            </a:r>
            <a:r>
              <a:rPr lang="en-US" dirty="0"/>
              <a:t>agreement to educate patients about the policy and risks</a:t>
            </a:r>
          </a:p>
          <a:p>
            <a:pPr>
              <a:buFont typeface="Arial" panose="020B0604020202020204" pitchFamily="34" charset="0"/>
              <a:buChar char="•"/>
            </a:pPr>
            <a:endParaRPr lang="en-US" dirty="0"/>
          </a:p>
          <a:p>
            <a:pPr>
              <a:buFont typeface="Arial" panose="020B0604020202020204" pitchFamily="34" charset="0"/>
              <a:buChar char="•"/>
            </a:pPr>
            <a:r>
              <a:rPr lang="en-US" dirty="0"/>
              <a:t> You </a:t>
            </a:r>
            <a:r>
              <a:rPr lang="en-US" dirty="0" smtClean="0"/>
              <a:t>implemented EHR templates to support your work</a:t>
            </a: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 You figured out how to track, measure, and </a:t>
            </a:r>
            <a:r>
              <a:rPr lang="en-US" dirty="0" smtClean="0"/>
              <a:t>monitor </a:t>
            </a:r>
            <a:r>
              <a:rPr lang="en-US" dirty="0"/>
              <a:t>the results of this work!</a:t>
            </a:r>
          </a:p>
          <a:p>
            <a:endParaRPr lang="en-US" dirty="0"/>
          </a:p>
          <a:p>
            <a:endParaRPr lang="en-US" dirty="0"/>
          </a:p>
        </p:txBody>
      </p:sp>
    </p:spTree>
    <p:extLst>
      <p:ext uri="{BB962C8B-B14F-4D97-AF65-F5344CB8AC3E}">
        <p14:creationId xmlns:p14="http://schemas.microsoft.com/office/powerpoint/2010/main" val="3173036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0033" y="268096"/>
            <a:ext cx="7410250" cy="893804"/>
          </a:xfrm>
        </p:spPr>
        <p:txBody>
          <a:bodyPr>
            <a:normAutofit fontScale="90000"/>
          </a:bodyPr>
          <a:lstStyle/>
          <a:p>
            <a:r>
              <a:rPr lang="en-US" dirty="0"/>
              <a:t>The data speak for themselves</a:t>
            </a:r>
          </a:p>
        </p:txBody>
      </p:sp>
      <p:graphicFrame>
        <p:nvGraphicFramePr>
          <p:cNvPr id="3" name="Table 2"/>
          <p:cNvGraphicFramePr>
            <a:graphicFrameLocks noGrp="1"/>
          </p:cNvGraphicFramePr>
          <p:nvPr>
            <p:extLst>
              <p:ext uri="{D42A27DB-BD31-4B8C-83A1-F6EECF244321}">
                <p14:modId xmlns:p14="http://schemas.microsoft.com/office/powerpoint/2010/main" val="2071546458"/>
              </p:ext>
            </p:extLst>
          </p:nvPr>
        </p:nvGraphicFramePr>
        <p:xfrm>
          <a:off x="187890" y="1625363"/>
          <a:ext cx="8782393" cy="4230958"/>
        </p:xfrm>
        <a:graphic>
          <a:graphicData uri="http://schemas.openxmlformats.org/drawingml/2006/table">
            <a:tbl>
              <a:tblPr firstRow="1" firstCol="1" bandRow="1">
                <a:tableStyleId>{3B4B98B0-60AC-42C2-AFA5-B58CD77FA1E5}</a:tableStyleId>
              </a:tblPr>
              <a:tblGrid>
                <a:gridCol w="5982168">
                  <a:extLst>
                    <a:ext uri="{9D8B030D-6E8A-4147-A177-3AD203B41FA5}">
                      <a16:colId xmlns:a16="http://schemas.microsoft.com/office/drawing/2014/main" val="2434577125"/>
                    </a:ext>
                  </a:extLst>
                </a:gridCol>
                <a:gridCol w="1295699">
                  <a:extLst>
                    <a:ext uri="{9D8B030D-6E8A-4147-A177-3AD203B41FA5}">
                      <a16:colId xmlns:a16="http://schemas.microsoft.com/office/drawing/2014/main" val="664608113"/>
                    </a:ext>
                  </a:extLst>
                </a:gridCol>
                <a:gridCol w="1504526">
                  <a:extLst>
                    <a:ext uri="{9D8B030D-6E8A-4147-A177-3AD203B41FA5}">
                      <a16:colId xmlns:a16="http://schemas.microsoft.com/office/drawing/2014/main" val="2437128648"/>
                    </a:ext>
                  </a:extLst>
                </a:gridCol>
              </a:tblGrid>
              <a:tr h="344869">
                <a:tc>
                  <a:txBody>
                    <a:bodyPr/>
                    <a:lstStyle/>
                    <a:p>
                      <a:pPr marL="0" marR="0" algn="r">
                        <a:lnSpc>
                          <a:spcPct val="107000"/>
                        </a:lnSpc>
                        <a:spcBef>
                          <a:spcPts val="0"/>
                        </a:spcBef>
                        <a:spcAft>
                          <a:spcPts val="600"/>
                        </a:spcAft>
                      </a:pPr>
                      <a:r>
                        <a:rPr lang="en-US" sz="1800" b="0" dirty="0">
                          <a:effectLst/>
                        </a:rPr>
                        <a:t> </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600"/>
                        </a:spcAft>
                      </a:pPr>
                      <a:r>
                        <a:rPr lang="en-US" sz="1800" b="0">
                          <a:effectLst/>
                        </a:rPr>
                        <a:t>Baseline</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600"/>
                        </a:spcAft>
                      </a:pPr>
                      <a:r>
                        <a:rPr lang="en-US" sz="1800" b="0">
                          <a:effectLst/>
                        </a:rPr>
                        <a:t>End of project</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19320183"/>
                  </a:ext>
                </a:extLst>
              </a:tr>
              <a:tr h="344869">
                <a:tc>
                  <a:txBody>
                    <a:bodyPr/>
                    <a:lstStyle/>
                    <a:p>
                      <a:pPr marL="0" marR="0" algn="r">
                        <a:lnSpc>
                          <a:spcPct val="107000"/>
                        </a:lnSpc>
                        <a:spcBef>
                          <a:spcPts val="0"/>
                        </a:spcBef>
                        <a:spcAft>
                          <a:spcPts val="600"/>
                        </a:spcAft>
                      </a:pPr>
                      <a:r>
                        <a:rPr lang="en-US" sz="1800" b="0" dirty="0">
                          <a:effectLst/>
                        </a:rPr>
                        <a:t>Patients who receive care in your organization (approximately)</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600"/>
                        </a:spcAft>
                      </a:pPr>
                      <a:r>
                        <a:rPr lang="en-US" sz="1800" b="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Add data</a:t>
                      </a:r>
                      <a:endParaRPr lang="en-US" sz="18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600"/>
                        </a:spcAft>
                      </a:pP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06337962"/>
                  </a:ext>
                </a:extLst>
              </a:tr>
              <a:tr h="344869">
                <a:tc>
                  <a:txBody>
                    <a:bodyPr/>
                    <a:lstStyle/>
                    <a:p>
                      <a:pPr marL="0" marR="0" algn="r">
                        <a:lnSpc>
                          <a:spcPct val="107000"/>
                        </a:lnSpc>
                        <a:spcBef>
                          <a:spcPts val="0"/>
                        </a:spcBef>
                        <a:spcAft>
                          <a:spcPts val="600"/>
                        </a:spcAft>
                      </a:pPr>
                      <a:r>
                        <a:rPr lang="en-US" sz="1800" b="0" dirty="0">
                          <a:effectLst/>
                        </a:rPr>
                        <a:t>Patients on long-term opioid therapy</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60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600"/>
                        </a:spcAft>
                      </a:pP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72692985"/>
                  </a:ext>
                </a:extLst>
              </a:tr>
              <a:tr h="344869">
                <a:tc>
                  <a:txBody>
                    <a:bodyPr/>
                    <a:lstStyle/>
                    <a:p>
                      <a:pPr marL="0" marR="0" algn="r">
                        <a:lnSpc>
                          <a:spcPct val="107000"/>
                        </a:lnSpc>
                        <a:spcBef>
                          <a:spcPts val="0"/>
                        </a:spcBef>
                        <a:spcAft>
                          <a:spcPts val="600"/>
                        </a:spcAft>
                      </a:pPr>
                      <a:r>
                        <a:rPr lang="en-US" sz="1800" b="0">
                          <a:effectLst/>
                        </a:rPr>
                        <a:t>Patients with an MED ≥ 50</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60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60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0613854"/>
                  </a:ext>
                </a:extLst>
              </a:tr>
              <a:tr h="344869">
                <a:tc>
                  <a:txBody>
                    <a:bodyPr/>
                    <a:lstStyle/>
                    <a:p>
                      <a:pPr marL="0" marR="0" algn="r">
                        <a:lnSpc>
                          <a:spcPct val="107000"/>
                        </a:lnSpc>
                        <a:spcBef>
                          <a:spcPts val="0"/>
                        </a:spcBef>
                        <a:spcAft>
                          <a:spcPts val="600"/>
                        </a:spcAft>
                      </a:pPr>
                      <a:r>
                        <a:rPr lang="en-US" sz="1800" b="0">
                          <a:effectLst/>
                        </a:rPr>
                        <a:t>Patients with an MED ≥ 90</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600"/>
                        </a:spcAft>
                      </a:pP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60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58702741"/>
                  </a:ext>
                </a:extLst>
              </a:tr>
              <a:tr h="344869">
                <a:tc>
                  <a:txBody>
                    <a:bodyPr/>
                    <a:lstStyle/>
                    <a:p>
                      <a:pPr marL="0" marR="0" algn="r">
                        <a:lnSpc>
                          <a:spcPct val="107000"/>
                        </a:lnSpc>
                        <a:spcBef>
                          <a:spcPts val="0"/>
                        </a:spcBef>
                        <a:spcAft>
                          <a:spcPts val="600"/>
                        </a:spcAft>
                      </a:pPr>
                      <a:r>
                        <a:rPr lang="en-US" sz="1800" b="0" dirty="0">
                          <a:effectLst/>
                        </a:rPr>
                        <a:t>Patients co-prescribed a sedative</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600"/>
                        </a:spcAft>
                      </a:pP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60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21196775"/>
                  </a:ext>
                </a:extLst>
              </a:tr>
              <a:tr h="344869">
                <a:tc>
                  <a:txBody>
                    <a:bodyPr/>
                    <a:lstStyle/>
                    <a:p>
                      <a:pPr marL="0" marR="0" algn="r">
                        <a:lnSpc>
                          <a:spcPct val="107000"/>
                        </a:lnSpc>
                        <a:spcBef>
                          <a:spcPts val="0"/>
                        </a:spcBef>
                        <a:spcAft>
                          <a:spcPts val="600"/>
                        </a:spcAft>
                      </a:pPr>
                      <a:r>
                        <a:rPr lang="en-US" sz="1800" b="0">
                          <a:effectLst/>
                        </a:rPr>
                        <a:t>Patients with a Treatment Agreement</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600"/>
                        </a:spcAft>
                      </a:pP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60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51962561"/>
                  </a:ext>
                </a:extLst>
              </a:tr>
              <a:tr h="344869">
                <a:tc>
                  <a:txBody>
                    <a:bodyPr/>
                    <a:lstStyle/>
                    <a:p>
                      <a:pPr marL="0" marR="0" algn="r">
                        <a:lnSpc>
                          <a:spcPct val="107000"/>
                        </a:lnSpc>
                        <a:spcBef>
                          <a:spcPts val="0"/>
                        </a:spcBef>
                        <a:spcAft>
                          <a:spcPts val="600"/>
                        </a:spcAft>
                      </a:pPr>
                      <a:r>
                        <a:rPr lang="en-US" sz="1800" b="0">
                          <a:effectLst/>
                        </a:rPr>
                        <a:t>Providers who can prescribe opioids</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600"/>
                        </a:spcAft>
                      </a:pP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60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85962232"/>
                  </a:ext>
                </a:extLst>
              </a:tr>
              <a:tr h="344869">
                <a:tc>
                  <a:txBody>
                    <a:bodyPr/>
                    <a:lstStyle/>
                    <a:p>
                      <a:pPr marL="0" marR="0" algn="r">
                        <a:lnSpc>
                          <a:spcPct val="107000"/>
                        </a:lnSpc>
                        <a:spcBef>
                          <a:spcPts val="0"/>
                        </a:spcBef>
                        <a:spcAft>
                          <a:spcPts val="600"/>
                        </a:spcAft>
                      </a:pPr>
                      <a:r>
                        <a:rPr lang="en-US" sz="1800" b="0">
                          <a:effectLst/>
                        </a:rPr>
                        <a:t>Providers who do prescribe opioids</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600"/>
                        </a:spcAft>
                      </a:pP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60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3238397"/>
                  </a:ext>
                </a:extLst>
              </a:tr>
              <a:tr h="381435">
                <a:tc>
                  <a:txBody>
                    <a:bodyPr/>
                    <a:lstStyle/>
                    <a:p>
                      <a:pPr marL="0" marR="0" algn="r">
                        <a:lnSpc>
                          <a:spcPct val="107000"/>
                        </a:lnSpc>
                        <a:spcBef>
                          <a:spcPts val="0"/>
                        </a:spcBef>
                        <a:spcAft>
                          <a:spcPts val="600"/>
                        </a:spcAft>
                      </a:pPr>
                      <a:r>
                        <a:rPr lang="en-US" sz="1800" b="0" dirty="0">
                          <a:effectLst/>
                        </a:rPr>
                        <a:t>Providers signed up for the </a:t>
                      </a:r>
                      <a:r>
                        <a:rPr lang="en-US" sz="1800" b="0" dirty="0" smtClean="0">
                          <a:effectLst/>
                        </a:rPr>
                        <a:t>PDMP</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600"/>
                        </a:spcAft>
                      </a:pP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60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3753314"/>
                  </a:ext>
                </a:extLst>
              </a:tr>
              <a:tr h="400833">
                <a:tc>
                  <a:txBody>
                    <a:bodyPr/>
                    <a:lstStyle/>
                    <a:p>
                      <a:pPr marL="0" marR="0" algn="r">
                        <a:lnSpc>
                          <a:spcPct val="107000"/>
                        </a:lnSpc>
                        <a:spcBef>
                          <a:spcPts val="0"/>
                        </a:spcBef>
                        <a:spcAft>
                          <a:spcPts val="600"/>
                        </a:spcAft>
                      </a:pPr>
                      <a:r>
                        <a:rPr lang="en-US" sz="1800" b="0" dirty="0">
                          <a:effectLst/>
                        </a:rPr>
                        <a:t>Delegates signed up for the </a:t>
                      </a:r>
                      <a:r>
                        <a:rPr lang="en-US" sz="1800" b="0" dirty="0" smtClean="0">
                          <a:effectLst/>
                        </a:rPr>
                        <a:t>PDMP</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600"/>
                        </a:spcAft>
                      </a:pP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60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27582089"/>
                  </a:ext>
                </a:extLst>
              </a:tr>
              <a:tr h="344869">
                <a:tc>
                  <a:txBody>
                    <a:bodyPr/>
                    <a:lstStyle/>
                    <a:p>
                      <a:pPr marL="0" marR="0" algn="r">
                        <a:lnSpc>
                          <a:spcPct val="107000"/>
                        </a:lnSpc>
                        <a:spcBef>
                          <a:spcPts val="0"/>
                        </a:spcBef>
                        <a:spcAft>
                          <a:spcPts val="600"/>
                        </a:spcAft>
                      </a:pPr>
                      <a:r>
                        <a:rPr lang="en-US" sz="1800" b="0">
                          <a:effectLst/>
                        </a:rPr>
                        <a:t>Providers waivered to prescribe buprenorphine</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600"/>
                        </a:spcAft>
                      </a:pP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60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8139316"/>
                  </a:ext>
                </a:extLst>
              </a:tr>
            </a:tbl>
          </a:graphicData>
        </a:graphic>
      </p:graphicFrame>
    </p:spTree>
    <p:extLst>
      <p:ext uri="{BB962C8B-B14F-4D97-AF65-F5344CB8AC3E}">
        <p14:creationId xmlns:p14="http://schemas.microsoft.com/office/powerpoint/2010/main" val="304152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2666" y="23121"/>
            <a:ext cx="7410250" cy="893804"/>
          </a:xfrm>
        </p:spPr>
        <p:txBody>
          <a:bodyPr>
            <a:normAutofit/>
          </a:bodyPr>
          <a:lstStyle/>
          <a:p>
            <a:r>
              <a:rPr lang="en-US" dirty="0"/>
              <a:t>Next steps</a:t>
            </a:r>
          </a:p>
        </p:txBody>
      </p:sp>
      <p:pic>
        <p:nvPicPr>
          <p:cNvPr id="4" name="Content Placeholder 3"/>
          <p:cNvPicPr>
            <a:picLocks noGrp="1" noChangeAspect="1"/>
          </p:cNvPicPr>
          <p:nvPr>
            <p:ph idx="1"/>
          </p:nvPr>
        </p:nvPicPr>
        <p:blipFill>
          <a:blip r:embed="rId3"/>
          <a:stretch>
            <a:fillRect/>
          </a:stretch>
        </p:blipFill>
        <p:spPr>
          <a:xfrm>
            <a:off x="5482900" y="136276"/>
            <a:ext cx="3550016" cy="3510308"/>
          </a:xfrm>
          <a:prstGeom prst="rect">
            <a:avLst/>
          </a:prstGeom>
          <a:ln w="28575">
            <a:solidFill>
              <a:schemeClr val="accent1"/>
            </a:solidFill>
          </a:ln>
        </p:spPr>
      </p:pic>
      <p:sp>
        <p:nvSpPr>
          <p:cNvPr id="5" name="TextBox 4"/>
          <p:cNvSpPr txBox="1"/>
          <p:nvPr/>
        </p:nvSpPr>
        <p:spPr>
          <a:xfrm>
            <a:off x="134286" y="1030080"/>
            <a:ext cx="5348614" cy="5078313"/>
          </a:xfrm>
          <a:prstGeom prst="rect">
            <a:avLst/>
          </a:prstGeom>
          <a:noFill/>
        </p:spPr>
        <p:txBody>
          <a:bodyPr wrap="square" rtlCol="0">
            <a:spAutoFit/>
          </a:bodyPr>
          <a:lstStyle/>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Baseline </a:t>
            </a:r>
            <a:r>
              <a:rPr lang="en-US" dirty="0"/>
              <a:t>areas of reported </a:t>
            </a:r>
            <a:r>
              <a:rPr lang="en-US" dirty="0" smtClean="0"/>
              <a:t>struggle </a:t>
            </a:r>
            <a:r>
              <a:rPr lang="en-US" dirty="0" smtClean="0">
                <a:solidFill>
                  <a:srgbClr val="FF0000"/>
                </a:solidFill>
              </a:rPr>
              <a:t>(EXAMPLE: replace with results from Kickoff Survey)</a:t>
            </a:r>
            <a:r>
              <a:rPr lang="en-US" dirty="0" smtClean="0"/>
              <a:t>:</a:t>
            </a:r>
            <a:endParaRPr lang="en-US" dirty="0"/>
          </a:p>
          <a:p>
            <a:pPr marL="742950" lvl="1" indent="-285750">
              <a:buFont typeface="Arial" panose="020B0604020202020204" pitchFamily="34" charset="0"/>
              <a:buChar char="•"/>
            </a:pPr>
            <a:r>
              <a:rPr lang="en-US" dirty="0"/>
              <a:t>Time consuming</a:t>
            </a:r>
          </a:p>
          <a:p>
            <a:pPr marL="742950" lvl="1" indent="-285750">
              <a:buFont typeface="Arial" panose="020B0604020202020204" pitchFamily="34" charset="0"/>
              <a:buChar char="•"/>
            </a:pPr>
            <a:r>
              <a:rPr lang="en-US" dirty="0" smtClean="0"/>
              <a:t>Demanding </a:t>
            </a:r>
            <a:r>
              <a:rPr lang="en-US" dirty="0"/>
              <a:t>patients</a:t>
            </a:r>
          </a:p>
          <a:p>
            <a:pPr marL="742950" lvl="1" indent="-285750">
              <a:buFont typeface="Arial" panose="020B0604020202020204" pitchFamily="34" charset="0"/>
              <a:buChar char="•"/>
            </a:pPr>
            <a:r>
              <a:rPr lang="en-US" dirty="0"/>
              <a:t>Complex patients on legacy prescriptions</a:t>
            </a:r>
          </a:p>
          <a:p>
            <a:pPr marL="742950" lvl="1" indent="-285750">
              <a:buFont typeface="Arial" panose="020B0604020202020204" pitchFamily="34" charset="0"/>
              <a:buChar char="•"/>
            </a:pPr>
            <a:r>
              <a:rPr lang="en-US" dirty="0"/>
              <a:t>Lack of consistent policies, etc.</a:t>
            </a:r>
          </a:p>
          <a:p>
            <a:pPr marL="742950" lvl="1" indent="-285750">
              <a:buFont typeface="Arial" panose="020B0604020202020204" pitchFamily="34" charset="0"/>
              <a:buChar char="•"/>
            </a:pPr>
            <a:r>
              <a:rPr lang="en-US" dirty="0"/>
              <a:t>Hard to track patients</a:t>
            </a:r>
          </a:p>
          <a:p>
            <a:pPr marL="742950" lvl="1" indent="-285750">
              <a:buFont typeface="Arial" panose="020B0604020202020204" pitchFamily="34" charset="0"/>
              <a:buChar char="•"/>
            </a:pPr>
            <a:r>
              <a:rPr lang="en-US" dirty="0"/>
              <a:t>Limited referral resources</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Milestones check: additional activities</a:t>
            </a:r>
            <a:r>
              <a:rPr lang="en-US" dirty="0" smtClean="0"/>
              <a:t>? </a:t>
            </a:r>
            <a:r>
              <a:rPr lang="en-US" dirty="0" smtClean="0">
                <a:solidFill>
                  <a:srgbClr val="FF0000"/>
                </a:solidFill>
              </a:rPr>
              <a:t>(</a:t>
            </a:r>
            <a:r>
              <a:rPr lang="en-US" dirty="0" smtClean="0">
                <a:solidFill>
                  <a:srgbClr val="FF0000"/>
                </a:solidFill>
              </a:rPr>
              <a:t>EXAMPLE: replace with milestones your site has not yet achieved)</a:t>
            </a:r>
            <a:endParaRPr lang="en-US" dirty="0"/>
          </a:p>
          <a:p>
            <a:pPr marL="742950" lvl="1" indent="-285750">
              <a:buFont typeface="Arial" panose="020B0604020202020204" pitchFamily="34" charset="0"/>
              <a:buChar char="•"/>
            </a:pPr>
            <a:r>
              <a:rPr lang="en-US" dirty="0"/>
              <a:t>Clinical and patient engagement education?</a:t>
            </a:r>
          </a:p>
          <a:p>
            <a:pPr marL="742950" lvl="1" indent="-285750">
              <a:buFont typeface="Arial" panose="020B0604020202020204" pitchFamily="34" charset="0"/>
              <a:buChar char="•"/>
            </a:pPr>
            <a:r>
              <a:rPr lang="en-US" dirty="0"/>
              <a:t>Patient education?</a:t>
            </a:r>
          </a:p>
          <a:p>
            <a:pPr marL="742950" lvl="1" indent="-285750">
              <a:buFont typeface="Arial" panose="020B0604020202020204" pitchFamily="34" charset="0"/>
              <a:buChar char="•"/>
            </a:pPr>
            <a:r>
              <a:rPr lang="en-US" dirty="0"/>
              <a:t>Opioid alternatives?</a:t>
            </a:r>
          </a:p>
          <a:p>
            <a:endParaRPr lang="en-US" dirty="0"/>
          </a:p>
        </p:txBody>
      </p:sp>
    </p:spTree>
    <p:extLst>
      <p:ext uri="{BB962C8B-B14F-4D97-AF65-F5344CB8AC3E}">
        <p14:creationId xmlns:p14="http://schemas.microsoft.com/office/powerpoint/2010/main" val="1438131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931" y="127924"/>
            <a:ext cx="7410250" cy="893804"/>
          </a:xfrm>
        </p:spPr>
        <p:txBody>
          <a:bodyPr/>
          <a:lstStyle/>
          <a:p>
            <a:r>
              <a:rPr lang="en-US" b="1" dirty="0"/>
              <a:t>Making a Sustainability Plan</a:t>
            </a:r>
          </a:p>
        </p:txBody>
      </p:sp>
      <p:sp>
        <p:nvSpPr>
          <p:cNvPr id="3" name="Content Placeholder 2"/>
          <p:cNvSpPr>
            <a:spLocks noGrp="1"/>
          </p:cNvSpPr>
          <p:nvPr>
            <p:ph idx="1"/>
          </p:nvPr>
        </p:nvSpPr>
        <p:spPr>
          <a:xfrm>
            <a:off x="443671" y="1422400"/>
            <a:ext cx="7543801" cy="3984722"/>
          </a:xfrm>
        </p:spPr>
        <p:txBody>
          <a:bodyPr>
            <a:normAutofit fontScale="92500" lnSpcReduction="10000"/>
          </a:bodyPr>
          <a:lstStyle/>
          <a:p>
            <a:pPr marL="0" indent="0">
              <a:buNone/>
            </a:pPr>
            <a:r>
              <a:rPr lang="en-US" sz="2400" dirty="0"/>
              <a:t>Things to consider when planning for sustainability</a:t>
            </a:r>
          </a:p>
          <a:p>
            <a:pPr marL="0" indent="0">
              <a:buNone/>
            </a:pPr>
            <a:endParaRPr lang="en-US" sz="2400" dirty="0"/>
          </a:p>
          <a:p>
            <a:pPr>
              <a:buFont typeface="Courier New" panose="02070309020205020404" pitchFamily="49" charset="0"/>
              <a:buChar char="o"/>
            </a:pPr>
            <a:r>
              <a:rPr lang="en-US" sz="2400" dirty="0"/>
              <a:t>Engagement</a:t>
            </a:r>
          </a:p>
          <a:p>
            <a:pPr>
              <a:buFont typeface="Courier New" panose="02070309020205020404" pitchFamily="49" charset="0"/>
              <a:buChar char="o"/>
            </a:pPr>
            <a:r>
              <a:rPr lang="en-US" sz="2400" dirty="0"/>
              <a:t>Adaptability</a:t>
            </a:r>
          </a:p>
          <a:p>
            <a:pPr>
              <a:buFont typeface="Courier New" panose="02070309020205020404" pitchFamily="49" charset="0"/>
              <a:buChar char="o"/>
            </a:pPr>
            <a:r>
              <a:rPr lang="en-US" sz="2400" dirty="0"/>
              <a:t>Education</a:t>
            </a:r>
          </a:p>
          <a:p>
            <a:pPr>
              <a:buFont typeface="Courier New" panose="02070309020205020404" pitchFamily="49" charset="0"/>
              <a:buChar char="o"/>
            </a:pPr>
            <a:r>
              <a:rPr lang="en-US" sz="2400" dirty="0"/>
              <a:t>Culture</a:t>
            </a:r>
          </a:p>
          <a:p>
            <a:pPr>
              <a:buFont typeface="Courier New" panose="02070309020205020404" pitchFamily="49" charset="0"/>
              <a:buChar char="o"/>
            </a:pPr>
            <a:r>
              <a:rPr lang="en-US" sz="2400" dirty="0"/>
              <a:t>Measurement</a:t>
            </a:r>
          </a:p>
          <a:p>
            <a:pPr>
              <a:buFont typeface="Courier New" panose="02070309020205020404" pitchFamily="49" charset="0"/>
              <a:buChar char="o"/>
            </a:pPr>
            <a:r>
              <a:rPr lang="en-US" sz="2400" dirty="0"/>
              <a:t>Infrastructure</a:t>
            </a:r>
          </a:p>
          <a:p>
            <a:pPr>
              <a:buFont typeface="Courier New" panose="02070309020205020404" pitchFamily="49" charset="0"/>
              <a:buChar char="o"/>
            </a:pPr>
            <a:r>
              <a:rPr lang="en-US" sz="2400" dirty="0"/>
              <a:t>Staffing</a:t>
            </a:r>
          </a:p>
        </p:txBody>
      </p:sp>
      <p:pic>
        <p:nvPicPr>
          <p:cNvPr id="4" name="Picture 3"/>
          <p:cNvPicPr>
            <a:picLocks noChangeAspect="1"/>
          </p:cNvPicPr>
          <p:nvPr/>
        </p:nvPicPr>
        <p:blipFill>
          <a:blip r:embed="rId3"/>
          <a:stretch>
            <a:fillRect/>
          </a:stretch>
        </p:blipFill>
        <p:spPr>
          <a:xfrm>
            <a:off x="6653893" y="2097087"/>
            <a:ext cx="2019300" cy="2257425"/>
          </a:xfrm>
          <a:prstGeom prst="rect">
            <a:avLst/>
          </a:prstGeom>
        </p:spPr>
      </p:pic>
      <p:sp>
        <p:nvSpPr>
          <p:cNvPr id="5" name="Rectangle 4"/>
          <p:cNvSpPr/>
          <p:nvPr/>
        </p:nvSpPr>
        <p:spPr>
          <a:xfrm>
            <a:off x="281835" y="5758643"/>
            <a:ext cx="8391358" cy="646331"/>
          </a:xfrm>
          <a:prstGeom prst="rect">
            <a:avLst/>
          </a:prstGeom>
        </p:spPr>
        <p:txBody>
          <a:bodyPr wrap="square">
            <a:spAutoFit/>
          </a:bodyPr>
          <a:lstStyle/>
          <a:p>
            <a:r>
              <a:rPr lang="en-US" i="1" dirty="0" smtClean="0"/>
              <a:t>Source: How </a:t>
            </a:r>
            <a:r>
              <a:rPr lang="en-US" i="1" dirty="0"/>
              <a:t>To Build Sustainability Into the Innovation Process | AHRQ Health Care Innovations Exchange</a:t>
            </a:r>
          </a:p>
        </p:txBody>
      </p:sp>
    </p:spTree>
    <p:extLst>
      <p:ext uri="{BB962C8B-B14F-4D97-AF65-F5344CB8AC3E}">
        <p14:creationId xmlns:p14="http://schemas.microsoft.com/office/powerpoint/2010/main" val="1954601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9473" y="0"/>
            <a:ext cx="7410250" cy="893804"/>
          </a:xfrm>
        </p:spPr>
        <p:txBody>
          <a:bodyPr/>
          <a:lstStyle/>
          <a:p>
            <a:r>
              <a:rPr lang="en-US" b="1" dirty="0"/>
              <a:t>Engagement</a:t>
            </a:r>
          </a:p>
        </p:txBody>
      </p:sp>
      <p:sp>
        <p:nvSpPr>
          <p:cNvPr id="3" name="Content Placeholder 2"/>
          <p:cNvSpPr>
            <a:spLocks noGrp="1"/>
          </p:cNvSpPr>
          <p:nvPr>
            <p:ph idx="1"/>
          </p:nvPr>
        </p:nvSpPr>
        <p:spPr>
          <a:xfrm>
            <a:off x="203201" y="1132114"/>
            <a:ext cx="6107148" cy="4992915"/>
          </a:xfrm>
        </p:spPr>
        <p:txBody>
          <a:bodyPr/>
          <a:lstStyle/>
          <a:p>
            <a:r>
              <a:rPr lang="en-US" sz="2400" dirty="0"/>
              <a:t>Continue to keep leadership, staff, and clinicians engaged by:</a:t>
            </a:r>
          </a:p>
          <a:p>
            <a:endParaRPr lang="en-US" sz="2400" dirty="0"/>
          </a:p>
          <a:p>
            <a:pPr lvl="1"/>
            <a:r>
              <a:rPr lang="en-US" sz="2400" dirty="0"/>
              <a:t>Sharing data and promoting success stories</a:t>
            </a:r>
          </a:p>
          <a:p>
            <a:pPr lvl="1"/>
            <a:endParaRPr lang="en-US" sz="2400" dirty="0"/>
          </a:p>
          <a:p>
            <a:pPr lvl="1"/>
            <a:endParaRPr lang="en-US" sz="2400" dirty="0"/>
          </a:p>
          <a:p>
            <a:pPr lvl="1"/>
            <a:r>
              <a:rPr lang="en-US" sz="2400" dirty="0"/>
              <a:t>Checking in</a:t>
            </a:r>
          </a:p>
          <a:p>
            <a:pPr lvl="1"/>
            <a:endParaRPr lang="en-US" sz="2400" dirty="0"/>
          </a:p>
          <a:p>
            <a:pPr lvl="1"/>
            <a:endParaRPr lang="en-US" sz="2400" dirty="0"/>
          </a:p>
          <a:p>
            <a:pPr lvl="1"/>
            <a:r>
              <a:rPr lang="en-US" sz="2400" dirty="0"/>
              <a:t>Continuing to </a:t>
            </a:r>
            <a:r>
              <a:rPr lang="en-US" sz="2400" b="1" dirty="0"/>
              <a:t>adapt</a:t>
            </a:r>
            <a:r>
              <a:rPr lang="en-US" sz="2400" dirty="0"/>
              <a:t> and improve</a:t>
            </a:r>
            <a:endParaRPr lang="en-US" dirty="0"/>
          </a:p>
        </p:txBody>
      </p:sp>
      <p:sp>
        <p:nvSpPr>
          <p:cNvPr id="4" name="TextBox 3"/>
          <p:cNvSpPr txBox="1"/>
          <p:nvPr/>
        </p:nvSpPr>
        <p:spPr>
          <a:xfrm>
            <a:off x="1271718" y="2818254"/>
            <a:ext cx="6589486" cy="64633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7030A0"/>
                </a:solidFill>
              </a:rPr>
              <a:t>How will this continue to happen? (When? Who?)</a:t>
            </a:r>
          </a:p>
          <a:p>
            <a:endParaRPr lang="en-US" dirty="0">
              <a:solidFill>
                <a:srgbClr val="7030A0"/>
              </a:solidFill>
            </a:endParaRPr>
          </a:p>
        </p:txBody>
      </p:sp>
      <p:sp>
        <p:nvSpPr>
          <p:cNvPr id="5" name="TextBox 4"/>
          <p:cNvSpPr txBox="1"/>
          <p:nvPr/>
        </p:nvSpPr>
        <p:spPr>
          <a:xfrm>
            <a:off x="1271718" y="3983263"/>
            <a:ext cx="6589486" cy="92333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7030A0"/>
                </a:solidFill>
              </a:rPr>
              <a:t>Who will check in? When? </a:t>
            </a:r>
          </a:p>
          <a:p>
            <a:pPr marL="285750" indent="-285750">
              <a:buFont typeface="Arial" panose="020B0604020202020204" pitchFamily="34" charset="0"/>
              <a:buChar char="•"/>
            </a:pPr>
            <a:r>
              <a:rPr lang="en-US" dirty="0">
                <a:solidFill>
                  <a:srgbClr val="7030A0"/>
                </a:solidFill>
              </a:rPr>
              <a:t>Who will investigate if things aren’t working?</a:t>
            </a:r>
          </a:p>
          <a:p>
            <a:endParaRPr lang="en-US" dirty="0">
              <a:solidFill>
                <a:srgbClr val="7030A0"/>
              </a:solidFill>
            </a:endParaRPr>
          </a:p>
        </p:txBody>
      </p:sp>
      <p:sp>
        <p:nvSpPr>
          <p:cNvPr id="6" name="TextBox 5"/>
          <p:cNvSpPr txBox="1"/>
          <p:nvPr/>
        </p:nvSpPr>
        <p:spPr>
          <a:xfrm>
            <a:off x="1271718" y="5150725"/>
            <a:ext cx="6589486" cy="147732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7030A0"/>
                </a:solidFill>
              </a:rPr>
              <a:t>If you identify a needed change, who will lead development and testing of changes?</a:t>
            </a:r>
          </a:p>
          <a:p>
            <a:pPr marL="285750" indent="-285750">
              <a:buFont typeface="Arial" panose="020B0604020202020204" pitchFamily="34" charset="0"/>
              <a:buChar char="•"/>
            </a:pPr>
            <a:r>
              <a:rPr lang="en-US" dirty="0">
                <a:solidFill>
                  <a:srgbClr val="7030A0"/>
                </a:solidFill>
              </a:rPr>
              <a:t>Keep in mind it will be important to continue to involve those doing the work.</a:t>
            </a:r>
          </a:p>
          <a:p>
            <a:endParaRPr lang="en-US" dirty="0">
              <a:solidFill>
                <a:srgbClr val="7030A0"/>
              </a:solidFill>
            </a:endParaRPr>
          </a:p>
        </p:txBody>
      </p:sp>
      <p:pic>
        <p:nvPicPr>
          <p:cNvPr id="7" name="Picture 6"/>
          <p:cNvPicPr>
            <a:picLocks noChangeAspect="1"/>
          </p:cNvPicPr>
          <p:nvPr/>
        </p:nvPicPr>
        <p:blipFill>
          <a:blip r:embed="rId3"/>
          <a:stretch>
            <a:fillRect/>
          </a:stretch>
        </p:blipFill>
        <p:spPr>
          <a:xfrm>
            <a:off x="6810941" y="94836"/>
            <a:ext cx="2234895" cy="1487221"/>
          </a:xfrm>
          <a:prstGeom prst="rect">
            <a:avLst/>
          </a:prstGeom>
        </p:spPr>
      </p:pic>
    </p:spTree>
    <p:extLst>
      <p:ext uri="{BB962C8B-B14F-4D97-AF65-F5344CB8AC3E}">
        <p14:creationId xmlns:p14="http://schemas.microsoft.com/office/powerpoint/2010/main" val="1951612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0445" y="127924"/>
            <a:ext cx="7410250" cy="893804"/>
          </a:xfrm>
        </p:spPr>
        <p:txBody>
          <a:bodyPr/>
          <a:lstStyle/>
          <a:p>
            <a:r>
              <a:rPr lang="en-US" b="1" dirty="0"/>
              <a:t>Education</a:t>
            </a:r>
          </a:p>
        </p:txBody>
      </p:sp>
      <p:sp>
        <p:nvSpPr>
          <p:cNvPr id="3" name="Content Placeholder 2"/>
          <p:cNvSpPr>
            <a:spLocks noGrp="1"/>
          </p:cNvSpPr>
          <p:nvPr>
            <p:ph idx="1"/>
          </p:nvPr>
        </p:nvSpPr>
        <p:spPr>
          <a:xfrm>
            <a:off x="203200" y="1021728"/>
            <a:ext cx="8697495" cy="5190386"/>
          </a:xfrm>
        </p:spPr>
        <p:txBody>
          <a:bodyPr/>
          <a:lstStyle/>
          <a:p>
            <a:pPr lvl="0"/>
            <a:r>
              <a:rPr lang="en-US" dirty="0"/>
              <a:t>Continue to educate staff and clinicians by:</a:t>
            </a:r>
          </a:p>
          <a:p>
            <a:pPr lvl="0"/>
            <a:endParaRPr lang="en-US" dirty="0"/>
          </a:p>
          <a:p>
            <a:pPr lvl="1"/>
            <a:r>
              <a:rPr lang="en-US" sz="2000" dirty="0"/>
              <a:t>Integrating opioid management into regular training</a:t>
            </a:r>
          </a:p>
          <a:p>
            <a:pPr lvl="1"/>
            <a:r>
              <a:rPr lang="en-US" sz="2000" dirty="0"/>
              <a:t>Including opioid management training in onboarding</a:t>
            </a:r>
          </a:p>
          <a:p>
            <a:pPr lvl="1"/>
            <a:r>
              <a:rPr lang="en-US" sz="2000" dirty="0"/>
              <a:t>Continuing to provide educational opportunities</a:t>
            </a:r>
          </a:p>
          <a:p>
            <a:pPr lvl="1"/>
            <a:endParaRPr lang="en-US" sz="2000" dirty="0"/>
          </a:p>
          <a:p>
            <a:pPr lvl="1"/>
            <a:endParaRPr lang="en-US" sz="2000" dirty="0"/>
          </a:p>
          <a:p>
            <a:pPr lvl="1"/>
            <a:endParaRPr lang="en-US" sz="2000" dirty="0"/>
          </a:p>
          <a:p>
            <a:pPr lvl="1"/>
            <a:endParaRPr lang="en-US" sz="2000" dirty="0"/>
          </a:p>
          <a:p>
            <a:pPr lvl="1"/>
            <a:endParaRPr lang="en-US" sz="2000" dirty="0"/>
          </a:p>
          <a:p>
            <a:pPr lvl="1"/>
            <a:r>
              <a:rPr lang="en-US" sz="2000" dirty="0"/>
              <a:t>Continuing to </a:t>
            </a:r>
            <a:r>
              <a:rPr lang="en-US" sz="2000" b="1" dirty="0"/>
              <a:t>adapt</a:t>
            </a:r>
            <a:r>
              <a:rPr lang="en-US" sz="2000" dirty="0"/>
              <a:t> and improve in response to new evidence-based guidelines. </a:t>
            </a:r>
          </a:p>
          <a:p>
            <a:endParaRPr lang="en-US" dirty="0"/>
          </a:p>
        </p:txBody>
      </p:sp>
      <p:sp>
        <p:nvSpPr>
          <p:cNvPr id="5" name="TextBox 4"/>
          <p:cNvSpPr txBox="1"/>
          <p:nvPr/>
        </p:nvSpPr>
        <p:spPr>
          <a:xfrm>
            <a:off x="1490445" y="2980460"/>
            <a:ext cx="5694126" cy="1754326"/>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7030A0"/>
                </a:solidFill>
              </a:rPr>
              <a:t>Who will oversee opioid management education and training?</a:t>
            </a:r>
          </a:p>
          <a:p>
            <a:pPr marL="285750" indent="-285750">
              <a:buFont typeface="Arial" panose="020B0604020202020204" pitchFamily="34" charset="0"/>
              <a:buChar char="•"/>
            </a:pPr>
            <a:r>
              <a:rPr lang="en-US" dirty="0">
                <a:solidFill>
                  <a:srgbClr val="7030A0"/>
                </a:solidFill>
              </a:rPr>
              <a:t>How will you identify training needs?</a:t>
            </a:r>
          </a:p>
          <a:p>
            <a:pPr marL="285750" indent="-285750">
              <a:buFont typeface="Arial" panose="020B0604020202020204" pitchFamily="34" charset="0"/>
              <a:buChar char="•"/>
            </a:pPr>
            <a:r>
              <a:rPr lang="en-US" dirty="0">
                <a:solidFill>
                  <a:srgbClr val="7030A0"/>
                </a:solidFill>
              </a:rPr>
              <a:t>What are approaches to reminding staff about processes?</a:t>
            </a:r>
          </a:p>
          <a:p>
            <a:endParaRPr lang="en-US" dirty="0">
              <a:solidFill>
                <a:srgbClr val="7030A0"/>
              </a:solidFill>
            </a:endParaRPr>
          </a:p>
        </p:txBody>
      </p:sp>
      <p:sp>
        <p:nvSpPr>
          <p:cNvPr id="6" name="TextBox 5"/>
          <p:cNvSpPr txBox="1"/>
          <p:nvPr/>
        </p:nvSpPr>
        <p:spPr>
          <a:xfrm>
            <a:off x="1490445" y="5045243"/>
            <a:ext cx="5694126" cy="147732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7030A0"/>
                </a:solidFill>
              </a:rPr>
              <a:t>How will you stay up to date on new evidence?</a:t>
            </a:r>
          </a:p>
          <a:p>
            <a:pPr marL="285750" indent="-285750">
              <a:buFont typeface="Arial" panose="020B0604020202020204" pitchFamily="34" charset="0"/>
              <a:buChar char="•"/>
            </a:pPr>
            <a:r>
              <a:rPr lang="en-US" dirty="0">
                <a:solidFill>
                  <a:srgbClr val="7030A0"/>
                </a:solidFill>
              </a:rPr>
              <a:t>Who will lead future improvements and small cycle tests of change?</a:t>
            </a:r>
          </a:p>
          <a:p>
            <a:endParaRPr lang="en-US" dirty="0">
              <a:solidFill>
                <a:srgbClr val="7030A0"/>
              </a:solidFill>
            </a:endParaRPr>
          </a:p>
          <a:p>
            <a:endParaRPr lang="en-US" dirty="0">
              <a:solidFill>
                <a:srgbClr val="7030A0"/>
              </a:solidFill>
            </a:endParaRPr>
          </a:p>
        </p:txBody>
      </p:sp>
      <p:pic>
        <p:nvPicPr>
          <p:cNvPr id="7" name="Picture 6"/>
          <p:cNvPicPr>
            <a:picLocks noChangeAspect="1"/>
          </p:cNvPicPr>
          <p:nvPr/>
        </p:nvPicPr>
        <p:blipFill>
          <a:blip r:embed="rId3"/>
          <a:stretch>
            <a:fillRect/>
          </a:stretch>
        </p:blipFill>
        <p:spPr>
          <a:xfrm>
            <a:off x="6938545" y="199933"/>
            <a:ext cx="1962150" cy="2333625"/>
          </a:xfrm>
          <a:prstGeom prst="rect">
            <a:avLst/>
          </a:prstGeom>
        </p:spPr>
      </p:pic>
    </p:spTree>
    <p:extLst>
      <p:ext uri="{BB962C8B-B14F-4D97-AF65-F5344CB8AC3E}">
        <p14:creationId xmlns:p14="http://schemas.microsoft.com/office/powerpoint/2010/main" val="116905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7531" y="258552"/>
            <a:ext cx="7410250" cy="893804"/>
          </a:xfrm>
        </p:spPr>
        <p:txBody>
          <a:bodyPr/>
          <a:lstStyle/>
          <a:p>
            <a:r>
              <a:rPr lang="en-US" b="1" dirty="0"/>
              <a:t>Culture</a:t>
            </a:r>
          </a:p>
        </p:txBody>
      </p:sp>
      <p:sp>
        <p:nvSpPr>
          <p:cNvPr id="3" name="Content Placeholder 2"/>
          <p:cNvSpPr>
            <a:spLocks noGrp="1"/>
          </p:cNvSpPr>
          <p:nvPr>
            <p:ph idx="1"/>
          </p:nvPr>
        </p:nvSpPr>
        <p:spPr>
          <a:xfrm>
            <a:off x="275771" y="1291772"/>
            <a:ext cx="8712009" cy="4702628"/>
          </a:xfrm>
        </p:spPr>
        <p:txBody>
          <a:bodyPr/>
          <a:lstStyle/>
          <a:p>
            <a:pPr>
              <a:lnSpc>
                <a:spcPct val="100000"/>
              </a:lnSpc>
            </a:pPr>
            <a:r>
              <a:rPr lang="en-US" sz="2400" dirty="0"/>
              <a:t>If possible, integrate opioid management into a culture of continuous improvement at your organization. </a:t>
            </a:r>
            <a:endParaRPr lang="en-US" dirty="0"/>
          </a:p>
        </p:txBody>
      </p:sp>
      <p:sp>
        <p:nvSpPr>
          <p:cNvPr id="4" name="TextBox 3"/>
          <p:cNvSpPr txBox="1"/>
          <p:nvPr/>
        </p:nvSpPr>
        <p:spPr>
          <a:xfrm>
            <a:off x="711199" y="3756913"/>
            <a:ext cx="7068457" cy="92333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7030A0"/>
                </a:solidFill>
              </a:rPr>
              <a:t>One way to make improvement a part of the culture is to make measurement a regular part of clinic activities.</a:t>
            </a:r>
          </a:p>
          <a:p>
            <a:endParaRPr lang="en-US" dirty="0"/>
          </a:p>
        </p:txBody>
      </p:sp>
      <p:sp>
        <p:nvSpPr>
          <p:cNvPr id="5" name="TextBox 4"/>
          <p:cNvSpPr txBox="1"/>
          <p:nvPr/>
        </p:nvSpPr>
        <p:spPr>
          <a:xfrm>
            <a:off x="711199" y="2732440"/>
            <a:ext cx="7068457" cy="64633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7030A0"/>
                </a:solidFill>
              </a:rPr>
              <a:t>Do you have a Quality Improvement team that</a:t>
            </a:r>
            <a:r>
              <a:rPr lang="en-US" dirty="0">
                <a:solidFill>
                  <a:srgbClr val="FF0000"/>
                </a:solidFill>
              </a:rPr>
              <a:t> </a:t>
            </a:r>
            <a:r>
              <a:rPr lang="en-US" dirty="0">
                <a:solidFill>
                  <a:srgbClr val="7030A0"/>
                </a:solidFill>
              </a:rPr>
              <a:t>will continue to meet?</a:t>
            </a:r>
          </a:p>
          <a:p>
            <a:endParaRPr lang="en-US" dirty="0"/>
          </a:p>
        </p:txBody>
      </p:sp>
      <p:pic>
        <p:nvPicPr>
          <p:cNvPr id="6" name="Picture 5"/>
          <p:cNvPicPr>
            <a:picLocks noChangeAspect="1"/>
          </p:cNvPicPr>
          <p:nvPr/>
        </p:nvPicPr>
        <p:blipFill>
          <a:blip r:embed="rId3"/>
          <a:stretch>
            <a:fillRect/>
          </a:stretch>
        </p:blipFill>
        <p:spPr>
          <a:xfrm>
            <a:off x="6968480" y="4025933"/>
            <a:ext cx="2019300" cy="2266950"/>
          </a:xfrm>
          <a:prstGeom prst="rect">
            <a:avLst/>
          </a:prstGeom>
        </p:spPr>
      </p:pic>
    </p:spTree>
    <p:extLst>
      <p:ext uri="{BB962C8B-B14F-4D97-AF65-F5344CB8AC3E}">
        <p14:creationId xmlns:p14="http://schemas.microsoft.com/office/powerpoint/2010/main" val="347673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2045" y="229524"/>
            <a:ext cx="7410250" cy="893804"/>
          </a:xfrm>
        </p:spPr>
        <p:txBody>
          <a:bodyPr/>
          <a:lstStyle/>
          <a:p>
            <a:r>
              <a:rPr lang="en-US" b="1" dirty="0"/>
              <a:t>Measurement</a:t>
            </a:r>
          </a:p>
        </p:txBody>
      </p:sp>
      <p:sp>
        <p:nvSpPr>
          <p:cNvPr id="3" name="Content Placeholder 2"/>
          <p:cNvSpPr>
            <a:spLocks noGrp="1"/>
          </p:cNvSpPr>
          <p:nvPr>
            <p:ph idx="1"/>
          </p:nvPr>
        </p:nvSpPr>
        <p:spPr>
          <a:xfrm>
            <a:off x="246744" y="1422400"/>
            <a:ext cx="8621486" cy="4789714"/>
          </a:xfrm>
        </p:spPr>
        <p:txBody>
          <a:bodyPr/>
          <a:lstStyle/>
          <a:p>
            <a:pPr lvl="0"/>
            <a:r>
              <a:rPr lang="en-US" sz="2400" dirty="0"/>
              <a:t>By continuing to monitor and share quality improvement data with key stakeholders (e.g., leadership, involved staff and clinicians), you are able to:</a:t>
            </a:r>
          </a:p>
          <a:p>
            <a:pPr lvl="0"/>
            <a:endParaRPr lang="en-US" sz="2400" dirty="0"/>
          </a:p>
          <a:p>
            <a:pPr lvl="1"/>
            <a:r>
              <a:rPr lang="en-US" sz="2400" dirty="0"/>
              <a:t>Encourage continual buy-in for the processes.</a:t>
            </a:r>
          </a:p>
          <a:p>
            <a:pPr lvl="1"/>
            <a:endParaRPr lang="en-US" sz="2400" dirty="0"/>
          </a:p>
          <a:p>
            <a:pPr lvl="1"/>
            <a:r>
              <a:rPr lang="en-US" sz="2400" dirty="0"/>
              <a:t>Identify if there is an issue that needs further investigation.</a:t>
            </a:r>
          </a:p>
          <a:p>
            <a:endParaRPr lang="en-US" dirty="0"/>
          </a:p>
        </p:txBody>
      </p:sp>
      <p:sp>
        <p:nvSpPr>
          <p:cNvPr id="4" name="TextBox 3"/>
          <p:cNvSpPr txBox="1"/>
          <p:nvPr/>
        </p:nvSpPr>
        <p:spPr>
          <a:xfrm>
            <a:off x="1592045" y="4296228"/>
            <a:ext cx="5936343" cy="1754326"/>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7030A0"/>
                </a:solidFill>
              </a:rPr>
              <a:t>What’s your plan?</a:t>
            </a:r>
          </a:p>
          <a:p>
            <a:pPr marL="285750" indent="-285750">
              <a:buFont typeface="Arial" panose="020B0604020202020204" pitchFamily="34" charset="0"/>
              <a:buChar char="•"/>
            </a:pPr>
            <a:r>
              <a:rPr lang="en-US" dirty="0">
                <a:solidFill>
                  <a:srgbClr val="7030A0"/>
                </a:solidFill>
              </a:rPr>
              <a:t>What will you measure? </a:t>
            </a:r>
          </a:p>
          <a:p>
            <a:pPr marL="285750" indent="-285750">
              <a:buFont typeface="Arial" panose="020B0604020202020204" pitchFamily="34" charset="0"/>
              <a:buChar char="•"/>
            </a:pPr>
            <a:r>
              <a:rPr lang="en-US" dirty="0">
                <a:solidFill>
                  <a:srgbClr val="7030A0"/>
                </a:solidFill>
              </a:rPr>
              <a:t>Who? </a:t>
            </a:r>
          </a:p>
          <a:p>
            <a:pPr marL="285750" indent="-285750">
              <a:buFont typeface="Arial" panose="020B0604020202020204" pitchFamily="34" charset="0"/>
              <a:buChar char="•"/>
            </a:pPr>
            <a:r>
              <a:rPr lang="en-US" dirty="0">
                <a:solidFill>
                  <a:srgbClr val="7030A0"/>
                </a:solidFill>
              </a:rPr>
              <a:t>How often? </a:t>
            </a:r>
          </a:p>
          <a:p>
            <a:pPr marL="285750" indent="-285750">
              <a:buFont typeface="Arial" panose="020B0604020202020204" pitchFamily="34" charset="0"/>
              <a:buChar char="•"/>
            </a:pPr>
            <a:r>
              <a:rPr lang="en-US" dirty="0">
                <a:solidFill>
                  <a:srgbClr val="7030A0"/>
                </a:solidFill>
              </a:rPr>
              <a:t>Who will see the data?</a:t>
            </a:r>
          </a:p>
          <a:p>
            <a:endParaRPr lang="en-US" dirty="0"/>
          </a:p>
        </p:txBody>
      </p:sp>
      <p:pic>
        <p:nvPicPr>
          <p:cNvPr id="5" name="Picture 4"/>
          <p:cNvPicPr>
            <a:picLocks noChangeAspect="1"/>
          </p:cNvPicPr>
          <p:nvPr/>
        </p:nvPicPr>
        <p:blipFill rotWithShape="1">
          <a:blip r:embed="rId3"/>
          <a:srcRect l="-108" r="1" b="5484"/>
          <a:stretch/>
        </p:blipFill>
        <p:spPr>
          <a:xfrm>
            <a:off x="6574971" y="4361044"/>
            <a:ext cx="2364741" cy="1836556"/>
          </a:xfrm>
          <a:prstGeom prst="rect">
            <a:avLst/>
          </a:prstGeom>
        </p:spPr>
      </p:pic>
    </p:spTree>
    <p:extLst>
      <p:ext uri="{BB962C8B-B14F-4D97-AF65-F5344CB8AC3E}">
        <p14:creationId xmlns:p14="http://schemas.microsoft.com/office/powerpoint/2010/main" val="330071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789</TotalTime>
  <Words>1286</Words>
  <Application>Microsoft Office PowerPoint</Application>
  <PresentationFormat>On-screen Show (4:3)</PresentationFormat>
  <Paragraphs>164</Paragraphs>
  <Slides>14</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Aharoni</vt:lpstr>
      <vt:lpstr>Arial</vt:lpstr>
      <vt:lpstr>Calibri</vt:lpstr>
      <vt:lpstr>Calibri Light</vt:lpstr>
      <vt:lpstr>Courier New</vt:lpstr>
      <vt:lpstr>Times New Roman</vt:lpstr>
      <vt:lpstr>Retrospect</vt:lpstr>
      <vt:lpstr>PowerPoint Presentation</vt:lpstr>
      <vt:lpstr>Celebrating some of your successes! (EXAMPLE, UPDATE WITH YOUR CLINIC’S SUCCESSES)</vt:lpstr>
      <vt:lpstr>The data speak for themselves</vt:lpstr>
      <vt:lpstr>Next steps</vt:lpstr>
      <vt:lpstr>Making a Sustainability Plan</vt:lpstr>
      <vt:lpstr>Engagement</vt:lpstr>
      <vt:lpstr>Education</vt:lpstr>
      <vt:lpstr>Culture</vt:lpstr>
      <vt:lpstr>Measurement</vt:lpstr>
      <vt:lpstr>Infrastructure</vt:lpstr>
      <vt:lpstr>Staffing</vt:lpstr>
      <vt:lpstr>Resources</vt:lpstr>
      <vt:lpstr>PowerPoint Presentation</vt:lpstr>
      <vt:lpstr>Well Done!!!!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L. Sutton</dc:creator>
  <cp:lastModifiedBy>Brooke R Ike</cp:lastModifiedBy>
  <cp:revision>89</cp:revision>
  <cp:lastPrinted>2019-01-02T20:18:05Z</cp:lastPrinted>
  <dcterms:created xsi:type="dcterms:W3CDTF">2018-12-12T18:32:14Z</dcterms:created>
  <dcterms:modified xsi:type="dcterms:W3CDTF">2019-05-30T19:39:15Z</dcterms:modified>
</cp:coreProperties>
</file>