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9" r:id="rId4"/>
  </p:sldMasterIdLst>
  <p:notesMasterIdLst>
    <p:notesMasterId r:id="rId26"/>
  </p:notesMasterIdLst>
  <p:sldIdLst>
    <p:sldId id="434" r:id="rId5"/>
    <p:sldId id="355" r:id="rId6"/>
    <p:sldId id="319" r:id="rId7"/>
    <p:sldId id="320" r:id="rId8"/>
    <p:sldId id="326" r:id="rId9"/>
    <p:sldId id="327" r:id="rId10"/>
    <p:sldId id="328" r:id="rId11"/>
    <p:sldId id="311" r:id="rId12"/>
    <p:sldId id="316" r:id="rId13"/>
    <p:sldId id="439" r:id="rId14"/>
    <p:sldId id="318" r:id="rId15"/>
    <p:sldId id="314" r:id="rId16"/>
    <p:sldId id="315" r:id="rId17"/>
    <p:sldId id="357" r:id="rId18"/>
    <p:sldId id="361" r:id="rId19"/>
    <p:sldId id="440" r:id="rId20"/>
    <p:sldId id="436" r:id="rId21"/>
    <p:sldId id="432" r:id="rId22"/>
    <p:sldId id="435" r:id="rId23"/>
    <p:sldId id="364" r:id="rId24"/>
    <p:sldId id="43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Parchman" initials="MP" lastIdx="8" clrIdx="0">
    <p:extLst>
      <p:ext uri="{19B8F6BF-5375-455C-9EA6-DF929625EA0E}">
        <p15:presenceInfo xmlns:p15="http://schemas.microsoft.com/office/powerpoint/2012/main" userId="S::Michael.X.Parchman@kp.org::f41ad8bd-9973-415b-b118-7d1974643cf3" providerId="AD"/>
      </p:ext>
    </p:extLst>
  </p:cmAuthor>
  <p:cmAuthor id="2" name="Laura-Mae Baldwin" initials="LB" lastIdx="2" clrIdx="1">
    <p:extLst>
      <p:ext uri="{19B8F6BF-5375-455C-9EA6-DF929625EA0E}">
        <p15:presenceInfo xmlns:p15="http://schemas.microsoft.com/office/powerpoint/2012/main" userId="S::lmb@uw.edu::0d921531-471e-43a6-81b3-18f9285f33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FF9933"/>
    <a:srgbClr val="CCCC00"/>
    <a:srgbClr val="FFCC66"/>
    <a:srgbClr val="AEB2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8" autoAdjust="0"/>
    <p:restoredTop sz="70467" autoAdjust="0"/>
  </p:normalViewPr>
  <p:slideViewPr>
    <p:cSldViewPr snapToGrid="0">
      <p:cViewPr varScale="1">
        <p:scale>
          <a:sx n="64" d="100"/>
          <a:sy n="64" d="100"/>
        </p:scale>
        <p:origin x="145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032A78-EEC2-470D-904A-937FECFF3932}" type="datetimeFigureOut">
              <a:rPr lang="en-US" smtClean="0"/>
              <a:t>5/18/2020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A074F7-80AA-4DCA-9F83-5E126C49745B}" type="slidenum">
              <a:rPr lang="en-US" smtClean="0"/>
              <a:t>‹#›</a:t>
            </a:fld>
            <a:endParaRPr lang="en-US" dirty="0"/>
          </a:p>
        </p:txBody>
      </p:sp>
    </p:spTree>
    <p:extLst>
      <p:ext uri="{BB962C8B-B14F-4D97-AF65-F5344CB8AC3E}">
        <p14:creationId xmlns:p14="http://schemas.microsoft.com/office/powerpoint/2010/main" val="4069290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dc.gov/drugoverdose/epidemic/index.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a:t>
            </a:r>
            <a:r>
              <a:rPr lang="en-US" dirty="0"/>
              <a:t>organization is offering a program called the Six Building Blocks to </a:t>
            </a:r>
            <a:r>
              <a:rPr lang="en-US" dirty="0" smtClean="0"/>
              <a:t>clinics</a:t>
            </a:r>
            <a:r>
              <a:rPr lang="en-US" dirty="0"/>
              <a:t>. This program offers an opportunity for primary care clinics to apply a team-based approach to improving opioid management for patients with chronic pain. </a:t>
            </a:r>
          </a:p>
        </p:txBody>
      </p:sp>
      <p:sp>
        <p:nvSpPr>
          <p:cNvPr id="4" name="Slide Number Placeholder 3"/>
          <p:cNvSpPr>
            <a:spLocks noGrp="1"/>
          </p:cNvSpPr>
          <p:nvPr>
            <p:ph type="sldNum" sz="quarter" idx="10"/>
          </p:nvPr>
        </p:nvSpPr>
        <p:spPr/>
        <p:txBody>
          <a:bodyPr/>
          <a:lstStyle/>
          <a:p>
            <a:fld id="{30FE8B2D-812C-49DE-8C18-07853008DEC4}" type="slidenum">
              <a:rPr lang="en-US" smtClean="0"/>
              <a:t>1</a:t>
            </a:fld>
            <a:endParaRPr lang="en-US" dirty="0"/>
          </a:p>
        </p:txBody>
      </p:sp>
    </p:spTree>
    <p:extLst>
      <p:ext uri="{BB962C8B-B14F-4D97-AF65-F5344CB8AC3E}">
        <p14:creationId xmlns:p14="http://schemas.microsoft.com/office/powerpoint/2010/main" val="1884625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 program was </a:t>
            </a:r>
            <a:r>
              <a:rPr lang="en-US" baseline="0" dirty="0" smtClean="0"/>
              <a:t>tested in 6 organizations with 20 clinics to see if offering facilitated support could help clinics implement improvements within the 6 Building Block areas. Support included…</a:t>
            </a:r>
            <a:endParaRPr lang="en-US" dirty="0" smtClean="0"/>
          </a:p>
          <a:p>
            <a:endParaRPr lang="en-US" dirty="0"/>
          </a:p>
        </p:txBody>
      </p:sp>
      <p:sp>
        <p:nvSpPr>
          <p:cNvPr id="4" name="Slide Number Placeholder 3"/>
          <p:cNvSpPr>
            <a:spLocks noGrp="1"/>
          </p:cNvSpPr>
          <p:nvPr>
            <p:ph type="sldNum" sz="quarter" idx="10"/>
          </p:nvPr>
        </p:nvSpPr>
        <p:spPr/>
        <p:txBody>
          <a:bodyPr/>
          <a:lstStyle/>
          <a:p>
            <a:fld id="{AFA074F7-80AA-4DCA-9F83-5E126C49745B}" type="slidenum">
              <a:rPr lang="en-US" smtClean="0"/>
              <a:t>10</a:t>
            </a:fld>
            <a:endParaRPr lang="en-US" dirty="0"/>
          </a:p>
        </p:txBody>
      </p:sp>
    </p:spTree>
    <p:extLst>
      <p:ext uri="{BB962C8B-B14F-4D97-AF65-F5344CB8AC3E}">
        <p14:creationId xmlns:p14="http://schemas.microsoft.com/office/powerpoint/2010/main" val="1932906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study found that the Six Building</a:t>
            </a:r>
            <a:r>
              <a:rPr lang="en-US" baseline="0" dirty="0" smtClean="0"/>
              <a:t> Blocks </a:t>
            </a:r>
            <a:r>
              <a:rPr lang="en-US" dirty="0" smtClean="0"/>
              <a:t>facilitated program was</a:t>
            </a:r>
            <a:r>
              <a:rPr lang="en-US" baseline="0" dirty="0" smtClean="0"/>
              <a:t> successful! The number of patients on long-term opioid therapy decreased along with the percent of patients on high dose opioids. </a:t>
            </a:r>
            <a:r>
              <a:rPr lang="en-US" dirty="0" smtClean="0"/>
              <a:t> </a:t>
            </a:r>
            <a:endParaRPr lang="en-US" dirty="0"/>
          </a:p>
        </p:txBody>
      </p:sp>
      <p:sp>
        <p:nvSpPr>
          <p:cNvPr id="4" name="Slide Number Placeholder 3"/>
          <p:cNvSpPr>
            <a:spLocks noGrp="1"/>
          </p:cNvSpPr>
          <p:nvPr>
            <p:ph type="sldNum" sz="quarter" idx="5"/>
          </p:nvPr>
        </p:nvSpPr>
        <p:spPr/>
        <p:txBody>
          <a:bodyPr/>
          <a:lstStyle/>
          <a:p>
            <a:fld id="{AFA074F7-80AA-4DCA-9F83-5E126C49745B}" type="slidenum">
              <a:rPr lang="en-US" smtClean="0"/>
              <a:t>11</a:t>
            </a:fld>
            <a:endParaRPr lang="en-US" dirty="0"/>
          </a:p>
        </p:txBody>
      </p:sp>
    </p:spTree>
    <p:extLst>
      <p:ext uri="{BB962C8B-B14F-4D97-AF65-F5344CB8AC3E}">
        <p14:creationId xmlns:p14="http://schemas.microsoft.com/office/powerpoint/2010/main" val="1266081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 addition, clinicians and staff reported that they felt like their work life improved through implementing the Six Building Blocks.</a:t>
            </a:r>
            <a:r>
              <a:rPr lang="en-US" baseline="0" dirty="0" smtClean="0"/>
              <a:t> They had increased confidence and comfort in caring for patients with chronic pain, noticed increased collaboration and teamwork, felt less stress in caring for these patients, and felt like their relationships with these patients improved.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These were terrific results.</a:t>
            </a:r>
            <a:r>
              <a:rPr lang="en-US" baseline="0" dirty="0" smtClean="0"/>
              <a:t> The staff felt better about their work life and d</a:t>
            </a:r>
            <a:r>
              <a:rPr lang="en-US" dirty="0" smtClean="0"/>
              <a:t>ecreased </a:t>
            </a:r>
            <a:r>
              <a:rPr lang="en-US" dirty="0"/>
              <a:t>stress, increased comfort and improved relationships can increase the likelihood of a therapeutic alliance that minimizes stigmatization of patients with chronic pain using LtOT</a:t>
            </a:r>
          </a:p>
          <a:p>
            <a:endParaRPr lang="en-US" dirty="0"/>
          </a:p>
        </p:txBody>
      </p:sp>
      <p:sp>
        <p:nvSpPr>
          <p:cNvPr id="4" name="Slide Number Placeholder 3"/>
          <p:cNvSpPr>
            <a:spLocks noGrp="1"/>
          </p:cNvSpPr>
          <p:nvPr>
            <p:ph type="sldNum" sz="quarter" idx="10"/>
          </p:nvPr>
        </p:nvSpPr>
        <p:spPr/>
        <p:txBody>
          <a:bodyPr/>
          <a:lstStyle/>
          <a:p>
            <a:fld id="{36ECDB1D-18C3-4359-89BC-8706BA51F4C9}" type="slidenum">
              <a:rPr lang="en-US" smtClean="0"/>
              <a:t>12</a:t>
            </a:fld>
            <a:endParaRPr lang="en-US" dirty="0"/>
          </a:p>
        </p:txBody>
      </p:sp>
    </p:spTree>
    <p:extLst>
      <p:ext uri="{BB962C8B-B14F-4D97-AF65-F5344CB8AC3E}">
        <p14:creationId xmlns:p14="http://schemas.microsoft.com/office/powerpoint/2010/main" val="2840183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These are some of the many quotes from both providers and staff about the benefits of the Six Building Blocks on their work life in the clinic.</a:t>
            </a:r>
          </a:p>
          <a:p>
            <a:endParaRPr lang="en-US" dirty="0"/>
          </a:p>
        </p:txBody>
      </p:sp>
      <p:sp>
        <p:nvSpPr>
          <p:cNvPr id="4" name="Slide Number Placeholder 3"/>
          <p:cNvSpPr>
            <a:spLocks noGrp="1"/>
          </p:cNvSpPr>
          <p:nvPr>
            <p:ph type="sldNum" sz="quarter" idx="10"/>
          </p:nvPr>
        </p:nvSpPr>
        <p:spPr/>
        <p:txBody>
          <a:bodyPr/>
          <a:lstStyle/>
          <a:p>
            <a:fld id="{30FE8B2D-812C-49DE-8C18-07853008DEC4}" type="slidenum">
              <a:rPr lang="en-US" smtClean="0"/>
              <a:t>13</a:t>
            </a:fld>
            <a:endParaRPr lang="en-US" dirty="0"/>
          </a:p>
        </p:txBody>
      </p:sp>
    </p:spTree>
    <p:extLst>
      <p:ext uri="{BB962C8B-B14F-4D97-AF65-F5344CB8AC3E}">
        <p14:creationId xmlns:p14="http://schemas.microsoft.com/office/powerpoint/2010/main" val="4234370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would like to learn more about the </a:t>
            </a:r>
            <a:r>
              <a:rPr lang="en-US" dirty="0" smtClean="0"/>
              <a:t>Six </a:t>
            </a:r>
            <a:r>
              <a:rPr lang="en-US" dirty="0"/>
              <a:t>Building Blocks program, there is a wonderful website where you can see the many resources that this program has to offer.</a:t>
            </a:r>
          </a:p>
        </p:txBody>
      </p:sp>
      <p:sp>
        <p:nvSpPr>
          <p:cNvPr id="4" name="Slide Number Placeholder 3"/>
          <p:cNvSpPr>
            <a:spLocks noGrp="1"/>
          </p:cNvSpPr>
          <p:nvPr>
            <p:ph type="sldNum" sz="quarter" idx="10"/>
          </p:nvPr>
        </p:nvSpPr>
        <p:spPr/>
        <p:txBody>
          <a:bodyPr/>
          <a:lstStyle/>
          <a:p>
            <a:fld id="{30FE8B2D-812C-49DE-8C18-07853008DEC4}" type="slidenum">
              <a:rPr lang="en-US" smtClean="0"/>
              <a:t>14</a:t>
            </a:fld>
            <a:endParaRPr lang="en-US" dirty="0"/>
          </a:p>
        </p:txBody>
      </p:sp>
    </p:spTree>
    <p:extLst>
      <p:ext uri="{BB962C8B-B14F-4D97-AF65-F5344CB8AC3E}">
        <p14:creationId xmlns:p14="http://schemas.microsoft.com/office/powerpoint/2010/main" val="3043861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 now like to talk about</a:t>
            </a:r>
            <a:r>
              <a:rPr lang="en-US" baseline="0" dirty="0" smtClean="0"/>
              <a:t> the kinds of facilitated support we can offer, depending on where your clinic is in chronic pain and opioid management improvements.</a:t>
            </a:r>
            <a:endParaRPr lang="en-US" dirty="0"/>
          </a:p>
        </p:txBody>
      </p:sp>
      <p:sp>
        <p:nvSpPr>
          <p:cNvPr id="4" name="Slide Number Placeholder 3"/>
          <p:cNvSpPr>
            <a:spLocks noGrp="1"/>
          </p:cNvSpPr>
          <p:nvPr>
            <p:ph type="sldNum" sz="quarter" idx="10"/>
          </p:nvPr>
        </p:nvSpPr>
        <p:spPr/>
        <p:txBody>
          <a:bodyPr/>
          <a:lstStyle/>
          <a:p>
            <a:fld id="{30FE8B2D-812C-49DE-8C18-07853008DEC4}" type="slidenum">
              <a:rPr lang="en-US" smtClean="0"/>
              <a:t>15</a:t>
            </a:fld>
            <a:endParaRPr lang="en-US" dirty="0"/>
          </a:p>
        </p:txBody>
      </p:sp>
    </p:spTree>
    <p:extLst>
      <p:ext uri="{BB962C8B-B14F-4D97-AF65-F5344CB8AC3E}">
        <p14:creationId xmlns:p14="http://schemas.microsoft.com/office/powerpoint/2010/main" val="2447646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First, there is the evidence-based traditional</a:t>
            </a:r>
            <a:r>
              <a:rPr lang="en-US" baseline="0" dirty="0" smtClean="0"/>
              <a:t> model used to implement chronic pain and opioid management improvements in the Six Building Blocks areas. </a:t>
            </a:r>
          </a:p>
          <a:p>
            <a:pPr marL="171450" indent="-171450">
              <a:buFont typeface="Arial" panose="020B0604020202020204" pitchFamily="34" charset="0"/>
              <a:buChar char="•"/>
            </a:pPr>
            <a:r>
              <a:rPr lang="en-US" dirty="0" smtClean="0"/>
              <a:t>The process</a:t>
            </a:r>
            <a:r>
              <a:rPr lang="en-US" baseline="0" dirty="0" smtClean="0"/>
              <a:t> </a:t>
            </a:r>
            <a:r>
              <a:rPr lang="en-US" baseline="0" dirty="0"/>
              <a:t>involves 3 stages with activities within those stages </a:t>
            </a:r>
            <a:r>
              <a:rPr lang="en-US" baseline="0" dirty="0" smtClean="0"/>
              <a:t>tailored to the needs of your organization</a:t>
            </a:r>
          </a:p>
          <a:p>
            <a:pPr marL="171450" indent="-171450">
              <a:buFont typeface="Arial" panose="020B0604020202020204" pitchFamily="34" charset="0"/>
              <a:buChar char="•"/>
            </a:pPr>
            <a:r>
              <a:rPr lang="en-US" baseline="0" dirty="0" smtClean="0"/>
              <a:t>DISCUSS EACH STAGE ACTIVITIES</a:t>
            </a:r>
          </a:p>
          <a:p>
            <a:pPr marL="171450" indent="-171450">
              <a:buFont typeface="Arial" panose="020B0604020202020204" pitchFamily="34" charset="0"/>
              <a:buChar char="•"/>
            </a:pPr>
            <a:r>
              <a:rPr lang="en-US" baseline="0" dirty="0" smtClean="0"/>
              <a:t>A practice facilitator would work with the opioid improvement team your clinic builds to guide you through this process</a:t>
            </a:r>
            <a:endParaRPr lang="en-US" baseline="0" dirty="0"/>
          </a:p>
          <a:p>
            <a:endParaRPr lang="en-US" dirty="0"/>
          </a:p>
        </p:txBody>
      </p:sp>
      <p:sp>
        <p:nvSpPr>
          <p:cNvPr id="4" name="Slide Number Placeholder 3"/>
          <p:cNvSpPr>
            <a:spLocks noGrp="1"/>
          </p:cNvSpPr>
          <p:nvPr>
            <p:ph type="sldNum" sz="quarter" idx="10"/>
          </p:nvPr>
        </p:nvSpPr>
        <p:spPr/>
        <p:txBody>
          <a:bodyPr/>
          <a:lstStyle/>
          <a:p>
            <a:fld id="{AFA074F7-80AA-4DCA-9F83-5E126C49745B}" type="slidenum">
              <a:rPr lang="en-US" smtClean="0"/>
              <a:t>16</a:t>
            </a:fld>
            <a:endParaRPr lang="en-US" dirty="0"/>
          </a:p>
        </p:txBody>
      </p:sp>
    </p:spTree>
    <p:extLst>
      <p:ext uri="{BB962C8B-B14F-4D97-AF65-F5344CB8AC3E}">
        <p14:creationId xmlns:p14="http://schemas.microsoft.com/office/powerpoint/2010/main" val="3919859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opioid improvement team generally includes </a:t>
            </a:r>
          </a:p>
          <a:p>
            <a:pPr marL="228600" indent="-228600">
              <a:buAutoNum type="arabicParenR"/>
            </a:pPr>
            <a:r>
              <a:rPr lang="en-US" dirty="0"/>
              <a:t>A staff lead/project manager (often the person in the clinic responsible for quality initiatives). This person will drive the program in your clinic, and should be someone who others in the clinic will pay attention to. This could be a quality improvement staff member, a head nurse, a clinic manager.</a:t>
            </a:r>
          </a:p>
          <a:p>
            <a:pPr marL="228600" indent="-228600">
              <a:buAutoNum type="arabicParenR"/>
            </a:pPr>
            <a:r>
              <a:rPr lang="en-US" dirty="0"/>
              <a:t>A clinician champion. This is usually a physician who is committed to this topic and is willing to provide clinical leadership to the project.</a:t>
            </a:r>
          </a:p>
          <a:p>
            <a:pPr marL="228600" indent="-228600">
              <a:buAutoNum type="arabicParenR"/>
            </a:pPr>
            <a:r>
              <a:rPr lang="en-US" dirty="0"/>
              <a:t>A tracking and monitoring lead. This is the person who will help establish how many patients using long term opioid therapy are cared for in the clinic, and will help the clinic track these patients, and ideally pull EHR data to measure outcomes such as proportion of patients using long term opioid therapy with a patient agreement in place, percent of patients using opioids and sedatives, percent of patients using high dose opioid therapy.</a:t>
            </a:r>
          </a:p>
          <a:p>
            <a:pPr marL="228600" indent="-228600">
              <a:buAutoNum type="arabicParenR"/>
            </a:pPr>
            <a:r>
              <a:rPr lang="en-US" dirty="0"/>
              <a:t>Some clinics include other team members, such as behavioral health providers, pharmacists, medical assistants</a:t>
            </a:r>
          </a:p>
          <a:p>
            <a:pPr marL="228600" indent="-228600">
              <a:buAutoNum type="arabicParenR"/>
            </a:pPr>
            <a:endParaRPr lang="en-US" dirty="0"/>
          </a:p>
          <a:p>
            <a:pPr marL="0" indent="0">
              <a:buNone/>
            </a:pPr>
            <a:r>
              <a:rPr lang="en-US" dirty="0"/>
              <a:t>This slide indicates the range of hours that personnel from our clinics have spent on the Six Building Blocks program</a:t>
            </a:r>
          </a:p>
        </p:txBody>
      </p:sp>
      <p:sp>
        <p:nvSpPr>
          <p:cNvPr id="4" name="Slide Number Placeholder 3"/>
          <p:cNvSpPr>
            <a:spLocks noGrp="1"/>
          </p:cNvSpPr>
          <p:nvPr>
            <p:ph type="sldNum" sz="quarter" idx="5"/>
          </p:nvPr>
        </p:nvSpPr>
        <p:spPr/>
        <p:txBody>
          <a:bodyPr/>
          <a:lstStyle/>
          <a:p>
            <a:fld id="{30FE8B2D-812C-49DE-8C18-07853008DEC4}" type="slidenum">
              <a:rPr lang="en-US" smtClean="0"/>
              <a:t>17</a:t>
            </a:fld>
            <a:endParaRPr lang="en-US" dirty="0"/>
          </a:p>
        </p:txBody>
      </p:sp>
    </p:spTree>
    <p:extLst>
      <p:ext uri="{BB962C8B-B14F-4D97-AF65-F5344CB8AC3E}">
        <p14:creationId xmlns:p14="http://schemas.microsoft.com/office/powerpoint/2010/main" val="14957517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sites have already done a lot of work to improve their chronic pain and opioid management. We also recognize that some organizations may not have the capacity to implement the full program. Therefore, we have these options that offer some components of the Six Building Blocks program, and have shorter time and work commitments. Open up conversation- what areas of chronic pain management is your practice currently working on? What if any of the support above may be helpful to continue your work?</a:t>
            </a:r>
          </a:p>
        </p:txBody>
      </p:sp>
      <p:sp>
        <p:nvSpPr>
          <p:cNvPr id="4" name="Slide Number Placeholder 3"/>
          <p:cNvSpPr>
            <a:spLocks noGrp="1"/>
          </p:cNvSpPr>
          <p:nvPr>
            <p:ph type="sldNum" sz="quarter" idx="10"/>
          </p:nvPr>
        </p:nvSpPr>
        <p:spPr/>
        <p:txBody>
          <a:bodyPr/>
          <a:lstStyle/>
          <a:p>
            <a:fld id="{30FE8B2D-812C-49DE-8C18-07853008DEC4}" type="slidenum">
              <a:rPr lang="en-US" smtClean="0"/>
              <a:t>18</a:t>
            </a:fld>
            <a:endParaRPr lang="en-US" dirty="0"/>
          </a:p>
        </p:txBody>
      </p:sp>
    </p:spTree>
    <p:extLst>
      <p:ext uri="{BB962C8B-B14F-4D97-AF65-F5344CB8AC3E}">
        <p14:creationId xmlns:p14="http://schemas.microsoft.com/office/powerpoint/2010/main" val="15902778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clinic would like to consider implementing the Six Building Blocks, here are some factors that will support your clinic in doing so:</a:t>
            </a:r>
          </a:p>
          <a:p>
            <a:endParaRPr lang="en-US" dirty="0"/>
          </a:p>
          <a:p>
            <a:pPr lvl="0">
              <a:buFont typeface="Wingdings" panose="05000000000000000000" pitchFamily="2" charset="2"/>
              <a:buChar char="q"/>
            </a:pPr>
            <a:r>
              <a:rPr lang="en-US" sz="1200" dirty="0"/>
              <a:t> You have identified opioids as an area of concern and prioritized it as an area to work on.</a:t>
            </a:r>
          </a:p>
          <a:p>
            <a:pPr lvl="0">
              <a:buFont typeface="Wingdings" panose="05000000000000000000" pitchFamily="2" charset="2"/>
              <a:buChar char="q"/>
            </a:pPr>
            <a:r>
              <a:rPr lang="en-US" sz="1200" dirty="0"/>
              <a:t> Your clinic leadership is supportive of making system-based improvements to managing chronic pain and opioid prescribing</a:t>
            </a:r>
          </a:p>
          <a:p>
            <a:pPr lvl="0">
              <a:buFont typeface="Wingdings" panose="05000000000000000000" pitchFamily="2" charset="2"/>
              <a:buChar char="q"/>
            </a:pPr>
            <a:r>
              <a:rPr lang="en-US" sz="1200" dirty="0"/>
              <a:t> You have a staff member with quality improvement skills and experience who is interested in leading these improvements.</a:t>
            </a:r>
          </a:p>
          <a:p>
            <a:pPr lvl="0">
              <a:buFont typeface="Wingdings" panose="05000000000000000000" pitchFamily="2" charset="2"/>
              <a:buChar char="q"/>
            </a:pPr>
            <a:r>
              <a:rPr lang="en-US" sz="1200" dirty="0"/>
              <a:t> You have a clinician or champion who is passionate about improving the care of patients with chronic pain using long-term opioid therapy, and has some time to dedicate to the work.</a:t>
            </a:r>
          </a:p>
          <a:p>
            <a:endParaRPr lang="en-US" dirty="0"/>
          </a:p>
        </p:txBody>
      </p:sp>
      <p:sp>
        <p:nvSpPr>
          <p:cNvPr id="4" name="Slide Number Placeholder 3"/>
          <p:cNvSpPr>
            <a:spLocks noGrp="1"/>
          </p:cNvSpPr>
          <p:nvPr>
            <p:ph type="sldNum" sz="quarter" idx="5"/>
          </p:nvPr>
        </p:nvSpPr>
        <p:spPr/>
        <p:txBody>
          <a:bodyPr/>
          <a:lstStyle/>
          <a:p>
            <a:fld id="{30FE8B2D-812C-49DE-8C18-07853008DEC4}" type="slidenum">
              <a:rPr lang="en-US" smtClean="0"/>
              <a:t>19</a:t>
            </a:fld>
            <a:endParaRPr lang="en-US" dirty="0"/>
          </a:p>
        </p:txBody>
      </p:sp>
    </p:spTree>
    <p:extLst>
      <p:ext uri="{BB962C8B-B14F-4D97-AF65-F5344CB8AC3E}">
        <p14:creationId xmlns:p14="http://schemas.microsoft.com/office/powerpoint/2010/main" val="305395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Through </a:t>
            </a:r>
            <a:r>
              <a:rPr lang="en-US" dirty="0"/>
              <a:t>this presentation, I’ll </a:t>
            </a:r>
            <a:r>
              <a:rPr lang="en-US" dirty="0" smtClean="0"/>
              <a:t>share a background on the Six BBs</a:t>
            </a:r>
            <a:r>
              <a:rPr lang="en-US" baseline="0" dirty="0" smtClean="0"/>
              <a:t> program</a:t>
            </a:r>
            <a:r>
              <a:rPr lang="en-US" dirty="0" smtClean="0"/>
              <a:t>, </a:t>
            </a:r>
            <a:r>
              <a:rPr lang="en-US" dirty="0"/>
              <a:t>why your clinic might want to join this effort, what your clinic would need to have in place to succeed with the Six BBs program, and ask whether you’d like to take part in this program.</a:t>
            </a:r>
          </a:p>
          <a:p>
            <a:endParaRPr lang="en-US" dirty="0"/>
          </a:p>
        </p:txBody>
      </p:sp>
      <p:sp>
        <p:nvSpPr>
          <p:cNvPr id="4" name="Slide Number Placeholder 3"/>
          <p:cNvSpPr>
            <a:spLocks noGrp="1"/>
          </p:cNvSpPr>
          <p:nvPr>
            <p:ph type="sldNum" sz="quarter" idx="10"/>
          </p:nvPr>
        </p:nvSpPr>
        <p:spPr/>
        <p:txBody>
          <a:bodyPr/>
          <a:lstStyle/>
          <a:p>
            <a:fld id="{30FE8B2D-812C-49DE-8C18-07853008DEC4}" type="slidenum">
              <a:rPr lang="en-US" smtClean="0"/>
              <a:t>2</a:t>
            </a:fld>
            <a:endParaRPr lang="en-US" dirty="0"/>
          </a:p>
        </p:txBody>
      </p:sp>
    </p:spTree>
    <p:extLst>
      <p:ext uri="{BB962C8B-B14F-4D97-AF65-F5344CB8AC3E}">
        <p14:creationId xmlns:p14="http://schemas.microsoft.com/office/powerpoint/2010/main" val="4037105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 up a conversation about what the clinical organization has already done. Acknowledge</a:t>
            </a:r>
            <a:r>
              <a:rPr lang="en-US" baseline="0" dirty="0" smtClean="0"/>
              <a:t> the great work. Identify the gaps. Determine if it makes sense for the clinical organization to engage in Six Building Blocks work. What does that support look like? What are next steps?</a:t>
            </a:r>
            <a:endParaRPr lang="en-US" sz="1200" dirty="0"/>
          </a:p>
          <a:p>
            <a:endParaRPr lang="en-US" dirty="0"/>
          </a:p>
          <a:p>
            <a:endParaRPr lang="en-US" dirty="0"/>
          </a:p>
        </p:txBody>
      </p:sp>
      <p:sp>
        <p:nvSpPr>
          <p:cNvPr id="4" name="Slide Number Placeholder 3"/>
          <p:cNvSpPr>
            <a:spLocks noGrp="1"/>
          </p:cNvSpPr>
          <p:nvPr>
            <p:ph type="sldNum" sz="quarter" idx="5"/>
          </p:nvPr>
        </p:nvSpPr>
        <p:spPr/>
        <p:txBody>
          <a:bodyPr/>
          <a:lstStyle/>
          <a:p>
            <a:fld id="{30FE8B2D-812C-49DE-8C18-07853008DEC4}" type="slidenum">
              <a:rPr lang="en-US" smtClean="0"/>
              <a:t>20</a:t>
            </a:fld>
            <a:endParaRPr lang="en-US" dirty="0"/>
          </a:p>
        </p:txBody>
      </p:sp>
    </p:spTree>
    <p:extLst>
      <p:ext uri="{BB962C8B-B14F-4D97-AF65-F5344CB8AC3E}">
        <p14:creationId xmlns:p14="http://schemas.microsoft.com/office/powerpoint/2010/main" val="4190039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 want to start by reminding us why working</a:t>
            </a:r>
            <a:r>
              <a:rPr lang="en-US" sz="1200" kern="1200" baseline="0" dirty="0" smtClean="0">
                <a:solidFill>
                  <a:schemeClr val="tx1"/>
                </a:solidFill>
                <a:effectLst/>
                <a:latin typeface="+mn-lt"/>
                <a:ea typeface="+mn-ea"/>
                <a:cs typeface="+mn-cs"/>
              </a:rPr>
              <a:t> to improve opioid management is so important. 130 Americans</a:t>
            </a:r>
            <a:r>
              <a:rPr lang="en-US" sz="1200" kern="1200" baseline="0" dirty="0" smtClean="0">
                <a:solidFill>
                  <a:schemeClr val="tx1"/>
                </a:solidFill>
                <a:effectLst/>
                <a:latin typeface="+mn-lt"/>
                <a:ea typeface="+mn-ea"/>
                <a:cs typeface="+mn-cs"/>
                <a:hlinkClick r:id="rId3">
                  <a:extLst>
                    <a:ext uri="{A12FA001-AC4F-418D-AE19-62706E023703}">
                      <ahyp:hlinkClr xmlns:ahyp="http://schemas.microsoft.com/office/drawing/2018/hyperlinkcolor" xmlns="" val="tx"/>
                    </a:ext>
                  </a:extLst>
                </a:hlinkClick>
              </a:rPr>
              <a:t>…</a:t>
            </a:r>
            <a:endParaRPr lang="en-US" sz="1200" u="none" kern="1200" dirty="0">
              <a:solidFill>
                <a:schemeClr val="tx1"/>
              </a:solidFill>
              <a:effectLst/>
              <a:latin typeface="+mn-lt"/>
              <a:ea typeface="+mn-ea"/>
              <a:cs typeface="+mn-cs"/>
              <a:hlinkClick r:id="rId3">
                <a:extLst>
                  <a:ext uri="{A12FA001-AC4F-418D-AE19-62706E023703}">
                    <ahyp:hlinkClr xmlns:ahyp="http://schemas.microsoft.com/office/drawing/2018/hyperlinkcolor" xmlns="" val="tx"/>
                  </a:ext>
                </a:extLst>
              </a:hlinkClick>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none" kern="1200" dirty="0">
              <a:solidFill>
                <a:schemeClr val="tx1"/>
              </a:solidFill>
              <a:effectLst/>
              <a:latin typeface="+mn-lt"/>
              <a:ea typeface="+mn-ea"/>
              <a:cs typeface="+mn-cs"/>
              <a:hlinkClick r:id="rId3">
                <a:extLst>
                  <a:ext uri="{A12FA001-AC4F-418D-AE19-62706E023703}">
                    <ahyp:hlinkClr xmlns:ahyp="http://schemas.microsoft.com/office/drawing/2018/hyperlinkcolor" xmlns="" val="tx"/>
                  </a:ext>
                </a:extLst>
              </a:hlinkClick>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hlinkClick r:id="rId3">
                  <a:extLst>
                    <a:ext uri="{A12FA001-AC4F-418D-AE19-62706E023703}">
                      <ahyp:hlinkClr xmlns:ahyp="http://schemas.microsoft.com/office/drawing/2018/hyperlinkcolor" xmlns="" val="tx"/>
                    </a:ext>
                  </a:extLst>
                </a:hlinkClick>
              </a:rPr>
              <a:t>https://www.cdc.gov/drugoverdose/epidemic/index.html</a:t>
            </a:r>
            <a:r>
              <a:rPr lang="en-US" sz="1200" kern="1200" dirty="0">
                <a:solidFill>
                  <a:schemeClr val="tx1"/>
                </a:solidFill>
                <a:effectLst/>
                <a:latin typeface="+mn-lt"/>
                <a:ea typeface="+mn-ea"/>
                <a:cs typeface="+mn-cs"/>
              </a:rPr>
              <a:t>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0FE8B2D-812C-49DE-8C18-07853008DEC4}" type="slidenum">
              <a:rPr lang="en-US" smtClean="0"/>
              <a:t>3</a:t>
            </a:fld>
            <a:endParaRPr lang="en-US" dirty="0"/>
          </a:p>
        </p:txBody>
      </p:sp>
    </p:spTree>
    <p:extLst>
      <p:ext uri="{BB962C8B-B14F-4D97-AF65-F5344CB8AC3E}">
        <p14:creationId xmlns:p14="http://schemas.microsoft.com/office/powerpoint/2010/main" val="3212626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Roughly 46 people </a:t>
            </a:r>
            <a:r>
              <a:rPr lang="en-US" sz="1200" dirty="0"/>
              <a:t>die every day from overdoses involving prescription opioids www.cdc.gov/drugoverdose/data/overdose.html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https://www.cdc.gov/mmwr/volumes/67/wr/mm675152e1.htm?s_cid=mm675152e1_w</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This article shows that 36% of opioid-related overdose deaths in 2017 involved prescription opioids. </a:t>
            </a:r>
          </a:p>
          <a:p>
            <a:endParaRPr lang="en-US" dirty="0"/>
          </a:p>
        </p:txBody>
      </p:sp>
      <p:sp>
        <p:nvSpPr>
          <p:cNvPr id="4" name="Slide Number Placeholder 3"/>
          <p:cNvSpPr>
            <a:spLocks noGrp="1"/>
          </p:cNvSpPr>
          <p:nvPr>
            <p:ph type="sldNum" sz="quarter" idx="10"/>
          </p:nvPr>
        </p:nvSpPr>
        <p:spPr/>
        <p:txBody>
          <a:bodyPr/>
          <a:lstStyle/>
          <a:p>
            <a:fld id="{30FE8B2D-812C-49DE-8C18-07853008DEC4}" type="slidenum">
              <a:rPr lang="en-US" smtClean="0"/>
              <a:t>4</a:t>
            </a:fld>
            <a:endParaRPr lang="en-US" dirty="0"/>
          </a:p>
        </p:txBody>
      </p:sp>
    </p:spTree>
    <p:extLst>
      <p:ext uri="{BB962C8B-B14F-4D97-AF65-F5344CB8AC3E}">
        <p14:creationId xmlns:p14="http://schemas.microsoft.com/office/powerpoint/2010/main" val="2029874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have been national efforts to support providers and patients. For example:</a:t>
            </a:r>
          </a:p>
          <a:p>
            <a:endParaRPr lang="en-US" baseline="0" dirty="0"/>
          </a:p>
          <a:p>
            <a:r>
              <a:rPr lang="en-US" baseline="0" dirty="0"/>
              <a:t>CDC Guidelines</a:t>
            </a:r>
          </a:p>
          <a:p>
            <a:r>
              <a:rPr lang="en-US" baseline="0" dirty="0"/>
              <a:t>HHS taper guide</a:t>
            </a:r>
            <a:endParaRPr lang="en-US" dirty="0"/>
          </a:p>
          <a:p>
            <a:endParaRPr lang="en-US" dirty="0"/>
          </a:p>
          <a:p>
            <a:r>
              <a:rPr lang="en-US" i="1" dirty="0" smtClean="0"/>
              <a:t>[FYI Notes on CDC Guidelines:</a:t>
            </a:r>
            <a:endParaRPr lang="en-US" i="1" dirty="0"/>
          </a:p>
          <a:p>
            <a:endParaRPr lang="en-US" i="1" dirty="0"/>
          </a:p>
          <a:p>
            <a:pPr marL="0" indent="0">
              <a:lnSpc>
                <a:spcPct val="100000"/>
              </a:lnSpc>
              <a:spcBef>
                <a:spcPts val="1800"/>
              </a:spcBef>
              <a:spcAft>
                <a:spcPts val="0"/>
              </a:spcAft>
              <a:buNone/>
            </a:pPr>
            <a:r>
              <a:rPr lang="en-US" sz="900" b="1" i="1" kern="1200" dirty="0">
                <a:solidFill>
                  <a:schemeClr val="tx1"/>
                </a:solidFill>
                <a:latin typeface="+mn-lt"/>
                <a:ea typeface="+mn-ea"/>
                <a:cs typeface="+mn-cs"/>
              </a:rPr>
              <a:t>Prevent long term opioid use:</a:t>
            </a:r>
          </a:p>
          <a:p>
            <a:pPr>
              <a:lnSpc>
                <a:spcPct val="100000"/>
              </a:lnSpc>
              <a:spcBef>
                <a:spcPts val="0"/>
              </a:spcBef>
              <a:spcAft>
                <a:spcPts val="0"/>
              </a:spcAft>
              <a:buFont typeface="Wingdings" panose="05000000000000000000" pitchFamily="2" charset="2"/>
              <a:buChar char="q"/>
            </a:pPr>
            <a:r>
              <a:rPr lang="en-US" sz="900" i="1" kern="1200" dirty="0">
                <a:solidFill>
                  <a:schemeClr val="tx1"/>
                </a:solidFill>
                <a:latin typeface="+mn-lt"/>
                <a:ea typeface="+mn-ea"/>
                <a:cs typeface="+mn-cs"/>
              </a:rPr>
              <a:t>Opioids are not first-line therapy</a:t>
            </a:r>
          </a:p>
          <a:p>
            <a:pPr>
              <a:lnSpc>
                <a:spcPct val="100000"/>
              </a:lnSpc>
              <a:spcBef>
                <a:spcPts val="0"/>
              </a:spcBef>
              <a:spcAft>
                <a:spcPts val="0"/>
              </a:spcAft>
              <a:buFont typeface="Wingdings" panose="05000000000000000000" pitchFamily="2" charset="2"/>
              <a:buChar char="q"/>
            </a:pPr>
            <a:endParaRPr lang="en-US" sz="900" i="1" kern="1200" dirty="0">
              <a:solidFill>
                <a:schemeClr val="tx1"/>
              </a:solidFill>
              <a:latin typeface="+mn-lt"/>
              <a:ea typeface="+mn-ea"/>
              <a:cs typeface="+mn-cs"/>
            </a:endParaRPr>
          </a:p>
          <a:p>
            <a:pPr>
              <a:lnSpc>
                <a:spcPct val="100000"/>
              </a:lnSpc>
              <a:spcBef>
                <a:spcPts val="0"/>
              </a:spcBef>
              <a:spcAft>
                <a:spcPts val="0"/>
              </a:spcAft>
              <a:buFont typeface="Wingdings" panose="05000000000000000000" pitchFamily="2" charset="2"/>
              <a:buChar char="q"/>
            </a:pPr>
            <a:r>
              <a:rPr lang="en-US" sz="900" i="1" kern="1200" dirty="0">
                <a:solidFill>
                  <a:schemeClr val="tx1"/>
                </a:solidFill>
                <a:latin typeface="+mn-lt"/>
                <a:ea typeface="+mn-ea"/>
                <a:cs typeface="+mn-cs"/>
              </a:rPr>
              <a:t>Use immediate-release opioids when starting</a:t>
            </a:r>
          </a:p>
          <a:p>
            <a:pPr>
              <a:lnSpc>
                <a:spcPct val="100000"/>
              </a:lnSpc>
              <a:spcBef>
                <a:spcPts val="0"/>
              </a:spcBef>
              <a:spcAft>
                <a:spcPts val="0"/>
              </a:spcAft>
              <a:buFont typeface="Wingdings" panose="05000000000000000000" pitchFamily="2" charset="2"/>
              <a:buChar char="q"/>
            </a:pPr>
            <a:endParaRPr lang="en-US" sz="900" i="1" kern="1200" dirty="0">
              <a:solidFill>
                <a:schemeClr val="tx1"/>
              </a:solidFill>
              <a:latin typeface="+mn-lt"/>
              <a:ea typeface="+mn-ea"/>
              <a:cs typeface="+mn-cs"/>
            </a:endParaRPr>
          </a:p>
          <a:p>
            <a:pPr>
              <a:lnSpc>
                <a:spcPct val="100000"/>
              </a:lnSpc>
              <a:spcBef>
                <a:spcPts val="0"/>
              </a:spcBef>
              <a:spcAft>
                <a:spcPts val="0"/>
              </a:spcAft>
              <a:buFont typeface="Wingdings" panose="05000000000000000000" pitchFamily="2" charset="2"/>
              <a:buChar char="q"/>
            </a:pPr>
            <a:r>
              <a:rPr lang="en-US" sz="900" i="1" kern="1200" dirty="0">
                <a:solidFill>
                  <a:schemeClr val="tx1"/>
                </a:solidFill>
                <a:latin typeface="+mn-lt"/>
                <a:ea typeface="+mn-ea"/>
                <a:cs typeface="+mn-cs"/>
              </a:rPr>
              <a:t>Prescribe short durations for acute pain</a:t>
            </a:r>
          </a:p>
          <a:p>
            <a:pPr>
              <a:lnSpc>
                <a:spcPct val="100000"/>
              </a:lnSpc>
              <a:spcBef>
                <a:spcPts val="0"/>
              </a:spcBef>
              <a:spcAft>
                <a:spcPts val="0"/>
              </a:spcAft>
              <a:buFont typeface="Wingdings" panose="05000000000000000000" pitchFamily="2" charset="2"/>
              <a:buChar char="ü"/>
            </a:pPr>
            <a:endParaRPr lang="en-US" sz="900" i="1" kern="1200" dirty="0">
              <a:solidFill>
                <a:schemeClr val="tx1"/>
              </a:solidFill>
              <a:latin typeface="+mn-lt"/>
              <a:ea typeface="+mn-ea"/>
              <a:cs typeface="+mn-cs"/>
            </a:endParaRPr>
          </a:p>
          <a:p>
            <a:pPr>
              <a:buClr>
                <a:schemeClr val="accent1"/>
              </a:buClr>
            </a:pPr>
            <a:r>
              <a:rPr lang="en-US" sz="900" b="1" i="1" kern="1200" dirty="0">
                <a:solidFill>
                  <a:schemeClr val="tx1"/>
                </a:solidFill>
                <a:latin typeface="+mn-lt"/>
                <a:ea typeface="+mn-ea"/>
                <a:cs typeface="+mn-cs"/>
              </a:rPr>
              <a:t>For patients using opioid therapy:</a:t>
            </a:r>
          </a:p>
          <a:p>
            <a:pPr marL="342900" indent="-342900">
              <a:buClr>
                <a:schemeClr val="accent1"/>
              </a:buClr>
              <a:buFont typeface="Wingdings" panose="05000000000000000000" pitchFamily="2" charset="2"/>
              <a:buChar char="q"/>
            </a:pPr>
            <a:r>
              <a:rPr lang="en-US" sz="900" i="1" kern="1200" dirty="0">
                <a:solidFill>
                  <a:schemeClr val="tx1"/>
                </a:solidFill>
                <a:latin typeface="+mn-lt"/>
                <a:ea typeface="+mn-ea"/>
                <a:cs typeface="+mn-cs"/>
              </a:rPr>
              <a:t>Establish goals for pain and function</a:t>
            </a:r>
          </a:p>
          <a:p>
            <a:pPr marL="342900" indent="-342900">
              <a:buClr>
                <a:schemeClr val="accent1"/>
              </a:buClr>
              <a:buFont typeface="Wingdings" panose="05000000000000000000" pitchFamily="2" charset="2"/>
              <a:buChar char="q"/>
            </a:pPr>
            <a:r>
              <a:rPr lang="en-US" sz="900" i="1" kern="1200" dirty="0">
                <a:solidFill>
                  <a:schemeClr val="tx1"/>
                </a:solidFill>
                <a:latin typeface="+mn-lt"/>
                <a:ea typeface="+mn-ea"/>
                <a:cs typeface="+mn-cs"/>
              </a:rPr>
              <a:t>Discuss risks and benefits</a:t>
            </a:r>
          </a:p>
          <a:p>
            <a:pPr marL="342900" indent="-342900">
              <a:buClr>
                <a:schemeClr val="accent1"/>
              </a:buClr>
              <a:buFont typeface="Wingdings" panose="05000000000000000000" pitchFamily="2" charset="2"/>
              <a:buChar char="q"/>
            </a:pPr>
            <a:r>
              <a:rPr lang="en-US" sz="900" i="1" kern="1200" dirty="0">
                <a:solidFill>
                  <a:schemeClr val="tx1"/>
                </a:solidFill>
                <a:latin typeface="+mn-lt"/>
                <a:ea typeface="+mn-ea"/>
                <a:cs typeface="+mn-cs"/>
              </a:rPr>
              <a:t>Use the lowest effective dose</a:t>
            </a:r>
          </a:p>
          <a:p>
            <a:pPr marL="342900" indent="-342900">
              <a:buClr>
                <a:schemeClr val="accent1"/>
              </a:buClr>
              <a:buFont typeface="Wingdings" panose="05000000000000000000" pitchFamily="2" charset="2"/>
              <a:buChar char="q"/>
            </a:pPr>
            <a:r>
              <a:rPr lang="en-US" sz="900" i="1" kern="1200" dirty="0">
                <a:solidFill>
                  <a:schemeClr val="tx1"/>
                </a:solidFill>
                <a:latin typeface="+mn-lt"/>
                <a:ea typeface="+mn-ea"/>
                <a:cs typeface="+mn-cs"/>
              </a:rPr>
              <a:t>Evaluate benefits &amp; harms frequently</a:t>
            </a:r>
          </a:p>
          <a:p>
            <a:pPr marL="342900" indent="-342900">
              <a:buClr>
                <a:schemeClr val="accent1"/>
              </a:buClr>
              <a:buFont typeface="Wingdings" panose="05000000000000000000" pitchFamily="2" charset="2"/>
              <a:buChar char="q"/>
            </a:pPr>
            <a:r>
              <a:rPr lang="en-US" sz="900" i="1" kern="1200" dirty="0">
                <a:solidFill>
                  <a:schemeClr val="tx1"/>
                </a:solidFill>
                <a:latin typeface="+mn-lt"/>
                <a:ea typeface="+mn-ea"/>
                <a:cs typeface="+mn-cs"/>
              </a:rPr>
              <a:t>Use urine drug testing</a:t>
            </a:r>
          </a:p>
          <a:p>
            <a:pPr marL="342900" indent="-342900">
              <a:buClr>
                <a:schemeClr val="accent1"/>
              </a:buClr>
              <a:buFont typeface="Wingdings" panose="05000000000000000000" pitchFamily="2" charset="2"/>
              <a:buChar char="q"/>
            </a:pPr>
            <a:r>
              <a:rPr lang="en-US" sz="900" i="1" kern="1200" dirty="0">
                <a:solidFill>
                  <a:schemeClr val="tx1"/>
                </a:solidFill>
                <a:latin typeface="+mn-lt"/>
                <a:ea typeface="+mn-ea"/>
                <a:cs typeface="+mn-cs"/>
              </a:rPr>
              <a:t>Review PDMP data</a:t>
            </a:r>
          </a:p>
          <a:p>
            <a:pPr marL="342900" indent="-342900">
              <a:buClr>
                <a:schemeClr val="accent1"/>
              </a:buClr>
              <a:buFont typeface="Wingdings" panose="05000000000000000000" pitchFamily="2" charset="2"/>
              <a:buChar char="q"/>
            </a:pPr>
            <a:r>
              <a:rPr lang="en-US" sz="900" i="1" kern="1200" dirty="0">
                <a:solidFill>
                  <a:schemeClr val="tx1"/>
                </a:solidFill>
                <a:latin typeface="+mn-lt"/>
                <a:ea typeface="+mn-ea"/>
                <a:cs typeface="+mn-cs"/>
              </a:rPr>
              <a:t>Use strategies to mitigate risk  </a:t>
            </a:r>
            <a:br>
              <a:rPr lang="en-US" sz="900" i="1" kern="1200" dirty="0">
                <a:solidFill>
                  <a:schemeClr val="tx1"/>
                </a:solidFill>
                <a:latin typeface="+mn-lt"/>
                <a:ea typeface="+mn-ea"/>
                <a:cs typeface="+mn-cs"/>
              </a:rPr>
            </a:br>
            <a:r>
              <a:rPr lang="en-US" sz="900" i="1" kern="1200" dirty="0">
                <a:solidFill>
                  <a:schemeClr val="tx1"/>
                </a:solidFill>
                <a:latin typeface="+mn-lt"/>
                <a:ea typeface="+mn-ea"/>
                <a:cs typeface="+mn-cs"/>
              </a:rPr>
              <a:t>   (e.g., naloxone)</a:t>
            </a:r>
          </a:p>
          <a:p>
            <a:pPr marL="342900" indent="-342900">
              <a:buClr>
                <a:schemeClr val="accent1"/>
              </a:buClr>
              <a:buFont typeface="Wingdings" panose="05000000000000000000" pitchFamily="2" charset="2"/>
              <a:buChar char="q"/>
            </a:pPr>
            <a:r>
              <a:rPr lang="en-US" sz="900" i="1" kern="1200" dirty="0">
                <a:solidFill>
                  <a:schemeClr val="tx1"/>
                </a:solidFill>
                <a:latin typeface="+mn-lt"/>
                <a:ea typeface="+mn-ea"/>
                <a:cs typeface="+mn-cs"/>
              </a:rPr>
              <a:t>Avoid concurrent opioid &amp; sedative prescribing</a:t>
            </a:r>
          </a:p>
          <a:p>
            <a:pPr marL="342900" indent="-342900">
              <a:buClr>
                <a:schemeClr val="accent1"/>
              </a:buClr>
              <a:buFont typeface="Wingdings" panose="05000000000000000000" pitchFamily="2" charset="2"/>
              <a:buChar char="q"/>
            </a:pPr>
            <a:r>
              <a:rPr lang="en-US" sz="900" i="1" kern="1200" dirty="0">
                <a:solidFill>
                  <a:schemeClr val="tx1"/>
                </a:solidFill>
                <a:latin typeface="+mn-lt"/>
                <a:ea typeface="+mn-ea"/>
                <a:cs typeface="+mn-cs"/>
              </a:rPr>
              <a:t>Offer treatment for Opioid Use </a:t>
            </a:r>
            <a:r>
              <a:rPr lang="en-US" sz="900" i="1" kern="1200" dirty="0" smtClean="0">
                <a:solidFill>
                  <a:schemeClr val="tx1"/>
                </a:solidFill>
                <a:latin typeface="+mn-lt"/>
                <a:ea typeface="+mn-ea"/>
                <a:cs typeface="+mn-cs"/>
              </a:rPr>
              <a:t>Disorder]</a:t>
            </a:r>
            <a:endParaRPr lang="en-US" sz="900" i="1" kern="1200" dirty="0">
              <a:solidFill>
                <a:schemeClr val="tx1"/>
              </a:solidFill>
              <a:latin typeface="+mn-lt"/>
              <a:ea typeface="+mn-ea"/>
              <a:cs typeface="+mn-cs"/>
            </a:endParaRPr>
          </a:p>
          <a:p>
            <a:pPr>
              <a:lnSpc>
                <a:spcPct val="100000"/>
              </a:lnSpc>
              <a:spcBef>
                <a:spcPts val="0"/>
              </a:spcBef>
              <a:spcAft>
                <a:spcPts val="0"/>
              </a:spcAft>
              <a:buFont typeface="Wingdings" panose="05000000000000000000" pitchFamily="2" charset="2"/>
              <a:buChar char="ü"/>
            </a:pPr>
            <a:endParaRPr lang="en-US" sz="900" kern="1200" dirty="0">
              <a:solidFill>
                <a:schemeClr val="tx1"/>
              </a:solidFill>
              <a:latin typeface="+mn-lt"/>
              <a:ea typeface="+mn-ea"/>
              <a:cs typeface="+mn-cs"/>
            </a:endParaRPr>
          </a:p>
          <a:p>
            <a:pPr>
              <a:lnSpc>
                <a:spcPct val="100000"/>
              </a:lnSpc>
              <a:spcBef>
                <a:spcPts val="0"/>
              </a:spcBef>
              <a:spcAft>
                <a:spcPts val="0"/>
              </a:spcAft>
              <a:buFont typeface="Wingdings" panose="05000000000000000000" pitchFamily="2" charset="2"/>
              <a:buChar char="ü"/>
            </a:pPr>
            <a:endParaRPr lang="en-US" sz="900" kern="1200" dirty="0">
              <a:solidFill>
                <a:schemeClr val="tx1"/>
              </a:solidFill>
              <a:latin typeface="+mn-lt"/>
              <a:ea typeface="+mn-ea"/>
              <a:cs typeface="+mn-cs"/>
            </a:endParaRPr>
          </a:p>
          <a:p>
            <a:pPr>
              <a:lnSpc>
                <a:spcPct val="100000"/>
              </a:lnSpc>
              <a:spcBef>
                <a:spcPts val="0"/>
              </a:spcBef>
              <a:spcAft>
                <a:spcPts val="0"/>
              </a:spcAft>
              <a:buFont typeface="Wingdings" panose="05000000000000000000" pitchFamily="2" charset="2"/>
              <a:buChar char="ü"/>
            </a:pPr>
            <a:endParaRPr lang="en-US" sz="900" kern="1200" dirty="0">
              <a:solidFill>
                <a:schemeClr val="tx1"/>
              </a:solidFill>
              <a:latin typeface="+mn-lt"/>
              <a:ea typeface="+mn-ea"/>
              <a:cs typeface="+mn-cs"/>
            </a:endParaRPr>
          </a:p>
          <a:p>
            <a:pPr>
              <a:lnSpc>
                <a:spcPct val="100000"/>
              </a:lnSpc>
              <a:spcBef>
                <a:spcPts val="0"/>
              </a:spcBef>
              <a:spcAft>
                <a:spcPts val="0"/>
              </a:spcAft>
            </a:pPr>
            <a:endParaRPr lang="en-US" sz="9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0FE8B2D-812C-49DE-8C18-07853008DEC4}" type="slidenum">
              <a:rPr lang="en-US" smtClean="0"/>
              <a:t>5</a:t>
            </a:fld>
            <a:endParaRPr lang="en-US" dirty="0"/>
          </a:p>
        </p:txBody>
      </p:sp>
    </p:spTree>
    <p:extLst>
      <p:ext uri="{BB962C8B-B14F-4D97-AF65-F5344CB8AC3E}">
        <p14:creationId xmlns:p14="http://schemas.microsoft.com/office/powerpoint/2010/main" val="160626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state and local efforts:</a:t>
            </a:r>
          </a:p>
          <a:p>
            <a:endParaRPr lang="en-US" dirty="0"/>
          </a:p>
          <a:p>
            <a:r>
              <a:rPr lang="en-US" dirty="0" smtClean="0"/>
              <a:t>For example,</a:t>
            </a:r>
            <a:r>
              <a:rPr lang="en-US" baseline="0" dirty="0" smtClean="0"/>
              <a:t> </a:t>
            </a:r>
            <a:r>
              <a:rPr lang="en-US" dirty="0" smtClean="0"/>
              <a:t>WA </a:t>
            </a:r>
            <a:r>
              <a:rPr lang="en-US" dirty="0"/>
              <a:t>1427 provides “bumpers” to help</a:t>
            </a:r>
            <a:r>
              <a:rPr lang="en-US" baseline="0" dirty="0"/>
              <a:t> providers and patients</a:t>
            </a:r>
            <a:endParaRPr lang="en-US" dirty="0"/>
          </a:p>
          <a:p>
            <a:endParaRPr lang="en-US" dirty="0"/>
          </a:p>
          <a:p>
            <a:endParaRPr lang="en-US" i="1" baseline="0" dirty="0"/>
          </a:p>
          <a:p>
            <a:r>
              <a:rPr lang="en-US" i="1" baseline="0" dirty="0" smtClean="0"/>
              <a:t>[FYI notes on 1427 :</a:t>
            </a:r>
            <a:endParaRPr lang="en-US" i="1" baseline="0" dirty="0"/>
          </a:p>
          <a:p>
            <a:pPr>
              <a:lnSpc>
                <a:spcPct val="100000"/>
              </a:lnSpc>
              <a:spcBef>
                <a:spcPts val="0"/>
              </a:spcBef>
              <a:spcAft>
                <a:spcPts val="0"/>
              </a:spcAft>
              <a:buFont typeface="Wingdings" panose="05000000000000000000" pitchFamily="2" charset="2"/>
              <a:buChar char="q"/>
            </a:pPr>
            <a:r>
              <a:rPr lang="en-US" sz="900" i="1" kern="1200" dirty="0">
                <a:solidFill>
                  <a:schemeClr val="tx1"/>
                </a:solidFill>
                <a:latin typeface="+mn-lt"/>
                <a:ea typeface="+mn-ea"/>
                <a:cs typeface="+mn-cs"/>
              </a:rPr>
              <a:t>Register with the PDMP: Prescription Drug Monitoring Program</a:t>
            </a:r>
          </a:p>
          <a:p>
            <a:pPr>
              <a:lnSpc>
                <a:spcPct val="100000"/>
              </a:lnSpc>
              <a:spcBef>
                <a:spcPts val="0"/>
              </a:spcBef>
              <a:spcAft>
                <a:spcPts val="0"/>
              </a:spcAft>
              <a:buFont typeface="Wingdings" panose="05000000000000000000" pitchFamily="2" charset="2"/>
              <a:buChar char="q"/>
            </a:pPr>
            <a:endParaRPr lang="en-US" sz="900" i="1" kern="1200" dirty="0">
              <a:solidFill>
                <a:schemeClr val="tx1"/>
              </a:solidFill>
              <a:latin typeface="+mn-lt"/>
              <a:ea typeface="+mn-ea"/>
              <a:cs typeface="+mn-cs"/>
            </a:endParaRPr>
          </a:p>
          <a:p>
            <a:pPr>
              <a:lnSpc>
                <a:spcPct val="100000"/>
              </a:lnSpc>
              <a:spcBef>
                <a:spcPts val="0"/>
              </a:spcBef>
              <a:spcAft>
                <a:spcPts val="0"/>
              </a:spcAft>
              <a:buFont typeface="Wingdings" panose="05000000000000000000" pitchFamily="2" charset="2"/>
              <a:buChar char="q"/>
            </a:pPr>
            <a:r>
              <a:rPr lang="en-US" sz="900" i="1" kern="1200" dirty="0">
                <a:solidFill>
                  <a:schemeClr val="tx1"/>
                </a:solidFill>
                <a:latin typeface="+mn-lt"/>
                <a:ea typeface="+mn-ea"/>
                <a:cs typeface="+mn-cs"/>
              </a:rPr>
              <a:t>Provide information on opioid risks, safe storage, and disposal; document that you provided this information</a:t>
            </a:r>
          </a:p>
          <a:p>
            <a:pPr>
              <a:lnSpc>
                <a:spcPct val="100000"/>
              </a:lnSpc>
              <a:spcBef>
                <a:spcPts val="0"/>
              </a:spcBef>
              <a:spcAft>
                <a:spcPts val="0"/>
              </a:spcAft>
              <a:buFont typeface="Wingdings" panose="05000000000000000000" pitchFamily="2" charset="2"/>
              <a:buChar char="q"/>
            </a:pPr>
            <a:endParaRPr lang="en-US" sz="900" i="1" kern="1200" dirty="0">
              <a:solidFill>
                <a:schemeClr val="tx1"/>
              </a:solidFill>
              <a:latin typeface="+mn-lt"/>
              <a:ea typeface="+mn-ea"/>
              <a:cs typeface="+mn-cs"/>
            </a:endParaRPr>
          </a:p>
          <a:p>
            <a:pPr>
              <a:lnSpc>
                <a:spcPct val="100000"/>
              </a:lnSpc>
              <a:spcBef>
                <a:spcPts val="0"/>
              </a:spcBef>
              <a:spcAft>
                <a:spcPts val="0"/>
              </a:spcAft>
              <a:buFont typeface="Wingdings" panose="05000000000000000000" pitchFamily="2" charset="2"/>
              <a:buChar char="q"/>
            </a:pPr>
            <a:r>
              <a:rPr lang="en-US" sz="900" i="1" kern="1200" dirty="0">
                <a:solidFill>
                  <a:schemeClr val="tx1"/>
                </a:solidFill>
                <a:latin typeface="+mn-lt"/>
                <a:ea typeface="+mn-ea"/>
                <a:cs typeface="+mn-cs"/>
              </a:rPr>
              <a:t>No prescribing of opioids if patient is using a sedative without documentation of risks, consultation with prescriber of sedative, and consideration of tapering</a:t>
            </a:r>
          </a:p>
          <a:p>
            <a:pPr>
              <a:lnSpc>
                <a:spcPct val="100000"/>
              </a:lnSpc>
              <a:spcBef>
                <a:spcPts val="0"/>
              </a:spcBef>
              <a:spcAft>
                <a:spcPts val="0"/>
              </a:spcAft>
              <a:buFont typeface="Wingdings" panose="05000000000000000000" pitchFamily="2" charset="2"/>
              <a:buChar char="q"/>
            </a:pPr>
            <a:endParaRPr lang="en-US" sz="900" i="1" kern="1200" dirty="0">
              <a:solidFill>
                <a:schemeClr val="tx1"/>
              </a:solidFill>
              <a:latin typeface="+mn-lt"/>
              <a:ea typeface="+mn-ea"/>
              <a:cs typeface="+mn-cs"/>
            </a:endParaRPr>
          </a:p>
          <a:p>
            <a:pPr>
              <a:lnSpc>
                <a:spcPct val="100000"/>
              </a:lnSpc>
              <a:spcBef>
                <a:spcPts val="0"/>
              </a:spcBef>
              <a:spcAft>
                <a:spcPts val="0"/>
              </a:spcAft>
              <a:buFont typeface="Wingdings" panose="05000000000000000000" pitchFamily="2" charset="2"/>
              <a:buChar char="q"/>
            </a:pPr>
            <a:r>
              <a:rPr lang="en-US" sz="900" i="1" kern="1200" dirty="0">
                <a:solidFill>
                  <a:schemeClr val="tx1"/>
                </a:solidFill>
                <a:latin typeface="+mn-lt"/>
                <a:ea typeface="+mn-ea"/>
                <a:cs typeface="+mn-cs"/>
              </a:rPr>
              <a:t>Ensure high risk patients have naloxone</a:t>
            </a:r>
          </a:p>
          <a:p>
            <a:pPr>
              <a:lnSpc>
                <a:spcPct val="100000"/>
              </a:lnSpc>
              <a:spcBef>
                <a:spcPts val="0"/>
              </a:spcBef>
              <a:spcAft>
                <a:spcPts val="0"/>
              </a:spcAft>
              <a:buFont typeface="Wingdings" panose="05000000000000000000" pitchFamily="2" charset="2"/>
              <a:buChar char="q"/>
            </a:pPr>
            <a:endParaRPr lang="en-US" sz="900" i="1" kern="1200" dirty="0">
              <a:solidFill>
                <a:schemeClr val="tx1"/>
              </a:solidFill>
              <a:latin typeface="+mn-lt"/>
              <a:ea typeface="+mn-ea"/>
              <a:cs typeface="+mn-cs"/>
            </a:endParaRPr>
          </a:p>
          <a:p>
            <a:pPr>
              <a:lnSpc>
                <a:spcPct val="100000"/>
              </a:lnSpc>
              <a:spcBef>
                <a:spcPts val="0"/>
              </a:spcBef>
              <a:spcAft>
                <a:spcPts val="0"/>
              </a:spcAft>
              <a:buFont typeface="Wingdings" panose="05000000000000000000" pitchFamily="2" charset="2"/>
              <a:buChar char="q"/>
            </a:pPr>
            <a:r>
              <a:rPr lang="en-US" sz="900" i="1" kern="1200" dirty="0">
                <a:solidFill>
                  <a:schemeClr val="tx1"/>
                </a:solidFill>
                <a:latin typeface="+mn-lt"/>
                <a:ea typeface="+mn-ea"/>
                <a:cs typeface="+mn-cs"/>
              </a:rPr>
              <a:t>Base your frequency of visits, PDMP checks, urine drug tests on patient risk status</a:t>
            </a:r>
          </a:p>
          <a:p>
            <a:pPr>
              <a:lnSpc>
                <a:spcPct val="100000"/>
              </a:lnSpc>
              <a:spcBef>
                <a:spcPts val="0"/>
              </a:spcBef>
              <a:spcAft>
                <a:spcPts val="0"/>
              </a:spcAft>
              <a:buFont typeface="Wingdings" panose="05000000000000000000" pitchFamily="2" charset="2"/>
              <a:buChar char="q"/>
            </a:pPr>
            <a:endParaRPr lang="en-US" sz="900" i="1" kern="1200" dirty="0">
              <a:solidFill>
                <a:schemeClr val="tx1"/>
              </a:solidFill>
              <a:latin typeface="+mn-lt"/>
              <a:ea typeface="+mn-ea"/>
              <a:cs typeface="+mn-cs"/>
            </a:endParaRPr>
          </a:p>
          <a:p>
            <a:pPr>
              <a:lnSpc>
                <a:spcPct val="100000"/>
              </a:lnSpc>
              <a:spcBef>
                <a:spcPts val="0"/>
              </a:spcBef>
              <a:spcAft>
                <a:spcPts val="0"/>
              </a:spcAft>
              <a:buFont typeface="Wingdings" panose="05000000000000000000" pitchFamily="2" charset="2"/>
              <a:buChar char="q"/>
            </a:pPr>
            <a:r>
              <a:rPr lang="en-US" sz="900" i="1" kern="1200" dirty="0">
                <a:solidFill>
                  <a:schemeClr val="tx1"/>
                </a:solidFill>
                <a:latin typeface="+mn-lt"/>
                <a:ea typeface="+mn-ea"/>
                <a:cs typeface="+mn-cs"/>
              </a:rPr>
              <a:t>Encourages care of patients with legacy </a:t>
            </a:r>
            <a:r>
              <a:rPr lang="en-US" sz="900" i="1" kern="1200" dirty="0" smtClean="0">
                <a:solidFill>
                  <a:schemeClr val="tx1"/>
                </a:solidFill>
                <a:latin typeface="+mn-lt"/>
                <a:ea typeface="+mn-ea"/>
                <a:cs typeface="+mn-cs"/>
              </a:rPr>
              <a:t>prescriptions]</a:t>
            </a:r>
            <a:endParaRPr lang="en-US" sz="900" i="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0FE8B2D-812C-49DE-8C18-07853008DEC4}" type="slidenum">
              <a:rPr lang="en-US" smtClean="0"/>
              <a:t>6</a:t>
            </a:fld>
            <a:endParaRPr lang="en-US" dirty="0"/>
          </a:p>
        </p:txBody>
      </p:sp>
    </p:spTree>
    <p:extLst>
      <p:ext uri="{BB962C8B-B14F-4D97-AF65-F5344CB8AC3E}">
        <p14:creationId xmlns:p14="http://schemas.microsoft.com/office/powerpoint/2010/main" val="3107298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a:t>
            </a:r>
            <a:r>
              <a:rPr lang="en-US" baseline="0" dirty="0"/>
              <a:t> can help to have support when aligning with guidelines and regulations. That’s what the Six Building Blocks does… provides support to match a practice’s opioid management improvement goals.</a:t>
            </a:r>
            <a:endParaRPr lang="en-US" dirty="0"/>
          </a:p>
        </p:txBody>
      </p:sp>
      <p:sp>
        <p:nvSpPr>
          <p:cNvPr id="4" name="Slide Number Placeholder 3"/>
          <p:cNvSpPr>
            <a:spLocks noGrp="1"/>
          </p:cNvSpPr>
          <p:nvPr>
            <p:ph type="sldNum" sz="quarter" idx="10"/>
          </p:nvPr>
        </p:nvSpPr>
        <p:spPr/>
        <p:txBody>
          <a:bodyPr/>
          <a:lstStyle/>
          <a:p>
            <a:fld id="{30FE8B2D-812C-49DE-8C18-07853008DEC4}" type="slidenum">
              <a:rPr lang="en-US" smtClean="0"/>
              <a:t>7</a:t>
            </a:fld>
            <a:endParaRPr lang="en-US" dirty="0"/>
          </a:p>
        </p:txBody>
      </p:sp>
    </p:spTree>
    <p:extLst>
      <p:ext uri="{BB962C8B-B14F-4D97-AF65-F5344CB8AC3E}">
        <p14:creationId xmlns:p14="http://schemas.microsoft.com/office/powerpoint/2010/main" val="944756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cap="none" dirty="0">
                <a:latin typeface="Arial"/>
                <a:cs typeface="Arial"/>
              </a:rPr>
              <a:t>Where did the Six Building Blocks program come from?</a:t>
            </a:r>
          </a:p>
          <a:p>
            <a:endParaRPr lang="en-US" sz="1200" b="0" cap="none" dirty="0">
              <a:latin typeface="Arial"/>
              <a:cs typeface="Arial"/>
            </a:endParaRPr>
          </a:p>
          <a:p>
            <a:r>
              <a:rPr lang="en-US" sz="1200" b="0" cap="none" dirty="0">
                <a:latin typeface="Arial"/>
                <a:cs typeface="Arial"/>
              </a:rPr>
              <a:t>A team from the MacColl Institute at the Kaiser Permanente Washington Health Research Institute was funded by the Robert Wood Johnson Foundation to spend a week with primary care practices in both rural and urban locations across the U.S. that were identified as exemplary in their provision of team-based care. This slide shows the locations of these practices. During these visits, the MacColl team noticed that they were applying their skills in team-based care to address opioid management for their patients with chronic pain.</a:t>
            </a:r>
          </a:p>
          <a:p>
            <a:endParaRPr lang="en-US" sz="1200" b="0" cap="none" dirty="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cap="none" dirty="0" smtClean="0">
                <a:latin typeface="Arial"/>
                <a:cs typeface="Arial"/>
              </a:rPr>
              <a:t>The </a:t>
            </a:r>
            <a:r>
              <a:rPr lang="en-US" sz="1200" b="0" cap="none" dirty="0">
                <a:latin typeface="Arial"/>
                <a:cs typeface="Arial"/>
              </a:rPr>
              <a:t>MacColl team took extensive field notes over the week that they were visiting each of these practices, and a collaborative team from the MacColl Center and the University of Washington took the learnings from these field notes and identified common ways that these practices were addressing opioid management. This team organized the learnings from these practices into the Six Building Blocks for Improved Opioid Management, and published these in the Journal of the American Board of Family Medicine.</a:t>
            </a:r>
          </a:p>
          <a:p>
            <a:endParaRPr lang="en-US" sz="1200" b="0" cap="none" dirty="0">
              <a:latin typeface="Arial"/>
              <a:cs typeface="Arial"/>
            </a:endParaRPr>
          </a:p>
        </p:txBody>
      </p:sp>
      <p:sp>
        <p:nvSpPr>
          <p:cNvPr id="4" name="Slide Number Placeholder 3"/>
          <p:cNvSpPr>
            <a:spLocks noGrp="1"/>
          </p:cNvSpPr>
          <p:nvPr>
            <p:ph type="sldNum" sz="quarter" idx="10"/>
          </p:nvPr>
        </p:nvSpPr>
        <p:spPr/>
        <p:txBody>
          <a:bodyPr/>
          <a:lstStyle/>
          <a:p>
            <a:fld id="{36ECDB1D-18C3-4359-89BC-8706BA51F4C9}" type="slidenum">
              <a:rPr lang="en-US" smtClean="0"/>
              <a:t>8</a:t>
            </a:fld>
            <a:endParaRPr lang="en-US" dirty="0"/>
          </a:p>
        </p:txBody>
      </p:sp>
    </p:spTree>
    <p:extLst>
      <p:ext uri="{BB962C8B-B14F-4D97-AF65-F5344CB8AC3E}">
        <p14:creationId xmlns:p14="http://schemas.microsoft.com/office/powerpoint/2010/main" val="87876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Six Building Blocks that were developed from these field notes.</a:t>
            </a:r>
          </a:p>
          <a:p>
            <a:endParaRPr lang="en-US" dirty="0"/>
          </a:p>
          <a:p>
            <a:pPr marL="228600" indent="-228600">
              <a:buAutoNum type="arabicPeriod"/>
            </a:pPr>
            <a:r>
              <a:rPr lang="en-US" dirty="0"/>
              <a:t>Leadership and consensus. The exemplar practices each had support from their leadership for improving opioid management, and built organization-wide consensus to prioritize more selective and cautious opioid prescribing.</a:t>
            </a:r>
          </a:p>
          <a:p>
            <a:pPr marL="228600" indent="-228600">
              <a:buAutoNum type="arabicPeriod"/>
            </a:pPr>
            <a:r>
              <a:rPr lang="en-US" dirty="0"/>
              <a:t>Policies, patient agreements, and workflows. All of the practices revised their clinic policies and patient agreements related to opioid management, and made sure that these aligned and that they had workflows that would support the implementation of the policies and agreement.</a:t>
            </a:r>
          </a:p>
          <a:p>
            <a:pPr marL="228600" indent="-228600">
              <a:buAutoNum type="arabicPeriod"/>
            </a:pPr>
            <a:r>
              <a:rPr lang="en-US" dirty="0"/>
              <a:t>Tracking and monitoring patient care. Many practices don’t know who their patients with chronic pain using long-term opioid therapy are. These exemplar clinics all found ways to identify their patients, then track and monitor the care they were receiving. In this way they could pro-actively manage the population of their patients with chronic pain using long-term opioid therapy, both before, during and in between clinic visits.</a:t>
            </a:r>
          </a:p>
          <a:p>
            <a:r>
              <a:rPr lang="en-US" dirty="0"/>
              <a:t>4. Planned, patient centered visits. These exemplar practices were routinely preparing and planning for the clinic visits of all patients using long-term opioid therapy, through strategies like huddles. The practices also provided training opportunities for their providers and staff on how to communicate in patient-centered, empathic ways, since there can be significant stigma attached with use of long-term opioid therapy, and the work these practices were doing was likely to result in conversations that might be challenging (for example, around tapering opioid medications)</a:t>
            </a:r>
          </a:p>
          <a:p>
            <a:r>
              <a:rPr lang="en-US" dirty="0"/>
              <a:t>5. Caring for complex patients. Many patients with chronic pain who are using long-term opioid therapy have other conditions – mental health disorders like depression, anxiety, PTSD, and some (up to 25%) have opioid use disorder. So these exemplar practices made sure that they had resources in place to provide treatment for these mental health conditions and opioid use disorder (e.g., referral capabilities to behavioral health providers, offering suboxone therapy themselves)</a:t>
            </a:r>
          </a:p>
          <a:p>
            <a:r>
              <a:rPr lang="en-US" dirty="0"/>
              <a:t>6. Finally, the exemplar clinics all chose metrics that they followed to make sure that they were monitoring their success as they implemented their programs, and if they weren’t reaching their goals, they could make adjustments in their programs.</a:t>
            </a:r>
          </a:p>
          <a:p>
            <a:pPr marL="228600" indent="-228600">
              <a:buAutoNum type="arabicPeriod"/>
            </a:pPr>
            <a:endParaRPr lang="en-US" dirty="0"/>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30FE8B2D-812C-49DE-8C18-07853008DEC4}" type="slidenum">
              <a:rPr lang="en-US" smtClean="0"/>
              <a:t>9</a:t>
            </a:fld>
            <a:endParaRPr lang="en-US" dirty="0"/>
          </a:p>
        </p:txBody>
      </p:sp>
    </p:spTree>
    <p:extLst>
      <p:ext uri="{BB962C8B-B14F-4D97-AF65-F5344CB8AC3E}">
        <p14:creationId xmlns:p14="http://schemas.microsoft.com/office/powerpoint/2010/main" val="2255562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0562655-DDCA-4969-8078-0D281DE9E89D}" type="datetimeFigureOut">
              <a:rPr lang="en-US" smtClean="0"/>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E6665F-DA84-4B7D-9102-6ED482A0C5AC}" type="slidenum">
              <a:rPr lang="en-US" smtClean="0"/>
              <a:t>‹#›</a:t>
            </a:fld>
            <a:endParaRPr lang="en-US" dirty="0"/>
          </a:p>
        </p:txBody>
      </p:sp>
    </p:spTree>
    <p:extLst>
      <p:ext uri="{BB962C8B-B14F-4D97-AF65-F5344CB8AC3E}">
        <p14:creationId xmlns:p14="http://schemas.microsoft.com/office/powerpoint/2010/main" val="3112141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562655-DDCA-4969-8078-0D281DE9E89D}" type="datetimeFigureOut">
              <a:rPr lang="en-US" smtClean="0"/>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E6665F-DA84-4B7D-9102-6ED482A0C5AC}" type="slidenum">
              <a:rPr lang="en-US" smtClean="0"/>
              <a:t>‹#›</a:t>
            </a:fld>
            <a:endParaRPr lang="en-US" dirty="0"/>
          </a:p>
        </p:txBody>
      </p:sp>
    </p:spTree>
    <p:extLst>
      <p:ext uri="{BB962C8B-B14F-4D97-AF65-F5344CB8AC3E}">
        <p14:creationId xmlns:p14="http://schemas.microsoft.com/office/powerpoint/2010/main" val="2805750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562655-DDCA-4969-8078-0D281DE9E89D}" type="datetimeFigureOut">
              <a:rPr lang="en-US" smtClean="0"/>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E6665F-DA84-4B7D-9102-6ED482A0C5AC}" type="slidenum">
              <a:rPr lang="en-US" smtClean="0"/>
              <a:t>‹#›</a:t>
            </a:fld>
            <a:endParaRPr lang="en-US" dirty="0"/>
          </a:p>
        </p:txBody>
      </p:sp>
    </p:spTree>
    <p:extLst>
      <p:ext uri="{BB962C8B-B14F-4D97-AF65-F5344CB8AC3E}">
        <p14:creationId xmlns:p14="http://schemas.microsoft.com/office/powerpoint/2010/main" val="1614691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45394" y="693981"/>
            <a:ext cx="9880333" cy="893804"/>
          </a:xfrm>
        </p:spPr>
        <p:txBody>
          <a:bodyPr/>
          <a:lstStyle/>
          <a:p>
            <a:r>
              <a:rPr lang="en-US" dirty="0"/>
              <a:t>Click to edit Master title style</a:t>
            </a:r>
          </a:p>
        </p:txBody>
      </p:sp>
      <p:sp>
        <p:nvSpPr>
          <p:cNvPr id="3" name="Content Placeholder 2"/>
          <p:cNvSpPr>
            <a:spLocks noGrp="1"/>
          </p:cNvSpPr>
          <p:nvPr>
            <p:ph idx="1"/>
          </p:nvPr>
        </p:nvSpPr>
        <p:spPr>
          <a:xfrm>
            <a:off x="1056020" y="1941247"/>
            <a:ext cx="10058401" cy="3611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smtClean="0"/>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smtClean="0"/>
              <a:t>‹#›</a:t>
            </a:fld>
            <a:endParaRPr lang="en-US" dirty="0"/>
          </a:p>
        </p:txBody>
      </p:sp>
      <p:pic>
        <p:nvPicPr>
          <p:cNvPr id="7" name="Picture 6"/>
          <p:cNvPicPr>
            <a:picLocks noChangeAspect="1"/>
          </p:cNvPicPr>
          <p:nvPr userDrawn="1"/>
        </p:nvPicPr>
        <p:blipFill rotWithShape="1">
          <a:blip r:embed="rId2"/>
          <a:srcRect r="6332" b="24138"/>
          <a:stretch/>
        </p:blipFill>
        <p:spPr>
          <a:xfrm>
            <a:off x="2" y="-24"/>
            <a:ext cx="1508368" cy="994664"/>
          </a:xfrm>
          <a:prstGeom prst="rect">
            <a:avLst/>
          </a:prstGeom>
        </p:spPr>
      </p:pic>
    </p:spTree>
    <p:extLst>
      <p:ext uri="{BB962C8B-B14F-4D97-AF65-F5344CB8AC3E}">
        <p14:creationId xmlns:p14="http://schemas.microsoft.com/office/powerpoint/2010/main" val="4020810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65228" y="61598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562655-DDCA-4969-8078-0D281DE9E89D}" type="datetimeFigureOut">
              <a:rPr lang="en-US" smtClean="0"/>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E6665F-DA84-4B7D-9102-6ED482A0C5AC}" type="slidenum">
              <a:rPr lang="en-US" smtClean="0"/>
              <a:t>‹#›</a:t>
            </a:fld>
            <a:endParaRPr lang="en-US" dirty="0"/>
          </a:p>
        </p:txBody>
      </p:sp>
    </p:spTree>
    <p:extLst>
      <p:ext uri="{BB962C8B-B14F-4D97-AF65-F5344CB8AC3E}">
        <p14:creationId xmlns:p14="http://schemas.microsoft.com/office/powerpoint/2010/main" val="3853592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562655-DDCA-4969-8078-0D281DE9E89D}" type="datetimeFigureOut">
              <a:rPr lang="en-US" smtClean="0"/>
              <a:t>5/18/2020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E6665F-DA84-4B7D-9102-6ED482A0C5AC}" type="slidenum">
              <a:rPr lang="en-US" smtClean="0"/>
              <a:t>‹#›</a:t>
            </a:fld>
            <a:endParaRPr lang="en-US" dirty="0"/>
          </a:p>
        </p:txBody>
      </p:sp>
    </p:spTree>
    <p:extLst>
      <p:ext uri="{BB962C8B-B14F-4D97-AF65-F5344CB8AC3E}">
        <p14:creationId xmlns:p14="http://schemas.microsoft.com/office/powerpoint/2010/main" val="617937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0562655-DDCA-4969-8078-0D281DE9E89D}" type="datetimeFigureOut">
              <a:rPr lang="en-US" smtClean="0"/>
              <a:t>5/18/2020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8E6665F-DA84-4B7D-9102-6ED482A0C5AC}" type="slidenum">
              <a:rPr lang="en-US" smtClean="0"/>
              <a:t>‹#›</a:t>
            </a:fld>
            <a:endParaRPr lang="en-US" dirty="0"/>
          </a:p>
        </p:txBody>
      </p:sp>
    </p:spTree>
    <p:extLst>
      <p:ext uri="{BB962C8B-B14F-4D97-AF65-F5344CB8AC3E}">
        <p14:creationId xmlns:p14="http://schemas.microsoft.com/office/powerpoint/2010/main" val="2048716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562655-DDCA-4969-8078-0D281DE9E89D}" type="datetimeFigureOut">
              <a:rPr lang="en-US" smtClean="0"/>
              <a:t>5/18/2020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8E6665F-DA84-4B7D-9102-6ED482A0C5AC}" type="slidenum">
              <a:rPr lang="en-US" smtClean="0"/>
              <a:t>‹#›</a:t>
            </a:fld>
            <a:endParaRPr lang="en-US" dirty="0"/>
          </a:p>
        </p:txBody>
      </p:sp>
    </p:spTree>
    <p:extLst>
      <p:ext uri="{BB962C8B-B14F-4D97-AF65-F5344CB8AC3E}">
        <p14:creationId xmlns:p14="http://schemas.microsoft.com/office/powerpoint/2010/main" val="3845464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srcRect r="6332" b="24138"/>
          <a:stretch/>
        </p:blipFill>
        <p:spPr>
          <a:xfrm>
            <a:off x="1" y="-24"/>
            <a:ext cx="1594337" cy="994664"/>
          </a:xfrm>
          <a:prstGeom prst="rect">
            <a:avLst/>
          </a:prstGeom>
        </p:spPr>
      </p:pic>
    </p:spTree>
    <p:extLst>
      <p:ext uri="{BB962C8B-B14F-4D97-AF65-F5344CB8AC3E}">
        <p14:creationId xmlns:p14="http://schemas.microsoft.com/office/powerpoint/2010/main" val="3588454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2125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936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0562655-DDCA-4969-8078-0D281DE9E89D}" type="datetimeFigureOut">
              <a:rPr lang="en-US" smtClean="0"/>
              <a:t>5/18/2020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E6665F-DA84-4B7D-9102-6ED482A0C5AC}" type="slidenum">
              <a:rPr lang="en-US" smtClean="0"/>
              <a:t>‹#›</a:t>
            </a:fld>
            <a:endParaRPr lang="en-US" dirty="0"/>
          </a:p>
        </p:txBody>
      </p:sp>
    </p:spTree>
    <p:extLst>
      <p:ext uri="{BB962C8B-B14F-4D97-AF65-F5344CB8AC3E}">
        <p14:creationId xmlns:p14="http://schemas.microsoft.com/office/powerpoint/2010/main" val="2792520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162367"/>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79" y="1845734"/>
            <a:ext cx="100584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2" y="6459787"/>
            <a:ext cx="2472271" cy="365125"/>
          </a:xfrm>
          <a:prstGeom prst="rect">
            <a:avLst/>
          </a:prstGeom>
        </p:spPr>
        <p:txBody>
          <a:bodyPr vert="horz" lIns="91440" tIns="45720" rIns="91440" bIns="45720" rtlCol="0" anchor="ctr"/>
          <a:lstStyle>
            <a:lvl1pPr algn="l">
              <a:defRPr sz="900">
                <a:solidFill>
                  <a:srgbClr val="FFFFFF"/>
                </a:solidFill>
              </a:defRPr>
            </a:lvl1pPr>
          </a:lstStyle>
          <a:p>
            <a:fld id="{90562655-DDCA-4969-8078-0D281DE9E89D}" type="datetimeFigureOut">
              <a:rPr lang="en-US" smtClean="0"/>
              <a:t>5/18/2020</a:t>
            </a:fld>
            <a:endParaRPr lang="en-US" dirty="0"/>
          </a:p>
        </p:txBody>
      </p:sp>
      <p:sp>
        <p:nvSpPr>
          <p:cNvPr id="5" name="Footer Placeholder 4"/>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60" y="6459787"/>
            <a:ext cx="1312025" cy="365125"/>
          </a:xfrm>
          <a:prstGeom prst="rect">
            <a:avLst/>
          </a:prstGeom>
        </p:spPr>
        <p:txBody>
          <a:bodyPr vert="horz" lIns="91440" tIns="45720" rIns="91440" bIns="45720" rtlCol="0" anchor="ctr"/>
          <a:lstStyle>
            <a:lvl1pPr algn="r">
              <a:defRPr sz="1050">
                <a:solidFill>
                  <a:srgbClr val="FFFFFF"/>
                </a:solidFill>
              </a:defRPr>
            </a:lvl1pPr>
          </a:lstStyle>
          <a:p>
            <a:fld id="{28E6665F-DA84-4B7D-9102-6ED482A0C5AC}" type="slidenum">
              <a:rPr lang="en-US" smtClean="0"/>
              <a:t>‹#›</a:t>
            </a:fld>
            <a:endParaRPr lang="en-US" dirty="0"/>
          </a:p>
        </p:txBody>
      </p:sp>
    </p:spTree>
    <p:extLst>
      <p:ext uri="{BB962C8B-B14F-4D97-AF65-F5344CB8AC3E}">
        <p14:creationId xmlns:p14="http://schemas.microsoft.com/office/powerpoint/2010/main" val="69086763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www.annfammed.org/content/17/4/319.long" TargetMode="Externa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hyperlink" Target="https://www.jabfm.org/content/32/5/715.abstract?etoc"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improvingopioidcare.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jabfm.org/content/30/1/44.full#abstract-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s://www.jabfm.org/content/30/1/44"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r="6332" b="24138"/>
          <a:stretch/>
        </p:blipFill>
        <p:spPr>
          <a:xfrm>
            <a:off x="1524001" y="0"/>
            <a:ext cx="3051099" cy="1915886"/>
          </a:xfrm>
          <a:prstGeom prst="rect">
            <a:avLst/>
          </a:prstGeom>
        </p:spPr>
      </p:pic>
      <p:sp>
        <p:nvSpPr>
          <p:cNvPr id="2" name="TextBox 1"/>
          <p:cNvSpPr txBox="1"/>
          <p:nvPr/>
        </p:nvSpPr>
        <p:spPr>
          <a:xfrm flipH="1">
            <a:off x="1899623" y="794570"/>
            <a:ext cx="8273844" cy="4062651"/>
          </a:xfrm>
          <a:prstGeom prst="rect">
            <a:avLst/>
          </a:prstGeom>
          <a:noFill/>
        </p:spPr>
        <p:txBody>
          <a:bodyPr wrap="square" rtlCol="0">
            <a:spAutoFit/>
          </a:bodyPr>
          <a:lstStyle/>
          <a:p>
            <a:pPr algn="ctr"/>
            <a:endParaRPr lang="en-US" sz="5400" dirty="0"/>
          </a:p>
          <a:p>
            <a:pPr algn="ctr"/>
            <a:r>
              <a:rPr lang="en-US" sz="4400" b="1" dirty="0" smtClean="0"/>
              <a:t>Six Building Blocks Introduction</a:t>
            </a:r>
            <a:endParaRPr lang="en-US" sz="4400" b="1" dirty="0"/>
          </a:p>
          <a:p>
            <a:pPr algn="ctr"/>
            <a:endParaRPr lang="en-US" sz="4400" dirty="0"/>
          </a:p>
          <a:p>
            <a:pPr algn="ctr"/>
            <a:r>
              <a:rPr lang="en-US" sz="3600" dirty="0"/>
              <a:t>A Team-Based Approach to Improving Opioid Management in Primary Care</a:t>
            </a:r>
          </a:p>
          <a:p>
            <a:pPr algn="ctr"/>
            <a:endParaRPr lang="en-US" sz="4400" b="1" i="1" dirty="0"/>
          </a:p>
        </p:txBody>
      </p:sp>
      <p:sp>
        <p:nvSpPr>
          <p:cNvPr id="10" name="Rectangle 9"/>
          <p:cNvSpPr/>
          <p:nvPr/>
        </p:nvSpPr>
        <p:spPr>
          <a:xfrm>
            <a:off x="1787047" y="5657440"/>
            <a:ext cx="8644618" cy="861774"/>
          </a:xfrm>
          <a:prstGeom prst="rect">
            <a:avLst/>
          </a:prstGeom>
        </p:spPr>
        <p:txBody>
          <a:bodyPr wrap="square">
            <a:spAutoFit/>
          </a:bodyPr>
          <a:lstStyle/>
          <a:p>
            <a:pPr marL="0" lvl="1"/>
            <a:r>
              <a:rPr lang="en-US" sz="1000" dirty="0"/>
              <a:t>The Six Building Blocks was developed by the University of Washington Dept. of Family Medicine and Kaiser Permanente Washington Health Research Institute. The Six Building Blocks program has received funding from Agency for Healthcare Research &amp; Quality (#R18HS023750, #HHSP233201500013I), Washington State Department of Health (CDC #5 NU17CE002734), National Institute on Drug Abuse (#UG1DAO13714), and Washington State’s Olympic Communities of Health. Its contents are solely the responsibility of the authors and do not necessarily represent the official views of AHRQ, WA DOH, NIDA, or WA OCH.</a:t>
            </a:r>
          </a:p>
          <a:p>
            <a:pPr marL="0" lvl="1"/>
            <a:r>
              <a:rPr lang="en-US" sz="1000" dirty="0"/>
              <a:t>.</a:t>
            </a:r>
          </a:p>
        </p:txBody>
      </p:sp>
    </p:spTree>
    <p:extLst>
      <p:ext uri="{BB962C8B-B14F-4D97-AF65-F5344CB8AC3E}">
        <p14:creationId xmlns:p14="http://schemas.microsoft.com/office/powerpoint/2010/main" val="388516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0266" y="229286"/>
            <a:ext cx="9880333" cy="893804"/>
          </a:xfrm>
        </p:spPr>
        <p:txBody>
          <a:bodyPr/>
          <a:lstStyle/>
          <a:p>
            <a:r>
              <a:rPr lang="en-US" dirty="0" smtClean="0"/>
              <a:t>Support provided along the way</a:t>
            </a:r>
            <a:endParaRPr lang="en-US" dirty="0"/>
          </a:p>
        </p:txBody>
      </p:sp>
      <p:sp>
        <p:nvSpPr>
          <p:cNvPr id="4" name="object 115">
            <a:extLst>
              <a:ext uri="{FF2B5EF4-FFF2-40B4-BE49-F238E27FC236}">
                <a16:creationId xmlns:a16="http://schemas.microsoft.com/office/drawing/2014/main" id="{712E0E63-1700-824F-9267-D4A8B41C517A}"/>
              </a:ext>
            </a:extLst>
          </p:cNvPr>
          <p:cNvSpPr txBox="1">
            <a:spLocks noGrp="1"/>
          </p:cNvSpPr>
          <p:nvPr>
            <p:ph idx="1"/>
          </p:nvPr>
        </p:nvSpPr>
        <p:spPr>
          <a:xfrm>
            <a:off x="554636" y="1708879"/>
            <a:ext cx="11242623" cy="3843387"/>
          </a:xfrm>
          <a:prstGeom prst="rect">
            <a:avLst/>
          </a:prstGeom>
        </p:spPr>
        <p:txBody>
          <a:bodyPr vert="horz" wrap="square" lIns="0" tIns="27939" rIns="0" bIns="0" rtlCol="0">
            <a:noAutofit/>
          </a:bodyPr>
          <a:lstStyle/>
          <a:p>
            <a:pPr marL="139700" marR="189865" indent="-127000">
              <a:spcBef>
                <a:spcPts val="570"/>
              </a:spcBef>
              <a:spcAft>
                <a:spcPts val="1200"/>
              </a:spcAft>
              <a:buChar char="•"/>
              <a:tabLst>
                <a:tab pos="140335" algn="l"/>
              </a:tabLst>
            </a:pPr>
            <a:r>
              <a:rPr lang="en-US" sz="2800" dirty="0" smtClean="0">
                <a:solidFill>
                  <a:srgbClr val="231F20"/>
                </a:solidFill>
                <a:latin typeface="+mj-lt"/>
                <a:cs typeface="Arial" panose="020B0604020202020204" pitchFamily="34" charset="0"/>
              </a:rPr>
              <a:t>Clinic-wide </a:t>
            </a:r>
            <a:r>
              <a:rPr lang="en-US" sz="2800" dirty="0">
                <a:solidFill>
                  <a:srgbClr val="0070C0"/>
                </a:solidFill>
                <a:latin typeface="+mj-lt"/>
                <a:cs typeface="Arial" panose="020B0604020202020204" pitchFamily="34" charset="0"/>
              </a:rPr>
              <a:t>Kickoff</a:t>
            </a:r>
            <a:r>
              <a:rPr lang="en-US" sz="2800" dirty="0">
                <a:latin typeface="+mj-lt"/>
                <a:cs typeface="Arial" panose="020B0604020202020204" pitchFamily="34" charset="0"/>
              </a:rPr>
              <a:t> </a:t>
            </a:r>
            <a:r>
              <a:rPr sz="2800" dirty="0">
                <a:solidFill>
                  <a:srgbClr val="231F20"/>
                </a:solidFill>
                <a:latin typeface="+mj-lt"/>
                <a:cs typeface="Arial" panose="020B0604020202020204" pitchFamily="34" charset="0"/>
              </a:rPr>
              <a:t>to facilitate discussions </a:t>
            </a:r>
            <a:r>
              <a:rPr sz="2800" spc="0" dirty="0">
                <a:solidFill>
                  <a:srgbClr val="231F20"/>
                </a:solidFill>
                <a:latin typeface="+mj-lt"/>
                <a:cs typeface="Arial" panose="020B0604020202020204" pitchFamily="34" charset="0"/>
              </a:rPr>
              <a:t>on the </a:t>
            </a:r>
            <a:r>
              <a:rPr sz="2800" dirty="0">
                <a:solidFill>
                  <a:srgbClr val="231F20"/>
                </a:solidFill>
                <a:latin typeface="+mj-lt"/>
                <a:cs typeface="Arial" panose="020B0604020202020204" pitchFamily="34" charset="0"/>
              </a:rPr>
              <a:t>Six Building</a:t>
            </a:r>
            <a:r>
              <a:rPr sz="2800" spc="-15" dirty="0">
                <a:solidFill>
                  <a:srgbClr val="231F20"/>
                </a:solidFill>
                <a:latin typeface="+mj-lt"/>
                <a:cs typeface="Arial" panose="020B0604020202020204" pitchFamily="34" charset="0"/>
              </a:rPr>
              <a:t> </a:t>
            </a:r>
            <a:r>
              <a:rPr sz="2800" dirty="0">
                <a:solidFill>
                  <a:srgbClr val="231F20"/>
                </a:solidFill>
                <a:latin typeface="+mj-lt"/>
                <a:cs typeface="Arial" panose="020B0604020202020204" pitchFamily="34" charset="0"/>
              </a:rPr>
              <a:t>Blocks</a:t>
            </a:r>
            <a:r>
              <a:rPr lang="en-US" sz="2800" dirty="0">
                <a:solidFill>
                  <a:srgbClr val="231F20"/>
                </a:solidFill>
                <a:latin typeface="+mj-lt"/>
                <a:cs typeface="Arial" panose="020B0604020202020204" pitchFamily="34" charset="0"/>
              </a:rPr>
              <a:t> </a:t>
            </a:r>
            <a:r>
              <a:rPr sz="2800" dirty="0">
                <a:latin typeface="+mj-lt"/>
                <a:cs typeface="Arial" panose="020B0604020202020204" pitchFamily="34" charset="0"/>
              </a:rPr>
              <a:t>self-assessment</a:t>
            </a:r>
          </a:p>
          <a:p>
            <a:pPr marL="139700" marR="5080" indent="-127000">
              <a:spcBef>
                <a:spcPts val="844"/>
              </a:spcBef>
              <a:spcAft>
                <a:spcPts val="1200"/>
              </a:spcAft>
              <a:buChar char="•"/>
              <a:tabLst>
                <a:tab pos="140335" algn="l"/>
              </a:tabLst>
            </a:pPr>
            <a:r>
              <a:rPr lang="en-US" sz="2800" spc="0" dirty="0">
                <a:solidFill>
                  <a:srgbClr val="231F20"/>
                </a:solidFill>
                <a:latin typeface="+mj-lt"/>
                <a:cs typeface="Arial" panose="020B0604020202020204" pitchFamily="34" charset="0"/>
              </a:rPr>
              <a:t>O</a:t>
            </a:r>
            <a:r>
              <a:rPr sz="2800" spc="0" dirty="0">
                <a:solidFill>
                  <a:srgbClr val="231F20"/>
                </a:solidFill>
                <a:latin typeface="+mj-lt"/>
                <a:cs typeface="Arial" panose="020B0604020202020204" pitchFamily="34" charset="0"/>
              </a:rPr>
              <a:t>ngoing guidance </a:t>
            </a:r>
            <a:r>
              <a:rPr sz="2800" dirty="0">
                <a:solidFill>
                  <a:srgbClr val="231F20"/>
                </a:solidFill>
                <a:latin typeface="+mj-lt"/>
                <a:cs typeface="Arial" panose="020B0604020202020204" pitchFamily="34" charset="0"/>
              </a:rPr>
              <a:t>from </a:t>
            </a:r>
            <a:r>
              <a:rPr sz="2800" spc="0" dirty="0">
                <a:solidFill>
                  <a:srgbClr val="231F20"/>
                </a:solidFill>
                <a:latin typeface="+mj-lt"/>
                <a:cs typeface="Arial" panose="020B0604020202020204" pitchFamily="34" charset="0"/>
              </a:rPr>
              <a:t>a </a:t>
            </a:r>
            <a:r>
              <a:rPr lang="en-US" sz="2800" spc="0" dirty="0">
                <a:solidFill>
                  <a:srgbClr val="0070C0"/>
                </a:solidFill>
                <a:latin typeface="+mj-lt"/>
                <a:cs typeface="Arial" panose="020B0604020202020204" pitchFamily="34" charset="0"/>
              </a:rPr>
              <a:t>P</a:t>
            </a:r>
            <a:r>
              <a:rPr sz="2800" dirty="0">
                <a:solidFill>
                  <a:srgbClr val="0070C0"/>
                </a:solidFill>
                <a:latin typeface="+mj-lt"/>
                <a:cs typeface="Arial" panose="020B0604020202020204" pitchFamily="34" charset="0"/>
              </a:rPr>
              <a:t>ractice  </a:t>
            </a:r>
            <a:r>
              <a:rPr lang="en-US" sz="2800" dirty="0">
                <a:solidFill>
                  <a:srgbClr val="0070C0"/>
                </a:solidFill>
                <a:latin typeface="+mj-lt"/>
                <a:cs typeface="Arial" panose="020B0604020202020204" pitchFamily="34" charset="0"/>
              </a:rPr>
              <a:t>C</a:t>
            </a:r>
            <a:r>
              <a:rPr sz="2800" spc="0" dirty="0">
                <a:solidFill>
                  <a:srgbClr val="0070C0"/>
                </a:solidFill>
                <a:latin typeface="+mj-lt"/>
                <a:cs typeface="Arial" panose="020B0604020202020204" pitchFamily="34" charset="0"/>
              </a:rPr>
              <a:t>oach</a:t>
            </a:r>
            <a:r>
              <a:rPr sz="2800" spc="0" dirty="0">
                <a:solidFill>
                  <a:srgbClr val="231F20"/>
                </a:solidFill>
                <a:latin typeface="+mj-lt"/>
                <a:cs typeface="Arial" panose="020B0604020202020204" pitchFamily="34" charset="0"/>
              </a:rPr>
              <a:t> </a:t>
            </a:r>
            <a:r>
              <a:rPr sz="2800" dirty="0">
                <a:solidFill>
                  <a:srgbClr val="231F20"/>
                </a:solidFill>
                <a:latin typeface="+mj-lt"/>
                <a:cs typeface="Arial" panose="020B0604020202020204" pitchFamily="34" charset="0"/>
              </a:rPr>
              <a:t>to </a:t>
            </a:r>
            <a:r>
              <a:rPr sz="2800" spc="0" dirty="0">
                <a:solidFill>
                  <a:srgbClr val="231F20"/>
                </a:solidFill>
                <a:latin typeface="+mj-lt"/>
                <a:cs typeface="Arial" panose="020B0604020202020204" pitchFamily="34" charset="0"/>
              </a:rPr>
              <a:t>support the </a:t>
            </a:r>
            <a:r>
              <a:rPr sz="2800" dirty="0">
                <a:solidFill>
                  <a:srgbClr val="0070C0"/>
                </a:solidFill>
                <a:latin typeface="+mj-lt"/>
                <a:cs typeface="Arial" panose="020B0604020202020204" pitchFamily="34" charset="0"/>
              </a:rPr>
              <a:t>opioid </a:t>
            </a:r>
            <a:r>
              <a:rPr sz="2800" spc="-25" dirty="0">
                <a:solidFill>
                  <a:srgbClr val="0070C0"/>
                </a:solidFill>
                <a:latin typeface="+mj-lt"/>
                <a:cs typeface="Arial" panose="020B0604020202020204" pitchFamily="34" charset="0"/>
              </a:rPr>
              <a:t>improvement</a:t>
            </a:r>
            <a:r>
              <a:rPr sz="2800" spc="-75" dirty="0">
                <a:solidFill>
                  <a:srgbClr val="0070C0"/>
                </a:solidFill>
                <a:latin typeface="+mj-lt"/>
                <a:cs typeface="Arial" panose="020B0604020202020204" pitchFamily="34" charset="0"/>
              </a:rPr>
              <a:t> </a:t>
            </a:r>
            <a:r>
              <a:rPr sz="2800" spc="-20" dirty="0">
                <a:solidFill>
                  <a:srgbClr val="0070C0"/>
                </a:solidFill>
                <a:latin typeface="+mj-lt"/>
                <a:cs typeface="Arial" panose="020B0604020202020204" pitchFamily="34" charset="0"/>
              </a:rPr>
              <a:t>team</a:t>
            </a:r>
            <a:r>
              <a:rPr sz="2800" spc="-75" dirty="0">
                <a:solidFill>
                  <a:srgbClr val="231F20"/>
                </a:solidFill>
                <a:latin typeface="+mj-lt"/>
                <a:cs typeface="Arial" panose="020B0604020202020204" pitchFamily="34" charset="0"/>
              </a:rPr>
              <a:t> </a:t>
            </a:r>
            <a:r>
              <a:rPr sz="2800" spc="-15" dirty="0">
                <a:solidFill>
                  <a:srgbClr val="231F20"/>
                </a:solidFill>
                <a:latin typeface="+mj-lt"/>
                <a:cs typeface="Arial" panose="020B0604020202020204" pitchFamily="34" charset="0"/>
              </a:rPr>
              <a:t>in</a:t>
            </a:r>
            <a:r>
              <a:rPr sz="2800" spc="-75" dirty="0">
                <a:solidFill>
                  <a:srgbClr val="231F20"/>
                </a:solidFill>
                <a:latin typeface="+mj-lt"/>
                <a:cs typeface="Arial" panose="020B0604020202020204" pitchFamily="34" charset="0"/>
              </a:rPr>
              <a:t> </a:t>
            </a:r>
            <a:r>
              <a:rPr sz="2800" spc="-25" dirty="0">
                <a:solidFill>
                  <a:srgbClr val="231F20"/>
                </a:solidFill>
                <a:latin typeface="+mj-lt"/>
                <a:cs typeface="Arial" panose="020B0604020202020204" pitchFamily="34" charset="0"/>
              </a:rPr>
              <a:t>developing </a:t>
            </a:r>
            <a:r>
              <a:rPr sz="2800" spc="0" dirty="0">
                <a:solidFill>
                  <a:srgbClr val="231F20"/>
                </a:solidFill>
                <a:latin typeface="+mj-lt"/>
                <a:cs typeface="Arial" panose="020B0604020202020204" pitchFamily="34" charset="0"/>
              </a:rPr>
              <a:t>and implementing </a:t>
            </a:r>
            <a:r>
              <a:rPr sz="2800" dirty="0">
                <a:solidFill>
                  <a:srgbClr val="0070C0"/>
                </a:solidFill>
                <a:latin typeface="+mj-lt"/>
                <a:cs typeface="Arial" panose="020B0604020202020204" pitchFamily="34" charset="0"/>
              </a:rPr>
              <a:t>action</a:t>
            </a:r>
            <a:r>
              <a:rPr sz="2800" spc="-70" dirty="0">
                <a:solidFill>
                  <a:srgbClr val="0070C0"/>
                </a:solidFill>
                <a:latin typeface="+mj-lt"/>
                <a:cs typeface="Arial" panose="020B0604020202020204" pitchFamily="34" charset="0"/>
              </a:rPr>
              <a:t> </a:t>
            </a:r>
            <a:r>
              <a:rPr sz="2800" spc="0" dirty="0">
                <a:solidFill>
                  <a:srgbClr val="0070C0"/>
                </a:solidFill>
                <a:latin typeface="+mj-lt"/>
                <a:cs typeface="Arial" panose="020B0604020202020204" pitchFamily="34" charset="0"/>
              </a:rPr>
              <a:t>plans</a:t>
            </a:r>
            <a:endParaRPr sz="2800" dirty="0">
              <a:solidFill>
                <a:srgbClr val="0070C0"/>
              </a:solidFill>
              <a:latin typeface="+mj-lt"/>
              <a:cs typeface="Arial" panose="020B0604020202020204" pitchFamily="34" charset="0"/>
            </a:endParaRPr>
          </a:p>
          <a:p>
            <a:pPr marL="139700" marR="139065" indent="-127000">
              <a:spcBef>
                <a:spcPts val="1165"/>
              </a:spcBef>
              <a:spcAft>
                <a:spcPts val="1200"/>
              </a:spcAft>
              <a:buChar char="•"/>
              <a:tabLst>
                <a:tab pos="140335" algn="l"/>
              </a:tabLst>
            </a:pPr>
            <a:r>
              <a:rPr sz="2800" spc="0" dirty="0">
                <a:solidFill>
                  <a:srgbClr val="231F20"/>
                </a:solidFill>
                <a:latin typeface="+mj-lt"/>
                <a:cs typeface="Arial" panose="020B0604020202020204" pitchFamily="34" charset="0"/>
              </a:rPr>
              <a:t>Monthly </a:t>
            </a:r>
            <a:r>
              <a:rPr sz="2800" dirty="0">
                <a:solidFill>
                  <a:srgbClr val="0070C0"/>
                </a:solidFill>
                <a:latin typeface="+mj-lt"/>
                <a:cs typeface="Arial" panose="020B0604020202020204" pitchFamily="34" charset="0"/>
              </a:rPr>
              <a:t>shared learning calls</a:t>
            </a:r>
            <a:r>
              <a:rPr sz="2800" dirty="0">
                <a:solidFill>
                  <a:srgbClr val="231F20"/>
                </a:solidFill>
                <a:latin typeface="+mj-lt"/>
                <a:cs typeface="Arial" panose="020B0604020202020204" pitchFamily="34" charset="0"/>
              </a:rPr>
              <a:t> at </a:t>
            </a:r>
            <a:r>
              <a:rPr sz="2800" spc="0" dirty="0">
                <a:solidFill>
                  <a:srgbClr val="231F20"/>
                </a:solidFill>
                <a:latin typeface="+mj-lt"/>
                <a:cs typeface="Arial" panose="020B0604020202020204" pitchFamily="34" charset="0"/>
              </a:rPr>
              <a:t>which </a:t>
            </a:r>
            <a:r>
              <a:rPr sz="2800" dirty="0">
                <a:solidFill>
                  <a:srgbClr val="231F20"/>
                </a:solidFill>
                <a:latin typeface="+mj-lt"/>
                <a:cs typeface="Arial" panose="020B0604020202020204" pitchFamily="34" charset="0"/>
              </a:rPr>
              <a:t>all clinics share lessons learned </a:t>
            </a:r>
            <a:r>
              <a:rPr sz="2800" spc="0" dirty="0">
                <a:solidFill>
                  <a:srgbClr val="231F20"/>
                </a:solidFill>
                <a:latin typeface="+mj-lt"/>
                <a:cs typeface="Arial" panose="020B0604020202020204" pitchFamily="34" charset="0"/>
              </a:rPr>
              <a:t>and help </a:t>
            </a:r>
            <a:r>
              <a:rPr sz="2800" dirty="0">
                <a:solidFill>
                  <a:srgbClr val="231F20"/>
                </a:solidFill>
                <a:latin typeface="+mj-lt"/>
                <a:cs typeface="Arial" panose="020B0604020202020204" pitchFamily="34" charset="0"/>
              </a:rPr>
              <a:t>problem-solve challenges</a:t>
            </a:r>
            <a:endParaRPr sz="2800" dirty="0">
              <a:latin typeface="+mj-lt"/>
              <a:cs typeface="Arial" panose="020B0604020202020204" pitchFamily="34" charset="0"/>
            </a:endParaRPr>
          </a:p>
          <a:p>
            <a:pPr marL="139700" marR="51435" indent="-127000">
              <a:spcBef>
                <a:spcPts val="830"/>
              </a:spcBef>
              <a:spcAft>
                <a:spcPts val="1200"/>
              </a:spcAft>
              <a:buChar char="•"/>
              <a:tabLst>
                <a:tab pos="140335" algn="l"/>
              </a:tabLst>
            </a:pPr>
            <a:r>
              <a:rPr sz="2800" dirty="0">
                <a:solidFill>
                  <a:srgbClr val="231F20"/>
                </a:solidFill>
                <a:latin typeface="+mj-lt"/>
                <a:cs typeface="Arial" panose="020B0604020202020204" pitchFamily="34" charset="0"/>
              </a:rPr>
              <a:t>Provision of </a:t>
            </a:r>
            <a:r>
              <a:rPr sz="2800" dirty="0">
                <a:solidFill>
                  <a:srgbClr val="0070C0"/>
                </a:solidFill>
                <a:latin typeface="+mj-lt"/>
                <a:cs typeface="Arial" panose="020B0604020202020204" pitchFamily="34" charset="0"/>
              </a:rPr>
              <a:t>resources</a:t>
            </a:r>
            <a:r>
              <a:rPr sz="2800" dirty="0">
                <a:solidFill>
                  <a:srgbClr val="231F20"/>
                </a:solidFill>
                <a:latin typeface="+mj-lt"/>
                <a:cs typeface="Arial" panose="020B0604020202020204" pitchFamily="34" charset="0"/>
              </a:rPr>
              <a:t>: </a:t>
            </a:r>
            <a:r>
              <a:rPr sz="2800" spc="-5" dirty="0">
                <a:solidFill>
                  <a:srgbClr val="231F20"/>
                </a:solidFill>
                <a:latin typeface="+mj-lt"/>
                <a:cs typeface="Arial" panose="020B0604020202020204" pitchFamily="34" charset="0"/>
              </a:rPr>
              <a:t>policy, </a:t>
            </a:r>
            <a:r>
              <a:rPr sz="2800" dirty="0" smtClean="0">
                <a:solidFill>
                  <a:srgbClr val="231F20"/>
                </a:solidFill>
                <a:latin typeface="+mj-lt"/>
                <a:cs typeface="Arial" panose="020B0604020202020204" pitchFamily="34" charset="0"/>
              </a:rPr>
              <a:t>patient </a:t>
            </a:r>
            <a:r>
              <a:rPr sz="2800" dirty="0">
                <a:solidFill>
                  <a:srgbClr val="231F20"/>
                </a:solidFill>
                <a:latin typeface="+mj-lt"/>
                <a:cs typeface="Arial" panose="020B0604020202020204" pitchFamily="34" charset="0"/>
              </a:rPr>
              <a:t>agreement, workflows, </a:t>
            </a:r>
            <a:r>
              <a:rPr sz="2800" dirty="0" smtClean="0">
                <a:solidFill>
                  <a:srgbClr val="231F20"/>
                </a:solidFill>
                <a:latin typeface="+mj-lt"/>
                <a:cs typeface="Arial" panose="020B0604020202020204" pitchFamily="34" charset="0"/>
              </a:rPr>
              <a:t>tracking </a:t>
            </a:r>
            <a:r>
              <a:rPr sz="2800" dirty="0">
                <a:solidFill>
                  <a:srgbClr val="231F20"/>
                </a:solidFill>
                <a:latin typeface="+mj-lt"/>
                <a:cs typeface="Arial" panose="020B0604020202020204" pitchFamily="34" charset="0"/>
              </a:rPr>
              <a:t>approaches, patient </a:t>
            </a:r>
            <a:r>
              <a:rPr sz="2800" spc="0" dirty="0" smtClean="0">
                <a:solidFill>
                  <a:srgbClr val="231F20"/>
                </a:solidFill>
                <a:latin typeface="+mj-lt"/>
                <a:cs typeface="Arial" panose="020B0604020202020204" pitchFamily="34" charset="0"/>
              </a:rPr>
              <a:t>education</a:t>
            </a:r>
            <a:r>
              <a:rPr sz="2800" dirty="0">
                <a:solidFill>
                  <a:srgbClr val="231F20"/>
                </a:solidFill>
                <a:latin typeface="+mj-lt"/>
                <a:cs typeface="Arial" panose="020B0604020202020204" pitchFamily="34" charset="0"/>
              </a:rPr>
              <a:t>,</a:t>
            </a:r>
            <a:r>
              <a:rPr sz="2800" spc="-40" dirty="0">
                <a:solidFill>
                  <a:srgbClr val="231F20"/>
                </a:solidFill>
                <a:latin typeface="+mj-lt"/>
                <a:cs typeface="Arial" panose="020B0604020202020204" pitchFamily="34" charset="0"/>
              </a:rPr>
              <a:t> </a:t>
            </a:r>
            <a:r>
              <a:rPr sz="2800" dirty="0">
                <a:solidFill>
                  <a:srgbClr val="231F20"/>
                </a:solidFill>
                <a:latin typeface="+mj-lt"/>
                <a:cs typeface="Arial" panose="020B0604020202020204" pitchFamily="34" charset="0"/>
              </a:rPr>
              <a:t>etc.</a:t>
            </a:r>
            <a:endParaRPr sz="2800" dirty="0">
              <a:latin typeface="+mj-lt"/>
              <a:cs typeface="Arial" panose="020B0604020202020204" pitchFamily="34" charset="0"/>
            </a:endParaRPr>
          </a:p>
          <a:p>
            <a:pPr marL="139700" marR="153035" indent="-127000">
              <a:spcBef>
                <a:spcPts val="830"/>
              </a:spcBef>
              <a:buChar char="•"/>
              <a:tabLst>
                <a:tab pos="140335" algn="l"/>
              </a:tabLst>
            </a:pPr>
            <a:r>
              <a:rPr lang="en-US" sz="2800" spc="0" dirty="0">
                <a:solidFill>
                  <a:srgbClr val="0070C0"/>
                </a:solidFill>
                <a:latin typeface="+mj-lt"/>
                <a:cs typeface="Arial" panose="020B0604020202020204" pitchFamily="34" charset="0"/>
              </a:rPr>
              <a:t>Clinician support </a:t>
            </a:r>
            <a:r>
              <a:rPr lang="en-US" sz="2800" spc="0" dirty="0">
                <a:solidFill>
                  <a:srgbClr val="231F20"/>
                </a:solidFill>
                <a:latin typeface="+mj-lt"/>
                <a:cs typeface="Arial" panose="020B0604020202020204" pitchFamily="34" charset="0"/>
              </a:rPr>
              <a:t>through UW TelePain</a:t>
            </a:r>
            <a:endParaRPr sz="2800" dirty="0">
              <a:latin typeface="+mj-lt"/>
              <a:cs typeface="Arial" panose="020B0604020202020204" pitchFamily="34" charset="0"/>
            </a:endParaRPr>
          </a:p>
        </p:txBody>
      </p:sp>
    </p:spTree>
    <p:extLst>
      <p:ext uri="{BB962C8B-B14F-4D97-AF65-F5344CB8AC3E}">
        <p14:creationId xmlns:p14="http://schemas.microsoft.com/office/powerpoint/2010/main" val="3783028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F79051BC-9B0F-6A41-A5E6-A07B525B1C8E}"/>
              </a:ext>
            </a:extLst>
          </p:cNvPr>
          <p:cNvSpPr txBox="1">
            <a:spLocks/>
          </p:cNvSpPr>
          <p:nvPr/>
        </p:nvSpPr>
        <p:spPr>
          <a:xfrm>
            <a:off x="0" y="907290"/>
            <a:ext cx="12192000" cy="628377"/>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90830" algn="ctr">
              <a:lnSpc>
                <a:spcPct val="100000"/>
              </a:lnSpc>
              <a:spcBef>
                <a:spcPts val="100"/>
              </a:spcBef>
            </a:pPr>
            <a:r>
              <a:rPr lang="en-US" sz="2000" b="1" dirty="0">
                <a:cs typeface="Arial" panose="020B0604020202020204" pitchFamily="34" charset="0"/>
              </a:rPr>
              <a:t>“I feel </a:t>
            </a:r>
            <a:r>
              <a:rPr lang="en-US" sz="2000" b="1" spc="-20" dirty="0">
                <a:cs typeface="Arial" panose="020B0604020202020204" pitchFamily="34" charset="0"/>
              </a:rPr>
              <a:t>like </a:t>
            </a:r>
            <a:r>
              <a:rPr lang="en-US" sz="2000" b="1" dirty="0">
                <a:cs typeface="Arial" panose="020B0604020202020204" pitchFamily="34" charset="0"/>
              </a:rPr>
              <a:t>our </a:t>
            </a:r>
            <a:r>
              <a:rPr lang="en-US" sz="2000" b="1" spc="-5" dirty="0">
                <a:cs typeface="Arial" panose="020B0604020202020204" pitchFamily="34" charset="0"/>
              </a:rPr>
              <a:t>patients </a:t>
            </a:r>
            <a:r>
              <a:rPr lang="en-US" sz="2000" b="1" spc="-25" dirty="0">
                <a:cs typeface="Arial" panose="020B0604020202020204" pitchFamily="34" charset="0"/>
              </a:rPr>
              <a:t>are </a:t>
            </a:r>
            <a:r>
              <a:rPr lang="en-US" sz="2000" b="1" dirty="0">
                <a:cs typeface="Arial" panose="020B0604020202020204" pitchFamily="34" charset="0"/>
              </a:rPr>
              <a:t>safer and </a:t>
            </a:r>
            <a:r>
              <a:rPr lang="en-US" sz="2000" b="1" spc="-40" dirty="0">
                <a:cs typeface="Arial" panose="020B0604020202020204" pitchFamily="34" charset="0"/>
              </a:rPr>
              <a:t>there’s </a:t>
            </a:r>
            <a:r>
              <a:rPr lang="en-US" sz="2000" b="1" dirty="0">
                <a:cs typeface="Arial" panose="020B0604020202020204" pitchFamily="34" charset="0"/>
              </a:rPr>
              <a:t>less disruption in the</a:t>
            </a:r>
            <a:r>
              <a:rPr lang="en-US" sz="2000" b="1" spc="80" dirty="0">
                <a:cs typeface="Arial" panose="020B0604020202020204" pitchFamily="34" charset="0"/>
              </a:rPr>
              <a:t> </a:t>
            </a:r>
            <a:r>
              <a:rPr lang="en-US" sz="2000" b="1" spc="-40" dirty="0">
                <a:cs typeface="Arial" panose="020B0604020202020204" pitchFamily="34" charset="0"/>
              </a:rPr>
              <a:t>practice.”</a:t>
            </a:r>
            <a:br>
              <a:rPr lang="en-US" sz="2000" b="1" spc="-40" dirty="0">
                <a:cs typeface="Arial" panose="020B0604020202020204" pitchFamily="34" charset="0"/>
              </a:rPr>
            </a:br>
            <a:r>
              <a:rPr lang="en-US" sz="2000" b="1" i="1" spc="-40" dirty="0">
                <a:cs typeface="Arial" panose="020B0604020202020204" pitchFamily="34" charset="0"/>
              </a:rPr>
              <a:t>–</a:t>
            </a:r>
            <a:r>
              <a:rPr lang="en-US" sz="2000" i="1" dirty="0">
                <a:cs typeface="Arial" panose="020B0604020202020204" pitchFamily="34" charset="0"/>
              </a:rPr>
              <a:t>Physician</a:t>
            </a:r>
          </a:p>
        </p:txBody>
      </p:sp>
      <p:sp>
        <p:nvSpPr>
          <p:cNvPr id="6" name="object 2">
            <a:extLst>
              <a:ext uri="{FF2B5EF4-FFF2-40B4-BE49-F238E27FC236}">
                <a16:creationId xmlns:a16="http://schemas.microsoft.com/office/drawing/2014/main" id="{0D05B9DA-09C6-2746-BF2D-5592EF432B57}"/>
              </a:ext>
            </a:extLst>
          </p:cNvPr>
          <p:cNvSpPr txBox="1">
            <a:spLocks/>
          </p:cNvSpPr>
          <p:nvPr/>
        </p:nvSpPr>
        <p:spPr>
          <a:xfrm>
            <a:off x="0" y="1687185"/>
            <a:ext cx="12192000" cy="505267"/>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90830" algn="ctr">
              <a:lnSpc>
                <a:spcPct val="100000"/>
              </a:lnSpc>
              <a:spcBef>
                <a:spcPts val="100"/>
              </a:spcBef>
            </a:pPr>
            <a:r>
              <a:rPr lang="en-US" sz="1600" dirty="0">
                <a:solidFill>
                  <a:srgbClr val="0070C0"/>
                </a:solidFill>
                <a:cs typeface="Arial" panose="020B0604020202020204" pitchFamily="34" charset="0"/>
              </a:rPr>
              <a:t>The number of patients using long-term opioid therapy (LtOT)</a:t>
            </a:r>
            <a:br>
              <a:rPr lang="en-US" sz="1600" dirty="0">
                <a:solidFill>
                  <a:srgbClr val="0070C0"/>
                </a:solidFill>
                <a:cs typeface="Arial" panose="020B0604020202020204" pitchFamily="34" charset="0"/>
              </a:rPr>
            </a:br>
            <a:r>
              <a:rPr lang="en-US" sz="1600" dirty="0">
                <a:solidFill>
                  <a:srgbClr val="0070C0"/>
                </a:solidFill>
                <a:cs typeface="Arial" panose="020B0604020202020204" pitchFamily="34" charset="0"/>
              </a:rPr>
              <a:t>and the proportion on high dose opioids decreased</a:t>
            </a:r>
          </a:p>
        </p:txBody>
      </p:sp>
      <p:sp>
        <p:nvSpPr>
          <p:cNvPr id="7" name="object 2">
            <a:extLst>
              <a:ext uri="{FF2B5EF4-FFF2-40B4-BE49-F238E27FC236}">
                <a16:creationId xmlns:a16="http://schemas.microsoft.com/office/drawing/2014/main" id="{40121AB9-1CDE-704E-A03B-EC63636D5E57}"/>
              </a:ext>
            </a:extLst>
          </p:cNvPr>
          <p:cNvSpPr txBox="1">
            <a:spLocks/>
          </p:cNvSpPr>
          <p:nvPr/>
        </p:nvSpPr>
        <p:spPr>
          <a:xfrm>
            <a:off x="788353" y="2509295"/>
            <a:ext cx="5205006" cy="259045"/>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90830" algn="ctr">
              <a:lnSpc>
                <a:spcPct val="100000"/>
              </a:lnSpc>
              <a:spcBef>
                <a:spcPts val="100"/>
              </a:spcBef>
            </a:pPr>
            <a:r>
              <a:rPr lang="en-US" sz="1600" b="1" dirty="0">
                <a:cs typeface="Arial" panose="020B0604020202020204" pitchFamily="34" charset="0"/>
              </a:rPr>
              <a:t>Number of LtOT Patients</a:t>
            </a:r>
          </a:p>
        </p:txBody>
      </p:sp>
      <p:sp>
        <p:nvSpPr>
          <p:cNvPr id="8" name="object 2">
            <a:extLst>
              <a:ext uri="{FF2B5EF4-FFF2-40B4-BE49-F238E27FC236}">
                <a16:creationId xmlns:a16="http://schemas.microsoft.com/office/drawing/2014/main" id="{038411F7-4F4A-BD4B-98A1-505FF1360754}"/>
              </a:ext>
            </a:extLst>
          </p:cNvPr>
          <p:cNvSpPr txBox="1">
            <a:spLocks/>
          </p:cNvSpPr>
          <p:nvPr/>
        </p:nvSpPr>
        <p:spPr>
          <a:xfrm>
            <a:off x="6730421" y="2509295"/>
            <a:ext cx="5174963" cy="259045"/>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90830" algn="ctr">
              <a:lnSpc>
                <a:spcPct val="100000"/>
              </a:lnSpc>
              <a:spcBef>
                <a:spcPts val="100"/>
              </a:spcBef>
            </a:pPr>
            <a:r>
              <a:rPr lang="en-US" sz="1600" b="1" dirty="0">
                <a:cs typeface="Arial" panose="020B0604020202020204" pitchFamily="34" charset="0"/>
              </a:rPr>
              <a:t>Percent on High Dose (MED ≥ 100)</a:t>
            </a:r>
          </a:p>
        </p:txBody>
      </p:sp>
      <p:sp>
        <p:nvSpPr>
          <p:cNvPr id="26" name="object 4">
            <a:extLst>
              <a:ext uri="{FF2B5EF4-FFF2-40B4-BE49-F238E27FC236}">
                <a16:creationId xmlns:a16="http://schemas.microsoft.com/office/drawing/2014/main" id="{9941B18D-2A51-E84A-8906-7B3B6136C8ED}"/>
              </a:ext>
            </a:extLst>
          </p:cNvPr>
          <p:cNvSpPr txBox="1"/>
          <p:nvPr/>
        </p:nvSpPr>
        <p:spPr>
          <a:xfrm>
            <a:off x="788352" y="5654004"/>
            <a:ext cx="5205007" cy="200696"/>
          </a:xfrm>
          <a:prstGeom prst="rect">
            <a:avLst/>
          </a:prstGeom>
        </p:spPr>
        <p:txBody>
          <a:bodyPr vert="horz" wrap="square" lIns="0" tIns="15875" rIns="0" bIns="0" rtlCol="0">
            <a:spAutoFit/>
          </a:bodyPr>
          <a:lstStyle/>
          <a:p>
            <a:pPr marL="12700" algn="ctr">
              <a:lnSpc>
                <a:spcPct val="100000"/>
              </a:lnSpc>
              <a:spcBef>
                <a:spcPts val="125"/>
              </a:spcBef>
            </a:pPr>
            <a:r>
              <a:rPr sz="1200" b="1" spc="-20" dirty="0">
                <a:solidFill>
                  <a:srgbClr val="231F20"/>
                </a:solidFill>
                <a:latin typeface="Arial" panose="020B0604020202020204" pitchFamily="34" charset="0"/>
                <a:cs typeface="Arial" panose="020B0604020202020204" pitchFamily="34" charset="0"/>
              </a:rPr>
              <a:t>T</a:t>
            </a:r>
            <a:r>
              <a:rPr sz="1200" b="1" spc="5" dirty="0">
                <a:solidFill>
                  <a:srgbClr val="231F20"/>
                </a:solidFill>
                <a:latin typeface="Arial" panose="020B0604020202020204" pitchFamily="34" charset="0"/>
                <a:cs typeface="Arial" panose="020B0604020202020204" pitchFamily="34" charset="0"/>
              </a:rPr>
              <a:t>ime</a:t>
            </a:r>
            <a:endParaRPr sz="1200" dirty="0">
              <a:latin typeface="Arial" panose="020B0604020202020204" pitchFamily="34" charset="0"/>
              <a:cs typeface="Arial" panose="020B0604020202020204" pitchFamily="34" charset="0"/>
            </a:endParaRPr>
          </a:p>
        </p:txBody>
      </p:sp>
      <p:sp>
        <p:nvSpPr>
          <p:cNvPr id="27" name="object 5">
            <a:extLst>
              <a:ext uri="{FF2B5EF4-FFF2-40B4-BE49-F238E27FC236}">
                <a16:creationId xmlns:a16="http://schemas.microsoft.com/office/drawing/2014/main" id="{BFF7309C-B31A-9E4F-BECE-6884ACEA64AE}"/>
              </a:ext>
            </a:extLst>
          </p:cNvPr>
          <p:cNvSpPr txBox="1"/>
          <p:nvPr/>
        </p:nvSpPr>
        <p:spPr>
          <a:xfrm>
            <a:off x="251142" y="5309395"/>
            <a:ext cx="537210" cy="174407"/>
          </a:xfrm>
          <a:prstGeom prst="rect">
            <a:avLst/>
          </a:prstGeom>
        </p:spPr>
        <p:txBody>
          <a:bodyPr vert="horz" wrap="square" lIns="0" tIns="12700" rIns="0" bIns="0" rtlCol="0">
            <a:spAutoFit/>
          </a:bodyPr>
          <a:lstStyle/>
          <a:p>
            <a:pPr marL="12700">
              <a:lnSpc>
                <a:spcPct val="100000"/>
              </a:lnSpc>
              <a:spcBef>
                <a:spcPts val="100"/>
              </a:spcBef>
            </a:pPr>
            <a:r>
              <a:rPr sz="1050" b="1" dirty="0">
                <a:solidFill>
                  <a:srgbClr val="231F20"/>
                </a:solidFill>
                <a:latin typeface="Arial" panose="020B0604020202020204" pitchFamily="34" charset="0"/>
                <a:cs typeface="Arial" panose="020B0604020202020204" pitchFamily="34" charset="0"/>
              </a:rPr>
              <a:t>1500</a:t>
            </a:r>
            <a:endParaRPr sz="1050" dirty="0">
              <a:latin typeface="Arial" panose="020B0604020202020204" pitchFamily="34" charset="0"/>
              <a:cs typeface="Arial" panose="020B0604020202020204" pitchFamily="34" charset="0"/>
            </a:endParaRPr>
          </a:p>
        </p:txBody>
      </p:sp>
      <p:sp>
        <p:nvSpPr>
          <p:cNvPr id="28" name="object 6">
            <a:extLst>
              <a:ext uri="{FF2B5EF4-FFF2-40B4-BE49-F238E27FC236}">
                <a16:creationId xmlns:a16="http://schemas.microsoft.com/office/drawing/2014/main" id="{84AF386D-7C4F-4545-82F3-BA1F2BAA99F5}"/>
              </a:ext>
            </a:extLst>
          </p:cNvPr>
          <p:cNvSpPr txBox="1"/>
          <p:nvPr/>
        </p:nvSpPr>
        <p:spPr>
          <a:xfrm>
            <a:off x="251142" y="4524375"/>
            <a:ext cx="537210" cy="174407"/>
          </a:xfrm>
          <a:prstGeom prst="rect">
            <a:avLst/>
          </a:prstGeom>
        </p:spPr>
        <p:txBody>
          <a:bodyPr vert="horz" wrap="square" lIns="0" tIns="12700" rIns="0" bIns="0" rtlCol="0">
            <a:spAutoFit/>
          </a:bodyPr>
          <a:lstStyle/>
          <a:p>
            <a:pPr marL="12700">
              <a:lnSpc>
                <a:spcPct val="100000"/>
              </a:lnSpc>
              <a:spcBef>
                <a:spcPts val="100"/>
              </a:spcBef>
            </a:pPr>
            <a:r>
              <a:rPr sz="1050" b="1" dirty="0">
                <a:solidFill>
                  <a:srgbClr val="231F20"/>
                </a:solidFill>
                <a:latin typeface="Arial" panose="020B0604020202020204" pitchFamily="34" charset="0"/>
                <a:cs typeface="Arial" panose="020B0604020202020204" pitchFamily="34" charset="0"/>
              </a:rPr>
              <a:t>1700</a:t>
            </a:r>
            <a:endParaRPr sz="1050" dirty="0">
              <a:latin typeface="Arial" panose="020B0604020202020204" pitchFamily="34" charset="0"/>
              <a:cs typeface="Arial" panose="020B0604020202020204" pitchFamily="34" charset="0"/>
            </a:endParaRPr>
          </a:p>
        </p:txBody>
      </p:sp>
      <p:sp>
        <p:nvSpPr>
          <p:cNvPr id="29" name="object 7">
            <a:extLst>
              <a:ext uri="{FF2B5EF4-FFF2-40B4-BE49-F238E27FC236}">
                <a16:creationId xmlns:a16="http://schemas.microsoft.com/office/drawing/2014/main" id="{D86301FA-F961-154E-99C5-18CCFA7A50B0}"/>
              </a:ext>
            </a:extLst>
          </p:cNvPr>
          <p:cNvSpPr txBox="1"/>
          <p:nvPr/>
        </p:nvSpPr>
        <p:spPr>
          <a:xfrm>
            <a:off x="251142" y="3659423"/>
            <a:ext cx="537210" cy="174407"/>
          </a:xfrm>
          <a:prstGeom prst="rect">
            <a:avLst/>
          </a:prstGeom>
        </p:spPr>
        <p:txBody>
          <a:bodyPr vert="horz" wrap="square" lIns="0" tIns="12700" rIns="0" bIns="0" rtlCol="0">
            <a:spAutoFit/>
          </a:bodyPr>
          <a:lstStyle/>
          <a:p>
            <a:pPr marL="12700">
              <a:lnSpc>
                <a:spcPct val="100000"/>
              </a:lnSpc>
              <a:spcBef>
                <a:spcPts val="100"/>
              </a:spcBef>
            </a:pPr>
            <a:r>
              <a:rPr sz="1050" b="1" dirty="0">
                <a:solidFill>
                  <a:srgbClr val="231F20"/>
                </a:solidFill>
                <a:latin typeface="Arial" panose="020B0604020202020204" pitchFamily="34" charset="0"/>
                <a:cs typeface="Arial" panose="020B0604020202020204" pitchFamily="34" charset="0"/>
              </a:rPr>
              <a:t>1900</a:t>
            </a:r>
            <a:endParaRPr sz="1050" dirty="0">
              <a:latin typeface="Arial" panose="020B0604020202020204" pitchFamily="34" charset="0"/>
              <a:cs typeface="Arial" panose="020B0604020202020204" pitchFamily="34" charset="0"/>
            </a:endParaRPr>
          </a:p>
        </p:txBody>
      </p:sp>
      <p:sp>
        <p:nvSpPr>
          <p:cNvPr id="30" name="object 8">
            <a:extLst>
              <a:ext uri="{FF2B5EF4-FFF2-40B4-BE49-F238E27FC236}">
                <a16:creationId xmlns:a16="http://schemas.microsoft.com/office/drawing/2014/main" id="{2EF120BF-75CD-2B48-9D65-22C3DA344CCB}"/>
              </a:ext>
            </a:extLst>
          </p:cNvPr>
          <p:cNvSpPr txBox="1"/>
          <p:nvPr/>
        </p:nvSpPr>
        <p:spPr>
          <a:xfrm>
            <a:off x="256383" y="3228891"/>
            <a:ext cx="537210" cy="174407"/>
          </a:xfrm>
          <a:prstGeom prst="rect">
            <a:avLst/>
          </a:prstGeom>
        </p:spPr>
        <p:txBody>
          <a:bodyPr vert="horz" wrap="square" lIns="0" tIns="12700" rIns="0" bIns="0" rtlCol="0">
            <a:spAutoFit/>
          </a:bodyPr>
          <a:lstStyle/>
          <a:p>
            <a:pPr marL="12700">
              <a:lnSpc>
                <a:spcPct val="100000"/>
              </a:lnSpc>
              <a:spcBef>
                <a:spcPts val="100"/>
              </a:spcBef>
            </a:pPr>
            <a:r>
              <a:rPr sz="1050" b="1" dirty="0">
                <a:solidFill>
                  <a:srgbClr val="231F20"/>
                </a:solidFill>
                <a:latin typeface="Arial" panose="020B0604020202020204" pitchFamily="34" charset="0"/>
                <a:cs typeface="Arial" panose="020B0604020202020204" pitchFamily="34" charset="0"/>
              </a:rPr>
              <a:t>2000</a:t>
            </a:r>
            <a:endParaRPr sz="1050" dirty="0">
              <a:latin typeface="Arial" panose="020B0604020202020204" pitchFamily="34" charset="0"/>
              <a:cs typeface="Arial" panose="020B0604020202020204" pitchFamily="34" charset="0"/>
            </a:endParaRPr>
          </a:p>
        </p:txBody>
      </p:sp>
      <p:sp>
        <p:nvSpPr>
          <p:cNvPr id="31" name="object 9">
            <a:extLst>
              <a:ext uri="{FF2B5EF4-FFF2-40B4-BE49-F238E27FC236}">
                <a16:creationId xmlns:a16="http://schemas.microsoft.com/office/drawing/2014/main" id="{0381456E-0D80-704C-A5B9-007F94DEA2D0}"/>
              </a:ext>
            </a:extLst>
          </p:cNvPr>
          <p:cNvSpPr txBox="1"/>
          <p:nvPr/>
        </p:nvSpPr>
        <p:spPr>
          <a:xfrm>
            <a:off x="251142" y="4933511"/>
            <a:ext cx="537210" cy="174407"/>
          </a:xfrm>
          <a:prstGeom prst="rect">
            <a:avLst/>
          </a:prstGeom>
        </p:spPr>
        <p:txBody>
          <a:bodyPr vert="horz" wrap="square" lIns="0" tIns="12700" rIns="0" bIns="0" rtlCol="0">
            <a:spAutoFit/>
          </a:bodyPr>
          <a:lstStyle/>
          <a:p>
            <a:pPr marL="12700">
              <a:lnSpc>
                <a:spcPct val="100000"/>
              </a:lnSpc>
              <a:spcBef>
                <a:spcPts val="100"/>
              </a:spcBef>
            </a:pPr>
            <a:r>
              <a:rPr sz="1050" b="1" dirty="0">
                <a:solidFill>
                  <a:srgbClr val="231F20"/>
                </a:solidFill>
                <a:latin typeface="Arial" panose="020B0604020202020204" pitchFamily="34" charset="0"/>
                <a:cs typeface="Arial" panose="020B0604020202020204" pitchFamily="34" charset="0"/>
              </a:rPr>
              <a:t>1600</a:t>
            </a:r>
            <a:endParaRPr sz="1050" dirty="0">
              <a:latin typeface="Arial" panose="020B0604020202020204" pitchFamily="34" charset="0"/>
              <a:cs typeface="Arial" panose="020B0604020202020204" pitchFamily="34" charset="0"/>
            </a:endParaRPr>
          </a:p>
        </p:txBody>
      </p:sp>
      <p:sp>
        <p:nvSpPr>
          <p:cNvPr id="32" name="object 10">
            <a:extLst>
              <a:ext uri="{FF2B5EF4-FFF2-40B4-BE49-F238E27FC236}">
                <a16:creationId xmlns:a16="http://schemas.microsoft.com/office/drawing/2014/main" id="{72875614-B105-B343-BDB4-F4608CC15924}"/>
              </a:ext>
            </a:extLst>
          </p:cNvPr>
          <p:cNvSpPr txBox="1"/>
          <p:nvPr/>
        </p:nvSpPr>
        <p:spPr>
          <a:xfrm>
            <a:off x="251142" y="4098819"/>
            <a:ext cx="537210" cy="174407"/>
          </a:xfrm>
          <a:prstGeom prst="rect">
            <a:avLst/>
          </a:prstGeom>
        </p:spPr>
        <p:txBody>
          <a:bodyPr vert="horz" wrap="square" lIns="0" tIns="12700" rIns="0" bIns="0" rtlCol="0">
            <a:spAutoFit/>
          </a:bodyPr>
          <a:lstStyle/>
          <a:p>
            <a:pPr marL="12700">
              <a:lnSpc>
                <a:spcPct val="100000"/>
              </a:lnSpc>
              <a:spcBef>
                <a:spcPts val="100"/>
              </a:spcBef>
            </a:pPr>
            <a:r>
              <a:rPr sz="1050" b="1" dirty="0">
                <a:solidFill>
                  <a:srgbClr val="231F20"/>
                </a:solidFill>
                <a:latin typeface="Arial" panose="020B0604020202020204" pitchFamily="34" charset="0"/>
                <a:cs typeface="Arial" panose="020B0604020202020204" pitchFamily="34" charset="0"/>
              </a:rPr>
              <a:t>1800</a:t>
            </a:r>
            <a:endParaRPr sz="1050" dirty="0">
              <a:latin typeface="Arial" panose="020B0604020202020204" pitchFamily="34" charset="0"/>
              <a:cs typeface="Arial" panose="020B0604020202020204" pitchFamily="34" charset="0"/>
            </a:endParaRPr>
          </a:p>
        </p:txBody>
      </p:sp>
      <p:sp>
        <p:nvSpPr>
          <p:cNvPr id="33" name="object 12">
            <a:extLst>
              <a:ext uri="{FF2B5EF4-FFF2-40B4-BE49-F238E27FC236}">
                <a16:creationId xmlns:a16="http://schemas.microsoft.com/office/drawing/2014/main" id="{DB308C34-A96F-0045-84DA-13FB8FA3CFFA}"/>
              </a:ext>
            </a:extLst>
          </p:cNvPr>
          <p:cNvSpPr txBox="1"/>
          <p:nvPr/>
        </p:nvSpPr>
        <p:spPr>
          <a:xfrm>
            <a:off x="6248640" y="3143607"/>
            <a:ext cx="317052" cy="174407"/>
          </a:xfrm>
          <a:prstGeom prst="rect">
            <a:avLst/>
          </a:prstGeom>
        </p:spPr>
        <p:txBody>
          <a:bodyPr vert="horz" wrap="square" lIns="0" tIns="12700" rIns="0" bIns="0" rtlCol="0">
            <a:spAutoFit/>
          </a:bodyPr>
          <a:lstStyle/>
          <a:p>
            <a:pPr marL="12700" algn="r">
              <a:lnSpc>
                <a:spcPct val="100000"/>
              </a:lnSpc>
              <a:spcBef>
                <a:spcPts val="100"/>
              </a:spcBef>
            </a:pPr>
            <a:r>
              <a:rPr lang="en-US" sz="1050" b="1" dirty="0">
                <a:solidFill>
                  <a:srgbClr val="231F20"/>
                </a:solidFill>
                <a:latin typeface="Arial" panose="020B0604020202020204" pitchFamily="34" charset="0"/>
                <a:cs typeface="Arial" panose="020B0604020202020204" pitchFamily="34" charset="0"/>
              </a:rPr>
              <a:t>13%</a:t>
            </a:r>
            <a:endParaRPr sz="1050" dirty="0">
              <a:latin typeface="Arial" panose="020B0604020202020204" pitchFamily="34" charset="0"/>
              <a:cs typeface="Arial" panose="020B0604020202020204" pitchFamily="34" charset="0"/>
            </a:endParaRPr>
          </a:p>
        </p:txBody>
      </p:sp>
      <p:sp>
        <p:nvSpPr>
          <p:cNvPr id="35" name="object 3">
            <a:extLst>
              <a:ext uri="{FF2B5EF4-FFF2-40B4-BE49-F238E27FC236}">
                <a16:creationId xmlns:a16="http://schemas.microsoft.com/office/drawing/2014/main" id="{8110988D-11F3-0846-8186-B5717178E040}"/>
              </a:ext>
            </a:extLst>
          </p:cNvPr>
          <p:cNvSpPr txBox="1"/>
          <p:nvPr/>
        </p:nvSpPr>
        <p:spPr>
          <a:xfrm>
            <a:off x="6730421" y="5654004"/>
            <a:ext cx="5174963" cy="200696"/>
          </a:xfrm>
          <a:prstGeom prst="rect">
            <a:avLst/>
          </a:prstGeom>
        </p:spPr>
        <p:txBody>
          <a:bodyPr vert="horz" wrap="square" lIns="0" tIns="15875" rIns="0" bIns="0" rtlCol="0">
            <a:spAutoFit/>
          </a:bodyPr>
          <a:lstStyle/>
          <a:p>
            <a:pPr marL="12700" algn="ctr">
              <a:lnSpc>
                <a:spcPct val="100000"/>
              </a:lnSpc>
              <a:spcBef>
                <a:spcPts val="125"/>
              </a:spcBef>
            </a:pPr>
            <a:r>
              <a:rPr sz="1200" b="1" spc="-20" dirty="0">
                <a:solidFill>
                  <a:srgbClr val="231F20"/>
                </a:solidFill>
                <a:latin typeface="Arial" panose="020B0604020202020204" pitchFamily="34" charset="0"/>
                <a:cs typeface="Arial" panose="020B0604020202020204" pitchFamily="34" charset="0"/>
              </a:rPr>
              <a:t>T</a:t>
            </a:r>
            <a:r>
              <a:rPr sz="1200" b="1" spc="5" dirty="0">
                <a:solidFill>
                  <a:srgbClr val="231F20"/>
                </a:solidFill>
                <a:latin typeface="Arial" panose="020B0604020202020204" pitchFamily="34" charset="0"/>
                <a:cs typeface="Arial" panose="020B0604020202020204" pitchFamily="34" charset="0"/>
              </a:rPr>
              <a:t>ime</a:t>
            </a:r>
            <a:endParaRPr sz="1200" dirty="0">
              <a:latin typeface="Arial" panose="020B0604020202020204" pitchFamily="34" charset="0"/>
              <a:cs typeface="Arial" panose="020B0604020202020204" pitchFamily="34" charset="0"/>
            </a:endParaRPr>
          </a:p>
        </p:txBody>
      </p:sp>
      <p:pic>
        <p:nvPicPr>
          <p:cNvPr id="38" name="Picture 37">
            <a:extLst>
              <a:ext uri="{FF2B5EF4-FFF2-40B4-BE49-F238E27FC236}">
                <a16:creationId xmlns:a16="http://schemas.microsoft.com/office/drawing/2014/main" id="{B854F7C5-E194-8B41-BB1E-C3D7560472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550" y="2758829"/>
            <a:ext cx="5298809" cy="2771540"/>
          </a:xfrm>
          <a:prstGeom prst="rect">
            <a:avLst/>
          </a:prstGeom>
        </p:spPr>
      </p:pic>
      <p:pic>
        <p:nvPicPr>
          <p:cNvPr id="40" name="Picture 39">
            <a:extLst>
              <a:ext uri="{FF2B5EF4-FFF2-40B4-BE49-F238E27FC236}">
                <a16:creationId xmlns:a16="http://schemas.microsoft.com/office/drawing/2014/main" id="{F5E1B1B8-40E5-D646-9427-4A4BA77B8B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6575" y="2770617"/>
            <a:ext cx="5298809" cy="2780935"/>
          </a:xfrm>
          <a:prstGeom prst="rect">
            <a:avLst/>
          </a:prstGeom>
        </p:spPr>
      </p:pic>
      <p:sp>
        <p:nvSpPr>
          <p:cNvPr id="42" name="object 12">
            <a:extLst>
              <a:ext uri="{FF2B5EF4-FFF2-40B4-BE49-F238E27FC236}">
                <a16:creationId xmlns:a16="http://schemas.microsoft.com/office/drawing/2014/main" id="{1F1C824F-7EE3-064E-9A7F-278573DB5B5B}"/>
              </a:ext>
            </a:extLst>
          </p:cNvPr>
          <p:cNvSpPr txBox="1"/>
          <p:nvPr/>
        </p:nvSpPr>
        <p:spPr>
          <a:xfrm>
            <a:off x="6248640" y="3450120"/>
            <a:ext cx="317052" cy="174407"/>
          </a:xfrm>
          <a:prstGeom prst="rect">
            <a:avLst/>
          </a:prstGeom>
        </p:spPr>
        <p:txBody>
          <a:bodyPr vert="horz" wrap="square" lIns="0" tIns="12700" rIns="0" bIns="0" rtlCol="0">
            <a:spAutoFit/>
          </a:bodyPr>
          <a:lstStyle/>
          <a:p>
            <a:pPr marL="12700" algn="r">
              <a:lnSpc>
                <a:spcPct val="100000"/>
              </a:lnSpc>
              <a:spcBef>
                <a:spcPts val="100"/>
              </a:spcBef>
            </a:pPr>
            <a:r>
              <a:rPr lang="en-US" sz="1050" b="1" dirty="0">
                <a:solidFill>
                  <a:srgbClr val="231F20"/>
                </a:solidFill>
                <a:latin typeface="Arial" panose="020B0604020202020204" pitchFamily="34" charset="0"/>
                <a:cs typeface="Arial" panose="020B0604020202020204" pitchFamily="34" charset="0"/>
              </a:rPr>
              <a:t>12%</a:t>
            </a:r>
            <a:endParaRPr sz="1050" dirty="0">
              <a:latin typeface="Arial" panose="020B0604020202020204" pitchFamily="34" charset="0"/>
              <a:cs typeface="Arial" panose="020B0604020202020204" pitchFamily="34" charset="0"/>
            </a:endParaRPr>
          </a:p>
        </p:txBody>
      </p:sp>
      <p:sp>
        <p:nvSpPr>
          <p:cNvPr id="43" name="object 12">
            <a:extLst>
              <a:ext uri="{FF2B5EF4-FFF2-40B4-BE49-F238E27FC236}">
                <a16:creationId xmlns:a16="http://schemas.microsoft.com/office/drawing/2014/main" id="{93F2F5F9-AD35-544E-AEB4-73732FF243B4}"/>
              </a:ext>
            </a:extLst>
          </p:cNvPr>
          <p:cNvSpPr txBox="1"/>
          <p:nvPr/>
        </p:nvSpPr>
        <p:spPr>
          <a:xfrm>
            <a:off x="6248640" y="2827723"/>
            <a:ext cx="317052" cy="174407"/>
          </a:xfrm>
          <a:prstGeom prst="rect">
            <a:avLst/>
          </a:prstGeom>
        </p:spPr>
        <p:txBody>
          <a:bodyPr vert="horz" wrap="square" lIns="0" tIns="12700" rIns="0" bIns="0" rtlCol="0">
            <a:spAutoFit/>
          </a:bodyPr>
          <a:lstStyle/>
          <a:p>
            <a:pPr marL="12700" algn="r">
              <a:lnSpc>
                <a:spcPct val="100000"/>
              </a:lnSpc>
              <a:spcBef>
                <a:spcPts val="100"/>
              </a:spcBef>
            </a:pPr>
            <a:r>
              <a:rPr lang="en-US" sz="1050" b="1" dirty="0">
                <a:solidFill>
                  <a:srgbClr val="231F20"/>
                </a:solidFill>
                <a:latin typeface="Arial" panose="020B0604020202020204" pitchFamily="34" charset="0"/>
                <a:cs typeface="Arial" panose="020B0604020202020204" pitchFamily="34" charset="0"/>
              </a:rPr>
              <a:t>14%</a:t>
            </a:r>
            <a:endParaRPr sz="1050" dirty="0">
              <a:latin typeface="Arial" panose="020B0604020202020204" pitchFamily="34" charset="0"/>
              <a:cs typeface="Arial" panose="020B0604020202020204" pitchFamily="34" charset="0"/>
            </a:endParaRPr>
          </a:p>
        </p:txBody>
      </p:sp>
      <p:sp>
        <p:nvSpPr>
          <p:cNvPr id="45" name="object 12">
            <a:extLst>
              <a:ext uri="{FF2B5EF4-FFF2-40B4-BE49-F238E27FC236}">
                <a16:creationId xmlns:a16="http://schemas.microsoft.com/office/drawing/2014/main" id="{32C960C5-B00E-CB4F-B2A3-23E84FE460BB}"/>
              </a:ext>
            </a:extLst>
          </p:cNvPr>
          <p:cNvSpPr txBox="1"/>
          <p:nvPr/>
        </p:nvSpPr>
        <p:spPr>
          <a:xfrm>
            <a:off x="6269082" y="5317707"/>
            <a:ext cx="317052" cy="174407"/>
          </a:xfrm>
          <a:prstGeom prst="rect">
            <a:avLst/>
          </a:prstGeom>
        </p:spPr>
        <p:txBody>
          <a:bodyPr vert="horz" wrap="square" lIns="0" tIns="12700" rIns="0" bIns="0" rtlCol="0">
            <a:spAutoFit/>
          </a:bodyPr>
          <a:lstStyle/>
          <a:p>
            <a:pPr marL="12700" algn="r">
              <a:lnSpc>
                <a:spcPct val="100000"/>
              </a:lnSpc>
              <a:spcBef>
                <a:spcPts val="100"/>
              </a:spcBef>
            </a:pPr>
            <a:r>
              <a:rPr lang="en-US" sz="1050" b="1" dirty="0">
                <a:solidFill>
                  <a:srgbClr val="231F20"/>
                </a:solidFill>
                <a:latin typeface="Arial" panose="020B0604020202020204" pitchFamily="34" charset="0"/>
                <a:cs typeface="Arial" panose="020B0604020202020204" pitchFamily="34" charset="0"/>
              </a:rPr>
              <a:t>6%</a:t>
            </a:r>
            <a:endParaRPr sz="1050" dirty="0">
              <a:latin typeface="Arial" panose="020B0604020202020204" pitchFamily="34" charset="0"/>
              <a:cs typeface="Arial" panose="020B0604020202020204" pitchFamily="34" charset="0"/>
            </a:endParaRPr>
          </a:p>
        </p:txBody>
      </p:sp>
      <p:sp>
        <p:nvSpPr>
          <p:cNvPr id="46" name="object 12">
            <a:extLst>
              <a:ext uri="{FF2B5EF4-FFF2-40B4-BE49-F238E27FC236}">
                <a16:creationId xmlns:a16="http://schemas.microsoft.com/office/drawing/2014/main" id="{505EC206-1F21-8344-B81C-3AA262C901C2}"/>
              </a:ext>
            </a:extLst>
          </p:cNvPr>
          <p:cNvSpPr txBox="1"/>
          <p:nvPr/>
        </p:nvSpPr>
        <p:spPr>
          <a:xfrm>
            <a:off x="6248640" y="5002881"/>
            <a:ext cx="317052" cy="174407"/>
          </a:xfrm>
          <a:prstGeom prst="rect">
            <a:avLst/>
          </a:prstGeom>
        </p:spPr>
        <p:txBody>
          <a:bodyPr vert="horz" wrap="square" lIns="0" tIns="12700" rIns="0" bIns="0" rtlCol="0">
            <a:spAutoFit/>
          </a:bodyPr>
          <a:lstStyle/>
          <a:p>
            <a:pPr marL="12700" algn="r">
              <a:lnSpc>
                <a:spcPct val="100000"/>
              </a:lnSpc>
              <a:spcBef>
                <a:spcPts val="100"/>
              </a:spcBef>
            </a:pPr>
            <a:r>
              <a:rPr lang="en-US" sz="1050" b="1" dirty="0">
                <a:solidFill>
                  <a:srgbClr val="231F20"/>
                </a:solidFill>
                <a:latin typeface="Arial" panose="020B0604020202020204" pitchFamily="34" charset="0"/>
                <a:cs typeface="Arial" panose="020B0604020202020204" pitchFamily="34" charset="0"/>
              </a:rPr>
              <a:t>7%</a:t>
            </a:r>
            <a:endParaRPr sz="1050" dirty="0">
              <a:latin typeface="Arial" panose="020B0604020202020204" pitchFamily="34" charset="0"/>
              <a:cs typeface="Arial" panose="020B0604020202020204" pitchFamily="34" charset="0"/>
            </a:endParaRPr>
          </a:p>
        </p:txBody>
      </p:sp>
      <p:sp>
        <p:nvSpPr>
          <p:cNvPr id="47" name="object 12">
            <a:extLst>
              <a:ext uri="{FF2B5EF4-FFF2-40B4-BE49-F238E27FC236}">
                <a16:creationId xmlns:a16="http://schemas.microsoft.com/office/drawing/2014/main" id="{5BC30AF1-6A43-3140-A9A9-435E150DDC60}"/>
              </a:ext>
            </a:extLst>
          </p:cNvPr>
          <p:cNvSpPr txBox="1"/>
          <p:nvPr/>
        </p:nvSpPr>
        <p:spPr>
          <a:xfrm>
            <a:off x="6248640" y="4696368"/>
            <a:ext cx="317052" cy="174407"/>
          </a:xfrm>
          <a:prstGeom prst="rect">
            <a:avLst/>
          </a:prstGeom>
        </p:spPr>
        <p:txBody>
          <a:bodyPr vert="horz" wrap="square" lIns="0" tIns="12700" rIns="0" bIns="0" rtlCol="0">
            <a:spAutoFit/>
          </a:bodyPr>
          <a:lstStyle/>
          <a:p>
            <a:pPr marL="12700" algn="r">
              <a:lnSpc>
                <a:spcPct val="100000"/>
              </a:lnSpc>
              <a:spcBef>
                <a:spcPts val="100"/>
              </a:spcBef>
            </a:pPr>
            <a:r>
              <a:rPr lang="en-US" sz="1050" b="1" dirty="0">
                <a:solidFill>
                  <a:srgbClr val="231F20"/>
                </a:solidFill>
                <a:latin typeface="Arial" panose="020B0604020202020204" pitchFamily="34" charset="0"/>
                <a:cs typeface="Arial" panose="020B0604020202020204" pitchFamily="34" charset="0"/>
              </a:rPr>
              <a:t>8%</a:t>
            </a:r>
            <a:endParaRPr sz="1050" dirty="0">
              <a:latin typeface="Arial" panose="020B0604020202020204" pitchFamily="34" charset="0"/>
              <a:cs typeface="Arial" panose="020B0604020202020204" pitchFamily="34" charset="0"/>
            </a:endParaRPr>
          </a:p>
        </p:txBody>
      </p:sp>
      <p:sp>
        <p:nvSpPr>
          <p:cNvPr id="48" name="object 12">
            <a:extLst>
              <a:ext uri="{FF2B5EF4-FFF2-40B4-BE49-F238E27FC236}">
                <a16:creationId xmlns:a16="http://schemas.microsoft.com/office/drawing/2014/main" id="{B121F837-270C-A54A-A957-ED272428EFB4}"/>
              </a:ext>
            </a:extLst>
          </p:cNvPr>
          <p:cNvSpPr txBox="1"/>
          <p:nvPr/>
        </p:nvSpPr>
        <p:spPr>
          <a:xfrm>
            <a:off x="6248640" y="4380164"/>
            <a:ext cx="317052" cy="174407"/>
          </a:xfrm>
          <a:prstGeom prst="rect">
            <a:avLst/>
          </a:prstGeom>
        </p:spPr>
        <p:txBody>
          <a:bodyPr vert="horz" wrap="square" lIns="0" tIns="12700" rIns="0" bIns="0" rtlCol="0">
            <a:spAutoFit/>
          </a:bodyPr>
          <a:lstStyle/>
          <a:p>
            <a:pPr marL="12700" algn="r">
              <a:lnSpc>
                <a:spcPct val="100000"/>
              </a:lnSpc>
              <a:spcBef>
                <a:spcPts val="100"/>
              </a:spcBef>
            </a:pPr>
            <a:r>
              <a:rPr lang="en-US" sz="1050" b="1" dirty="0">
                <a:solidFill>
                  <a:srgbClr val="231F20"/>
                </a:solidFill>
                <a:latin typeface="Arial" panose="020B0604020202020204" pitchFamily="34" charset="0"/>
                <a:cs typeface="Arial" panose="020B0604020202020204" pitchFamily="34" charset="0"/>
              </a:rPr>
              <a:t>9%</a:t>
            </a:r>
            <a:endParaRPr sz="1050" dirty="0">
              <a:latin typeface="Arial" panose="020B0604020202020204" pitchFamily="34" charset="0"/>
              <a:cs typeface="Arial" panose="020B0604020202020204" pitchFamily="34" charset="0"/>
            </a:endParaRPr>
          </a:p>
        </p:txBody>
      </p:sp>
      <p:sp>
        <p:nvSpPr>
          <p:cNvPr id="49" name="object 12">
            <a:extLst>
              <a:ext uri="{FF2B5EF4-FFF2-40B4-BE49-F238E27FC236}">
                <a16:creationId xmlns:a16="http://schemas.microsoft.com/office/drawing/2014/main" id="{0550AAC5-FC2E-DC4C-A35F-BD9C83FB9D5D}"/>
              </a:ext>
            </a:extLst>
          </p:cNvPr>
          <p:cNvSpPr txBox="1"/>
          <p:nvPr/>
        </p:nvSpPr>
        <p:spPr>
          <a:xfrm>
            <a:off x="6248640" y="4063960"/>
            <a:ext cx="317052" cy="174407"/>
          </a:xfrm>
          <a:prstGeom prst="rect">
            <a:avLst/>
          </a:prstGeom>
        </p:spPr>
        <p:txBody>
          <a:bodyPr vert="horz" wrap="square" lIns="0" tIns="12700" rIns="0" bIns="0" rtlCol="0">
            <a:spAutoFit/>
          </a:bodyPr>
          <a:lstStyle/>
          <a:p>
            <a:pPr marL="12700" algn="r">
              <a:lnSpc>
                <a:spcPct val="100000"/>
              </a:lnSpc>
              <a:spcBef>
                <a:spcPts val="100"/>
              </a:spcBef>
            </a:pPr>
            <a:r>
              <a:rPr lang="en-US" sz="1050" b="1" dirty="0">
                <a:solidFill>
                  <a:srgbClr val="231F20"/>
                </a:solidFill>
                <a:latin typeface="Arial" panose="020B0604020202020204" pitchFamily="34" charset="0"/>
                <a:cs typeface="Arial" panose="020B0604020202020204" pitchFamily="34" charset="0"/>
              </a:rPr>
              <a:t>10%</a:t>
            </a:r>
            <a:endParaRPr sz="1050" dirty="0">
              <a:latin typeface="Arial" panose="020B0604020202020204" pitchFamily="34" charset="0"/>
              <a:cs typeface="Arial" panose="020B0604020202020204" pitchFamily="34" charset="0"/>
            </a:endParaRPr>
          </a:p>
        </p:txBody>
      </p:sp>
      <p:sp>
        <p:nvSpPr>
          <p:cNvPr id="50" name="object 12">
            <a:extLst>
              <a:ext uri="{FF2B5EF4-FFF2-40B4-BE49-F238E27FC236}">
                <a16:creationId xmlns:a16="http://schemas.microsoft.com/office/drawing/2014/main" id="{781216FC-E9C0-5B4A-89B7-F90EDB324949}"/>
              </a:ext>
            </a:extLst>
          </p:cNvPr>
          <p:cNvSpPr txBox="1"/>
          <p:nvPr/>
        </p:nvSpPr>
        <p:spPr>
          <a:xfrm>
            <a:off x="6248640" y="3770203"/>
            <a:ext cx="317052" cy="174407"/>
          </a:xfrm>
          <a:prstGeom prst="rect">
            <a:avLst/>
          </a:prstGeom>
        </p:spPr>
        <p:txBody>
          <a:bodyPr vert="horz" wrap="square" lIns="0" tIns="12700" rIns="0" bIns="0" rtlCol="0">
            <a:spAutoFit/>
          </a:bodyPr>
          <a:lstStyle/>
          <a:p>
            <a:pPr marL="12700" algn="r">
              <a:lnSpc>
                <a:spcPct val="100000"/>
              </a:lnSpc>
              <a:spcBef>
                <a:spcPts val="100"/>
              </a:spcBef>
            </a:pPr>
            <a:r>
              <a:rPr lang="en-US" sz="1050" b="1" dirty="0">
                <a:solidFill>
                  <a:srgbClr val="231F20"/>
                </a:solidFill>
                <a:latin typeface="Arial" panose="020B0604020202020204" pitchFamily="34" charset="0"/>
                <a:cs typeface="Arial" panose="020B0604020202020204" pitchFamily="34" charset="0"/>
              </a:rPr>
              <a:t>11%</a:t>
            </a:r>
            <a:endParaRPr sz="1050" dirty="0">
              <a:latin typeface="Arial" panose="020B0604020202020204" pitchFamily="34" charset="0"/>
              <a:cs typeface="Arial" panose="020B0604020202020204" pitchFamily="34" charset="0"/>
            </a:endParaRPr>
          </a:p>
        </p:txBody>
      </p:sp>
      <p:sp>
        <p:nvSpPr>
          <p:cNvPr id="51" name="object 8">
            <a:extLst>
              <a:ext uri="{FF2B5EF4-FFF2-40B4-BE49-F238E27FC236}">
                <a16:creationId xmlns:a16="http://schemas.microsoft.com/office/drawing/2014/main" id="{7AF4DED6-7205-3D41-8D9E-C7B250152D16}"/>
              </a:ext>
            </a:extLst>
          </p:cNvPr>
          <p:cNvSpPr txBox="1"/>
          <p:nvPr/>
        </p:nvSpPr>
        <p:spPr>
          <a:xfrm>
            <a:off x="256383" y="2813255"/>
            <a:ext cx="537210" cy="174407"/>
          </a:xfrm>
          <a:prstGeom prst="rect">
            <a:avLst/>
          </a:prstGeom>
        </p:spPr>
        <p:txBody>
          <a:bodyPr vert="horz" wrap="square" lIns="0" tIns="12700" rIns="0" bIns="0" rtlCol="0">
            <a:spAutoFit/>
          </a:bodyPr>
          <a:lstStyle/>
          <a:p>
            <a:pPr marL="12700">
              <a:lnSpc>
                <a:spcPct val="100000"/>
              </a:lnSpc>
              <a:spcBef>
                <a:spcPts val="100"/>
              </a:spcBef>
            </a:pPr>
            <a:r>
              <a:rPr sz="1050" b="1" dirty="0">
                <a:solidFill>
                  <a:srgbClr val="231F20"/>
                </a:solidFill>
                <a:latin typeface="Arial" panose="020B0604020202020204" pitchFamily="34" charset="0"/>
                <a:cs typeface="Arial" panose="020B0604020202020204" pitchFamily="34" charset="0"/>
              </a:rPr>
              <a:t>2</a:t>
            </a:r>
            <a:r>
              <a:rPr lang="en-US" sz="1050" b="1" dirty="0">
                <a:solidFill>
                  <a:srgbClr val="231F20"/>
                </a:solidFill>
                <a:latin typeface="Arial" panose="020B0604020202020204" pitchFamily="34" charset="0"/>
                <a:cs typeface="Arial" panose="020B0604020202020204" pitchFamily="34" charset="0"/>
              </a:rPr>
              <a:t>1</a:t>
            </a:r>
            <a:r>
              <a:rPr sz="1050" b="1" dirty="0">
                <a:solidFill>
                  <a:srgbClr val="231F20"/>
                </a:solidFill>
                <a:latin typeface="Arial" panose="020B0604020202020204" pitchFamily="34" charset="0"/>
                <a:cs typeface="Arial" panose="020B0604020202020204" pitchFamily="34" charset="0"/>
              </a:rPr>
              <a:t>00</a:t>
            </a:r>
            <a:endParaRPr sz="1050" dirty="0">
              <a:latin typeface="Arial" panose="020B0604020202020204" pitchFamily="34" charset="0"/>
              <a:cs typeface="Arial" panose="020B0604020202020204" pitchFamily="34" charset="0"/>
            </a:endParaRPr>
          </a:p>
        </p:txBody>
      </p:sp>
      <p:sp>
        <p:nvSpPr>
          <p:cNvPr id="34" name="Rectangle 33"/>
          <p:cNvSpPr/>
          <p:nvPr/>
        </p:nvSpPr>
        <p:spPr>
          <a:xfrm>
            <a:off x="3623759" y="5868728"/>
            <a:ext cx="5112425" cy="369332"/>
          </a:xfrm>
          <a:prstGeom prst="rect">
            <a:avLst/>
          </a:prstGeom>
        </p:spPr>
        <p:txBody>
          <a:bodyPr wrap="none">
            <a:spAutoFit/>
          </a:bodyPr>
          <a:lstStyle/>
          <a:p>
            <a:r>
              <a:rPr lang="en-US" dirty="0">
                <a:hlinkClick r:id="rId5"/>
              </a:rPr>
              <a:t>http://www.annfammed.org/content/17/4/319.long</a:t>
            </a:r>
            <a:endParaRPr lang="en-US" dirty="0"/>
          </a:p>
        </p:txBody>
      </p:sp>
      <p:sp>
        <p:nvSpPr>
          <p:cNvPr id="36" name="Title 2"/>
          <p:cNvSpPr txBox="1">
            <a:spLocks/>
          </p:cNvSpPr>
          <p:nvPr/>
        </p:nvSpPr>
        <p:spPr>
          <a:xfrm>
            <a:off x="1625525" y="189556"/>
            <a:ext cx="9880333" cy="710720"/>
          </a:xfrm>
          <a:prstGeom prst="rect">
            <a:avLst/>
          </a:prstGeom>
        </p:spPr>
        <p:txBody>
          <a:bodyPr>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200" dirty="0">
                <a:solidFill>
                  <a:schemeClr val="tx1"/>
                </a:solidFill>
                <a:latin typeface="Calibri Light" panose="020F0302020204030204" pitchFamily="34" charset="0"/>
              </a:rPr>
              <a:t>Prescribing Outcomes</a:t>
            </a:r>
          </a:p>
        </p:txBody>
      </p:sp>
    </p:spTree>
    <p:extLst>
      <p:ext uri="{BB962C8B-B14F-4D97-AF65-F5344CB8AC3E}">
        <p14:creationId xmlns:p14="http://schemas.microsoft.com/office/powerpoint/2010/main" val="2090097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34646" y="61216"/>
            <a:ext cx="9262752" cy="709635"/>
          </a:xfrm>
        </p:spPr>
        <p:txBody>
          <a:bodyPr>
            <a:noAutofit/>
          </a:bodyPr>
          <a:lstStyle/>
          <a:p>
            <a:r>
              <a:rPr lang="en-US" sz="3200" dirty="0">
                <a:solidFill>
                  <a:schemeClr val="tx1"/>
                </a:solidFill>
              </a:rPr>
              <a:t>Clinician &amp; Staff Experiences</a:t>
            </a:r>
          </a:p>
        </p:txBody>
      </p:sp>
      <p:sp>
        <p:nvSpPr>
          <p:cNvPr id="4" name="Content Placeholder 3"/>
          <p:cNvSpPr>
            <a:spLocks noGrp="1"/>
          </p:cNvSpPr>
          <p:nvPr>
            <p:ph idx="1"/>
          </p:nvPr>
        </p:nvSpPr>
        <p:spPr>
          <a:xfrm>
            <a:off x="570015" y="1285462"/>
            <a:ext cx="11150929" cy="5044980"/>
          </a:xfrm>
        </p:spPr>
        <p:txBody>
          <a:bodyPr>
            <a:noAutofit/>
          </a:bodyPr>
          <a:lstStyle/>
          <a:p>
            <a:pPr marL="0" lvl="1" indent="0">
              <a:lnSpc>
                <a:spcPct val="106000"/>
              </a:lnSpc>
              <a:buNone/>
            </a:pPr>
            <a:endParaRPr lang="en-US" sz="2400" dirty="0">
              <a:solidFill>
                <a:schemeClr val="tx1"/>
              </a:solidFill>
              <a:latin typeface="+mj-lt"/>
              <a:cs typeface="Helvetica" panose="020B0604020202020204" pitchFamily="34" charset="0"/>
            </a:endParaRPr>
          </a:p>
          <a:p>
            <a:pPr marL="457200" lvl="1" indent="-457200">
              <a:lnSpc>
                <a:spcPct val="106000"/>
              </a:lnSpc>
              <a:buFont typeface="Wingdings" panose="05000000000000000000" pitchFamily="2" charset="2"/>
              <a:buChar char="q"/>
            </a:pPr>
            <a:r>
              <a:rPr lang="en-US" sz="2400" dirty="0">
                <a:solidFill>
                  <a:schemeClr val="tx1"/>
                </a:solidFill>
                <a:latin typeface="+mj-lt"/>
                <a:cs typeface="Helvetica" panose="020B0604020202020204" pitchFamily="34" charset="0"/>
              </a:rPr>
              <a:t>Increased confidence and comfort in caring for patients with chronic pain</a:t>
            </a:r>
          </a:p>
          <a:p>
            <a:pPr marL="457200" lvl="1" indent="-457200">
              <a:lnSpc>
                <a:spcPct val="106000"/>
              </a:lnSpc>
              <a:buFont typeface="Wingdings" panose="05000000000000000000" pitchFamily="2" charset="2"/>
              <a:buChar char="q"/>
            </a:pPr>
            <a:r>
              <a:rPr lang="en-US" sz="2400" dirty="0">
                <a:solidFill>
                  <a:schemeClr val="tx1"/>
                </a:solidFill>
                <a:latin typeface="+mj-lt"/>
                <a:cs typeface="Helvetica" panose="020B0604020202020204" pitchFamily="34" charset="0"/>
              </a:rPr>
              <a:t>Increased collaboration and teamwork across the clinic</a:t>
            </a:r>
          </a:p>
          <a:p>
            <a:pPr marL="457200" lvl="1" indent="-457200">
              <a:lnSpc>
                <a:spcPct val="106000"/>
              </a:lnSpc>
              <a:buFont typeface="Wingdings" panose="05000000000000000000" pitchFamily="2" charset="2"/>
              <a:buChar char="q"/>
            </a:pPr>
            <a:r>
              <a:rPr lang="en-US" sz="2400" dirty="0">
                <a:solidFill>
                  <a:schemeClr val="tx1"/>
                </a:solidFill>
                <a:latin typeface="+mj-lt"/>
                <a:cs typeface="Helvetica" panose="020B0604020202020204" pitchFamily="34" charset="0"/>
              </a:rPr>
              <a:t>Decreased stress in providing care to patients using long-term opioid therapy</a:t>
            </a:r>
          </a:p>
          <a:p>
            <a:pPr marL="457200" lvl="1" indent="-457200">
              <a:lnSpc>
                <a:spcPct val="106000"/>
              </a:lnSpc>
              <a:buFont typeface="Wingdings" panose="05000000000000000000" pitchFamily="2" charset="2"/>
              <a:buChar char="q"/>
            </a:pPr>
            <a:r>
              <a:rPr lang="en-US" sz="2400" dirty="0">
                <a:solidFill>
                  <a:schemeClr val="tx1"/>
                </a:solidFill>
                <a:latin typeface="+mj-lt"/>
                <a:cs typeface="Helvetica" panose="020B0604020202020204" pitchFamily="34" charset="0"/>
              </a:rPr>
              <a:t>Improved relationships with patients using long-term opioid therapy</a:t>
            </a:r>
          </a:p>
          <a:p>
            <a:pPr marL="822960" lvl="3" indent="-457200">
              <a:lnSpc>
                <a:spcPct val="106000"/>
              </a:lnSpc>
              <a:buFont typeface="Wingdings" panose="05000000000000000000" pitchFamily="2" charset="2"/>
              <a:buChar char="ü"/>
            </a:pPr>
            <a:r>
              <a:rPr lang="en-US" sz="2400" dirty="0">
                <a:solidFill>
                  <a:schemeClr val="tx1"/>
                </a:solidFill>
                <a:latin typeface="+mj-lt"/>
              </a:rPr>
              <a:t>Seeing patients were receptive to change</a:t>
            </a:r>
          </a:p>
          <a:p>
            <a:pPr marL="822960" lvl="3" indent="-457200">
              <a:lnSpc>
                <a:spcPct val="106000"/>
              </a:lnSpc>
              <a:buFont typeface="Wingdings" panose="05000000000000000000" pitchFamily="2" charset="2"/>
              <a:buChar char="ü"/>
            </a:pPr>
            <a:r>
              <a:rPr lang="en-US" sz="2400" dirty="0">
                <a:solidFill>
                  <a:schemeClr val="tx1"/>
                </a:solidFill>
                <a:latin typeface="+mj-lt"/>
                <a:cs typeface="Helvetica" panose="020B0604020202020204" pitchFamily="34" charset="0"/>
              </a:rPr>
              <a:t>Fewer negative interactions</a:t>
            </a:r>
            <a:endParaRPr lang="en-US" sz="2400" dirty="0">
              <a:solidFill>
                <a:schemeClr val="tx1"/>
              </a:solidFill>
              <a:latin typeface="+mj-lt"/>
            </a:endParaRPr>
          </a:p>
          <a:p>
            <a:pPr marL="0" lvl="1" indent="0" algn="ctr">
              <a:lnSpc>
                <a:spcPct val="106000"/>
              </a:lnSpc>
              <a:buNone/>
            </a:pPr>
            <a:endParaRPr lang="en-US" sz="2800" dirty="0">
              <a:solidFill>
                <a:srgbClr val="0070C0"/>
              </a:solidFill>
              <a:latin typeface="+mj-lt"/>
              <a:cs typeface="Helvetica" panose="020B0604020202020204" pitchFamily="34" charset="0"/>
            </a:endParaRPr>
          </a:p>
          <a:p>
            <a:pPr marL="0" lvl="1" indent="0" algn="ctr">
              <a:lnSpc>
                <a:spcPct val="106000"/>
              </a:lnSpc>
              <a:buNone/>
            </a:pPr>
            <a:endParaRPr lang="en-US" sz="2800" dirty="0">
              <a:solidFill>
                <a:srgbClr val="0070C0"/>
              </a:solidFill>
              <a:latin typeface="+mj-lt"/>
              <a:cs typeface="Helvetica" panose="020B0604020202020204" pitchFamily="34" charset="0"/>
            </a:endParaRPr>
          </a:p>
          <a:p>
            <a:pPr marL="182880" lvl="2" indent="0">
              <a:lnSpc>
                <a:spcPct val="106000"/>
              </a:lnSpc>
              <a:buNone/>
            </a:pPr>
            <a:endParaRPr lang="en-US" dirty="0">
              <a:solidFill>
                <a:srgbClr val="0070C0"/>
              </a:solidFill>
              <a:latin typeface="+mj-lt"/>
              <a:cs typeface="Helvetica" panose="020B0604020202020204" pitchFamily="34" charset="0"/>
            </a:endParaRPr>
          </a:p>
          <a:p>
            <a:pPr marL="891540" lvl="4" indent="-342900" algn="ctr">
              <a:lnSpc>
                <a:spcPct val="106000"/>
              </a:lnSpc>
            </a:pPr>
            <a:endParaRPr lang="en-US" sz="2000" i="1" dirty="0">
              <a:solidFill>
                <a:schemeClr val="tx1"/>
              </a:solidFill>
              <a:latin typeface="+mj-lt"/>
            </a:endParaRPr>
          </a:p>
          <a:p>
            <a:pPr marL="525780" lvl="2" indent="-342900">
              <a:lnSpc>
                <a:spcPct val="106000"/>
              </a:lnSpc>
            </a:pPr>
            <a:endParaRPr lang="en-US" sz="2800" dirty="0">
              <a:solidFill>
                <a:schemeClr val="tx1"/>
              </a:solidFill>
              <a:latin typeface="+mj-lt"/>
              <a:cs typeface="Helvetica" panose="020B0604020202020204" pitchFamily="34" charset="0"/>
            </a:endParaRPr>
          </a:p>
        </p:txBody>
      </p:sp>
      <p:sp>
        <p:nvSpPr>
          <p:cNvPr id="5" name="Rectangle 4"/>
          <p:cNvSpPr/>
          <p:nvPr/>
        </p:nvSpPr>
        <p:spPr>
          <a:xfrm>
            <a:off x="3331198" y="5790645"/>
            <a:ext cx="5471947" cy="369332"/>
          </a:xfrm>
          <a:prstGeom prst="rect">
            <a:avLst/>
          </a:prstGeom>
        </p:spPr>
        <p:txBody>
          <a:bodyPr wrap="none">
            <a:spAutoFit/>
          </a:bodyPr>
          <a:lstStyle/>
          <a:p>
            <a:r>
              <a:rPr lang="en-US" dirty="0">
                <a:hlinkClick r:id="rId3"/>
              </a:rPr>
              <a:t>https://www.jabfm.org/content/32/5/715.abstract?etoc</a:t>
            </a:r>
            <a:endParaRPr lang="en-US" dirty="0"/>
          </a:p>
        </p:txBody>
      </p:sp>
      <p:sp>
        <p:nvSpPr>
          <p:cNvPr id="6" name="Rectangle 5"/>
          <p:cNvSpPr/>
          <p:nvPr/>
        </p:nvSpPr>
        <p:spPr>
          <a:xfrm>
            <a:off x="1973189" y="1178933"/>
            <a:ext cx="7823917" cy="461665"/>
          </a:xfrm>
          <a:prstGeom prst="rect">
            <a:avLst/>
          </a:prstGeom>
        </p:spPr>
        <p:txBody>
          <a:bodyPr wrap="square">
            <a:spAutoFit/>
          </a:bodyPr>
          <a:lstStyle/>
          <a:p>
            <a:pPr algn="ctr"/>
            <a:r>
              <a:rPr lang="en-US" sz="2400" dirty="0">
                <a:solidFill>
                  <a:srgbClr val="0070C0"/>
                </a:solidFill>
                <a:latin typeface="+mj-lt"/>
              </a:rPr>
              <a:t>Improved Work Life</a:t>
            </a:r>
          </a:p>
        </p:txBody>
      </p:sp>
    </p:spTree>
    <p:extLst>
      <p:ext uri="{BB962C8B-B14F-4D97-AF65-F5344CB8AC3E}">
        <p14:creationId xmlns:p14="http://schemas.microsoft.com/office/powerpoint/2010/main" val="3319267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1563012" y="97946"/>
            <a:ext cx="8209562" cy="709635"/>
          </a:xfrm>
        </p:spPr>
        <p:txBody>
          <a:bodyPr>
            <a:noAutofit/>
          </a:bodyPr>
          <a:lstStyle/>
          <a:p>
            <a:r>
              <a:rPr lang="en-US" sz="2800" dirty="0">
                <a:solidFill>
                  <a:schemeClr val="tx1"/>
                </a:solidFill>
              </a:rPr>
              <a:t>Six Building Blocks Clinician &amp; Staff Experiences</a:t>
            </a:r>
          </a:p>
        </p:txBody>
      </p:sp>
      <p:sp>
        <p:nvSpPr>
          <p:cNvPr id="5" name="Rounded Rectangular Callout 4"/>
          <p:cNvSpPr/>
          <p:nvPr/>
        </p:nvSpPr>
        <p:spPr>
          <a:xfrm>
            <a:off x="2080614" y="1222084"/>
            <a:ext cx="2781837" cy="3805768"/>
          </a:xfrm>
          <a:prstGeom prst="wedgeRoundRectCallou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2186864" y="1408710"/>
            <a:ext cx="2569335" cy="3293209"/>
          </a:xfrm>
          <a:prstGeom prst="rect">
            <a:avLst/>
          </a:prstGeom>
        </p:spPr>
        <p:txBody>
          <a:bodyPr wrap="square">
            <a:spAutoFit/>
          </a:bodyPr>
          <a:lstStyle/>
          <a:p>
            <a:r>
              <a:rPr lang="en-US" sz="1600" i="1" dirty="0"/>
              <a:t>"Having a defined care pathway for an emotionally charged and complex area of care - to </a:t>
            </a:r>
            <a:r>
              <a:rPr lang="en-US" sz="1600" i="1" dirty="0">
                <a:solidFill>
                  <a:srgbClr val="0070C0"/>
                </a:solidFill>
              </a:rPr>
              <a:t>walk in with a plan</a:t>
            </a:r>
            <a:r>
              <a:rPr lang="en-US" sz="1600" i="1" dirty="0"/>
              <a:t>. It's like walking into the ER and someone having a cardiac arrest. Not the most stressful thing I do because we have a clear plan. Now I have the same kind of </a:t>
            </a:r>
            <a:r>
              <a:rPr lang="en-US" sz="1600" i="1" dirty="0">
                <a:solidFill>
                  <a:srgbClr val="0070C0"/>
                </a:solidFill>
              </a:rPr>
              <a:t>pathway for opioids</a:t>
            </a:r>
            <a:r>
              <a:rPr lang="en-US" sz="1600" i="1" dirty="0"/>
              <a:t>. Having what we are going to do defined.”</a:t>
            </a:r>
            <a:endParaRPr lang="en-US" sz="1600" dirty="0"/>
          </a:p>
        </p:txBody>
      </p:sp>
      <p:sp>
        <p:nvSpPr>
          <p:cNvPr id="7" name="Rounded Rectangular Callout 6"/>
          <p:cNvSpPr/>
          <p:nvPr/>
        </p:nvSpPr>
        <p:spPr>
          <a:xfrm>
            <a:off x="5667793" y="1423245"/>
            <a:ext cx="4536744" cy="1374955"/>
          </a:xfrm>
          <a:prstGeom prst="wedgeRoundRectCallou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803023" y="1542617"/>
            <a:ext cx="4401514" cy="1136208"/>
          </a:xfrm>
          <a:prstGeom prst="rect">
            <a:avLst/>
          </a:prstGeom>
        </p:spPr>
        <p:txBody>
          <a:bodyPr wrap="square">
            <a:spAutoFit/>
          </a:bodyPr>
          <a:lstStyle/>
          <a:p>
            <a:pPr marL="0" lvl="1">
              <a:lnSpc>
                <a:spcPct val="106000"/>
              </a:lnSpc>
            </a:pPr>
            <a:r>
              <a:rPr lang="en-US" sz="1600" i="1" dirty="0"/>
              <a:t>“Everybody that works in this clinic says to me, ‘Do you remember how much </a:t>
            </a:r>
            <a:r>
              <a:rPr lang="en-US" sz="1600" i="1" dirty="0">
                <a:solidFill>
                  <a:srgbClr val="0070C0"/>
                </a:solidFill>
              </a:rPr>
              <a:t>turmoil</a:t>
            </a:r>
            <a:r>
              <a:rPr lang="en-US" sz="1600" i="1" dirty="0"/>
              <a:t> there was around it? </a:t>
            </a:r>
            <a:r>
              <a:rPr lang="en-US" sz="1600" i="1" dirty="0">
                <a:solidFill>
                  <a:srgbClr val="0070C0"/>
                </a:solidFill>
              </a:rPr>
              <a:t>Wow, we don’t have any of that anymore</a:t>
            </a:r>
            <a:r>
              <a:rPr lang="en-US" sz="1600" i="1" dirty="0"/>
              <a:t>.’”</a:t>
            </a:r>
          </a:p>
        </p:txBody>
      </p:sp>
      <p:sp>
        <p:nvSpPr>
          <p:cNvPr id="13" name="Rounded Rectangular Callout 12"/>
          <p:cNvSpPr/>
          <p:nvPr/>
        </p:nvSpPr>
        <p:spPr>
          <a:xfrm>
            <a:off x="5292014" y="3690846"/>
            <a:ext cx="4393843" cy="2113619"/>
          </a:xfrm>
          <a:prstGeom prst="wedgeRoundRectCallou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5427244" y="3742362"/>
            <a:ext cx="4144243" cy="1919115"/>
          </a:xfrm>
          <a:prstGeom prst="rect">
            <a:avLst/>
          </a:prstGeom>
        </p:spPr>
        <p:txBody>
          <a:bodyPr wrap="square">
            <a:spAutoFit/>
          </a:bodyPr>
          <a:lstStyle/>
          <a:p>
            <a:pPr marL="0" lvl="1">
              <a:lnSpc>
                <a:spcPct val="106000"/>
              </a:lnSpc>
            </a:pPr>
            <a:r>
              <a:rPr lang="en-US" sz="1600" i="1" dirty="0"/>
              <a:t>“The thing that surprised me was the number of patients that once they started churning through the standard care pathway, that said, ‘Wow, I get it,’ and then a lot of them just ended up </a:t>
            </a:r>
            <a:r>
              <a:rPr lang="en-US" sz="1600" i="1" dirty="0">
                <a:solidFill>
                  <a:srgbClr val="0070C0"/>
                </a:solidFill>
              </a:rPr>
              <a:t>tapering themselves </a:t>
            </a:r>
            <a:r>
              <a:rPr lang="en-US" sz="1600" i="1" dirty="0"/>
              <a:t>ahead of us. I just wasn't quite prepared to see the </a:t>
            </a:r>
            <a:r>
              <a:rPr lang="en-US" sz="1600" i="1" dirty="0">
                <a:solidFill>
                  <a:srgbClr val="0070C0"/>
                </a:solidFill>
              </a:rPr>
              <a:t>patients engage</a:t>
            </a:r>
            <a:r>
              <a:rPr lang="en-US" sz="1600" i="1" dirty="0"/>
              <a:t>.” </a:t>
            </a:r>
          </a:p>
        </p:txBody>
      </p:sp>
    </p:spTree>
    <p:extLst>
      <p:ext uri="{BB962C8B-B14F-4D97-AF65-F5344CB8AC3E}">
        <p14:creationId xmlns:p14="http://schemas.microsoft.com/office/powerpoint/2010/main" val="2824716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611620" y="712684"/>
            <a:ext cx="5542653" cy="641595"/>
          </a:xfrm>
        </p:spPr>
        <p:txBody>
          <a:bodyPr>
            <a:normAutofit/>
          </a:bodyPr>
          <a:lstStyle/>
          <a:p>
            <a:pPr marL="0" indent="0">
              <a:spcAft>
                <a:spcPts val="1200"/>
              </a:spcAft>
              <a:buNone/>
            </a:pPr>
            <a:r>
              <a:rPr lang="en-US" sz="3200" dirty="0">
                <a:solidFill>
                  <a:schemeClr val="tx1"/>
                </a:solidFill>
                <a:hlinkClick r:id="rId3"/>
              </a:rPr>
              <a:t>www.improvingopioidcare.org</a:t>
            </a:r>
            <a:endParaRPr lang="en-US" sz="3600" dirty="0">
              <a:solidFill>
                <a:schemeClr val="tx1"/>
              </a:solidFill>
            </a:endParaRPr>
          </a:p>
        </p:txBody>
      </p:sp>
      <p:sp>
        <p:nvSpPr>
          <p:cNvPr id="6" name="Title 3"/>
          <p:cNvSpPr txBox="1">
            <a:spLocks/>
          </p:cNvSpPr>
          <p:nvPr/>
        </p:nvSpPr>
        <p:spPr>
          <a:xfrm>
            <a:off x="1492898" y="265782"/>
            <a:ext cx="8217215" cy="893804"/>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000" dirty="0">
                <a:solidFill>
                  <a:schemeClr val="tx1"/>
                </a:solidFill>
              </a:rPr>
              <a:t>Explore this website to learn more:</a:t>
            </a:r>
          </a:p>
          <a:p>
            <a:endParaRPr lang="en-US" sz="2800" dirty="0">
              <a:solidFill>
                <a:schemeClr val="tx1"/>
              </a:solidFill>
            </a:endParaRPr>
          </a:p>
        </p:txBody>
      </p:sp>
      <p:pic>
        <p:nvPicPr>
          <p:cNvPr id="2" name="Picture 1"/>
          <p:cNvPicPr>
            <a:picLocks noChangeAspect="1"/>
          </p:cNvPicPr>
          <p:nvPr/>
        </p:nvPicPr>
        <p:blipFill rotWithShape="1">
          <a:blip r:embed="rId4"/>
          <a:srcRect l="58511" t="9715" r="9894" b="29973"/>
          <a:stretch/>
        </p:blipFill>
        <p:spPr>
          <a:xfrm>
            <a:off x="1611619" y="1354279"/>
            <a:ext cx="9193229" cy="4935502"/>
          </a:xfrm>
          <a:prstGeom prst="rect">
            <a:avLst/>
          </a:prstGeom>
          <a:ln w="9525">
            <a:solidFill>
              <a:schemeClr val="tx1"/>
            </a:solidFill>
          </a:ln>
        </p:spPr>
      </p:pic>
    </p:spTree>
    <p:extLst>
      <p:ext uri="{BB962C8B-B14F-4D97-AF65-F5344CB8AC3E}">
        <p14:creationId xmlns:p14="http://schemas.microsoft.com/office/powerpoint/2010/main" val="883686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5999" y="3168039"/>
            <a:ext cx="7410250" cy="893804"/>
          </a:xfrm>
        </p:spPr>
        <p:txBody>
          <a:bodyPr>
            <a:normAutofit fontScale="90000"/>
          </a:bodyPr>
          <a:lstStyle/>
          <a:p>
            <a:pPr algn="ctr"/>
            <a:r>
              <a:rPr lang="en-US" dirty="0">
                <a:solidFill>
                  <a:schemeClr val="tx1"/>
                </a:solidFill>
              </a:rPr>
              <a:t>We can offer different types of Six Building Blocks </a:t>
            </a:r>
            <a:r>
              <a:rPr lang="en-US" dirty="0" smtClean="0">
                <a:solidFill>
                  <a:schemeClr val="tx1"/>
                </a:solidFill>
              </a:rPr>
              <a:t>support </a:t>
            </a:r>
            <a:r>
              <a:rPr lang="en-US" dirty="0">
                <a:solidFill>
                  <a:schemeClr val="tx1"/>
                </a:solidFill>
              </a:rPr>
              <a:t>to meet you where you are in efforts to improve opioid management</a:t>
            </a:r>
          </a:p>
        </p:txBody>
      </p:sp>
    </p:spTree>
    <p:extLst>
      <p:ext uri="{BB962C8B-B14F-4D97-AF65-F5344CB8AC3E}">
        <p14:creationId xmlns:p14="http://schemas.microsoft.com/office/powerpoint/2010/main" val="2113202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bject 107">
            <a:extLst>
              <a:ext uri="{FF2B5EF4-FFF2-40B4-BE49-F238E27FC236}">
                <a16:creationId xmlns:a16="http://schemas.microsoft.com/office/drawing/2014/main" id="{54F2E43D-C7DA-6B42-8C53-932A8D3CA7A0}"/>
              </a:ext>
            </a:extLst>
          </p:cNvPr>
          <p:cNvSpPr/>
          <p:nvPr/>
        </p:nvSpPr>
        <p:spPr>
          <a:xfrm>
            <a:off x="1675747" y="158197"/>
            <a:ext cx="1762125" cy="1272540"/>
          </a:xfrm>
          <a:custGeom>
            <a:avLst/>
            <a:gdLst/>
            <a:ahLst/>
            <a:cxnLst/>
            <a:rect l="l" t="t" r="r" b="b"/>
            <a:pathLst>
              <a:path w="1762125" h="1272540">
                <a:moveTo>
                  <a:pt x="784567" y="43689"/>
                </a:moveTo>
                <a:lnTo>
                  <a:pt x="14631" y="1135895"/>
                </a:lnTo>
                <a:lnTo>
                  <a:pt x="0" y="1173395"/>
                </a:lnTo>
                <a:lnTo>
                  <a:pt x="5389" y="1210167"/>
                </a:lnTo>
                <a:lnTo>
                  <a:pt x="27719" y="1241842"/>
                </a:lnTo>
                <a:lnTo>
                  <a:pt x="63908" y="1264051"/>
                </a:lnTo>
                <a:lnTo>
                  <a:pt x="110875" y="1272425"/>
                </a:lnTo>
                <a:lnTo>
                  <a:pt x="1650726" y="1272425"/>
                </a:lnTo>
                <a:lnTo>
                  <a:pt x="1697693" y="1264051"/>
                </a:lnTo>
                <a:lnTo>
                  <a:pt x="1733883" y="1241842"/>
                </a:lnTo>
                <a:lnTo>
                  <a:pt x="1756215" y="1210167"/>
                </a:lnTo>
                <a:lnTo>
                  <a:pt x="1761610" y="1173395"/>
                </a:lnTo>
                <a:lnTo>
                  <a:pt x="1746987" y="1135895"/>
                </a:lnTo>
                <a:lnTo>
                  <a:pt x="977051" y="43689"/>
                </a:lnTo>
                <a:lnTo>
                  <a:pt x="944710" y="14563"/>
                </a:lnTo>
                <a:lnTo>
                  <a:pt x="903131" y="0"/>
                </a:lnTo>
                <a:lnTo>
                  <a:pt x="858474" y="0"/>
                </a:lnTo>
                <a:lnTo>
                  <a:pt x="816900" y="14563"/>
                </a:lnTo>
                <a:lnTo>
                  <a:pt x="784567" y="43689"/>
                </a:lnTo>
                <a:close/>
              </a:path>
            </a:pathLst>
          </a:custGeom>
          <a:ln w="64744">
            <a:solidFill>
              <a:srgbClr val="FFFFFF"/>
            </a:solidFill>
          </a:ln>
        </p:spPr>
        <p:txBody>
          <a:bodyPr wrap="square" lIns="0" tIns="0" rIns="0" bIns="0" rtlCol="0"/>
          <a:lstStyle/>
          <a:p>
            <a:endParaRPr dirty="0"/>
          </a:p>
        </p:txBody>
      </p:sp>
      <p:sp>
        <p:nvSpPr>
          <p:cNvPr id="2" name="TextBox 1"/>
          <p:cNvSpPr txBox="1"/>
          <p:nvPr/>
        </p:nvSpPr>
        <p:spPr>
          <a:xfrm>
            <a:off x="1544702" y="158197"/>
            <a:ext cx="8552147" cy="646331"/>
          </a:xfrm>
          <a:prstGeom prst="rect">
            <a:avLst/>
          </a:prstGeom>
          <a:noFill/>
        </p:spPr>
        <p:txBody>
          <a:bodyPr wrap="square" rtlCol="0">
            <a:spAutoFit/>
          </a:bodyPr>
          <a:lstStyle/>
          <a:p>
            <a:r>
              <a:rPr lang="en-US" sz="3600" dirty="0" smtClean="0">
                <a:latin typeface="+mj-lt"/>
              </a:rPr>
              <a:t>Comprehensive Six </a:t>
            </a:r>
            <a:r>
              <a:rPr lang="en-US" sz="3600" dirty="0">
                <a:latin typeface="+mj-lt"/>
              </a:rPr>
              <a:t>Building Blocks Program</a:t>
            </a:r>
          </a:p>
        </p:txBody>
      </p:sp>
      <p:grpSp>
        <p:nvGrpSpPr>
          <p:cNvPr id="7" name="Group 6"/>
          <p:cNvGrpSpPr>
            <a:grpSpLocks/>
          </p:cNvGrpSpPr>
          <p:nvPr/>
        </p:nvGrpSpPr>
        <p:grpSpPr bwMode="auto">
          <a:xfrm>
            <a:off x="1012666" y="1041736"/>
            <a:ext cx="10172627" cy="3954506"/>
            <a:chOff x="2932" y="3956"/>
            <a:chExt cx="10673" cy="2794"/>
          </a:xfrm>
        </p:grpSpPr>
        <p:sp>
          <p:nvSpPr>
            <p:cNvPr id="9" name="Oval 8"/>
            <p:cNvSpPr>
              <a:spLocks noChangeArrowheads="1"/>
            </p:cNvSpPr>
            <p:nvPr/>
          </p:nvSpPr>
          <p:spPr bwMode="auto">
            <a:xfrm>
              <a:off x="2932" y="4009"/>
              <a:ext cx="3833" cy="2680"/>
            </a:xfrm>
            <a:prstGeom prst="ellipse">
              <a:avLst/>
            </a:prstGeom>
            <a:gradFill rotWithShape="1">
              <a:gsLst>
                <a:gs pos="0">
                  <a:srgbClr val="F7BDA4"/>
                </a:gs>
                <a:gs pos="50000">
                  <a:srgbClr val="F5B195"/>
                </a:gs>
                <a:gs pos="100000">
                  <a:srgbClr val="F8A581"/>
                </a:gs>
              </a:gsLst>
              <a:lin ang="5400000"/>
            </a:gradFill>
            <a:ln w="6350" algn="ctr">
              <a:solidFill>
                <a:srgbClr val="ED7D31"/>
              </a:solidFill>
              <a:miter lim="800000"/>
              <a:headEnd/>
              <a:tailEnd/>
            </a:ln>
          </p:spPr>
          <p:txBody>
            <a:bodyPr rot="0" vert="horz" wrap="square" lIns="91440" tIns="45720" rIns="91440" bIns="45720" anchor="t" anchorCtr="0" upright="1">
              <a:noAutofit/>
            </a:bodyPr>
            <a:lstStyle/>
            <a:p>
              <a:pPr marL="0" marR="0" algn="ct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Stage 1: Prepare &amp; Launch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6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Learn about evidence, guidelines, &amp; regulations</a:t>
              </a:r>
            </a:p>
            <a:p>
              <a:pPr marL="0" marR="0" algn="ctr">
                <a:lnSpc>
                  <a:spcPct val="107000"/>
                </a:lnSpc>
                <a:spcBef>
                  <a:spcPts val="0"/>
                </a:spcBef>
                <a:spcAft>
                  <a:spcPts val="6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Form a team &amp; build leadership support</a:t>
              </a:r>
            </a:p>
            <a:p>
              <a:pPr marL="0" marR="0" algn="ctr">
                <a:lnSpc>
                  <a:spcPct val="107000"/>
                </a:lnSpc>
                <a:spcBef>
                  <a:spcPts val="0"/>
                </a:spcBef>
                <a:spcAft>
                  <a:spcPts val="6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Conduct a baseline assessment</a:t>
              </a:r>
            </a:p>
            <a:p>
              <a:pPr marL="0" marR="0" algn="ctr">
                <a:lnSpc>
                  <a:spcPct val="107000"/>
                </a:lnSpc>
                <a:spcBef>
                  <a:spcPts val="0"/>
                </a:spcBef>
                <a:spcAft>
                  <a:spcPts val="6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Identify priorities</a:t>
              </a:r>
            </a:p>
            <a:p>
              <a:pPr marL="0" marR="0" algn="ctr">
                <a:lnSpc>
                  <a:spcPct val="107000"/>
                </a:lnSpc>
                <a:spcBef>
                  <a:spcPts val="0"/>
                </a:spcBef>
                <a:spcAft>
                  <a:spcPts val="6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Generate clinic enthusiasm</a:t>
              </a:r>
            </a:p>
          </p:txBody>
        </p:sp>
        <p:sp>
          <p:nvSpPr>
            <p:cNvPr id="10" name="Oval 9"/>
            <p:cNvSpPr>
              <a:spLocks noChangeArrowheads="1"/>
            </p:cNvSpPr>
            <p:nvPr/>
          </p:nvSpPr>
          <p:spPr bwMode="auto">
            <a:xfrm>
              <a:off x="6255" y="3956"/>
              <a:ext cx="3885" cy="2794"/>
            </a:xfrm>
            <a:prstGeom prst="ellipse">
              <a:avLst/>
            </a:prstGeom>
            <a:gradFill rotWithShape="1">
              <a:gsLst>
                <a:gs pos="0">
                  <a:srgbClr val="FFDD9C"/>
                </a:gs>
                <a:gs pos="50000">
                  <a:srgbClr val="FFD78E"/>
                </a:gs>
                <a:gs pos="100000">
                  <a:srgbClr val="FFD479"/>
                </a:gs>
              </a:gsLst>
              <a:lin ang="5400000"/>
            </a:gradFill>
            <a:ln w="6350" algn="ctr">
              <a:solidFill>
                <a:srgbClr val="FFC000"/>
              </a:solidFill>
              <a:miter lim="800000"/>
              <a:headEnd/>
              <a:tailEnd/>
            </a:ln>
          </p:spPr>
          <p:txBody>
            <a:bodyPr rot="0" vert="horz" wrap="square" lIns="91440" tIns="45720" rIns="91440" bIns="45720" anchor="t" anchorCtr="0" upright="1">
              <a:noAutofit/>
            </a:bodyPr>
            <a:lstStyle/>
            <a:p>
              <a:pPr marL="0" marR="0" algn="ct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Stage 2: Design &amp; Implement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Use Six Building Blocks to redesign care for patients on opioid therapy</a:t>
              </a:r>
            </a:p>
            <a:p>
              <a:pPr marL="0" marR="0" algn="ctr">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Begin with policy &amp; agreement revision</a:t>
              </a:r>
            </a:p>
            <a:p>
              <a:pPr marL="0" marR="0" algn="ctr">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Throughout the design &amp; implementation process: test, assess, &amp; adjust</a:t>
              </a:r>
            </a:p>
          </p:txBody>
        </p:sp>
        <p:sp>
          <p:nvSpPr>
            <p:cNvPr id="11" name="Oval 10"/>
            <p:cNvSpPr>
              <a:spLocks noChangeArrowheads="1"/>
            </p:cNvSpPr>
            <p:nvPr/>
          </p:nvSpPr>
          <p:spPr bwMode="auto">
            <a:xfrm>
              <a:off x="9840" y="3956"/>
              <a:ext cx="3765" cy="2715"/>
            </a:xfrm>
            <a:prstGeom prst="ellipse">
              <a:avLst/>
            </a:prstGeom>
            <a:gradFill rotWithShape="1">
              <a:gsLst>
                <a:gs pos="0">
                  <a:srgbClr val="B5D5A7"/>
                </a:gs>
                <a:gs pos="50000">
                  <a:srgbClr val="AACE99"/>
                </a:gs>
                <a:gs pos="100000">
                  <a:srgbClr val="9CCA86"/>
                </a:gs>
              </a:gsLst>
              <a:lin ang="5400000"/>
            </a:gradFill>
            <a:ln w="6350" algn="ctr">
              <a:solidFill>
                <a:srgbClr val="70AD47"/>
              </a:solidFill>
              <a:miter lim="800000"/>
              <a:headEnd/>
              <a:tailEnd/>
            </a:ln>
          </p:spPr>
          <p:txBody>
            <a:bodyPr rot="0" vert="horz" wrap="square" lIns="91440" tIns="45720" rIns="91440" bIns="45720" anchor="t" anchorCtr="0" upright="1">
              <a:noAutofit/>
            </a:bodyPr>
            <a:lstStyle/>
            <a:p>
              <a:pPr marL="0" marR="0" algn="ct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Stage 3: Monitor &amp; Sustain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Assess and celebrate progress from baseline</a:t>
              </a:r>
            </a:p>
            <a:p>
              <a:pPr marL="0" marR="0" algn="ctr">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Develop a plan for sustainability</a:t>
              </a:r>
            </a:p>
            <a:p>
              <a:pPr marL="0" marR="0" algn="ctr">
                <a:spcBef>
                  <a:spcPts val="0"/>
                </a:spcBef>
                <a:spcAft>
                  <a:spcPts val="6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Site independently continues the work</a:t>
              </a:r>
            </a:p>
            <a:p>
              <a:pPr marL="0" marR="0" algn="ctr">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p:txBody>
        </p:sp>
      </p:grpSp>
      <p:cxnSp>
        <p:nvCxnSpPr>
          <p:cNvPr id="12" name="Straight Arrow Connector 11"/>
          <p:cNvCxnSpPr/>
          <p:nvPr/>
        </p:nvCxnSpPr>
        <p:spPr>
          <a:xfrm flipV="1">
            <a:off x="1731240" y="5768401"/>
            <a:ext cx="7781925" cy="45085"/>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 Box 2"/>
          <p:cNvSpPr txBox="1">
            <a:spLocks noChangeArrowheads="1"/>
          </p:cNvSpPr>
          <p:nvPr/>
        </p:nvSpPr>
        <p:spPr bwMode="auto">
          <a:xfrm>
            <a:off x="5352379" y="5943036"/>
            <a:ext cx="1363214" cy="213337"/>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spcBef>
                <a:spcPts val="0"/>
              </a:spcBef>
              <a:spcAft>
                <a:spcPts val="60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9-15 </a:t>
            </a:r>
            <a:r>
              <a:rPr lang="en-US" sz="1600" dirty="0">
                <a:effectLst/>
                <a:latin typeface="Calibri" panose="020F0502020204030204" pitchFamily="34" charset="0"/>
                <a:ea typeface="Calibri" panose="020F0502020204030204" pitchFamily="34" charset="0"/>
                <a:cs typeface="Times New Roman" panose="02020603050405020304" pitchFamily="18" charset="0"/>
              </a:rPr>
              <a:t>months</a:t>
            </a:r>
          </a:p>
        </p:txBody>
      </p:sp>
      <p:sp>
        <p:nvSpPr>
          <p:cNvPr id="14" name="Left Brace 13"/>
          <p:cNvSpPr/>
          <p:nvPr/>
        </p:nvSpPr>
        <p:spPr>
          <a:xfrm rot="5400000">
            <a:off x="9169257" y="4275598"/>
            <a:ext cx="467995" cy="155702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5" name="Text Box 2"/>
          <p:cNvSpPr txBox="1">
            <a:spLocks noChangeArrowheads="1"/>
          </p:cNvSpPr>
          <p:nvPr/>
        </p:nvSpPr>
        <p:spPr bwMode="auto">
          <a:xfrm>
            <a:off x="8685245" y="5175306"/>
            <a:ext cx="1411605" cy="338554"/>
          </a:xfrm>
          <a:prstGeom prst="rect">
            <a:avLst/>
          </a:prstGeom>
          <a:solidFill>
            <a:srgbClr val="FFFFFF"/>
          </a:solidFill>
          <a:ln w="9525">
            <a:noFill/>
            <a:miter lim="800000"/>
            <a:headEnd/>
            <a:tailEnd/>
          </a:ln>
        </p:spPr>
        <p:txBody>
          <a:bodyPr rot="0" vert="horz" wrap="square" lIns="91440" tIns="45720" rIns="91440" bIns="45720" anchor="ctr" anchorCtr="0">
            <a:spAutoFit/>
          </a:bodyPr>
          <a:lstStyle/>
          <a:p>
            <a:pPr marL="0" marR="0" algn="ctr">
              <a:spcBef>
                <a:spcPts val="0"/>
              </a:spcBef>
              <a:spcAft>
                <a:spcPts val="60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Final month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Left Brace 15"/>
          <p:cNvSpPr/>
          <p:nvPr/>
        </p:nvSpPr>
        <p:spPr>
          <a:xfrm rot="5400000">
            <a:off x="2583017" y="4275598"/>
            <a:ext cx="467995" cy="155702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7" name="Text Box 2"/>
          <p:cNvSpPr txBox="1">
            <a:spLocks noChangeArrowheads="1"/>
          </p:cNvSpPr>
          <p:nvPr/>
        </p:nvSpPr>
        <p:spPr bwMode="auto">
          <a:xfrm>
            <a:off x="2111211" y="5200444"/>
            <a:ext cx="1411605" cy="338554"/>
          </a:xfrm>
          <a:prstGeom prst="rect">
            <a:avLst/>
          </a:prstGeom>
          <a:solidFill>
            <a:srgbClr val="FFFFFF"/>
          </a:solidFill>
          <a:ln w="9525">
            <a:noFill/>
            <a:miter lim="800000"/>
            <a:headEnd/>
            <a:tailEnd/>
          </a:ln>
        </p:spPr>
        <p:txBody>
          <a:bodyPr rot="0" vert="horz" wrap="square" lIns="91440" tIns="45720" rIns="91440" bIns="45720" anchor="ctr" anchorCtr="0">
            <a:spAutoFit/>
          </a:bodyPr>
          <a:lstStyle/>
          <a:p>
            <a:pPr marL="0" marR="0" algn="ctr">
              <a:spcBef>
                <a:spcPts val="0"/>
              </a:spcBef>
              <a:spcAft>
                <a:spcPts val="6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Months 1 - </a:t>
            </a: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Left Brace 17"/>
          <p:cNvSpPr/>
          <p:nvPr/>
        </p:nvSpPr>
        <p:spPr>
          <a:xfrm rot="5400000">
            <a:off x="5827064" y="3742435"/>
            <a:ext cx="467995" cy="279019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9" name="Text Box 2"/>
          <p:cNvSpPr txBox="1">
            <a:spLocks noChangeArrowheads="1"/>
          </p:cNvSpPr>
          <p:nvPr/>
        </p:nvSpPr>
        <p:spPr bwMode="auto">
          <a:xfrm>
            <a:off x="5303988" y="5219442"/>
            <a:ext cx="1411605" cy="347345"/>
          </a:xfrm>
          <a:prstGeom prst="rect">
            <a:avLst/>
          </a:prstGeom>
          <a:solidFill>
            <a:srgbClr val="FFFFFF"/>
          </a:solidFill>
          <a:ln w="9525">
            <a:noFill/>
            <a:miter lim="800000"/>
            <a:headEnd/>
            <a:tailEnd/>
          </a:ln>
        </p:spPr>
        <p:txBody>
          <a:bodyPr rot="0" vert="horz" wrap="square" lIns="91440" tIns="45720" rIns="91440" bIns="45720" anchor="ctr" anchorCtr="0">
            <a:spAutoFit/>
          </a:bodyPr>
          <a:lstStyle/>
          <a:p>
            <a:pPr marL="0" marR="0" algn="ctr">
              <a:spcBef>
                <a:spcPts val="0"/>
              </a:spcBef>
              <a:spcAft>
                <a:spcPts val="6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Months 4 - 14</a:t>
            </a:r>
          </a:p>
        </p:txBody>
      </p:sp>
    </p:spTree>
    <p:extLst>
      <p:ext uri="{BB962C8B-B14F-4D97-AF65-F5344CB8AC3E}">
        <p14:creationId xmlns:p14="http://schemas.microsoft.com/office/powerpoint/2010/main" val="165986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884" y="296375"/>
            <a:ext cx="8666205" cy="893804"/>
          </a:xfrm>
        </p:spPr>
        <p:txBody>
          <a:bodyPr>
            <a:normAutofit fontScale="90000"/>
          </a:bodyPr>
          <a:lstStyle/>
          <a:p>
            <a:r>
              <a:rPr lang="en-US" sz="4000" dirty="0">
                <a:solidFill>
                  <a:schemeClr val="tx1"/>
                </a:solidFill>
              </a:rPr>
              <a:t>Time Commitment by the Opioid Improvement Team for the full program</a:t>
            </a:r>
          </a:p>
        </p:txBody>
      </p:sp>
      <p:sp>
        <p:nvSpPr>
          <p:cNvPr id="3" name="Content Placeholder 2"/>
          <p:cNvSpPr>
            <a:spLocks noGrp="1"/>
          </p:cNvSpPr>
          <p:nvPr>
            <p:ph idx="1"/>
          </p:nvPr>
        </p:nvSpPr>
        <p:spPr>
          <a:xfrm>
            <a:off x="374755" y="1894716"/>
            <a:ext cx="11141742" cy="4131330"/>
          </a:xfrm>
        </p:spPr>
        <p:txBody>
          <a:bodyPr>
            <a:normAutofit/>
          </a:bodyPr>
          <a:lstStyle/>
          <a:p>
            <a:pPr lvl="1">
              <a:buFont typeface="Wingdings" panose="05000000000000000000" pitchFamily="2" charset="2"/>
              <a:buChar char="q"/>
            </a:pPr>
            <a:r>
              <a:rPr lang="en-US" sz="2800" dirty="0">
                <a:solidFill>
                  <a:schemeClr val="tx1"/>
                </a:solidFill>
                <a:latin typeface="+mj-lt"/>
              </a:rPr>
              <a:t>Project manager: 2-8 hours per month</a:t>
            </a:r>
          </a:p>
          <a:p>
            <a:pPr lvl="1">
              <a:buFont typeface="Wingdings" panose="05000000000000000000" pitchFamily="2" charset="2"/>
              <a:buChar char="q"/>
            </a:pPr>
            <a:endParaRPr lang="en-US" sz="2800" dirty="0">
              <a:solidFill>
                <a:schemeClr val="tx1"/>
              </a:solidFill>
              <a:latin typeface="+mj-lt"/>
            </a:endParaRPr>
          </a:p>
          <a:p>
            <a:pPr lvl="1">
              <a:buFont typeface="Wingdings" panose="05000000000000000000" pitchFamily="2" charset="2"/>
              <a:buChar char="q"/>
            </a:pPr>
            <a:r>
              <a:rPr lang="en-US" sz="2800" dirty="0">
                <a:solidFill>
                  <a:schemeClr val="tx1"/>
                </a:solidFill>
                <a:latin typeface="+mj-lt"/>
              </a:rPr>
              <a:t>Clinician Champion: 2-4 hours per month</a:t>
            </a:r>
          </a:p>
          <a:p>
            <a:pPr lvl="1">
              <a:buFont typeface="Wingdings" panose="05000000000000000000" pitchFamily="2" charset="2"/>
              <a:buChar char="q"/>
            </a:pPr>
            <a:endParaRPr lang="en-US" sz="2800" dirty="0">
              <a:solidFill>
                <a:schemeClr val="tx1"/>
              </a:solidFill>
              <a:latin typeface="+mj-lt"/>
            </a:endParaRPr>
          </a:p>
          <a:p>
            <a:pPr lvl="1">
              <a:buFont typeface="Wingdings" panose="05000000000000000000" pitchFamily="2" charset="2"/>
              <a:buChar char="q"/>
            </a:pPr>
            <a:r>
              <a:rPr lang="en-US" sz="2800" dirty="0">
                <a:solidFill>
                  <a:schemeClr val="tx1"/>
                </a:solidFill>
                <a:latin typeface="+mj-lt"/>
              </a:rPr>
              <a:t>Tracking and Monitoring Lead: time spent depends on EHR system, measures chosen, etc.</a:t>
            </a:r>
          </a:p>
          <a:p>
            <a:pPr lvl="1">
              <a:buFont typeface="Wingdings" panose="05000000000000000000" pitchFamily="2" charset="2"/>
              <a:buChar char="q"/>
            </a:pPr>
            <a:endParaRPr lang="en-US" sz="2800" dirty="0">
              <a:solidFill>
                <a:schemeClr val="tx1"/>
              </a:solidFill>
              <a:latin typeface="+mj-lt"/>
            </a:endParaRPr>
          </a:p>
          <a:p>
            <a:pPr lvl="1">
              <a:buFont typeface="Wingdings" panose="05000000000000000000" pitchFamily="2" charset="2"/>
              <a:buChar char="q"/>
            </a:pPr>
            <a:r>
              <a:rPr lang="en-US" sz="2800" dirty="0">
                <a:solidFill>
                  <a:schemeClr val="tx1"/>
                </a:solidFill>
                <a:latin typeface="+mj-lt"/>
              </a:rPr>
              <a:t>Other team members (e.g., Medical Assistant, Behavioral Health Provider, Pharmacist): 2 hours per month</a:t>
            </a:r>
          </a:p>
          <a:p>
            <a:pPr marL="201168" lvl="1" indent="0">
              <a:buNone/>
            </a:pPr>
            <a:endParaRPr lang="en-US" sz="2800" dirty="0">
              <a:solidFill>
                <a:schemeClr val="tx1"/>
              </a:solidFill>
              <a:latin typeface="+mj-lt"/>
            </a:endParaRPr>
          </a:p>
          <a:p>
            <a:pPr lvl="0">
              <a:buFont typeface="Wingdings" panose="05000000000000000000" pitchFamily="2" charset="2"/>
              <a:buChar char="q"/>
            </a:pPr>
            <a:endParaRPr lang="en-US" sz="2800" dirty="0">
              <a:solidFill>
                <a:schemeClr val="tx1"/>
              </a:solidFill>
              <a:latin typeface="+mj-lt"/>
            </a:endParaRPr>
          </a:p>
          <a:p>
            <a:endParaRPr lang="en-US" sz="2800" dirty="0">
              <a:solidFill>
                <a:schemeClr val="tx1"/>
              </a:solidFill>
              <a:latin typeface="+mj-lt"/>
            </a:endParaRPr>
          </a:p>
        </p:txBody>
      </p:sp>
    </p:spTree>
    <p:extLst>
      <p:ext uri="{BB962C8B-B14F-4D97-AF65-F5344CB8AC3E}">
        <p14:creationId xmlns:p14="http://schemas.microsoft.com/office/powerpoint/2010/main" val="616778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87C0DF37-AA75-43B2-B719-4035A75AD8DF}"/>
              </a:ext>
            </a:extLst>
          </p:cNvPr>
          <p:cNvSpPr txBox="1">
            <a:spLocks/>
          </p:cNvSpPr>
          <p:nvPr/>
        </p:nvSpPr>
        <p:spPr>
          <a:xfrm>
            <a:off x="1756177" y="91645"/>
            <a:ext cx="8607023" cy="893804"/>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600" dirty="0" smtClean="0"/>
              <a:t>Other Types of Six Building Blocks Support</a:t>
            </a:r>
            <a:endParaRPr lang="en-US" sz="3600" dirty="0"/>
          </a:p>
        </p:txBody>
      </p:sp>
      <p:grpSp>
        <p:nvGrpSpPr>
          <p:cNvPr id="2" name="Group 1"/>
          <p:cNvGrpSpPr/>
          <p:nvPr/>
        </p:nvGrpSpPr>
        <p:grpSpPr>
          <a:xfrm>
            <a:off x="629586" y="941750"/>
            <a:ext cx="11257613" cy="5446852"/>
            <a:chOff x="1887792" y="1600953"/>
            <a:chExt cx="8052622" cy="3594128"/>
          </a:xfrm>
        </p:grpSpPr>
        <p:sp>
          <p:nvSpPr>
            <p:cNvPr id="11" name="Rectangle 10">
              <a:extLst>
                <a:ext uri="{FF2B5EF4-FFF2-40B4-BE49-F238E27FC236}">
                  <a16:creationId xmlns:a16="http://schemas.microsoft.com/office/drawing/2014/main" id="{D7E8BFE9-51AC-4676-A957-D18D06BCC38C}"/>
                </a:ext>
              </a:extLst>
            </p:cNvPr>
            <p:cNvSpPr/>
            <p:nvPr/>
          </p:nvSpPr>
          <p:spPr>
            <a:xfrm>
              <a:off x="1887793" y="2098034"/>
              <a:ext cx="1317523" cy="6463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Six Building Blocks Consult</a:t>
              </a:r>
            </a:p>
          </p:txBody>
        </p:sp>
        <p:sp>
          <p:nvSpPr>
            <p:cNvPr id="13" name="Rectangle 12">
              <a:extLst>
                <a:ext uri="{FF2B5EF4-FFF2-40B4-BE49-F238E27FC236}">
                  <a16:creationId xmlns:a16="http://schemas.microsoft.com/office/drawing/2014/main" id="{D7ABB903-F3CD-4682-BAD4-673DAB5E177F}"/>
                </a:ext>
              </a:extLst>
            </p:cNvPr>
            <p:cNvSpPr/>
            <p:nvPr/>
          </p:nvSpPr>
          <p:spPr>
            <a:xfrm>
              <a:off x="1887792" y="3489145"/>
              <a:ext cx="1317523" cy="6348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Technical </a:t>
              </a:r>
              <a:r>
                <a:rPr lang="en-US" sz="2000" b="1" dirty="0" smtClean="0">
                  <a:solidFill>
                    <a:schemeClr val="bg1"/>
                  </a:solidFill>
                </a:rPr>
                <a:t>Assistance</a:t>
              </a:r>
              <a:endParaRPr lang="en-US" sz="2000" b="1" dirty="0">
                <a:solidFill>
                  <a:schemeClr val="bg1"/>
                </a:solidFill>
              </a:endParaRPr>
            </a:p>
          </p:txBody>
        </p:sp>
        <p:sp>
          <p:nvSpPr>
            <p:cNvPr id="29" name="TextBox 28">
              <a:extLst>
                <a:ext uri="{FF2B5EF4-FFF2-40B4-BE49-F238E27FC236}">
                  <a16:creationId xmlns:a16="http://schemas.microsoft.com/office/drawing/2014/main" id="{9380190A-AC9E-471E-A804-799B348A379D}"/>
                </a:ext>
              </a:extLst>
            </p:cNvPr>
            <p:cNvSpPr txBox="1"/>
            <p:nvPr/>
          </p:nvSpPr>
          <p:spPr>
            <a:xfrm>
              <a:off x="3283979" y="1600953"/>
              <a:ext cx="2871019" cy="243705"/>
            </a:xfrm>
            <a:prstGeom prst="rect">
              <a:avLst/>
            </a:prstGeom>
            <a:noFill/>
          </p:spPr>
          <p:txBody>
            <a:bodyPr wrap="square" rtlCol="0">
              <a:spAutoFit/>
            </a:bodyPr>
            <a:lstStyle/>
            <a:p>
              <a:r>
                <a:rPr lang="en-US" b="1" dirty="0" smtClean="0"/>
                <a:t>Six Building Blocks Support</a:t>
              </a:r>
              <a:endParaRPr lang="en-US" b="1" dirty="0"/>
            </a:p>
          </p:txBody>
        </p:sp>
        <p:sp>
          <p:nvSpPr>
            <p:cNvPr id="30" name="TextBox 29">
              <a:extLst>
                <a:ext uri="{FF2B5EF4-FFF2-40B4-BE49-F238E27FC236}">
                  <a16:creationId xmlns:a16="http://schemas.microsoft.com/office/drawing/2014/main" id="{C4139AE6-CD60-45E6-9F94-15667BFD66E8}"/>
                </a:ext>
              </a:extLst>
            </p:cNvPr>
            <p:cNvSpPr txBox="1"/>
            <p:nvPr/>
          </p:nvSpPr>
          <p:spPr>
            <a:xfrm>
              <a:off x="6661357" y="1600953"/>
              <a:ext cx="2871019" cy="243705"/>
            </a:xfrm>
            <a:prstGeom prst="rect">
              <a:avLst/>
            </a:prstGeom>
            <a:noFill/>
          </p:spPr>
          <p:txBody>
            <a:bodyPr wrap="square" rtlCol="0">
              <a:spAutoFit/>
            </a:bodyPr>
            <a:lstStyle/>
            <a:p>
              <a:r>
                <a:rPr lang="en-US" b="1" dirty="0"/>
                <a:t>Timeline and </a:t>
              </a:r>
              <a:r>
                <a:rPr lang="en-US" b="1" dirty="0" smtClean="0"/>
                <a:t>Clinic Commitment </a:t>
              </a:r>
              <a:endParaRPr lang="en-US" b="1" dirty="0"/>
            </a:p>
          </p:txBody>
        </p:sp>
        <p:sp>
          <p:nvSpPr>
            <p:cNvPr id="34" name="Rectangle 33">
              <a:extLst>
                <a:ext uri="{FF2B5EF4-FFF2-40B4-BE49-F238E27FC236}">
                  <a16:creationId xmlns:a16="http://schemas.microsoft.com/office/drawing/2014/main" id="{FD304EF1-BD77-4874-BAB2-4D7FA5E2871B}"/>
                </a:ext>
              </a:extLst>
            </p:cNvPr>
            <p:cNvSpPr/>
            <p:nvPr/>
          </p:nvSpPr>
          <p:spPr>
            <a:xfrm>
              <a:off x="3283978" y="2098034"/>
              <a:ext cx="3279058" cy="1157599"/>
            </a:xfrm>
            <a:prstGeom prst="rect">
              <a:avLst/>
            </a:prstGeom>
          </p:spPr>
          <p:txBody>
            <a:bodyPr wrap="square">
              <a:spAutoFit/>
            </a:bodyPr>
            <a:lstStyle/>
            <a:p>
              <a:r>
                <a:rPr lang="en-US" dirty="0"/>
                <a:t>Six Building Blocks facilitator will:</a:t>
              </a:r>
            </a:p>
            <a:p>
              <a:pPr marL="285750" lvl="0" indent="-285750">
                <a:buFont typeface="Arial" panose="020B0604020202020204" pitchFamily="34" charset="0"/>
                <a:buChar char="•"/>
              </a:pPr>
              <a:r>
                <a:rPr lang="en-US" dirty="0"/>
                <a:t>Provide focused, facilitated guidance in doing an in-depth assessment</a:t>
              </a:r>
            </a:p>
            <a:p>
              <a:pPr marL="285750" indent="-285750">
                <a:buFont typeface="Arial" panose="020B0604020202020204" pitchFamily="34" charset="0"/>
                <a:buChar char="•"/>
              </a:pPr>
              <a:r>
                <a:rPr lang="en-US" dirty="0"/>
                <a:t>Identify areas for chronic pain and opioid management improvement during a “give back” meeting</a:t>
              </a:r>
              <a:endParaRPr lang="en-US" sz="1200" dirty="0"/>
            </a:p>
          </p:txBody>
        </p:sp>
        <p:sp>
          <p:nvSpPr>
            <p:cNvPr id="35" name="Rectangle 34">
              <a:extLst>
                <a:ext uri="{FF2B5EF4-FFF2-40B4-BE49-F238E27FC236}">
                  <a16:creationId xmlns:a16="http://schemas.microsoft.com/office/drawing/2014/main" id="{81100E2B-CDEC-4599-B3F5-3785826ADED3}"/>
                </a:ext>
              </a:extLst>
            </p:cNvPr>
            <p:cNvSpPr/>
            <p:nvPr/>
          </p:nvSpPr>
          <p:spPr>
            <a:xfrm>
              <a:off x="6661356" y="2098033"/>
              <a:ext cx="3279058" cy="1269298"/>
            </a:xfrm>
            <a:prstGeom prst="rect">
              <a:avLst/>
            </a:prstGeom>
          </p:spPr>
          <p:txBody>
            <a:bodyPr wrap="square">
              <a:spAutoFit/>
            </a:bodyPr>
            <a:lstStyle/>
            <a:p>
              <a:r>
                <a:rPr lang="en-US" dirty="0"/>
                <a:t>1 – </a:t>
              </a:r>
              <a:r>
                <a:rPr lang="en-US" dirty="0" smtClean="0"/>
                <a:t>3 </a:t>
              </a:r>
              <a:r>
                <a:rPr lang="en-US" dirty="0"/>
                <a:t>months</a:t>
              </a:r>
            </a:p>
            <a:p>
              <a:endParaRPr lang="en-US" sz="1100" dirty="0"/>
            </a:p>
            <a:p>
              <a:r>
                <a:rPr lang="en-US" dirty="0"/>
                <a:t>Clinical champion and QI project manager will:</a:t>
              </a:r>
            </a:p>
            <a:p>
              <a:pPr marL="285750" lvl="0" indent="-285750">
                <a:buFont typeface="Arial" panose="020B0604020202020204" pitchFamily="34" charset="0"/>
                <a:buChar char="•"/>
              </a:pPr>
              <a:r>
                <a:rPr lang="en-US" dirty="0"/>
                <a:t>Work with the Practice Facilitator to complete a clinic self-assessment</a:t>
              </a:r>
            </a:p>
            <a:p>
              <a:pPr marL="285750" indent="-285750">
                <a:buFont typeface="Arial" panose="020B0604020202020204" pitchFamily="34" charset="0"/>
                <a:buChar char="•"/>
              </a:pPr>
              <a:r>
                <a:rPr lang="en-US" dirty="0"/>
                <a:t>Gather existing resources</a:t>
              </a:r>
              <a:endParaRPr lang="en-US" sz="1100" dirty="0"/>
            </a:p>
          </p:txBody>
        </p:sp>
        <p:sp>
          <p:nvSpPr>
            <p:cNvPr id="38" name="Rectangle 37">
              <a:extLst>
                <a:ext uri="{FF2B5EF4-FFF2-40B4-BE49-F238E27FC236}">
                  <a16:creationId xmlns:a16="http://schemas.microsoft.com/office/drawing/2014/main" id="{CD715E75-8647-4F48-B0C4-C8E87FE3978B}"/>
                </a:ext>
              </a:extLst>
            </p:cNvPr>
            <p:cNvSpPr/>
            <p:nvPr/>
          </p:nvSpPr>
          <p:spPr>
            <a:xfrm>
              <a:off x="3293807" y="3489145"/>
              <a:ext cx="3279058" cy="1705936"/>
            </a:xfrm>
            <a:prstGeom prst="rect">
              <a:avLst/>
            </a:prstGeom>
          </p:spPr>
          <p:txBody>
            <a:bodyPr wrap="square">
              <a:spAutoFit/>
            </a:bodyPr>
            <a:lstStyle/>
            <a:p>
              <a:r>
                <a:rPr lang="en-US" dirty="0"/>
                <a:t>Six Building Blocks facilitator will:</a:t>
              </a:r>
            </a:p>
            <a:p>
              <a:pPr lvl="0"/>
              <a:r>
                <a:rPr lang="en-US" dirty="0"/>
                <a:t>Provide ad-hoc support and technical assistance in opioid management areas, as needed. For example:</a:t>
              </a:r>
            </a:p>
            <a:p>
              <a:pPr marL="285750" indent="-285750">
                <a:buFont typeface="Arial" panose="020B0604020202020204" pitchFamily="34" charset="0"/>
                <a:buChar char="•"/>
              </a:pPr>
              <a:r>
                <a:rPr lang="en-US" dirty="0"/>
                <a:t>Policy development/revision to align with WA 1427</a:t>
              </a:r>
            </a:p>
            <a:p>
              <a:pPr marL="285750" indent="-285750">
                <a:buFont typeface="Arial" panose="020B0604020202020204" pitchFamily="34" charset="0"/>
                <a:buChar char="•"/>
              </a:pPr>
              <a:r>
                <a:rPr lang="en-US" dirty="0"/>
                <a:t>Workflow development/revision to support policy implementation</a:t>
              </a:r>
            </a:p>
            <a:p>
              <a:pPr marL="285750" indent="-285750">
                <a:buFont typeface="Arial" panose="020B0604020202020204" pitchFamily="34" charset="0"/>
                <a:buChar char="•"/>
              </a:pPr>
              <a:r>
                <a:rPr lang="en-US" dirty="0"/>
                <a:t>Creating a tracking and monitoring system</a:t>
              </a:r>
              <a:endParaRPr lang="en-US" sz="2000" dirty="0"/>
            </a:p>
          </p:txBody>
        </p:sp>
        <p:sp>
          <p:nvSpPr>
            <p:cNvPr id="39" name="Rectangle 38">
              <a:extLst>
                <a:ext uri="{FF2B5EF4-FFF2-40B4-BE49-F238E27FC236}">
                  <a16:creationId xmlns:a16="http://schemas.microsoft.com/office/drawing/2014/main" id="{27595CA7-7FDA-420F-9447-21AA7899204B}"/>
                </a:ext>
              </a:extLst>
            </p:cNvPr>
            <p:cNvSpPr/>
            <p:nvPr/>
          </p:nvSpPr>
          <p:spPr>
            <a:xfrm>
              <a:off x="6661356" y="3484272"/>
              <a:ext cx="3279058" cy="1279452"/>
            </a:xfrm>
            <a:prstGeom prst="rect">
              <a:avLst/>
            </a:prstGeom>
          </p:spPr>
          <p:txBody>
            <a:bodyPr wrap="square">
              <a:spAutoFit/>
            </a:bodyPr>
            <a:lstStyle/>
            <a:p>
              <a:r>
                <a:rPr lang="en-US" dirty="0"/>
                <a:t>Ad-hoc</a:t>
              </a:r>
            </a:p>
            <a:p>
              <a:endParaRPr lang="en-US" sz="1200" dirty="0"/>
            </a:p>
            <a:p>
              <a:r>
                <a:rPr lang="en-US" dirty="0"/>
                <a:t>Clinical champion and QI project manager will:</a:t>
              </a:r>
            </a:p>
            <a:p>
              <a:pPr marL="285750" lvl="0" indent="-285750">
                <a:buFont typeface="Arial" panose="020B0604020202020204" pitchFamily="34" charset="0"/>
                <a:buChar char="•"/>
              </a:pPr>
              <a:r>
                <a:rPr lang="en-US" dirty="0"/>
                <a:t>Work with the Practice Facilitator to assess needs</a:t>
              </a:r>
            </a:p>
            <a:p>
              <a:pPr marL="285750" indent="-285750">
                <a:buFont typeface="Arial" panose="020B0604020202020204" pitchFamily="34" charset="0"/>
                <a:buChar char="•"/>
              </a:pPr>
              <a:r>
                <a:rPr lang="en-US" dirty="0"/>
                <a:t>Implement action plans</a:t>
              </a:r>
              <a:endParaRPr lang="en-US" sz="1100" dirty="0"/>
            </a:p>
          </p:txBody>
        </p:sp>
      </p:grpSp>
    </p:spTree>
    <p:extLst>
      <p:ext uri="{BB962C8B-B14F-4D97-AF65-F5344CB8AC3E}">
        <p14:creationId xmlns:p14="http://schemas.microsoft.com/office/powerpoint/2010/main" val="3158667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371" y="208164"/>
            <a:ext cx="9494423" cy="893804"/>
          </a:xfrm>
        </p:spPr>
        <p:txBody>
          <a:bodyPr>
            <a:normAutofit fontScale="90000"/>
          </a:bodyPr>
          <a:lstStyle/>
          <a:p>
            <a:r>
              <a:rPr lang="en-US" sz="3600" dirty="0">
                <a:solidFill>
                  <a:schemeClr val="tx1"/>
                </a:solidFill>
              </a:rPr>
              <a:t>Factors that will help your clinic succeed in implementing the Six Building Blocks</a:t>
            </a:r>
          </a:p>
        </p:txBody>
      </p:sp>
      <p:sp>
        <p:nvSpPr>
          <p:cNvPr id="3" name="Content Placeholder 2"/>
          <p:cNvSpPr>
            <a:spLocks noGrp="1"/>
          </p:cNvSpPr>
          <p:nvPr>
            <p:ph idx="1"/>
          </p:nvPr>
        </p:nvSpPr>
        <p:spPr>
          <a:xfrm>
            <a:off x="642551" y="1609904"/>
            <a:ext cx="10873946" cy="4835045"/>
          </a:xfrm>
        </p:spPr>
        <p:txBody>
          <a:bodyPr/>
          <a:lstStyle/>
          <a:p>
            <a:pPr lvl="0">
              <a:buFont typeface="Wingdings" panose="05000000000000000000" pitchFamily="2" charset="2"/>
              <a:buChar char="q"/>
            </a:pPr>
            <a:r>
              <a:rPr lang="en-US" sz="2400" dirty="0">
                <a:solidFill>
                  <a:schemeClr val="tx1"/>
                </a:solidFill>
              </a:rPr>
              <a:t> You have identified opioids as an area of concern and prioritized it as an area to work on.</a:t>
            </a:r>
          </a:p>
          <a:p>
            <a:pPr lvl="0">
              <a:buFont typeface="Wingdings" panose="05000000000000000000" pitchFamily="2" charset="2"/>
              <a:buChar char="q"/>
            </a:pPr>
            <a:r>
              <a:rPr lang="en-US" sz="2400" dirty="0">
                <a:solidFill>
                  <a:schemeClr val="tx1"/>
                </a:solidFill>
              </a:rPr>
              <a:t> Your clinic leadership is supportive of making system-based improvements to managing chronic pain and opioid prescribing</a:t>
            </a:r>
          </a:p>
          <a:p>
            <a:pPr lvl="0">
              <a:buFont typeface="Wingdings" panose="05000000000000000000" pitchFamily="2" charset="2"/>
              <a:buChar char="q"/>
            </a:pPr>
            <a:r>
              <a:rPr lang="en-US" sz="2400" dirty="0">
                <a:solidFill>
                  <a:schemeClr val="tx1"/>
                </a:solidFill>
              </a:rPr>
              <a:t> You have a staff member with quality improvement skills and experience who is interested in leading these improvements.</a:t>
            </a:r>
          </a:p>
          <a:p>
            <a:pPr lvl="0">
              <a:buFont typeface="Wingdings" panose="05000000000000000000" pitchFamily="2" charset="2"/>
              <a:buChar char="q"/>
            </a:pPr>
            <a:r>
              <a:rPr lang="en-US" sz="2400" dirty="0">
                <a:solidFill>
                  <a:schemeClr val="tx1"/>
                </a:solidFill>
              </a:rPr>
              <a:t> You have a clinician or champion who is passionate about improving the care of patients with chronic pain using long-term opioid therapy, and has some time to dedicate to the work.</a:t>
            </a:r>
          </a:p>
          <a:p>
            <a:endParaRPr lang="en-US" dirty="0">
              <a:solidFill>
                <a:schemeClr val="tx1"/>
              </a:solidFill>
            </a:endParaRPr>
          </a:p>
        </p:txBody>
      </p:sp>
    </p:spTree>
    <p:extLst>
      <p:ext uri="{BB962C8B-B14F-4D97-AF65-F5344CB8AC3E}">
        <p14:creationId xmlns:p14="http://schemas.microsoft.com/office/powerpoint/2010/main" val="720597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81678" y="75492"/>
            <a:ext cx="7021627" cy="802534"/>
          </a:xfrm>
        </p:spPr>
        <p:txBody>
          <a:bodyPr>
            <a:normAutofit/>
          </a:bodyPr>
          <a:lstStyle/>
          <a:p>
            <a:r>
              <a:rPr lang="en-US" sz="4400" dirty="0">
                <a:solidFill>
                  <a:schemeClr val="tx1"/>
                </a:solidFill>
              </a:rPr>
              <a:t>Agenda</a:t>
            </a:r>
          </a:p>
        </p:txBody>
      </p:sp>
      <p:sp>
        <p:nvSpPr>
          <p:cNvPr id="7" name="Content Placeholder 6"/>
          <p:cNvSpPr>
            <a:spLocks noGrp="1"/>
          </p:cNvSpPr>
          <p:nvPr>
            <p:ph idx="1"/>
          </p:nvPr>
        </p:nvSpPr>
        <p:spPr>
          <a:xfrm>
            <a:off x="2014331" y="1404731"/>
            <a:ext cx="7876428" cy="4313890"/>
          </a:xfrm>
        </p:spPr>
        <p:txBody>
          <a:bodyPr>
            <a:normAutofit/>
          </a:bodyPr>
          <a:lstStyle/>
          <a:p>
            <a:pPr fontAlgn="ctr">
              <a:spcAft>
                <a:spcPts val="1800"/>
              </a:spcAft>
              <a:buFont typeface="Wingdings" panose="05000000000000000000" pitchFamily="2" charset="2"/>
              <a:buChar char="q"/>
            </a:pPr>
            <a:r>
              <a:rPr lang="en-US" sz="2400" dirty="0">
                <a:solidFill>
                  <a:schemeClr val="tx1"/>
                </a:solidFill>
                <a:latin typeface="+mj-lt"/>
              </a:rPr>
              <a:t>  Introductions</a:t>
            </a:r>
          </a:p>
          <a:p>
            <a:pPr fontAlgn="ctr">
              <a:spcAft>
                <a:spcPts val="1800"/>
              </a:spcAft>
              <a:buFont typeface="Wingdings" panose="05000000000000000000" pitchFamily="2" charset="2"/>
              <a:buChar char="q"/>
            </a:pPr>
            <a:r>
              <a:rPr lang="en-US" sz="2400" dirty="0">
                <a:solidFill>
                  <a:schemeClr val="tx1"/>
                </a:solidFill>
                <a:latin typeface="+mj-lt"/>
              </a:rPr>
              <a:t>  What are the Six Building Blocks?</a:t>
            </a:r>
          </a:p>
          <a:p>
            <a:pPr fontAlgn="ctr">
              <a:spcAft>
                <a:spcPts val="1800"/>
              </a:spcAft>
              <a:buFont typeface="Wingdings" panose="05000000000000000000" pitchFamily="2" charset="2"/>
              <a:buChar char="q"/>
            </a:pPr>
            <a:r>
              <a:rPr lang="en-US" sz="2400" dirty="0">
                <a:solidFill>
                  <a:schemeClr val="tx1"/>
                </a:solidFill>
                <a:latin typeface="+mj-lt"/>
              </a:rPr>
              <a:t>  Types of Six Building Blocks support available</a:t>
            </a:r>
          </a:p>
          <a:p>
            <a:pPr fontAlgn="ctr">
              <a:spcAft>
                <a:spcPts val="1800"/>
              </a:spcAft>
              <a:buFont typeface="Wingdings" panose="05000000000000000000" pitchFamily="2" charset="2"/>
              <a:buChar char="q"/>
            </a:pPr>
            <a:r>
              <a:rPr lang="en-US" sz="2400" dirty="0">
                <a:solidFill>
                  <a:schemeClr val="tx1"/>
                </a:solidFill>
                <a:latin typeface="+mj-lt"/>
              </a:rPr>
              <a:t>  What do clinics need to be successful?</a:t>
            </a:r>
          </a:p>
          <a:p>
            <a:pPr fontAlgn="ctr">
              <a:spcAft>
                <a:spcPts val="1800"/>
              </a:spcAft>
              <a:buFont typeface="Wingdings" panose="05000000000000000000" pitchFamily="2" charset="2"/>
              <a:buChar char="q"/>
            </a:pPr>
            <a:r>
              <a:rPr lang="en-US" sz="2400" dirty="0">
                <a:solidFill>
                  <a:schemeClr val="tx1"/>
                </a:solidFill>
                <a:latin typeface="+mj-lt"/>
              </a:rPr>
              <a:t>  Learning more about your organization</a:t>
            </a:r>
          </a:p>
          <a:p>
            <a:pPr fontAlgn="ctr">
              <a:spcAft>
                <a:spcPts val="1800"/>
              </a:spcAft>
              <a:buFont typeface="Wingdings" panose="05000000000000000000" pitchFamily="2" charset="2"/>
              <a:buChar char="q"/>
            </a:pPr>
            <a:r>
              <a:rPr lang="en-US" sz="2400" dirty="0">
                <a:solidFill>
                  <a:schemeClr val="tx1"/>
                </a:solidFill>
                <a:latin typeface="+mj-lt"/>
              </a:rPr>
              <a:t>  Next steps</a:t>
            </a:r>
          </a:p>
          <a:p>
            <a:pPr marL="0" indent="0" fontAlgn="ctr">
              <a:spcAft>
                <a:spcPts val="1800"/>
              </a:spcAft>
              <a:buNone/>
            </a:pPr>
            <a:endParaRPr lang="en-US" dirty="0"/>
          </a:p>
          <a:p>
            <a:pPr marL="0" indent="0">
              <a:buNone/>
            </a:pPr>
            <a:endParaRPr lang="en-US" dirty="0"/>
          </a:p>
        </p:txBody>
      </p:sp>
    </p:spTree>
    <p:extLst>
      <p:ext uri="{BB962C8B-B14F-4D97-AF65-F5344CB8AC3E}">
        <p14:creationId xmlns:p14="http://schemas.microsoft.com/office/powerpoint/2010/main" val="2684577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428" y="150446"/>
            <a:ext cx="7410250" cy="752440"/>
          </a:xfrm>
        </p:spPr>
        <p:txBody>
          <a:bodyPr>
            <a:normAutofit/>
          </a:bodyPr>
          <a:lstStyle/>
          <a:p>
            <a:r>
              <a:rPr lang="en-US" sz="3600" dirty="0">
                <a:solidFill>
                  <a:schemeClr val="tx1"/>
                </a:solidFill>
              </a:rPr>
              <a:t>Tell us more about your organization</a:t>
            </a:r>
          </a:p>
        </p:txBody>
      </p:sp>
      <p:sp>
        <p:nvSpPr>
          <p:cNvPr id="3" name="Content Placeholder 2"/>
          <p:cNvSpPr>
            <a:spLocks noGrp="1"/>
          </p:cNvSpPr>
          <p:nvPr>
            <p:ph idx="1"/>
          </p:nvPr>
        </p:nvSpPr>
        <p:spPr>
          <a:xfrm>
            <a:off x="373223" y="1144774"/>
            <a:ext cx="11495315" cy="4835045"/>
          </a:xfrm>
        </p:spPr>
        <p:txBody>
          <a:bodyPr>
            <a:normAutofit/>
          </a:bodyPr>
          <a:lstStyle/>
          <a:p>
            <a:pPr lvl="0">
              <a:buFont typeface="Wingdings" panose="05000000000000000000" pitchFamily="2" charset="2"/>
              <a:buChar char="q"/>
            </a:pPr>
            <a:endParaRPr lang="en-US" sz="2400" dirty="0">
              <a:solidFill>
                <a:schemeClr val="tx1"/>
              </a:solidFill>
              <a:latin typeface="+mj-lt"/>
            </a:endParaRPr>
          </a:p>
          <a:p>
            <a:pPr lvl="0">
              <a:buFont typeface="Wingdings" panose="05000000000000000000" pitchFamily="2" charset="2"/>
              <a:buChar char="q"/>
            </a:pPr>
            <a:r>
              <a:rPr lang="en-US" sz="2400" dirty="0">
                <a:solidFill>
                  <a:schemeClr val="tx1"/>
                </a:solidFill>
                <a:latin typeface="+mj-lt"/>
              </a:rPr>
              <a:t> What kind of opioid management improvements has your </a:t>
            </a:r>
            <a:r>
              <a:rPr lang="en-US" sz="2400" dirty="0" smtClean="0">
                <a:solidFill>
                  <a:schemeClr val="tx1"/>
                </a:solidFill>
                <a:latin typeface="+mj-lt"/>
              </a:rPr>
              <a:t>organization </a:t>
            </a:r>
            <a:r>
              <a:rPr lang="en-US" sz="2400" dirty="0">
                <a:solidFill>
                  <a:schemeClr val="tx1"/>
                </a:solidFill>
                <a:latin typeface="+mj-lt"/>
              </a:rPr>
              <a:t>worked on?</a:t>
            </a:r>
          </a:p>
          <a:p>
            <a:pPr lvl="0">
              <a:buFont typeface="Wingdings" panose="05000000000000000000" pitchFamily="2" charset="2"/>
              <a:buChar char="q"/>
            </a:pPr>
            <a:endParaRPr lang="en-US" sz="2400" dirty="0">
              <a:solidFill>
                <a:schemeClr val="tx1"/>
              </a:solidFill>
              <a:latin typeface="+mj-lt"/>
            </a:endParaRPr>
          </a:p>
          <a:p>
            <a:pPr>
              <a:buFont typeface="Wingdings" panose="05000000000000000000" pitchFamily="2" charset="2"/>
              <a:buChar char="q"/>
            </a:pPr>
            <a:r>
              <a:rPr lang="en-US" sz="2400" dirty="0">
                <a:solidFill>
                  <a:schemeClr val="tx1"/>
                </a:solidFill>
                <a:latin typeface="+mj-lt"/>
              </a:rPr>
              <a:t> Who has been involved in this work?</a:t>
            </a:r>
          </a:p>
          <a:p>
            <a:pPr lvl="0">
              <a:buFont typeface="Wingdings" panose="05000000000000000000" pitchFamily="2" charset="2"/>
              <a:buChar char="q"/>
            </a:pPr>
            <a:endParaRPr lang="en-US" sz="2400" dirty="0">
              <a:solidFill>
                <a:schemeClr val="tx1"/>
              </a:solidFill>
              <a:latin typeface="+mj-lt"/>
            </a:endParaRPr>
          </a:p>
          <a:p>
            <a:pPr lvl="0">
              <a:buFont typeface="Wingdings" panose="05000000000000000000" pitchFamily="2" charset="2"/>
              <a:buChar char="q"/>
            </a:pPr>
            <a:r>
              <a:rPr lang="en-US" sz="2400" dirty="0">
                <a:solidFill>
                  <a:schemeClr val="tx1"/>
                </a:solidFill>
                <a:latin typeface="+mj-lt"/>
              </a:rPr>
              <a:t> Is your </a:t>
            </a:r>
            <a:r>
              <a:rPr lang="en-US" sz="2400" dirty="0" smtClean="0">
                <a:solidFill>
                  <a:schemeClr val="tx1"/>
                </a:solidFill>
                <a:latin typeface="+mj-lt"/>
              </a:rPr>
              <a:t>organization </a:t>
            </a:r>
            <a:r>
              <a:rPr lang="en-US" sz="2400" dirty="0">
                <a:solidFill>
                  <a:schemeClr val="tx1"/>
                </a:solidFill>
                <a:latin typeface="+mj-lt"/>
              </a:rPr>
              <a:t>interested in implementing (additional) opioid management improvements? If yes, what kind of improvements?</a:t>
            </a:r>
          </a:p>
          <a:p>
            <a:pPr lvl="0">
              <a:buFont typeface="Wingdings" panose="05000000000000000000" pitchFamily="2" charset="2"/>
              <a:buChar char="q"/>
            </a:pPr>
            <a:endParaRPr lang="en-US" sz="2400" dirty="0">
              <a:solidFill>
                <a:schemeClr val="tx1"/>
              </a:solidFill>
              <a:latin typeface="+mj-lt"/>
            </a:endParaRPr>
          </a:p>
          <a:p>
            <a:pPr lvl="0">
              <a:buFont typeface="Wingdings" panose="05000000000000000000" pitchFamily="2" charset="2"/>
              <a:buChar char="q"/>
            </a:pPr>
            <a:r>
              <a:rPr lang="en-US" sz="2400" dirty="0">
                <a:solidFill>
                  <a:schemeClr val="tx1"/>
                </a:solidFill>
                <a:latin typeface="+mj-lt"/>
              </a:rPr>
              <a:t> Next steps</a:t>
            </a:r>
          </a:p>
          <a:p>
            <a:endParaRPr lang="en-US" dirty="0">
              <a:solidFill>
                <a:schemeClr val="tx1"/>
              </a:solidFill>
              <a:latin typeface="+mj-lt"/>
            </a:endParaRPr>
          </a:p>
        </p:txBody>
      </p:sp>
    </p:spTree>
    <p:extLst>
      <p:ext uri="{BB962C8B-B14F-4D97-AF65-F5344CB8AC3E}">
        <p14:creationId xmlns:p14="http://schemas.microsoft.com/office/powerpoint/2010/main" val="3038999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8810" y="2271091"/>
            <a:ext cx="7410250" cy="893804"/>
          </a:xfrm>
        </p:spPr>
        <p:txBody>
          <a:bodyPr>
            <a:normAutofit fontScale="90000"/>
          </a:bodyPr>
          <a:lstStyle/>
          <a:p>
            <a:r>
              <a:rPr lang="en-US" dirty="0"/>
              <a:t>For more information, contact:</a:t>
            </a:r>
            <a:br>
              <a:rPr lang="en-US" dirty="0"/>
            </a:br>
            <a:r>
              <a:rPr lang="en-US" dirty="0">
                <a:solidFill>
                  <a:srgbClr val="FF0000"/>
                </a:solidFill>
              </a:rPr>
              <a:t>&lt;name of contact and how to contact&gt;</a:t>
            </a:r>
          </a:p>
        </p:txBody>
      </p:sp>
    </p:spTree>
    <p:extLst>
      <p:ext uri="{BB962C8B-B14F-4D97-AF65-F5344CB8AC3E}">
        <p14:creationId xmlns:p14="http://schemas.microsoft.com/office/powerpoint/2010/main" val="1078490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2579DAE-C141-48DB-810E-C070C30081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6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02FD90C3-6350-4D5B-9738-6E94EDF30F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41497DE5-0939-4D1D-9350-0C5E1B209C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CCC70ED-6C63-4537-B7EB-51990D6C0A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8043" y="457200"/>
            <a:ext cx="8455914"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76E24C1-2968-40DC-A36E-F6B85F0F07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16049" y="521208"/>
            <a:ext cx="8359902"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5455" r="4394" b="13940"/>
          <a:stretch/>
        </p:blipFill>
        <p:spPr>
          <a:xfrm>
            <a:off x="2457345" y="1364113"/>
            <a:ext cx="4323491" cy="4127298"/>
          </a:xfrm>
          <a:prstGeom prst="rect">
            <a:avLst/>
          </a:prstGeom>
          <a:solidFill>
            <a:schemeClr val="bg1">
              <a:lumMod val="85000"/>
            </a:schemeClr>
          </a:solidFill>
        </p:spPr>
      </p:pic>
      <p:sp>
        <p:nvSpPr>
          <p:cNvPr id="10" name="TextBox 9"/>
          <p:cNvSpPr txBox="1"/>
          <p:nvPr/>
        </p:nvSpPr>
        <p:spPr>
          <a:xfrm>
            <a:off x="7322130" y="556591"/>
            <a:ext cx="2736271" cy="2185214"/>
          </a:xfrm>
          <a:prstGeom prst="rect">
            <a:avLst/>
          </a:prstGeom>
          <a:noFill/>
        </p:spPr>
        <p:txBody>
          <a:bodyPr wrap="square" rtlCol="0">
            <a:spAutoFit/>
          </a:bodyPr>
          <a:lstStyle/>
          <a:p>
            <a:pPr algn="r"/>
            <a:r>
              <a:rPr lang="en-US" sz="9600" b="1" dirty="0"/>
              <a:t>130</a:t>
            </a:r>
            <a:r>
              <a:rPr lang="en-US" sz="8000" dirty="0"/>
              <a:t> </a:t>
            </a:r>
          </a:p>
          <a:p>
            <a:pPr algn="r"/>
            <a:r>
              <a:rPr lang="en-US" sz="4000" cap="all" dirty="0"/>
              <a:t>Americans</a:t>
            </a:r>
          </a:p>
        </p:txBody>
      </p:sp>
      <p:sp>
        <p:nvSpPr>
          <p:cNvPr id="12" name="TextBox 11"/>
          <p:cNvSpPr txBox="1"/>
          <p:nvPr/>
        </p:nvSpPr>
        <p:spPr>
          <a:xfrm>
            <a:off x="7114312" y="4135581"/>
            <a:ext cx="2944089" cy="1938992"/>
          </a:xfrm>
          <a:prstGeom prst="rect">
            <a:avLst/>
          </a:prstGeom>
          <a:noFill/>
        </p:spPr>
        <p:txBody>
          <a:bodyPr wrap="square" rtlCol="0">
            <a:spAutoFit/>
          </a:bodyPr>
          <a:lstStyle/>
          <a:p>
            <a:pPr algn="r"/>
            <a:r>
              <a:rPr lang="en-US" sz="2400" dirty="0"/>
              <a:t>die every day from an</a:t>
            </a:r>
          </a:p>
          <a:p>
            <a:pPr algn="r"/>
            <a:r>
              <a:rPr lang="en-US" sz="2400" b="1" dirty="0"/>
              <a:t>opioid overdose</a:t>
            </a:r>
          </a:p>
          <a:p>
            <a:pPr algn="r"/>
            <a:r>
              <a:rPr lang="en-US" sz="2400" dirty="0"/>
              <a:t>that includes </a:t>
            </a:r>
          </a:p>
          <a:p>
            <a:pPr algn="r"/>
            <a:r>
              <a:rPr lang="en-US" sz="2400" dirty="0"/>
              <a:t>prescription opioids </a:t>
            </a:r>
          </a:p>
          <a:p>
            <a:pPr algn="r"/>
            <a:r>
              <a:rPr lang="en-US" sz="2400" dirty="0"/>
              <a:t>and heroin</a:t>
            </a:r>
          </a:p>
        </p:txBody>
      </p:sp>
    </p:spTree>
    <p:extLst>
      <p:ext uri="{BB962C8B-B14F-4D97-AF65-F5344CB8AC3E}">
        <p14:creationId xmlns:p14="http://schemas.microsoft.com/office/powerpoint/2010/main" val="438201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2579DAE-C141-48DB-810E-C070C30081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6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02FD90C3-6350-4D5B-9738-6E94EDF30F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41497DE5-0939-4D1D-9350-0C5E1B209C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CCC70ED-6C63-4537-B7EB-51990D6C0A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8043" y="457200"/>
            <a:ext cx="8455914"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76E24C1-2968-40DC-A36E-F6B85F0F07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16049" y="521208"/>
            <a:ext cx="8359902"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3"/>
          <a:stretch>
            <a:fillRect/>
          </a:stretch>
        </p:blipFill>
        <p:spPr>
          <a:xfrm>
            <a:off x="4047707" y="719847"/>
            <a:ext cx="3924434" cy="5397296"/>
          </a:xfrm>
          <a:prstGeom prst="rect">
            <a:avLst/>
          </a:prstGeom>
        </p:spPr>
      </p:pic>
    </p:spTree>
    <p:extLst>
      <p:ext uri="{BB962C8B-B14F-4D97-AF65-F5344CB8AC3E}">
        <p14:creationId xmlns:p14="http://schemas.microsoft.com/office/powerpoint/2010/main" val="2301915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6834" y="241670"/>
            <a:ext cx="7410250" cy="686765"/>
          </a:xfrm>
        </p:spPr>
        <p:txBody>
          <a:bodyPr>
            <a:noAutofit/>
          </a:bodyPr>
          <a:lstStyle/>
          <a:p>
            <a:r>
              <a:rPr lang="en-US" sz="3600" dirty="0">
                <a:solidFill>
                  <a:schemeClr val="tx1"/>
                </a:solidFill>
              </a:rPr>
              <a:t>National guidelines to provide support</a:t>
            </a:r>
          </a:p>
        </p:txBody>
      </p:sp>
      <p:pic>
        <p:nvPicPr>
          <p:cNvPr id="1026" name="Picture 2" descr="Image result for cdc guideline for prescribing opioids for chronic p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419" y="1196270"/>
            <a:ext cx="3243817" cy="4192011"/>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4"/>
          <a:srcRect l="64318" t="15656" r="14773"/>
          <a:stretch/>
        </p:blipFill>
        <p:spPr>
          <a:xfrm>
            <a:off x="6128532" y="1979338"/>
            <a:ext cx="3694996" cy="4192011"/>
          </a:xfrm>
          <a:prstGeom prst="rect">
            <a:avLst/>
          </a:prstGeom>
          <a:noFill/>
          <a:ln w="25400">
            <a:solidFill>
              <a:schemeClr val="tx1"/>
            </a:solidFill>
          </a:ln>
        </p:spPr>
      </p:pic>
    </p:spTree>
    <p:extLst>
      <p:ext uri="{BB962C8B-B14F-4D97-AF65-F5344CB8AC3E}">
        <p14:creationId xmlns:p14="http://schemas.microsoft.com/office/powerpoint/2010/main" val="2380464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285" y="150393"/>
            <a:ext cx="7410250" cy="686765"/>
          </a:xfrm>
        </p:spPr>
        <p:txBody>
          <a:bodyPr>
            <a:noAutofit/>
          </a:bodyPr>
          <a:lstStyle/>
          <a:p>
            <a:r>
              <a:rPr lang="en-US" sz="3600" dirty="0">
                <a:solidFill>
                  <a:schemeClr val="tx1"/>
                </a:solidFill>
              </a:rPr>
              <a:t>State &amp; local efforts to provide support</a:t>
            </a:r>
          </a:p>
        </p:txBody>
      </p:sp>
      <p:pic>
        <p:nvPicPr>
          <p:cNvPr id="5" name="Picture 4"/>
          <p:cNvPicPr>
            <a:picLocks noChangeAspect="1"/>
          </p:cNvPicPr>
          <p:nvPr/>
        </p:nvPicPr>
        <p:blipFill>
          <a:blip r:embed="rId3"/>
          <a:stretch>
            <a:fillRect/>
          </a:stretch>
        </p:blipFill>
        <p:spPr>
          <a:xfrm>
            <a:off x="1607653" y="1557739"/>
            <a:ext cx="9039765" cy="2534575"/>
          </a:xfrm>
          <a:prstGeom prst="rect">
            <a:avLst/>
          </a:prstGeom>
          <a:ln w="25400">
            <a:solidFill>
              <a:schemeClr val="tx1"/>
            </a:solidFill>
          </a:ln>
        </p:spPr>
      </p:pic>
    </p:spTree>
    <p:extLst>
      <p:ext uri="{BB962C8B-B14F-4D97-AF65-F5344CB8AC3E}">
        <p14:creationId xmlns:p14="http://schemas.microsoft.com/office/powerpoint/2010/main" val="2142261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67544" y="702597"/>
            <a:ext cx="10356978" cy="1034129"/>
          </a:xfrm>
        </p:spPr>
        <p:txBody>
          <a:bodyPr>
            <a:noAutofit/>
          </a:bodyPr>
          <a:lstStyle/>
          <a:p>
            <a:r>
              <a:rPr lang="en-US" sz="3600" dirty="0">
                <a:solidFill>
                  <a:schemeClr val="tx1"/>
                </a:solidFill>
              </a:rPr>
              <a:t/>
            </a:r>
            <a:br>
              <a:rPr lang="en-US" sz="3600" dirty="0">
                <a:solidFill>
                  <a:schemeClr val="tx1"/>
                </a:solidFill>
              </a:rPr>
            </a:br>
            <a:r>
              <a:rPr lang="en-US" sz="3600" dirty="0">
                <a:solidFill>
                  <a:schemeClr val="tx1"/>
                </a:solidFill>
              </a:rPr>
              <a:t>The Six Building Blocks: </a:t>
            </a:r>
            <a:br>
              <a:rPr lang="en-US" sz="3600" dirty="0">
                <a:solidFill>
                  <a:schemeClr val="tx1"/>
                </a:solidFill>
              </a:rPr>
            </a:br>
            <a:r>
              <a:rPr lang="en-US" sz="3600" i="1" dirty="0">
                <a:solidFill>
                  <a:schemeClr val="tx1"/>
                </a:solidFill>
              </a:rPr>
              <a:t>Supporting clinics in implementing best practices for opioid management</a:t>
            </a:r>
          </a:p>
        </p:txBody>
      </p:sp>
      <p:pic>
        <p:nvPicPr>
          <p:cNvPr id="35842" name="Picture 2" descr="C:\Users\parcml1\AppData\Local\Microsoft\Windows\Temporary Internet Files\Content.IE5\LDXQSCIN\building-blocks[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182394" y="1736726"/>
            <a:ext cx="1827213" cy="1827213"/>
          </a:xfrm>
          <a:prstGeom prst="rect">
            <a:avLst/>
          </a:prstGeom>
          <a:noFill/>
          <a:extLst>
            <a:ext uri="{909E8E84-426E-40DD-AFC4-6F175D3DCCD1}">
              <a14:hiddenFill xmlns:a14="http://schemas.microsoft.com/office/drawing/2010/main">
                <a:solidFill>
                  <a:srgbClr val="FFFFFF"/>
                </a:solidFill>
              </a14:hiddenFill>
            </a:ext>
          </a:extLst>
        </p:spPr>
      </p:pic>
      <p:pic>
        <p:nvPicPr>
          <p:cNvPr id="35843" name="Picture 3" descr="C:\Users\parcml1\AppData\Local\Microsoft\Windows\Temporary Internet Files\Content.IE5\LDXQSCIN\building-block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2467" y="1736725"/>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697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8981" y="1477109"/>
            <a:ext cx="7937213" cy="43434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itle 1"/>
          <p:cNvSpPr txBox="1">
            <a:spLocks/>
          </p:cNvSpPr>
          <p:nvPr/>
        </p:nvSpPr>
        <p:spPr>
          <a:xfrm>
            <a:off x="1548882" y="222741"/>
            <a:ext cx="10422294" cy="934256"/>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defRPr/>
            </a:pPr>
            <a:r>
              <a:rPr lang="en-US" sz="2400" dirty="0">
                <a:solidFill>
                  <a:schemeClr val="tx1"/>
                </a:solidFill>
              </a:rPr>
              <a:t>The Six Building Blocks derive from observations of approaches taken among </a:t>
            </a:r>
            <a:r>
              <a:rPr lang="en-US" sz="2400" b="1" dirty="0">
                <a:solidFill>
                  <a:schemeClr val="tx1"/>
                </a:solidFill>
              </a:rPr>
              <a:t>20 primary care practices </a:t>
            </a:r>
            <a:r>
              <a:rPr lang="en-US" sz="2400" dirty="0">
                <a:solidFill>
                  <a:schemeClr val="tx1"/>
                </a:solidFill>
              </a:rPr>
              <a:t>across the U.S. that were identified as having </a:t>
            </a:r>
            <a:r>
              <a:rPr lang="en-US" sz="2400" b="1" dirty="0">
                <a:solidFill>
                  <a:schemeClr val="tx1"/>
                </a:solidFill>
              </a:rPr>
              <a:t>exemplar, team-based clinical innovations</a:t>
            </a:r>
            <a:endParaRPr lang="en-US" sz="2400" b="1" dirty="0">
              <a:solidFill>
                <a:schemeClr val="tx1"/>
              </a:solidFill>
              <a:cs typeface="Arial"/>
            </a:endParaRPr>
          </a:p>
        </p:txBody>
      </p:sp>
      <p:sp>
        <p:nvSpPr>
          <p:cNvPr id="2" name="TextBox 1"/>
          <p:cNvSpPr txBox="1"/>
          <p:nvPr/>
        </p:nvSpPr>
        <p:spPr>
          <a:xfrm>
            <a:off x="2349650" y="5998122"/>
            <a:ext cx="8705589" cy="461665"/>
          </a:xfrm>
          <a:prstGeom prst="rect">
            <a:avLst/>
          </a:prstGeom>
          <a:noFill/>
        </p:spPr>
        <p:txBody>
          <a:bodyPr wrap="square" rtlCol="0">
            <a:spAutoFit/>
          </a:bodyPr>
          <a:lstStyle/>
          <a:p>
            <a:pPr>
              <a:defRPr/>
            </a:pPr>
            <a:r>
              <a:rPr lang="en-US" sz="1200" dirty="0"/>
              <a:t>Learning from Effective Ambulatory Practices (LEAP) study: </a:t>
            </a:r>
            <a:r>
              <a:rPr lang="en-US" sz="1200" dirty="0">
                <a:hlinkClick r:id="rId4"/>
              </a:rPr>
              <a:t>http://www.jabfm.org/content/30/1/44.full#abstract-1</a:t>
            </a:r>
            <a:r>
              <a:rPr lang="en-US" sz="1200" dirty="0"/>
              <a:t> </a:t>
            </a:r>
          </a:p>
          <a:p>
            <a:pPr>
              <a:defRPr/>
            </a:pPr>
            <a:r>
              <a:rPr lang="en-US" sz="1200" dirty="0"/>
              <a:t>  </a:t>
            </a:r>
            <a:endParaRPr lang="en-US" sz="1200" dirty="0">
              <a:cs typeface="Arial"/>
            </a:endParaRPr>
          </a:p>
        </p:txBody>
      </p:sp>
    </p:spTree>
    <p:extLst>
      <p:ext uri="{BB962C8B-B14F-4D97-AF65-F5344CB8AC3E}">
        <p14:creationId xmlns:p14="http://schemas.microsoft.com/office/powerpoint/2010/main" val="1997376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4931" y="881844"/>
            <a:ext cx="12087069" cy="5037604"/>
            <a:chOff x="621800" y="2529619"/>
            <a:chExt cx="8005367" cy="2895116"/>
          </a:xfrm>
        </p:grpSpPr>
        <p:sp>
          <p:nvSpPr>
            <p:cNvPr id="4" name="object 81">
              <a:extLst>
                <a:ext uri="{FF2B5EF4-FFF2-40B4-BE49-F238E27FC236}">
                  <a16:creationId xmlns:a16="http://schemas.microsoft.com/office/drawing/2014/main" id="{87766E2C-0478-004B-9652-9D217B748FA4}"/>
                </a:ext>
              </a:extLst>
            </p:cNvPr>
            <p:cNvSpPr txBox="1"/>
            <p:nvPr/>
          </p:nvSpPr>
          <p:spPr>
            <a:xfrm>
              <a:off x="1117412" y="2543097"/>
              <a:ext cx="3484406" cy="642570"/>
            </a:xfrm>
            <a:prstGeom prst="rect">
              <a:avLst/>
            </a:prstGeom>
          </p:spPr>
          <p:txBody>
            <a:bodyPr vert="horz" wrap="square" lIns="0" tIns="10001" rIns="0" bIns="0" rtlCol="0">
              <a:spAutoFit/>
            </a:bodyPr>
            <a:lstStyle/>
            <a:p>
              <a:pPr marL="9525">
                <a:spcBef>
                  <a:spcPts val="79"/>
                </a:spcBef>
              </a:pPr>
              <a:r>
                <a:rPr b="1" dirty="0">
                  <a:solidFill>
                    <a:srgbClr val="231F20"/>
                  </a:solidFill>
                  <a:latin typeface="+mj-lt"/>
                  <a:cs typeface="Arial" panose="020B0604020202020204" pitchFamily="34" charset="0"/>
                </a:rPr>
                <a:t>Leadership &amp;</a:t>
              </a:r>
              <a:r>
                <a:rPr b="1" spc="23" dirty="0">
                  <a:solidFill>
                    <a:srgbClr val="231F20"/>
                  </a:solidFill>
                  <a:latin typeface="+mj-lt"/>
                  <a:cs typeface="Arial" panose="020B0604020202020204" pitchFamily="34" charset="0"/>
                </a:rPr>
                <a:t> </a:t>
              </a:r>
              <a:r>
                <a:rPr b="1" dirty="0">
                  <a:solidFill>
                    <a:srgbClr val="231F20"/>
                  </a:solidFill>
                  <a:latin typeface="+mj-lt"/>
                  <a:cs typeface="Arial" panose="020B0604020202020204" pitchFamily="34" charset="0"/>
                </a:rPr>
                <a:t>consensus</a:t>
              </a:r>
              <a:endParaRPr dirty="0">
                <a:latin typeface="+mj-lt"/>
                <a:cs typeface="Arial" panose="020B0604020202020204" pitchFamily="34" charset="0"/>
              </a:endParaRPr>
            </a:p>
            <a:p>
              <a:pPr marL="9525" marR="3810">
                <a:spcBef>
                  <a:spcPts val="23"/>
                </a:spcBef>
              </a:pPr>
              <a:r>
                <a:rPr spc="-4" dirty="0">
                  <a:solidFill>
                    <a:srgbClr val="231F20"/>
                  </a:solidFill>
                  <a:latin typeface="+mj-lt"/>
                  <a:cs typeface="Arial" panose="020B0604020202020204" pitchFamily="34" charset="0"/>
                </a:rPr>
                <a:t>Demonstrate leadership support </a:t>
              </a:r>
              <a:r>
                <a:rPr dirty="0">
                  <a:solidFill>
                    <a:srgbClr val="231F20"/>
                  </a:solidFill>
                  <a:latin typeface="+mj-lt"/>
                  <a:cs typeface="Arial" panose="020B0604020202020204" pitchFamily="34" charset="0"/>
                </a:rPr>
                <a:t>and </a:t>
              </a:r>
              <a:r>
                <a:rPr spc="-4" dirty="0">
                  <a:solidFill>
                    <a:srgbClr val="231F20"/>
                  </a:solidFill>
                  <a:latin typeface="+mj-lt"/>
                  <a:cs typeface="Arial" panose="020B0604020202020204" pitchFamily="34" charset="0"/>
                </a:rPr>
                <a:t>build </a:t>
              </a:r>
              <a:r>
                <a:rPr spc="-8" dirty="0">
                  <a:solidFill>
                    <a:srgbClr val="231F20"/>
                  </a:solidFill>
                  <a:latin typeface="+mj-lt"/>
                  <a:cs typeface="Arial" panose="020B0604020202020204" pitchFamily="34" charset="0"/>
                </a:rPr>
                <a:t>organization-</a:t>
              </a:r>
              <a:r>
                <a:rPr dirty="0">
                  <a:solidFill>
                    <a:srgbClr val="231F20"/>
                  </a:solidFill>
                  <a:latin typeface="+mj-lt"/>
                  <a:cs typeface="Arial" panose="020B0604020202020204" pitchFamily="34" charset="0"/>
                </a:rPr>
                <a:t>wide consensus to prioritize more selective and</a:t>
              </a:r>
              <a:r>
                <a:rPr spc="-94" dirty="0">
                  <a:solidFill>
                    <a:srgbClr val="231F20"/>
                  </a:solidFill>
                  <a:latin typeface="+mj-lt"/>
                  <a:cs typeface="Arial" panose="020B0604020202020204" pitchFamily="34" charset="0"/>
                </a:rPr>
                <a:t> </a:t>
              </a:r>
              <a:r>
                <a:rPr dirty="0">
                  <a:solidFill>
                    <a:srgbClr val="231F20"/>
                  </a:solidFill>
                  <a:latin typeface="+mj-lt"/>
                  <a:cs typeface="Arial" panose="020B0604020202020204" pitchFamily="34" charset="0"/>
                </a:rPr>
                <a:t>cautious  </a:t>
              </a:r>
              <a:r>
                <a:rPr spc="4" dirty="0">
                  <a:solidFill>
                    <a:srgbClr val="231F20"/>
                  </a:solidFill>
                  <a:latin typeface="+mj-lt"/>
                  <a:cs typeface="Arial" panose="020B0604020202020204" pitchFamily="34" charset="0"/>
                </a:rPr>
                <a:t>opioid</a:t>
              </a:r>
              <a:r>
                <a:rPr dirty="0">
                  <a:solidFill>
                    <a:srgbClr val="231F20"/>
                  </a:solidFill>
                  <a:latin typeface="+mj-lt"/>
                  <a:cs typeface="Arial" panose="020B0604020202020204" pitchFamily="34" charset="0"/>
                </a:rPr>
                <a:t> prescribing.</a:t>
              </a:r>
              <a:endParaRPr dirty="0">
                <a:latin typeface="+mj-lt"/>
                <a:cs typeface="Arial" panose="020B0604020202020204" pitchFamily="34" charset="0"/>
              </a:endParaRPr>
            </a:p>
          </p:txBody>
        </p:sp>
        <p:sp>
          <p:nvSpPr>
            <p:cNvPr id="5" name="object 82">
              <a:extLst>
                <a:ext uri="{FF2B5EF4-FFF2-40B4-BE49-F238E27FC236}">
                  <a16:creationId xmlns:a16="http://schemas.microsoft.com/office/drawing/2014/main" id="{827EBD97-E2AF-E04E-88D1-6A372BBAE71D}"/>
                </a:ext>
              </a:extLst>
            </p:cNvPr>
            <p:cNvSpPr txBox="1"/>
            <p:nvPr/>
          </p:nvSpPr>
          <p:spPr>
            <a:xfrm>
              <a:off x="5275761" y="2545641"/>
              <a:ext cx="3351406" cy="801761"/>
            </a:xfrm>
            <a:prstGeom prst="rect">
              <a:avLst/>
            </a:prstGeom>
          </p:spPr>
          <p:txBody>
            <a:bodyPr vert="horz" wrap="square" lIns="0" tIns="10001" rIns="0" bIns="0" rtlCol="0">
              <a:spAutoFit/>
            </a:bodyPr>
            <a:lstStyle/>
            <a:p>
              <a:pPr marL="9525">
                <a:spcBef>
                  <a:spcPts val="79"/>
                </a:spcBef>
              </a:pPr>
              <a:r>
                <a:rPr b="1" dirty="0">
                  <a:solidFill>
                    <a:srgbClr val="231F20"/>
                  </a:solidFill>
                  <a:latin typeface="+mj-lt"/>
                  <a:cs typeface="Arial" panose="020B0604020202020204" pitchFamily="34" charset="0"/>
                </a:rPr>
                <a:t>Planned, patient-centered</a:t>
              </a:r>
              <a:r>
                <a:rPr b="1" spc="4" dirty="0">
                  <a:solidFill>
                    <a:srgbClr val="231F20"/>
                  </a:solidFill>
                  <a:latin typeface="+mj-lt"/>
                  <a:cs typeface="Arial" panose="020B0604020202020204" pitchFamily="34" charset="0"/>
                </a:rPr>
                <a:t> </a:t>
              </a:r>
              <a:r>
                <a:rPr b="1" dirty="0">
                  <a:solidFill>
                    <a:srgbClr val="231F20"/>
                  </a:solidFill>
                  <a:latin typeface="+mj-lt"/>
                  <a:cs typeface="Arial" panose="020B0604020202020204" pitchFamily="34" charset="0"/>
                </a:rPr>
                <a:t>visits</a:t>
              </a:r>
              <a:endParaRPr dirty="0">
                <a:latin typeface="+mj-lt"/>
                <a:cs typeface="Arial" panose="020B0604020202020204" pitchFamily="34" charset="0"/>
              </a:endParaRPr>
            </a:p>
            <a:p>
              <a:pPr marL="9525" marR="3810">
                <a:spcBef>
                  <a:spcPts val="23"/>
                </a:spcBef>
              </a:pPr>
              <a:r>
                <a:rPr spc="-11" dirty="0">
                  <a:solidFill>
                    <a:srgbClr val="231F20"/>
                  </a:solidFill>
                  <a:latin typeface="+mj-lt"/>
                  <a:cs typeface="Arial" panose="020B0604020202020204" pitchFamily="34" charset="0"/>
                </a:rPr>
                <a:t>Prepare</a:t>
              </a:r>
              <a:r>
                <a:rPr spc="-19" dirty="0">
                  <a:solidFill>
                    <a:srgbClr val="231F20"/>
                  </a:solidFill>
                  <a:latin typeface="+mj-lt"/>
                  <a:cs typeface="Arial" panose="020B0604020202020204" pitchFamily="34" charset="0"/>
                </a:rPr>
                <a:t> </a:t>
              </a:r>
              <a:r>
                <a:rPr dirty="0">
                  <a:solidFill>
                    <a:srgbClr val="231F20"/>
                  </a:solidFill>
                  <a:latin typeface="+mj-lt"/>
                  <a:cs typeface="Arial" panose="020B0604020202020204" pitchFamily="34" charset="0"/>
                </a:rPr>
                <a:t>and</a:t>
              </a:r>
              <a:r>
                <a:rPr spc="-19" dirty="0">
                  <a:solidFill>
                    <a:srgbClr val="231F20"/>
                  </a:solidFill>
                  <a:latin typeface="+mj-lt"/>
                  <a:cs typeface="Arial" panose="020B0604020202020204" pitchFamily="34" charset="0"/>
                </a:rPr>
                <a:t> </a:t>
              </a:r>
              <a:r>
                <a:rPr dirty="0">
                  <a:solidFill>
                    <a:srgbClr val="231F20"/>
                  </a:solidFill>
                  <a:latin typeface="+mj-lt"/>
                  <a:cs typeface="Arial" panose="020B0604020202020204" pitchFamily="34" charset="0"/>
                </a:rPr>
                <a:t>plan</a:t>
              </a:r>
              <a:r>
                <a:rPr spc="-19" dirty="0">
                  <a:solidFill>
                    <a:srgbClr val="231F20"/>
                  </a:solidFill>
                  <a:latin typeface="+mj-lt"/>
                  <a:cs typeface="Arial" panose="020B0604020202020204" pitchFamily="34" charset="0"/>
                </a:rPr>
                <a:t> </a:t>
              </a:r>
              <a:r>
                <a:rPr dirty="0">
                  <a:solidFill>
                    <a:srgbClr val="231F20"/>
                  </a:solidFill>
                  <a:latin typeface="+mj-lt"/>
                  <a:cs typeface="Arial" panose="020B0604020202020204" pitchFamily="34" charset="0"/>
                </a:rPr>
                <a:t>for</a:t>
              </a:r>
              <a:r>
                <a:rPr spc="-19" dirty="0">
                  <a:solidFill>
                    <a:srgbClr val="231F20"/>
                  </a:solidFill>
                  <a:latin typeface="+mj-lt"/>
                  <a:cs typeface="Arial" panose="020B0604020202020204" pitchFamily="34" charset="0"/>
                </a:rPr>
                <a:t> </a:t>
              </a:r>
              <a:r>
                <a:rPr dirty="0">
                  <a:solidFill>
                    <a:srgbClr val="231F20"/>
                  </a:solidFill>
                  <a:latin typeface="+mj-lt"/>
                  <a:cs typeface="Arial" panose="020B0604020202020204" pitchFamily="34" charset="0"/>
                </a:rPr>
                <a:t>the</a:t>
              </a:r>
              <a:r>
                <a:rPr spc="-19" dirty="0">
                  <a:solidFill>
                    <a:srgbClr val="231F20"/>
                  </a:solidFill>
                  <a:latin typeface="+mj-lt"/>
                  <a:cs typeface="Arial" panose="020B0604020202020204" pitchFamily="34" charset="0"/>
                </a:rPr>
                <a:t> </a:t>
              </a:r>
              <a:r>
                <a:rPr spc="-4" dirty="0">
                  <a:solidFill>
                    <a:srgbClr val="231F20"/>
                  </a:solidFill>
                  <a:latin typeface="+mj-lt"/>
                  <a:cs typeface="Arial" panose="020B0604020202020204" pitchFamily="34" charset="0"/>
                </a:rPr>
                <a:t>clinic</a:t>
              </a:r>
              <a:r>
                <a:rPr spc="-19" dirty="0">
                  <a:solidFill>
                    <a:srgbClr val="231F20"/>
                  </a:solidFill>
                  <a:latin typeface="+mj-lt"/>
                  <a:cs typeface="Arial" panose="020B0604020202020204" pitchFamily="34" charset="0"/>
                </a:rPr>
                <a:t> </a:t>
              </a:r>
              <a:r>
                <a:rPr spc="-4" dirty="0">
                  <a:solidFill>
                    <a:srgbClr val="231F20"/>
                  </a:solidFill>
                  <a:latin typeface="+mj-lt"/>
                  <a:cs typeface="Arial" panose="020B0604020202020204" pitchFamily="34" charset="0"/>
                </a:rPr>
                <a:t>visits</a:t>
              </a:r>
              <a:r>
                <a:rPr spc="-19" dirty="0">
                  <a:solidFill>
                    <a:srgbClr val="231F20"/>
                  </a:solidFill>
                  <a:latin typeface="+mj-lt"/>
                  <a:cs typeface="Arial" panose="020B0604020202020204" pitchFamily="34" charset="0"/>
                </a:rPr>
                <a:t> </a:t>
              </a:r>
              <a:r>
                <a:rPr dirty="0">
                  <a:solidFill>
                    <a:srgbClr val="231F20"/>
                  </a:solidFill>
                  <a:latin typeface="+mj-lt"/>
                  <a:cs typeface="Arial" panose="020B0604020202020204" pitchFamily="34" charset="0"/>
                </a:rPr>
                <a:t>of </a:t>
              </a:r>
              <a:r>
                <a:rPr spc="-4" dirty="0">
                  <a:solidFill>
                    <a:srgbClr val="231F20"/>
                  </a:solidFill>
                  <a:latin typeface="+mj-lt"/>
                  <a:cs typeface="Arial" panose="020B0604020202020204" pitchFamily="34" charset="0"/>
                </a:rPr>
                <a:t>all</a:t>
              </a:r>
              <a:r>
                <a:rPr spc="-19" dirty="0">
                  <a:solidFill>
                    <a:srgbClr val="231F20"/>
                  </a:solidFill>
                  <a:latin typeface="+mj-lt"/>
                  <a:cs typeface="Arial" panose="020B0604020202020204" pitchFamily="34" charset="0"/>
                </a:rPr>
                <a:t> </a:t>
              </a:r>
              <a:r>
                <a:rPr spc="-4" dirty="0">
                  <a:solidFill>
                    <a:srgbClr val="231F20"/>
                  </a:solidFill>
                  <a:latin typeface="+mj-lt"/>
                  <a:cs typeface="Arial" panose="020B0604020202020204" pitchFamily="34" charset="0"/>
                </a:rPr>
                <a:t>patients</a:t>
              </a:r>
              <a:r>
                <a:rPr spc="-19" dirty="0">
                  <a:solidFill>
                    <a:srgbClr val="231F20"/>
                  </a:solidFill>
                  <a:latin typeface="+mj-lt"/>
                  <a:cs typeface="Arial" panose="020B0604020202020204" pitchFamily="34" charset="0"/>
                </a:rPr>
                <a:t> </a:t>
              </a:r>
              <a:r>
                <a:rPr dirty="0">
                  <a:solidFill>
                    <a:srgbClr val="231F20"/>
                  </a:solidFill>
                  <a:latin typeface="+mj-lt"/>
                  <a:cs typeface="Arial" panose="020B0604020202020204" pitchFamily="34" charset="0"/>
                </a:rPr>
                <a:t>on</a:t>
              </a:r>
              <a:r>
                <a:rPr spc="-19" dirty="0">
                  <a:solidFill>
                    <a:srgbClr val="231F20"/>
                  </a:solidFill>
                  <a:latin typeface="+mj-lt"/>
                  <a:cs typeface="Arial" panose="020B0604020202020204" pitchFamily="34" charset="0"/>
                </a:rPr>
                <a:t> </a:t>
              </a:r>
              <a:r>
                <a:rPr lang="en-US" spc="-8" dirty="0">
                  <a:solidFill>
                    <a:srgbClr val="231F20"/>
                  </a:solidFill>
                  <a:latin typeface="+mj-lt"/>
                  <a:cs typeface="Arial" panose="020B0604020202020204" pitchFamily="34" charset="0"/>
                </a:rPr>
                <a:t>long-term </a:t>
              </a:r>
              <a:r>
                <a:rPr spc="-4" dirty="0">
                  <a:solidFill>
                    <a:srgbClr val="231F20"/>
                  </a:solidFill>
                  <a:latin typeface="+mj-lt"/>
                  <a:cs typeface="Arial" panose="020B0604020202020204" pitchFamily="34" charset="0"/>
                </a:rPr>
                <a:t>opioid </a:t>
              </a:r>
              <a:r>
                <a:rPr spc="-8" dirty="0">
                  <a:solidFill>
                    <a:srgbClr val="231F20"/>
                  </a:solidFill>
                  <a:latin typeface="+mj-lt"/>
                  <a:cs typeface="Arial" panose="020B0604020202020204" pitchFamily="34" charset="0"/>
                </a:rPr>
                <a:t>therapy. </a:t>
              </a:r>
              <a:r>
                <a:rPr spc="-4" dirty="0">
                  <a:solidFill>
                    <a:srgbClr val="231F20"/>
                  </a:solidFill>
                  <a:latin typeface="+mj-lt"/>
                  <a:cs typeface="Arial" panose="020B0604020202020204" pitchFamily="34" charset="0"/>
                </a:rPr>
                <a:t>Support patient-centered, empathic</a:t>
              </a:r>
              <a:r>
                <a:rPr spc="-113" dirty="0">
                  <a:solidFill>
                    <a:srgbClr val="231F20"/>
                  </a:solidFill>
                  <a:latin typeface="+mj-lt"/>
                  <a:cs typeface="Arial" panose="020B0604020202020204" pitchFamily="34" charset="0"/>
                </a:rPr>
                <a:t> </a:t>
              </a:r>
              <a:r>
                <a:rPr dirty="0">
                  <a:solidFill>
                    <a:srgbClr val="231F20"/>
                  </a:solidFill>
                  <a:latin typeface="+mj-lt"/>
                  <a:cs typeface="Arial" panose="020B0604020202020204" pitchFamily="34" charset="0"/>
                </a:rPr>
                <a:t>commu</a:t>
              </a:r>
              <a:r>
                <a:rPr spc="-4" dirty="0">
                  <a:solidFill>
                    <a:srgbClr val="231F20"/>
                  </a:solidFill>
                  <a:latin typeface="+mj-lt"/>
                  <a:cs typeface="Arial" panose="020B0604020202020204" pitchFamily="34" charset="0"/>
                </a:rPr>
                <a:t>nication </a:t>
              </a:r>
              <a:r>
                <a:rPr dirty="0">
                  <a:solidFill>
                    <a:srgbClr val="231F20"/>
                  </a:solidFill>
                  <a:latin typeface="+mj-lt"/>
                  <a:cs typeface="Arial" panose="020B0604020202020204" pitchFamily="34" charset="0"/>
                </a:rPr>
                <a:t>for </a:t>
              </a:r>
              <a:r>
                <a:rPr spc="-4" dirty="0">
                  <a:solidFill>
                    <a:srgbClr val="231F20"/>
                  </a:solidFill>
                  <a:latin typeface="+mj-lt"/>
                  <a:cs typeface="Arial" panose="020B0604020202020204" pitchFamily="34" charset="0"/>
                </a:rPr>
                <a:t>care </a:t>
              </a:r>
              <a:r>
                <a:rPr dirty="0">
                  <a:solidFill>
                    <a:srgbClr val="231F20"/>
                  </a:solidFill>
                  <a:latin typeface="+mj-lt"/>
                  <a:cs typeface="Arial" panose="020B0604020202020204" pitchFamily="34" charset="0"/>
                </a:rPr>
                <a:t>of </a:t>
              </a:r>
              <a:r>
                <a:rPr spc="-4" dirty="0">
                  <a:solidFill>
                    <a:srgbClr val="231F20"/>
                  </a:solidFill>
                  <a:latin typeface="+mj-lt"/>
                  <a:cs typeface="Arial" panose="020B0604020202020204" pitchFamily="34" charset="0"/>
                </a:rPr>
                <a:t>patients </a:t>
              </a:r>
              <a:r>
                <a:rPr dirty="0">
                  <a:solidFill>
                    <a:srgbClr val="231F20"/>
                  </a:solidFill>
                  <a:latin typeface="+mj-lt"/>
                  <a:cs typeface="Arial" panose="020B0604020202020204" pitchFamily="34" charset="0"/>
                </a:rPr>
                <a:t>on </a:t>
              </a:r>
              <a:r>
                <a:rPr lang="en-US" spc="-4" dirty="0">
                  <a:solidFill>
                    <a:srgbClr val="231F20"/>
                  </a:solidFill>
                  <a:latin typeface="+mj-lt"/>
                  <a:cs typeface="Arial" panose="020B0604020202020204" pitchFamily="34" charset="0"/>
                </a:rPr>
                <a:t>long-term </a:t>
              </a:r>
              <a:r>
                <a:rPr spc="-4" dirty="0">
                  <a:solidFill>
                    <a:srgbClr val="231F20"/>
                  </a:solidFill>
                  <a:latin typeface="+mj-lt"/>
                  <a:cs typeface="Arial" panose="020B0604020202020204" pitchFamily="34" charset="0"/>
                </a:rPr>
                <a:t>opioid</a:t>
              </a:r>
              <a:r>
                <a:rPr spc="-124" dirty="0">
                  <a:solidFill>
                    <a:srgbClr val="231F20"/>
                  </a:solidFill>
                  <a:latin typeface="+mj-lt"/>
                  <a:cs typeface="Arial" panose="020B0604020202020204" pitchFamily="34" charset="0"/>
                </a:rPr>
                <a:t> </a:t>
              </a:r>
              <a:r>
                <a:rPr spc="-8" dirty="0">
                  <a:solidFill>
                    <a:srgbClr val="231F20"/>
                  </a:solidFill>
                  <a:latin typeface="+mj-lt"/>
                  <a:cs typeface="Arial" panose="020B0604020202020204" pitchFamily="34" charset="0"/>
                </a:rPr>
                <a:t>therapy.</a:t>
              </a:r>
              <a:endParaRPr dirty="0">
                <a:latin typeface="+mj-lt"/>
                <a:cs typeface="Arial" panose="020B0604020202020204" pitchFamily="34" charset="0"/>
              </a:endParaRPr>
            </a:p>
          </p:txBody>
        </p:sp>
        <p:sp>
          <p:nvSpPr>
            <p:cNvPr id="6" name="object 83">
              <a:extLst>
                <a:ext uri="{FF2B5EF4-FFF2-40B4-BE49-F238E27FC236}">
                  <a16:creationId xmlns:a16="http://schemas.microsoft.com/office/drawing/2014/main" id="{FDF9A2CA-FB1B-3240-AEA3-EA5310C4FC0E}"/>
                </a:ext>
              </a:extLst>
            </p:cNvPr>
            <p:cNvSpPr txBox="1"/>
            <p:nvPr/>
          </p:nvSpPr>
          <p:spPr>
            <a:xfrm>
              <a:off x="1117412" y="3576765"/>
              <a:ext cx="3325380" cy="809500"/>
            </a:xfrm>
            <a:prstGeom prst="rect">
              <a:avLst/>
            </a:prstGeom>
          </p:spPr>
          <p:txBody>
            <a:bodyPr vert="horz" wrap="square" lIns="0" tIns="23336" rIns="0" bIns="0" rtlCol="0">
              <a:spAutoFit/>
            </a:bodyPr>
            <a:lstStyle/>
            <a:p>
              <a:pPr marL="9525" marR="3810">
                <a:spcBef>
                  <a:spcPts val="184"/>
                </a:spcBef>
              </a:pPr>
              <a:r>
                <a:rPr b="1" dirty="0">
                  <a:solidFill>
                    <a:srgbClr val="231F20"/>
                  </a:solidFill>
                  <a:latin typeface="+mj-lt"/>
                  <a:cs typeface="Arial" panose="020B0604020202020204" pitchFamily="34" charset="0"/>
                </a:rPr>
                <a:t>Policies, patient agreements, &amp; workflows  </a:t>
              </a:r>
              <a:r>
                <a:rPr lang="en-US" b="1" dirty="0">
                  <a:solidFill>
                    <a:srgbClr val="231F20"/>
                  </a:solidFill>
                  <a:latin typeface="+mj-lt"/>
                  <a:cs typeface="Arial" panose="020B0604020202020204" pitchFamily="34" charset="0"/>
                </a:rPr>
                <a:t/>
              </a:r>
              <a:br>
                <a:rPr lang="en-US" b="1" dirty="0">
                  <a:solidFill>
                    <a:srgbClr val="231F20"/>
                  </a:solidFill>
                  <a:latin typeface="+mj-lt"/>
                  <a:cs typeface="Arial" panose="020B0604020202020204" pitchFamily="34" charset="0"/>
                </a:rPr>
              </a:br>
              <a:r>
                <a:rPr spc="-11" dirty="0">
                  <a:solidFill>
                    <a:srgbClr val="231F20"/>
                  </a:solidFill>
                  <a:latin typeface="+mj-lt"/>
                  <a:cs typeface="Arial" panose="020B0604020202020204" pitchFamily="34" charset="0"/>
                </a:rPr>
                <a:t>Revise</a:t>
              </a:r>
              <a:r>
                <a:rPr lang="en-US" spc="-11" dirty="0">
                  <a:solidFill>
                    <a:srgbClr val="231F20"/>
                  </a:solidFill>
                  <a:latin typeface="+mj-lt"/>
                  <a:cs typeface="Arial" panose="020B0604020202020204" pitchFamily="34" charset="0"/>
                </a:rPr>
                <a:t>, align,</a:t>
              </a:r>
              <a:r>
                <a:rPr spc="-34" dirty="0">
                  <a:solidFill>
                    <a:srgbClr val="231F20"/>
                  </a:solidFill>
                  <a:latin typeface="+mj-lt"/>
                  <a:cs typeface="Arial" panose="020B0604020202020204" pitchFamily="34" charset="0"/>
                </a:rPr>
                <a:t> </a:t>
              </a:r>
              <a:r>
                <a:rPr spc="-4" dirty="0">
                  <a:solidFill>
                    <a:srgbClr val="231F20"/>
                  </a:solidFill>
                  <a:latin typeface="+mj-lt"/>
                  <a:cs typeface="Arial" panose="020B0604020202020204" pitchFamily="34" charset="0"/>
                </a:rPr>
                <a:t>and</a:t>
              </a:r>
              <a:r>
                <a:rPr spc="-34" dirty="0">
                  <a:solidFill>
                    <a:srgbClr val="231F20"/>
                  </a:solidFill>
                  <a:latin typeface="+mj-lt"/>
                  <a:cs typeface="Arial" panose="020B0604020202020204" pitchFamily="34" charset="0"/>
                </a:rPr>
                <a:t> </a:t>
              </a:r>
              <a:r>
                <a:rPr spc="-8" dirty="0">
                  <a:solidFill>
                    <a:srgbClr val="231F20"/>
                  </a:solidFill>
                  <a:latin typeface="+mj-lt"/>
                  <a:cs typeface="Arial" panose="020B0604020202020204" pitchFamily="34" charset="0"/>
                </a:rPr>
                <a:t>implement</a:t>
              </a:r>
              <a:r>
                <a:rPr spc="-34" dirty="0">
                  <a:solidFill>
                    <a:srgbClr val="231F20"/>
                  </a:solidFill>
                  <a:latin typeface="+mj-lt"/>
                  <a:cs typeface="Arial" panose="020B0604020202020204" pitchFamily="34" charset="0"/>
                </a:rPr>
                <a:t> </a:t>
              </a:r>
              <a:r>
                <a:rPr spc="-11" dirty="0">
                  <a:solidFill>
                    <a:srgbClr val="231F20"/>
                  </a:solidFill>
                  <a:latin typeface="+mj-lt"/>
                  <a:cs typeface="Arial" panose="020B0604020202020204" pitchFamily="34" charset="0"/>
                </a:rPr>
                <a:t>clinic</a:t>
              </a:r>
              <a:r>
                <a:rPr spc="-34" dirty="0">
                  <a:solidFill>
                    <a:srgbClr val="231F20"/>
                  </a:solidFill>
                  <a:latin typeface="+mj-lt"/>
                  <a:cs typeface="Arial" panose="020B0604020202020204" pitchFamily="34" charset="0"/>
                </a:rPr>
                <a:t> </a:t>
              </a:r>
              <a:r>
                <a:rPr spc="-11" dirty="0">
                  <a:solidFill>
                    <a:srgbClr val="231F20"/>
                  </a:solidFill>
                  <a:latin typeface="+mj-lt"/>
                  <a:cs typeface="Arial" panose="020B0604020202020204" pitchFamily="34" charset="0"/>
                </a:rPr>
                <a:t>policies,</a:t>
              </a:r>
              <a:r>
                <a:rPr spc="-56" dirty="0">
                  <a:solidFill>
                    <a:srgbClr val="231F20"/>
                  </a:solidFill>
                  <a:latin typeface="+mj-lt"/>
                  <a:cs typeface="Arial" panose="020B0604020202020204" pitchFamily="34" charset="0"/>
                </a:rPr>
                <a:t> </a:t>
              </a:r>
              <a:r>
                <a:rPr spc="-11" dirty="0">
                  <a:solidFill>
                    <a:srgbClr val="231F20"/>
                  </a:solidFill>
                  <a:latin typeface="+mj-lt"/>
                  <a:cs typeface="Arial" panose="020B0604020202020204" pitchFamily="34" charset="0"/>
                </a:rPr>
                <a:t>patient</a:t>
              </a:r>
              <a:r>
                <a:rPr spc="-34" dirty="0">
                  <a:solidFill>
                    <a:srgbClr val="231F20"/>
                  </a:solidFill>
                  <a:latin typeface="+mj-lt"/>
                  <a:cs typeface="Arial" panose="020B0604020202020204" pitchFamily="34" charset="0"/>
                </a:rPr>
                <a:t> </a:t>
              </a:r>
              <a:r>
                <a:rPr spc="-11" dirty="0">
                  <a:solidFill>
                    <a:srgbClr val="231F20"/>
                  </a:solidFill>
                  <a:latin typeface="+mj-lt"/>
                  <a:cs typeface="Arial" panose="020B0604020202020204" pitchFamily="34" charset="0"/>
                </a:rPr>
                <a:t>agreements, </a:t>
              </a:r>
              <a:r>
                <a:rPr spc="-4" dirty="0">
                  <a:solidFill>
                    <a:srgbClr val="231F20"/>
                  </a:solidFill>
                  <a:latin typeface="+mj-lt"/>
                  <a:cs typeface="Arial" panose="020B0604020202020204" pitchFamily="34" charset="0"/>
                </a:rPr>
                <a:t>and</a:t>
              </a:r>
              <a:r>
                <a:rPr lang="en-US" spc="-4" dirty="0">
                  <a:solidFill>
                    <a:srgbClr val="231F20"/>
                  </a:solidFill>
                  <a:latin typeface="+mj-lt"/>
                  <a:cs typeface="Arial" panose="020B0604020202020204" pitchFamily="34" charset="0"/>
                </a:rPr>
                <a:t> </a:t>
              </a:r>
              <a:r>
                <a:rPr spc="-8" dirty="0">
                  <a:solidFill>
                    <a:srgbClr val="231F20"/>
                  </a:solidFill>
                  <a:latin typeface="+mj-lt"/>
                  <a:cs typeface="Arial" panose="020B0604020202020204" pitchFamily="34" charset="0"/>
                </a:rPr>
                <a:t>workflows for </a:t>
              </a:r>
              <a:r>
                <a:rPr spc="-11" dirty="0">
                  <a:solidFill>
                    <a:srgbClr val="231F20"/>
                  </a:solidFill>
                  <a:latin typeface="+mj-lt"/>
                  <a:cs typeface="Arial" panose="020B0604020202020204" pitchFamily="34" charset="0"/>
                </a:rPr>
                <a:t>health care </a:t>
              </a:r>
              <a:r>
                <a:rPr spc="-8" dirty="0">
                  <a:solidFill>
                    <a:srgbClr val="231F20"/>
                  </a:solidFill>
                  <a:latin typeface="+mj-lt"/>
                  <a:cs typeface="Arial" panose="020B0604020202020204" pitchFamily="34" charset="0"/>
                </a:rPr>
                <a:t>team members </a:t>
              </a:r>
              <a:r>
                <a:rPr spc="-4" dirty="0">
                  <a:solidFill>
                    <a:srgbClr val="231F20"/>
                  </a:solidFill>
                  <a:latin typeface="+mj-lt"/>
                  <a:cs typeface="Arial" panose="020B0604020202020204" pitchFamily="34" charset="0"/>
                </a:rPr>
                <a:t>to </a:t>
              </a:r>
              <a:r>
                <a:rPr spc="-11" dirty="0">
                  <a:solidFill>
                    <a:srgbClr val="231F20"/>
                  </a:solidFill>
                  <a:latin typeface="+mj-lt"/>
                  <a:cs typeface="Arial" panose="020B0604020202020204" pitchFamily="34" charset="0"/>
                </a:rPr>
                <a:t>improve </a:t>
              </a:r>
              <a:r>
                <a:rPr spc="-8" dirty="0">
                  <a:solidFill>
                    <a:srgbClr val="231F20"/>
                  </a:solidFill>
                  <a:latin typeface="+mj-lt"/>
                  <a:cs typeface="Arial" panose="020B0604020202020204" pitchFamily="34" charset="0"/>
                </a:rPr>
                <a:t>opioid</a:t>
              </a:r>
              <a:r>
                <a:rPr spc="-34" dirty="0">
                  <a:solidFill>
                    <a:srgbClr val="231F20"/>
                  </a:solidFill>
                  <a:latin typeface="+mj-lt"/>
                  <a:cs typeface="Arial" panose="020B0604020202020204" pitchFamily="34" charset="0"/>
                </a:rPr>
                <a:t> </a:t>
              </a:r>
              <a:r>
                <a:rPr spc="-11" dirty="0">
                  <a:solidFill>
                    <a:srgbClr val="231F20"/>
                  </a:solidFill>
                  <a:latin typeface="+mj-lt"/>
                  <a:cs typeface="Arial" panose="020B0604020202020204" pitchFamily="34" charset="0"/>
                </a:rPr>
                <a:t>prescribing</a:t>
              </a:r>
              <a:r>
                <a:rPr spc="-34" dirty="0">
                  <a:solidFill>
                    <a:srgbClr val="231F20"/>
                  </a:solidFill>
                  <a:latin typeface="+mj-lt"/>
                  <a:cs typeface="Arial" panose="020B0604020202020204" pitchFamily="34" charset="0"/>
                </a:rPr>
                <a:t> </a:t>
              </a:r>
              <a:r>
                <a:rPr spc="-4" dirty="0">
                  <a:solidFill>
                    <a:srgbClr val="231F20"/>
                  </a:solidFill>
                  <a:latin typeface="+mj-lt"/>
                  <a:cs typeface="Arial" panose="020B0604020202020204" pitchFamily="34" charset="0"/>
                </a:rPr>
                <a:t>and</a:t>
              </a:r>
              <a:r>
                <a:rPr spc="-34" dirty="0">
                  <a:solidFill>
                    <a:srgbClr val="231F20"/>
                  </a:solidFill>
                  <a:latin typeface="+mj-lt"/>
                  <a:cs typeface="Arial" panose="020B0604020202020204" pitchFamily="34" charset="0"/>
                </a:rPr>
                <a:t> </a:t>
              </a:r>
              <a:r>
                <a:rPr spc="-11" dirty="0">
                  <a:solidFill>
                    <a:srgbClr val="231F20"/>
                  </a:solidFill>
                  <a:latin typeface="+mj-lt"/>
                  <a:cs typeface="Arial" panose="020B0604020202020204" pitchFamily="34" charset="0"/>
                </a:rPr>
                <a:t>care</a:t>
              </a:r>
              <a:r>
                <a:rPr spc="-34" dirty="0">
                  <a:solidFill>
                    <a:srgbClr val="231F20"/>
                  </a:solidFill>
                  <a:latin typeface="+mj-lt"/>
                  <a:cs typeface="Arial" panose="020B0604020202020204" pitchFamily="34" charset="0"/>
                </a:rPr>
                <a:t> </a:t>
              </a:r>
              <a:r>
                <a:rPr spc="-4" dirty="0">
                  <a:solidFill>
                    <a:srgbClr val="231F20"/>
                  </a:solidFill>
                  <a:latin typeface="+mj-lt"/>
                  <a:cs typeface="Arial" panose="020B0604020202020204" pitchFamily="34" charset="0"/>
                </a:rPr>
                <a:t>of</a:t>
              </a:r>
              <a:r>
                <a:rPr spc="-15" dirty="0">
                  <a:solidFill>
                    <a:srgbClr val="231F20"/>
                  </a:solidFill>
                  <a:latin typeface="+mj-lt"/>
                  <a:cs typeface="Arial" panose="020B0604020202020204" pitchFamily="34" charset="0"/>
                </a:rPr>
                <a:t> patients</a:t>
              </a:r>
              <a:r>
                <a:rPr lang="en-US" spc="-15" dirty="0">
                  <a:solidFill>
                    <a:srgbClr val="231F20"/>
                  </a:solidFill>
                  <a:latin typeface="+mj-lt"/>
                  <a:cs typeface="Arial" panose="020B0604020202020204" pitchFamily="34" charset="0"/>
                </a:rPr>
                <a:t> with chronic pain</a:t>
              </a:r>
              <a:r>
                <a:rPr spc="-15" dirty="0">
                  <a:solidFill>
                    <a:srgbClr val="231F20"/>
                  </a:solidFill>
                  <a:latin typeface="+mj-lt"/>
                  <a:cs typeface="Arial" panose="020B0604020202020204" pitchFamily="34" charset="0"/>
                </a:rPr>
                <a:t>.</a:t>
              </a:r>
              <a:endParaRPr dirty="0">
                <a:latin typeface="+mj-lt"/>
                <a:cs typeface="Arial" panose="020B0604020202020204" pitchFamily="34" charset="0"/>
              </a:endParaRPr>
            </a:p>
          </p:txBody>
        </p:sp>
        <p:sp>
          <p:nvSpPr>
            <p:cNvPr id="7" name="object 84">
              <a:extLst>
                <a:ext uri="{FF2B5EF4-FFF2-40B4-BE49-F238E27FC236}">
                  <a16:creationId xmlns:a16="http://schemas.microsoft.com/office/drawing/2014/main" id="{BF536D77-7E77-4A4C-92CE-0D3EEE49E4D8}"/>
                </a:ext>
              </a:extLst>
            </p:cNvPr>
            <p:cNvSpPr txBox="1"/>
            <p:nvPr/>
          </p:nvSpPr>
          <p:spPr>
            <a:xfrm>
              <a:off x="5275761" y="3576766"/>
              <a:ext cx="3351406" cy="960953"/>
            </a:xfrm>
            <a:prstGeom prst="rect">
              <a:avLst/>
            </a:prstGeom>
          </p:spPr>
          <p:txBody>
            <a:bodyPr vert="horz" wrap="square" lIns="0" tIns="10001" rIns="0" bIns="0" rtlCol="0">
              <a:spAutoFit/>
            </a:bodyPr>
            <a:lstStyle/>
            <a:p>
              <a:pPr marL="9525">
                <a:spcBef>
                  <a:spcPts val="79"/>
                </a:spcBef>
              </a:pPr>
              <a:r>
                <a:rPr b="1" dirty="0">
                  <a:solidFill>
                    <a:srgbClr val="231F20"/>
                  </a:solidFill>
                  <a:latin typeface="+mj-lt"/>
                  <a:cs typeface="Arial" panose="020B0604020202020204" pitchFamily="34" charset="0"/>
                </a:rPr>
                <a:t>Caring for complex</a:t>
              </a:r>
              <a:r>
                <a:rPr b="1" spc="38" dirty="0">
                  <a:solidFill>
                    <a:srgbClr val="231F20"/>
                  </a:solidFill>
                  <a:latin typeface="+mj-lt"/>
                  <a:cs typeface="Arial" panose="020B0604020202020204" pitchFamily="34" charset="0"/>
                </a:rPr>
                <a:t> </a:t>
              </a:r>
              <a:r>
                <a:rPr b="1" dirty="0">
                  <a:solidFill>
                    <a:srgbClr val="231F20"/>
                  </a:solidFill>
                  <a:latin typeface="+mj-lt"/>
                  <a:cs typeface="Arial" panose="020B0604020202020204" pitchFamily="34" charset="0"/>
                </a:rPr>
                <a:t>patients</a:t>
              </a:r>
              <a:endParaRPr dirty="0">
                <a:latin typeface="+mj-lt"/>
                <a:cs typeface="Arial" panose="020B0604020202020204" pitchFamily="34" charset="0"/>
              </a:endParaRPr>
            </a:p>
            <a:p>
              <a:pPr marL="9525" marR="3810">
                <a:spcBef>
                  <a:spcPts val="41"/>
                </a:spcBef>
              </a:pPr>
              <a:r>
                <a:rPr dirty="0">
                  <a:solidFill>
                    <a:srgbClr val="231F20"/>
                  </a:solidFill>
                  <a:latin typeface="+mj-lt"/>
                  <a:cs typeface="Arial" panose="020B0604020202020204" pitchFamily="34" charset="0"/>
                </a:rPr>
                <a:t>Develop policies and </a:t>
              </a:r>
              <a:r>
                <a:rPr spc="-4" dirty="0">
                  <a:solidFill>
                    <a:srgbClr val="231F20"/>
                  </a:solidFill>
                  <a:latin typeface="+mj-lt"/>
                  <a:cs typeface="Arial" panose="020B0604020202020204" pitchFamily="34" charset="0"/>
                </a:rPr>
                <a:t>resources </a:t>
              </a:r>
              <a:r>
                <a:rPr dirty="0">
                  <a:solidFill>
                    <a:srgbClr val="231F20"/>
                  </a:solidFill>
                  <a:latin typeface="+mj-lt"/>
                  <a:cs typeface="Arial" panose="020B0604020202020204" pitchFamily="34" charset="0"/>
                </a:rPr>
                <a:t>to </a:t>
              </a:r>
              <a:r>
                <a:rPr spc="-4" dirty="0">
                  <a:solidFill>
                    <a:srgbClr val="231F20"/>
                  </a:solidFill>
                  <a:latin typeface="+mj-lt"/>
                  <a:cs typeface="Arial" panose="020B0604020202020204" pitchFamily="34" charset="0"/>
                </a:rPr>
                <a:t>ensure that patients  </a:t>
              </a:r>
              <a:r>
                <a:rPr dirty="0">
                  <a:solidFill>
                    <a:srgbClr val="231F20"/>
                  </a:solidFill>
                  <a:latin typeface="+mj-lt"/>
                  <a:cs typeface="Arial" panose="020B0604020202020204" pitchFamily="34" charset="0"/>
                </a:rPr>
                <a:t>who develop opioid use </a:t>
              </a:r>
              <a:r>
                <a:rPr spc="-4" dirty="0">
                  <a:solidFill>
                    <a:srgbClr val="231F20"/>
                  </a:solidFill>
                  <a:latin typeface="+mj-lt"/>
                  <a:cs typeface="Arial" panose="020B0604020202020204" pitchFamily="34" charset="0"/>
                </a:rPr>
                <a:t>disorder </a:t>
              </a:r>
              <a:r>
                <a:rPr dirty="0">
                  <a:solidFill>
                    <a:srgbClr val="231F20"/>
                  </a:solidFill>
                  <a:latin typeface="+mj-lt"/>
                  <a:cs typeface="Arial" panose="020B0604020202020204" pitchFamily="34" charset="0"/>
                </a:rPr>
                <a:t>and/or who need  mental/behavioral </a:t>
              </a:r>
              <a:r>
                <a:rPr spc="-4" dirty="0">
                  <a:solidFill>
                    <a:srgbClr val="231F20"/>
                  </a:solidFill>
                  <a:latin typeface="+mj-lt"/>
                  <a:cs typeface="Arial" panose="020B0604020202020204" pitchFamily="34" charset="0"/>
                </a:rPr>
                <a:t>health resources </a:t>
              </a:r>
              <a:r>
                <a:rPr spc="-8" dirty="0">
                  <a:solidFill>
                    <a:srgbClr val="231F20"/>
                  </a:solidFill>
                  <a:latin typeface="+mj-lt"/>
                  <a:cs typeface="Arial" panose="020B0604020202020204" pitchFamily="34" charset="0"/>
                </a:rPr>
                <a:t>are </a:t>
              </a:r>
              <a:r>
                <a:rPr dirty="0">
                  <a:solidFill>
                    <a:srgbClr val="231F20"/>
                  </a:solidFill>
                  <a:latin typeface="+mj-lt"/>
                  <a:cs typeface="Arial" panose="020B0604020202020204" pitchFamily="34" charset="0"/>
                </a:rPr>
                <a:t>identified and  </a:t>
              </a:r>
              <a:r>
                <a:rPr spc="-4" dirty="0">
                  <a:solidFill>
                    <a:srgbClr val="231F20"/>
                  </a:solidFill>
                  <a:latin typeface="+mj-lt"/>
                  <a:cs typeface="Arial" panose="020B0604020202020204" pitchFamily="34" charset="0"/>
                </a:rPr>
                <a:t>provided </a:t>
              </a:r>
              <a:r>
                <a:rPr dirty="0">
                  <a:solidFill>
                    <a:srgbClr val="231F20"/>
                  </a:solidFill>
                  <a:latin typeface="+mj-lt"/>
                  <a:cs typeface="Arial" panose="020B0604020202020204" pitchFamily="34" charset="0"/>
                </a:rPr>
                <a:t>with </a:t>
              </a:r>
              <a:r>
                <a:rPr spc="-4" dirty="0">
                  <a:solidFill>
                    <a:srgbClr val="231F20"/>
                  </a:solidFill>
                  <a:latin typeface="+mj-lt"/>
                  <a:cs typeface="Arial" panose="020B0604020202020204" pitchFamily="34" charset="0"/>
                </a:rPr>
                <a:t>appropriate care, </a:t>
              </a:r>
              <a:r>
                <a:rPr dirty="0">
                  <a:solidFill>
                    <a:srgbClr val="231F20"/>
                  </a:solidFill>
                  <a:latin typeface="+mj-lt"/>
                  <a:cs typeface="Arial" panose="020B0604020202020204" pitchFamily="34" charset="0"/>
                </a:rPr>
                <a:t>either in the </a:t>
              </a:r>
              <a:r>
                <a:rPr spc="-4" dirty="0">
                  <a:solidFill>
                    <a:srgbClr val="231F20"/>
                  </a:solidFill>
                  <a:latin typeface="+mj-lt"/>
                  <a:cs typeface="Arial" panose="020B0604020202020204" pitchFamily="34" charset="0"/>
                </a:rPr>
                <a:t>care setting </a:t>
              </a:r>
              <a:r>
                <a:rPr dirty="0">
                  <a:solidFill>
                    <a:srgbClr val="231F20"/>
                  </a:solidFill>
                  <a:latin typeface="+mj-lt"/>
                  <a:cs typeface="Arial" panose="020B0604020202020204" pitchFamily="34" charset="0"/>
                </a:rPr>
                <a:t>or by outside</a:t>
              </a:r>
              <a:r>
                <a:rPr spc="-4" dirty="0">
                  <a:solidFill>
                    <a:srgbClr val="231F20"/>
                  </a:solidFill>
                  <a:latin typeface="+mj-lt"/>
                  <a:cs typeface="Arial" panose="020B0604020202020204" pitchFamily="34" charset="0"/>
                </a:rPr>
                <a:t> referral.</a:t>
              </a:r>
              <a:endParaRPr dirty="0">
                <a:latin typeface="+mj-lt"/>
                <a:cs typeface="Arial" panose="020B0604020202020204" pitchFamily="34" charset="0"/>
              </a:endParaRPr>
            </a:p>
          </p:txBody>
        </p:sp>
        <p:sp>
          <p:nvSpPr>
            <p:cNvPr id="8" name="object 85">
              <a:extLst>
                <a:ext uri="{FF2B5EF4-FFF2-40B4-BE49-F238E27FC236}">
                  <a16:creationId xmlns:a16="http://schemas.microsoft.com/office/drawing/2014/main" id="{0D823053-E182-CC4A-A7EA-5131309213F8}"/>
                </a:ext>
              </a:extLst>
            </p:cNvPr>
            <p:cNvSpPr txBox="1"/>
            <p:nvPr/>
          </p:nvSpPr>
          <p:spPr>
            <a:xfrm>
              <a:off x="1117412" y="4782165"/>
              <a:ext cx="3484406" cy="642570"/>
            </a:xfrm>
            <a:prstGeom prst="rect">
              <a:avLst/>
            </a:prstGeom>
          </p:spPr>
          <p:txBody>
            <a:bodyPr vert="horz" wrap="square" lIns="0" tIns="10001" rIns="0" bIns="0" rtlCol="0">
              <a:spAutoFit/>
            </a:bodyPr>
            <a:lstStyle/>
            <a:p>
              <a:pPr marL="9525">
                <a:spcBef>
                  <a:spcPts val="79"/>
                </a:spcBef>
              </a:pPr>
              <a:r>
                <a:rPr b="1" spc="-4" dirty="0">
                  <a:solidFill>
                    <a:srgbClr val="231F20"/>
                  </a:solidFill>
                  <a:latin typeface="+mj-lt"/>
                  <a:cs typeface="Arial" panose="020B0604020202020204" pitchFamily="34" charset="0"/>
                </a:rPr>
                <a:t>Tracking </a:t>
              </a:r>
              <a:r>
                <a:rPr b="1" dirty="0">
                  <a:solidFill>
                    <a:srgbClr val="231F20"/>
                  </a:solidFill>
                  <a:latin typeface="+mj-lt"/>
                  <a:cs typeface="Arial" panose="020B0604020202020204" pitchFamily="34" charset="0"/>
                </a:rPr>
                <a:t>&amp; monitoring patient</a:t>
              </a:r>
              <a:r>
                <a:rPr b="1" spc="60" dirty="0">
                  <a:solidFill>
                    <a:srgbClr val="231F20"/>
                  </a:solidFill>
                  <a:latin typeface="+mj-lt"/>
                  <a:cs typeface="Arial" panose="020B0604020202020204" pitchFamily="34" charset="0"/>
                </a:rPr>
                <a:t> </a:t>
              </a:r>
              <a:r>
                <a:rPr b="1" dirty="0">
                  <a:solidFill>
                    <a:srgbClr val="231F20"/>
                  </a:solidFill>
                  <a:latin typeface="+mj-lt"/>
                  <a:cs typeface="Arial" panose="020B0604020202020204" pitchFamily="34" charset="0"/>
                </a:rPr>
                <a:t>care</a:t>
              </a:r>
              <a:endParaRPr dirty="0">
                <a:latin typeface="+mj-lt"/>
                <a:cs typeface="Arial" panose="020B0604020202020204" pitchFamily="34" charset="0"/>
              </a:endParaRPr>
            </a:p>
            <a:p>
              <a:pPr marL="9525" marR="3810">
                <a:spcBef>
                  <a:spcPts val="23"/>
                </a:spcBef>
              </a:pPr>
              <a:r>
                <a:rPr spc="4" dirty="0">
                  <a:solidFill>
                    <a:srgbClr val="231F20"/>
                  </a:solidFill>
                  <a:latin typeface="+mj-lt"/>
                  <a:cs typeface="Arial" panose="020B0604020202020204" pitchFamily="34" charset="0"/>
                </a:rPr>
                <a:t>Implement </a:t>
              </a:r>
              <a:r>
                <a:rPr dirty="0">
                  <a:solidFill>
                    <a:srgbClr val="231F20"/>
                  </a:solidFill>
                  <a:latin typeface="+mj-lt"/>
                  <a:cs typeface="Arial" panose="020B0604020202020204" pitchFamily="34" charset="0"/>
                </a:rPr>
                <a:t>proactive </a:t>
              </a:r>
              <a:r>
                <a:rPr spc="4" dirty="0">
                  <a:solidFill>
                    <a:srgbClr val="231F20"/>
                  </a:solidFill>
                  <a:latin typeface="+mj-lt"/>
                  <a:cs typeface="Arial" panose="020B0604020202020204" pitchFamily="34" charset="0"/>
                </a:rPr>
                <a:t>population management </a:t>
              </a:r>
              <a:r>
                <a:rPr dirty="0">
                  <a:solidFill>
                    <a:srgbClr val="231F20"/>
                  </a:solidFill>
                  <a:latin typeface="+mj-lt"/>
                  <a:cs typeface="Arial" panose="020B0604020202020204" pitchFamily="34" charset="0"/>
                </a:rPr>
                <a:t>before,  </a:t>
              </a:r>
              <a:r>
                <a:rPr spc="4" dirty="0">
                  <a:solidFill>
                    <a:srgbClr val="231F20"/>
                  </a:solidFill>
                  <a:latin typeface="+mj-lt"/>
                  <a:cs typeface="Arial" panose="020B0604020202020204" pitchFamily="34" charset="0"/>
                </a:rPr>
                <a:t>during, and between </a:t>
              </a:r>
              <a:r>
                <a:rPr dirty="0">
                  <a:solidFill>
                    <a:srgbClr val="231F20"/>
                  </a:solidFill>
                  <a:latin typeface="+mj-lt"/>
                  <a:cs typeface="Arial" panose="020B0604020202020204" pitchFamily="34" charset="0"/>
                </a:rPr>
                <a:t>clinic visits </a:t>
              </a:r>
              <a:r>
                <a:rPr spc="4" dirty="0">
                  <a:solidFill>
                    <a:srgbClr val="231F20"/>
                  </a:solidFill>
                  <a:latin typeface="+mj-lt"/>
                  <a:cs typeface="Arial" panose="020B0604020202020204" pitchFamily="34" charset="0"/>
                </a:rPr>
                <a:t>of </a:t>
              </a:r>
              <a:r>
                <a:rPr dirty="0">
                  <a:solidFill>
                    <a:srgbClr val="231F20"/>
                  </a:solidFill>
                  <a:latin typeface="+mj-lt"/>
                  <a:cs typeface="Arial" panose="020B0604020202020204" pitchFamily="34" charset="0"/>
                </a:rPr>
                <a:t>all patients </a:t>
              </a:r>
              <a:r>
                <a:rPr spc="4" dirty="0">
                  <a:solidFill>
                    <a:srgbClr val="231F20"/>
                  </a:solidFill>
                  <a:latin typeface="+mj-lt"/>
                  <a:cs typeface="Arial" panose="020B0604020202020204" pitchFamily="34" charset="0"/>
                </a:rPr>
                <a:t>on </a:t>
              </a:r>
              <a:r>
                <a:rPr lang="en-US" spc="4" dirty="0">
                  <a:solidFill>
                    <a:srgbClr val="231F20"/>
                  </a:solidFill>
                  <a:latin typeface="+mj-lt"/>
                  <a:cs typeface="Arial" panose="020B0604020202020204" pitchFamily="34" charset="0"/>
                </a:rPr>
                <a:t>long-term</a:t>
              </a:r>
              <a:r>
                <a:rPr dirty="0">
                  <a:solidFill>
                    <a:srgbClr val="231F20"/>
                  </a:solidFill>
                  <a:latin typeface="+mj-lt"/>
                  <a:cs typeface="Arial" panose="020B0604020202020204" pitchFamily="34" charset="0"/>
                </a:rPr>
                <a:t> </a:t>
              </a:r>
              <a:r>
                <a:rPr spc="4" dirty="0">
                  <a:solidFill>
                    <a:srgbClr val="231F20"/>
                  </a:solidFill>
                  <a:latin typeface="+mj-lt"/>
                  <a:cs typeface="Arial" panose="020B0604020202020204" pitchFamily="34" charset="0"/>
                </a:rPr>
                <a:t>opioid</a:t>
              </a:r>
              <a:r>
                <a:rPr dirty="0">
                  <a:solidFill>
                    <a:srgbClr val="231F20"/>
                  </a:solidFill>
                  <a:latin typeface="+mj-lt"/>
                  <a:cs typeface="Arial" panose="020B0604020202020204" pitchFamily="34" charset="0"/>
                </a:rPr>
                <a:t> therapy.</a:t>
              </a:r>
              <a:endParaRPr dirty="0">
                <a:latin typeface="+mj-lt"/>
                <a:cs typeface="Arial" panose="020B0604020202020204" pitchFamily="34" charset="0"/>
              </a:endParaRPr>
            </a:p>
          </p:txBody>
        </p:sp>
        <p:sp>
          <p:nvSpPr>
            <p:cNvPr id="9" name="object 86">
              <a:extLst>
                <a:ext uri="{FF2B5EF4-FFF2-40B4-BE49-F238E27FC236}">
                  <a16:creationId xmlns:a16="http://schemas.microsoft.com/office/drawing/2014/main" id="{215CBE35-4A69-A747-A612-A352B2063594}"/>
                </a:ext>
              </a:extLst>
            </p:cNvPr>
            <p:cNvSpPr txBox="1"/>
            <p:nvPr/>
          </p:nvSpPr>
          <p:spPr>
            <a:xfrm>
              <a:off x="5262036" y="4782165"/>
              <a:ext cx="3245861" cy="483378"/>
            </a:xfrm>
            <a:prstGeom prst="rect">
              <a:avLst/>
            </a:prstGeom>
          </p:spPr>
          <p:txBody>
            <a:bodyPr vert="horz" wrap="square" lIns="0" tIns="10001" rIns="0" bIns="0" rtlCol="0">
              <a:spAutoFit/>
            </a:bodyPr>
            <a:lstStyle/>
            <a:p>
              <a:pPr marL="9525">
                <a:spcBef>
                  <a:spcPts val="79"/>
                </a:spcBef>
              </a:pPr>
              <a:r>
                <a:rPr b="1" dirty="0">
                  <a:solidFill>
                    <a:srgbClr val="231F20"/>
                  </a:solidFill>
                  <a:latin typeface="+mj-lt"/>
                  <a:cs typeface="Arial" panose="020B0604020202020204" pitchFamily="34" charset="0"/>
                </a:rPr>
                <a:t>Measuring</a:t>
              </a:r>
              <a:r>
                <a:rPr b="1" spc="11" dirty="0">
                  <a:solidFill>
                    <a:srgbClr val="231F20"/>
                  </a:solidFill>
                  <a:latin typeface="+mj-lt"/>
                  <a:cs typeface="Arial" panose="020B0604020202020204" pitchFamily="34" charset="0"/>
                </a:rPr>
                <a:t> </a:t>
              </a:r>
              <a:r>
                <a:rPr b="1" dirty="0">
                  <a:solidFill>
                    <a:srgbClr val="231F20"/>
                  </a:solidFill>
                  <a:latin typeface="+mj-lt"/>
                  <a:cs typeface="Arial" panose="020B0604020202020204" pitchFamily="34" charset="0"/>
                </a:rPr>
                <a:t>success</a:t>
              </a:r>
              <a:endParaRPr dirty="0">
                <a:latin typeface="+mj-lt"/>
                <a:cs typeface="Arial" panose="020B0604020202020204" pitchFamily="34" charset="0"/>
              </a:endParaRPr>
            </a:p>
            <a:p>
              <a:pPr marL="9525" marR="3810">
                <a:spcBef>
                  <a:spcPts val="41"/>
                </a:spcBef>
              </a:pPr>
              <a:r>
                <a:rPr spc="-4" dirty="0">
                  <a:solidFill>
                    <a:srgbClr val="231F20"/>
                  </a:solidFill>
                  <a:latin typeface="+mj-lt"/>
                  <a:cs typeface="Arial" panose="020B0604020202020204" pitchFamily="34" charset="0"/>
                </a:rPr>
                <a:t>Continuously </a:t>
              </a:r>
              <a:r>
                <a:rPr dirty="0">
                  <a:solidFill>
                    <a:srgbClr val="231F20"/>
                  </a:solidFill>
                  <a:latin typeface="+mj-lt"/>
                  <a:cs typeface="Arial" panose="020B0604020202020204" pitchFamily="34" charset="0"/>
                </a:rPr>
                <a:t>monitor </a:t>
              </a:r>
              <a:r>
                <a:rPr spc="-4" dirty="0">
                  <a:solidFill>
                    <a:srgbClr val="231F20"/>
                  </a:solidFill>
                  <a:latin typeface="+mj-lt"/>
                  <a:cs typeface="Arial" panose="020B0604020202020204" pitchFamily="34" charset="0"/>
                </a:rPr>
                <a:t>progress </a:t>
              </a:r>
              <a:r>
                <a:rPr dirty="0">
                  <a:solidFill>
                    <a:srgbClr val="231F20"/>
                  </a:solidFill>
                  <a:latin typeface="+mj-lt"/>
                  <a:cs typeface="Arial" panose="020B0604020202020204" pitchFamily="34" charset="0"/>
                </a:rPr>
                <a:t>and </a:t>
              </a:r>
              <a:r>
                <a:rPr spc="-4" dirty="0">
                  <a:solidFill>
                    <a:srgbClr val="231F20"/>
                  </a:solidFill>
                  <a:latin typeface="+mj-lt"/>
                  <a:cs typeface="Arial" panose="020B0604020202020204" pitchFamily="34" charset="0"/>
                </a:rPr>
                <a:t>improve </a:t>
              </a:r>
              <a:r>
                <a:rPr dirty="0">
                  <a:solidFill>
                    <a:srgbClr val="231F20"/>
                  </a:solidFill>
                  <a:latin typeface="+mj-lt"/>
                  <a:cs typeface="Arial" panose="020B0604020202020204" pitchFamily="34" charset="0"/>
                </a:rPr>
                <a:t>with</a:t>
              </a:r>
              <a:r>
                <a:rPr spc="-4" dirty="0">
                  <a:solidFill>
                    <a:srgbClr val="231F20"/>
                  </a:solidFill>
                  <a:latin typeface="+mj-lt"/>
                  <a:cs typeface="Arial" panose="020B0604020202020204" pitchFamily="34" charset="0"/>
                </a:rPr>
                <a:t> </a:t>
              </a:r>
              <a:r>
                <a:rPr dirty="0">
                  <a:solidFill>
                    <a:srgbClr val="231F20"/>
                  </a:solidFill>
                  <a:latin typeface="+mj-lt"/>
                  <a:cs typeface="Arial" panose="020B0604020202020204" pitchFamily="34" charset="0"/>
                </a:rPr>
                <a:t>experience.</a:t>
              </a:r>
              <a:endParaRPr dirty="0">
                <a:latin typeface="+mj-lt"/>
                <a:cs typeface="Arial" panose="020B0604020202020204" pitchFamily="34" charset="0"/>
              </a:endParaRPr>
            </a:p>
          </p:txBody>
        </p:sp>
        <p:grpSp>
          <p:nvGrpSpPr>
            <p:cNvPr id="10" name="Group 9">
              <a:extLst>
                <a:ext uri="{FF2B5EF4-FFF2-40B4-BE49-F238E27FC236}">
                  <a16:creationId xmlns:a16="http://schemas.microsoft.com/office/drawing/2014/main" id="{40BC1808-AB20-6649-A8CC-DD2854B43B14}"/>
                </a:ext>
              </a:extLst>
            </p:cNvPr>
            <p:cNvGrpSpPr/>
            <p:nvPr/>
          </p:nvGrpSpPr>
          <p:grpSpPr>
            <a:xfrm>
              <a:off x="621800" y="2539625"/>
              <a:ext cx="371475" cy="397142"/>
              <a:chOff x="500216" y="2736299"/>
              <a:chExt cx="495300" cy="529523"/>
            </a:xfrm>
          </p:grpSpPr>
          <p:sp>
            <p:nvSpPr>
              <p:cNvPr id="11" name="object 87">
                <a:extLst>
                  <a:ext uri="{FF2B5EF4-FFF2-40B4-BE49-F238E27FC236}">
                    <a16:creationId xmlns:a16="http://schemas.microsoft.com/office/drawing/2014/main" id="{5B28D571-A4C7-C24F-BDCD-C18505C7FD14}"/>
                  </a:ext>
                </a:extLst>
              </p:cNvPr>
              <p:cNvSpPr/>
              <p:nvPr/>
            </p:nvSpPr>
            <p:spPr>
              <a:xfrm>
                <a:off x="500465" y="2807988"/>
                <a:ext cx="494665" cy="457834"/>
              </a:xfrm>
              <a:custGeom>
                <a:avLst/>
                <a:gdLst/>
                <a:ahLst/>
                <a:cxnLst/>
                <a:rect l="l" t="t" r="r" b="b"/>
                <a:pathLst>
                  <a:path w="494665" h="457835">
                    <a:moveTo>
                      <a:pt x="0" y="0"/>
                    </a:moveTo>
                    <a:lnTo>
                      <a:pt x="0" y="362018"/>
                    </a:lnTo>
                    <a:lnTo>
                      <a:pt x="247215" y="457562"/>
                    </a:lnTo>
                    <a:lnTo>
                      <a:pt x="494423" y="362018"/>
                    </a:lnTo>
                    <a:lnTo>
                      <a:pt x="494423" y="95543"/>
                    </a:lnTo>
                    <a:lnTo>
                      <a:pt x="247215" y="95543"/>
                    </a:lnTo>
                    <a:lnTo>
                      <a:pt x="0" y="0"/>
                    </a:lnTo>
                    <a:close/>
                  </a:path>
                  <a:path w="494665" h="457835">
                    <a:moveTo>
                      <a:pt x="494423" y="0"/>
                    </a:moveTo>
                    <a:lnTo>
                      <a:pt x="247215" y="95543"/>
                    </a:lnTo>
                    <a:lnTo>
                      <a:pt x="494423" y="95543"/>
                    </a:lnTo>
                    <a:lnTo>
                      <a:pt x="494423" y="0"/>
                    </a:lnTo>
                    <a:close/>
                  </a:path>
                </a:pathLst>
              </a:custGeom>
              <a:solidFill>
                <a:srgbClr val="6ACAD3"/>
              </a:solidFill>
            </p:spPr>
            <p:txBody>
              <a:bodyPr wrap="square" lIns="0" tIns="0" rIns="0" bIns="0" rtlCol="0"/>
              <a:lstStyle/>
              <a:p>
                <a:endParaRPr sz="1350" dirty="0">
                  <a:latin typeface="+mj-lt"/>
                </a:endParaRPr>
              </a:p>
            </p:txBody>
          </p:sp>
          <p:sp>
            <p:nvSpPr>
              <p:cNvPr id="12" name="object 88">
                <a:extLst>
                  <a:ext uri="{FF2B5EF4-FFF2-40B4-BE49-F238E27FC236}">
                    <a16:creationId xmlns:a16="http://schemas.microsoft.com/office/drawing/2014/main" id="{9DC50267-8497-F843-AE07-B86CAE057173}"/>
                  </a:ext>
                </a:extLst>
              </p:cNvPr>
              <p:cNvSpPr/>
              <p:nvPr/>
            </p:nvSpPr>
            <p:spPr>
              <a:xfrm>
                <a:off x="500216" y="2736299"/>
                <a:ext cx="495300" cy="167005"/>
              </a:xfrm>
              <a:custGeom>
                <a:avLst/>
                <a:gdLst/>
                <a:ahLst/>
                <a:cxnLst/>
                <a:rect l="l" t="t" r="r" b="b"/>
                <a:pathLst>
                  <a:path w="495300" h="167005">
                    <a:moveTo>
                      <a:pt x="247462" y="0"/>
                    </a:moveTo>
                    <a:lnTo>
                      <a:pt x="250" y="71686"/>
                    </a:lnTo>
                    <a:lnTo>
                      <a:pt x="0" y="71686"/>
                    </a:lnTo>
                    <a:lnTo>
                      <a:pt x="247462" y="166954"/>
                    </a:lnTo>
                    <a:lnTo>
                      <a:pt x="494674" y="71686"/>
                    </a:lnTo>
                    <a:lnTo>
                      <a:pt x="247462" y="0"/>
                    </a:lnTo>
                    <a:close/>
                  </a:path>
                </a:pathLst>
              </a:custGeom>
              <a:solidFill>
                <a:srgbClr val="2DABE2"/>
              </a:solidFill>
            </p:spPr>
            <p:txBody>
              <a:bodyPr wrap="square" lIns="0" tIns="0" rIns="0" bIns="0" rtlCol="0"/>
              <a:lstStyle/>
              <a:p>
                <a:endParaRPr sz="1350" dirty="0">
                  <a:latin typeface="+mj-lt"/>
                </a:endParaRPr>
              </a:p>
            </p:txBody>
          </p:sp>
          <p:sp>
            <p:nvSpPr>
              <p:cNvPr id="13" name="object 89">
                <a:extLst>
                  <a:ext uri="{FF2B5EF4-FFF2-40B4-BE49-F238E27FC236}">
                    <a16:creationId xmlns:a16="http://schemas.microsoft.com/office/drawing/2014/main" id="{8B29B100-82C3-5C45-97F1-E3BC68854473}"/>
                  </a:ext>
                </a:extLst>
              </p:cNvPr>
              <p:cNvSpPr/>
              <p:nvPr/>
            </p:nvSpPr>
            <p:spPr>
              <a:xfrm>
                <a:off x="747111" y="2930022"/>
                <a:ext cx="226529" cy="230868"/>
              </a:xfrm>
              <a:prstGeom prst="rect">
                <a:avLst/>
              </a:prstGeom>
              <a:blipFill>
                <a:blip r:embed="rId3" cstate="print"/>
                <a:stretch>
                  <a:fillRect/>
                </a:stretch>
              </a:blipFill>
            </p:spPr>
            <p:txBody>
              <a:bodyPr wrap="square" lIns="0" tIns="0" rIns="0" bIns="0" rtlCol="0"/>
              <a:lstStyle/>
              <a:p>
                <a:endParaRPr sz="1350" dirty="0">
                  <a:latin typeface="+mj-lt"/>
                </a:endParaRPr>
              </a:p>
            </p:txBody>
          </p:sp>
        </p:grpSp>
        <p:grpSp>
          <p:nvGrpSpPr>
            <p:cNvPr id="14" name="Group 13">
              <a:extLst>
                <a:ext uri="{FF2B5EF4-FFF2-40B4-BE49-F238E27FC236}">
                  <a16:creationId xmlns:a16="http://schemas.microsoft.com/office/drawing/2014/main" id="{A1CFC83E-96BA-1842-8FD8-B963B17B967F}"/>
                </a:ext>
              </a:extLst>
            </p:cNvPr>
            <p:cNvGrpSpPr/>
            <p:nvPr/>
          </p:nvGrpSpPr>
          <p:grpSpPr>
            <a:xfrm>
              <a:off x="621800" y="3581531"/>
              <a:ext cx="371475" cy="397140"/>
              <a:chOff x="500216" y="3557129"/>
              <a:chExt cx="495300" cy="529520"/>
            </a:xfrm>
          </p:grpSpPr>
          <p:sp>
            <p:nvSpPr>
              <p:cNvPr id="15" name="object 90">
                <a:extLst>
                  <a:ext uri="{FF2B5EF4-FFF2-40B4-BE49-F238E27FC236}">
                    <a16:creationId xmlns:a16="http://schemas.microsoft.com/office/drawing/2014/main" id="{B81D412F-5301-3744-B056-ACF8B93F415D}"/>
                  </a:ext>
                </a:extLst>
              </p:cNvPr>
              <p:cNvSpPr/>
              <p:nvPr/>
            </p:nvSpPr>
            <p:spPr>
              <a:xfrm>
                <a:off x="500465" y="3628815"/>
                <a:ext cx="494665" cy="457834"/>
              </a:xfrm>
              <a:custGeom>
                <a:avLst/>
                <a:gdLst/>
                <a:ahLst/>
                <a:cxnLst/>
                <a:rect l="l" t="t" r="r" b="b"/>
                <a:pathLst>
                  <a:path w="494665" h="457835">
                    <a:moveTo>
                      <a:pt x="0" y="0"/>
                    </a:moveTo>
                    <a:lnTo>
                      <a:pt x="0" y="362018"/>
                    </a:lnTo>
                    <a:lnTo>
                      <a:pt x="247215" y="457562"/>
                    </a:lnTo>
                    <a:lnTo>
                      <a:pt x="494423" y="362018"/>
                    </a:lnTo>
                    <a:lnTo>
                      <a:pt x="494423" y="95543"/>
                    </a:lnTo>
                    <a:lnTo>
                      <a:pt x="247215" y="95543"/>
                    </a:lnTo>
                    <a:lnTo>
                      <a:pt x="0" y="0"/>
                    </a:lnTo>
                    <a:close/>
                  </a:path>
                  <a:path w="494665" h="457835">
                    <a:moveTo>
                      <a:pt x="494423" y="0"/>
                    </a:moveTo>
                    <a:lnTo>
                      <a:pt x="247215" y="95543"/>
                    </a:lnTo>
                    <a:lnTo>
                      <a:pt x="494423" y="95543"/>
                    </a:lnTo>
                    <a:lnTo>
                      <a:pt x="494423" y="0"/>
                    </a:lnTo>
                    <a:close/>
                  </a:path>
                </a:pathLst>
              </a:custGeom>
              <a:solidFill>
                <a:srgbClr val="FFCA5D"/>
              </a:solidFill>
            </p:spPr>
            <p:txBody>
              <a:bodyPr wrap="square" lIns="0" tIns="0" rIns="0" bIns="0" rtlCol="0"/>
              <a:lstStyle/>
              <a:p>
                <a:endParaRPr sz="1350" dirty="0">
                  <a:latin typeface="+mj-lt"/>
                </a:endParaRPr>
              </a:p>
            </p:txBody>
          </p:sp>
          <p:sp>
            <p:nvSpPr>
              <p:cNvPr id="16" name="object 91">
                <a:extLst>
                  <a:ext uri="{FF2B5EF4-FFF2-40B4-BE49-F238E27FC236}">
                    <a16:creationId xmlns:a16="http://schemas.microsoft.com/office/drawing/2014/main" id="{3FF8E8F7-C4F3-CF40-9503-0B0D8E0156A9}"/>
                  </a:ext>
                </a:extLst>
              </p:cNvPr>
              <p:cNvSpPr/>
              <p:nvPr/>
            </p:nvSpPr>
            <p:spPr>
              <a:xfrm>
                <a:off x="500216" y="3557129"/>
                <a:ext cx="495300" cy="167005"/>
              </a:xfrm>
              <a:custGeom>
                <a:avLst/>
                <a:gdLst/>
                <a:ahLst/>
                <a:cxnLst/>
                <a:rect l="l" t="t" r="r" b="b"/>
                <a:pathLst>
                  <a:path w="495300" h="167004">
                    <a:moveTo>
                      <a:pt x="247462" y="0"/>
                    </a:moveTo>
                    <a:lnTo>
                      <a:pt x="250" y="71686"/>
                    </a:lnTo>
                    <a:lnTo>
                      <a:pt x="0" y="71686"/>
                    </a:lnTo>
                    <a:lnTo>
                      <a:pt x="247462" y="166954"/>
                    </a:lnTo>
                    <a:lnTo>
                      <a:pt x="494674" y="71686"/>
                    </a:lnTo>
                    <a:lnTo>
                      <a:pt x="247462" y="0"/>
                    </a:lnTo>
                    <a:close/>
                  </a:path>
                </a:pathLst>
              </a:custGeom>
              <a:solidFill>
                <a:srgbClr val="F7902E"/>
              </a:solidFill>
            </p:spPr>
            <p:txBody>
              <a:bodyPr wrap="square" lIns="0" tIns="0" rIns="0" bIns="0" rtlCol="0"/>
              <a:lstStyle/>
              <a:p>
                <a:endParaRPr sz="1350" dirty="0">
                  <a:latin typeface="+mj-lt"/>
                </a:endParaRPr>
              </a:p>
            </p:txBody>
          </p:sp>
          <p:sp>
            <p:nvSpPr>
              <p:cNvPr id="17" name="object 92">
                <a:extLst>
                  <a:ext uri="{FF2B5EF4-FFF2-40B4-BE49-F238E27FC236}">
                    <a16:creationId xmlns:a16="http://schemas.microsoft.com/office/drawing/2014/main" id="{3D0260EC-818F-B340-AC40-BA11C8E47DB8}"/>
                  </a:ext>
                </a:extLst>
              </p:cNvPr>
              <p:cNvSpPr/>
              <p:nvPr/>
            </p:nvSpPr>
            <p:spPr>
              <a:xfrm>
                <a:off x="748382" y="3721507"/>
                <a:ext cx="226060" cy="268605"/>
              </a:xfrm>
              <a:custGeom>
                <a:avLst/>
                <a:gdLst/>
                <a:ahLst/>
                <a:cxnLst/>
                <a:rect l="l" t="t" r="r" b="b"/>
                <a:pathLst>
                  <a:path w="226059" h="268604">
                    <a:moveTo>
                      <a:pt x="219634" y="76322"/>
                    </a:moveTo>
                    <a:lnTo>
                      <a:pt x="122173" y="121769"/>
                    </a:lnTo>
                    <a:lnTo>
                      <a:pt x="119882" y="120341"/>
                    </a:lnTo>
                    <a:lnTo>
                      <a:pt x="119882" y="17174"/>
                    </a:lnTo>
                    <a:lnTo>
                      <a:pt x="125479" y="8457"/>
                    </a:lnTo>
                    <a:lnTo>
                      <a:pt x="133285" y="4817"/>
                    </a:lnTo>
                    <a:lnTo>
                      <a:pt x="133782" y="4667"/>
                    </a:lnTo>
                    <a:lnTo>
                      <a:pt x="167074" y="0"/>
                    </a:lnTo>
                    <a:lnTo>
                      <a:pt x="167609" y="160"/>
                    </a:lnTo>
                    <a:lnTo>
                      <a:pt x="131482" y="17007"/>
                    </a:lnTo>
                    <a:lnTo>
                      <a:pt x="130578" y="18364"/>
                    </a:lnTo>
                    <a:lnTo>
                      <a:pt x="130578" y="106431"/>
                    </a:lnTo>
                    <a:lnTo>
                      <a:pt x="225164" y="62324"/>
                    </a:lnTo>
                    <a:lnTo>
                      <a:pt x="225704" y="66530"/>
                    </a:lnTo>
                    <a:lnTo>
                      <a:pt x="219634" y="76322"/>
                    </a:lnTo>
                    <a:close/>
                  </a:path>
                  <a:path w="226059" h="268604">
                    <a:moveTo>
                      <a:pt x="225164" y="62324"/>
                    </a:moveTo>
                    <a:lnTo>
                      <a:pt x="213013" y="67991"/>
                    </a:lnTo>
                    <a:lnTo>
                      <a:pt x="213762" y="66896"/>
                    </a:lnTo>
                    <a:lnTo>
                      <a:pt x="214204" y="66121"/>
                    </a:lnTo>
                    <a:lnTo>
                      <a:pt x="214127" y="65533"/>
                    </a:lnTo>
                    <a:lnTo>
                      <a:pt x="204979" y="37931"/>
                    </a:lnTo>
                    <a:lnTo>
                      <a:pt x="187116" y="19863"/>
                    </a:lnTo>
                    <a:lnTo>
                      <a:pt x="162325" y="12413"/>
                    </a:lnTo>
                    <a:lnTo>
                      <a:pt x="132395" y="16663"/>
                    </a:lnTo>
                    <a:lnTo>
                      <a:pt x="132244" y="16651"/>
                    </a:lnTo>
                    <a:lnTo>
                      <a:pt x="167609" y="160"/>
                    </a:lnTo>
                    <a:lnTo>
                      <a:pt x="194670" y="8316"/>
                    </a:lnTo>
                    <a:lnTo>
                      <a:pt x="214563" y="28408"/>
                    </a:lnTo>
                    <a:lnTo>
                      <a:pt x="224746" y="59068"/>
                    </a:lnTo>
                    <a:lnTo>
                      <a:pt x="225164" y="62324"/>
                    </a:lnTo>
                    <a:close/>
                  </a:path>
                  <a:path w="226059" h="268604">
                    <a:moveTo>
                      <a:pt x="105080" y="258150"/>
                    </a:moveTo>
                    <a:lnTo>
                      <a:pt x="101098" y="260007"/>
                    </a:lnTo>
                    <a:lnTo>
                      <a:pt x="97081" y="261662"/>
                    </a:lnTo>
                    <a:lnTo>
                      <a:pt x="93035" y="263061"/>
                    </a:lnTo>
                    <a:lnTo>
                      <a:pt x="58796" y="268399"/>
                    </a:lnTo>
                    <a:lnTo>
                      <a:pt x="30331" y="259963"/>
                    </a:lnTo>
                    <a:lnTo>
                      <a:pt x="9949" y="239148"/>
                    </a:lnTo>
                    <a:lnTo>
                      <a:pt x="37" y="207593"/>
                    </a:lnTo>
                    <a:lnTo>
                      <a:pt x="0" y="206838"/>
                    </a:lnTo>
                    <a:lnTo>
                      <a:pt x="3582" y="160983"/>
                    </a:lnTo>
                    <a:lnTo>
                      <a:pt x="22011" y="114468"/>
                    </a:lnTo>
                    <a:lnTo>
                      <a:pt x="52019" y="72744"/>
                    </a:lnTo>
                    <a:lnTo>
                      <a:pt x="90380" y="40751"/>
                    </a:lnTo>
                    <a:lnTo>
                      <a:pt x="91091" y="40377"/>
                    </a:lnTo>
                    <a:lnTo>
                      <a:pt x="91802" y="39967"/>
                    </a:lnTo>
                    <a:lnTo>
                      <a:pt x="99599" y="36331"/>
                    </a:lnTo>
                    <a:lnTo>
                      <a:pt x="105080" y="39352"/>
                    </a:lnTo>
                    <a:lnTo>
                      <a:pt x="105080" y="45202"/>
                    </a:lnTo>
                    <a:lnTo>
                      <a:pt x="91869" y="51362"/>
                    </a:lnTo>
                    <a:lnTo>
                      <a:pt x="56716" y="80705"/>
                    </a:lnTo>
                    <a:lnTo>
                      <a:pt x="29839" y="118427"/>
                    </a:lnTo>
                    <a:lnTo>
                      <a:pt x="13656" y="160069"/>
                    </a:lnTo>
                    <a:lnTo>
                      <a:pt x="10579" y="201175"/>
                    </a:lnTo>
                    <a:lnTo>
                      <a:pt x="19551" y="229760"/>
                    </a:lnTo>
                    <a:lnTo>
                      <a:pt x="37840" y="248435"/>
                    </a:lnTo>
                    <a:lnTo>
                      <a:pt x="63402" y="255980"/>
                    </a:lnTo>
                    <a:lnTo>
                      <a:pt x="94195" y="251171"/>
                    </a:lnTo>
                    <a:lnTo>
                      <a:pt x="97805" y="249898"/>
                    </a:lnTo>
                    <a:lnTo>
                      <a:pt x="101454" y="248411"/>
                    </a:lnTo>
                    <a:lnTo>
                      <a:pt x="149159" y="226166"/>
                    </a:lnTo>
                    <a:lnTo>
                      <a:pt x="142986" y="233020"/>
                    </a:lnTo>
                    <a:lnTo>
                      <a:pt x="105080" y="258150"/>
                    </a:lnTo>
                    <a:close/>
                  </a:path>
                  <a:path w="226059" h="268604">
                    <a:moveTo>
                      <a:pt x="149159" y="226166"/>
                    </a:moveTo>
                    <a:lnTo>
                      <a:pt x="105080" y="246720"/>
                    </a:lnTo>
                    <a:lnTo>
                      <a:pt x="138794" y="224365"/>
                    </a:lnTo>
                    <a:lnTo>
                      <a:pt x="167429" y="192693"/>
                    </a:lnTo>
                    <a:lnTo>
                      <a:pt x="188432" y="155267"/>
                    </a:lnTo>
                    <a:lnTo>
                      <a:pt x="199248" y="115647"/>
                    </a:lnTo>
                    <a:lnTo>
                      <a:pt x="199292" y="114397"/>
                    </a:lnTo>
                    <a:lnTo>
                      <a:pt x="199213" y="113943"/>
                    </a:lnTo>
                    <a:lnTo>
                      <a:pt x="198537" y="113432"/>
                    </a:lnTo>
                    <a:lnTo>
                      <a:pt x="197826" y="113642"/>
                    </a:lnTo>
                    <a:lnTo>
                      <a:pt x="114543" y="152478"/>
                    </a:lnTo>
                    <a:lnTo>
                      <a:pt x="106690" y="154452"/>
                    </a:lnTo>
                    <a:lnTo>
                      <a:pt x="100274" y="152843"/>
                    </a:lnTo>
                    <a:lnTo>
                      <a:pt x="95946" y="148042"/>
                    </a:lnTo>
                    <a:lnTo>
                      <a:pt x="94358" y="140437"/>
                    </a:lnTo>
                    <a:lnTo>
                      <a:pt x="94358" y="50826"/>
                    </a:lnTo>
                    <a:lnTo>
                      <a:pt x="93801" y="50462"/>
                    </a:lnTo>
                    <a:lnTo>
                      <a:pt x="105080" y="45202"/>
                    </a:lnTo>
                    <a:lnTo>
                      <a:pt x="105080" y="141006"/>
                    </a:lnTo>
                    <a:lnTo>
                      <a:pt x="109302" y="143507"/>
                    </a:lnTo>
                    <a:lnTo>
                      <a:pt x="205494" y="98651"/>
                    </a:lnTo>
                    <a:lnTo>
                      <a:pt x="210963" y="103102"/>
                    </a:lnTo>
                    <a:lnTo>
                      <a:pt x="209819" y="112316"/>
                    </a:lnTo>
                    <a:lnTo>
                      <a:pt x="197959" y="156106"/>
                    </a:lnTo>
                    <a:lnTo>
                      <a:pt x="174813" y="197673"/>
                    </a:lnTo>
                    <a:lnTo>
                      <a:pt x="149159" y="226166"/>
                    </a:lnTo>
                    <a:close/>
                  </a:path>
                </a:pathLst>
              </a:custGeom>
              <a:solidFill>
                <a:srgbClr val="FFFFFF"/>
              </a:solidFill>
            </p:spPr>
            <p:txBody>
              <a:bodyPr wrap="square" lIns="0" tIns="0" rIns="0" bIns="0" rtlCol="0"/>
              <a:lstStyle/>
              <a:p>
                <a:endParaRPr sz="1350" dirty="0">
                  <a:latin typeface="+mj-lt"/>
                </a:endParaRPr>
              </a:p>
            </p:txBody>
          </p:sp>
        </p:grpSp>
        <p:grpSp>
          <p:nvGrpSpPr>
            <p:cNvPr id="18" name="Group 17">
              <a:extLst>
                <a:ext uri="{FF2B5EF4-FFF2-40B4-BE49-F238E27FC236}">
                  <a16:creationId xmlns:a16="http://schemas.microsoft.com/office/drawing/2014/main" id="{56CEF0CE-2B49-1448-B05B-DEFE437E87FE}"/>
                </a:ext>
              </a:extLst>
            </p:cNvPr>
            <p:cNvGrpSpPr/>
            <p:nvPr/>
          </p:nvGrpSpPr>
          <p:grpSpPr>
            <a:xfrm>
              <a:off x="621800" y="4768481"/>
              <a:ext cx="371475" cy="397139"/>
              <a:chOff x="500216" y="4679293"/>
              <a:chExt cx="495300" cy="529518"/>
            </a:xfrm>
          </p:grpSpPr>
          <p:sp>
            <p:nvSpPr>
              <p:cNvPr id="19" name="object 93">
                <a:extLst>
                  <a:ext uri="{FF2B5EF4-FFF2-40B4-BE49-F238E27FC236}">
                    <a16:creationId xmlns:a16="http://schemas.microsoft.com/office/drawing/2014/main" id="{395E7099-F78A-5B41-82F2-0ACD60FB927D}"/>
                  </a:ext>
                </a:extLst>
              </p:cNvPr>
              <p:cNvSpPr/>
              <p:nvPr/>
            </p:nvSpPr>
            <p:spPr>
              <a:xfrm>
                <a:off x="500465" y="4750977"/>
                <a:ext cx="494665" cy="457834"/>
              </a:xfrm>
              <a:custGeom>
                <a:avLst/>
                <a:gdLst/>
                <a:ahLst/>
                <a:cxnLst/>
                <a:rect l="l" t="t" r="r" b="b"/>
                <a:pathLst>
                  <a:path w="494665" h="457835">
                    <a:moveTo>
                      <a:pt x="0" y="0"/>
                    </a:moveTo>
                    <a:lnTo>
                      <a:pt x="0" y="362018"/>
                    </a:lnTo>
                    <a:lnTo>
                      <a:pt x="247215" y="457562"/>
                    </a:lnTo>
                    <a:lnTo>
                      <a:pt x="494423" y="362018"/>
                    </a:lnTo>
                    <a:lnTo>
                      <a:pt x="494423" y="95543"/>
                    </a:lnTo>
                    <a:lnTo>
                      <a:pt x="247215" y="95543"/>
                    </a:lnTo>
                    <a:lnTo>
                      <a:pt x="0" y="0"/>
                    </a:lnTo>
                    <a:close/>
                  </a:path>
                  <a:path w="494665" h="457835">
                    <a:moveTo>
                      <a:pt x="494423" y="0"/>
                    </a:moveTo>
                    <a:lnTo>
                      <a:pt x="247215" y="95543"/>
                    </a:lnTo>
                    <a:lnTo>
                      <a:pt x="494423" y="95543"/>
                    </a:lnTo>
                    <a:lnTo>
                      <a:pt x="494423" y="0"/>
                    </a:lnTo>
                    <a:close/>
                  </a:path>
                </a:pathLst>
              </a:custGeom>
              <a:solidFill>
                <a:srgbClr val="E34A57"/>
              </a:solidFill>
            </p:spPr>
            <p:txBody>
              <a:bodyPr wrap="square" lIns="0" tIns="0" rIns="0" bIns="0" rtlCol="0"/>
              <a:lstStyle/>
              <a:p>
                <a:endParaRPr sz="1350" dirty="0">
                  <a:latin typeface="+mj-lt"/>
                </a:endParaRPr>
              </a:p>
            </p:txBody>
          </p:sp>
          <p:sp>
            <p:nvSpPr>
              <p:cNvPr id="20" name="object 94">
                <a:extLst>
                  <a:ext uri="{FF2B5EF4-FFF2-40B4-BE49-F238E27FC236}">
                    <a16:creationId xmlns:a16="http://schemas.microsoft.com/office/drawing/2014/main" id="{81BEEF56-B053-D640-8544-F4BB5D679117}"/>
                  </a:ext>
                </a:extLst>
              </p:cNvPr>
              <p:cNvSpPr/>
              <p:nvPr/>
            </p:nvSpPr>
            <p:spPr>
              <a:xfrm>
                <a:off x="500216" y="4679293"/>
                <a:ext cx="495300" cy="167005"/>
              </a:xfrm>
              <a:custGeom>
                <a:avLst/>
                <a:gdLst/>
                <a:ahLst/>
                <a:cxnLst/>
                <a:rect l="l" t="t" r="r" b="b"/>
                <a:pathLst>
                  <a:path w="495300" h="167004">
                    <a:moveTo>
                      <a:pt x="247462" y="0"/>
                    </a:moveTo>
                    <a:lnTo>
                      <a:pt x="250" y="71686"/>
                    </a:lnTo>
                    <a:lnTo>
                      <a:pt x="0" y="71686"/>
                    </a:lnTo>
                    <a:lnTo>
                      <a:pt x="247462" y="166954"/>
                    </a:lnTo>
                    <a:lnTo>
                      <a:pt x="494674" y="71686"/>
                    </a:lnTo>
                    <a:lnTo>
                      <a:pt x="247462" y="0"/>
                    </a:lnTo>
                    <a:close/>
                  </a:path>
                </a:pathLst>
              </a:custGeom>
              <a:solidFill>
                <a:srgbClr val="A7335C"/>
              </a:solidFill>
            </p:spPr>
            <p:txBody>
              <a:bodyPr wrap="square" lIns="0" tIns="0" rIns="0" bIns="0" rtlCol="0"/>
              <a:lstStyle/>
              <a:p>
                <a:endParaRPr sz="1350" dirty="0">
                  <a:latin typeface="+mj-lt"/>
                </a:endParaRPr>
              </a:p>
            </p:txBody>
          </p:sp>
          <p:sp>
            <p:nvSpPr>
              <p:cNvPr id="21" name="object 95">
                <a:extLst>
                  <a:ext uri="{FF2B5EF4-FFF2-40B4-BE49-F238E27FC236}">
                    <a16:creationId xmlns:a16="http://schemas.microsoft.com/office/drawing/2014/main" id="{E94B9CC2-DBAE-4D44-AD5A-3909AE11D7A0}"/>
                  </a:ext>
                </a:extLst>
              </p:cNvPr>
              <p:cNvSpPr/>
              <p:nvPr/>
            </p:nvSpPr>
            <p:spPr>
              <a:xfrm>
                <a:off x="747554" y="4840792"/>
                <a:ext cx="225677" cy="253306"/>
              </a:xfrm>
              <a:prstGeom prst="rect">
                <a:avLst/>
              </a:prstGeom>
              <a:blipFill>
                <a:blip r:embed="rId4" cstate="print"/>
                <a:stretch>
                  <a:fillRect/>
                </a:stretch>
              </a:blipFill>
            </p:spPr>
            <p:txBody>
              <a:bodyPr wrap="square" lIns="0" tIns="0" rIns="0" bIns="0" rtlCol="0"/>
              <a:lstStyle/>
              <a:p>
                <a:endParaRPr sz="1350" dirty="0">
                  <a:latin typeface="+mj-lt"/>
                </a:endParaRPr>
              </a:p>
            </p:txBody>
          </p:sp>
        </p:grpSp>
        <p:grpSp>
          <p:nvGrpSpPr>
            <p:cNvPr id="22" name="Group 21">
              <a:extLst>
                <a:ext uri="{FF2B5EF4-FFF2-40B4-BE49-F238E27FC236}">
                  <a16:creationId xmlns:a16="http://schemas.microsoft.com/office/drawing/2014/main" id="{996859BB-23E6-BA4A-94FF-5C831263AD33}"/>
                </a:ext>
              </a:extLst>
            </p:cNvPr>
            <p:cNvGrpSpPr/>
            <p:nvPr/>
          </p:nvGrpSpPr>
          <p:grpSpPr>
            <a:xfrm>
              <a:off x="4790899" y="2529619"/>
              <a:ext cx="371475" cy="397140"/>
              <a:chOff x="4704347" y="2722958"/>
              <a:chExt cx="495300" cy="529520"/>
            </a:xfrm>
          </p:grpSpPr>
          <p:sp>
            <p:nvSpPr>
              <p:cNvPr id="23" name="object 96">
                <a:extLst>
                  <a:ext uri="{FF2B5EF4-FFF2-40B4-BE49-F238E27FC236}">
                    <a16:creationId xmlns:a16="http://schemas.microsoft.com/office/drawing/2014/main" id="{0A96D015-6A25-2745-AE72-CF7709EAF618}"/>
                  </a:ext>
                </a:extLst>
              </p:cNvPr>
              <p:cNvSpPr/>
              <p:nvPr/>
            </p:nvSpPr>
            <p:spPr>
              <a:xfrm>
                <a:off x="4704597" y="2794644"/>
                <a:ext cx="494665" cy="457834"/>
              </a:xfrm>
              <a:custGeom>
                <a:avLst/>
                <a:gdLst/>
                <a:ahLst/>
                <a:cxnLst/>
                <a:rect l="l" t="t" r="r" b="b"/>
                <a:pathLst>
                  <a:path w="494664" h="457835">
                    <a:moveTo>
                      <a:pt x="0" y="0"/>
                    </a:moveTo>
                    <a:lnTo>
                      <a:pt x="0" y="362018"/>
                    </a:lnTo>
                    <a:lnTo>
                      <a:pt x="247215" y="457562"/>
                    </a:lnTo>
                    <a:lnTo>
                      <a:pt x="494423" y="362018"/>
                    </a:lnTo>
                    <a:lnTo>
                      <a:pt x="494423" y="95543"/>
                    </a:lnTo>
                    <a:lnTo>
                      <a:pt x="247215" y="95543"/>
                    </a:lnTo>
                    <a:lnTo>
                      <a:pt x="0" y="0"/>
                    </a:lnTo>
                    <a:close/>
                  </a:path>
                  <a:path w="494664" h="457835">
                    <a:moveTo>
                      <a:pt x="494423" y="0"/>
                    </a:moveTo>
                    <a:lnTo>
                      <a:pt x="247215" y="95543"/>
                    </a:lnTo>
                    <a:lnTo>
                      <a:pt x="494423" y="95543"/>
                    </a:lnTo>
                    <a:lnTo>
                      <a:pt x="494423" y="0"/>
                    </a:lnTo>
                    <a:close/>
                  </a:path>
                </a:pathLst>
              </a:custGeom>
              <a:solidFill>
                <a:srgbClr val="99C96F"/>
              </a:solidFill>
            </p:spPr>
            <p:txBody>
              <a:bodyPr wrap="square" lIns="0" tIns="0" rIns="0" bIns="0" rtlCol="0"/>
              <a:lstStyle/>
              <a:p>
                <a:endParaRPr sz="1350" dirty="0">
                  <a:latin typeface="+mj-lt"/>
                </a:endParaRPr>
              </a:p>
            </p:txBody>
          </p:sp>
          <p:sp>
            <p:nvSpPr>
              <p:cNvPr id="24" name="object 97">
                <a:extLst>
                  <a:ext uri="{FF2B5EF4-FFF2-40B4-BE49-F238E27FC236}">
                    <a16:creationId xmlns:a16="http://schemas.microsoft.com/office/drawing/2014/main" id="{07DBF789-10D4-3347-91A5-1303C69EF212}"/>
                  </a:ext>
                </a:extLst>
              </p:cNvPr>
              <p:cNvSpPr/>
              <p:nvPr/>
            </p:nvSpPr>
            <p:spPr>
              <a:xfrm>
                <a:off x="4704347" y="2722958"/>
                <a:ext cx="495300" cy="167005"/>
              </a:xfrm>
              <a:custGeom>
                <a:avLst/>
                <a:gdLst/>
                <a:ahLst/>
                <a:cxnLst/>
                <a:rect l="l" t="t" r="r" b="b"/>
                <a:pathLst>
                  <a:path w="495300" h="167005">
                    <a:moveTo>
                      <a:pt x="247462" y="0"/>
                    </a:moveTo>
                    <a:lnTo>
                      <a:pt x="250" y="71686"/>
                    </a:lnTo>
                    <a:lnTo>
                      <a:pt x="0" y="71686"/>
                    </a:lnTo>
                    <a:lnTo>
                      <a:pt x="247462" y="166954"/>
                    </a:lnTo>
                    <a:lnTo>
                      <a:pt x="494674" y="71686"/>
                    </a:lnTo>
                    <a:lnTo>
                      <a:pt x="247462" y="0"/>
                    </a:lnTo>
                    <a:close/>
                  </a:path>
                </a:pathLst>
              </a:custGeom>
              <a:solidFill>
                <a:srgbClr val="00A380"/>
              </a:solidFill>
            </p:spPr>
            <p:txBody>
              <a:bodyPr wrap="square" lIns="0" tIns="0" rIns="0" bIns="0" rtlCol="0"/>
              <a:lstStyle/>
              <a:p>
                <a:endParaRPr sz="1350" dirty="0">
                  <a:latin typeface="+mj-lt"/>
                </a:endParaRPr>
              </a:p>
            </p:txBody>
          </p:sp>
          <p:sp>
            <p:nvSpPr>
              <p:cNvPr id="25" name="object 98">
                <a:extLst>
                  <a:ext uri="{FF2B5EF4-FFF2-40B4-BE49-F238E27FC236}">
                    <a16:creationId xmlns:a16="http://schemas.microsoft.com/office/drawing/2014/main" id="{747C681A-2DDA-3943-B086-FEE1969068B0}"/>
                  </a:ext>
                </a:extLst>
              </p:cNvPr>
              <p:cNvSpPr/>
              <p:nvPr/>
            </p:nvSpPr>
            <p:spPr>
              <a:xfrm>
                <a:off x="4956709" y="2929959"/>
                <a:ext cx="204420" cy="200054"/>
              </a:xfrm>
              <a:prstGeom prst="rect">
                <a:avLst/>
              </a:prstGeom>
              <a:blipFill>
                <a:blip r:embed="rId5" cstate="print"/>
                <a:stretch>
                  <a:fillRect/>
                </a:stretch>
              </a:blipFill>
            </p:spPr>
            <p:txBody>
              <a:bodyPr wrap="square" lIns="0" tIns="0" rIns="0" bIns="0" rtlCol="0"/>
              <a:lstStyle/>
              <a:p>
                <a:endParaRPr sz="1350" dirty="0">
                  <a:latin typeface="+mj-lt"/>
                </a:endParaRPr>
              </a:p>
            </p:txBody>
          </p:sp>
        </p:grpSp>
        <p:grpSp>
          <p:nvGrpSpPr>
            <p:cNvPr id="26" name="Group 25">
              <a:extLst>
                <a:ext uri="{FF2B5EF4-FFF2-40B4-BE49-F238E27FC236}">
                  <a16:creationId xmlns:a16="http://schemas.microsoft.com/office/drawing/2014/main" id="{9C907D72-68B8-244C-83B0-DDB943B75ACD}"/>
                </a:ext>
              </a:extLst>
            </p:cNvPr>
            <p:cNvGrpSpPr/>
            <p:nvPr/>
          </p:nvGrpSpPr>
          <p:grpSpPr>
            <a:xfrm>
              <a:off x="4790899" y="4768481"/>
              <a:ext cx="371475" cy="397139"/>
              <a:chOff x="4704347" y="4679293"/>
              <a:chExt cx="495300" cy="529518"/>
            </a:xfrm>
          </p:grpSpPr>
          <p:sp>
            <p:nvSpPr>
              <p:cNvPr id="27" name="object 99">
                <a:extLst>
                  <a:ext uri="{FF2B5EF4-FFF2-40B4-BE49-F238E27FC236}">
                    <a16:creationId xmlns:a16="http://schemas.microsoft.com/office/drawing/2014/main" id="{1789194D-1B8C-EA47-907F-B141CA93E19C}"/>
                  </a:ext>
                </a:extLst>
              </p:cNvPr>
              <p:cNvSpPr/>
              <p:nvPr/>
            </p:nvSpPr>
            <p:spPr>
              <a:xfrm>
                <a:off x="4704597" y="4750977"/>
                <a:ext cx="494665" cy="457834"/>
              </a:xfrm>
              <a:custGeom>
                <a:avLst/>
                <a:gdLst/>
                <a:ahLst/>
                <a:cxnLst/>
                <a:rect l="l" t="t" r="r" b="b"/>
                <a:pathLst>
                  <a:path w="494664" h="457835">
                    <a:moveTo>
                      <a:pt x="0" y="0"/>
                    </a:moveTo>
                    <a:lnTo>
                      <a:pt x="0" y="362018"/>
                    </a:lnTo>
                    <a:lnTo>
                      <a:pt x="247215" y="457562"/>
                    </a:lnTo>
                    <a:lnTo>
                      <a:pt x="494423" y="362018"/>
                    </a:lnTo>
                    <a:lnTo>
                      <a:pt x="494423" y="95543"/>
                    </a:lnTo>
                    <a:lnTo>
                      <a:pt x="247215" y="95543"/>
                    </a:lnTo>
                    <a:lnTo>
                      <a:pt x="0" y="0"/>
                    </a:lnTo>
                    <a:close/>
                  </a:path>
                  <a:path w="494664" h="457835">
                    <a:moveTo>
                      <a:pt x="494423" y="0"/>
                    </a:moveTo>
                    <a:lnTo>
                      <a:pt x="247215" y="95543"/>
                    </a:lnTo>
                    <a:lnTo>
                      <a:pt x="494423" y="95543"/>
                    </a:lnTo>
                    <a:lnTo>
                      <a:pt x="494423" y="0"/>
                    </a:lnTo>
                    <a:close/>
                  </a:path>
                </a:pathLst>
              </a:custGeom>
              <a:solidFill>
                <a:srgbClr val="A6358F"/>
              </a:solidFill>
            </p:spPr>
            <p:txBody>
              <a:bodyPr wrap="square" lIns="0" tIns="0" rIns="0" bIns="0" rtlCol="0"/>
              <a:lstStyle/>
              <a:p>
                <a:endParaRPr sz="1350" dirty="0">
                  <a:latin typeface="+mj-lt"/>
                </a:endParaRPr>
              </a:p>
            </p:txBody>
          </p:sp>
          <p:sp>
            <p:nvSpPr>
              <p:cNvPr id="28" name="object 100">
                <a:extLst>
                  <a:ext uri="{FF2B5EF4-FFF2-40B4-BE49-F238E27FC236}">
                    <a16:creationId xmlns:a16="http://schemas.microsoft.com/office/drawing/2014/main" id="{B25DAB80-340B-3F41-A2E9-F816012D4B80}"/>
                  </a:ext>
                </a:extLst>
              </p:cNvPr>
              <p:cNvSpPr/>
              <p:nvPr/>
            </p:nvSpPr>
            <p:spPr>
              <a:xfrm>
                <a:off x="4704347" y="4679293"/>
                <a:ext cx="495300" cy="167005"/>
              </a:xfrm>
              <a:custGeom>
                <a:avLst/>
                <a:gdLst/>
                <a:ahLst/>
                <a:cxnLst/>
                <a:rect l="l" t="t" r="r" b="b"/>
                <a:pathLst>
                  <a:path w="495300" h="167004">
                    <a:moveTo>
                      <a:pt x="247462" y="0"/>
                    </a:moveTo>
                    <a:lnTo>
                      <a:pt x="250" y="71686"/>
                    </a:lnTo>
                    <a:lnTo>
                      <a:pt x="0" y="71686"/>
                    </a:lnTo>
                    <a:lnTo>
                      <a:pt x="247462" y="166954"/>
                    </a:lnTo>
                    <a:lnTo>
                      <a:pt x="494674" y="71686"/>
                    </a:lnTo>
                    <a:lnTo>
                      <a:pt x="247462" y="0"/>
                    </a:lnTo>
                    <a:close/>
                  </a:path>
                </a:pathLst>
              </a:custGeom>
              <a:solidFill>
                <a:srgbClr val="7E387B"/>
              </a:solidFill>
            </p:spPr>
            <p:txBody>
              <a:bodyPr wrap="square" lIns="0" tIns="0" rIns="0" bIns="0" rtlCol="0"/>
              <a:lstStyle/>
              <a:p>
                <a:endParaRPr sz="1350" dirty="0">
                  <a:latin typeface="+mj-lt"/>
                </a:endParaRPr>
              </a:p>
            </p:txBody>
          </p:sp>
          <p:sp>
            <p:nvSpPr>
              <p:cNvPr id="29" name="object 101">
                <a:extLst>
                  <a:ext uri="{FF2B5EF4-FFF2-40B4-BE49-F238E27FC236}">
                    <a16:creationId xmlns:a16="http://schemas.microsoft.com/office/drawing/2014/main" id="{32E8EB70-A761-9248-969C-C46702A77800}"/>
                  </a:ext>
                </a:extLst>
              </p:cNvPr>
              <p:cNvSpPr/>
              <p:nvPr/>
            </p:nvSpPr>
            <p:spPr>
              <a:xfrm>
                <a:off x="4941516" y="4857170"/>
                <a:ext cx="225425" cy="263525"/>
              </a:xfrm>
              <a:custGeom>
                <a:avLst/>
                <a:gdLst/>
                <a:ahLst/>
                <a:cxnLst/>
                <a:rect l="l" t="t" r="r" b="b"/>
                <a:pathLst>
                  <a:path w="225425" h="263525">
                    <a:moveTo>
                      <a:pt x="42834" y="131581"/>
                    </a:moveTo>
                    <a:lnTo>
                      <a:pt x="40304" y="132761"/>
                    </a:lnTo>
                    <a:lnTo>
                      <a:pt x="38260" y="132135"/>
                    </a:lnTo>
                    <a:lnTo>
                      <a:pt x="37831" y="130010"/>
                    </a:lnTo>
                    <a:lnTo>
                      <a:pt x="37286" y="127687"/>
                    </a:lnTo>
                    <a:lnTo>
                      <a:pt x="38968" y="124348"/>
                    </a:lnTo>
                    <a:lnTo>
                      <a:pt x="48825" y="117679"/>
                    </a:lnTo>
                    <a:lnTo>
                      <a:pt x="66804" y="104987"/>
                    </a:lnTo>
                    <a:lnTo>
                      <a:pt x="116299" y="66620"/>
                    </a:lnTo>
                    <a:lnTo>
                      <a:pt x="157334" y="28604"/>
                    </a:lnTo>
                    <a:lnTo>
                      <a:pt x="176166" y="9420"/>
                    </a:lnTo>
                    <a:lnTo>
                      <a:pt x="170711" y="1052"/>
                    </a:lnTo>
                    <a:lnTo>
                      <a:pt x="191392" y="0"/>
                    </a:lnTo>
                    <a:lnTo>
                      <a:pt x="188571" y="12277"/>
                    </a:lnTo>
                    <a:lnTo>
                      <a:pt x="180465" y="16057"/>
                    </a:lnTo>
                    <a:lnTo>
                      <a:pt x="173081" y="23740"/>
                    </a:lnTo>
                    <a:lnTo>
                      <a:pt x="140728" y="55339"/>
                    </a:lnTo>
                    <a:lnTo>
                      <a:pt x="93751" y="94916"/>
                    </a:lnTo>
                    <a:lnTo>
                      <a:pt x="50860" y="126127"/>
                    </a:lnTo>
                    <a:lnTo>
                      <a:pt x="43472" y="131167"/>
                    </a:lnTo>
                    <a:lnTo>
                      <a:pt x="42834" y="131581"/>
                    </a:lnTo>
                    <a:close/>
                  </a:path>
                  <a:path w="225425" h="263525">
                    <a:moveTo>
                      <a:pt x="37876" y="94949"/>
                    </a:moveTo>
                    <a:lnTo>
                      <a:pt x="0" y="112611"/>
                    </a:lnTo>
                    <a:lnTo>
                      <a:pt x="18976" y="87321"/>
                    </a:lnTo>
                    <a:lnTo>
                      <a:pt x="28459" y="91179"/>
                    </a:lnTo>
                    <a:lnTo>
                      <a:pt x="37876" y="94949"/>
                    </a:lnTo>
                    <a:close/>
                  </a:path>
                  <a:path w="225425" h="263525">
                    <a:moveTo>
                      <a:pt x="185805" y="24319"/>
                    </a:moveTo>
                    <a:lnTo>
                      <a:pt x="180465" y="16057"/>
                    </a:lnTo>
                    <a:lnTo>
                      <a:pt x="188571" y="12277"/>
                    </a:lnTo>
                    <a:lnTo>
                      <a:pt x="185805" y="24319"/>
                    </a:lnTo>
                    <a:close/>
                  </a:path>
                  <a:path w="225425" h="263525">
                    <a:moveTo>
                      <a:pt x="210525" y="184616"/>
                    </a:moveTo>
                    <a:lnTo>
                      <a:pt x="210525" y="172842"/>
                    </a:lnTo>
                    <a:lnTo>
                      <a:pt x="16279" y="263421"/>
                    </a:lnTo>
                    <a:lnTo>
                      <a:pt x="14120" y="262290"/>
                    </a:lnTo>
                    <a:lnTo>
                      <a:pt x="14120" y="106027"/>
                    </a:lnTo>
                    <a:lnTo>
                      <a:pt x="23755" y="101534"/>
                    </a:lnTo>
                    <a:lnTo>
                      <a:pt x="23755" y="250321"/>
                    </a:lnTo>
                    <a:lnTo>
                      <a:pt x="220771" y="158451"/>
                    </a:lnTo>
                    <a:lnTo>
                      <a:pt x="224889" y="161289"/>
                    </a:lnTo>
                    <a:lnTo>
                      <a:pt x="210525" y="184616"/>
                    </a:lnTo>
                    <a:close/>
                  </a:path>
                  <a:path w="225425" h="263525">
                    <a:moveTo>
                      <a:pt x="205544" y="152940"/>
                    </a:moveTo>
                    <a:lnTo>
                      <a:pt x="179350" y="165154"/>
                    </a:lnTo>
                    <a:lnTo>
                      <a:pt x="173799" y="162193"/>
                    </a:lnTo>
                    <a:lnTo>
                      <a:pt x="173799" y="46613"/>
                    </a:lnTo>
                    <a:lnTo>
                      <a:pt x="179350" y="38521"/>
                    </a:lnTo>
                    <a:lnTo>
                      <a:pt x="205544" y="26307"/>
                    </a:lnTo>
                    <a:lnTo>
                      <a:pt x="211060" y="29238"/>
                    </a:lnTo>
                    <a:lnTo>
                      <a:pt x="211060" y="33395"/>
                    </a:lnTo>
                    <a:lnTo>
                      <a:pt x="184645" y="45712"/>
                    </a:lnTo>
                    <a:lnTo>
                      <a:pt x="183438" y="47438"/>
                    </a:lnTo>
                    <a:lnTo>
                      <a:pt x="183438" y="152402"/>
                    </a:lnTo>
                    <a:lnTo>
                      <a:pt x="184645" y="153095"/>
                    </a:lnTo>
                    <a:lnTo>
                      <a:pt x="211060" y="140778"/>
                    </a:lnTo>
                    <a:lnTo>
                      <a:pt x="211060" y="144818"/>
                    </a:lnTo>
                    <a:lnTo>
                      <a:pt x="205544" y="152940"/>
                    </a:lnTo>
                    <a:close/>
                  </a:path>
                  <a:path w="225425" h="263525">
                    <a:moveTo>
                      <a:pt x="211060" y="140778"/>
                    </a:moveTo>
                    <a:lnTo>
                      <a:pt x="200204" y="145840"/>
                    </a:lnTo>
                    <a:lnTo>
                      <a:pt x="201447" y="144005"/>
                    </a:lnTo>
                    <a:lnTo>
                      <a:pt x="201447" y="39040"/>
                    </a:lnTo>
                    <a:lnTo>
                      <a:pt x="200204" y="38457"/>
                    </a:lnTo>
                    <a:lnTo>
                      <a:pt x="211060" y="33395"/>
                    </a:lnTo>
                    <a:lnTo>
                      <a:pt x="211060" y="140778"/>
                    </a:lnTo>
                    <a:close/>
                  </a:path>
                  <a:path w="225425" h="263525">
                    <a:moveTo>
                      <a:pt x="159660" y="174336"/>
                    </a:moveTo>
                    <a:lnTo>
                      <a:pt x="133498" y="186535"/>
                    </a:lnTo>
                    <a:lnTo>
                      <a:pt x="127959" y="183568"/>
                    </a:lnTo>
                    <a:lnTo>
                      <a:pt x="127959" y="84223"/>
                    </a:lnTo>
                    <a:lnTo>
                      <a:pt x="133498" y="76087"/>
                    </a:lnTo>
                    <a:lnTo>
                      <a:pt x="159660" y="63888"/>
                    </a:lnTo>
                    <a:lnTo>
                      <a:pt x="165195" y="66860"/>
                    </a:lnTo>
                    <a:lnTo>
                      <a:pt x="165195" y="70971"/>
                    </a:lnTo>
                    <a:lnTo>
                      <a:pt x="138803" y="83277"/>
                    </a:lnTo>
                    <a:lnTo>
                      <a:pt x="137595" y="85022"/>
                    </a:lnTo>
                    <a:lnTo>
                      <a:pt x="137595" y="173779"/>
                    </a:lnTo>
                    <a:lnTo>
                      <a:pt x="138803" y="174472"/>
                    </a:lnTo>
                    <a:lnTo>
                      <a:pt x="165195" y="162165"/>
                    </a:lnTo>
                    <a:lnTo>
                      <a:pt x="165195" y="166205"/>
                    </a:lnTo>
                    <a:lnTo>
                      <a:pt x="159660" y="174336"/>
                    </a:lnTo>
                    <a:close/>
                  </a:path>
                  <a:path w="225425" h="263525">
                    <a:moveTo>
                      <a:pt x="165195" y="162165"/>
                    </a:moveTo>
                    <a:lnTo>
                      <a:pt x="154361" y="167217"/>
                    </a:lnTo>
                    <a:lnTo>
                      <a:pt x="155569" y="165398"/>
                    </a:lnTo>
                    <a:lnTo>
                      <a:pt x="155569" y="76641"/>
                    </a:lnTo>
                    <a:lnTo>
                      <a:pt x="154361" y="76022"/>
                    </a:lnTo>
                    <a:lnTo>
                      <a:pt x="165195" y="70971"/>
                    </a:lnTo>
                    <a:lnTo>
                      <a:pt x="165195" y="162165"/>
                    </a:lnTo>
                    <a:close/>
                  </a:path>
                  <a:path w="225425" h="263525">
                    <a:moveTo>
                      <a:pt x="113919" y="195665"/>
                    </a:moveTo>
                    <a:lnTo>
                      <a:pt x="87726" y="207879"/>
                    </a:lnTo>
                    <a:lnTo>
                      <a:pt x="82197" y="204908"/>
                    </a:lnTo>
                    <a:lnTo>
                      <a:pt x="82197" y="121283"/>
                    </a:lnTo>
                    <a:lnTo>
                      <a:pt x="87726" y="113179"/>
                    </a:lnTo>
                    <a:lnTo>
                      <a:pt x="113919" y="100965"/>
                    </a:lnTo>
                    <a:lnTo>
                      <a:pt x="119435" y="103918"/>
                    </a:lnTo>
                    <a:lnTo>
                      <a:pt x="119435" y="108029"/>
                    </a:lnTo>
                    <a:lnTo>
                      <a:pt x="93043" y="120336"/>
                    </a:lnTo>
                    <a:lnTo>
                      <a:pt x="91836" y="122108"/>
                    </a:lnTo>
                    <a:lnTo>
                      <a:pt x="91836" y="195117"/>
                    </a:lnTo>
                    <a:lnTo>
                      <a:pt x="93043" y="195810"/>
                    </a:lnTo>
                    <a:lnTo>
                      <a:pt x="119435" y="183503"/>
                    </a:lnTo>
                    <a:lnTo>
                      <a:pt x="119435" y="187543"/>
                    </a:lnTo>
                    <a:lnTo>
                      <a:pt x="113919" y="195665"/>
                    </a:lnTo>
                    <a:close/>
                  </a:path>
                  <a:path w="225425" h="263525">
                    <a:moveTo>
                      <a:pt x="119435" y="183503"/>
                    </a:moveTo>
                    <a:lnTo>
                      <a:pt x="108602" y="188555"/>
                    </a:lnTo>
                    <a:lnTo>
                      <a:pt x="109832" y="186725"/>
                    </a:lnTo>
                    <a:lnTo>
                      <a:pt x="109832" y="113716"/>
                    </a:lnTo>
                    <a:lnTo>
                      <a:pt x="108602" y="113081"/>
                    </a:lnTo>
                    <a:lnTo>
                      <a:pt x="119435" y="108029"/>
                    </a:lnTo>
                    <a:lnTo>
                      <a:pt x="119435" y="183503"/>
                    </a:lnTo>
                    <a:close/>
                  </a:path>
                  <a:path w="225425" h="263525">
                    <a:moveTo>
                      <a:pt x="68137" y="217013"/>
                    </a:moveTo>
                    <a:lnTo>
                      <a:pt x="41966" y="229217"/>
                    </a:lnTo>
                    <a:lnTo>
                      <a:pt x="36437" y="226246"/>
                    </a:lnTo>
                    <a:lnTo>
                      <a:pt x="36437" y="160966"/>
                    </a:lnTo>
                    <a:lnTo>
                      <a:pt x="41966" y="152838"/>
                    </a:lnTo>
                    <a:lnTo>
                      <a:pt x="68137" y="140635"/>
                    </a:lnTo>
                    <a:lnTo>
                      <a:pt x="73686" y="143597"/>
                    </a:lnTo>
                    <a:lnTo>
                      <a:pt x="73686" y="147661"/>
                    </a:lnTo>
                    <a:lnTo>
                      <a:pt x="47271" y="159978"/>
                    </a:lnTo>
                    <a:lnTo>
                      <a:pt x="46073" y="161769"/>
                    </a:lnTo>
                    <a:lnTo>
                      <a:pt x="46073" y="216457"/>
                    </a:lnTo>
                    <a:lnTo>
                      <a:pt x="47271" y="217154"/>
                    </a:lnTo>
                    <a:lnTo>
                      <a:pt x="73686" y="204836"/>
                    </a:lnTo>
                    <a:lnTo>
                      <a:pt x="73686" y="208877"/>
                    </a:lnTo>
                    <a:lnTo>
                      <a:pt x="68137" y="217013"/>
                    </a:lnTo>
                    <a:close/>
                  </a:path>
                  <a:path w="225425" h="263525">
                    <a:moveTo>
                      <a:pt x="73686" y="204836"/>
                    </a:moveTo>
                    <a:lnTo>
                      <a:pt x="62829" y="209899"/>
                    </a:lnTo>
                    <a:lnTo>
                      <a:pt x="64037" y="208080"/>
                    </a:lnTo>
                    <a:lnTo>
                      <a:pt x="64037" y="153392"/>
                    </a:lnTo>
                    <a:lnTo>
                      <a:pt x="62829" y="152723"/>
                    </a:lnTo>
                    <a:lnTo>
                      <a:pt x="73686" y="147661"/>
                    </a:lnTo>
                    <a:lnTo>
                      <a:pt x="73686" y="204836"/>
                    </a:lnTo>
                    <a:close/>
                  </a:path>
                  <a:path w="225425" h="263525">
                    <a:moveTo>
                      <a:pt x="220771" y="158451"/>
                    </a:moveTo>
                    <a:lnTo>
                      <a:pt x="210525" y="163229"/>
                    </a:lnTo>
                    <a:lnTo>
                      <a:pt x="210525" y="151455"/>
                    </a:lnTo>
                    <a:lnTo>
                      <a:pt x="220771" y="158451"/>
                    </a:lnTo>
                    <a:close/>
                  </a:path>
                </a:pathLst>
              </a:custGeom>
              <a:solidFill>
                <a:srgbClr val="FFFFFF"/>
              </a:solidFill>
            </p:spPr>
            <p:txBody>
              <a:bodyPr wrap="square" lIns="0" tIns="0" rIns="0" bIns="0" rtlCol="0"/>
              <a:lstStyle/>
              <a:p>
                <a:endParaRPr sz="1350" dirty="0">
                  <a:latin typeface="+mj-lt"/>
                </a:endParaRPr>
              </a:p>
            </p:txBody>
          </p:sp>
        </p:grpSp>
        <p:grpSp>
          <p:nvGrpSpPr>
            <p:cNvPr id="30" name="Group 29">
              <a:extLst>
                <a:ext uri="{FF2B5EF4-FFF2-40B4-BE49-F238E27FC236}">
                  <a16:creationId xmlns:a16="http://schemas.microsoft.com/office/drawing/2014/main" id="{600BB59D-EE20-7341-AFC2-8131002384E8}"/>
                </a:ext>
              </a:extLst>
            </p:cNvPr>
            <p:cNvGrpSpPr/>
            <p:nvPr/>
          </p:nvGrpSpPr>
          <p:grpSpPr>
            <a:xfrm>
              <a:off x="4801360" y="3581531"/>
              <a:ext cx="371475" cy="397140"/>
              <a:chOff x="4704347" y="3557129"/>
              <a:chExt cx="495300" cy="529520"/>
            </a:xfrm>
          </p:grpSpPr>
          <p:sp>
            <p:nvSpPr>
              <p:cNvPr id="31" name="object 102">
                <a:extLst>
                  <a:ext uri="{FF2B5EF4-FFF2-40B4-BE49-F238E27FC236}">
                    <a16:creationId xmlns:a16="http://schemas.microsoft.com/office/drawing/2014/main" id="{B3443D32-6C5B-4B4B-A173-7E8C8C1FF2CC}"/>
                  </a:ext>
                </a:extLst>
              </p:cNvPr>
              <p:cNvSpPr/>
              <p:nvPr/>
            </p:nvSpPr>
            <p:spPr>
              <a:xfrm>
                <a:off x="4704597" y="3628815"/>
                <a:ext cx="494665" cy="457834"/>
              </a:xfrm>
              <a:custGeom>
                <a:avLst/>
                <a:gdLst/>
                <a:ahLst/>
                <a:cxnLst/>
                <a:rect l="l" t="t" r="r" b="b"/>
                <a:pathLst>
                  <a:path w="494664" h="457835">
                    <a:moveTo>
                      <a:pt x="0" y="0"/>
                    </a:moveTo>
                    <a:lnTo>
                      <a:pt x="0" y="362018"/>
                    </a:lnTo>
                    <a:lnTo>
                      <a:pt x="247215" y="457562"/>
                    </a:lnTo>
                    <a:lnTo>
                      <a:pt x="494423" y="362018"/>
                    </a:lnTo>
                    <a:lnTo>
                      <a:pt x="494423" y="95543"/>
                    </a:lnTo>
                    <a:lnTo>
                      <a:pt x="247215" y="95543"/>
                    </a:lnTo>
                    <a:lnTo>
                      <a:pt x="0" y="0"/>
                    </a:lnTo>
                    <a:close/>
                  </a:path>
                  <a:path w="494664" h="457835">
                    <a:moveTo>
                      <a:pt x="494423" y="0"/>
                    </a:moveTo>
                    <a:lnTo>
                      <a:pt x="247215" y="95543"/>
                    </a:lnTo>
                    <a:lnTo>
                      <a:pt x="494423" y="95543"/>
                    </a:lnTo>
                    <a:lnTo>
                      <a:pt x="494423" y="0"/>
                    </a:lnTo>
                    <a:close/>
                  </a:path>
                </a:pathLst>
              </a:custGeom>
              <a:solidFill>
                <a:srgbClr val="4471B7"/>
              </a:solidFill>
            </p:spPr>
            <p:txBody>
              <a:bodyPr wrap="square" lIns="0" tIns="0" rIns="0" bIns="0" rtlCol="0"/>
              <a:lstStyle/>
              <a:p>
                <a:endParaRPr sz="1350" dirty="0">
                  <a:latin typeface="+mj-lt"/>
                </a:endParaRPr>
              </a:p>
            </p:txBody>
          </p:sp>
          <p:sp>
            <p:nvSpPr>
              <p:cNvPr id="32" name="object 103">
                <a:extLst>
                  <a:ext uri="{FF2B5EF4-FFF2-40B4-BE49-F238E27FC236}">
                    <a16:creationId xmlns:a16="http://schemas.microsoft.com/office/drawing/2014/main" id="{6A71B345-CA1F-FC45-83ED-90885E209869}"/>
                  </a:ext>
                </a:extLst>
              </p:cNvPr>
              <p:cNvSpPr/>
              <p:nvPr/>
            </p:nvSpPr>
            <p:spPr>
              <a:xfrm>
                <a:off x="4704347" y="3557129"/>
                <a:ext cx="495300" cy="167005"/>
              </a:xfrm>
              <a:custGeom>
                <a:avLst/>
                <a:gdLst/>
                <a:ahLst/>
                <a:cxnLst/>
                <a:rect l="l" t="t" r="r" b="b"/>
                <a:pathLst>
                  <a:path w="495300" h="167004">
                    <a:moveTo>
                      <a:pt x="247462" y="0"/>
                    </a:moveTo>
                    <a:lnTo>
                      <a:pt x="250" y="71686"/>
                    </a:lnTo>
                    <a:lnTo>
                      <a:pt x="0" y="71686"/>
                    </a:lnTo>
                    <a:lnTo>
                      <a:pt x="247462" y="166954"/>
                    </a:lnTo>
                    <a:lnTo>
                      <a:pt x="494674" y="71686"/>
                    </a:lnTo>
                    <a:lnTo>
                      <a:pt x="247462" y="0"/>
                    </a:lnTo>
                    <a:close/>
                  </a:path>
                </a:pathLst>
              </a:custGeom>
              <a:solidFill>
                <a:srgbClr val="035482"/>
              </a:solidFill>
            </p:spPr>
            <p:txBody>
              <a:bodyPr wrap="square" lIns="0" tIns="0" rIns="0" bIns="0" rtlCol="0"/>
              <a:lstStyle/>
              <a:p>
                <a:endParaRPr sz="1350" dirty="0">
                  <a:latin typeface="+mj-lt"/>
                </a:endParaRPr>
              </a:p>
            </p:txBody>
          </p:sp>
          <p:sp>
            <p:nvSpPr>
              <p:cNvPr id="33" name="object 104">
                <a:extLst>
                  <a:ext uri="{FF2B5EF4-FFF2-40B4-BE49-F238E27FC236}">
                    <a16:creationId xmlns:a16="http://schemas.microsoft.com/office/drawing/2014/main" id="{B0FECE3B-E2F8-4E4B-A799-C63606C68B83}"/>
                  </a:ext>
                </a:extLst>
              </p:cNvPr>
              <p:cNvSpPr/>
              <p:nvPr/>
            </p:nvSpPr>
            <p:spPr>
              <a:xfrm>
                <a:off x="4966558" y="3762309"/>
                <a:ext cx="204328" cy="210358"/>
              </a:xfrm>
              <a:prstGeom prst="rect">
                <a:avLst/>
              </a:prstGeom>
              <a:blipFill>
                <a:blip r:embed="rId6" cstate="print"/>
                <a:stretch>
                  <a:fillRect/>
                </a:stretch>
              </a:blipFill>
            </p:spPr>
            <p:txBody>
              <a:bodyPr wrap="square" lIns="0" tIns="0" rIns="0" bIns="0" rtlCol="0"/>
              <a:lstStyle/>
              <a:p>
                <a:endParaRPr sz="1350" dirty="0">
                  <a:latin typeface="+mj-lt"/>
                </a:endParaRPr>
              </a:p>
            </p:txBody>
          </p:sp>
        </p:grpSp>
      </p:grpSp>
      <p:sp>
        <p:nvSpPr>
          <p:cNvPr id="34" name="Title 2">
            <a:extLst>
              <a:ext uri="{FF2B5EF4-FFF2-40B4-BE49-F238E27FC236}">
                <a16:creationId xmlns:a16="http://schemas.microsoft.com/office/drawing/2014/main" id="{5B2A11A6-7491-4815-A8ED-7AD9218024EC}"/>
              </a:ext>
            </a:extLst>
          </p:cNvPr>
          <p:cNvSpPr txBox="1">
            <a:spLocks/>
          </p:cNvSpPr>
          <p:nvPr/>
        </p:nvSpPr>
        <p:spPr>
          <a:xfrm>
            <a:off x="1526656" y="211490"/>
            <a:ext cx="7410250" cy="670353"/>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600" dirty="0">
                <a:solidFill>
                  <a:schemeClr val="tx1"/>
                </a:solidFill>
              </a:rPr>
              <a:t>The Six Building Blocks</a:t>
            </a:r>
          </a:p>
        </p:txBody>
      </p:sp>
      <p:sp>
        <p:nvSpPr>
          <p:cNvPr id="35" name="Rectangle 34"/>
          <p:cNvSpPr/>
          <p:nvPr/>
        </p:nvSpPr>
        <p:spPr>
          <a:xfrm>
            <a:off x="4011347" y="5914993"/>
            <a:ext cx="4025141" cy="369332"/>
          </a:xfrm>
          <a:prstGeom prst="rect">
            <a:avLst/>
          </a:prstGeom>
        </p:spPr>
        <p:txBody>
          <a:bodyPr wrap="none">
            <a:spAutoFit/>
          </a:bodyPr>
          <a:lstStyle/>
          <a:p>
            <a:r>
              <a:rPr lang="en-US" dirty="0">
                <a:hlinkClick r:id="rId7"/>
              </a:rPr>
              <a:t>https://www.jabfm.org/content/30/1/44</a:t>
            </a:r>
            <a:endParaRPr lang="en-US" dirty="0"/>
          </a:p>
        </p:txBody>
      </p:sp>
    </p:spTree>
    <p:extLst>
      <p:ext uri="{BB962C8B-B14F-4D97-AF65-F5344CB8AC3E}">
        <p14:creationId xmlns:p14="http://schemas.microsoft.com/office/powerpoint/2010/main" val="3783124455"/>
      </p:ext>
    </p:extLst>
  </p:cSld>
  <p:clrMapOvr>
    <a:masterClrMapping/>
  </p:clrMapOvr>
</p:sld>
</file>

<file path=ppt/theme/theme1.xml><?xml version="1.0" encoding="utf-8"?>
<a:theme xmlns:a="http://schemas.openxmlformats.org/drawingml/2006/main" name="1_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1B75C9B02CE8741A42CD3C92A9FF99D" ma:contentTypeVersion="13" ma:contentTypeDescription="Create a new document." ma:contentTypeScope="" ma:versionID="9ffd6b47e73766bb36e0cb093e5d8057">
  <xsd:schema xmlns:xsd="http://www.w3.org/2001/XMLSchema" xmlns:xs="http://www.w3.org/2001/XMLSchema" xmlns:p="http://schemas.microsoft.com/office/2006/metadata/properties" xmlns:ns3="c7af916d-3895-4f1b-8cc1-5c49fb04cd46" xmlns:ns4="3f6d5438-84ac-4485-aa17-771d909f8703" targetNamespace="http://schemas.microsoft.com/office/2006/metadata/properties" ma:root="true" ma:fieldsID="cf4cd1f5f212ad4fd0d46ee0cfa321da" ns3:_="" ns4:_="">
    <xsd:import namespace="c7af916d-3895-4f1b-8cc1-5c49fb04cd46"/>
    <xsd:import namespace="3f6d5438-84ac-4485-aa17-771d909f870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af916d-3895-4f1b-8cc1-5c49fb04cd4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f6d5438-84ac-4485-aa17-771d909f870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EA00A7-335E-4ABB-943A-66E4AC51FE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af916d-3895-4f1b-8cc1-5c49fb04cd46"/>
    <ds:schemaRef ds:uri="3f6d5438-84ac-4485-aa17-771d909f87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935677D-BB5A-4EC3-82EE-28A2DA596D91}">
  <ds:schemaRefs>
    <ds:schemaRef ds:uri="http://purl.org/dc/elements/1.1/"/>
    <ds:schemaRef ds:uri="http://schemas.microsoft.com/office/2006/documentManagement/types"/>
    <ds:schemaRef ds:uri="http://www.w3.org/XML/1998/namespace"/>
    <ds:schemaRef ds:uri="http://purl.org/dc/dcmitype/"/>
    <ds:schemaRef ds:uri="http://schemas.openxmlformats.org/package/2006/metadata/core-properties"/>
    <ds:schemaRef ds:uri="http://schemas.microsoft.com/office/2006/metadata/properties"/>
    <ds:schemaRef ds:uri="http://purl.org/dc/terms/"/>
    <ds:schemaRef ds:uri="http://schemas.microsoft.com/office/infopath/2007/PartnerControls"/>
    <ds:schemaRef ds:uri="3f6d5438-84ac-4485-aa17-771d909f8703"/>
    <ds:schemaRef ds:uri="c7af916d-3895-4f1b-8cc1-5c49fb04cd46"/>
  </ds:schemaRefs>
</ds:datastoreItem>
</file>

<file path=customXml/itemProps3.xml><?xml version="1.0" encoding="utf-8"?>
<ds:datastoreItem xmlns:ds="http://schemas.openxmlformats.org/officeDocument/2006/customXml" ds:itemID="{E1D944CE-C098-44D1-A152-132B25077B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6510</TotalTime>
  <Words>3075</Words>
  <Application>Microsoft Office PowerPoint</Application>
  <PresentationFormat>Widescreen</PresentationFormat>
  <Paragraphs>273</Paragraphs>
  <Slides>21</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Helvetica</vt:lpstr>
      <vt:lpstr>Times New Roman</vt:lpstr>
      <vt:lpstr>Wingdings</vt:lpstr>
      <vt:lpstr>1_Retrospect</vt:lpstr>
      <vt:lpstr>PowerPoint Presentation</vt:lpstr>
      <vt:lpstr>Agenda</vt:lpstr>
      <vt:lpstr>PowerPoint Presentation</vt:lpstr>
      <vt:lpstr>PowerPoint Presentation</vt:lpstr>
      <vt:lpstr>National guidelines to provide support</vt:lpstr>
      <vt:lpstr>State &amp; local efforts to provide support</vt:lpstr>
      <vt:lpstr> The Six Building Blocks:  Supporting clinics in implementing best practices for opioid management</vt:lpstr>
      <vt:lpstr>PowerPoint Presentation</vt:lpstr>
      <vt:lpstr>PowerPoint Presentation</vt:lpstr>
      <vt:lpstr>Support provided along the way</vt:lpstr>
      <vt:lpstr>PowerPoint Presentation</vt:lpstr>
      <vt:lpstr>Clinician &amp; Staff Experiences</vt:lpstr>
      <vt:lpstr>Six Building Blocks Clinician &amp; Staff Experiences</vt:lpstr>
      <vt:lpstr>PowerPoint Presentation</vt:lpstr>
      <vt:lpstr>We can offer different types of Six Building Blocks support to meet you where you are in efforts to improve opioid management</vt:lpstr>
      <vt:lpstr>PowerPoint Presentation</vt:lpstr>
      <vt:lpstr>Time Commitment by the Opioid Improvement Team for the full program</vt:lpstr>
      <vt:lpstr>PowerPoint Presentation</vt:lpstr>
      <vt:lpstr>Factors that will help your clinic succeed in implementing the Six Building Blocks</vt:lpstr>
      <vt:lpstr>Tell us more about your organization</vt:lpstr>
      <vt:lpstr>For more information, contact: &lt;name of contact and how to contact&gt;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Brooke Ike</dc:creator>
  <cp:lastModifiedBy>Brooke R Ike</cp:lastModifiedBy>
  <cp:revision>130</cp:revision>
  <dcterms:created xsi:type="dcterms:W3CDTF">2019-09-05T20:08:46Z</dcterms:created>
  <dcterms:modified xsi:type="dcterms:W3CDTF">2020-05-18T23:46:19Z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0x01010051B75C9B02CE8741A42CD3C92A9FF99D</vt:lpwstr>
  </property>
</Properties>
</file>