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8"/>
  </p:notesMasterIdLst>
  <p:sldIdLst>
    <p:sldId id="257" r:id="rId2"/>
    <p:sldId id="258" r:id="rId3"/>
    <p:sldId id="259" r:id="rId4"/>
    <p:sldId id="260" r:id="rId5"/>
    <p:sldId id="261" r:id="rId6"/>
    <p:sldId id="291" r:id="rId7"/>
    <p:sldId id="304" r:id="rId8"/>
    <p:sldId id="263" r:id="rId9"/>
    <p:sldId id="266" r:id="rId10"/>
    <p:sldId id="267" r:id="rId11"/>
    <p:sldId id="274" r:id="rId12"/>
    <p:sldId id="275" r:id="rId13"/>
    <p:sldId id="269" r:id="rId14"/>
    <p:sldId id="270" r:id="rId15"/>
    <p:sldId id="271" r:id="rId16"/>
    <p:sldId id="272" r:id="rId17"/>
    <p:sldId id="273" r:id="rId18"/>
    <p:sldId id="277" r:id="rId19"/>
    <p:sldId id="278" r:id="rId20"/>
    <p:sldId id="279" r:id="rId21"/>
    <p:sldId id="281" r:id="rId22"/>
    <p:sldId id="282" r:id="rId23"/>
    <p:sldId id="283" r:id="rId24"/>
    <p:sldId id="287" r:id="rId25"/>
    <p:sldId id="288" r:id="rId26"/>
    <p:sldId id="289" r:id="rId27"/>
    <p:sldId id="292" r:id="rId28"/>
    <p:sldId id="286" r:id="rId29"/>
    <p:sldId id="284" r:id="rId30"/>
    <p:sldId id="293" r:id="rId31"/>
    <p:sldId id="294" r:id="rId32"/>
    <p:sldId id="295" r:id="rId33"/>
    <p:sldId id="296" r:id="rId34"/>
    <p:sldId id="297" r:id="rId35"/>
    <p:sldId id="290" r:id="rId36"/>
    <p:sldId id="262" r:id="rId37"/>
    <p:sldId id="276" r:id="rId38"/>
    <p:sldId id="301" r:id="rId39"/>
    <p:sldId id="303" r:id="rId40"/>
    <p:sldId id="300" r:id="rId41"/>
    <p:sldId id="299" r:id="rId42"/>
    <p:sldId id="298" r:id="rId43"/>
    <p:sldId id="264" r:id="rId44"/>
    <p:sldId id="265" r:id="rId45"/>
    <p:sldId id="302" r:id="rId46"/>
    <p:sldId id="30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Months 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Great</c:v>
                </c:pt>
                <c:pt idx="1">
                  <c:v>Good</c:v>
                </c:pt>
                <c:pt idx="2">
                  <c:v>OK</c:v>
                </c:pt>
                <c:pt idx="3">
                  <c:v>Stressed</c:v>
                </c:pt>
                <c:pt idx="4">
                  <c:v>Distressed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2.7</c:v>
                </c:pt>
                <c:pt idx="1">
                  <c:v>4.3</c:v>
                </c:pt>
                <c:pt idx="2">
                  <c:v>3.0</c:v>
                </c:pt>
                <c:pt idx="3">
                  <c:v>1.3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4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4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2400"/>
            </a:pPr>
            <a:endParaRPr lang="en-US"/>
          </a:p>
        </c:txPr>
      </c:legendEntry>
      <c:layout>
        <c:manualLayout>
          <c:xMode val="edge"/>
          <c:yMode val="edge"/>
          <c:x val="0.730960678526296"/>
          <c:y val="0.13828797716075"/>
          <c:w val="0.259780062214446"/>
          <c:h val="0.7186432288069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R1s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Loving it</c:v>
                </c:pt>
                <c:pt idx="1">
                  <c:v>Little stressed</c:v>
                </c:pt>
                <c:pt idx="2">
                  <c:v>Hanging on</c:v>
                </c:pt>
                <c:pt idx="3">
                  <c:v>Daily Dred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</c:v>
                </c:pt>
                <c:pt idx="1">
                  <c:v>7.0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R2s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Loving it</c:v>
                </c:pt>
                <c:pt idx="1">
                  <c:v>Little stressed</c:v>
                </c:pt>
                <c:pt idx="2">
                  <c:v>Hanging on</c:v>
                </c:pt>
                <c:pt idx="3">
                  <c:v>Daily Dred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2.0</c:v>
                </c:pt>
                <c:pt idx="2">
                  <c:v>5.0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R3s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Loving it</c:v>
                </c:pt>
                <c:pt idx="1">
                  <c:v>Little stressed</c:v>
                </c:pt>
                <c:pt idx="2">
                  <c:v>Hanging on</c:v>
                </c:pt>
                <c:pt idx="3">
                  <c:v>Daily Dred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5.0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7762808"/>
        <c:axId val="-2127759832"/>
      </c:barChart>
      <c:catAx>
        <c:axId val="-212776280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7759832"/>
        <c:crosses val="autoZero"/>
        <c:auto val="1"/>
        <c:lblAlgn val="ctr"/>
        <c:lblOffset val="100"/>
        <c:noMultiLvlLbl val="0"/>
      </c:catAx>
      <c:valAx>
        <c:axId val="-2127759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776280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400" b="1"/>
            </a:pPr>
            <a:endParaRPr lang="en-US"/>
          </a:p>
        </c:txPr>
      </c:legendEntry>
      <c:layout>
        <c:manualLayout>
          <c:xMode val="edge"/>
          <c:yMode val="edge"/>
          <c:x val="0.508152036550987"/>
          <c:y val="0.0492591300459151"/>
          <c:w val="0.482588704189755"/>
          <c:h val="0.2196158033108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86377-7682-4335-A534-152F0EAF7EE0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A65A9-D56A-4AC1-BFC5-8FE75C467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0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1978  T </a:t>
            </a:r>
            <a:r>
              <a:rPr lang="en-US" baseline="0" dirty="0" smtClean="0"/>
              <a:t>Holmes Stress makes you sick too many life events, 0.118 correlation in 2,500 sailors, 43 items in adult, score 300+ at risk for illness, 150-299 </a:t>
            </a:r>
          </a:p>
          <a:p>
            <a:pPr marL="228600" indent="-228600">
              <a:buAutoNum type="arabicPlain" startAt="2010"/>
            </a:pPr>
            <a:r>
              <a:rPr lang="en-US" baseline="0" dirty="0" smtClean="0"/>
              <a:t>  Seligman Flourish why do some soldiers get PTSD and some do not</a:t>
            </a:r>
          </a:p>
          <a:p>
            <a:pPr marL="228600" indent="-228600">
              <a:buNone/>
            </a:pPr>
            <a:r>
              <a:rPr lang="en-US" baseline="0" dirty="0" smtClean="0"/>
              <a:t>2013  Crum and Achor Stress mindsets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65A9-D56A-4AC1-BFC5-8FE75C4674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5 surveys each: Perceived Stress Scale, CES depression scale, Maslach Burnout inventory, Satisfaction with Life Scale, Wellness Behavior Survey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65A9-D56A-4AC1-BFC5-8FE75C4674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(4 not done: one no response, one left program @ 2 mo for family emergency, two late responses for 2015)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65A9-D56A-4AC1-BFC5-8FE75C4674F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BA80B4-02C5-438A-814D-67EB9D71A98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EFE471-E5E0-49AE-8CF8-1274C8CE1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BA80B4-02C5-438A-814D-67EB9D71A98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FE471-E5E0-49AE-8CF8-1274C8CE1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BA80B4-02C5-438A-814D-67EB9D71A98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FE471-E5E0-49AE-8CF8-1274C8CE1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D5AA-F1F2-4BEB-B1AF-453873DD5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BA80B4-02C5-438A-814D-67EB9D71A98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FE471-E5E0-49AE-8CF8-1274C8CE1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BA80B4-02C5-438A-814D-67EB9D71A98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FE471-E5E0-49AE-8CF8-1274C8CE1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BA80B4-02C5-438A-814D-67EB9D71A98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FE471-E5E0-49AE-8CF8-1274C8CE1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BA80B4-02C5-438A-814D-67EB9D71A98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FE471-E5E0-49AE-8CF8-1274C8CE1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BA80B4-02C5-438A-814D-67EB9D71A98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FE471-E5E0-49AE-8CF8-1274C8CE1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BA80B4-02C5-438A-814D-67EB9D71A98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FE471-E5E0-49AE-8CF8-1274C8CE1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7BA80B4-02C5-438A-814D-67EB9D71A98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FE471-E5E0-49AE-8CF8-1274C8CE1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BA80B4-02C5-438A-814D-67EB9D71A98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EFE471-E5E0-49AE-8CF8-1274C8CE1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7BA80B4-02C5-438A-814D-67EB9D71A98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3EFE471-E5E0-49AE-8CF8-1274C8CE1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uthentichappiness.sas.upenn.edu/testcente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hyperlink" Target="http://www.amazon.com/Flourish-Visionary-Understanding-Happiness-Well-being/dp/1439190763/ref=sr_1_1?s=books&amp;ie=UTF8&amp;qid=1434318946&amp;sr=1-1&amp;keywords=flourish+by+martin+seligman" TargetMode="External"/><Relationship Id="rId5" Type="http://schemas.openxmlformats.org/officeDocument/2006/relationships/image" Target="../media/image15.jpeg"/><Relationship Id="rId6" Type="http://schemas.openxmlformats.org/officeDocument/2006/relationships/hyperlink" Target="http://www.amazon.com/Flow-Psychology-Experience-Perennial-Classics/dp/0061339202/ref=sr_1_1?s=books&amp;ie=UTF8&amp;qid=1434319001&amp;sr=1-1&amp;keywords=flow+mihaly+csikszentmihalyi" TargetMode="External"/><Relationship Id="rId7" Type="http://schemas.openxmlformats.org/officeDocument/2006/relationships/image" Target="../media/image16.jpeg"/><Relationship Id="rId8" Type="http://schemas.openxmlformats.org/officeDocument/2006/relationships/hyperlink" Target="http://www.amazon.com/Peace-Every-Step-Mindfulness-Everyday/dp/0553351397/ref=sr_1_1?s=books&amp;ie=UTF8&amp;qid=1434319338&amp;sr=1-1&amp;keywords=peace+is+every+step+by+thich+nhat+hanh" TargetMode="External"/><Relationship Id="rId9" Type="http://schemas.openxmlformats.org/officeDocument/2006/relationships/image" Target="../media/image17.jpeg"/><Relationship Id="rId10" Type="http://schemas.openxmlformats.org/officeDocument/2006/relationships/hyperlink" Target="http://www.amazon.com/Upside-Stress-Why-Good-You/dp/1583335617/ref=sr_1_1/188-2760663-8631655?s=books&amp;ie=UTF8&amp;qid=1439413393&amp;sr=1-1&amp;keywords=upside+of+stress" TargetMode="External"/><Relationship Id="rId11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amazon.com/Happiness-Advantage-Principles-Psychology-Performance/dp/0307591549/ref=sr_1_1?s=books&amp;ie=UTF8&amp;qid=1434318845&amp;sr=1-1&amp;keywords=happiness+advantage+by+shawn+achor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76201" y="762000"/>
            <a:ext cx="891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Wellbeing in TACOMA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5029200"/>
            <a:ext cx="459292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Faculty  Development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Kerry Watrin MD, Program Director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Tacoma Family Medicine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Sept 2</a:t>
            </a:r>
            <a:r>
              <a:rPr lang="en-US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nd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 2015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advClick="0" advTm="312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438400"/>
            <a:ext cx="1547813" cy="2514600"/>
          </a:xfrm>
        </p:spPr>
      </p:pic>
      <p:pic>
        <p:nvPicPr>
          <p:cNvPr id="4198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743200"/>
            <a:ext cx="2657475" cy="1752600"/>
          </a:xfrm>
        </p:spPr>
      </p:pic>
      <p:sp>
        <p:nvSpPr>
          <p:cNvPr id="41986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>
            <a:normAutofit fontScale="90000"/>
          </a:bodyPr>
          <a:lstStyle/>
          <a:p>
            <a:pPr marL="342900" indent="-342900" algn="ctr"/>
            <a:r>
              <a:rPr lang="en-US" sz="3600" dirty="0" smtClean="0"/>
              <a:t>Exercise and Restful sleep</a:t>
            </a:r>
            <a:br>
              <a:rPr lang="en-US" sz="3600" dirty="0" smtClean="0"/>
            </a:br>
            <a:r>
              <a:rPr lang="en-US" sz="3600" dirty="0" smtClean="0"/>
              <a:t>associated with more positive well-being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2013 Time and Motion study: two internal medicine residencies</a:t>
            </a:r>
          </a:p>
          <a:p>
            <a:pPr lvl="1"/>
            <a:r>
              <a:rPr lang="en-US" altLang="en-US" sz="2400" dirty="0" smtClean="0"/>
              <a:t>12% direct patient care, </a:t>
            </a:r>
          </a:p>
          <a:p>
            <a:pPr lvl="2"/>
            <a:r>
              <a:rPr lang="en-US" altLang="en-US" dirty="0" smtClean="0"/>
              <a:t>7.7 min/patient</a:t>
            </a:r>
          </a:p>
          <a:p>
            <a:pPr lvl="2"/>
            <a:r>
              <a:rPr lang="en-US" altLang="en-US" dirty="0" smtClean="0"/>
              <a:t>16.6 min per H&amp;P</a:t>
            </a:r>
          </a:p>
          <a:p>
            <a:pPr lvl="1"/>
            <a:r>
              <a:rPr lang="en-US" altLang="en-US" sz="2400" dirty="0" smtClean="0"/>
              <a:t>64% indirect patient care, </a:t>
            </a:r>
          </a:p>
          <a:p>
            <a:pPr lvl="2"/>
            <a:r>
              <a:rPr lang="en-US" altLang="en-US" dirty="0" smtClean="0"/>
              <a:t>(40% computer use time)</a:t>
            </a:r>
          </a:p>
          <a:p>
            <a:pPr lvl="1"/>
            <a:r>
              <a:rPr lang="en-US" altLang="en-US" sz="2400" dirty="0" smtClean="0"/>
              <a:t>15% educational activity</a:t>
            </a:r>
          </a:p>
          <a:p>
            <a:pPr lvl="1"/>
            <a:r>
              <a:rPr lang="en-US" altLang="en-US" sz="2400" dirty="0" smtClean="0"/>
              <a:t>9% misc (3% handoffs)</a:t>
            </a:r>
          </a:p>
          <a:p>
            <a:pPr lvl="1"/>
            <a:endParaRPr lang="en-US" altLang="en-US" sz="2000" dirty="0" smtClean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Duties &amp; Duty Hours</a:t>
            </a:r>
          </a:p>
        </p:txBody>
      </p:sp>
      <p:pic>
        <p:nvPicPr>
          <p:cNvPr id="102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590800"/>
            <a:ext cx="25146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305800" cy="4876800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sz="2000" b="1" u="sng" dirty="0" smtClean="0"/>
              <a:t>No Change</a:t>
            </a:r>
            <a:r>
              <a:rPr lang="en-US" sz="2000" dirty="0" smtClean="0"/>
              <a:t>: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2014 JAMA 6.4 million admits at 3,104 hospitals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No change in Medicare all cause mortality or all cause readmission rate,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u="sng" dirty="0" smtClean="0"/>
              <a:t>Benefits</a:t>
            </a:r>
            <a:r>
              <a:rPr lang="en-US" sz="2000" dirty="0" smtClean="0"/>
              <a:t>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No decrease in case load or surgical case numbers for residents,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There are fewer resident medication errors 5.96 &gt;&gt;&gt; 4.84 per 100 pt days, vs 3.73 for hospitalists baseline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u="sng" dirty="0" smtClean="0"/>
              <a:t>Downsides</a:t>
            </a:r>
            <a:r>
              <a:rPr lang="en-US" sz="2000" dirty="0" smtClean="0"/>
              <a:t>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There are more resident readmits, 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18.3% &lt;&lt; 16.4 %, baseline hospitalist  22.9% in one study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More handoffs, more concern for errors in communication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Work Compression, less time to do the same amount of work, requires a change in strategy to work smarter not harder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Residents are </a:t>
            </a:r>
            <a:r>
              <a:rPr lang="en-US" sz="2000" b="1" dirty="0" smtClean="0"/>
              <a:t>only sleeping 22 minutes longer per day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 smtClean="0"/>
              <a:t>Impact of the Duty Hours Rules</a:t>
            </a:r>
            <a:br>
              <a:rPr lang="en-US" altLang="en-US" sz="4000" dirty="0" smtClean="0"/>
            </a:br>
            <a:r>
              <a:rPr lang="en-US" altLang="en-US" sz="4000" dirty="0" smtClean="0"/>
              <a:t>Onset 2003, more restrictive 2011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Stress and Distress results</a:t>
            </a:r>
          </a:p>
          <a:p>
            <a:pPr lvl="1"/>
            <a:r>
              <a:rPr lang="en-US" sz="2400" dirty="0" smtClean="0"/>
              <a:t>Perceived stress score 16, </a:t>
            </a:r>
          </a:p>
          <a:p>
            <a:pPr lvl="2"/>
            <a:r>
              <a:rPr lang="en-US" sz="2000" dirty="0" smtClean="0"/>
              <a:t>slightly higher than norm (12-15)</a:t>
            </a:r>
          </a:p>
          <a:p>
            <a:pPr lvl="2"/>
            <a:r>
              <a:rPr lang="en-US" sz="2000" dirty="0" smtClean="0"/>
              <a:t>consistent with ranges for other health care students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400" dirty="0" smtClean="0"/>
              <a:t>10% moderately to severely depressed</a:t>
            </a:r>
          </a:p>
          <a:p>
            <a:pPr lvl="1"/>
            <a:r>
              <a:rPr lang="en-US" sz="2400" dirty="0" smtClean="0"/>
              <a:t>13% high mental exhaustion (burnout)</a:t>
            </a:r>
          </a:p>
          <a:p>
            <a:pPr lvl="1"/>
            <a:r>
              <a:rPr lang="en-US" sz="2400" dirty="0" smtClean="0"/>
              <a:t>24% high depersonalization (burnout)</a:t>
            </a:r>
          </a:p>
          <a:p>
            <a:pPr lvl="2"/>
            <a:r>
              <a:rPr lang="en-US" sz="2000" dirty="0" smtClean="0"/>
              <a:t>Wellbeing no different for gender, age</a:t>
            </a:r>
          </a:p>
          <a:p>
            <a:pPr lvl="2"/>
            <a:r>
              <a:rPr lang="en-US" sz="2000" dirty="0" smtClean="0"/>
              <a:t>Wellbeing less if single with no partner</a:t>
            </a:r>
          </a:p>
          <a:p>
            <a:endParaRPr lang="en-US" sz="2400" dirty="0" smtClean="0"/>
          </a:p>
          <a:p>
            <a:r>
              <a:rPr lang="en-US" sz="2400" dirty="0" smtClean="0"/>
              <a:t>Sept 2013, Family Medicine, Vol 45, #8, p541-9</a:t>
            </a:r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2013 Family Medicine Resident Wellness Survey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13 US Hospitals, 740 /1,394 interns responded (53%), IM, peds, OB/Gyn, Psyche, surgery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“largest prospective trial to date”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Baseline and quarterly paid 30-40$ to complete PHQ-9 scale, reflecting on last two weeks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41.8 % met PHQ-9 of </a:t>
            </a:r>
            <a:r>
              <a:rPr lang="en-US" altLang="en-US" dirty="0" smtClean="0">
                <a:cs typeface="Times New Roman" pitchFamily="18" charset="0"/>
              </a:rPr>
              <a:t>≥ 10 once in the year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dirty="0" smtClean="0"/>
              <a:t>2010 Interns Depression study </a:t>
            </a:r>
            <a:br>
              <a:rPr lang="en-US" altLang="en-US" sz="4000" dirty="0" smtClean="0"/>
            </a:br>
            <a:r>
              <a:rPr lang="en-US" altLang="en-US" sz="4000" dirty="0" smtClean="0"/>
              <a:t> quarterly PHQ-9 survey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762000" y="1371600"/>
            <a:ext cx="381000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Depression more likely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Difficult early life in family of origin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US medical graduate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Female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Personal history of depression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Neurotic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Only 1 of 2 copies of serotonin gene 5-HTTLPR</a:t>
            </a:r>
          </a:p>
        </p:txBody>
      </p:sp>
      <p:sp>
        <p:nvSpPr>
          <p:cNvPr id="5325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Depression more likely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More work hours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Perceived medical errors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Stressful life events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Depression less likely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Lower baseline PHQ-9 score</a:t>
            </a:r>
          </a:p>
        </p:txBody>
      </p:sp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Depression Risk Factors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Results over the year</a:t>
            </a:r>
          </a:p>
        </p:txBody>
      </p:sp>
      <p:graphicFrame>
        <p:nvGraphicFramePr>
          <p:cNvPr id="94256" name="Group 48"/>
          <p:cNvGraphicFramePr>
            <a:graphicFrameLocks noGrp="1"/>
          </p:cNvGraphicFramePr>
          <p:nvPr>
            <p:ph type="tbl" idx="1"/>
          </p:nvPr>
        </p:nvGraphicFramePr>
        <p:xfrm>
          <a:off x="609600" y="1447800"/>
          <a:ext cx="7772400" cy="4651200"/>
        </p:xfrm>
        <a:graphic>
          <a:graphicData uri="http://schemas.openxmlformats.org/drawingml/2006/table">
            <a:tbl>
              <a:tblPr/>
              <a:tblGrid>
                <a:gridCol w="1524000"/>
                <a:gridCol w="1066800"/>
                <a:gridCol w="1295400"/>
                <a:gridCol w="1295400"/>
                <a:gridCol w="1295400"/>
                <a:gridCol w="1295400"/>
              </a:tblGrid>
              <a:tr h="1028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PHQ9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Major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Depress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Base-line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mo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mo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 mo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 mo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85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mild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3.9%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27.1%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23.3%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25.7%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26.6%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moderate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0.7%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6.6 %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6.2%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7.8%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7.6%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severe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2.3%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1.6%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1.8%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0.8%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Only 42% of depressed med students with suicidal ideation were treated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They cited barriers of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48% lack of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37% lack of confidentiality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30% stigma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28%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24% fear of documentation in academic record</a:t>
            </a:r>
          </a:p>
        </p:txBody>
      </p:sp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 smtClean="0"/>
              <a:t>Most frequently cited barriers</a:t>
            </a:r>
            <a:br>
              <a:rPr lang="en-US" altLang="en-US" sz="4000" dirty="0" smtClean="0"/>
            </a:br>
            <a:r>
              <a:rPr lang="en-US" altLang="en-US" sz="4000" dirty="0" smtClean="0"/>
              <a:t>to treating med student  depression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3048000"/>
            <a:ext cx="3810000" cy="3048000"/>
          </a:xfrm>
        </p:spPr>
        <p:txBody>
          <a:bodyPr/>
          <a:lstStyle/>
          <a:p>
            <a:pPr eaLnBrk="1" hangingPunct="1"/>
            <a:r>
              <a:rPr lang="en-US" altLang="en-US" b="1" u="sng" smtClean="0"/>
              <a:t>Existing State</a:t>
            </a:r>
          </a:p>
          <a:p>
            <a:pPr eaLnBrk="1" hangingPunct="1"/>
            <a:r>
              <a:rPr lang="en-US" altLang="en-US" smtClean="0"/>
              <a:t>Established Comfortable Roles</a:t>
            </a:r>
          </a:p>
          <a:p>
            <a:pPr eaLnBrk="1" hangingPunct="1"/>
            <a:r>
              <a:rPr lang="en-US" altLang="en-US" smtClean="0"/>
              <a:t>Familiar</a:t>
            </a:r>
          </a:p>
          <a:p>
            <a:pPr eaLnBrk="1" hangingPunct="1"/>
            <a:r>
              <a:rPr lang="en-US" altLang="en-US" smtClean="0"/>
              <a:t>Predictable &amp; controllable 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3048000"/>
            <a:ext cx="3810000" cy="3048000"/>
          </a:xfrm>
        </p:spPr>
        <p:txBody>
          <a:bodyPr/>
          <a:lstStyle/>
          <a:p>
            <a:pPr eaLnBrk="1" hangingPunct="1"/>
            <a:r>
              <a:rPr lang="en-US" altLang="en-US" b="1" u="sng" smtClean="0"/>
              <a:t>New State</a:t>
            </a:r>
          </a:p>
          <a:p>
            <a:pPr eaLnBrk="1" hangingPunct="1"/>
            <a:r>
              <a:rPr lang="en-US" altLang="en-US" smtClean="0"/>
              <a:t>Novel Roles</a:t>
            </a:r>
          </a:p>
          <a:p>
            <a:pPr eaLnBrk="1" hangingPunct="1"/>
            <a:r>
              <a:rPr lang="en-US" altLang="en-US" smtClean="0"/>
              <a:t>Unfamiliar</a:t>
            </a:r>
          </a:p>
          <a:p>
            <a:pPr eaLnBrk="1" hangingPunct="1"/>
            <a:r>
              <a:rPr lang="en-US" altLang="en-US" smtClean="0"/>
              <a:t>Less predictable and controllable</a:t>
            </a:r>
          </a:p>
          <a:p>
            <a:pPr eaLnBrk="1" hangingPunct="1"/>
            <a:r>
              <a:rPr lang="en-US" altLang="en-US" smtClean="0"/>
              <a:t>Acceptable Risk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391400" cy="9906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Transitions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2514600" y="1752600"/>
            <a:ext cx="3200400" cy="942975"/>
          </a:xfrm>
          <a:prstGeom prst="rightArrow">
            <a:avLst>
              <a:gd name="adj1" fmla="val 50000"/>
              <a:gd name="adj2" fmla="val 84848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800" b="1" i="1" dirty="0" smtClean="0">
                <a:cs typeface="Times New Roman" pitchFamily="18" charset="0"/>
              </a:rPr>
              <a:t>Culture Shock: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cs typeface="Times New Roman" pitchFamily="18" charset="0"/>
              </a:rPr>
              <a:t>a stressful transitional period when individuals move from a familiar cultural environment to an unfamiliar one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i="1" u="sng" dirty="0" smtClean="0"/>
              <a:t>wide individual variation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Novelty, change and input overloads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Traditional timing: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the period of distress usually 6 to 12 months after insertion cross-culturally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lasting 6 to 12 months duration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The Culture Shock Model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Literature prevalence of Wellbeing, Burnout and Depression in Residency</a:t>
            </a:r>
          </a:p>
          <a:p>
            <a:endParaRPr lang="en-US" dirty="0" smtClean="0"/>
          </a:p>
          <a:p>
            <a:r>
              <a:rPr lang="en-US" dirty="0" smtClean="0"/>
              <a:t>Review one residency’s PGY-1 experience since the 2011 Duty hour changes</a:t>
            </a:r>
          </a:p>
          <a:p>
            <a:endParaRPr lang="en-US" dirty="0" smtClean="0"/>
          </a:p>
          <a:p>
            <a:r>
              <a:rPr lang="en-US" dirty="0" smtClean="0"/>
              <a:t>Reflect on how this may be appropriate to individual residencies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65100"/>
            <a:ext cx="8953500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W Model: Entry-Re-entry</a:t>
            </a:r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160069"/>
              </p:ext>
            </p:extLst>
          </p:nvPr>
        </p:nvGraphicFramePr>
        <p:xfrm>
          <a:off x="528607" y="1752600"/>
          <a:ext cx="8086785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3" imgW="8566200" imgH="4794300" progId="Visio.Drawing.11">
                  <p:embed/>
                </p:oleObj>
              </mc:Choice>
              <mc:Fallback>
                <p:oleObj name="Visio" r:id="rId3" imgW="8566200" imgH="47943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07" y="1752600"/>
                        <a:ext cx="8086785" cy="452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14363" y="1871663"/>
          <a:ext cx="79152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Worksheet" r:id="rId4" imgW="7915359" imgH="3743383" progId="Excel.Sheet.8">
                  <p:embed/>
                </p:oleObj>
              </mc:Choice>
              <mc:Fallback>
                <p:oleObj name="Worksheet" r:id="rId4" imgW="7915359" imgH="3743383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871663"/>
                        <a:ext cx="7915275" cy="374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 smtClean="0"/>
              <a:t>Coming to the Honeymoon </a:t>
            </a:r>
            <a:br>
              <a:rPr lang="en-US" altLang="en-US" sz="4000" dirty="0" smtClean="0"/>
            </a:br>
            <a:r>
              <a:rPr lang="en-US" altLang="en-US" sz="4000" dirty="0" smtClean="0"/>
              <a:t>2012-15</a:t>
            </a: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2362200" y="5486400"/>
            <a:ext cx="617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0" u="none" dirty="0"/>
              <a:t>2012 intern class first with 2011 restricted hours</a:t>
            </a:r>
          </a:p>
          <a:p>
            <a:r>
              <a:rPr lang="en-US" altLang="en-US" b="0" u="none" dirty="0"/>
              <a:t>2012-2015, n =30 (2 late)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83 % residents started OK to great</a:t>
            </a:r>
          </a:p>
          <a:p>
            <a:pPr lvl="1" eaLnBrk="1" hangingPunct="1"/>
            <a:r>
              <a:rPr lang="en-US" altLang="en-US" dirty="0" smtClean="0"/>
              <a:t>Noted, “I got a job, bought a house”</a:t>
            </a:r>
          </a:p>
          <a:p>
            <a:pPr eaLnBrk="1" hangingPunct="1"/>
            <a:r>
              <a:rPr lang="en-US" altLang="en-US" dirty="0" smtClean="0"/>
              <a:t>10 %  residents started stressed/distressed</a:t>
            </a:r>
          </a:p>
          <a:p>
            <a:pPr lvl="1" eaLnBrk="1" hangingPunct="1"/>
            <a:r>
              <a:rPr lang="en-US" altLang="en-US" dirty="0" smtClean="0"/>
              <a:t>Noted, “nervous”, “apprehensive”, “leaving a significant relationship”</a:t>
            </a:r>
          </a:p>
          <a:p>
            <a:pPr eaLnBrk="1" hangingPunct="1"/>
            <a:r>
              <a:rPr lang="en-US" altLang="en-US" dirty="0" smtClean="0"/>
              <a:t>By 2 months only 1/29 was distressed</a:t>
            </a:r>
          </a:p>
          <a:p>
            <a:pPr lvl="1" eaLnBrk="1" hangingPunct="1"/>
            <a:r>
              <a:rPr lang="en-US" altLang="en-US" dirty="0" smtClean="0"/>
              <a:t>The nervousness subsides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smtClean="0"/>
              <a:t>The Arrival and National Geographic Stages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8772525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38200" y="2286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u="none"/>
              <a:t>Always OK or better, the glass always half full, resilient</a:t>
            </a:r>
          </a:p>
          <a:p>
            <a:pPr algn="ctr"/>
            <a:r>
              <a:rPr lang="en-US" altLang="en-US" u="none"/>
              <a:t>1-2 residents per class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815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09600" y="269875"/>
            <a:ext cx="464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u="none"/>
              <a:t>Typical Resident, Ups and Downs</a:t>
            </a:r>
          </a:p>
          <a:p>
            <a:pPr algn="ctr"/>
            <a:r>
              <a:rPr lang="en-US" altLang="en-US" u="none"/>
              <a:t>5-6 residents per year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622925" y="269875"/>
            <a:ext cx="25892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u="none"/>
              <a:t>Up Vacation, June</a:t>
            </a:r>
          </a:p>
          <a:p>
            <a:r>
              <a:rPr lang="en-US" altLang="en-US" u="none"/>
              <a:t>Down Inpt &amp; Jan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8313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u="none"/>
              <a:t>Always Less than OK, Use Advisor and seek Professional Help</a:t>
            </a:r>
          </a:p>
          <a:p>
            <a:pPr algn="ctr"/>
            <a:r>
              <a:rPr lang="en-US" altLang="en-US" u="none"/>
              <a:t>1-2 residents per class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“If its not bolted on, it’s going to fly off”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Pre and post duty hours: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30/47 (36%) reached a –2 distress level, (98-2003)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20/29 (31%) reached a -2 distress level, (2012-2015)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Distress and stress tends to be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short duration 2 weeks to one month at a time,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average of 1-2 mo per resident in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year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Transition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Distress and Stress are Short</a:t>
            </a:r>
            <a:br>
              <a:rPr lang="en-US" dirty="0" smtClean="0"/>
            </a:br>
            <a:r>
              <a:rPr lang="en-US" dirty="0" smtClean="0"/>
              <a:t>The Intern Glass is 10/12ths full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867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Post 2011 Duty hours Interns: 2012-2015 n=24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44698"/>
            <a:ext cx="8229600" cy="339884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smtClean="0"/>
              <a:t>TFM Journey changes in last 10 years</a:t>
            </a:r>
            <a:br>
              <a:rPr lang="en-US" sz="3200" dirty="0" smtClean="0"/>
            </a:br>
            <a:r>
              <a:rPr lang="en-US" sz="3200" dirty="0" smtClean="0"/>
              <a:t>“Change to improve is the norm”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your residency monitor for resident wellbeing?</a:t>
            </a:r>
          </a:p>
          <a:p>
            <a:pPr lvl="1"/>
            <a:r>
              <a:rPr lang="en-US" dirty="0" smtClean="0"/>
              <a:t>A) Advising system</a:t>
            </a:r>
          </a:p>
          <a:p>
            <a:pPr lvl="1"/>
            <a:r>
              <a:rPr lang="en-US" dirty="0" smtClean="0"/>
              <a:t>B) Informal Survey</a:t>
            </a:r>
          </a:p>
          <a:p>
            <a:pPr lvl="1"/>
            <a:r>
              <a:rPr lang="en-US" dirty="0" smtClean="0"/>
              <a:t>C) Standardized Surveys</a:t>
            </a:r>
          </a:p>
          <a:p>
            <a:pPr lvl="1"/>
            <a:r>
              <a:rPr lang="en-US" dirty="0" smtClean="0"/>
              <a:t>D) Other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Question??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5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altLang="en-US" dirty="0" smtClean="0"/>
              <a:t>Since 2011 Duty Hours: 29 returns 2012-15 on end of year survey with wellbeing curve</a:t>
            </a:r>
          </a:p>
          <a:p>
            <a:pPr>
              <a:buNone/>
            </a:pPr>
            <a:r>
              <a:rPr lang="en-US" alt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Asked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“3 things that promoted well-being this year”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“3 largest distresses of my internship year”</a:t>
            </a:r>
          </a:p>
          <a:p>
            <a:pPr lvl="1">
              <a:lnSpc>
                <a:spcPct val="90000"/>
              </a:lnSpc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Often wrote 5-6 items in three spaces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Wellbeing and Distress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4"/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3810000" cy="4724400"/>
          </a:xfrm>
        </p:spPr>
        <p:txBody>
          <a:bodyPr>
            <a:normAutofit lnSpcReduction="10000"/>
          </a:bodyPr>
          <a:lstStyle/>
          <a:p>
            <a:r>
              <a:rPr lang="en-US" altLang="en-US" sz="2400" b="1" u="sng" dirty="0" smtClean="0"/>
              <a:t>People </a:t>
            </a:r>
          </a:p>
          <a:p>
            <a:r>
              <a:rPr lang="en-US" altLang="en-US" sz="2400" dirty="0" smtClean="0"/>
              <a:t>17 fellow interns</a:t>
            </a:r>
          </a:p>
          <a:p>
            <a:r>
              <a:rPr lang="en-US" altLang="en-US" sz="2400" dirty="0" smtClean="0"/>
              <a:t>15 spouse/SO</a:t>
            </a:r>
          </a:p>
          <a:p>
            <a:r>
              <a:rPr lang="en-US" altLang="en-US" sz="2400" dirty="0" smtClean="0"/>
              <a:t>10 family</a:t>
            </a:r>
          </a:p>
          <a:p>
            <a:r>
              <a:rPr lang="en-US" altLang="en-US" sz="2400" dirty="0" smtClean="0"/>
              <a:t>8 friends</a:t>
            </a:r>
          </a:p>
          <a:p>
            <a:r>
              <a:rPr lang="en-US" altLang="en-US" sz="2400" dirty="0" smtClean="0"/>
              <a:t>4 supportive faculty</a:t>
            </a:r>
          </a:p>
          <a:p>
            <a:r>
              <a:rPr lang="en-US" altLang="en-US" sz="2400" dirty="0" smtClean="0"/>
              <a:t>3 supportive senior residents</a:t>
            </a:r>
          </a:p>
          <a:p>
            <a:r>
              <a:rPr lang="en-US" altLang="en-US" sz="2400" dirty="0" smtClean="0"/>
              <a:t>1 appreciative patient</a:t>
            </a:r>
          </a:p>
          <a:p>
            <a:r>
              <a:rPr lang="en-US" altLang="en-US" sz="2400" dirty="0" smtClean="0"/>
              <a:t>1 direct patient care</a:t>
            </a:r>
          </a:p>
          <a:p>
            <a:r>
              <a:rPr lang="en-US" altLang="en-US" sz="2400" dirty="0" smtClean="0"/>
              <a:t>1 new best friend</a:t>
            </a:r>
          </a:p>
          <a:p>
            <a:r>
              <a:rPr lang="en-US" altLang="en-US" sz="2400" dirty="0" smtClean="0"/>
              <a:t>1 church</a:t>
            </a:r>
          </a:p>
          <a:p>
            <a:endParaRPr lang="en-US" altLang="en-US" dirty="0" smtClean="0"/>
          </a:p>
        </p:txBody>
      </p:sp>
      <p:sp>
        <p:nvSpPr>
          <p:cNvPr id="34820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715000"/>
          </a:xfrm>
        </p:spPr>
        <p:txBody>
          <a:bodyPr>
            <a:noAutofit/>
          </a:bodyPr>
          <a:lstStyle/>
          <a:p>
            <a:r>
              <a:rPr lang="en-US" altLang="en-US" sz="2400" b="1" u="sng" dirty="0" smtClean="0"/>
              <a:t>Activities</a:t>
            </a:r>
          </a:p>
          <a:p>
            <a:r>
              <a:rPr lang="en-US" altLang="en-US" sz="2400" dirty="0" smtClean="0"/>
              <a:t>10 Exercise</a:t>
            </a:r>
          </a:p>
          <a:p>
            <a:r>
              <a:rPr lang="en-US" altLang="en-US" sz="2400" dirty="0" smtClean="0"/>
              <a:t>7 vacation</a:t>
            </a:r>
          </a:p>
          <a:p>
            <a:r>
              <a:rPr lang="en-US" altLang="en-US" sz="2400" dirty="0" smtClean="0"/>
              <a:t>4 cooking</a:t>
            </a:r>
          </a:p>
          <a:p>
            <a:r>
              <a:rPr lang="en-US" altLang="en-US" sz="2400" dirty="0" smtClean="0"/>
              <a:t>4 hobbies</a:t>
            </a:r>
          </a:p>
          <a:p>
            <a:r>
              <a:rPr lang="en-US" altLang="en-US" sz="2400" dirty="0" smtClean="0"/>
              <a:t>3 hiking/backpacking</a:t>
            </a:r>
          </a:p>
          <a:p>
            <a:r>
              <a:rPr lang="en-US" altLang="en-US" sz="2400" dirty="0" smtClean="0"/>
              <a:t>3 sleep/rest</a:t>
            </a:r>
          </a:p>
          <a:p>
            <a:r>
              <a:rPr lang="en-US" altLang="en-US" sz="2400" dirty="0" smtClean="0"/>
              <a:t>2 gardening</a:t>
            </a:r>
          </a:p>
          <a:p>
            <a:r>
              <a:rPr lang="en-US" altLang="en-US" sz="2400" dirty="0" smtClean="0"/>
              <a:t>2 weekends off (golden)</a:t>
            </a:r>
          </a:p>
          <a:p>
            <a:r>
              <a:rPr lang="en-US" altLang="en-US" sz="2400" dirty="0" smtClean="0"/>
              <a:t>1 each: sports, “no doctor anything time”, massage, yoga, dating, phone calls</a:t>
            </a:r>
          </a:p>
        </p:txBody>
      </p:sp>
      <p:sp>
        <p:nvSpPr>
          <p:cNvPr id="3481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/>
            <a:r>
              <a:rPr lang="en-US" altLang="en-US" dirty="0" smtClean="0"/>
              <a:t>3 Promoters of Wellbeing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b="1" u="sng" dirty="0" smtClean="0"/>
              <a:t>Other</a:t>
            </a:r>
          </a:p>
          <a:p>
            <a:r>
              <a:rPr lang="en-US" altLang="en-US" sz="2800" dirty="0" smtClean="0"/>
              <a:t>5 pet (mostly dogs)</a:t>
            </a:r>
          </a:p>
          <a:p>
            <a:r>
              <a:rPr lang="en-US" altLang="en-US" sz="2800" dirty="0" smtClean="0"/>
              <a:t>2 positive attitude</a:t>
            </a:r>
          </a:p>
          <a:p>
            <a:r>
              <a:rPr lang="en-US" altLang="en-US" sz="2800" dirty="0" smtClean="0"/>
              <a:t>1 self reflection</a:t>
            </a:r>
          </a:p>
          <a:p>
            <a:r>
              <a:rPr lang="en-US" altLang="en-US" sz="2800" dirty="0" smtClean="0"/>
              <a:t>1 getting more efficient</a:t>
            </a:r>
          </a:p>
          <a:p>
            <a:r>
              <a:rPr lang="en-US" altLang="en-US" sz="2800" dirty="0" smtClean="0"/>
              <a:t>1 loving myself despite external forces</a:t>
            </a: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Promoters of Wellbeing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400" b="1" u="sng" dirty="0" smtClean="0"/>
              <a:t>People</a:t>
            </a:r>
          </a:p>
          <a:p>
            <a:r>
              <a:rPr lang="en-US" altLang="en-US" sz="2400" dirty="0" smtClean="0"/>
              <a:t>5 family member is sick or dies</a:t>
            </a:r>
          </a:p>
          <a:p>
            <a:r>
              <a:rPr lang="en-US" altLang="en-US" sz="2400" dirty="0" smtClean="0"/>
              <a:t>5 missing important life/family events</a:t>
            </a:r>
          </a:p>
          <a:p>
            <a:r>
              <a:rPr lang="en-US" altLang="en-US" sz="2400" dirty="0" smtClean="0"/>
              <a:t>4 long distance relationships</a:t>
            </a:r>
          </a:p>
          <a:p>
            <a:r>
              <a:rPr lang="en-US" altLang="en-US" sz="2400" dirty="0" smtClean="0"/>
              <a:t>3 unclear communications</a:t>
            </a:r>
          </a:p>
          <a:p>
            <a:r>
              <a:rPr lang="en-US" altLang="en-US" sz="2400" dirty="0" smtClean="0"/>
              <a:t>1 each: relationship breakup, unsupportive senior, family at my house, negative interaction with staff or faculty</a:t>
            </a:r>
          </a:p>
          <a:p>
            <a:endParaRPr lang="en-US" altLang="en-US" dirty="0" smtClean="0"/>
          </a:p>
        </p:txBody>
      </p:sp>
      <p:sp>
        <p:nvSpPr>
          <p:cNvPr id="45060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400" b="1" u="sng" dirty="0" smtClean="0"/>
              <a:t>Pathos</a:t>
            </a:r>
          </a:p>
          <a:p>
            <a:r>
              <a:rPr lang="en-US" altLang="en-US" sz="2400" dirty="0" smtClean="0"/>
              <a:t>2 difficult complex patients</a:t>
            </a:r>
          </a:p>
          <a:p>
            <a:r>
              <a:rPr lang="en-US" altLang="en-US" sz="2400" dirty="0" smtClean="0"/>
              <a:t>2 dying patients/codes</a:t>
            </a:r>
          </a:p>
          <a:p>
            <a:endParaRPr lang="en-US" altLang="en-US" sz="2400" dirty="0" smtClean="0"/>
          </a:p>
          <a:p>
            <a:r>
              <a:rPr lang="en-US" altLang="en-US" sz="2400" b="1" u="sng" dirty="0" smtClean="0"/>
              <a:t>Other</a:t>
            </a:r>
          </a:p>
          <a:p>
            <a:r>
              <a:rPr lang="en-US" altLang="en-US" sz="2400" dirty="0" smtClean="0"/>
              <a:t>3 long dark winter</a:t>
            </a:r>
          </a:p>
          <a:p>
            <a:r>
              <a:rPr lang="en-US" altLang="en-US" sz="2400" dirty="0" smtClean="0"/>
              <a:t>2 dog dies</a:t>
            </a:r>
          </a:p>
          <a:p>
            <a:r>
              <a:rPr lang="en-US" altLang="en-US" sz="2400" dirty="0" smtClean="0"/>
              <a:t>2 moving</a:t>
            </a:r>
          </a:p>
          <a:p>
            <a:r>
              <a:rPr lang="en-US" altLang="en-US" sz="2400" dirty="0" smtClean="0"/>
              <a:t>1 “chores” at home</a:t>
            </a:r>
          </a:p>
          <a:p>
            <a:r>
              <a:rPr lang="en-US" altLang="en-US" sz="2400" dirty="0" smtClean="0"/>
              <a:t>1 debt load</a:t>
            </a:r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Sources of Distress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19200"/>
            <a:ext cx="47244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600" b="1" u="sng" dirty="0" smtClean="0"/>
              <a:t>Internal/Personal Health</a:t>
            </a:r>
          </a:p>
          <a:p>
            <a:r>
              <a:rPr lang="en-US" altLang="en-US" sz="2600" dirty="0" smtClean="0"/>
              <a:t>5 poor choices in work/life balance</a:t>
            </a:r>
          </a:p>
          <a:p>
            <a:r>
              <a:rPr lang="en-US" altLang="en-US" sz="2600" dirty="0" smtClean="0"/>
              <a:t>5 lack of confidence</a:t>
            </a:r>
          </a:p>
          <a:p>
            <a:r>
              <a:rPr lang="en-US" altLang="en-US" sz="2600" dirty="0" smtClean="0"/>
              <a:t>4 inefficiency/slow in mastering the basics</a:t>
            </a:r>
          </a:p>
          <a:p>
            <a:r>
              <a:rPr lang="en-US" altLang="en-US" sz="2600" dirty="0" smtClean="0"/>
              <a:t>3 so much to learn</a:t>
            </a:r>
          </a:p>
          <a:p>
            <a:r>
              <a:rPr lang="en-US" altLang="en-US" sz="2600" dirty="0" smtClean="0"/>
              <a:t>2 lack of sleep</a:t>
            </a:r>
          </a:p>
          <a:p>
            <a:r>
              <a:rPr lang="en-US" altLang="en-US" sz="2600" dirty="0" smtClean="0"/>
              <a:t>1 each: I get sick, missing home, future unsure, feeling unsupported, feeling trapped by debt, questioning career choice, anxiety-imposter syndrome, not fitting in</a:t>
            </a:r>
          </a:p>
          <a:p>
            <a:endParaRPr lang="en-US" altLang="en-US" sz="2000" dirty="0" smtClean="0"/>
          </a:p>
          <a:p>
            <a:endParaRPr lang="en-US" altLang="en-US" dirty="0" smtClean="0"/>
          </a:p>
        </p:txBody>
      </p:sp>
      <p:sp>
        <p:nvSpPr>
          <p:cNvPr id="4608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914400"/>
            <a:ext cx="3352800" cy="4953000"/>
          </a:xfrm>
        </p:spPr>
        <p:txBody>
          <a:bodyPr>
            <a:normAutofit fontScale="92500" lnSpcReduction="20000"/>
          </a:bodyPr>
          <a:lstStyle/>
          <a:p>
            <a:endParaRPr lang="en-US" altLang="en-US" sz="2000" b="1" u="sng" dirty="0" smtClean="0"/>
          </a:p>
          <a:p>
            <a:r>
              <a:rPr lang="en-US" altLang="en-US" sz="2600" b="1" u="sng" dirty="0" smtClean="0"/>
              <a:t>Residency</a:t>
            </a:r>
          </a:p>
          <a:p>
            <a:r>
              <a:rPr lang="en-US" altLang="en-US" sz="2600" dirty="0" smtClean="0"/>
              <a:t>6 not enough time</a:t>
            </a:r>
          </a:p>
          <a:p>
            <a:r>
              <a:rPr lang="en-US" altLang="en-US" sz="2600" dirty="0" smtClean="0"/>
              <a:t>5 EMR/charting </a:t>
            </a:r>
          </a:p>
          <a:p>
            <a:r>
              <a:rPr lang="en-US" altLang="en-US" sz="2600" dirty="0" smtClean="0"/>
              <a:t>2 unfavorable scheduling = “unorganized”</a:t>
            </a:r>
          </a:p>
          <a:p>
            <a:r>
              <a:rPr lang="en-US" altLang="en-US" sz="2600" dirty="0" smtClean="0"/>
              <a:t>2 newby voices in program change seem less valued</a:t>
            </a:r>
          </a:p>
          <a:p>
            <a:r>
              <a:rPr lang="en-US" altLang="en-US" sz="2600" dirty="0" smtClean="0"/>
              <a:t>2 working hard but no benefit of the doubt</a:t>
            </a:r>
          </a:p>
          <a:p>
            <a:r>
              <a:rPr lang="en-US" altLang="en-US" sz="2600" dirty="0" smtClean="0"/>
              <a:t>1 long days</a:t>
            </a:r>
          </a:p>
          <a:p>
            <a:endParaRPr lang="en-US" altLang="en-US" sz="2000" dirty="0" smtClean="0"/>
          </a:p>
          <a:p>
            <a:endParaRPr lang="en-US" altLang="en-US" dirty="0" smtClean="0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dirty="0" smtClean="0"/>
              <a:t>Sources of Distress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Interns Protected</a:t>
            </a:r>
            <a:br>
              <a:rPr lang="en-US" dirty="0" smtClean="0"/>
            </a:br>
            <a:r>
              <a:rPr lang="en-US" dirty="0" smtClean="0"/>
              <a:t>Burnout Moving to Senior Classes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your residency do to promote resident wellbeing?</a:t>
            </a:r>
          </a:p>
          <a:p>
            <a:pPr lvl="1"/>
            <a:r>
              <a:rPr lang="en-US" dirty="0" smtClean="0"/>
              <a:t>A) Exercise opportunities</a:t>
            </a:r>
          </a:p>
          <a:p>
            <a:pPr lvl="1"/>
            <a:r>
              <a:rPr lang="en-US" dirty="0" smtClean="0"/>
              <a:t>B) Proactive vacation and break scheduling</a:t>
            </a:r>
          </a:p>
          <a:p>
            <a:pPr lvl="1"/>
            <a:r>
              <a:rPr lang="en-US" dirty="0" smtClean="0"/>
              <a:t>C) Support of resident personal efficacy &amp; local control</a:t>
            </a:r>
          </a:p>
          <a:p>
            <a:pPr lvl="1"/>
            <a:r>
              <a:rPr lang="en-US" dirty="0" smtClean="0"/>
              <a:t>D) Support Groups</a:t>
            </a:r>
          </a:p>
          <a:p>
            <a:pPr lvl="1"/>
            <a:r>
              <a:rPr lang="en-US" dirty="0" smtClean="0"/>
              <a:t>E) Resilience training</a:t>
            </a:r>
          </a:p>
          <a:p>
            <a:pPr lvl="1"/>
            <a:r>
              <a:rPr lang="en-US" dirty="0" smtClean="0"/>
              <a:t>F) Other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#2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Programatic</a:t>
            </a:r>
          </a:p>
          <a:p>
            <a:pPr lvl="1"/>
            <a:r>
              <a:rPr lang="en-US" dirty="0" smtClean="0"/>
              <a:t>Clerical Work</a:t>
            </a:r>
          </a:p>
          <a:p>
            <a:pPr lvl="1"/>
            <a:r>
              <a:rPr lang="en-US" dirty="0" smtClean="0"/>
              <a:t>Balanced Curriculum </a:t>
            </a:r>
          </a:p>
          <a:p>
            <a:r>
              <a:rPr lang="en-US" dirty="0" smtClean="0"/>
              <a:t>Supportive</a:t>
            </a:r>
          </a:p>
          <a:p>
            <a:pPr lvl="1"/>
            <a:r>
              <a:rPr lang="en-US" dirty="0" smtClean="0"/>
              <a:t>Teaching styles</a:t>
            </a:r>
          </a:p>
          <a:p>
            <a:pPr lvl="1"/>
            <a:r>
              <a:rPr lang="en-US" dirty="0" smtClean="0"/>
              <a:t>Advising system</a:t>
            </a:r>
          </a:p>
          <a:p>
            <a:pPr lvl="1"/>
            <a:r>
              <a:rPr lang="en-US" dirty="0" smtClean="0"/>
              <a:t>Debriefing Pathos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Structural Residency Issues</a:t>
            </a:r>
            <a:br>
              <a:rPr lang="en-US" sz="3200" dirty="0" smtClean="0"/>
            </a:br>
            <a:r>
              <a:rPr lang="en-US" sz="3200" dirty="0" smtClean="0"/>
              <a:t>Program and Faculty Chance to Set Up</a:t>
            </a:r>
            <a:endParaRPr lang="en-US" sz="3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015 Resident TFM day 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447800"/>
            <a:ext cx="6858000" cy="385762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Each is an individual</a:t>
            </a:r>
            <a:br>
              <a:rPr lang="en-US" dirty="0" smtClean="0"/>
            </a:br>
            <a:r>
              <a:rPr lang="en-US" dirty="0" smtClean="0"/>
              <a:t>On the residency journey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Discovery</a:t>
            </a:r>
          </a:p>
          <a:p>
            <a:pPr lvl="1"/>
            <a:r>
              <a:rPr lang="en-US" dirty="0" smtClean="0"/>
              <a:t>The teachable moment</a:t>
            </a:r>
          </a:p>
          <a:p>
            <a:pPr lvl="1"/>
            <a:r>
              <a:rPr lang="en-US" dirty="0" smtClean="0"/>
              <a:t>Safe relationship with the advisor</a:t>
            </a:r>
          </a:p>
          <a:p>
            <a:pPr lvl="1"/>
            <a:r>
              <a:rPr lang="en-US" dirty="0" smtClean="0"/>
              <a:t>Signature Strengths</a:t>
            </a:r>
          </a:p>
          <a:p>
            <a:pPr lvl="2"/>
            <a:r>
              <a:rPr lang="en-US" u="sng" dirty="0" smtClean="0">
                <a:hlinkClick r:id="rId2"/>
              </a:rPr>
              <a:t>https://www.authentichappiness.sas.upenn.edu/testcenter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Avoid Sharing on Demand (SOD session)</a:t>
            </a:r>
          </a:p>
          <a:p>
            <a:pPr lvl="1"/>
            <a:r>
              <a:rPr lang="en-US" dirty="0" smtClean="0"/>
              <a:t>Can seem like “shame and blame”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Approach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“How </a:t>
            </a:r>
            <a:r>
              <a:rPr lang="en-US" dirty="0"/>
              <a:t>would you best describe your burnout level</a:t>
            </a:r>
            <a:r>
              <a:rPr lang="en-US" dirty="0" smtClean="0"/>
              <a:t>?” one question self rating end of July 2015</a:t>
            </a:r>
          </a:p>
          <a:p>
            <a:pPr lvl="1"/>
            <a:endParaRPr lang="en-US" sz="3200" dirty="0"/>
          </a:p>
          <a:p>
            <a:pPr lvl="2"/>
            <a:r>
              <a:rPr lang="en-US" dirty="0"/>
              <a:t>Results of self </a:t>
            </a:r>
            <a:r>
              <a:rPr lang="en-US" dirty="0" smtClean="0"/>
              <a:t>rating</a:t>
            </a:r>
          </a:p>
          <a:p>
            <a:pPr lvl="2"/>
            <a:endParaRPr lang="en-US" sz="28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Oh my Gosh!!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Be Careful what you ask for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743200"/>
          <a:ext cx="7696201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278"/>
                <a:gridCol w="4713923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and % of 21/24 </a:t>
                      </a:r>
                    </a:p>
                    <a:p>
                      <a:pPr algn="ctr"/>
                      <a:r>
                        <a:rPr lang="en-US" dirty="0" smtClean="0"/>
                        <a:t>Resident</a:t>
                      </a:r>
                      <a:r>
                        <a:rPr lang="en-US" baseline="0" dirty="0" smtClean="0"/>
                        <a:t> respondents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Wording</a:t>
                      </a:r>
                      <a:r>
                        <a:rPr lang="en-US" baseline="0" dirty="0" smtClean="0"/>
                        <a:t> of rating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(0%)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Nil, I’m loving my job and I’m excited to go to work everyday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  (43%)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little stressed, but nothing I can’t handle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 (53%)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I’m starting to get to the end of my rope, but hanging in there.  I can’t keep this up much longer though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(4%)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Horrible, I’m dreading going to work everyday and I need a break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648200"/>
          </a:xfrm>
        </p:spPr>
        <p:txBody>
          <a:bodyPr/>
          <a:lstStyle/>
          <a:p>
            <a:r>
              <a:rPr lang="en-US" altLang="en-US" sz="2400" dirty="0" smtClean="0"/>
              <a:t>Take a “short time out” (3 minutes, a redo): </a:t>
            </a:r>
          </a:p>
          <a:p>
            <a:pPr lvl="1"/>
            <a:r>
              <a:rPr lang="en-US" altLang="en-US" sz="2400" dirty="0" smtClean="0"/>
              <a:t>Gottman’s finding, “you can not hear your spouse when your emotions race your pulse &gt; 100 bpm”</a:t>
            </a:r>
          </a:p>
          <a:p>
            <a:pPr lvl="1">
              <a:buNone/>
            </a:pPr>
            <a:endParaRPr lang="en-US" altLang="en-US" sz="2400" dirty="0" smtClean="0"/>
          </a:p>
          <a:p>
            <a:r>
              <a:rPr lang="en-US" altLang="en-US" sz="2400" dirty="0" smtClean="0"/>
              <a:t>“Phone a friend” </a:t>
            </a:r>
          </a:p>
          <a:p>
            <a:pPr lvl="1"/>
            <a:r>
              <a:rPr lang="en-US" altLang="en-US" sz="2400" dirty="0" smtClean="0"/>
              <a:t>Teammate: Bounce it off the team, don’t be afraid to not know the answer</a:t>
            </a:r>
          </a:p>
          <a:p>
            <a:pPr lvl="1"/>
            <a:r>
              <a:rPr lang="en-US" altLang="en-US" sz="2400" dirty="0" smtClean="0"/>
              <a:t>Faculty give the answer once they say I don’t know</a:t>
            </a:r>
          </a:p>
          <a:p>
            <a:pPr lvl="1"/>
            <a:r>
              <a:rPr lang="en-US" altLang="en-US" sz="2400" dirty="0" smtClean="0"/>
              <a:t>Look it up together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Reframing Stress in the Moment</a:t>
            </a:r>
            <a:br>
              <a:rPr lang="en-US" altLang="en-US" dirty="0" smtClean="0"/>
            </a:br>
            <a:r>
              <a:rPr lang="en-US" altLang="en-US" dirty="0" smtClean="0"/>
              <a:t>when flooding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981200"/>
          <a:ext cx="8229600" cy="3779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752600"/>
                <a:gridCol w="2286000"/>
                <a:gridCol w="2667000"/>
              </a:tblGrid>
              <a:tr h="518204">
                <a:tc rowSpan="2" gridSpan="2">
                  <a:txBody>
                    <a:bodyPr/>
                    <a:lstStyle/>
                    <a:p>
                      <a:r>
                        <a:rPr lang="en-US" sz="2400" dirty="0" smtClean="0"/>
                        <a:t>Johari Window</a:t>
                      </a:r>
                      <a:endParaRPr lang="en-US" sz="2400" dirty="0"/>
                    </a:p>
                  </a:txBody>
                  <a:tcPr marT="45724" marB="45724"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Faculty</a:t>
                      </a:r>
                      <a:endParaRPr lang="en-US" sz="2800" dirty="0"/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4496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Known</a:t>
                      </a:r>
                      <a:endParaRPr lang="en-US" sz="24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Unknown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 marT="45724" marB="45724"/>
                </a:tc>
              </a:tr>
              <a:tr h="944960">
                <a:tc rowSpan="2"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b="1" dirty="0" smtClean="0"/>
                        <a:t>Resident</a:t>
                      </a:r>
                      <a:endParaRPr lang="en-US" sz="24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Known</a:t>
                      </a:r>
                      <a:endParaRPr lang="en-US" sz="24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Public Self</a:t>
                      </a:r>
                      <a:endParaRPr lang="en-US" sz="2400" b="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Private Self</a:t>
                      </a:r>
                    </a:p>
                    <a:p>
                      <a:pPr algn="ctr"/>
                      <a:endParaRPr lang="en-US" sz="2400" b="0" dirty="0"/>
                    </a:p>
                  </a:txBody>
                  <a:tcPr marT="45724" marB="45724"/>
                </a:tc>
              </a:tr>
              <a:tr h="13717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Unknown</a:t>
                      </a:r>
                      <a:endParaRPr lang="en-US" sz="24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smtClean="0"/>
                        <a:t>Blind Side</a:t>
                      </a:r>
                      <a:endParaRPr lang="en-US" sz="2400" b="1" u="sng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Transference/</a:t>
                      </a:r>
                    </a:p>
                    <a:p>
                      <a:pPr algn="ctr"/>
                      <a:r>
                        <a:rPr lang="en-US" sz="2400" b="0" dirty="0" smtClean="0"/>
                        <a:t>Cou</a:t>
                      </a:r>
                      <a:r>
                        <a:rPr lang="en-US" sz="2400" b="0" baseline="0" dirty="0" smtClean="0"/>
                        <a:t>nter-Transference</a:t>
                      </a:r>
                      <a:endParaRPr lang="en-US" sz="2400" b="0" dirty="0"/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Johari Window</a:t>
            </a:r>
            <a:br>
              <a:rPr lang="en-US" dirty="0" smtClean="0"/>
            </a:br>
            <a:r>
              <a:rPr lang="en-US" dirty="0" smtClean="0"/>
              <a:t>In Resident Advising and Coaching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724400"/>
          </a:xfrm>
        </p:spPr>
        <p:txBody>
          <a:bodyPr>
            <a:noAutofit/>
          </a:bodyPr>
          <a:lstStyle/>
          <a:p>
            <a:r>
              <a:rPr lang="en-US" altLang="en-US" sz="2400" dirty="0" smtClean="0"/>
              <a:t>Making choices going forward </a:t>
            </a:r>
          </a:p>
          <a:p>
            <a:pPr lvl="1"/>
            <a:r>
              <a:rPr lang="en-US" altLang="en-US" sz="2000" dirty="0" smtClean="0"/>
              <a:t>Unlock “learned helplessness”</a:t>
            </a:r>
          </a:p>
          <a:p>
            <a:r>
              <a:rPr lang="en-US" altLang="en-US" sz="2400" dirty="0" smtClean="0"/>
              <a:t>ABCD model</a:t>
            </a:r>
          </a:p>
          <a:p>
            <a:pPr lvl="1"/>
            <a:r>
              <a:rPr lang="en-US" altLang="en-US" sz="2400" dirty="0" smtClean="0"/>
              <a:t>Adversity: event</a:t>
            </a:r>
          </a:p>
          <a:p>
            <a:pPr lvl="1"/>
            <a:r>
              <a:rPr lang="en-US" altLang="en-US" sz="2400" b="1" dirty="0" smtClean="0"/>
              <a:t>Belief</a:t>
            </a:r>
            <a:r>
              <a:rPr lang="en-US" altLang="en-US" sz="2400" dirty="0" smtClean="0"/>
              <a:t>: </a:t>
            </a:r>
          </a:p>
          <a:p>
            <a:pPr lvl="2"/>
            <a:r>
              <a:rPr lang="en-US" altLang="en-US" dirty="0" smtClean="0"/>
              <a:t>Our belief about and reaction to the event</a:t>
            </a:r>
          </a:p>
          <a:p>
            <a:pPr lvl="2"/>
            <a:r>
              <a:rPr lang="en-US" altLang="en-US" dirty="0" smtClean="0"/>
              <a:t>What we believe in why it happened and what it means for our future</a:t>
            </a:r>
          </a:p>
          <a:p>
            <a:pPr lvl="1"/>
            <a:r>
              <a:rPr lang="en-US" altLang="en-US" sz="2400" dirty="0" smtClean="0"/>
              <a:t>Consequence: </a:t>
            </a:r>
          </a:p>
          <a:p>
            <a:pPr lvl="1"/>
            <a:r>
              <a:rPr lang="en-US" altLang="en-US" sz="2400" dirty="0" smtClean="0"/>
              <a:t>Disputation: challenging our assumptions and beliefs, what evidence for this belief, </a:t>
            </a:r>
          </a:p>
          <a:p>
            <a:pPr lvl="2"/>
            <a:r>
              <a:rPr lang="en-US" altLang="en-US" sz="2000" b="1" dirty="0" smtClean="0"/>
              <a:t>A chance to de-catastrophize </a:t>
            </a:r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Cognitive Behavioral Therapy Advising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Wellness Books: </a:t>
            </a:r>
            <a:br>
              <a:rPr lang="en-US" sz="4000" dirty="0" smtClean="0"/>
            </a:br>
            <a:r>
              <a:rPr lang="en-US" sz="4000" dirty="0" smtClean="0"/>
              <a:t>Positive Psychology Self Help</a:t>
            </a:r>
          </a:p>
        </p:txBody>
      </p:sp>
      <p:pic>
        <p:nvPicPr>
          <p:cNvPr id="37891" name="Picture 2" descr="Product Detail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AutoShape 4" descr="data:image/jpeg;base64,/9j/4AAQSkZJRgABAQAAAQABAAD/2wBDAAoHBwgHBgoICAgLCgoLDhgQDg0NDh0VFhEYIx8lJCIfIiEmKzcvJik0KSEiMEExNDk7Pj4+JS5ESUM8SDc9Pjv/2wBDAQoLCw4NDhwQEBw7KCIoOzs7Ozs7Ozs7Ozs7Ozs7Ozs7Ozs7Ozs7Ozs7Ozs7Ozs7Ozs7Ozs7Ozs7Ozs7Ozs7Ozv/wAARCAFaAOIDASIAAhEBAxEB/8QAGwAAAQUBAQAAAAAAAAAAAAAAAAEDBAUGAgf/xABREAACAQMCAwMJBAUIBQwCAwABAgMABBEFEgYhMRNBURQiNGFxc4GRsQcyVJIVI0KhwTNSYnKCstHwFjZTdOEXJCUmNTdDY2SiwvF10mWTw//EABkBAQEBAQEBAAAAAAAAAAAAAAABAgMFBP/EADARAAICAQMCBAUDBAMAAAAAAAABAhEDBBIhQVEFEyIxFGFxgZEyM7EVI2Kh0eHx/9oADAMBAAIRAxEAPwD1y2toGtYiYIySgJJQc+VOeS234eL8gotfRIfdr9KeoBnyW2/DxfkFHktt+Hi/IK5N/aiYwm4jEikKVLAHJ6D44NPZoBvyW2/DxfkFHktt+Hi/IKdzXEs8cETyyuscaAszMcBQOpJoDnyW2/DxfkFHktt+Hi/IKI7qCVisc0bsM5CsCRg4PyPKnc0A15Lbfh4vyCjyW2/DxfkFdiVC5QMCygErnmM9K6zQDXktt+Hi/IKPJbb/AGEX5BSi5hM5gEqGULuMe4bgvcceHKmbq3lnkVo5zHtRlxjIycYbr1GD8zQDvk1t/sIvyCjya2/2EX5BVX5BfxyI0uqHssqGzyJ87lj1np1+dcrYXkt24/Sx2qi7UUknBPUjPLOMZ9RoC28ltv8AYRfkFHktt/sIvyCqyXT7gLtm1ZgZEaJc+b5zc8jn19XyxSR6NeIYy2rTPsySCD52c9ef9L9w6UBaeS23+wi/IKPJbb8PF+QVX/ou82gfpKTODuJBJP3h48uTD5VYy3ENugaaRY1JwGdgBmgE8ltvw8X5BR5Lbfh4vyCnN43BcjJGcZ50uaAa8ltvw8X5BR5Lbfh4vyClkuIomVZJEVnOFBYAt7PmK6eVI0LuwVVGSzHAAoDjyW2/DxfkFHktt+Hi/IK6lnit4XmnkSKONSzu7AKoHUknoKQXMJjeXtU2R53NuGFx1ye7FAJ5Lbfh4vyCjyW2/DxfkFdiaMyGIOu9QGK55gHODj4H5VzJcRQsiyyIhkbYgZgNzYJwPE4B+VAJ5Lbfh4vyCjyW2/DxfkFOg5paAzVyAt1KAAAHIAHdzoouvS5veN9aKyUv7X0SH3a/SnqZtfRIfdr9KerRCt1TSjqO3bKIShV1YJk71YMp6jpjp66iX3D0l7cTy+XunasrKApO3AAK9eanaDjuOTnuq8qkmvdcUz9lYIdsrLGP5yhWKnOe87B3YyfCgI7cLzIWdL5pH547VSS3LHNs+vrjv6UyeEJZrNYptRdSYXR1RTsBZQCVGfbnOc57qlS6lrEeoQWvk8LGZpGC45iNZUUHO7HNGZvgBiuhe68YRJ5CikIzMu3cSwRSFHnD9ouM/wBEeNAMz8LPPL2h1AqN7MVWLkd0okIPnerHsJpLTh67WaeG7uVltpLXsBKNwmztRc7txH7JPTkcYJ5061zrzAsLLDDYQgZQPvODzz4bTXT3uv71MVgjR5OSxAOMHuLZHPFAD8OyPPHKb9sKIw6lOT7d2TyIwSWznuxQnDYitryGK/uVFyu1SWz2XPu9WNox4L4k049/qo0gyJpzeWgjMWQVOT3HI5Y+PPp3Uz5br7u4fTgsTEBWUjcAdvP73Xm35aAIeGnt0utl+xkuVjUu0edoV2fA5/d84qB3ACuTw9cs9uj3zBILRIe2TIkZgrqW68uTA9/Sl8p4ggW1jSxE8YtV7Z2Yb+02PkfeGfOCD+0efLlybviGaIsLAq4ki2oGUAr2rBznP8zacUB1/o1OJo5V1JgUwdvZ+ZkPu6buQ7sD50R8MFGjPlrKIhGqiOPaMKzE55kecrkH4Hup2C81x3j7WwjRSw3nIzjKZ7+XWTx+6PGuJLrV7rR8G1ktr5JImbYQVKdqN2055+YDyODz9eKAU8OMbOW3a8aQyTmXc6E+OARnrz68ug5UweFZiX3akzK2PNaLPRg3PzueSCPYfjXUU/Elza5urNLd9yjZEwzgxZY53dznGPVmuom1y3y3YPNnoHYHniIePj2p+HrGQGLfhO5tmh2au7LHklXiJJyqr13eok+s1Jh4bMdlbWr3hkFvOJgxj5nCbcdfWTmo73vFMgQrpyRqwjLEFSyndFvGC3gZvyjxGZenTaqs8ttcKpAEkiEsC4zI+wHn027cewg0AxHwvKhZzfhpDCYwxh+7kR8/veMeev7RpW4ZkePLX2ZNqoGMZ+6GLEEbuecgf2R4VxPPxFNbxRralHDQl2DBSQGjL9+Of6wY8B6670pdVvFuk1aK4t+3dXTs5AoiHZIGUENn75fHsz4UBJutGnu1hMl2A8IdVbs85UspA6+CgHxGelcRcPGO3uo/Ky0lxEsQkKnKADHLn8vD11YSyX6yFYbWF4x0dpypPw2n61TpLxDaDalqbktcSDMsg5R9oNnQ/wAwsc/0Ry50A1fcHSXsN1F+k2jFzv3L2WV87tR03c8dry/qL4VJPDG5p3a+k3zrMpwuFG85BxnquWx7fVS2Goa40ttHf2MMLSvtYKwJUbFbd948g29fy1HD8S28ks3YmdQ8+yNmUZUyr2fQn/w92OXtoBx+Gbh2ncaiA8p++ITnH6zkfO547QgeG0daak4SnluWmk1V2O9XUdmfNIWVf53hL15fdFO3kvEMltcwQWuxmSQxydoN2dz7QOeB/wCH1PQmrXTLi7mR0vbYwyozc+W1l3MFI5nntAJHdmgF060nsrcQS3HbqgAVigU/uqbRRQGauvS5veN9aKLr0ub3jfWislL+19Eh92v0p6mbX0SH3a/Snq0Qj3l3FZW7TzEhFxnAyeZwP3mqp+K9N3RxxGSV3kjQKEI++yKDz94pq5lhjmXbIiuuQdrDIpkabZK24WcAPLmIxnljHd6h8hQFRa8X6bJEpuWaCbGWQqSAMgZz4cxU5tdsUtY7lmdYpQSrFDzA6n2VKFhaAgi1hBGMHYOX7q7NrAVVTDGVQ5UbRhfZQFTJxD2Nok8kK5kaYqm/BEcasSx5eIA/tD2Vzc8TRLsW1heVyzK24MoBXI5HBz5+1eWfvVbmzt225giO0ELlByycn94BpDY2pbcbaEnJOSg6k5J6ePOgIB4k00Fh2khKCQtiMnaEOGJ9WR9K5fiWxiumgkMisHWPb2bbt5wcEY5cnTn/AEhVibK2znyeLIBH3B0PX50klhayl2e3jLP1baMnpzz8B8hQEGbiC1W1SeENIHnSFQQVySMkj2LlvYDUaDi/TpLZZG7QSMqt2aIWILFAq56ZPaJ8/UcWdtpVnawCGOFdgJYKVGASMHA7uX1PjSS6RYysrG1iBVw/JAMkdM8uf/AUBDt+JrG7IFv2hLFApdCAwbZ0/wD7F/yK7XiTTnUMjSvuGQFhYnGFJOAOmHX51Mg021gDbYVJZy5LAE5zn93d4V0LC1B822hGPBB6s/QfIUBDi4h02aN5I5wyoiOSByIc4UjxyaReIdPdVZZHIZVZTsPPcEI+P6xfnU7yG22Mht4trYyNgwcdKQWFqF2C2hC4xt2DGPl6h8qArbfXmuLi2t1twJZ7eSfzmwAEcLjp1O74UwvFHadgos8PPJNGu58LmMOTzI79o+Z8DV35Hb+Z+oi/V52eYPNz1xSeQ2pXabaEjOcbBjv/AMT8zQFXPxPYw2glw/atAJhHtPejOAT44VvlXc2uG0vDb3NuqLHD2ssokyqLjlyx3tuAH9AmrJrO3c7ngjY425KDp4fvPzoeztpC/aW8T7/v7kB3d3PxoCsHFOlMqMJZCHwFxGeZK7se3Brs8SaasbOZHCrncezPIjdkf+1vlTraFYETgQKgnKlgoAxjHTly6CpXkVty/wCbxchgeYKAh3Gv6dbQeUSSkx9h25dFLAR4zk49lR/9LNJ3unayFo878RnzcFwfkY3+VWfkFrt2+TQ4I2kbBzHhR5BafhoemPuD1/4n5mgIeo63Dpl5DDOh7J4JZmkU52iMoDyxz+/+6nLDW7HUZWjtnZmQZfKEbfOK4J8cqflUk2VsQAYIyBu6qD945PzNC2VqhytvECccwg7jkfv5+2gH6WkpaAzV16XN7xvrRRdelze8b60Vkpf2vokPu1+lPUza+iQ+7X6U7WiC0UmRSZFAdUUmRRQC0UnWloAooooAoopM0AtFIDS0AUUlGRQC0UlBNALRSUtAFFJRQC0UUlALRSZFLQBRRRQGauvS5veN9aKLr0ub3jfWislL+19Eh92v0ruVxHGXY4CgkmuLX0SH3a/SluII7mFoZVLI4wwyRkeHKtEZR6Dqtzdalf2d2X3JsmhDxlCEYfdAIGcEHn6671a+uNN1mylecixnDROmF82TGVOcZ54I69cVZrp1st4LwR/rwnZ9puOdvhXd1Z292iLcQrIqOHUMOjDmDW9y3XRx2S21fJVzXVzZXOkW08rvJcOyyFSACdpPMY6eGMUQ8QC8uLy0SExSWyucMSGODgEAjBB6gjPrqynsra4nhmljDSQHMZyfNNcrptom7bF98Mp848gxywHhk+FLjXJXGXRlTbcRFbPTo0haae5tDP8ArJAPNUDOSBzJz3Cu5eJz5Naz29oZFurR7lQ0m0qFAJB5Hxqw/RFgYYYhbqEgUpFjOUUjBAPXBHdSy6TYzbN1uv6uMxIFJAVCMFQB3Yq3DsTbk7kC84mW1sIbtbbeJLY3BXtAGCgA9OZ7+vTxIqReavNBqVvYwWnbPPGZATJtwAQD1Hgf3U5LoemzpGktojrHGYlBzyT+b7KeGnWqzxTiL9bCpRG3HkD1FS49i1PuQv03J+mn0s2oEi7WRt5w6HOW6d23HtIo199QS1jfTJds6vu7MgESgAkrzHLOOoqWlmTqTXkvZsVTs4iqYYKcEgnPPmPVT0ltHNLHK4JaI5Q7iMfI1LSdl2tppspIeI4hpf6SVpJ0uLhIooyMFGbA2nAzyOc9T7aek4jaC0tLmexkiSecwvvyDGeeDjGSDjl06ip7aXZPbyW5tk7OSTtWUDGXznd7c8810+n2slsts8KvEGD7W5+cDnPtzzrVx7GVGde5H0jVm1WPtBbmJQvnhm85HyQUIx1GPHwqFHe3L63rdu9ywitoYnhGFGwsrEnOOfQdaube1hte07GJY+0cyPtH3mPU01LplnNcm5eBTMyhGcEjco7jjqPUaiaTZXGTS5Ky+1+XTJGt/Je3aKya6d2k25CnBHTrUfibWJFsL22tAyTRWguGlEhQoCcDGOp5Hwq6udLsruVpZ4A7vEYWJJ5oeq+w1xc6Np93jyi2WQ9n2RLE5KfzSc8x386qceG0SUZu1ZXy8Rm1lhs0tZbmYW6Sybck4JxywDk9TzwPXUtdXmk1iawS03LBtMkvaAYDAkYGOfMY+NSG0uzeWOVoBvjTs1bJzt8D4j1Gu0sbaO5luUj2yzACRgT52OlS49i1PuUUvFUk2k6lcW0KxS2cQcJKTuB5/eUgeA6ZBz1qbea3Jp9jBLJAskskTOVEn80ZOOWT8sDvxUz9FWPYyRG3VkljEbhsnKDOF59wyeXrrmXR9PmjiSS1RhCGVM55BvvD15789atw7E25O5GuddeNtPWC1Epv42dN0m3bhN3PkaZn13ymwtBBAe01C1adQZNmxQoJ84DOfOHSrH9E2WIAIAPJlKxEMQUBGDjnXLaNp7wwQm2UpbgrEMnzARggHwxyxROHYOOTuVWm39x+iNAaWWR2uiFkcvzY9mx55Bz08QelSJOI2iv/ACd7P9X5aLPtBJnzim8HGOmD/wDdWC6VZpHbRrBhLU5hG44Q9OXwJHxrltIsWl7VoAX7YT53H+UAwG69ccqXHsNs17MiPrsrasLCC0DATCJpGcjHm7i2AOnd168quQc1RDhtfLjd9syP5R226NmU4znaRnbz6Hlz/fV6KzKuKNQ3c7jN3Xpc3vG+tFF16XN7xvrRXM6l/a+iQ+7X6U9TNr6JD7tfpT1aIIagR61YS3AgSbLGVoQdp2l1GSufHH0NTyKqIeHbWCdZA0hRLlrlYzjAkYYJ9nM4qrb1MS3dBdI1CfULi8dgqwwzvCq7CDlTjOaq73iW8s7TVZf+btJZTiKNOzbzxheZOf6X7vXyvrDT0sBOEd37eZpm3Y5Fjk49VQ5+HILizvrV55gl/L2shGMg8unL+iK2nDdyc2p7VXuSbrVrXTgq3khU4XcwQ7QWO0ePU03ecQ6dYzzQ3Ejq0Cq0hETEIp6EkDGKZ1ThyLVZTJLdTpmNUIXbjzW3AjIODnw61FuNBlv9avjcBxZ3FtFEWBGX2kkj1f8A3RKHcN5F7IsLriDT7KaWKeR1aEI0hEbEKGOASQMY5U4NQH6SubZiNsMKS7QrbsEtz8CPN7vA1XT6I99rF8Jw8dncQwp5hHn7CxI8QOY+ZqzOmr5dPeCVw80KwkcsAAsQR6/ONRqKRU5tjVpr2n3jFYpW5QC4y6Mo7M9GyR0oXX9Oa2luTPsiiRZGZlI81vunn44NM23Dlrblf1krqLMWe1sYMY9g686WDh+CDTDYLNIYyqru2rnapyAeWDnoc9RR7Ank6kh9Zs44opHdlEzmOMFTlyATy+APt7qkPdxR2Zu3LCIJvJ2nIHs6/Cq1+GrN9OSwxiBWZthUFctnoCOWM8vCpdxpkdxpDab2ssaGIRh1bzwOnWo1HoaTn1OG12wWzubppSI7SQxzeaSUblyx8R0pRrliba5uGkZEtW2y70IKkgEciM88jFQxwzB5DfWbXMxjvXDv90bTgDlgY/ZFPT8P29xBfRSSy4vWVnIIBUqAARy/oitVAzeTsLpWpTX1/qUMigJbSqkfm7TgoG5/E1W3/Ed7p76rG0EUklmqSQIAR2iHJJPPuAPTwq407Sxp89zMbiWeS5ZWdnCjmFC9wHcKJ9HtbjU1v5F3SLA0O09CCfr1HsY0Tipc+wam48PkaXVkjDXE80YtnaNIAqHczMAQOvPr3D6U1PrJe50s2jK0F5O8T7lORtVs+w5XFD8NWbaNbaYGkCWrK8bk5bcpzk5yD7KkPo8TyWbmRwbOQyIAAASQQc8umCelT0CpnOm6hJcS6itwyBbW6MSEDHm7FPP15ao17rpsddW3l52fkbXDMkZZgQwGeXdipsGk28TXfaDt1u5u2dJVDANgDkMeCimrzQoLu5M4lkhJtmtSseMBD1xy5GrcbFT2ndxrunWwBkuBgxCXcASAhIAY+AJP+cUi6siX1/FK67LOJJGARtyghiSe49O6mpeHbRrqG4jLRdlAINqgEFBzA5jkRz5jxp19Gie4vpjJJm+hWKQcuQAIGOXXzjU9JfWd2WtWV+HMDvhIlmJeNl8xs4YZHMcj8qLDWLTUpWjtizbY0kJK4G1hlTz8Rn5VFXQxZWkwtZJGkNktqgYgclDbeeOvnGmuHdJvNMlftZ2kiaNRh4o0YEcgBs7gPGq1Gm0RSnaTRfUtJS1zOxmrr0ub3jfWii69Lm9431orJS/tfRIfdr9Kepm19Eh92v0p6tECkpaKASilooBKMUtFAJiilooBKWiigEopaKASilpKAKauLiO1iMspwgxk+FV97rKafchLkbEP7Xq8f8fbVVr2tQX+lPBaygmVD15Z7serBI+Roquma2T22kaGC9iuJmjjOcIrg+IOcfSurq7hs4xJO4RScAnxrz3QNZkttTt4nYbGjZSSeeObD61I1DVJuILy0tU/k+0BODjIODn4Amq63KJvyZVKXRc/8G/Rt6Bh3jNdVXyaraWqhZZAmE3c+gGCfoPp41ItrhpbcTSr2e7mFPIgeus2rpHPa0rZIorlJFkQMjAqehHfXdUglFLRQBRRRQGauvS5veN9aKLr0ub3jfWislL+19Eh92v0p6mbX0SH3a/Snq0QKKKKAKKKKAKKKKAKKKKAKKKKAKKKSgOXYqhKjJA5DxqhveLLS0Uq0UnlAbBgK4b2+seuri7FyUzbMmR3ODz+VY/X5nnRodS0uaEKOU8aiRRz6+IopQj+pG44cmR/22iRqus6drFmYVZZu0TdGmQG3d48PhWXjluIjDbtbIwLHBVcFsjmre0DGfXS2mnBJS8bC6tueRFJhs47geh5Dl8vVMLR3ljcQ3Ct2yJtySQygc+efCk3jcfSzvi83HKppFQ1tPFfq8eWRCSpA5HPIdfDP7qsuH43t5ZryVTti8wcurEdPYBnNN2t3I8PYSOSFzj+mcdfmD86u5bJXgit1ZhGCd2MZYsSSPkOvdms+Y5R4XJuSUJPc/S0l9kd6ZE+pXTarfPstFO5Qx5MAeXwyB7cCro9tqkheUmDT057T5pl9vgvqqovb+GF0UQSTxx4EVvEvLl+0T4dPrULVdTv7qLsr+aGxh5fqEHaOw8MA1iMljfJqWKWoVx+3/hr4dVt55uwswZ9uAzp9xfj/hViKy+iXd52K2tjpckUK8u2uSF/cBWkgEojxMys/eVGBXTcpex8UsUsbqTHaKKKpkKKKKAzV16XN7xvrRRdelze8b60Vkpf2vokPu1+lPUza+iQ+7X6U9WiBRRRQBRRRQBRRRQBRRRQBRRRQBTcu8ITGqs3cGOBTlM3BIiOJBH4sR0oKshyNq2DsW0U9252P8Kh3n6Ra3ZbiS0CkecPOx86a1GMyIAl5dOxPUHauPHlgY+dZk6TPJOz+XSOytuzGC2On7TYFc3N3wj68eKG25Sr7C3NpBbt20RguF57kVywz4g9c11YTi48wxMrADZz5qPA5xkfOuo7FZGEQvbqVyfvCdjy7z1AAqfLb2+nWoYxmYk8mmcnn6hnPhRKS5ZcmSD9MeWQDp8dmZn1BmgtcKyuyEDOeg9fq9VWKol9CbtT2sEpIjCvsG3p34I6Ypm+jhvdN8mvd0bySAqI8DbgdcfGkjlXTtLhgtcSW0e4sHG5icnOfryrXrcvbg4y8nyVUnvv7Hc0emKoRmUKPvKpbBPd0p6C3023kEttNbiU/dEjFcZ7hiot4gvbVLhUljBH3oZjj68qgpAJ/wBXHfXcb+BmPP1EMcH5ipLdVxRrEoN1OVM2IbVtoMb2h9R3CpEbaoDh0tmHfh2H8KxFppc8F0oF9IpxzQ7kbn3dcH4HvrV2I2xoPLbiNh1EvnD5nP1qRk/Zo1lxRS9MrLtc4GetLXCZ2DJBPeQK7rofKFFFFAZq69Lm9431oouvS5veN9aKyUv7X0SH3a/SnqZtfRIfdr9KerRAooooAooooAooooAooooAooooArllVvvKDjxrquJAWQhTgnocdKAz+uXckSCG2izJMcBEA3t6/UPWazk9rKpEXbJJIcjZHkgHwyfvH9w9Vai/EduTbWkZmvbkc2Y93ix7hz6VBa0TSbUxCXttQkTLSscCNe8n+aPD2VfZbpPjsdISTeyCt9WyqV001WhDNuziTa24k9wHrz/HrzxCbdFeBZmBlU8l3Fli5dM9565/+sWTRJp8AuyT2rIfJ1flgY5yEeOOg7uQ76pbRCY97ZdmGQp6sP8Aif4V8z3Sds9LFGEU0u3LLNrkzXDEDcIogSfAtn/H91c+U7PKIeW3fuQkciDy+tNWisYLuTqHcgt4hSMfvzUQTGad1dGANq4TA68yf4PVSlJcEeLFCTtdji3vJFnEbc0UEyRoMEf0x4nuI/4VMDRzuwl85l55BxvHiPX9fXVezGO6gvHdlkRtuMdHB6HvwRn21dCFXt0vNPk7NmJCsRuVG/mH1E559x/fnHuTs6aiON8P3G4I5SSbeUSPF53YhsMR37T3+w9K12jXQvIN7orN90sBgj1EdxrM6ZZy6jmWPEN/aN50L+aXGO/4jqK09itvdnyiJWt7lTtlBGCcdxHeK+ycHH5njLLGf6lT79y1VQowBgequqQdKWsAKKKKAzV16XN7xvrRRdelze8b60Vkpf2vokPu1+lPUza+iQ+7X6U9WiBRRRQBRRRQBRRSUAtFFFAFFFFAFIRkYpaKAhNEtortDHvmlPU/tH1nwqONNhgtnkuW7SRj2kzHluI7v6o8P+NWmKYu1ZoSqruPLAPTNRq3yVS2rgw2rSXF1PLkEF+RIGNi+H1z7T/NrryR7W3jk7LYDCZjnqFHTP8A7PjmtDfabG0UFipJadwZHPUqObfPp/arprX9IXlwrY7GHbFjHX9o/UD4UUfU32O7zVjjFdXz9DKQhYtHOMjMjZ5c+opuJI20xZ2jBMGBz5ct5zz8MPVpcwxHSJ9oIO/PTPR2H0FSLHT07C13KCt0pQ56c1Xu/s1ukuPkaeRtb+7KGfT57iyulWLCxsArZxhwccvkv5jUjhqae3vWt7mHEE6+ehX7p5fu5/TwrSx2a+XXuny845oxKmO4nKnH7vnTttZrPZxyKB5RCSr+DEZBB9vP91WT9TXRnCE28Sv3XH2FbRlhu1v7bd28Y24J5SJ4H1+up6QRyyJcqCrgYOOWfUakRj9WvXp39a6AxWOTDpoBS0UUAUUUUBmrr0ub3jfWii69Lm9431orJS/tfRIfdr9KdNNWvokPu1+lO1ohX32t2mnK73QnSOP7ziByo+IGKiWfF2j6gzLZzS3BQZYRW7tj24Fd8WqG4V1Ef+Q1Y77KRm41M+Cx/Vq5Sm1NR7npYdNinpJ53dxaNw2uWyruMN6AP/Ry/wD61H0/irStVvzY2czvOFLFTEy4A69RVxjuNUz6VHHxbBqUceGe1kjlYdMgqV/j8q293Q+SHlNNNO645/6M9xbxbrnDt5Fbotk4lj3huzbI54/nVtrV3ktonfG5kBOPHFea/ap/2vY+5P8Aer0q19Fi/qD6Vzg3vkj7dVjhHSYZxVN3f5HaWkzijNdjyxaKTNGaAWikozQC0mBRmjNANmFO17XHn7doPgK4jh7KOTvZiWOKfzRQnWymuLLZZNGqc+zIPtxT1ta7rG1O3zomDDHL1fQ1YuoZSpHWhF2oF8BQ2pUqGZIC11FMvVQVPsP/ABAp1IUjZ2UYLnJ9uMV3mjNDC4OJRIY2ETBXxyLDIB9lYTU+L9c07iqPR2FmyGSNS6xMCQ2PFj41vq8r4nGftNtx4ywfwrjmbSVHq+GY4ZMkozVra2epgnFdVzS5rseWLRSUtAZq69Lm9431oouvS5veN9aKyUv7X0SH3a/SnaatfRIfdr9KdrRCo4q/1W1L/d2+lY77J/5bU/6sX/yrY8V/6ral/u7fSsH9munRahNqHayTpsWPHYztHnO7rtIz0r55/uxPb0qT8OzX3R6fNMkEbSSMFRRkknAApnTbo32nW93gDto1cAesZqj1fgy11CykjW8vVfadm+5eRc92QxOatOHlKcO6eh6rbRg+0KK7Ju6Z5coY1i3Rdu+xgvtU/wC17H3J/vV6Vb+ixf1B9K81+1T/ALXsfcn+9XoU1yLPR2um5rDAXPwXNcofuSPQ1SvR6dL/AC/kqNY4sFrqcej6ZB5ZqEhwVJwkfLOWPs54qa0GvdhvW/tO2xnZ5OdhPhndn41hPs4LX3FV3eztul7JnJ9bMM16l3Vcbc1uZy1uKOlyLFFW0lf1Zl9B4v8AL9Sk0jUrfyPUI2I25yr48Pr7KvNQe8jt2ltXhBRGYiRCc4HqIrzP7QS+ncZRXkB2yGKOUH+kCR/CvTJJhPo7TDpJAWHxXNITbuL6F1WnhCOPNBcTXt8+pmODeLtQ4i1G4huYYI44otw7MHOc47zWruvKig8leNW7+0UsD8iK85+yof8ASd+f/KX616celXC24WyeJ4oYdU4Y1SVfwYjh7jPU9W4lOl3Nvbxom/eUBzleXefGtNrN5eWNhLdWsUUvYxs7rIxHQZ5YHtrz7g7/ALxr3+tP/er0fVVDaReKehgcH8pqYm3Ftm9fix4tRGMI8UuPqZXh7je71eC8eSzUyxsiW8MWcuzbupJ6ebnPhmmbfizX7fi2HSNUtbdVnYALFk4B6EHPOqr7LbUS6ne3BP8AIxqAvdlieftwD8zXpLWdu863DQRtMowJCoLAeGazj3SgnZ01vw+m1E8ahar8OjPcW8Q6nw5bJcxQ20sckmwbt2V5Z/hVlwzqVxq+gW1/dBFlm3EhBgDziB+7FUP2oD/q7B/vA+hq14I/1P0/+of7xrSb81o45MWP4CORL1bqs61fiBrXVbXR7GNZr655+fkLEnPzjjr0PKu7scQW1u09tcWt06jJgaEoG9QO44PtzWM4uuL3h/jqHWli3xMi7Sfuty2sue4/4itRo3HOjauoRpvJJzy7OY4z7D0NFNOTTfJqeknDFDLjjui1z15LDh3U5tX0eO+mTY0rMdn80biAP3V5/wAVSJF9pMMkjBUSSEsxOAAMV6ZY20dnAYojlS7uOXTcxbH768z4pRZPtKgRwCrSQgg9/Ss5v0r6nXwtxeoyNLjbI3M93rt8hfSYLaCIjzJLwtub17QOQ9vP1VnIONtW0vXhpXEFvAMsF7WLIwD0brzFb8DAryn7Tk28T2zDkTbL/earlbityZz8Ojjz5HhnFU0+ep6qpyK6rmP7g9ldV3PJM1delze8b60UXXpc3vG+tFZKX9r6JD7tfpTtNWvokPu1+lOmtEKfi1tvCupH/wAhqx32Tn9fqY/oxf8AyrV8RWurapp11p9rawBJl2CWScjl7Apqj4V4Y13hi5nkMdncpOoBCzMpGPavrrhJN5E6PY084R0OTG5Lc2qRusZpFVUUKoAA6AVxbvK8StNEInPVA27Hxrts45DNdzxzzD7Uz/0xZe4P96vQbq38t0KW1Bx21uUz4ZXFZLirhTW+Jb+K5RLS3WKPYFeZiTzz3LWv003vk4jvLdImRQAUk3huXsFcIp75X1PW1OWHw2GMXzG7/J5v9mkhteJ7i1lG13hZcHxBH/GvVKyOscGz/plNc0SZLe8VtzRv9xz39Ome+rePUtXMG19ClE2O64j2Z9uc/uq404LazOvyR1U1mg/dK12ZgftFV77i+3tIRukMKRgf0ix/xFekyxC30V4R0jtyvyWqTR+E5I9Zl1zV5UuL6Q5RU+5F3cs9cDlWkmiE0DxN0dSp+NIRabk+pnVaiEoYsUfaC/31PNvsrP8A0nfj/wApfrXpUsqxRNI7BVUEknkAK870jhriThXWpJ7C1ivreRSh/WhMjOR16EY9da0WWpaogGqCKC3x51rCxYv6mbly9QHxqYrUdrR18ScMuo82Mk4uvr+DBcDTrc8ezzpkLKJXGfAnNemaocaVdk90L/Q1hNC4W4g0viV9T8kh7Ms/mPMBkMT4Z9VbLVY9RudKktre2iM1xEyMWmwsZIx128+vh3UxJqLTRfEpwyaiMoSTVIxf2Tn9fqf9WP6tXpFYbhPhjXeGLi4kaO0uEnVQQkxUjGfFfWa20Zdo1LrsYjmuc4NawpqCTOHimSGTUynB2nX8GO+1A/8AV2Af+oH0NWvBB/6oaf8A1D/eNQeL9E1jiO2jtLeK3gjilL75JjluRA5BeXWrDhew1HSdKg029hi2wqwEscu7PPI5EDxqJPzWzc5w/p8cd+pSuvkSgbTVzeWd1BHKtvL2bI65B80MD/7qx/Ef2cWy2815pMrRMgLmBzlSO8A9R/npV1LpeuaZxJd6rYLDd215t7S2L7GGBjIJ5ZqZdT61qFpJbW+mG0aVSpluJlIQHqQFJyflSUVNepGcObJp5qWGfDq+fzaKf7M9RurzSJ4LhmdbaQLG7HuI6fD+NUHExH/Kbb+9g/hW80TRE4d0YWlqvbSDLsSdvaP4+qsvqnCGvajxMNaAs4wsiMIjMxOFxyzt9VYnGWxLqfXp9Rh+Ly5bqLTS+56BXlX2nHPEtsP/AEyn/wBzV6dA9w8BaaARyDPmh9w+eKw3E/CGucRast8otIAkSxhGmYnkSe5fXW8yco0j5fC8kMWo3ZHSpm/T7g9ldVFs3uni/wCdQLC45YSTeD8cCpNdkea1TM3delze8b60UXXpc3vG+tFZBf2vokPu1+lPUza+iQ+7X6U9WiCUtFFAFFFFAFFFFAJRS0UAUUUUAlFLRQCUtFFAFFFFAFFFFAJRS0UAUUUUAUUUUAUUUUBmrr0ub3jfWii69Lm9431orJS/tfRIfdr9Kepm19Eh92v0p6tECs/e8WQ6bxJZaNeWrR+XcobgOCmeeFPLIJOB8a0FYnj7SZNX0vUDbcruwSG6gI65UuSB8M/HFAbXPKqG14rivuKLrQra1ZntU3vMz4U8wCBy5kHI+BrnSeJP0twfbavCim4njCCLPLtidu3PcN3f4c6ptFgW1+1TUIF5iPS4hnxORk/xoDcg5FUd9xTa2PE9hoUkMjS3oOJR9xCASAfWcdPWKvCQoJJwBzJrzjjOeKTh624itJ4TeWV8t6ke8bmjJChSO47dhI7sGgPR6otU4nGl69YaO1kZJdQLCF1kwox13cuXwzVxaXMd5aRXMJzHMgdT4gjIrFcXMU+0XhRgjOQ03mrjJ8310Be3XFEena7Z6TqVo8BviVt51YPG7D9k9CDzHd31YanqElhDE0No91LNKsSxowXrkkknuABPwrK6tCeIONtKgvCNPj00m4iim/lLpuX3cZXaMc8En1DrW1KKzKzDJU5Hq7qAor7ieTT9Z0/SZ9P/AF+o7+yKzZUbRk7jj/Gp9tqc8urS6fPYmEpCJRKJNysCSMDkOfKszxR/3kcJ+24/uitrsXfvwN2MZ9VAUWvcUfoLUdOs3sWmbUpuxhZZAAGyB52RyHnDxq7LydllUUyY+7u5Z9uP4ViPtA/1n4O//Jf/ACSt13UBQaDxda65qV9phge0vbJsPDIwJZem5cdR/iPGp2p6pLp0toiWfbi6nWBSJMbSQTk8unKsfxLpN3Da2vF2iqf0hpzP2qL/AOPCHbcp8cDPwz6q0ltqlnxHpWmalaNuikuFcAjmhAIIPrBoC9GSBkYNRNUvm03Tri9EPbLbxtI6btpKqCTj18qmVW8R/wCrOqf7nN/cNARNG4hudd0aDVbPTR2M4YorzgNyJHhjqPGrPTb1tQ0+K6aB7dpBkxOQShzjBx7KxnCGp3Om/ZbaXEFhNO0UMhUrs253tzPnZwO/l3Vuo1VFwoAHgBQHdUGrcT/orXNO0l7EySakzLA6yYUbcZ3cuXXuzV/WH4vKr9oHB7MQAHuCSf6q0BdXXFMOm65aaVqdq9s19lbacOGjdh+yehB5ju76vqwXGVrJxPxBoWnacvax2tx5Tc3KDKwqCOW7pk8+XXpW9oAooooDNXXpc3vG+tFF16XN7xvrRWSl/a+iQ+7X6U9TNr6JD7tfpT1aIFZ+z1S0l4p1C3MqlXhgSMn7rtmTcoPQnmOXrrQUmB4UB5/wbw/e6TxPqunlXj0i0ufKLUEHDO64GD3hV6+sDwpzT7uIfazqVyWxbS2SRRzEeYzgryDdM1vMCjAoCl4l1OK0sRbCTE126wjAJKKzAM5x0AGTnxFSNVtbPUuH7m1lkRbWe3ZO0BGApGAQassCjAoDG/ZnqcsnDMWmXwZLuyZogrqVLoD5pGeoA5fConFdwh+0ThuVSTFaNJ28gBKxZHLceg+Nb3Ao5UBhvtFjnEnD+rWqNJFZXyvJJGpbYhxljju5fvrawzxXEKzQyLJGwyrKcginOVGBQGB4mvIZftD4buIm3wWpl7eVQSkeRgZboOlb1JEkjEkbBlYZBByCKXAooDA8fTK/EvCzR7pFtL8SXBRSwiXKc2x05A9a3LXUCW3lDSoIcbt+7lj207gUYFAUvDV7b3mlCNHBdXk3RsCGALtgkHngisvY6XecJ8ex2FpGW0XV3MyKM4glUEkf58R4V6FgUYFAFVPFFxFDw5qCO4Dy2sqRr1LsUOAB3mraigMXwHe2lpwJYWWofqpER0lhmjIOC7ciCO8GtFo2qDVkuZ40dYEmMURdCpcADLc+7JI+FWWBRgUBVaPxBFrN3qNvHaXMB0+4MDNMmFkI71+X7x41leK7yN/tC4akTMkNm8vlEiKWWPcAMMR06Vv8CjAoDmN0ljWSNlZGGVZTkEeIqs0fiCLWL7UrSO0uYDp0/Ys8yYWQ8+a+I5fIjxq1owBQC0UUUBmrr0ub3jfWii69Lm9431orJS/tfRIfdr9Kepm19Eh92v0p6tECiiigKXX9afTZ9PsrdUN1qNx2MZk+6gAyzEd+B3ZGSaW5fVrO7sljniuYZ5wkxePDRjBOVI5Y5Y58+fWmOLuGP9JLKEQ3b2d7aSia1uF/Yb1+qqKx4t13QdUttH4tsFYXEoig1G3P6tyemR3H5eygNZrt3c6foV7fWpi7W1t5JQJFLK21ScciPCq7hrU9W1/hq01R5bOCW5UtsFuxUYYj+f6qm8T/AOqmr/7jN/cNZfhc6yfsxsf0d2CnsGwSGL7dxztx+1jOKA2Wmvcy6dA94qLcsg7UICFDd+AeeKz68Q6oftDbhzFr5Mtp5R2vZNv6gY+9jr6q1S9KxEWP+Wqb/wDD/wD+goDbis7xzr19w1w9Jqlitu7xuqlJkYg5OO5hWizisZ9rH+oV372P+8KA1lm8z2kbzsjSMgZtilRnHcCT9apP9IptS4ln0XSFiIslBvLqQFljY9EVQRluR55wMd9Xtv6LF/UH0rDfZUd9trssmO3bU33k9eg/xNAaPWJ9W0jS5r63kjvuxG94pUCnb37WXpgc+YPSrkBzGOY34645Z9lU/E/EEXDumPeXljLcWmQjmIqcbuXMEjlVrazNPbRzNGY96htpOSM0BmNJ4pvpOM7rQNThgVCjSWUsSsvaBWKsCCTz5H5GtNd3KWlrJcOCVjUthRkn1DxJ6V59xpBLb6VZcVWYYXOk6hMWK/tRmZgQfjj5mtel/FrMmnm0kV7eRFu3Yd6/sD1Etz/sEUBC4K1/UeIrO7uL9LaJre6eDZCjD7uOeST41paxX2XnOlaqf/5Sb+FafWriW20yU26NJPJiOJVxks3IHmQOXXr3UBSaLxRd6hxlf6RcwxxW6QLPZkAhpEzgsTnnnIIx3VqTnHKvOuKbhtH4n4c1zyCeyihk8imklaMqY2HIea56ecedeijnQGNk4wvdN41GkapDANPncQ292iFT2u1W2tlj/OA+NaLWbi8tdMmuLEw9qgyolQsCcjwIqm1PQLfiew13Tp8KxvAYpMZMbiGPDD/PTNV/DPEFxf6Le6Jq/maxpn6uZSMGRAfNceP+T30Bt4w6xgSMrN3lRgH4V3SDpS0AUUUUBmrr0ub3jfWii69Lm9431orJS/tfRIfdr9Kepm19Eh92v0p6tECiiigKvUjqUWp2dxZ263FuqyJcRhwr89pBXOAcbfEdaga3pNzxFcabE9u1rbWl0t1I0jKWYrnaqhSepPMnwrRYooCr4ihubrQb6ytLczTXNtJEnnBQCykAkk9OdV/CVpqOh8LWWm3dg7T26FWMciEHzieXneutJiigK/SDqDw3E2owiGSSZikIcNsQABRkcsnGT6zWei0jVk+0mbiBrI+RPZi3UCRN+cg5xnpkGtjRQFTO+qXGr2Kx2jw2cbu9xI8i+d5hCqACe8g/AVW/aDpOoa9wzJpmnW4lmkdGyzhVABz3mtRRQEexMpsohNCYpFQBlYg88eIJrL23DuocN8V3mqaREtzp+peddWu8K8b5J3Jnkep5ZHWthRQGU400zVOJ9AbSrOyMDyyIzS3EihVAOf2SxJ+FaWMPBaIhXe6IBhe8geunqKAodNsLi40S70vVLNoluHuMkurBkkkZh0PXDVE4H4euuGOHjBeEz3Zc5CsDhATtUE45cyfaxrU0UBkuAtH1PQrS+t9RtezM9486MsisNpA5HB61a3gv5tesytm5sYA7s4dctIfNXlnOAC3xxVxiigM/xvo8mv8AC11psMHazyAGLzgArA5BJPsx8anaE2oLottHqcBjvIolWXzwwdgOZBB76sqMUBT6Ql7Fe6kbmyeJLm67WJ96nzezReYB5HKmqbivhO6vNc0/XdIPZ3kUixXQDBe1gzzznrgZ/wAgVscUUADpS0lLQBRRRQGauvS5veN9aKLr0ub3jfWislL+19Eh92v0p6mbX0SH3a/Snq0QKKKKAKKSoGo6mLFoFCB3mlRMbsYDMBn99VK+ERtJWyfRUFr9xfzW6xgpBAJXfdzyScDH9k9/hXF1qEtstuWiTdO6Rgb/ANpjzA5dwyfhSmTehdQjvmu7d7RiEX+UGcA+cv8ADd3fLqI4h1QWzDLGQzFhl+RTJwM55cscx6uR51Il1F4Li0t5EjV7guWy+NqqOvr54Hxpj9Nn9ELfrEh7SYRxDfycF9qtnHLI51qmYbjb5HJre8CXXZPJvLgxEtkY5E8s9M58OXSm2h1Im6YbwWhxCok+620c858fVTt7qj2emyXohEwUgoqN/KJjJI+GT8KcW+aZJXt1WVV2hSGxnIB5+oAg1OaHFnQ8p8qVuzfs9hBG4cjnr18KiiDUc253PyWMSguOufOI+nrz6qE1ljo0mqywhYFieUYbJIGcfMDPxpxdSle5htFhAneHtpQTyiHQc+8k8vgatMWjuwW9SDF0pMoQbmD5DPzzgdw6UwIdTEe1mdjmQbg4H3uan4cx8Knwyym2WS4jWJ8ZZQ24L8cCq+y1p7w2AWFAbtGlYCTJjQYwenPOV5cuvqqcl4VD09vd5uuyaTJixCS/Ldz9fs+VR5YdX7JwkmZNsuxgcAPy2EjJ83ryqRJqqrrVvpqoGMqOzPu+6V28sf2vpTU2tNHfyW6wB0jliiLbsEs56AeoEE+o1VZHt7jttHfJqNy0rMbd/wCSBYHbyHx5nP8AnFMRwaqYEDuRIRHvO7IL895GCPN6cuXspbjW2gvjbi33oLiODIbzizDJwMdwIPsz4U7FqbSy6gBGBHZNs3hs7jtDHl6sinIuPcsVGFAPcKWq7TtUOoQwyLFs3o3aqTzjdTtK/PPyrmx1V72ITLGvZ4cna+SADheX9IAms7WaU0WdFVFtrTz6XJqPk+6JLftQsbbmLYJZMY6jAHtNTrC6N3B23mFGwUdGyGBAP1yPhRpoqkmSqKKKhoKKKKAzV16XN7xvrRRdelze8b60Vkpf2vokPu1+lPUza+iQ+7X6U9WiBRRRQCVWXGktdD9ZcHcJ1mDBBy2kEL7OX1q0oqptexGk/crTpWbyeYTMI7naZY8ZzgYwD3AjqK7utO8qv7W5aVgtqxdY8cixBXJ+BNTqKWybUV1xpbz3kl0LlkdoDAgCjzASCSPXy/cK4OjEW1hbxz7EscbBtyGIUqM/A/OrSim5k2IhLYP+oEk3aLEDkFB5xIx8OuPZTcGlC10f9G287ooRkWQ4LAH/AAzy9lWOK4eaONgruqlumTjNLZdqIU2libTYbESBY49gPmAhgpGBjwOOddPpzeXm8hnMTvGI5BtBDAEkY8DzNSfKYMH9anLr5wrk3lsrbTcRgkZwXHSlsbUcXlo1zYyWqTPF2iFO0HNgCMZHrpiLSzDeeUrO2VtxCibRtQDnn4/wFS2vLZM7541wC3Nx0HU0gvrVsYuYjuJAw4OSOo/cflS2HFN2Qk0YLe2l32xMlsjr90frC+Mk+vkKfstPFqZmdxLJNKZSxQAgkAfQAVI8qgwT20eBzzuH+fGnetLY2ogWGmiyWYmTtZJZWlMjLzBPd7B09grlNKdLM24uSS05mZ9vNsvux7M8vZyqxxRS2NqK9NJSHy1oJXikvDkuP2Dju+OT7TXNtpT21o1styQBEsSFEClQBjPrNWVFLY2orodLaBZ2jm2TXEgld1XC7gAPu+GBz5/Gn9OsI9PgeKM53yNI3LA3McnA7hUqlpbCikFFFFQ0FFFFAZq69Lm9431oouvS5veN9aKyUv7X0SH3a/SnqzQuZ1AAnkAHIAOeVHlVz+Il/OapDS0VmvKrn8RL+c0eVXP4iX85qg0tFZryq5/ES/nNHlVz+Il/OaA0tFZryq5/ES/nNHlVz+Il/OaA0tFZryq5/ES/nNHlVz+Il/OaA0tMT2kVwwaRSSEZMgkea2Mj9w+VUPlVz+Il/OaPKrn8RL+c0BYpoNkkyShGzHjaC2RyOR8jzo/QFiZnlKOxYAYLHCgeFV3lVz+Il/OaPKrn8RL+c0BaDRLEAgQ4DIUIBPNTXK6Bp6FSsBBT7p3Hl1/xPzqt8qufxEv5zR5Vc/iJfzmgLQ6LZFVXsjhc4AY4Gc//ALH51YCs35Vc/iJfzmjyq5/ES/nNAaWis15Vc/iJfzmjyq5/ES/nNAaWis15Vc/iJfzmjyq5/ES/nNAaWis15Vc/iJfzmjyq5/ES/nNAaWis15Vc/iJfzmjyq5/ES/nNAaWis15Vc/iJfzmjyq5/ES/nNAF16XN7xvrRTZJYkkkk8yT30Vkp/9k=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7893" name="Picture 6" descr="Product Detail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20980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8" descr="Product Detail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22098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Box 5"/>
          <p:cNvSpPr txBox="1">
            <a:spLocks noChangeArrowheads="1"/>
          </p:cNvSpPr>
          <p:nvPr/>
        </p:nvSpPr>
        <p:spPr bwMode="auto">
          <a:xfrm>
            <a:off x="1219200" y="4724400"/>
            <a:ext cx="6705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u="none" dirty="0"/>
              <a:t>Peace is Every Step: 1992 </a:t>
            </a:r>
            <a:r>
              <a:rPr lang="en-US" b="0" u="none" dirty="0" err="1"/>
              <a:t>Thich</a:t>
            </a:r>
            <a:r>
              <a:rPr lang="en-US" b="0" u="none" dirty="0"/>
              <a:t> </a:t>
            </a:r>
            <a:r>
              <a:rPr lang="en-US" b="0" u="none" dirty="0" err="1"/>
              <a:t>Nhat</a:t>
            </a:r>
            <a:r>
              <a:rPr lang="en-US" b="0" u="none" dirty="0"/>
              <a:t> </a:t>
            </a:r>
            <a:r>
              <a:rPr lang="en-US" b="0" u="none" dirty="0" err="1"/>
              <a:t>Hanh</a:t>
            </a:r>
            <a:endParaRPr lang="en-US" b="0" u="none" dirty="0"/>
          </a:p>
          <a:p>
            <a:r>
              <a:rPr lang="en-US" b="0" u="none" dirty="0"/>
              <a:t>Flow: 2008 </a:t>
            </a:r>
            <a:r>
              <a:rPr lang="en-US" b="0" u="none" dirty="0" err="1"/>
              <a:t>Mihaly</a:t>
            </a:r>
            <a:r>
              <a:rPr lang="en-US" b="0" u="none" dirty="0"/>
              <a:t> </a:t>
            </a:r>
            <a:r>
              <a:rPr lang="en-US" b="0" u="none" dirty="0" err="1"/>
              <a:t>Csikszentmihalyi</a:t>
            </a:r>
            <a:endParaRPr lang="en-US" b="0" u="none" dirty="0"/>
          </a:p>
          <a:p>
            <a:r>
              <a:rPr lang="en-US" b="0" u="none" dirty="0"/>
              <a:t>The Happiness Advantage: 2010 Shawn </a:t>
            </a:r>
            <a:r>
              <a:rPr lang="en-US" b="0" u="none" dirty="0" err="1"/>
              <a:t>Achor</a:t>
            </a:r>
            <a:endParaRPr lang="en-US" b="0" u="none" dirty="0"/>
          </a:p>
          <a:p>
            <a:r>
              <a:rPr lang="en-US" b="0" u="none" dirty="0"/>
              <a:t>Flourish: 2011 Martin Seligman</a:t>
            </a:r>
          </a:p>
          <a:p>
            <a:r>
              <a:rPr lang="en-US" b="0" u="none" dirty="0"/>
              <a:t>The Upside of Stress: Kelly </a:t>
            </a:r>
            <a:r>
              <a:rPr lang="en-US" b="0" u="none" dirty="0" err="1"/>
              <a:t>McGonigal</a:t>
            </a:r>
            <a:endParaRPr lang="en-US" b="0" u="none" dirty="0"/>
          </a:p>
        </p:txBody>
      </p:sp>
      <p:sp>
        <p:nvSpPr>
          <p:cNvPr id="37896" name="AutoShape 10" descr="data:image/jpeg;base64,/9j/4AAQSkZJRgABAQAAAQABAAD/2wBDAAoHBwgHBgoICAgLCgoLDhgQDg0NDh0VFhEYIx8lJCIfIiEmKzcvJik0KSEiMEExNDk7Pj4+JS5ESUM8SDc9Pjv/2wBDAQoLCw4NDhwQEBw7KCIoOzs7Ozs7Ozs7Ozs7Ozs7Ozs7Ozs7Ozs7Ozs7Ozs7Ozs7Ozs7Ozs7Ozs7Ozs7Ozs7Ozv/wAARCAFaAN0DASIAAhEBAxEB/8QAGwAAAgMBAQEAAAAAAAAAAAAAAAQBAwUGAgf/xABPEAABAwIDAwUMBggFAgUFAAABAAIDBBEFEiETMUEGFCJRYTI0U3FzgZGSobGywTVDdIKz0QcVIyVCUmTwJDNyk/GD4RYmYmOURFSEotL/xAAZAQEBAQEBAQAAAAAAAAAAAAAAAQIDBAX/xAAtEQACAgICAQIEBQUBAAAAAAAAAQIRAyESMUEiUQQTMnEFYZGx8BQzQoHB0f/aAAwDAQACEQMRAD8A+sQU8JgicYWEljbnKOpeubQDfDH6oXumH+Gh8m33KnEGNfHGxwu10rQR1i6iKWc1h8BH6gUGmgH1MfqBeDh1C1pcaZlhqdFQyPCZG3aIrAuGpIvbfbxK6INc2g8DH6oRzWHwEfqhJOGDNsTsbHW+bhe1/F27l6kZhELcz+bizS62YXIG8gcU0BzmsPgI/UCOaw+Aj9QJItwZujnUoO+xkF99uvrBHjVzqLDmx7V0UAjtmzm1rdd00C80sHCBnqBRzaHwDPUCTfHgrDdzaXugzQgkOJAtp2lS2PB3SNja6mc57srQJAS42JsBfU2B9CaA5zWHwDPVCObQeAj9UJCB2C1DHPiMBDbXvoRcXGh6ws8twipqGtgqommVjatoLd8ZFsvnte29NA3ubQeBZ6oQaaDwEfqhc8zCKXJIHYlT57ANsRZpJv7bEeIX61DsIoWh80uIQg2Li1hDg0G17a62t1cSmgdHzaDwEfqhHNoeEMfqhYX6qwtxjaK2nD4yHOIsC9pta+u45d+7Ury3BaLPEXYnE4ucX26PTAIJtruAsNOtNA3ubQeAj9QI5tDb/Ij9QLLgwakoc1RVywviEYBMjA0A/wA1z1ph8GCtYXujpSAL7mkkb00BzmsPgI/UCnm0PgGeoEiIMDJADKI5u57nW/8AwUGlwPMWGOhzA5cvRvfq96aA7zaEfUR+oEGmi8BGPuBINiwIyZGxUlyHG4a21gQDc+demU2CSODGsonOJsAMpuf7BTQHObxW/wAiP1Ajm8XgY/UCSqaXB6V7BPSQM2hs07C4v2m1h51XUNwCmgfNNHRhkbS5xDWkgAXJsOxNA0ebxeAZ6g/JHN4vAR+oEpFh2ETjNHR0j9AdGNJAO5e3YPhuU/u+m3eCCaBeYIgdIY/UCRxJjGbLKxrb3vlaB1JvD9cNpfIs+EJbFd8Xn+SjKadL3rD5NvuVVbbLD5ZnvVtKP8JD5NvuVdbuh8sz3qrsgxZIzYRQzuc6WEuLg8Hpu/i7rjxT4CggqFOVlxKghmnkfh9Q4xB5fJG/N/lufYkEgW6J38TZS6swaeopo5KGpD2xPjieXABrRYEXa7jcWt3V9F00sMczMkrGvbro4XGosfYSk34xhkcjon19O17Dlc0yC7T1FAk30YmFuwavkYG000bixv7OSYXiNi4/xXzXkLTqbX4XTNZX0ELnUElLLLSbNsd4pLtAsbAjMLaty9pIGutnhygwdzBI3E6Us35hKCFZS4rBV4hNRRNeXRRtlz6Fpa6+Ugg8bFS0XjJdow31+GPhc6ow6cBrmMkvKSHb3gjpahrhqTa3S7UxJWYTR1sTeaTGaIiRhDsxBc0N/muTlI0sV0Ol7XVNdVNoaGarkY5zIWF7w217DU7yFSVbOcjnwXm0czqCQbQuc3JLe4icQ03Lhc6Ai17XURVOBRSRNjoJ25oWRNcJQWtYXOs2+e38BPnG9dNSTsq6SKpY1zWysDwHCxAIvqvNXVwUMRnqJNnGN7yDYeM8EFO6OcgxPCJInGDD5mPnc8OD3hpJjuCSQ479d1yd+5W1M+GU+xndQTtqZ2ZQ2aXK6xcA5pObrAJtfgV0MM8dRCyaF7XxvaHNc3UOB3FIT41RU1NUvYTIKNpMrI22LABc3vYDTgloKLejC5xhE1M50tBNDIYYi4smANg0kNBc7eGk7xuJteydhmwkzxQvop2uzOa2eQ9F5sMxDr63DdeOjuoroIZBNEyQAgPaDY7wvVkFCUlPBNTc1qoXFsgsWML3NGvWBpuWI+uwmP8Aavw6eR+ZxvAS7QkNcScw4AX4WHZp1KVrcRo8Pa11ZUNga42Dn6C/VfrQJNukYs9Vh1K80xw+okhgyxFzXklhyE2N3bgJLXvvePNVHXYTBM58lJUiSX9oZJC0GxJlaO6G4udbjcO7V0hmjbBtiSGWvfKfdvVdFX0mIxmSjnZOwfxs1HpSxTqzCZV4O4Ru5jOx0TAwAPF26nojpfzNcO0ggb9YqqnDKSrjZzQP2Uxa4bYiSMBt89ietreINtQuntoodo0m17IQ5+qxWgnjy1VDV2jkacrrAtcb2/i0II9resJeTE8JrKeKKSimkiqG2LBJ0iXWIZYO0cc3EjsJ0W7h1fHiUD5o43sDJHRkPA3tNjuO66btqidlaadMVioKenaWwtdG0kEhsjhuAA49QCvIsw9gXuyg7j4kAnhuuFUZ/p4/hCoxb6rz/JMYaP3TR+QZ8IS+LfVfe+SrBp0vekPk2+5V1u6HyzPerKXvSHybfcq63uYvLM96q7IMDci2qELICyzMZljwzAa6oja2PZxPeC0W6Rub+Mk+krTXMcs531NCzDYaaom2s8e32cLnARghx1A7AsydI64VymkaPJyg5jyboaWRlnNgbnaeBIuR6SsvDcVo6fFa+bYS2nrRSNkjZdkYYA1oceF3ZvSF0MNXHUQOkhZLZvB8TmH0OAXO4XTzNo6LDHUczTKW1tVO9tmtcX58va7MALcAsvVUbi75OXk04MSoJ8Qrpw6RrqFjY5nv0YBbNoPn4kjjuJ885OVrH01TRNlcynD5mgZmvcGlwsTwJ3pCpp640FaZKKocKrFmvmysu4xNcBoBqRlYPSVqYuyWuqsILqSYQxVDqiVuUEjIx2UG3EkggKW2jSjGMk/5o0cLxCGsZLDFBLAaZwjLJWZTa1wR2EL1jEr4MJqnxtzS7MiNvW46NHpIVeD7WobNXTU76Z1SRlik7prQLDN27z51VjFbs56WmEFRIHTNfI6OBzmsaDe9wOsBbv0nKvXoQ5OA4LXVHJyRzjHENvSPd/FG46t+6b+lVYw6I8my0ODW4lWNaXDe5rpPb0B7E5yow6rqqaGtwwhtfRvzREjumkWc30a+Zea+kfDVYRBHTPlpKBj5nZW3OZjMrAO05j6FiqVHZSUmp/r/AK/9HaTGKeelnldHLTink2T45W2cDpbQXvcEW8aXfyki5niU7aSpY7D29NsjAC45cwsL9Vt9t6QqG4hJVYfVfq6Q7aqdNJBmHQIjysznh18bHtSctNiBwOuhkpKiSoq8SbtXNZbMzONWi/c5GjfpqnJ9BY4ds62gmlqKGGWZhZI5gL25SLO46HhdYnKlwnrcHoMrnbSq2zmsbclsYudPGWjzroWZjG0uaGm2oBvZc418lTy4bVPpqhtNBSmKKR0DwC8u13jTTirLqjni+py9rG8ZxttDgtXUNpqhrmROyF0RAzWsL+eynCtlgfJ+hpRFJJIIRaKNuZz3Wu7Txnfu1SvLAy1dDDh0FPUSCeePbujicQyMOu4kga7t29U1360fi9dNR0shaaBraaVwIDO6LgAf4icot2a9RjdSNxinjS99/wDDRbympXUNHVup6ljayQRsaWi7butcm9gNL79y9R8oaSZ1c1rJmihiEr3vZlDmkEi3HcDwWXBh800XJ+gkopG09MwyzZxuc1mVoPaS4m3Yipo6qpp8dYKSZrqyoZC11t8fRZcdgBcbpykOGP8An3L+S+IxCko8NdFMyaSn5wJHN6EpJu/Kewu9q6PhZZFEx1Rim1NI+mhoWOp4c4A2ly25A4N6IA67la63Ho5ZWnK0G4KHDolel5NrFaOYrhv0TR+QZ8ISuLfU+f5JrDfomjP/ALEfwhLYv9V5/kjIaVL3pD5NvuVdcehF5ZnxBWUvekPk2+5VV+kUXl4/iC0uwxpCjghZBK82C9KEAcVFlKlAeSEWUoQAosp3I96AiwUGyCbJOuqtkzLldd3EcFjJOMIuUujSTbpF4qoCXgPuWd12JaoxBsLosgDmPIubbgSB7ysy4HAuynXtQ+7SWhwAadF8WX4nJqkqPSsCNQ4nEDGACS/U69yO1MQ1MM4JY7udLrD3DokG/oXlx2YEZccpIOp7dUj+JT5epaDwKtHR7kBZ9JWzVNQbNaIQbXsfetHevs4ssckeUejzSi4umRZFl6sjguhkhFlKNOCFIN1B7lSoO5AKYXrhFH9nj+EJbF/qfP8AJMYVrhFEP6eP4Ql8X+p+98lWQ0qXvOHybfcqcQ1ii8vH8YV1LbmkPk2+5VV/+XF5eP4gquwNBQRdShQAhChQEoQosgJQhCAFB3KbqEBTUNa6B7XOLQRvG9YjRma6MyF4J0NiPSt54DwWkXBG4rGqGtFQ4MDowDawHtXyvxGLpSPRhexcg5XFzXMI0JN9V6ETzYhm/cSvcbWtzZDe40zbj2oFxmsXHL0r6b18ZY0elyZ4DDtBZpud1t3s8arMdy67W3vqfcrXnKGkN7oDKfMvcbAGEMa1ztLjrHYtfLt8RyrZWCS1oMuRpO4a+y/augj1jab30G9ZlHTOdlGybsXalrhuWqBbRfc+BxyhFuR5Msk3oEIQvoHIjggHVSetRxQAdVHDgpUHQFAKYTphFF9nj+EJbF/qfP8AJM4V9EUX2eP4QlsY+p+98lWQ0qXvSHybfcqq/SKLy8fxhW0vekPk2+5U4j/kxeXi+MKrsDaEBCgBCOCEAKCpWLiHKejwzEI6CohqtvMbRBsVxJ/pKJN9CzaQFlNx+kFTHTVLJ6OSXSPnMZY156g7cT2XutMmwJGvYEqgSjgsGDldQ1OIy4fFT1rqqH/MiEBu3tPpHpVtdylp8Nj2lVRV8bL2L+blzR4yNArxl7EtGxvXh8TZGkPAcCNQRoV7BvwVFXW09G6Bs8gYaiQRR3/icQTb2FZq9Fsza+lDX2iadRmeQNGgf3uSZmkjDbtOQ7rnfYcPYuhngbUMDHlwbe5ANr9hSWI0BmEIjysZFcuJHDQ29i+fm+Di3yijosjWjPibJVzSRtAuBmab2vu/P2pyko4qmDNd7JGHKewhIYRiFJO1oip5auaElpfAw5R2ZjZp3nS6aHKfDYK5lFUR1NHUTvDWMlp3DO46CxFwfSumH4RLbWySmzZY0taATmIGp6163JWurWYfRSVcscr44xd4jbmIHE2SGHcpqXFafnFDS1k0VyM4hsL+Mle1RdWjFo2ULLpsfpqnExhxp6uGdzC9omgLAQN9idDvC1CjTXYIPYhSoUKQg7lKg8UAphJvg9F9nj+EJbF7/sfvfJM4Sf3PRfZ4/hCWxjfF975IyGlS96Q+Tb7lTiRtBGf6iL8Rqupe9IfJt9yoxTSmj+0Q/iNWl2BxCBuQsgNyEIVALjuVzP8AzbyXfb/6iQe1i7Fcby1bI/H+TYhlEchqXhry3MGno62uLrpi+r9f2My6NnlVTU9VyZxBlTYMbA54J/hc0Eg+kKvkbVVNbyVoZ6txdK5hGZ29wBIBPXoAiq5Pz4qxsOL4i6opw4OMEMQiY+27NqSR2XC2o42RRtYxoYxoAa0CwAWXJcOJa3ZxuDtA/Sljh6qdnwxrqa6SkLY6arIIqX7NjD/GbXt7CuPw6lpMQ/SdjjKqnina2FhAkYHAENYOK6V/JvCm1lNWU9HDTzU8mcPijDSRYgg28a3krkvsjMfJq7lxXLSmmxSKprKSR+fBMj2hu7aaOf4yG5T5yutqa6Gnw+StLs8UcZku3XMLX0WRQYbjTMPLZa6jY6oLpJWOoy6znm5BO0F7Xtu4LMHxfIst6NTCcQixTC6auhILZow7TgeI8xuPMua/SBic7G0GCU0j434lMGSPabEMuAR583oBU8h3y4XVYhyZqnB0lFJtIngWD43dQ4cPT2Jb9ItNLTVOE47G3NHRTAS24AuBB9hHnC6Rilkr+fkS7R0uAQR0+FRwwtDI2aNaN3BO1FHDVGIzMDjDIJGdjhuKXwh7ZcOikY4OY8ZmuB0I4JySVkMZkkeGMG8uOgXlhdb7OjoqrRfD6gHdsne4rnv0c2HI2m7XyfEV0Ne8Mw6pcdzYnH2FcnyAwnDqvklTy1FBTTSF8l3Pia4npHiQu6/tv7mH9SOrDqWfEbBwdUUzNbHuA/8APKmVm0mGYdg0809NHFSsqCxpY0BrS65AsOs5gFpLm/yNICEIRxUKQoUqEAnhP0PRH+nj+EJfGN8Pn+SZwr6Ho/s7PhCWxjfF975KshpUvekPk2+5UYoL00Y/qIfxGq+l70h8m33KjEz/AIeP7RD+I1VBjgQoClQAhBQoAXP45yerMWxSirGVsUIoH54WGEuuTa+Y5hppwst9StRk4u0RqyuASiFoncx0nEsaQPMCSvbsxactr8LqVCyU5ej5KV9Fj1TjMWKxbeqvtGOpiWEG2ndX4DincQwvHK+n2LcajpWnRzqelIcR4y8281ltqVtzbdslIxMUwKasw2lw+kqxTQQFhIMefPksWg6jS4C14RIImiYtdIB0iwWBPYLle0LLdlo56p5NVEvKduO09e2CVjBHsxDcPbxzdLX2bh1LRxtjJMKkhkY17ZSGFrhoQStBZuMHO2KEb3OvbsH/ACFnJN8SwSszcJwKvwmJowzEGikeMwpamMvbHfXokEEeLVM1ODV+J1FO7EMQYKeCRsnN6eLKJC0gjMXE3Fxu0WzG0MY0dQsvS0pPtkpCeKUc1dhs1HDM2EzMMbnuYXWaRY2FxqsnA+TuI4DRczpcVhkhDi5rZqUnKTvsQ8LokKqTSolGKMGxCbFYautxbbQwuztpo4Axma1gd5Jte+q2tylQo3YoChCFDQaqCpKglAJ4Vrg9F9nj+EJbGPqfvfJM4V9D0X2eP4QlsY3w+f5IwaVL3pD5NvuS+KaUsf2mH8RqYpe9IfJt9yWxbSkj+0wfitVRB0KSoQoCVClQgJUIRxQEoQhUAoUqDuUAIXL4vynxHC8co8L/AFbDKa0gRSCcgb7G/R4aFdLGZDEDKGh9tQ03C04tJN+SJ2e7rMqG7bF4mg9wBf3rycXkqMVnw6hhZI6la0zyyOIawu3NFt5tqd1tFnRV+Iw4vCX0sMsNRLs3TskIyHUi7SONtNViUG6RuLq2dKO1SoClUhKFCnVCAhCEBCEIQoEqFJUWQCeFD90UX2dnwhLYx9T975JrC9MJo/IM+EJXGN8X3vkqyGlS96Q+Tb7ktjHecZ/qqf8AFYmaXvSHybfclcY7yj+1U/4zEQH1CBuRdASoshA0UBKjep8agICUIQqAQi2qhAcbyr05a8mHdckg9rV2S4zle4DllyX6xO/3sXZcF0n9MTMe2cPWS1/I7lBX4jzSSrwvEHB73Rm7oXeLq1Pm8S2eTOL4ZjFIebzskeCHOjdo5pFtbHt4pl2Jx1uGiWMgPLjHI0Ovke0kOb5iLLm8fwiHC6/BsUwtggrpKtkT2Ri21a6+a48W89qnpySpqml2XcVro7sWUqAVK5lDchQi6AlCi6FQCLoQoUjxIQovdAKYZ9FUfkGfCEvjGmx+98kxhp/dVJbwDPhCWxjfF975IyGlS96Q+Tb7krjAvRRj+qp/xmJql70h8m33JXGD/g4z/VU/4zFUB4IQp4ICLIQhQAi6EXQEhChCAEIRxQGHU8kcJrKsVdQyplnabskNVJdmt+j0tNepbEEQggbGHPcGi15HFzj4yd6sUncq232KOUrOTWGjFc9MJ6aeeQySvhne3MXG5uL261s0mCUlNVCrJlqKgDK2WeQvc0dTb6N8yIxtsVL73EYPp3LRWYyk7ZppdAhCPMtGSbIChSgIQhCFBCEKACvJQd6LgoBTDB+6qTyDPhCWxf6r73yTWG6YVSeQZ8ISuL/U/e+SMGjS96Q+Tb7krjWlFH9qp/xmJul70h8m33JTG+8Gfaqf8ZiqIx/hohCEAIIUqPGgBGiFxmJ12LRfpAocIhxWeOkrIjIWiOMllg82BLd3QG9ajHkyN0dmi6zJ8MrXxOEeN1jH20dkhOviyLE5QQ47DyUixCnxGaGvpqdr6loa0tksOnpbQjU6dSRim0rDdHXaIWXyarWYhgFJVNmdLtGAvc92Y5v4gfPdeOUz5o8EndSyyR1Js2nMbrEyE2aO0XIuFOLuherNf0LzK8Mjc7qCz6PDqmHCebTYjUPqHN6VRduYO7NLAeZcpyXrsSxjAJqqvxapL21JiAY2MAgNaf5b7yjVRcr6Ce0jrsMaP2kp3k21T9xxWDSYbiFPWUE0eJVMtPdxnhkyZbFptuaDvso5Z1FZh/J6fEKGrkp5qfKQGhpDruaDcEHgSs44aST7K32zfupXNYVh1TiWA0ddJi1dHWTwtlMrZeiC4Xtk7m2vUp5J49U4oa6gxDKa3D5dnI5gsHi5ANvun2LfB037Evo6O6FynK+nxeipziuEV9SBEc09MHZg5nEtuDa397lvYXXU2I4bBVUshkhkYCCXXPiPaE4+nkL3Q7ohc/hNPW1GI1FUMRqf1c2TLBC9zXbS3dOzWvlvoBfgug4KNUVBcKEcEcVkoG6jeboOoQOpAK4dphlIP/ZZ8ISuL/U+f5JvD/oyl7Im+4JTF98X3vkqyGlS96Q+Tb7knjp/d7PtVP8AjMTdL3pD5NvuSeO6Yez7VT/jMRA0UIQFAF7ouhAVAb1wnKF9Qz9KGDPpYmTTc1dlY9+QHSW+tjbS53LvF87xrFaOL9KuGVElVEIaaAslfmuGOIkFj1HUeldcPb+zMT6OgxXEuUlNQyPZhVM2w1kjqy8xjicpYL2C6IhrmkEAgjUFZMvKnAI4i9+LUpbbc2QOPoCvwXEjjFBz5rCyGV7tjcWJYNAT47E+cLDuro0c3yZzcnuU9dybk0p5jzmjPZxb/f8AKVvSAYhjrI8xdFh/7R4G4yuFmg+JpJt/6gsrlzh8xo6fGqFhNZhkgkGXe5l+kPFx8V+tbmD001Ph0ZqsvOZbyzlu7O7UjxDcOwBbm01zMrToeXzDkccSkwmSCkgp5GCrfYyzOYbkN4Bp6gvpNXVwUNK+pqZWRRMFy55sAvnX6PMToqSkfHW1LIHiZ0gEhte7Wj5FYpvFJV7GrqSOyw2qxeTGXwYhRxU0DYM0eykMge7MLm5A3aaW4qnl2P8AyZiP+lvxtXqr5VYfziCjoZm1VXUSCNjWAlrQTqSd1gLqjl7UwwckquKSRoknDWxsvq85hew42Gq1G+a0R9My2cpMVwLkhh9QcFZJTimia2ZtRcAFosXNy3H96rb5K4RFQ0ktdzhtVUYi7byzsbZrr3IA7Bc+leeTjqHF+R1JRvdHOwUjIZ4gblpygEHqOiyMKqKjkTXHCsTeXYTK8mkq3XyxEnuHHh/fXpt7TS7/AHMrVM7Yi4K4Qw1GAcrP1DQyZaDGAZGtubwHXPlt2A28Y6l3THskYHscHNIuCDcFcPj2IUg/SDg07ahjo6VsjZ3tNxGSHCzjw3rOLto1Lo7aKKOCFkMTAyNjQ1rRuAGgCsC8RyMljbJG9r2OF2uabgheuC4mwPYi3pQi90AKNyDruRwQC1B9HU9/BN9yUxf6r73yTWH/AEfB/pSuL/U/e+SrIjRpu9IfJt9yTx36OZ9qp/xmJ2l70h8m33JLHfo5n2qn/GYi7BohCEKAOKEIQAoAAOgUoQBYEqLBF0IAIBFiFO5QhClVXJsqZ79xA0SmExkQvlcbl539dkYq79mxn8xufQmqSPZUsbLagarl3P7Gv8S62qLKd5QuxkjL5l5kijmjMcjGvY4dJrhcHzL2hQhXFBDTx7OGJkbB/CxoA9AXuwU7yhARwU7kI3oUg70KVHFARqEW4KUdiEFcPH7vg7WBKYuP8n73yTeH/R8N/wCVKYv9T975KvsI0qXvOHybfcksd+jW/aaf8Zidpe9IfJt9ySx76Nb9pp/xmIuwaKEBBQAjipUXUKCiyEdqAFVPVU9K0OqJ44gTYF7g2586tXK8ma6LEMfxl9URz+nqXQxsdvZANBlv1kEm2/0LSjab9jLdHQw4jRVDw2CrglcTYBkgOvmXvndPtXxbeLOzum5xdvjCTqcFpJ8YpMVbExtTTudeQN6TmlhbY+kehV/+GcHfUS1FTQU9TPNIXvknjDybnQa8ALDzJ6Rs81s0U1fGzasy3A7oaf3daJraVpANTFckAdManqXB0uEYa/8ASQ+ndh9Mac0rniHYtyXvYHLa25da7kvgvOYKiHDaaCWneHsdFEGajxJ8uMXd9l5N69h2TEaKGUxSVkDJBvY6QAjzI/WmH/8A31N/ut/Ncryzo6eblJyd2kMbtpUFj8zQc7QW2B6xv9K6mbDaCaHYzUdO+IDuXRNIC04pRT9zNttovimjmjEsUjZGHc5pBBS7sXw2MXfiFK3xzN/NGF0EOGUTaWnsImucWADQAuLgPNey5mGkgb+lOYiGMZqHaHojurgX8aRinZW2jroaiGpjEkErJWH+JjgR7FYuQ5XwDAqduP4XlpqiKVomawWbUNJtZ4G/x711VLMKmlinAsJWB4B4XF1HGkpBPdFqEIsslBCEKFDcoQQOpB0QCmHa0EevX7ylcX+p+98kxhetAz/U/wCIpfF/qfP8lZdsiNKl70h8m33JPHvowfaIPxmJyl70h8m33JPHLfq3/rw/isVXYNBCApWQQVBXpRogAKFJUIUCbb1zuO8jqLGKjn0E0tDXjdUQmxPjHHxixXQuaHtLSLgixBXP4TPygoKZtLX4XzlsQyxzQTszOaNBmDiNbcQVuDa2mZlT0zNw/FsawHHKbB8fmZUwVfRpqsCxLuo+wecb12Lj0TdYVRhtXjWK0NRWU4pqShftmRucHSSScCcpsAPGbrYq3mOkleN7WE+xXI09+SRRx1Eb/pObYixoT713HBcLTYdjTuV0WNxYe3m8cZiMbp2h5FjrppvO7sXaumEdPtZQWWFyDqR2aKTeo78F8s5TlqM2OcnW7R0RNS7ptIu3uddQQtGsoJK+jnp6fHa0vdGQLbOxNuvJ7isXlLT4ti2L4fU09LGYqJ5eGvlDc9yDbj/L7fToc7xQQ3jwpu1GoBqgB6bfJYnn1Hi1/GZ8uzpKZhjpYmOFnNYAfGAuRqZ6mD9Jj3U1Lzl5w8DJtAzTNvuVu4C2vdTy1WJBjamokvkjN2xtAs1o9p85WW/D8XHLU40ygDqYQbDLtmh543tu8111g0m/sV7SGMRwjEOUboYcREVJh7HB8kDJM8kpG4E2AaPFddCxoYwNaAABYAIabtBIINtR1L0sOTejSQIQhZKCEIQEdqghSi+qASwrvAEeEk+NyXxj6n73yV2EH93jT66X8Rypxj6n73yVl2yI0qXvSHybfcksd+jf/wAiD8Vidpe9IfJt9yTx36M/68H4rEXYNBHFAQoCVFkXQgDehChCgjihTbVAeUvXm1HJrw+aZSeJd5PF7XWZdFj2iaAhtIHHTff3fJKVVVzohsekTTe/85/JBky0UUI1z3c7xX3Lw3I420J6+peTJkaXFEfZDRmvZWNZp5lBGy13tUtc4m9tAF5logxRSjMYibHeE9wWM4uYQ5os4G4PataKTaRtcOIuvdgnyVPwD2UbhqjXii69BSUWUKUAIUcVKAFCkqDuQCWFWNALeEk+NyXxj6n73yV+EfR//Wm/EcqcY3w/e+Ssu2RGjS96Q+Tb7kpjg/dp8tD+I1NUvekPk2+5LY19Gu8pF+I1EB5RdCx6qpk27ztHBrTYBrrWXLJkWNWwbKL2WJHiU7NARILaZt6DiNU86ODPELrj/VY6A1iGMHDo3yvoKmSNr2sDo8nTLiALAuB3my8TYrUR1VLB+r5I9vMI7yObuyucSMpO4M49YWZiGINnqcOpJ5GAGqbJISQMoYC4X6ukG+1XY84T1UUbJZY3Np5Cx8QObaOIawAjdud6OpeyLUopks6C46klVYlzaujpBSzzPkjdINnl0DbXvcji4elK4Q+WprKupmqJHOa90Ox1DGBriAbbrkC/X0uq1lo5RiHKqsa2oMYpqdkMeQi5cSS+1xrazR4wiWxZsUdZDXUkdVA4mOUXbcWPnCRxOrdziGkY0OZLG+Rzwe5DS0Dx3zexYUc0sQdHA2qhhgo6rIwF4Z0SGsFuJsSS48ToirYyGZkMEtRHFSR08EQIIvY5n303ZCwcNVJxXFli3aOmpoI3wMdIwOOW2vUqa+aOOWKmjgfJJoTs7fs2k2ubkaaHdroVl4pWSNpaaka+aMSxvu+Jxa4PFsjbjrufHZU4NDMa+srKqSR02dsNzI4tdlY3MQCbWzl1uped8eFkb3Q7WYjHSVtNSzNdeqJbG4WtcAnXjuVZxRvP5qNrHOfDEJJHC1m3vYdd9EjjL5KqteYI9o7D9lJG1o1c8v6Y9Vo9ZKyzvgOLZXvM5iiiDoQQXPOa7h2B0nmsuSxxasl7OohpXzQslbO7ptDg0t01HpVgqTS1dLREMyvhfI517ZcuW/m6QWJnqeemYT1Zhlr4oYmNLrBrGZnEjqNnNPmvdJyk1sddUTmrbJUUcMTM5ewZ5HWIaNLC+QW42N7r2QwxjtCzrqOtbWxGVkMrIiAWPkAG0BF7gXuPOAVXBWSS4pV0pjGzgZG4SDi52a7fNYH7yw64VUNTU0dLLWiLLBHncXvyBzznLTvJyka6keYKKuaqlmJpzUwGTE+m4Nc0BjGW38QSzxdILbSSstnU3HBQ6RrGlznBoG8nRcZBiVU10LJZ6pkcTH1FztLvu9xsdLkAWFjpY7t1vdHXvmlooJhVO6TzOBLLYnXLICTqw5SMh06Y8/LnHwwmdYyrp3uyiVpPVdWhwPFYLmi7g3VoOnaFbDNNAP2b9P5TuXmj8SrqSKbRNkLMbiUw1kjYR2GyapatlSCALOG9pXeOWEnplKcI7wPl5vxXKnF/qvvfJWYKb4c77TUfjPVeL/U/e+S6siNGl70h8m33JbGvoyTT+NnxhM0vekPk2+5L4wf3ZLfrb8QRdgcWXVUoZK5+oa43uOC1LrxI0PaWkAg7wVyyQU40ynOyANHROuugF/8AhemuB33AG9aMmH2sI5CG9XHzFZ0hMcpYe6GguNCF8rJilj7BeyeSKPKx+VvUvUdTMZWtZK7VwGpuPaly8X0GbTciOSxBvlcDp41Y5JJregdCNylYUuLPp4nzTTiNjdSXAWA9CaZjlC0Nimq4ecfs2vDL2zP3AeM+jivqY5rJ9JLNJKYkGmhkzC4Fj7VXjdU6jwaqqWSFkkcTjGR/PazR26kLMmxKLYbJ9RK/ONkDMzLmkGtwLA7zbqWp/SVP1IbhpdtQNkjk2LzcufbNoL9unBeI4mx0bY2EnLrmJ1JJuT4ybleKHGKOKgiG3YXSl4YNdSL3v1Wynf1FKQYxh85ZDDVMkL7ZctzfS/uBXklF8EkiNqx4MJBLiQSOtFtd5PUsyuxOOeSkp6SVxfPLG4OjuOhbOb+NoOh61pUmJ0EWfazta4SMYCWm13HK0A2tqQRp1LGPDKTJY9h7rtkZ1G/iUTRNE4mqqgOjjdnjjy2ANrA9Ztqr4Zop2F8Tg4BxY7TiDYj0rEoqmObBf1hiNUBd8j2ue4dCPMco039G3pXtUZQhoWaZxalLrAyf7bvyVNRiUcsbmRsc4nQ5m2C5w1cskzIJZHwSRxNfK+GE2c46ADMDYGx037gNVqRESsbJEM4eAQd2h1G9eKefLVUVM9i2Wx3dZQHta0A3J4DrXowOJu5wt/K1XR7OJugtbevKoNspXke61rN7CNVfzZwbmJd5rFXc2mcQAG26+pNNhFhnJdb0L1wwX2DObTtzZWNDyfGf+Fo08AhYdekd5VgaALAWAU8F6ceJQBn4IR+r3/aqj8Z68Yv9T975KcDv+r5PtdT+O9ecWFtj975LuyI0qXvSHybfclcZ+jJDxDmH/wDcJml70h8m33JfF/oubssfaEXZT2a6IXtmdbQ2BRz1h0aDc7lTWROja+SK+oNx1FKseLAm2g0svHPLOMqZB5tYXSAZBbdoV7mo4J3ZnNuexxCUZJsssg3AHRWmteOrUdSqyRa9YM+droZ3RsbcN6z6Pel3Evdci2l9Fr1FK6oLXljQ6+vZ2qXYZFYbMlh11Oq80vhpNtx6KYldDJVUktPA9rHyty5nDSxtf2XVZo6gVD5I3xDaVcckhc25MbALNH3gD51oywOp5Mj3Bx3tO668jV4NiCN6zCc8WlojVnjH4qytwqGNuzc3nEUj8ziMwDwbaA8QFQ6nqqqlexxggeJGOiDbua0NcHXOgvuPUnpJJH04GmSOwJ49iIi3cd4HtXeWRtqvBKM+hwKojq6iZj4cpjDWZwS7MMx14al1yfGlpKPYYbh9BTSN28Ozyk8bd049li70rfonObFPe+cAdIpGmghgklmZCyN8li9zQAXEdZ4qznSRXEy34RWtc4xVcTcu12XQN48zcrTfrA0/NMMpZaXCK5kwhl2rGQwRsB6HRsAPEbkek2XRUjNjBd9m3u4m+5KVEtCZH1EMLH1L48glDLHL1X6t67KTgrbJxRnzSV/6ulhhnaKh7XXd3IzOub7ibXPsWc+lmjw4Ud4IWCn2IdnLrutYcBYWutVkb5HC2g4nq8SuNNBIzZSQse3MDZ4BueB1XiU5z7LRjRYdPV7apaY5HSzscxrgS0sYAOHAkErfbG4RhpYRYW0CZho3B2aQgaWs1NtY1lg0WAXpWJyXqIlQm6lyQF9+kBc+JeKWF0rmutZrTe/WepaJsdDqhrQ3QaDgF0+TG0ygBZT2KOKniuxSAovop8y8+MKkM/BT/gJD/VVP4z15xb6rz/JTgX0fJ9rqfx5FGLfU+f5KsIfph/hYf9DfcqcW+jJ/9PzV1Kf8LF/oHuVGKn911HkyiKNuAcLexZE7DDK4FtwTduXqWvdK1kRe0Pa25bv04LhmhyiQQEgADQbjeR1JfEZjFh07o3lktg2Mg2IcdG+0hPU9I6SMuLsvUbKmaiFQ0MqacOa0g9IXFwfzXj+XKrNRaTTYpLj78O25kgfM2DNtAx+YhzWZ7dL/ANJBv22TZ5QPZIBLROjjDwySQv0jJGl+ve0adatFHTB7nbFrnPbZ73M1cO32KnYsLy407S57gXnLfMRuJ8VguvOcV2b5Q8oVnxptZFFKylfezMzb6tD8o1HEhx4dR14JBleKo00bYiwzSMe0Of0iwEuB3cRG/wA3jstsbKGWL9hF+yBygNF2gnXX+7pqKiw+XZTR0sOeIBsZyC7AAQAOqwJHnT5ayyu9lUoLwYjq19NjD3c3dO3ZCOzXAC5zON+vuW+LzqMRqdnhFRNBmJMbmROa8guJNmEEa77LSrcNLZDLAAC4Br35Lut/fFKyNpmQR0uWPJBla2M8AN2nX2rlKLS4vwOUdaFKaOVuIx0zpJGtp4HSG1Q859WgZt2b+LfdWOZJUY1RQRX6GeoeNq5gIFmgG2+5dfUfwq61E6R73iK72gXNtS03HoI9KcpzTxQPnLottlLe6Fxbh6StQjyaDmrsow6dk1NWTue9zqioka1hlc9rQ0lml9ALgnQcVkzVb3VbCYmFjZXuaQ+xytsw7+Jc82HFakTKVr7N2TP4QGgAnXUeK59qYZRUoDXHmzQ05uGhOvzSUZZWtEU4pt0UMmYcGnxCpifHA2F0os4tJaBfeLEGyXgD8Hdh+3nfK97DtY3yOee57q7ibdItHV0lpvmoOZ81gZC+PLYR5ehbxdSq6DQ7PFG9r7Zg9gsbbuHBdPRBpBSiil+NRRy8+kaxuWAtaM9g65cb3tuyx33LTgrQ+CommGzbEeld17ANBPvKXa3DHRNElJC02tbY3A0I6t2p9JS1XTwh80cYAjkN3NbuN966SycVfZG4voimxEYZgtGZS+WpqWCQRyzOLrkjS7r8XNaPGrxj/TcH0xjaxxzOc8aNzlt/FZrneJpVNPzTaRiop4ZCNGyFgJbqLe0D0BactNSCEl1LFI3L3OQG4F/zPpWoT5K0y8oex5w+v5+JXCPII35B0r30B+dvGE7wSVJNSNGzgY2G57kNDb/mm73XWLtHN1ej0vKm6haRDMwI/u+T7ZVfjyKcW+q8/wAkYF9Hy/bKr8eRGLfVef5Iwh2nP+Fi/wBA9yKiFlTTvheSGyNLSWnWxWKJ5gABK8AbgHFHOJ/DSesVCmpzE8a6r9cfko5g/fz+q9Zv/wDKzOcT+Gk9Yo5xP4aT1irZKNMUJ41tUfvj8kcx66uq/wBz/ssznE/hpPWKOcT+Gk9YpYo0+Yf1dV/uf9l5dhjCdaioJ8os7nE/hpPWKOcT+Gk9YpYobkweNzg4VNTcC3+aUq+jdRg2rKlp32D96jnE3hpPWK8F7nHMXEnrJXGa8oUOCGSNt5pqojrMtrKqXCaapc52eVxzB1zKbh9gL+gAKp0sjxZ0jnDfqbqC95IJe423XKNy6sCr8EoIXvYXSvDup50P/OqtOE0e9jZi43LiZCCbkf8AZWXI4lSJHt7l7h4iua5NvYIOExODI2tmbs7Fv7R2h0t7h6F5OCQd2WTE3zX2jjY3vffvvqrdvN4V/rFHOJvDSesV04v3FFDMLp4pA6MyMOUC4kdu6t6sdQs385qNOG1P5ozO6z6UZieJXBxfuKJ5k0jSaY9hmcPmoNHHqNrUAjf+1d+aM7v5j6UZ3XvmN/GpxfuKAUMRFtrN2ftnfmrWxvYzKZJ3W3XqHBVF7nb3E+MozO/mPpVSlHpijyaNrbXlm/3nfmtClihmaGuqanaW3c4dr7UjmPWVFyLdmoVxuUZdijY5hH4eq/8AkP8AzR+r4+E9V/8AIf8AmsvnE3hpPWKOcT+Gk9Yr2WDYpqWGihEMAIZmc/pEkkucXEknrJJSeKm+y8/ySfOJ/DSesV5fI+S2d7nW3XN1Cn//2Q=="/>
          <p:cNvSpPr>
            <a:spLocks noChangeAspect="1" noChangeArrowheads="1"/>
          </p:cNvSpPr>
          <p:nvPr/>
        </p:nvSpPr>
        <p:spPr bwMode="auto">
          <a:xfrm>
            <a:off x="152400" y="-30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7897" name="Picture 12" descr="Product Detail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22098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2" descr="Product Detail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2800" y="2209800"/>
            <a:ext cx="175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495800" y="6520190"/>
            <a:ext cx="441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Photo credit: book images from </a:t>
            </a:r>
            <a:r>
              <a:rPr lang="en-US" sz="1100" dirty="0" err="1" smtClean="0"/>
              <a:t>Amazon.com</a:t>
            </a:r>
            <a:endParaRPr lang="en-US" sz="11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14800" cy="541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 smtClean="0"/>
              <a:t>Practice positive emotions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Play to your style stength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Write down 3 gratitudes/day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Give 3-5 praises for every constructive comment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Learn something new everyday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Remember your “calling” and meaning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Celebrate little wins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Reframe: De-catastrophize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Practice time efficient healthy activities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Exercise: take the steps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Meditate: 3 minutes breathing, the beeper medication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Mindfulness:  “I wonder who could be calling”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Get outside for a break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Protect your rest, sleep, nap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Buy experiences not stuff</a:t>
            </a:r>
          </a:p>
          <a:p>
            <a:endParaRPr lang="en-US" altLang="en-US" dirty="0" smtClean="0"/>
          </a:p>
        </p:txBody>
      </p:sp>
      <p:sp>
        <p:nvSpPr>
          <p:cNvPr id="38916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1219200"/>
            <a:ext cx="4191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000" dirty="0" smtClean="0"/>
              <a:t>Promote Optimistic style: </a:t>
            </a:r>
          </a:p>
          <a:p>
            <a:pPr lvl="1"/>
            <a:r>
              <a:rPr lang="en-US" altLang="en-US" sz="1800" dirty="0" smtClean="0"/>
              <a:t>adversity is temporary and local</a:t>
            </a:r>
          </a:p>
          <a:p>
            <a:r>
              <a:rPr lang="en-US" altLang="en-US" sz="2000" dirty="0" smtClean="0"/>
              <a:t>Master the zones and fundamentals: </a:t>
            </a:r>
          </a:p>
          <a:p>
            <a:pPr lvl="1"/>
            <a:r>
              <a:rPr lang="en-US" altLang="en-US" sz="1800" dirty="0" smtClean="0"/>
              <a:t>Tighten zone of control: “the Zorro Circle”, </a:t>
            </a:r>
          </a:p>
          <a:p>
            <a:pPr lvl="1"/>
            <a:r>
              <a:rPr lang="en-US" altLang="en-US" sz="1800" dirty="0" smtClean="0"/>
              <a:t>have your say but not way on zone of influence, </a:t>
            </a:r>
          </a:p>
          <a:p>
            <a:pPr lvl="1"/>
            <a:r>
              <a:rPr lang="en-US" altLang="en-US" sz="1800" dirty="0" smtClean="0"/>
              <a:t>Become efficient in the fundamentals, EMR, clinic visit, H&amp;P, Discharge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Be Proactive and flexible: 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think ahead, don’t sweat the small stuff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Pace yourself: marathon not sprint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Tap into Life-giving Relationships: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 smtClean="0"/>
              <a:t>Team, significant other, family, friends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Balance 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(emotional, physical, intellectual, spiritual)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990600"/>
          </a:xfrm>
        </p:spPr>
        <p:txBody>
          <a:bodyPr/>
          <a:lstStyle/>
          <a:p>
            <a:r>
              <a:rPr lang="en-US" altLang="en-US" dirty="0" smtClean="0"/>
              <a:t>Promoting Resilience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 smtClean="0"/>
              <a:t>Professional counseling/medication</a:t>
            </a:r>
            <a:r>
              <a:rPr lang="en-US" altLang="en-US" dirty="0" smtClean="0"/>
              <a:t>: </a:t>
            </a:r>
          </a:p>
          <a:p>
            <a:pPr lvl="1"/>
            <a:r>
              <a:rPr lang="en-US" altLang="en-US" dirty="0" smtClean="0"/>
              <a:t>Accessed by about 2 residents per class of 8</a:t>
            </a:r>
          </a:p>
          <a:p>
            <a:pPr lvl="1" eaLnBrk="1" hangingPunct="1"/>
            <a:r>
              <a:rPr lang="en-US" altLang="en-US" dirty="0" smtClean="0"/>
              <a:t>In-house, </a:t>
            </a:r>
          </a:p>
          <a:p>
            <a:pPr lvl="2"/>
            <a:r>
              <a:rPr lang="en-US" altLang="en-US" dirty="0" smtClean="0"/>
              <a:t>Behavioral Scientist </a:t>
            </a:r>
          </a:p>
          <a:p>
            <a:pPr lvl="2"/>
            <a:r>
              <a:rPr lang="en-US" altLang="en-US" dirty="0" smtClean="0"/>
              <a:t>Sponsor Employee Assistance Program</a:t>
            </a:r>
          </a:p>
          <a:p>
            <a:pPr lvl="1" eaLnBrk="1" hangingPunct="1"/>
            <a:r>
              <a:rPr lang="en-US" altLang="en-US" dirty="0" smtClean="0"/>
              <a:t>Community, </a:t>
            </a:r>
          </a:p>
          <a:p>
            <a:pPr lvl="2"/>
            <a:r>
              <a:rPr lang="en-US" altLang="en-US" dirty="0" smtClean="0"/>
              <a:t>Personal Health Insurance with referral from personal Family Physician</a:t>
            </a:r>
          </a:p>
          <a:p>
            <a:pPr lvl="2"/>
            <a:r>
              <a:rPr lang="en-US" altLang="en-US" dirty="0" smtClean="0"/>
              <a:t>List of resources and referrals residents have found helpful in the past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Professional  Help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Published rates of resident </a:t>
            </a:r>
          </a:p>
          <a:p>
            <a:pPr lvl="1"/>
            <a:r>
              <a:rPr lang="en-US" dirty="0" smtClean="0"/>
              <a:t>Burnout: 24% to 51%</a:t>
            </a:r>
          </a:p>
          <a:p>
            <a:pPr lvl="1"/>
            <a:r>
              <a:rPr lang="en-US" dirty="0" smtClean="0"/>
              <a:t>PHQ-9 of ≥10: 41%</a:t>
            </a:r>
          </a:p>
          <a:p>
            <a:pPr lvl="1"/>
            <a:r>
              <a:rPr lang="en-US" dirty="0" smtClean="0"/>
              <a:t>Depression: moderate to severe 10%</a:t>
            </a:r>
          </a:p>
          <a:p>
            <a:r>
              <a:rPr lang="en-US" dirty="0" smtClean="0"/>
              <a:t>Residents are individuals</a:t>
            </a:r>
          </a:p>
          <a:p>
            <a:pPr lvl="1"/>
            <a:r>
              <a:rPr lang="en-US" dirty="0" smtClean="0"/>
              <a:t>Recognize and respond to individual need</a:t>
            </a:r>
          </a:p>
          <a:p>
            <a:pPr lvl="1"/>
            <a:r>
              <a:rPr lang="en-US" sz="2000" b="1" dirty="0" smtClean="0"/>
              <a:t>Genetics + learning style + Imprinting + belief system + current situation + current choices</a:t>
            </a:r>
            <a:endParaRPr lang="en-US" dirty="0" smtClean="0"/>
          </a:p>
          <a:p>
            <a:r>
              <a:rPr lang="en-US" dirty="0" smtClean="0"/>
              <a:t>Avoid shame and blame</a:t>
            </a:r>
          </a:p>
          <a:p>
            <a:pPr lvl="1"/>
            <a:r>
              <a:rPr lang="en-US" dirty="0" smtClean="0"/>
              <a:t>Good vs bad residents, good vs bad faculty</a:t>
            </a:r>
          </a:p>
          <a:p>
            <a:r>
              <a:rPr lang="en-US" dirty="0" smtClean="0"/>
              <a:t>Both/And</a:t>
            </a:r>
          </a:p>
          <a:p>
            <a:pPr lvl="1"/>
            <a:r>
              <a:rPr lang="en-US" dirty="0" smtClean="0"/>
              <a:t>Need for supportive residency structure</a:t>
            </a:r>
          </a:p>
          <a:p>
            <a:pPr lvl="1"/>
            <a:r>
              <a:rPr lang="en-US" dirty="0" smtClean="0"/>
              <a:t>Need for resilence promotion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/>
              <a:t>Concerns/Causes</a:t>
            </a:r>
          </a:p>
          <a:p>
            <a:r>
              <a:rPr lang="en-US" dirty="0" smtClean="0"/>
              <a:t>Mostly “not me” </a:t>
            </a:r>
          </a:p>
          <a:p>
            <a:endParaRPr lang="en-US" dirty="0" smtClean="0"/>
          </a:p>
          <a:p>
            <a:r>
              <a:rPr lang="en-US" dirty="0" smtClean="0"/>
              <a:t>Other people</a:t>
            </a:r>
          </a:p>
          <a:p>
            <a:pPr lvl="1"/>
            <a:r>
              <a:rPr lang="en-US" dirty="0" smtClean="0"/>
              <a:t>Good vs bad people</a:t>
            </a:r>
          </a:p>
          <a:p>
            <a:r>
              <a:rPr lang="en-US" dirty="0" smtClean="0"/>
              <a:t>Workload</a:t>
            </a:r>
          </a:p>
          <a:p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Clerical Burden</a:t>
            </a:r>
          </a:p>
          <a:p>
            <a:pPr lvl="1"/>
            <a:r>
              <a:rPr lang="en-US" dirty="0" smtClean="0"/>
              <a:t>Clinic Inefficiencies</a:t>
            </a:r>
          </a:p>
          <a:p>
            <a:r>
              <a:rPr lang="en-US" dirty="0" smtClean="0"/>
              <a:t>Restrictive Rules</a:t>
            </a:r>
          </a:p>
          <a:p>
            <a:pPr lvl="1"/>
            <a:r>
              <a:rPr lang="en-US" dirty="0" smtClean="0"/>
              <a:t>Duty Hours Rules</a:t>
            </a:r>
          </a:p>
          <a:p>
            <a:pPr lvl="1"/>
            <a:r>
              <a:rPr lang="en-US" dirty="0" smtClean="0"/>
              <a:t>Medicaid Precepting</a:t>
            </a:r>
          </a:p>
          <a:p>
            <a:r>
              <a:rPr lang="en-US" dirty="0" smtClean="0"/>
              <a:t>Future looks ominous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1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/>
              <a:t>Solutions </a:t>
            </a:r>
          </a:p>
          <a:p>
            <a:r>
              <a:rPr lang="en-US" dirty="0" smtClean="0"/>
              <a:t>More 1/1 coaching</a:t>
            </a:r>
          </a:p>
          <a:p>
            <a:r>
              <a:rPr lang="en-US" dirty="0" smtClean="0"/>
              <a:t>Outside residency mental health resources</a:t>
            </a:r>
          </a:p>
          <a:p>
            <a:r>
              <a:rPr lang="en-US" dirty="0" smtClean="0"/>
              <a:t>Curriculum on handling stress </a:t>
            </a:r>
          </a:p>
          <a:p>
            <a:endParaRPr lang="en-US" dirty="0" smtClean="0"/>
          </a:p>
          <a:p>
            <a:r>
              <a:rPr lang="en-US" dirty="0" smtClean="0"/>
              <a:t>Have someone else do it</a:t>
            </a:r>
          </a:p>
          <a:p>
            <a:r>
              <a:rPr lang="en-US" dirty="0" smtClean="0"/>
              <a:t>Help with clerical duties</a:t>
            </a:r>
          </a:p>
          <a:p>
            <a:r>
              <a:rPr lang="en-US" dirty="0" smtClean="0"/>
              <a:t>Trim some curricular elements </a:t>
            </a:r>
          </a:p>
          <a:p>
            <a:r>
              <a:rPr lang="en-US" dirty="0" smtClean="0"/>
              <a:t>Better workflows</a:t>
            </a:r>
          </a:p>
          <a:p>
            <a:r>
              <a:rPr lang="en-US" dirty="0" smtClean="0"/>
              <a:t>On the clock admin time</a:t>
            </a:r>
          </a:p>
          <a:p>
            <a:r>
              <a:rPr lang="en-US" dirty="0" smtClean="0"/>
              <a:t>Clearer expectations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Resident “burnout” survey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Stress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Arises when something you care about is at stake</a:t>
            </a:r>
          </a:p>
          <a:p>
            <a:r>
              <a:rPr lang="en-US" b="1" dirty="0" smtClean="0"/>
              <a:t>Mindset </a:t>
            </a:r>
            <a:endParaRPr lang="en-US" dirty="0" smtClean="0"/>
          </a:p>
          <a:p>
            <a:pPr lvl="1"/>
            <a:r>
              <a:rPr lang="en-US" dirty="0" smtClean="0"/>
              <a:t> Core belief = theory of the way the world works</a:t>
            </a:r>
          </a:p>
          <a:p>
            <a:endParaRPr lang="en-US" b="1" dirty="0" smtClean="0"/>
          </a:p>
          <a:p>
            <a:r>
              <a:rPr lang="en-US" b="1" dirty="0" smtClean="0"/>
              <a:t>Stress is enhancing vs Stress is debilitating mindsets: </a:t>
            </a:r>
          </a:p>
          <a:p>
            <a:pPr lvl="1"/>
            <a:r>
              <a:rPr lang="en-US" dirty="0" smtClean="0"/>
              <a:t>Both have evidence</a:t>
            </a:r>
          </a:p>
          <a:p>
            <a:pPr lvl="1"/>
            <a:r>
              <a:rPr lang="en-US" dirty="0" smtClean="0"/>
              <a:t>Mindset is a distinct variable in the stress response</a:t>
            </a:r>
          </a:p>
          <a:p>
            <a:pPr lvl="1"/>
            <a:r>
              <a:rPr lang="en-US" dirty="0" smtClean="0"/>
              <a:t>More negative outcomes in debilitating mindset</a:t>
            </a:r>
          </a:p>
          <a:p>
            <a:pPr lvl="1"/>
            <a:r>
              <a:rPr lang="en-US" dirty="0" smtClean="0"/>
              <a:t>Teaching “resilience” vs “stress avoidance”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“Stress Mindsets”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Holmes and Rahe SSRS 1967</a:t>
            </a:r>
          </a:p>
          <a:p>
            <a:r>
              <a:rPr lang="en-US" dirty="0" smtClean="0"/>
              <a:t>Social Readjustment Rating Scale</a:t>
            </a:r>
          </a:p>
          <a:p>
            <a:r>
              <a:rPr lang="en-US" dirty="0" smtClean="0"/>
              <a:t>43 life events</a:t>
            </a:r>
          </a:p>
          <a:p>
            <a:r>
              <a:rPr lang="en-US" dirty="0" smtClean="0"/>
              <a:t>+ 0.188 correlation in 2,500 sailors</a:t>
            </a:r>
          </a:p>
          <a:p>
            <a:pPr lvl="1"/>
            <a:r>
              <a:rPr lang="en-US" dirty="0" smtClean="0"/>
              <a:t>stress scores of previous 6 months</a:t>
            </a:r>
          </a:p>
          <a:p>
            <a:pPr lvl="1"/>
            <a:r>
              <a:rPr lang="en-US" dirty="0" smtClean="0"/>
              <a:t>developing illness in next 6 months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100 Death of Spouse</a:t>
            </a:r>
          </a:p>
          <a:p>
            <a:r>
              <a:rPr lang="en-US" dirty="0" smtClean="0"/>
              <a:t>73 divorce</a:t>
            </a:r>
          </a:p>
          <a:p>
            <a:r>
              <a:rPr lang="en-US" dirty="0" smtClean="0"/>
              <a:t>65 marital separation</a:t>
            </a:r>
          </a:p>
          <a:p>
            <a:r>
              <a:rPr lang="en-US" dirty="0" smtClean="0"/>
              <a:t>63 death of close family member</a:t>
            </a:r>
          </a:p>
          <a:p>
            <a:r>
              <a:rPr lang="en-US" dirty="0" smtClean="0"/>
              <a:t>45 marital reconciliation</a:t>
            </a:r>
          </a:p>
          <a:p>
            <a:r>
              <a:rPr lang="en-US" dirty="0" smtClean="0"/>
              <a:t>40 pregnancy</a:t>
            </a:r>
          </a:p>
          <a:p>
            <a:r>
              <a:rPr lang="en-US" dirty="0" smtClean="0"/>
              <a:t>38 change in finances</a:t>
            </a:r>
          </a:p>
          <a:p>
            <a:r>
              <a:rPr lang="en-US" dirty="0" smtClean="0"/>
              <a:t>36 new line of work</a:t>
            </a:r>
          </a:p>
          <a:p>
            <a:r>
              <a:rPr lang="en-US" dirty="0" smtClean="0"/>
              <a:t>31 mortgage over $50,000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 were taught </a:t>
            </a:r>
            <a:br>
              <a:rPr lang="en-US" dirty="0" smtClean="0"/>
            </a:br>
            <a:r>
              <a:rPr lang="en-US" dirty="0" smtClean="0"/>
              <a:t>“stress makes you sick”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b="1" u="sng" dirty="0" smtClean="0"/>
              <a:t>Wellness</a:t>
            </a:r>
            <a:r>
              <a:rPr lang="en-US" altLang="en-US" sz="2000" dirty="0" smtClean="0"/>
              <a:t>:  The measurable aspects of wellness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Positive Emotion: pleasure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 smtClean="0"/>
              <a:t>10 positive emotions: joy, gratitude, serenity, interest, hope, pride, amusement, inspiration, awe, love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Engagement: feeling “in the groove, in the moment, interested”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Positive Relationships: lifegiving, nurturing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Meaning: Career Purpose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Achievement</a:t>
            </a:r>
          </a:p>
          <a:p>
            <a:pPr lvl="1">
              <a:lnSpc>
                <a:spcPct val="80000"/>
              </a:lnSpc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000" b="1" u="sng" dirty="0" smtClean="0"/>
              <a:t>Burnout</a:t>
            </a:r>
            <a:r>
              <a:rPr lang="en-US" altLang="en-US" sz="2000" u="sng" dirty="0" smtClean="0"/>
              <a:t>:</a:t>
            </a:r>
            <a:r>
              <a:rPr lang="en-US" altLang="en-US" sz="20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Emotional Exhaustion: Feeling emotionally spent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Depersonalization: Cynicism and negativity, withdrawal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Personal Accomplishment: Lack of pride in accomplishments </a:t>
            </a:r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Wellness or Burnout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/>
          <a:lstStyle/>
          <a:p>
            <a:r>
              <a:rPr lang="en-US" sz="2000" dirty="0" smtClean="0"/>
              <a:t>168/219 (77%)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year Family Medicine residents </a:t>
            </a:r>
          </a:p>
          <a:p>
            <a:pPr lvl="1"/>
            <a:r>
              <a:rPr lang="en-US" sz="2000" dirty="0" smtClean="0"/>
              <a:t>Completed a one time Survey Monkey in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4 months (2013) of 5 instruments</a:t>
            </a:r>
          </a:p>
          <a:p>
            <a:endParaRPr lang="en-US" sz="2000" dirty="0" smtClean="0"/>
          </a:p>
          <a:p>
            <a:r>
              <a:rPr lang="en-US" sz="2000" dirty="0" smtClean="0"/>
              <a:t>Results  Wellbeing Amount and Promoters </a:t>
            </a:r>
          </a:p>
          <a:p>
            <a:pPr lvl="1"/>
            <a:r>
              <a:rPr lang="en-US" sz="2000" dirty="0" smtClean="0"/>
              <a:t>67% satisfied to extremely satisfied</a:t>
            </a:r>
          </a:p>
          <a:p>
            <a:pPr lvl="1"/>
            <a:r>
              <a:rPr lang="en-US" sz="2000" dirty="0" smtClean="0"/>
              <a:t>55% spent time with nurturing relationships</a:t>
            </a:r>
          </a:p>
          <a:p>
            <a:pPr lvl="1"/>
            <a:r>
              <a:rPr lang="en-US" sz="2000" dirty="0" smtClean="0"/>
              <a:t>53% one mind-body exercise per week, meditation, yoga, tai chi</a:t>
            </a:r>
          </a:p>
          <a:p>
            <a:pPr lvl="1"/>
            <a:r>
              <a:rPr lang="en-US" sz="2000" dirty="0" smtClean="0"/>
              <a:t>25% daily 5 fruits and vegetables</a:t>
            </a:r>
          </a:p>
          <a:p>
            <a:pPr lvl="1"/>
            <a:r>
              <a:rPr lang="en-US" sz="2000" u="sng" dirty="0" smtClean="0"/>
              <a:t>21% daily restful sleep</a:t>
            </a:r>
          </a:p>
          <a:p>
            <a:pPr lvl="1"/>
            <a:r>
              <a:rPr lang="en-US" sz="2000" u="sng" dirty="0" smtClean="0"/>
              <a:t>20% daily exercise</a:t>
            </a:r>
          </a:p>
          <a:p>
            <a:pPr lvl="1"/>
            <a:r>
              <a:rPr lang="en-US" sz="2000" dirty="0" smtClean="0"/>
              <a:t>19% daily out in nature</a:t>
            </a:r>
          </a:p>
        </p:txBody>
      </p:sp>
      <p:sp>
        <p:nvSpPr>
          <p:cNvPr id="40962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Family Medicine Resident </a:t>
            </a:r>
            <a:br>
              <a:rPr lang="en-US" sz="3200" dirty="0" smtClean="0"/>
            </a:br>
            <a:r>
              <a:rPr lang="en-US" sz="3200" dirty="0" smtClean="0"/>
              <a:t>Wellness Behaviors Prevalence Survey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1700</TotalTime>
  <Words>2463</Words>
  <Application>Microsoft Macintosh PowerPoint</Application>
  <PresentationFormat>On-screen Show (4:3)</PresentationFormat>
  <Paragraphs>455</Paragraphs>
  <Slides>46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Concourse</vt:lpstr>
      <vt:lpstr>Worksheet</vt:lpstr>
      <vt:lpstr>Visio</vt:lpstr>
      <vt:lpstr>PowerPoint Presentation</vt:lpstr>
      <vt:lpstr>Objectives</vt:lpstr>
      <vt:lpstr>Question??</vt:lpstr>
      <vt:lpstr>Oh my Gosh!!  Be Careful what you ask for</vt:lpstr>
      <vt:lpstr>Resident “burnout” survey</vt:lpstr>
      <vt:lpstr>“Stress Mindsets”</vt:lpstr>
      <vt:lpstr>We were taught  “stress makes you sick”</vt:lpstr>
      <vt:lpstr>Wellness or Burnout</vt:lpstr>
      <vt:lpstr>Family Medicine Resident  Wellness Behaviors Prevalence Survey</vt:lpstr>
      <vt:lpstr>Exercise and Restful sleep associated with more positive well-being</vt:lpstr>
      <vt:lpstr>Duties &amp; Duty Hours</vt:lpstr>
      <vt:lpstr>Impact of the Duty Hours Rules Onset 2003, more restrictive 2011</vt:lpstr>
      <vt:lpstr>2013 Family Medicine Resident Wellness Survey </vt:lpstr>
      <vt:lpstr>2010 Interns Depression study   quarterly PHQ-9 survey</vt:lpstr>
      <vt:lpstr>Depression Risk Factors</vt:lpstr>
      <vt:lpstr>Results over the year</vt:lpstr>
      <vt:lpstr>Most frequently cited barriers to treating med student  depression</vt:lpstr>
      <vt:lpstr>Transitions</vt:lpstr>
      <vt:lpstr>The Culture Shock Model</vt:lpstr>
      <vt:lpstr>PowerPoint Presentation</vt:lpstr>
      <vt:lpstr>W Model: Entry-Re-entry</vt:lpstr>
      <vt:lpstr>Coming to the Honeymoon  2012-15</vt:lpstr>
      <vt:lpstr>The Arrival and National Geographic Stages</vt:lpstr>
      <vt:lpstr>PowerPoint Presentation</vt:lpstr>
      <vt:lpstr>PowerPoint Presentation</vt:lpstr>
      <vt:lpstr>PowerPoint Presentation</vt:lpstr>
      <vt:lpstr>Transition</vt:lpstr>
      <vt:lpstr>Distress and Stress are Short The Intern Glass is 10/12ths full</vt:lpstr>
      <vt:lpstr>TFM Journey changes in last 10 years “Change to improve is the norm”</vt:lpstr>
      <vt:lpstr>Wellbeing and Distress</vt:lpstr>
      <vt:lpstr>3 Promoters of Wellbeing</vt:lpstr>
      <vt:lpstr>Promoters of Wellbeing</vt:lpstr>
      <vt:lpstr>Sources of Distress</vt:lpstr>
      <vt:lpstr>Sources of Distress</vt:lpstr>
      <vt:lpstr>Interns Protected Burnout Moving to Senior Classes</vt:lpstr>
      <vt:lpstr>Question #2</vt:lpstr>
      <vt:lpstr>Structural Residency Issues Program and Faculty Chance to Set Up</vt:lpstr>
      <vt:lpstr>Each is an individual On the residency journey</vt:lpstr>
      <vt:lpstr>The Approach</vt:lpstr>
      <vt:lpstr>Reframing Stress in the Moment when flooding</vt:lpstr>
      <vt:lpstr>Johari Window In Resident Advising and Coaching</vt:lpstr>
      <vt:lpstr>Cognitive Behavioral Therapy Advising </vt:lpstr>
      <vt:lpstr>Wellness Books:  Positive Psychology Self Help</vt:lpstr>
      <vt:lpstr>Promoting Resilience</vt:lpstr>
      <vt:lpstr>Professional  Help</vt:lpstr>
      <vt:lpstr>Conclusions</vt:lpstr>
    </vt:vector>
  </TitlesOfParts>
  <Company>MultiCare Health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Kerry Watrin</dc:creator>
  <cp:lastModifiedBy>Marcia McGuire</cp:lastModifiedBy>
  <cp:revision>81</cp:revision>
  <dcterms:created xsi:type="dcterms:W3CDTF">2015-08-19T17:08:31Z</dcterms:created>
  <dcterms:modified xsi:type="dcterms:W3CDTF">2015-08-26T15:53:50Z</dcterms:modified>
</cp:coreProperties>
</file>