
<file path=[Content_Types].xml><?xml version="1.0" encoding="utf-8"?>
<Types xmlns="http://schemas.openxmlformats.org/package/2006/content-types">
  <Default Extension="bin" ContentType="application/vnd.openxmlformats-officedocument.presentationml.printerSettings"/>
  <Default Extension="png" ContentType="image/png"/>
  <Default Extension="jpeg" ContentType="image/jpeg"/>
  <Default Extension="rels" ContentType="application/vnd.openxmlformats-package.relationships+xml"/>
  <Default Extension="emf" ContentType="image/x-emf"/>
  <Default Extension="xml" ContentType="application/xml"/>
  <Override PartName="/ppt/presentation.xml" ContentType="application/vnd.openxmlformats-officedocument.presentationml.presentation.main+xml"/>
  <Override PartName="/ppt/slides/slide40.xml" ContentType="application/vnd.openxmlformats-officedocument.presentationml.slide+xml"/>
  <Override PartName="/ppt/slides/slide17.xml" ContentType="application/vnd.openxmlformats-officedocument.presentationml.slide+xml"/>
  <Override PartName="/ppt/slides/slide43.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42.xml" ContentType="application/vnd.openxmlformats-officedocument.presentationml.slide+xml"/>
  <Override PartName="/ppt/slides/slide20.xml" ContentType="application/vnd.openxmlformats-officedocument.presentationml.slide+xml"/>
  <Override PartName="/ppt/slides/slide64.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41.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6.xml" ContentType="application/vnd.openxmlformats-officedocument.presentationml.slide+xml"/>
  <Override PartName="/ppt/slides/slide63.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4.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5.xml" ContentType="application/vnd.openxmlformats-officedocument.presentationml.slide+xml"/>
  <Override PartName="/ppt/slides/slide47.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48.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3.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57" r:id="rId2"/>
    <p:sldId id="457" r:id="rId3"/>
    <p:sldId id="406" r:id="rId4"/>
    <p:sldId id="408" r:id="rId5"/>
    <p:sldId id="388" r:id="rId6"/>
    <p:sldId id="389" r:id="rId7"/>
    <p:sldId id="391" r:id="rId8"/>
    <p:sldId id="463" r:id="rId9"/>
    <p:sldId id="395" r:id="rId10"/>
    <p:sldId id="428" r:id="rId11"/>
    <p:sldId id="437" r:id="rId12"/>
    <p:sldId id="427" r:id="rId13"/>
    <p:sldId id="461" r:id="rId14"/>
    <p:sldId id="430" r:id="rId15"/>
    <p:sldId id="431" r:id="rId16"/>
    <p:sldId id="432" r:id="rId17"/>
    <p:sldId id="434" r:id="rId18"/>
    <p:sldId id="459" r:id="rId19"/>
    <p:sldId id="452" r:id="rId20"/>
    <p:sldId id="453" r:id="rId21"/>
    <p:sldId id="481" r:id="rId22"/>
    <p:sldId id="462" r:id="rId23"/>
    <p:sldId id="455" r:id="rId24"/>
    <p:sldId id="436" r:id="rId25"/>
    <p:sldId id="401" r:id="rId26"/>
    <p:sldId id="456" r:id="rId27"/>
    <p:sldId id="479" r:id="rId28"/>
    <p:sldId id="480" r:id="rId29"/>
    <p:sldId id="403" r:id="rId30"/>
    <p:sldId id="438" r:id="rId31"/>
    <p:sldId id="404" r:id="rId32"/>
    <p:sldId id="478" r:id="rId33"/>
    <p:sldId id="440" r:id="rId34"/>
    <p:sldId id="439" r:id="rId35"/>
    <p:sldId id="441" r:id="rId36"/>
    <p:sldId id="442" r:id="rId37"/>
    <p:sldId id="443" r:id="rId38"/>
    <p:sldId id="444" r:id="rId39"/>
    <p:sldId id="445" r:id="rId40"/>
    <p:sldId id="446" r:id="rId41"/>
    <p:sldId id="447" r:id="rId42"/>
    <p:sldId id="405" r:id="rId43"/>
    <p:sldId id="464" r:id="rId44"/>
    <p:sldId id="465" r:id="rId45"/>
    <p:sldId id="466" r:id="rId46"/>
    <p:sldId id="468" r:id="rId47"/>
    <p:sldId id="469" r:id="rId48"/>
    <p:sldId id="471" r:id="rId49"/>
    <p:sldId id="473" r:id="rId50"/>
    <p:sldId id="474" r:id="rId51"/>
    <p:sldId id="475" r:id="rId52"/>
    <p:sldId id="477" r:id="rId53"/>
    <p:sldId id="374" r:id="rId54"/>
    <p:sldId id="375" r:id="rId55"/>
    <p:sldId id="372" r:id="rId56"/>
    <p:sldId id="373" r:id="rId57"/>
    <p:sldId id="261" r:id="rId58"/>
    <p:sldId id="263" r:id="rId59"/>
    <p:sldId id="264" r:id="rId60"/>
    <p:sldId id="377" r:id="rId61"/>
    <p:sldId id="378" r:id="rId62"/>
    <p:sldId id="381" r:id="rId63"/>
    <p:sldId id="382" r:id="rId64"/>
    <p:sldId id="259" r:id="rId65"/>
    <p:sldId id="321" r:id="rId66"/>
    <p:sldId id="386" r:id="rId67"/>
    <p:sldId id="482" r:id="rId68"/>
    <p:sldId id="483" r:id="rId69"/>
    <p:sldId id="484" r:id="rId70"/>
    <p:sldId id="458" r:id="rId71"/>
    <p:sldId id="450" r:id="rId72"/>
  </p:sldIdLst>
  <p:sldSz cx="40233600" cy="32918400"/>
  <p:notesSz cx="9144000" cy="6858000"/>
  <p:defaultTextStyle>
    <a:defPPr>
      <a:defRPr lang="en-US"/>
    </a:defPPr>
    <a:lvl1pPr marL="0" algn="l" defTabSz="2193769" rtl="0" eaLnBrk="1" latinLnBrk="0" hangingPunct="1">
      <a:defRPr sz="8700" kern="1200">
        <a:solidFill>
          <a:schemeClr val="tx1"/>
        </a:solidFill>
        <a:latin typeface="+mn-lt"/>
        <a:ea typeface="+mn-ea"/>
        <a:cs typeface="+mn-cs"/>
      </a:defRPr>
    </a:lvl1pPr>
    <a:lvl2pPr marL="2193769" algn="l" defTabSz="2193769" rtl="0" eaLnBrk="1" latinLnBrk="0" hangingPunct="1">
      <a:defRPr sz="8700" kern="1200">
        <a:solidFill>
          <a:schemeClr val="tx1"/>
        </a:solidFill>
        <a:latin typeface="+mn-lt"/>
        <a:ea typeface="+mn-ea"/>
        <a:cs typeface="+mn-cs"/>
      </a:defRPr>
    </a:lvl2pPr>
    <a:lvl3pPr marL="4387538" algn="l" defTabSz="2193769" rtl="0" eaLnBrk="1" latinLnBrk="0" hangingPunct="1">
      <a:defRPr sz="8700" kern="1200">
        <a:solidFill>
          <a:schemeClr val="tx1"/>
        </a:solidFill>
        <a:latin typeface="+mn-lt"/>
        <a:ea typeface="+mn-ea"/>
        <a:cs typeface="+mn-cs"/>
      </a:defRPr>
    </a:lvl3pPr>
    <a:lvl4pPr marL="6581312" algn="l" defTabSz="2193769" rtl="0" eaLnBrk="1" latinLnBrk="0" hangingPunct="1">
      <a:defRPr sz="8700" kern="1200">
        <a:solidFill>
          <a:schemeClr val="tx1"/>
        </a:solidFill>
        <a:latin typeface="+mn-lt"/>
        <a:ea typeface="+mn-ea"/>
        <a:cs typeface="+mn-cs"/>
      </a:defRPr>
    </a:lvl4pPr>
    <a:lvl5pPr marL="8775081" algn="l" defTabSz="2193769" rtl="0" eaLnBrk="1" latinLnBrk="0" hangingPunct="1">
      <a:defRPr sz="8700" kern="1200">
        <a:solidFill>
          <a:schemeClr val="tx1"/>
        </a:solidFill>
        <a:latin typeface="+mn-lt"/>
        <a:ea typeface="+mn-ea"/>
        <a:cs typeface="+mn-cs"/>
      </a:defRPr>
    </a:lvl5pPr>
    <a:lvl6pPr marL="10968850" algn="l" defTabSz="2193769" rtl="0" eaLnBrk="1" latinLnBrk="0" hangingPunct="1">
      <a:defRPr sz="8700" kern="1200">
        <a:solidFill>
          <a:schemeClr val="tx1"/>
        </a:solidFill>
        <a:latin typeface="+mn-lt"/>
        <a:ea typeface="+mn-ea"/>
        <a:cs typeface="+mn-cs"/>
      </a:defRPr>
    </a:lvl6pPr>
    <a:lvl7pPr marL="13162624" algn="l" defTabSz="2193769" rtl="0" eaLnBrk="1" latinLnBrk="0" hangingPunct="1">
      <a:defRPr sz="8700" kern="1200">
        <a:solidFill>
          <a:schemeClr val="tx1"/>
        </a:solidFill>
        <a:latin typeface="+mn-lt"/>
        <a:ea typeface="+mn-ea"/>
        <a:cs typeface="+mn-cs"/>
      </a:defRPr>
    </a:lvl7pPr>
    <a:lvl8pPr marL="15356393" algn="l" defTabSz="2193769" rtl="0" eaLnBrk="1" latinLnBrk="0" hangingPunct="1">
      <a:defRPr sz="8700" kern="1200">
        <a:solidFill>
          <a:schemeClr val="tx1"/>
        </a:solidFill>
        <a:latin typeface="+mn-lt"/>
        <a:ea typeface="+mn-ea"/>
        <a:cs typeface="+mn-cs"/>
      </a:defRPr>
    </a:lvl8pPr>
    <a:lvl9pPr marL="17550162" algn="l" defTabSz="2193769" rtl="0" eaLnBrk="1" latinLnBrk="0" hangingPunct="1">
      <a:defRPr sz="87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88FF"/>
    <a:srgbClr val="2D2AFF"/>
    <a:srgbClr val="FFBD77"/>
    <a:srgbClr val="FFAB1C"/>
    <a:srgbClr val="F62A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2" autoAdjust="0"/>
    <p:restoredTop sz="94669" autoAdjust="0"/>
  </p:normalViewPr>
  <p:slideViewPr>
    <p:cSldViewPr snapToGrid="0" snapToObjects="1">
      <p:cViewPr>
        <p:scale>
          <a:sx n="18" d="100"/>
          <a:sy n="18" d="100"/>
        </p:scale>
        <p:origin x="-2120" y="-144"/>
      </p:cViewPr>
      <p:guideLst>
        <p:guide orient="horz" pos="10368"/>
        <p:guide pos="12672"/>
      </p:guideLst>
    </p:cSldViewPr>
  </p:slideViewPr>
  <p:outlineViewPr>
    <p:cViewPr>
      <p:scale>
        <a:sx n="33" d="100"/>
        <a:sy n="33" d="100"/>
      </p:scale>
      <p:origin x="0" y="13136"/>
    </p:cViewPr>
  </p:outlineViewPr>
  <p:notesTextViewPr>
    <p:cViewPr>
      <p:scale>
        <a:sx n="100" d="100"/>
        <a:sy n="100" d="100"/>
      </p:scale>
      <p:origin x="0" y="0"/>
    </p:cViewPr>
  </p:notesTextViewPr>
  <p:sorterViewPr>
    <p:cViewPr>
      <p:scale>
        <a:sx n="20" d="100"/>
        <a:sy n="20" d="100"/>
      </p:scale>
      <p:origin x="0" y="247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63" Type="http://schemas.openxmlformats.org/officeDocument/2006/relationships/slide" Target="slides/slide62.xml"/><Relationship Id="rId68" Type="http://schemas.openxmlformats.org/officeDocument/2006/relationships/slide" Target="slides/slide67.xml"/><Relationship Id="rId42" Type="http://schemas.openxmlformats.org/officeDocument/2006/relationships/slide" Target="slides/slide41.xml"/><Relationship Id="rId47" Type="http://schemas.openxmlformats.org/officeDocument/2006/relationships/slide" Target="slides/slide46.xml"/><Relationship Id="rId21" Type="http://schemas.openxmlformats.org/officeDocument/2006/relationships/slide" Target="slides/slide20.xml"/><Relationship Id="rId16" Type="http://schemas.openxmlformats.org/officeDocument/2006/relationships/slide" Target="slides/slide15.xml"/><Relationship Id="rId53" Type="http://schemas.openxmlformats.org/officeDocument/2006/relationships/slide" Target="slides/slide52.xml"/><Relationship Id="rId58" Type="http://schemas.openxmlformats.org/officeDocument/2006/relationships/slide" Target="slides/slide57.xml"/><Relationship Id="rId32" Type="http://schemas.openxmlformats.org/officeDocument/2006/relationships/slide" Target="slides/slide31.xml"/><Relationship Id="rId37" Type="http://schemas.openxmlformats.org/officeDocument/2006/relationships/slide" Target="slides/slide36.xml"/><Relationship Id="rId74" Type="http://schemas.openxmlformats.org/officeDocument/2006/relationships/printerSettings" Target="printerSettings/printerSettings1.bin"/><Relationship Id="rId11" Type="http://schemas.openxmlformats.org/officeDocument/2006/relationships/slide" Target="slides/slide10.xml"/><Relationship Id="rId79"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64" Type="http://schemas.openxmlformats.org/officeDocument/2006/relationships/slide" Target="slides/slide63.xml"/><Relationship Id="rId69" Type="http://schemas.openxmlformats.org/officeDocument/2006/relationships/slide" Target="slides/slide68.xml"/><Relationship Id="rId56" Type="http://schemas.openxmlformats.org/officeDocument/2006/relationships/slide" Target="slides/slide55.xml"/><Relationship Id="rId43" Type="http://schemas.openxmlformats.org/officeDocument/2006/relationships/slide" Target="slides/slide42.xml"/><Relationship Id="rId48" Type="http://schemas.openxmlformats.org/officeDocument/2006/relationships/slide" Target="slides/slide47.xml"/><Relationship Id="rId30" Type="http://schemas.openxmlformats.org/officeDocument/2006/relationships/slide" Target="slides/slide29.xml"/><Relationship Id="rId35" Type="http://schemas.openxmlformats.org/officeDocument/2006/relationships/slide" Target="slides/slide34.xml"/><Relationship Id="rId22" Type="http://schemas.openxmlformats.org/officeDocument/2006/relationships/slide" Target="slides/slide21.xml"/><Relationship Id="rId27" Type="http://schemas.openxmlformats.org/officeDocument/2006/relationships/slide" Target="slides/slide26.xml"/><Relationship Id="rId77" Type="http://schemas.openxmlformats.org/officeDocument/2006/relationships/theme" Target="theme/theme1.xml"/><Relationship Id="rId51" Type="http://schemas.openxmlformats.org/officeDocument/2006/relationships/slide" Target="slides/slide50.xml"/><Relationship Id="rId8" Type="http://schemas.openxmlformats.org/officeDocument/2006/relationships/slide" Target="slides/slide7.xml"/><Relationship Id="rId72" Type="http://schemas.openxmlformats.org/officeDocument/2006/relationships/slide" Target="slides/slide71.xml"/><Relationship Id="rId80" Type="http://schemas.openxmlformats.org/officeDocument/2006/relationships/customXml" Target="../customXml/item2.xml"/><Relationship Id="rId3" Type="http://schemas.openxmlformats.org/officeDocument/2006/relationships/slide" Target="slides/slide2.xml"/><Relationship Id="rId17" Type="http://schemas.openxmlformats.org/officeDocument/2006/relationships/slide" Target="slides/slide16.xml"/><Relationship Id="rId67" Type="http://schemas.openxmlformats.org/officeDocument/2006/relationships/slide" Target="slides/slide66.xml"/><Relationship Id="rId59" Type="http://schemas.openxmlformats.org/officeDocument/2006/relationships/slide" Target="slides/slide58.xml"/><Relationship Id="rId46" Type="http://schemas.openxmlformats.org/officeDocument/2006/relationships/slide" Target="slides/slide45.xml"/><Relationship Id="rId33" Type="http://schemas.openxmlformats.org/officeDocument/2006/relationships/slide" Target="slides/slide32.xml"/><Relationship Id="rId38" Type="http://schemas.openxmlformats.org/officeDocument/2006/relationships/slide" Target="slides/slide37.xml"/><Relationship Id="rId25" Type="http://schemas.openxmlformats.org/officeDocument/2006/relationships/slide" Target="slides/slide24.xml"/><Relationship Id="rId12" Type="http://schemas.openxmlformats.org/officeDocument/2006/relationships/slide" Target="slides/slide11.xml"/><Relationship Id="rId54" Type="http://schemas.openxmlformats.org/officeDocument/2006/relationships/slide" Target="slides/slide53.xml"/><Relationship Id="rId41" Type="http://schemas.openxmlformats.org/officeDocument/2006/relationships/slide" Target="slides/slide40.xml"/><Relationship Id="rId70" Type="http://schemas.openxmlformats.org/officeDocument/2006/relationships/slide" Target="slides/slide69.xml"/><Relationship Id="rId20" Type="http://schemas.openxmlformats.org/officeDocument/2006/relationships/slide" Target="slides/slide19.xml"/><Relationship Id="rId75" Type="http://schemas.openxmlformats.org/officeDocument/2006/relationships/presProps" Target="presProps.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57" Type="http://schemas.openxmlformats.org/officeDocument/2006/relationships/slide" Target="slides/slide56.xml"/><Relationship Id="rId49" Type="http://schemas.openxmlformats.org/officeDocument/2006/relationships/slide" Target="slides/slide48.xml"/><Relationship Id="rId36" Type="http://schemas.openxmlformats.org/officeDocument/2006/relationships/slide" Target="slides/slide35.xml"/><Relationship Id="rId23" Type="http://schemas.openxmlformats.org/officeDocument/2006/relationships/slide" Target="slides/slide22.xml"/><Relationship Id="rId28" Type="http://schemas.openxmlformats.org/officeDocument/2006/relationships/slide" Target="slides/slide27.xml"/><Relationship Id="rId65" Type="http://schemas.openxmlformats.org/officeDocument/2006/relationships/slide" Target="slides/slide64.xml"/><Relationship Id="rId52" Type="http://schemas.openxmlformats.org/officeDocument/2006/relationships/slide" Target="slides/slide51.xml"/><Relationship Id="rId44" Type="http://schemas.openxmlformats.org/officeDocument/2006/relationships/slide" Target="slides/slide43.xml"/><Relationship Id="rId31" Type="http://schemas.openxmlformats.org/officeDocument/2006/relationships/slide" Target="slides/slide30.xml"/><Relationship Id="rId73" Type="http://schemas.openxmlformats.org/officeDocument/2006/relationships/notesMaster" Target="notesMasters/notesMaster1.xml"/><Relationship Id="rId78" Type="http://schemas.openxmlformats.org/officeDocument/2006/relationships/tableStyles" Target="tableStyles.xml"/><Relationship Id="rId60" Type="http://schemas.openxmlformats.org/officeDocument/2006/relationships/slide" Target="slides/slide59.xml"/><Relationship Id="rId10" Type="http://schemas.openxmlformats.org/officeDocument/2006/relationships/slide" Target="slides/slide9.xml"/><Relationship Id="rId8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55" Type="http://schemas.openxmlformats.org/officeDocument/2006/relationships/slide" Target="slides/slide54.xml"/><Relationship Id="rId34" Type="http://schemas.openxmlformats.org/officeDocument/2006/relationships/slide" Target="slides/slide33.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66" Type="http://schemas.openxmlformats.org/officeDocument/2006/relationships/slide" Target="slides/slide65.xml"/><Relationship Id="rId40" Type="http://schemas.openxmlformats.org/officeDocument/2006/relationships/slide" Target="slides/slide39.xml"/><Relationship Id="rId45" Type="http://schemas.openxmlformats.org/officeDocument/2006/relationships/slide" Target="slides/slide44.xml"/><Relationship Id="rId24"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BA4C1F61-B4FA-DA47-A0E9-16E6601521D4}" type="datetimeFigureOut">
              <a:rPr lang="en-US" smtClean="0"/>
              <a:t>2/5/14</a:t>
            </a:fld>
            <a:endParaRPr lang="en-US"/>
          </a:p>
        </p:txBody>
      </p:sp>
      <p:sp>
        <p:nvSpPr>
          <p:cNvPr id="4" name="Slide Image Placeholder 3"/>
          <p:cNvSpPr>
            <a:spLocks noGrp="1" noRot="1" noChangeAspect="1"/>
          </p:cNvSpPr>
          <p:nvPr>
            <p:ph type="sldImg" idx="2"/>
          </p:nvPr>
        </p:nvSpPr>
        <p:spPr>
          <a:xfrm>
            <a:off x="3000375" y="514350"/>
            <a:ext cx="314325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7E7951A9-AEDA-8640-B406-66323FA08918}" type="slidenum">
              <a:rPr lang="en-US" smtClean="0"/>
              <a:t>‹#›</a:t>
            </a:fld>
            <a:endParaRPr lang="en-US"/>
          </a:p>
        </p:txBody>
      </p:sp>
    </p:spTree>
    <p:extLst>
      <p:ext uri="{BB962C8B-B14F-4D97-AF65-F5344CB8AC3E}">
        <p14:creationId xmlns:p14="http://schemas.microsoft.com/office/powerpoint/2010/main" val="2105209521"/>
      </p:ext>
    </p:extLst>
  </p:cSld>
  <p:clrMap bg1="lt1" tx1="dk1" bg2="lt2" tx2="dk2" accent1="accent1" accent2="accent2" accent3="accent3" accent4="accent4" accent5="accent5" accent6="accent6" hlink="hlink" folHlink="folHlink"/>
  <p:notesStyle>
    <a:lvl1pPr marL="0" algn="l" defTabSz="2193769" rtl="0" eaLnBrk="1" latinLnBrk="0" hangingPunct="1">
      <a:defRPr sz="5900" kern="1200">
        <a:solidFill>
          <a:schemeClr val="tx1"/>
        </a:solidFill>
        <a:latin typeface="+mn-lt"/>
        <a:ea typeface="+mn-ea"/>
        <a:cs typeface="+mn-cs"/>
      </a:defRPr>
    </a:lvl1pPr>
    <a:lvl2pPr marL="2193769" algn="l" defTabSz="2193769" rtl="0" eaLnBrk="1" latinLnBrk="0" hangingPunct="1">
      <a:defRPr sz="5900" kern="1200">
        <a:solidFill>
          <a:schemeClr val="tx1"/>
        </a:solidFill>
        <a:latin typeface="+mn-lt"/>
        <a:ea typeface="+mn-ea"/>
        <a:cs typeface="+mn-cs"/>
      </a:defRPr>
    </a:lvl2pPr>
    <a:lvl3pPr marL="4387538" algn="l" defTabSz="2193769" rtl="0" eaLnBrk="1" latinLnBrk="0" hangingPunct="1">
      <a:defRPr sz="5900" kern="1200">
        <a:solidFill>
          <a:schemeClr val="tx1"/>
        </a:solidFill>
        <a:latin typeface="+mn-lt"/>
        <a:ea typeface="+mn-ea"/>
        <a:cs typeface="+mn-cs"/>
      </a:defRPr>
    </a:lvl3pPr>
    <a:lvl4pPr marL="6581312" algn="l" defTabSz="2193769" rtl="0" eaLnBrk="1" latinLnBrk="0" hangingPunct="1">
      <a:defRPr sz="5900" kern="1200">
        <a:solidFill>
          <a:schemeClr val="tx1"/>
        </a:solidFill>
        <a:latin typeface="+mn-lt"/>
        <a:ea typeface="+mn-ea"/>
        <a:cs typeface="+mn-cs"/>
      </a:defRPr>
    </a:lvl4pPr>
    <a:lvl5pPr marL="8775081" algn="l" defTabSz="2193769" rtl="0" eaLnBrk="1" latinLnBrk="0" hangingPunct="1">
      <a:defRPr sz="5900" kern="1200">
        <a:solidFill>
          <a:schemeClr val="tx1"/>
        </a:solidFill>
        <a:latin typeface="+mn-lt"/>
        <a:ea typeface="+mn-ea"/>
        <a:cs typeface="+mn-cs"/>
      </a:defRPr>
    </a:lvl5pPr>
    <a:lvl6pPr marL="10968850" algn="l" defTabSz="2193769" rtl="0" eaLnBrk="1" latinLnBrk="0" hangingPunct="1">
      <a:defRPr sz="5900" kern="1200">
        <a:solidFill>
          <a:schemeClr val="tx1"/>
        </a:solidFill>
        <a:latin typeface="+mn-lt"/>
        <a:ea typeface="+mn-ea"/>
        <a:cs typeface="+mn-cs"/>
      </a:defRPr>
    </a:lvl6pPr>
    <a:lvl7pPr marL="13162624" algn="l" defTabSz="2193769" rtl="0" eaLnBrk="1" latinLnBrk="0" hangingPunct="1">
      <a:defRPr sz="5900" kern="1200">
        <a:solidFill>
          <a:schemeClr val="tx1"/>
        </a:solidFill>
        <a:latin typeface="+mn-lt"/>
        <a:ea typeface="+mn-ea"/>
        <a:cs typeface="+mn-cs"/>
      </a:defRPr>
    </a:lvl7pPr>
    <a:lvl8pPr marL="15356393" algn="l" defTabSz="2193769" rtl="0" eaLnBrk="1" latinLnBrk="0" hangingPunct="1">
      <a:defRPr sz="5900" kern="1200">
        <a:solidFill>
          <a:schemeClr val="tx1"/>
        </a:solidFill>
        <a:latin typeface="+mn-lt"/>
        <a:ea typeface="+mn-ea"/>
        <a:cs typeface="+mn-cs"/>
      </a:defRPr>
    </a:lvl8pPr>
    <a:lvl9pPr marL="17550162" algn="l" defTabSz="2193769" rtl="0" eaLnBrk="1" latinLnBrk="0" hangingPunct="1">
      <a:defRPr sz="5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This graph from the World Economic Forum</a:t>
            </a:r>
            <a:r>
              <a:rPr lang="ja-JP" altLang="en-US" smtClean="0"/>
              <a:t>’</a:t>
            </a:r>
            <a:r>
              <a:rPr lang="en-US" altLang="ja-JP" smtClean="0"/>
              <a:t>s 2011 Global Risks report highlights chronic diseases as likely to have a significant economic impact.</a:t>
            </a:r>
            <a:endParaRPr lang="en-US" smtClean="0"/>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Calibri" pitchFamily="34" charset="0"/>
                <a:ea typeface="MS PGothic" pitchFamily="34" charset="-128"/>
              </a:defRPr>
            </a:lvl1pPr>
            <a:lvl2pPr marL="742950" indent="-285750" eaLnBrk="0" hangingPunct="0">
              <a:defRPr sz="2000">
                <a:solidFill>
                  <a:schemeClr val="tx1"/>
                </a:solidFill>
                <a:latin typeface="Calibri" pitchFamily="34" charset="0"/>
                <a:ea typeface="MS PGothic" pitchFamily="34" charset="-128"/>
              </a:defRPr>
            </a:lvl2pPr>
            <a:lvl3pPr marL="1143000" indent="-228600" eaLnBrk="0" hangingPunct="0">
              <a:defRPr sz="2000">
                <a:solidFill>
                  <a:schemeClr val="tx1"/>
                </a:solidFill>
                <a:latin typeface="Calibri" pitchFamily="34" charset="0"/>
                <a:ea typeface="MS PGothic" pitchFamily="34" charset="-128"/>
              </a:defRPr>
            </a:lvl3pPr>
            <a:lvl4pPr marL="1600200" indent="-228600" eaLnBrk="0" hangingPunct="0">
              <a:defRPr sz="2000">
                <a:solidFill>
                  <a:schemeClr val="tx1"/>
                </a:solidFill>
                <a:latin typeface="Calibri" pitchFamily="34" charset="0"/>
                <a:ea typeface="MS PGothic" pitchFamily="34" charset="-128"/>
              </a:defRPr>
            </a:lvl4pPr>
            <a:lvl5pPr marL="2057400" indent="-228600" eaLnBrk="0" hangingPunct="0">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9pPr>
          </a:lstStyle>
          <a:p>
            <a:pPr eaLnBrk="1" hangingPunct="1"/>
            <a:fld id="{421522B0-B89D-4035-824B-E7A9E14101C2}" type="slidenum">
              <a:rPr lang="en-US" sz="1200"/>
              <a:pPr eaLnBrk="1" hangingPunct="1"/>
              <a:t>11</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dirty="0" smtClean="0"/>
              <a:t>\</a:t>
            </a:r>
            <a:endParaRPr lang="en-US" dirty="0" smtClean="0"/>
          </a:p>
          <a:p>
            <a:pPr>
              <a:buFontTx/>
              <a:buChar char="•"/>
            </a:pPr>
            <a:r>
              <a:rPr lang="en-US" dirty="0" smtClean="0"/>
              <a:t> Although not formally part of the MDG framework, increasing rates of morbidity and mortality due to chronic disease may compromise progress on the MDGs, especially those highlighted here. </a:t>
            </a:r>
          </a:p>
          <a:p>
            <a:endParaRPr lang="en-US" dirty="0" smtClean="0"/>
          </a:p>
          <a:p>
            <a:endParaRPr lang="en-US" dirty="0" smtClean="0"/>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Calibri" pitchFamily="34" charset="0"/>
                <a:ea typeface="MS PGothic" pitchFamily="34" charset="-128"/>
              </a:defRPr>
            </a:lvl1pPr>
            <a:lvl2pPr marL="742950" indent="-285750" eaLnBrk="0" hangingPunct="0">
              <a:defRPr sz="2000">
                <a:solidFill>
                  <a:schemeClr val="tx1"/>
                </a:solidFill>
                <a:latin typeface="Calibri" pitchFamily="34" charset="0"/>
                <a:ea typeface="MS PGothic" pitchFamily="34" charset="-128"/>
              </a:defRPr>
            </a:lvl2pPr>
            <a:lvl3pPr marL="1143000" indent="-228600" eaLnBrk="0" hangingPunct="0">
              <a:defRPr sz="2000">
                <a:solidFill>
                  <a:schemeClr val="tx1"/>
                </a:solidFill>
                <a:latin typeface="Calibri" pitchFamily="34" charset="0"/>
                <a:ea typeface="MS PGothic" pitchFamily="34" charset="-128"/>
              </a:defRPr>
            </a:lvl3pPr>
            <a:lvl4pPr marL="1600200" indent="-228600" eaLnBrk="0" hangingPunct="0">
              <a:defRPr sz="2000">
                <a:solidFill>
                  <a:schemeClr val="tx1"/>
                </a:solidFill>
                <a:latin typeface="Calibri" pitchFamily="34" charset="0"/>
                <a:ea typeface="MS PGothic" pitchFamily="34" charset="-128"/>
              </a:defRPr>
            </a:lvl4pPr>
            <a:lvl5pPr marL="2057400" indent="-228600" eaLnBrk="0" hangingPunct="0">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9pPr>
          </a:lstStyle>
          <a:p>
            <a:pPr eaLnBrk="1" hangingPunct="1"/>
            <a:fld id="{FD442A4C-1BAA-4B50-90BE-CB6DD806DE4F}" type="slidenum">
              <a:rPr lang="en-US" sz="1200"/>
              <a:pPr eaLnBrk="1" hangingPunct="1"/>
              <a:t>12</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defTabSz="930275"/>
            <a:r>
              <a:rPr lang="en-US" dirty="0" err="1" smtClean="0"/>
              <a:t>Maurits</a:t>
            </a:r>
            <a:r>
              <a:rPr lang="en-US" dirty="0" smtClean="0"/>
              <a:t> van Pelt founded MPT in 2004.</a:t>
            </a:r>
          </a:p>
          <a:p>
            <a:pPr defTabSz="930275"/>
            <a:r>
              <a:rPr lang="en-US" dirty="0" err="1" smtClean="0"/>
              <a:t>MoPoTsyo</a:t>
            </a:r>
            <a:r>
              <a:rPr lang="en-US" altLang="en-US" dirty="0" err="1" smtClean="0"/>
              <a:t>’</a:t>
            </a:r>
            <a:r>
              <a:rPr lang="en-US" dirty="0" err="1" smtClean="0"/>
              <a:t>s</a:t>
            </a:r>
            <a:r>
              <a:rPr lang="en-US" dirty="0" smtClean="0"/>
              <a:t> mission is to: empower people living with diabetes and hypertension to control and manage their disease</a:t>
            </a:r>
          </a:p>
          <a:p>
            <a:pPr defTabSz="930275"/>
            <a:r>
              <a:rPr lang="en-US" dirty="0" smtClean="0"/>
              <a:t>NGO that engages patients through self-management with support from peer educators.</a:t>
            </a:r>
          </a:p>
          <a:p>
            <a:pPr defTabSz="930275"/>
            <a:r>
              <a:rPr lang="en-US" dirty="0" smtClean="0"/>
              <a:t>Since 2007, </a:t>
            </a:r>
            <a:r>
              <a:rPr lang="en-US" dirty="0" err="1" smtClean="0"/>
              <a:t>MoPoTsyo</a:t>
            </a:r>
            <a:r>
              <a:rPr lang="en-US" dirty="0" smtClean="0"/>
              <a:t> has screened over 460,000 adults.  Today, 100 peer educators help facilitate services for 12,000 people living with diabetes and hypertension.</a:t>
            </a:r>
          </a:p>
          <a:p>
            <a:pPr defTabSz="930275"/>
            <a:endParaRPr lang="en-US" dirty="0" smtClean="0"/>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Calibri" pitchFamily="34" charset="0"/>
                <a:ea typeface="MS PGothic" pitchFamily="34" charset="-128"/>
              </a:defRPr>
            </a:lvl1pPr>
            <a:lvl2pPr marL="742950" indent="-285750" eaLnBrk="0" hangingPunct="0">
              <a:defRPr sz="2000">
                <a:solidFill>
                  <a:schemeClr val="tx1"/>
                </a:solidFill>
                <a:latin typeface="Calibri" pitchFamily="34" charset="0"/>
                <a:ea typeface="MS PGothic" pitchFamily="34" charset="-128"/>
              </a:defRPr>
            </a:lvl2pPr>
            <a:lvl3pPr marL="1143000" indent="-228600" eaLnBrk="0" hangingPunct="0">
              <a:defRPr sz="2000">
                <a:solidFill>
                  <a:schemeClr val="tx1"/>
                </a:solidFill>
                <a:latin typeface="Calibri" pitchFamily="34" charset="0"/>
                <a:ea typeface="MS PGothic" pitchFamily="34" charset="-128"/>
              </a:defRPr>
            </a:lvl3pPr>
            <a:lvl4pPr marL="1600200" indent="-228600" eaLnBrk="0" hangingPunct="0">
              <a:defRPr sz="2000">
                <a:solidFill>
                  <a:schemeClr val="tx1"/>
                </a:solidFill>
                <a:latin typeface="Calibri" pitchFamily="34" charset="0"/>
                <a:ea typeface="MS PGothic" pitchFamily="34" charset="-128"/>
              </a:defRPr>
            </a:lvl4pPr>
            <a:lvl5pPr marL="2057400" indent="-228600" eaLnBrk="0" hangingPunct="0">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9pPr>
          </a:lstStyle>
          <a:p>
            <a:pPr eaLnBrk="1" hangingPunct="1"/>
            <a:fld id="{BFBE5453-4D3B-4149-87BD-92CB1162A556}" type="slidenum">
              <a:rPr lang="en-US" sz="1200"/>
              <a:pPr eaLnBrk="1" hangingPunct="1"/>
              <a:t>33</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endParaRPr lang="en-US" smtClean="0"/>
          </a:p>
          <a:p>
            <a:pPr marL="0" lvl="1"/>
            <a:r>
              <a:rPr lang="en-US" smtClean="0"/>
              <a:t>A literature review of care models and background research on diabetes in Cambodia and MoPoTsyo informed creation of five discussion guides that were consistently used through all of the conversations. </a:t>
            </a:r>
          </a:p>
          <a:p>
            <a:pPr marL="0" lvl="1"/>
            <a:endParaRPr lang="en-US" smtClean="0"/>
          </a:p>
          <a:p>
            <a:pPr marL="0" lvl="1"/>
            <a:r>
              <a:rPr lang="en-US" smtClean="0"/>
              <a:t>A literature review of care models and background research on diabetes in Cambodia and MoPoTsyo informed creation of five discussion guides that were consistently used through all of the conversations. </a:t>
            </a:r>
          </a:p>
          <a:p>
            <a:pPr marL="0" lvl="1"/>
            <a:r>
              <a:rPr lang="en-US" smtClean="0"/>
              <a:t>15 MoPoTsyo headquarters staff, 4 Peer Educators, a board member, a MoPoTsyo contracted physician, a MoPoTsyo partner pharmacist, a government operational district manager, a ministry of health official, and a deputy director at the Cambodia Diabetes Association. </a:t>
            </a:r>
          </a:p>
          <a:p>
            <a:endParaRPr lang="en-US" smtClean="0"/>
          </a:p>
          <a:p>
            <a:r>
              <a:rPr lang="en-US" smtClean="0"/>
              <a:t>In Cambodia, the structured conversations were conducted by two PATH staff members, who also served as the note takers through all of the interviews. </a:t>
            </a:r>
          </a:p>
          <a:p>
            <a:endParaRPr lang="en-US" smtClean="0"/>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Calibri" pitchFamily="34" charset="0"/>
                <a:ea typeface="MS PGothic" pitchFamily="34" charset="-128"/>
              </a:defRPr>
            </a:lvl1pPr>
            <a:lvl2pPr marL="742950" indent="-285750" eaLnBrk="0" hangingPunct="0">
              <a:defRPr sz="2000">
                <a:solidFill>
                  <a:schemeClr val="tx1"/>
                </a:solidFill>
                <a:latin typeface="Calibri" pitchFamily="34" charset="0"/>
                <a:ea typeface="MS PGothic" pitchFamily="34" charset="-128"/>
              </a:defRPr>
            </a:lvl2pPr>
            <a:lvl3pPr marL="1143000" indent="-228600" eaLnBrk="0" hangingPunct="0">
              <a:defRPr sz="2000">
                <a:solidFill>
                  <a:schemeClr val="tx1"/>
                </a:solidFill>
                <a:latin typeface="Calibri" pitchFamily="34" charset="0"/>
                <a:ea typeface="MS PGothic" pitchFamily="34" charset="-128"/>
              </a:defRPr>
            </a:lvl3pPr>
            <a:lvl4pPr marL="1600200" indent="-228600" eaLnBrk="0" hangingPunct="0">
              <a:defRPr sz="2000">
                <a:solidFill>
                  <a:schemeClr val="tx1"/>
                </a:solidFill>
                <a:latin typeface="Calibri" pitchFamily="34" charset="0"/>
                <a:ea typeface="MS PGothic" pitchFamily="34" charset="-128"/>
              </a:defRPr>
            </a:lvl4pPr>
            <a:lvl5pPr marL="2057400" indent="-228600" eaLnBrk="0" hangingPunct="0">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9pPr>
          </a:lstStyle>
          <a:p>
            <a:pPr eaLnBrk="1" hangingPunct="1"/>
            <a:fld id="{EAAF7847-85D6-471D-A5B8-30F7D615A974}" type="slidenum">
              <a:rPr lang="en-US" sz="1200"/>
              <a:pPr eaLnBrk="1" hangingPunct="1"/>
              <a:t>35</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Calibri" pitchFamily="34" charset="0"/>
                <a:ea typeface="MS PGothic" pitchFamily="34" charset="-128"/>
              </a:defRPr>
            </a:lvl1pPr>
            <a:lvl2pPr marL="742950" indent="-285750" eaLnBrk="0" hangingPunct="0">
              <a:defRPr sz="2000">
                <a:solidFill>
                  <a:schemeClr val="tx1"/>
                </a:solidFill>
                <a:latin typeface="Calibri" pitchFamily="34" charset="0"/>
                <a:ea typeface="MS PGothic" pitchFamily="34" charset="-128"/>
              </a:defRPr>
            </a:lvl2pPr>
            <a:lvl3pPr marL="1143000" indent="-228600" eaLnBrk="0" hangingPunct="0">
              <a:defRPr sz="2000">
                <a:solidFill>
                  <a:schemeClr val="tx1"/>
                </a:solidFill>
                <a:latin typeface="Calibri" pitchFamily="34" charset="0"/>
                <a:ea typeface="MS PGothic" pitchFamily="34" charset="-128"/>
              </a:defRPr>
            </a:lvl3pPr>
            <a:lvl4pPr marL="1600200" indent="-228600" eaLnBrk="0" hangingPunct="0">
              <a:defRPr sz="2000">
                <a:solidFill>
                  <a:schemeClr val="tx1"/>
                </a:solidFill>
                <a:latin typeface="Calibri" pitchFamily="34" charset="0"/>
                <a:ea typeface="MS PGothic" pitchFamily="34" charset="-128"/>
              </a:defRPr>
            </a:lvl4pPr>
            <a:lvl5pPr marL="2057400" indent="-228600" eaLnBrk="0" hangingPunct="0">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9pPr>
          </a:lstStyle>
          <a:p>
            <a:pPr eaLnBrk="1" hangingPunct="1"/>
            <a:fld id="{0E3E3E0F-39C6-4C8B-90E2-23A246A7D12F}" type="slidenum">
              <a:rPr lang="en-US" sz="1200"/>
              <a:pPr eaLnBrk="1" hangingPunct="1"/>
              <a:t>36</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endParaRPr lang="en-US" sz="1400" dirty="0" smtClean="0"/>
          </a:p>
        </p:txBody>
      </p:sp>
      <p:sp>
        <p:nvSpPr>
          <p:cNvPr id="48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Calibri" pitchFamily="34" charset="0"/>
                <a:ea typeface="MS PGothic" pitchFamily="34" charset="-128"/>
              </a:defRPr>
            </a:lvl1pPr>
            <a:lvl2pPr marL="742950" indent="-285750" eaLnBrk="0" hangingPunct="0">
              <a:defRPr sz="2000">
                <a:solidFill>
                  <a:schemeClr val="tx1"/>
                </a:solidFill>
                <a:latin typeface="Calibri" pitchFamily="34" charset="0"/>
                <a:ea typeface="MS PGothic" pitchFamily="34" charset="-128"/>
              </a:defRPr>
            </a:lvl2pPr>
            <a:lvl3pPr marL="1143000" indent="-228600" eaLnBrk="0" hangingPunct="0">
              <a:defRPr sz="2000">
                <a:solidFill>
                  <a:schemeClr val="tx1"/>
                </a:solidFill>
                <a:latin typeface="Calibri" pitchFamily="34" charset="0"/>
                <a:ea typeface="MS PGothic" pitchFamily="34" charset="-128"/>
              </a:defRPr>
            </a:lvl3pPr>
            <a:lvl4pPr marL="1600200" indent="-228600" eaLnBrk="0" hangingPunct="0">
              <a:defRPr sz="2000">
                <a:solidFill>
                  <a:schemeClr val="tx1"/>
                </a:solidFill>
                <a:latin typeface="Calibri" pitchFamily="34" charset="0"/>
                <a:ea typeface="MS PGothic" pitchFamily="34" charset="-128"/>
              </a:defRPr>
            </a:lvl4pPr>
            <a:lvl5pPr marL="2057400" indent="-228600" eaLnBrk="0" hangingPunct="0">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9pPr>
          </a:lstStyle>
          <a:p>
            <a:pPr eaLnBrk="1" hangingPunct="1"/>
            <a:fld id="{04A63A63-F222-45B2-9237-AE19618CEA63}" type="slidenum">
              <a:rPr lang="en-US" sz="1200">
                <a:solidFill>
                  <a:prstClr val="black"/>
                </a:solidFill>
              </a:rPr>
              <a:pPr eaLnBrk="1" hangingPunct="1"/>
              <a:t>71</a:t>
            </a:fld>
            <a:endParaRPr lang="en-US" sz="120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9" y="10226047"/>
            <a:ext cx="3419856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6035047" y="18653760"/>
            <a:ext cx="28163524" cy="8412480"/>
          </a:xfrm>
        </p:spPr>
        <p:txBody>
          <a:bodyPr/>
          <a:lstStyle>
            <a:lvl1pPr marL="0" indent="0" algn="ctr">
              <a:buNone/>
              <a:defRPr>
                <a:solidFill>
                  <a:schemeClr val="tx1">
                    <a:tint val="75000"/>
                  </a:schemeClr>
                </a:solidFill>
              </a:defRPr>
            </a:lvl1pPr>
            <a:lvl2pPr marL="2193769" indent="0" algn="ctr">
              <a:buNone/>
              <a:defRPr>
                <a:solidFill>
                  <a:schemeClr val="tx1">
                    <a:tint val="75000"/>
                  </a:schemeClr>
                </a:solidFill>
              </a:defRPr>
            </a:lvl2pPr>
            <a:lvl3pPr marL="4387538" indent="0" algn="ctr">
              <a:buNone/>
              <a:defRPr>
                <a:solidFill>
                  <a:schemeClr val="tx1">
                    <a:tint val="75000"/>
                  </a:schemeClr>
                </a:solidFill>
              </a:defRPr>
            </a:lvl3pPr>
            <a:lvl4pPr marL="6581312" indent="0" algn="ctr">
              <a:buNone/>
              <a:defRPr>
                <a:solidFill>
                  <a:schemeClr val="tx1">
                    <a:tint val="75000"/>
                  </a:schemeClr>
                </a:solidFill>
              </a:defRPr>
            </a:lvl4pPr>
            <a:lvl5pPr marL="8775081" indent="0" algn="ctr">
              <a:buNone/>
              <a:defRPr>
                <a:solidFill>
                  <a:schemeClr val="tx1">
                    <a:tint val="75000"/>
                  </a:schemeClr>
                </a:solidFill>
              </a:defRPr>
            </a:lvl5pPr>
            <a:lvl6pPr marL="10968850" indent="0" algn="ctr">
              <a:buNone/>
              <a:defRPr>
                <a:solidFill>
                  <a:schemeClr val="tx1">
                    <a:tint val="75000"/>
                  </a:schemeClr>
                </a:solidFill>
              </a:defRPr>
            </a:lvl6pPr>
            <a:lvl7pPr marL="13162624" indent="0" algn="ctr">
              <a:buNone/>
              <a:defRPr>
                <a:solidFill>
                  <a:schemeClr val="tx1">
                    <a:tint val="75000"/>
                  </a:schemeClr>
                </a:solidFill>
              </a:defRPr>
            </a:lvl7pPr>
            <a:lvl8pPr marL="15356393" indent="0" algn="ctr">
              <a:buNone/>
              <a:defRPr>
                <a:solidFill>
                  <a:schemeClr val="tx1">
                    <a:tint val="75000"/>
                  </a:schemeClr>
                </a:solidFill>
              </a:defRPr>
            </a:lvl8pPr>
            <a:lvl9pPr marL="1755016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24B588-E030-C049-A71B-148F59988A6C}" type="datetimeFigureOut">
              <a:rPr lang="en-US" smtClean="0"/>
              <a:t>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4C9E9D-65F7-F14C-B803-1B322B0E3855}" type="slidenum">
              <a:rPr lang="en-US" smtClean="0"/>
              <a:t>‹#›</a:t>
            </a:fld>
            <a:endParaRPr lang="en-US"/>
          </a:p>
        </p:txBody>
      </p:sp>
    </p:spTree>
    <p:extLst>
      <p:ext uri="{BB962C8B-B14F-4D97-AF65-F5344CB8AC3E}">
        <p14:creationId xmlns:p14="http://schemas.microsoft.com/office/powerpoint/2010/main" val="1577090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24B588-E030-C049-A71B-148F59988A6C}" type="datetimeFigureOut">
              <a:rPr lang="en-US" smtClean="0"/>
              <a:t>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4C9E9D-65F7-F14C-B803-1B322B0E3855}" type="slidenum">
              <a:rPr lang="en-US" smtClean="0"/>
              <a:t>‹#›</a:t>
            </a:fld>
            <a:endParaRPr lang="en-US"/>
          </a:p>
        </p:txBody>
      </p:sp>
    </p:spTree>
    <p:extLst>
      <p:ext uri="{BB962C8B-B14F-4D97-AF65-F5344CB8AC3E}">
        <p14:creationId xmlns:p14="http://schemas.microsoft.com/office/powerpoint/2010/main" val="485887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0014332" y="6324600"/>
            <a:ext cx="43453678" cy="1347825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53279" y="6324600"/>
            <a:ext cx="129690502" cy="1347825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24B588-E030-C049-A71B-148F59988A6C}" type="datetimeFigureOut">
              <a:rPr lang="en-US" smtClean="0"/>
              <a:t>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4C9E9D-65F7-F14C-B803-1B322B0E3855}" type="slidenum">
              <a:rPr lang="en-US" smtClean="0"/>
              <a:t>‹#›</a:t>
            </a:fld>
            <a:endParaRPr lang="en-US"/>
          </a:p>
        </p:txBody>
      </p:sp>
    </p:spTree>
    <p:extLst>
      <p:ext uri="{BB962C8B-B14F-4D97-AF65-F5344CB8AC3E}">
        <p14:creationId xmlns:p14="http://schemas.microsoft.com/office/powerpoint/2010/main" val="34942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24B588-E030-C049-A71B-148F59988A6C}" type="datetimeFigureOut">
              <a:rPr lang="en-US" smtClean="0"/>
              <a:t>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4C9E9D-65F7-F14C-B803-1B322B0E3855}" type="slidenum">
              <a:rPr lang="en-US" smtClean="0"/>
              <a:t>‹#›</a:t>
            </a:fld>
            <a:endParaRPr lang="en-US"/>
          </a:p>
        </p:txBody>
      </p:sp>
    </p:spTree>
    <p:extLst>
      <p:ext uri="{BB962C8B-B14F-4D97-AF65-F5344CB8AC3E}">
        <p14:creationId xmlns:p14="http://schemas.microsoft.com/office/powerpoint/2010/main" val="469361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78173" y="21153127"/>
            <a:ext cx="34198560" cy="653796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178173" y="13952229"/>
            <a:ext cx="34198560" cy="7200898"/>
          </a:xfrm>
        </p:spPr>
        <p:txBody>
          <a:bodyPr anchor="b"/>
          <a:lstStyle>
            <a:lvl1pPr marL="0" indent="0">
              <a:buNone/>
              <a:defRPr sz="9600">
                <a:solidFill>
                  <a:schemeClr val="tx1">
                    <a:tint val="75000"/>
                  </a:schemeClr>
                </a:solidFill>
              </a:defRPr>
            </a:lvl1pPr>
            <a:lvl2pPr marL="2193769" indent="0">
              <a:buNone/>
              <a:defRPr sz="8700">
                <a:solidFill>
                  <a:schemeClr val="tx1">
                    <a:tint val="75000"/>
                  </a:schemeClr>
                </a:solidFill>
              </a:defRPr>
            </a:lvl2pPr>
            <a:lvl3pPr marL="4387538" indent="0">
              <a:buNone/>
              <a:defRPr sz="7800">
                <a:solidFill>
                  <a:schemeClr val="tx1">
                    <a:tint val="75000"/>
                  </a:schemeClr>
                </a:solidFill>
              </a:defRPr>
            </a:lvl3pPr>
            <a:lvl4pPr marL="6581312" indent="0">
              <a:buNone/>
              <a:defRPr sz="6900">
                <a:solidFill>
                  <a:schemeClr val="tx1">
                    <a:tint val="75000"/>
                  </a:schemeClr>
                </a:solidFill>
              </a:defRPr>
            </a:lvl4pPr>
            <a:lvl5pPr marL="8775081" indent="0">
              <a:buNone/>
              <a:defRPr sz="6900">
                <a:solidFill>
                  <a:schemeClr val="tx1">
                    <a:tint val="75000"/>
                  </a:schemeClr>
                </a:solidFill>
              </a:defRPr>
            </a:lvl5pPr>
            <a:lvl6pPr marL="10968850" indent="0">
              <a:buNone/>
              <a:defRPr sz="6900">
                <a:solidFill>
                  <a:schemeClr val="tx1">
                    <a:tint val="75000"/>
                  </a:schemeClr>
                </a:solidFill>
              </a:defRPr>
            </a:lvl6pPr>
            <a:lvl7pPr marL="13162624" indent="0">
              <a:buNone/>
              <a:defRPr sz="6900">
                <a:solidFill>
                  <a:schemeClr val="tx1">
                    <a:tint val="75000"/>
                  </a:schemeClr>
                </a:solidFill>
              </a:defRPr>
            </a:lvl7pPr>
            <a:lvl8pPr marL="15356393" indent="0">
              <a:buNone/>
              <a:defRPr sz="6900">
                <a:solidFill>
                  <a:schemeClr val="tx1">
                    <a:tint val="75000"/>
                  </a:schemeClr>
                </a:solidFill>
              </a:defRPr>
            </a:lvl8pPr>
            <a:lvl9pPr marL="17550162" indent="0">
              <a:buNone/>
              <a:defRPr sz="6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24B588-E030-C049-A71B-148F59988A6C}" type="datetimeFigureOut">
              <a:rPr lang="en-US" smtClean="0"/>
              <a:t>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4C9E9D-65F7-F14C-B803-1B322B0E3855}" type="slidenum">
              <a:rPr lang="en-US" smtClean="0"/>
              <a:t>‹#›</a:t>
            </a:fld>
            <a:endParaRPr lang="en-US"/>
          </a:p>
        </p:txBody>
      </p:sp>
    </p:spTree>
    <p:extLst>
      <p:ext uri="{BB962C8B-B14F-4D97-AF65-F5344CB8AC3E}">
        <p14:creationId xmlns:p14="http://schemas.microsoft.com/office/powerpoint/2010/main" val="4029500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53275" y="36857949"/>
            <a:ext cx="86572094" cy="104249218"/>
          </a:xfrm>
        </p:spPr>
        <p:txBody>
          <a:bodyPr/>
          <a:lstStyle>
            <a:lvl1pPr>
              <a:defRPr sz="13300"/>
            </a:lvl1pPr>
            <a:lvl2pPr>
              <a:defRPr sz="11400"/>
            </a:lvl2pPr>
            <a:lvl3pPr>
              <a:defRPr sz="9600"/>
            </a:lvl3pPr>
            <a:lvl4pPr>
              <a:defRPr sz="8700"/>
            </a:lvl4pPr>
            <a:lvl5pPr>
              <a:defRPr sz="8700"/>
            </a:lvl5pPr>
            <a:lvl6pPr>
              <a:defRPr sz="8700"/>
            </a:lvl6pPr>
            <a:lvl7pPr>
              <a:defRPr sz="8700"/>
            </a:lvl7pPr>
            <a:lvl8pPr>
              <a:defRPr sz="8700"/>
            </a:lvl8pPr>
            <a:lvl9pPr>
              <a:defRPr sz="8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6895925" y="36857949"/>
            <a:ext cx="86572094" cy="104249218"/>
          </a:xfrm>
        </p:spPr>
        <p:txBody>
          <a:bodyPr/>
          <a:lstStyle>
            <a:lvl1pPr>
              <a:defRPr sz="13300"/>
            </a:lvl1pPr>
            <a:lvl2pPr>
              <a:defRPr sz="11400"/>
            </a:lvl2pPr>
            <a:lvl3pPr>
              <a:defRPr sz="9600"/>
            </a:lvl3pPr>
            <a:lvl4pPr>
              <a:defRPr sz="8700"/>
            </a:lvl4pPr>
            <a:lvl5pPr>
              <a:defRPr sz="8700"/>
            </a:lvl5pPr>
            <a:lvl6pPr>
              <a:defRPr sz="8700"/>
            </a:lvl6pPr>
            <a:lvl7pPr>
              <a:defRPr sz="8700"/>
            </a:lvl7pPr>
            <a:lvl8pPr>
              <a:defRPr sz="8700"/>
            </a:lvl8pPr>
            <a:lvl9pPr>
              <a:defRPr sz="8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24B588-E030-C049-A71B-148F59988A6C}" type="datetimeFigureOut">
              <a:rPr lang="en-US" smtClean="0"/>
              <a:t>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4C9E9D-65F7-F14C-B803-1B322B0E3855}" type="slidenum">
              <a:rPr lang="en-US" smtClean="0"/>
              <a:t>‹#›</a:t>
            </a:fld>
            <a:endParaRPr lang="en-US"/>
          </a:p>
        </p:txBody>
      </p:sp>
    </p:spTree>
    <p:extLst>
      <p:ext uri="{BB962C8B-B14F-4D97-AF65-F5344CB8AC3E}">
        <p14:creationId xmlns:p14="http://schemas.microsoft.com/office/powerpoint/2010/main" val="3411006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11696" y="1318272"/>
            <a:ext cx="36210244"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011693" y="7368542"/>
            <a:ext cx="17776827" cy="3070858"/>
          </a:xfrm>
        </p:spPr>
        <p:txBody>
          <a:bodyPr anchor="b"/>
          <a:lstStyle>
            <a:lvl1pPr marL="0" indent="0">
              <a:buNone/>
              <a:defRPr sz="11400" b="1"/>
            </a:lvl1pPr>
            <a:lvl2pPr marL="2193769" indent="0">
              <a:buNone/>
              <a:defRPr sz="9600" b="1"/>
            </a:lvl2pPr>
            <a:lvl3pPr marL="4387538" indent="0">
              <a:buNone/>
              <a:defRPr sz="8700" b="1"/>
            </a:lvl3pPr>
            <a:lvl4pPr marL="6581312" indent="0">
              <a:buNone/>
              <a:defRPr sz="7800" b="1"/>
            </a:lvl4pPr>
            <a:lvl5pPr marL="8775081" indent="0">
              <a:buNone/>
              <a:defRPr sz="7800" b="1"/>
            </a:lvl5pPr>
            <a:lvl6pPr marL="10968850" indent="0">
              <a:buNone/>
              <a:defRPr sz="7800" b="1"/>
            </a:lvl6pPr>
            <a:lvl7pPr marL="13162624" indent="0">
              <a:buNone/>
              <a:defRPr sz="7800" b="1"/>
            </a:lvl7pPr>
            <a:lvl8pPr marL="15356393" indent="0">
              <a:buNone/>
              <a:defRPr sz="7800" b="1"/>
            </a:lvl8pPr>
            <a:lvl9pPr marL="17550162" indent="0">
              <a:buNone/>
              <a:defRPr sz="7800" b="1"/>
            </a:lvl9pPr>
          </a:lstStyle>
          <a:p>
            <a:pPr lvl="0"/>
            <a:r>
              <a:rPr lang="en-US" smtClean="0"/>
              <a:t>Click to edit Master text styles</a:t>
            </a:r>
          </a:p>
        </p:txBody>
      </p:sp>
      <p:sp>
        <p:nvSpPr>
          <p:cNvPr id="4" name="Content Placeholder 3"/>
          <p:cNvSpPr>
            <a:spLocks noGrp="1"/>
          </p:cNvSpPr>
          <p:nvPr>
            <p:ph sz="half" idx="2"/>
          </p:nvPr>
        </p:nvSpPr>
        <p:spPr>
          <a:xfrm>
            <a:off x="2011693" y="10439410"/>
            <a:ext cx="17776827" cy="18966182"/>
          </a:xfrm>
        </p:spPr>
        <p:txBody>
          <a:bodyPr/>
          <a:lstStyle>
            <a:lvl1pPr>
              <a:defRPr sz="11400"/>
            </a:lvl1pPr>
            <a:lvl2pPr>
              <a:defRPr sz="9600"/>
            </a:lvl2pPr>
            <a:lvl3pPr>
              <a:defRPr sz="8700"/>
            </a:lvl3pPr>
            <a:lvl4pPr>
              <a:defRPr sz="7800"/>
            </a:lvl4pPr>
            <a:lvl5pPr>
              <a:defRPr sz="7800"/>
            </a:lvl5pPr>
            <a:lvl6pPr>
              <a:defRPr sz="7800"/>
            </a:lvl6pPr>
            <a:lvl7pPr>
              <a:defRPr sz="7800"/>
            </a:lvl7pPr>
            <a:lvl8pPr>
              <a:defRPr sz="7800"/>
            </a:lvl8pPr>
            <a:lvl9pPr>
              <a:defRPr sz="7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0438123" y="7368542"/>
            <a:ext cx="17783814" cy="3070858"/>
          </a:xfrm>
        </p:spPr>
        <p:txBody>
          <a:bodyPr anchor="b"/>
          <a:lstStyle>
            <a:lvl1pPr marL="0" indent="0">
              <a:buNone/>
              <a:defRPr sz="11400" b="1"/>
            </a:lvl1pPr>
            <a:lvl2pPr marL="2193769" indent="0">
              <a:buNone/>
              <a:defRPr sz="9600" b="1"/>
            </a:lvl2pPr>
            <a:lvl3pPr marL="4387538" indent="0">
              <a:buNone/>
              <a:defRPr sz="8700" b="1"/>
            </a:lvl3pPr>
            <a:lvl4pPr marL="6581312" indent="0">
              <a:buNone/>
              <a:defRPr sz="7800" b="1"/>
            </a:lvl4pPr>
            <a:lvl5pPr marL="8775081" indent="0">
              <a:buNone/>
              <a:defRPr sz="7800" b="1"/>
            </a:lvl5pPr>
            <a:lvl6pPr marL="10968850" indent="0">
              <a:buNone/>
              <a:defRPr sz="7800" b="1"/>
            </a:lvl6pPr>
            <a:lvl7pPr marL="13162624" indent="0">
              <a:buNone/>
              <a:defRPr sz="7800" b="1"/>
            </a:lvl7pPr>
            <a:lvl8pPr marL="15356393" indent="0">
              <a:buNone/>
              <a:defRPr sz="7800" b="1"/>
            </a:lvl8pPr>
            <a:lvl9pPr marL="17550162" indent="0">
              <a:buNone/>
              <a:defRPr sz="7800" b="1"/>
            </a:lvl9pPr>
          </a:lstStyle>
          <a:p>
            <a:pPr lvl="0"/>
            <a:r>
              <a:rPr lang="en-US" smtClean="0"/>
              <a:t>Click to edit Master text styles</a:t>
            </a:r>
          </a:p>
        </p:txBody>
      </p:sp>
      <p:sp>
        <p:nvSpPr>
          <p:cNvPr id="6" name="Content Placeholder 5"/>
          <p:cNvSpPr>
            <a:spLocks noGrp="1"/>
          </p:cNvSpPr>
          <p:nvPr>
            <p:ph sz="quarter" idx="4"/>
          </p:nvPr>
        </p:nvSpPr>
        <p:spPr>
          <a:xfrm>
            <a:off x="20438123" y="10439410"/>
            <a:ext cx="17783814" cy="18966182"/>
          </a:xfrm>
        </p:spPr>
        <p:txBody>
          <a:bodyPr/>
          <a:lstStyle>
            <a:lvl1pPr>
              <a:defRPr sz="11400"/>
            </a:lvl1pPr>
            <a:lvl2pPr>
              <a:defRPr sz="9600"/>
            </a:lvl2pPr>
            <a:lvl3pPr>
              <a:defRPr sz="8700"/>
            </a:lvl3pPr>
            <a:lvl4pPr>
              <a:defRPr sz="7800"/>
            </a:lvl4pPr>
            <a:lvl5pPr>
              <a:defRPr sz="7800"/>
            </a:lvl5pPr>
            <a:lvl6pPr>
              <a:defRPr sz="7800"/>
            </a:lvl6pPr>
            <a:lvl7pPr>
              <a:defRPr sz="7800"/>
            </a:lvl7pPr>
            <a:lvl8pPr>
              <a:defRPr sz="7800"/>
            </a:lvl8pPr>
            <a:lvl9pPr>
              <a:defRPr sz="7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24B588-E030-C049-A71B-148F59988A6C}" type="datetimeFigureOut">
              <a:rPr lang="en-US" smtClean="0"/>
              <a:t>2/5/14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4C9E9D-65F7-F14C-B803-1B322B0E3855}" type="slidenum">
              <a:rPr lang="en-US" smtClean="0"/>
              <a:t>‹#›</a:t>
            </a:fld>
            <a:endParaRPr lang="en-US"/>
          </a:p>
        </p:txBody>
      </p:sp>
    </p:spTree>
    <p:extLst>
      <p:ext uri="{BB962C8B-B14F-4D97-AF65-F5344CB8AC3E}">
        <p14:creationId xmlns:p14="http://schemas.microsoft.com/office/powerpoint/2010/main" val="1823340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24B588-E030-C049-A71B-148F59988A6C}" type="datetimeFigureOut">
              <a:rPr lang="en-US" smtClean="0"/>
              <a:t>2/5/14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4C9E9D-65F7-F14C-B803-1B322B0E3855}" type="slidenum">
              <a:rPr lang="en-US" smtClean="0"/>
              <a:t>‹#›</a:t>
            </a:fld>
            <a:endParaRPr lang="en-US"/>
          </a:p>
        </p:txBody>
      </p:sp>
    </p:spTree>
    <p:extLst>
      <p:ext uri="{BB962C8B-B14F-4D97-AF65-F5344CB8AC3E}">
        <p14:creationId xmlns:p14="http://schemas.microsoft.com/office/powerpoint/2010/main" val="675691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4B588-E030-C049-A71B-148F59988A6C}" type="datetimeFigureOut">
              <a:rPr lang="en-US" smtClean="0"/>
              <a:t>2/5/14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4C9E9D-65F7-F14C-B803-1B322B0E3855}" type="slidenum">
              <a:rPr lang="en-US" smtClean="0"/>
              <a:t>‹#›</a:t>
            </a:fld>
            <a:endParaRPr lang="en-US"/>
          </a:p>
        </p:txBody>
      </p:sp>
    </p:spTree>
    <p:extLst>
      <p:ext uri="{BB962C8B-B14F-4D97-AF65-F5344CB8AC3E}">
        <p14:creationId xmlns:p14="http://schemas.microsoft.com/office/powerpoint/2010/main" val="4234140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1693" y="1310640"/>
            <a:ext cx="13236582" cy="557784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5730238" y="1310647"/>
            <a:ext cx="22491700" cy="28094942"/>
          </a:xfrm>
        </p:spPr>
        <p:txBody>
          <a:bodyPr/>
          <a:lstStyle>
            <a:lvl1pPr>
              <a:defRPr sz="15500"/>
            </a:lvl1pPr>
            <a:lvl2pPr>
              <a:defRPr sz="13300"/>
            </a:lvl2pPr>
            <a:lvl3pPr>
              <a:defRPr sz="114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011693" y="6888487"/>
            <a:ext cx="13236582" cy="22517102"/>
          </a:xfrm>
        </p:spPr>
        <p:txBody>
          <a:bodyPr/>
          <a:lstStyle>
            <a:lvl1pPr marL="0" indent="0">
              <a:buNone/>
              <a:defRPr sz="6900"/>
            </a:lvl1pPr>
            <a:lvl2pPr marL="2193769" indent="0">
              <a:buNone/>
              <a:defRPr sz="5900"/>
            </a:lvl2pPr>
            <a:lvl3pPr marL="4387538" indent="0">
              <a:buNone/>
              <a:defRPr sz="4600"/>
            </a:lvl3pPr>
            <a:lvl4pPr marL="6581312" indent="0">
              <a:buNone/>
              <a:defRPr sz="4100"/>
            </a:lvl4pPr>
            <a:lvl5pPr marL="8775081" indent="0">
              <a:buNone/>
              <a:defRPr sz="4100"/>
            </a:lvl5pPr>
            <a:lvl6pPr marL="10968850" indent="0">
              <a:buNone/>
              <a:defRPr sz="4100"/>
            </a:lvl6pPr>
            <a:lvl7pPr marL="13162624" indent="0">
              <a:buNone/>
              <a:defRPr sz="4100"/>
            </a:lvl7pPr>
            <a:lvl8pPr marL="15356393" indent="0">
              <a:buNone/>
              <a:defRPr sz="4100"/>
            </a:lvl8pPr>
            <a:lvl9pPr marL="17550162" indent="0">
              <a:buNone/>
              <a:defRPr sz="4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24B588-E030-C049-A71B-148F59988A6C}" type="datetimeFigureOut">
              <a:rPr lang="en-US" smtClean="0"/>
              <a:t>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4C9E9D-65F7-F14C-B803-1B322B0E3855}" type="slidenum">
              <a:rPr lang="en-US" smtClean="0"/>
              <a:t>‹#›</a:t>
            </a:fld>
            <a:endParaRPr lang="en-US"/>
          </a:p>
        </p:txBody>
      </p:sp>
    </p:spTree>
    <p:extLst>
      <p:ext uri="{BB962C8B-B14F-4D97-AF65-F5344CB8AC3E}">
        <p14:creationId xmlns:p14="http://schemas.microsoft.com/office/powerpoint/2010/main" val="1873908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86076" y="23042880"/>
            <a:ext cx="24140160" cy="2720342"/>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7886076" y="2941320"/>
            <a:ext cx="24140160" cy="19751040"/>
          </a:xfrm>
        </p:spPr>
        <p:txBody>
          <a:bodyPr/>
          <a:lstStyle>
            <a:lvl1pPr marL="0" indent="0">
              <a:buNone/>
              <a:defRPr sz="15500"/>
            </a:lvl1pPr>
            <a:lvl2pPr marL="2193769" indent="0">
              <a:buNone/>
              <a:defRPr sz="13300"/>
            </a:lvl2pPr>
            <a:lvl3pPr marL="4387538" indent="0">
              <a:buNone/>
              <a:defRPr sz="11400"/>
            </a:lvl3pPr>
            <a:lvl4pPr marL="6581312" indent="0">
              <a:buNone/>
              <a:defRPr sz="9600"/>
            </a:lvl4pPr>
            <a:lvl5pPr marL="8775081" indent="0">
              <a:buNone/>
              <a:defRPr sz="9600"/>
            </a:lvl5pPr>
            <a:lvl6pPr marL="10968850" indent="0">
              <a:buNone/>
              <a:defRPr sz="9600"/>
            </a:lvl6pPr>
            <a:lvl7pPr marL="13162624" indent="0">
              <a:buNone/>
              <a:defRPr sz="9600"/>
            </a:lvl7pPr>
            <a:lvl8pPr marL="15356393" indent="0">
              <a:buNone/>
              <a:defRPr sz="9600"/>
            </a:lvl8pPr>
            <a:lvl9pPr marL="17550162" indent="0">
              <a:buNone/>
              <a:defRPr sz="9600"/>
            </a:lvl9pPr>
          </a:lstStyle>
          <a:p>
            <a:endParaRPr lang="en-US"/>
          </a:p>
        </p:txBody>
      </p:sp>
      <p:sp>
        <p:nvSpPr>
          <p:cNvPr id="4" name="Text Placeholder 3"/>
          <p:cNvSpPr>
            <a:spLocks noGrp="1"/>
          </p:cNvSpPr>
          <p:nvPr>
            <p:ph type="body" sz="half" idx="2"/>
          </p:nvPr>
        </p:nvSpPr>
        <p:spPr>
          <a:xfrm>
            <a:off x="7886076" y="25763222"/>
            <a:ext cx="24140160" cy="3863338"/>
          </a:xfrm>
        </p:spPr>
        <p:txBody>
          <a:bodyPr/>
          <a:lstStyle>
            <a:lvl1pPr marL="0" indent="0">
              <a:buNone/>
              <a:defRPr sz="6900"/>
            </a:lvl1pPr>
            <a:lvl2pPr marL="2193769" indent="0">
              <a:buNone/>
              <a:defRPr sz="5900"/>
            </a:lvl2pPr>
            <a:lvl3pPr marL="4387538" indent="0">
              <a:buNone/>
              <a:defRPr sz="4600"/>
            </a:lvl3pPr>
            <a:lvl4pPr marL="6581312" indent="0">
              <a:buNone/>
              <a:defRPr sz="4100"/>
            </a:lvl4pPr>
            <a:lvl5pPr marL="8775081" indent="0">
              <a:buNone/>
              <a:defRPr sz="4100"/>
            </a:lvl5pPr>
            <a:lvl6pPr marL="10968850" indent="0">
              <a:buNone/>
              <a:defRPr sz="4100"/>
            </a:lvl6pPr>
            <a:lvl7pPr marL="13162624" indent="0">
              <a:buNone/>
              <a:defRPr sz="4100"/>
            </a:lvl7pPr>
            <a:lvl8pPr marL="15356393" indent="0">
              <a:buNone/>
              <a:defRPr sz="4100"/>
            </a:lvl8pPr>
            <a:lvl9pPr marL="17550162" indent="0">
              <a:buNone/>
              <a:defRPr sz="4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24B588-E030-C049-A71B-148F59988A6C}" type="datetimeFigureOut">
              <a:rPr lang="en-US" smtClean="0"/>
              <a:t>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4C9E9D-65F7-F14C-B803-1B322B0E3855}" type="slidenum">
              <a:rPr lang="en-US" smtClean="0"/>
              <a:t>‹#›</a:t>
            </a:fld>
            <a:endParaRPr lang="en-US"/>
          </a:p>
        </p:txBody>
      </p:sp>
    </p:spTree>
    <p:extLst>
      <p:ext uri="{BB962C8B-B14F-4D97-AF65-F5344CB8AC3E}">
        <p14:creationId xmlns:p14="http://schemas.microsoft.com/office/powerpoint/2010/main" val="9702811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11696" y="1318272"/>
            <a:ext cx="36210244" cy="5486400"/>
          </a:xfrm>
          <a:prstGeom prst="rect">
            <a:avLst/>
          </a:prstGeom>
        </p:spPr>
        <p:txBody>
          <a:bodyPr vert="horz" lIns="438754" tIns="219377" rIns="438754" bIns="21937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011696" y="7680967"/>
            <a:ext cx="36210244" cy="21724622"/>
          </a:xfrm>
          <a:prstGeom prst="rect">
            <a:avLst/>
          </a:prstGeom>
        </p:spPr>
        <p:txBody>
          <a:bodyPr vert="horz" lIns="438754" tIns="219377" rIns="438754" bIns="21937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011680" y="30510487"/>
            <a:ext cx="9387840" cy="1752600"/>
          </a:xfrm>
          <a:prstGeom prst="rect">
            <a:avLst/>
          </a:prstGeom>
        </p:spPr>
        <p:txBody>
          <a:bodyPr vert="horz" lIns="438754" tIns="219377" rIns="438754" bIns="219377" rtlCol="0" anchor="ctr"/>
          <a:lstStyle>
            <a:lvl1pPr algn="l">
              <a:defRPr sz="5900">
                <a:solidFill>
                  <a:schemeClr val="tx1">
                    <a:tint val="75000"/>
                  </a:schemeClr>
                </a:solidFill>
              </a:defRPr>
            </a:lvl1pPr>
          </a:lstStyle>
          <a:p>
            <a:fld id="{9824B588-E030-C049-A71B-148F59988A6C}" type="datetimeFigureOut">
              <a:rPr lang="en-US" smtClean="0"/>
              <a:t>2/5/14</a:t>
            </a:fld>
            <a:endParaRPr lang="en-US"/>
          </a:p>
        </p:txBody>
      </p:sp>
      <p:sp>
        <p:nvSpPr>
          <p:cNvPr id="5" name="Footer Placeholder 4"/>
          <p:cNvSpPr>
            <a:spLocks noGrp="1"/>
          </p:cNvSpPr>
          <p:nvPr>
            <p:ph type="ftr" sz="quarter" idx="3"/>
          </p:nvPr>
        </p:nvSpPr>
        <p:spPr>
          <a:xfrm>
            <a:off x="13746498" y="30510487"/>
            <a:ext cx="12740640" cy="1752600"/>
          </a:xfrm>
          <a:prstGeom prst="rect">
            <a:avLst/>
          </a:prstGeom>
        </p:spPr>
        <p:txBody>
          <a:bodyPr vert="horz" lIns="438754" tIns="219377" rIns="438754" bIns="219377" rtlCol="0" anchor="ctr"/>
          <a:lstStyle>
            <a:lvl1pPr algn="ctr">
              <a:defRPr sz="5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834080" y="30510487"/>
            <a:ext cx="9387840" cy="1752600"/>
          </a:xfrm>
          <a:prstGeom prst="rect">
            <a:avLst/>
          </a:prstGeom>
        </p:spPr>
        <p:txBody>
          <a:bodyPr vert="horz" lIns="438754" tIns="219377" rIns="438754" bIns="219377" rtlCol="0" anchor="ctr"/>
          <a:lstStyle>
            <a:lvl1pPr algn="r">
              <a:defRPr sz="5900">
                <a:solidFill>
                  <a:schemeClr val="tx1">
                    <a:tint val="75000"/>
                  </a:schemeClr>
                </a:solidFill>
              </a:defRPr>
            </a:lvl1pPr>
          </a:lstStyle>
          <a:p>
            <a:fld id="{2F4C9E9D-65F7-F14C-B803-1B322B0E3855}" type="slidenum">
              <a:rPr lang="en-US" smtClean="0"/>
              <a:t>‹#›</a:t>
            </a:fld>
            <a:endParaRPr lang="en-US"/>
          </a:p>
        </p:txBody>
      </p:sp>
    </p:spTree>
    <p:extLst>
      <p:ext uri="{BB962C8B-B14F-4D97-AF65-F5344CB8AC3E}">
        <p14:creationId xmlns:p14="http://schemas.microsoft.com/office/powerpoint/2010/main" val="2251857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3769" rtl="0" eaLnBrk="1" latinLnBrk="0" hangingPunct="1">
        <a:spcBef>
          <a:spcPct val="0"/>
        </a:spcBef>
        <a:buNone/>
        <a:defRPr sz="21000" kern="1200">
          <a:solidFill>
            <a:schemeClr val="tx1"/>
          </a:solidFill>
          <a:latin typeface="+mj-lt"/>
          <a:ea typeface="+mj-ea"/>
          <a:cs typeface="+mj-cs"/>
        </a:defRPr>
      </a:lvl1pPr>
    </p:titleStyle>
    <p:bodyStyle>
      <a:lvl1pPr marL="1645329" indent="-1645329" algn="l" defTabSz="2193769" rtl="0" eaLnBrk="1" latinLnBrk="0" hangingPunct="1">
        <a:spcBef>
          <a:spcPct val="20000"/>
        </a:spcBef>
        <a:buFont typeface="Arial"/>
        <a:buChar char="•"/>
        <a:defRPr sz="15500" kern="1200">
          <a:solidFill>
            <a:schemeClr val="tx1"/>
          </a:solidFill>
          <a:latin typeface="+mn-lt"/>
          <a:ea typeface="+mn-ea"/>
          <a:cs typeface="+mn-cs"/>
        </a:defRPr>
      </a:lvl1pPr>
      <a:lvl2pPr marL="3564878" indent="-1371109" algn="l" defTabSz="2193769" rtl="0" eaLnBrk="1" latinLnBrk="0" hangingPunct="1">
        <a:spcBef>
          <a:spcPct val="20000"/>
        </a:spcBef>
        <a:buFont typeface="Arial"/>
        <a:buChar char="–"/>
        <a:defRPr sz="13300" kern="1200">
          <a:solidFill>
            <a:schemeClr val="tx1"/>
          </a:solidFill>
          <a:latin typeface="+mn-lt"/>
          <a:ea typeface="+mn-ea"/>
          <a:cs typeface="+mn-cs"/>
        </a:defRPr>
      </a:lvl2pPr>
      <a:lvl3pPr marL="5484427" indent="-1096885" algn="l" defTabSz="2193769" rtl="0" eaLnBrk="1" latinLnBrk="0" hangingPunct="1">
        <a:spcBef>
          <a:spcPct val="20000"/>
        </a:spcBef>
        <a:buFont typeface="Arial"/>
        <a:buChar char="•"/>
        <a:defRPr sz="11400" kern="1200">
          <a:solidFill>
            <a:schemeClr val="tx1"/>
          </a:solidFill>
          <a:latin typeface="+mn-lt"/>
          <a:ea typeface="+mn-ea"/>
          <a:cs typeface="+mn-cs"/>
        </a:defRPr>
      </a:lvl3pPr>
      <a:lvl4pPr marL="7678197" indent="-1096885" algn="l" defTabSz="2193769" rtl="0" eaLnBrk="1" latinLnBrk="0" hangingPunct="1">
        <a:spcBef>
          <a:spcPct val="20000"/>
        </a:spcBef>
        <a:buFont typeface="Arial"/>
        <a:buChar char="–"/>
        <a:defRPr sz="9600" kern="1200">
          <a:solidFill>
            <a:schemeClr val="tx1"/>
          </a:solidFill>
          <a:latin typeface="+mn-lt"/>
          <a:ea typeface="+mn-ea"/>
          <a:cs typeface="+mn-cs"/>
        </a:defRPr>
      </a:lvl4pPr>
      <a:lvl5pPr marL="9871966" indent="-1096885" algn="l" defTabSz="2193769" rtl="0" eaLnBrk="1" latinLnBrk="0" hangingPunct="1">
        <a:spcBef>
          <a:spcPct val="20000"/>
        </a:spcBef>
        <a:buFont typeface="Arial"/>
        <a:buChar char="»"/>
        <a:defRPr sz="9600" kern="1200">
          <a:solidFill>
            <a:schemeClr val="tx1"/>
          </a:solidFill>
          <a:latin typeface="+mn-lt"/>
          <a:ea typeface="+mn-ea"/>
          <a:cs typeface="+mn-cs"/>
        </a:defRPr>
      </a:lvl5pPr>
      <a:lvl6pPr marL="12065735" indent="-1096885" algn="l" defTabSz="2193769" rtl="0" eaLnBrk="1" latinLnBrk="0" hangingPunct="1">
        <a:spcBef>
          <a:spcPct val="20000"/>
        </a:spcBef>
        <a:buFont typeface="Arial"/>
        <a:buChar char="•"/>
        <a:defRPr sz="9600" kern="1200">
          <a:solidFill>
            <a:schemeClr val="tx1"/>
          </a:solidFill>
          <a:latin typeface="+mn-lt"/>
          <a:ea typeface="+mn-ea"/>
          <a:cs typeface="+mn-cs"/>
        </a:defRPr>
      </a:lvl6pPr>
      <a:lvl7pPr marL="14259509" indent="-1096885" algn="l" defTabSz="2193769" rtl="0" eaLnBrk="1" latinLnBrk="0" hangingPunct="1">
        <a:spcBef>
          <a:spcPct val="20000"/>
        </a:spcBef>
        <a:buFont typeface="Arial"/>
        <a:buChar char="•"/>
        <a:defRPr sz="9600" kern="1200">
          <a:solidFill>
            <a:schemeClr val="tx1"/>
          </a:solidFill>
          <a:latin typeface="+mn-lt"/>
          <a:ea typeface="+mn-ea"/>
          <a:cs typeface="+mn-cs"/>
        </a:defRPr>
      </a:lvl7pPr>
      <a:lvl8pPr marL="16453278" indent="-1096885" algn="l" defTabSz="2193769" rtl="0" eaLnBrk="1" latinLnBrk="0" hangingPunct="1">
        <a:spcBef>
          <a:spcPct val="20000"/>
        </a:spcBef>
        <a:buFont typeface="Arial"/>
        <a:buChar char="•"/>
        <a:defRPr sz="9600" kern="1200">
          <a:solidFill>
            <a:schemeClr val="tx1"/>
          </a:solidFill>
          <a:latin typeface="+mn-lt"/>
          <a:ea typeface="+mn-ea"/>
          <a:cs typeface="+mn-cs"/>
        </a:defRPr>
      </a:lvl8pPr>
      <a:lvl9pPr marL="18647047" indent="-1096885" algn="l" defTabSz="2193769"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3769" rtl="0" eaLnBrk="1" latinLnBrk="0" hangingPunct="1">
        <a:defRPr sz="8700" kern="1200">
          <a:solidFill>
            <a:schemeClr val="tx1"/>
          </a:solidFill>
          <a:latin typeface="+mn-lt"/>
          <a:ea typeface="+mn-ea"/>
          <a:cs typeface="+mn-cs"/>
        </a:defRPr>
      </a:lvl1pPr>
      <a:lvl2pPr marL="2193769" algn="l" defTabSz="2193769" rtl="0" eaLnBrk="1" latinLnBrk="0" hangingPunct="1">
        <a:defRPr sz="8700" kern="1200">
          <a:solidFill>
            <a:schemeClr val="tx1"/>
          </a:solidFill>
          <a:latin typeface="+mn-lt"/>
          <a:ea typeface="+mn-ea"/>
          <a:cs typeface="+mn-cs"/>
        </a:defRPr>
      </a:lvl2pPr>
      <a:lvl3pPr marL="4387538" algn="l" defTabSz="2193769" rtl="0" eaLnBrk="1" latinLnBrk="0" hangingPunct="1">
        <a:defRPr sz="8700" kern="1200">
          <a:solidFill>
            <a:schemeClr val="tx1"/>
          </a:solidFill>
          <a:latin typeface="+mn-lt"/>
          <a:ea typeface="+mn-ea"/>
          <a:cs typeface="+mn-cs"/>
        </a:defRPr>
      </a:lvl3pPr>
      <a:lvl4pPr marL="6581312" algn="l" defTabSz="2193769" rtl="0" eaLnBrk="1" latinLnBrk="0" hangingPunct="1">
        <a:defRPr sz="8700" kern="1200">
          <a:solidFill>
            <a:schemeClr val="tx1"/>
          </a:solidFill>
          <a:latin typeface="+mn-lt"/>
          <a:ea typeface="+mn-ea"/>
          <a:cs typeface="+mn-cs"/>
        </a:defRPr>
      </a:lvl4pPr>
      <a:lvl5pPr marL="8775081" algn="l" defTabSz="2193769" rtl="0" eaLnBrk="1" latinLnBrk="0" hangingPunct="1">
        <a:defRPr sz="8700" kern="1200">
          <a:solidFill>
            <a:schemeClr val="tx1"/>
          </a:solidFill>
          <a:latin typeface="+mn-lt"/>
          <a:ea typeface="+mn-ea"/>
          <a:cs typeface="+mn-cs"/>
        </a:defRPr>
      </a:lvl5pPr>
      <a:lvl6pPr marL="10968850" algn="l" defTabSz="2193769" rtl="0" eaLnBrk="1" latinLnBrk="0" hangingPunct="1">
        <a:defRPr sz="8700" kern="1200">
          <a:solidFill>
            <a:schemeClr val="tx1"/>
          </a:solidFill>
          <a:latin typeface="+mn-lt"/>
          <a:ea typeface="+mn-ea"/>
          <a:cs typeface="+mn-cs"/>
        </a:defRPr>
      </a:lvl6pPr>
      <a:lvl7pPr marL="13162624" algn="l" defTabSz="2193769" rtl="0" eaLnBrk="1" latinLnBrk="0" hangingPunct="1">
        <a:defRPr sz="8700" kern="1200">
          <a:solidFill>
            <a:schemeClr val="tx1"/>
          </a:solidFill>
          <a:latin typeface="+mn-lt"/>
          <a:ea typeface="+mn-ea"/>
          <a:cs typeface="+mn-cs"/>
        </a:defRPr>
      </a:lvl7pPr>
      <a:lvl8pPr marL="15356393" algn="l" defTabSz="2193769" rtl="0" eaLnBrk="1" latinLnBrk="0" hangingPunct="1">
        <a:defRPr sz="8700" kern="1200">
          <a:solidFill>
            <a:schemeClr val="tx1"/>
          </a:solidFill>
          <a:latin typeface="+mn-lt"/>
          <a:ea typeface="+mn-ea"/>
          <a:cs typeface="+mn-cs"/>
        </a:defRPr>
      </a:lvl8pPr>
      <a:lvl9pPr marL="17550162" algn="l" defTabSz="2193769" rtl="0" eaLnBrk="1" latinLnBrk="0" hangingPunct="1">
        <a:defRPr sz="8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hyperlink" Target="http://www.idf.org/diabetesatla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emf"/><Relationship Id="rId3" Type="http://schemas.openxmlformats.org/officeDocument/2006/relationships/image" Target="../media/image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hyperlink" Target="http://www.idf.org/diabetesatla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hyperlink" Target="http://www.idf.org/diabetesatla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hyperlink" Target="http://www.mopotsyo.org/index.html" TargetMode="External"/><Relationship Id="rId4" Type="http://schemas.openxmlformats.org/officeDocument/2006/relationships/image" Target="../media/image31.png"/><Relationship Id="rId5"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7.png"/><Relationship Id="rId3"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4.xml"/><Relationship Id="rId2"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tneogi@uw.edu"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hyperlink" Target="http://www.idf.org/diabetesatla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690931"/>
            <a:ext cx="40233600" cy="8962829"/>
          </a:xfrm>
        </p:spPr>
        <p:txBody>
          <a:bodyPr>
            <a:noAutofit/>
          </a:bodyPr>
          <a:lstStyle/>
          <a:p>
            <a:r>
              <a:rPr lang="en-US" sz="15000" dirty="0" smtClean="0"/>
              <a:t>Chronic Disease in Global Health:  Opportunities and Challenges</a:t>
            </a:r>
            <a:br>
              <a:rPr lang="en-US" sz="15000" dirty="0" smtClean="0"/>
            </a:br>
            <a:r>
              <a:rPr lang="en-US" sz="15000" dirty="0" smtClean="0"/>
              <a:t/>
            </a:r>
            <a:br>
              <a:rPr lang="en-US" sz="15000" dirty="0" smtClean="0"/>
            </a:br>
            <a:endParaRPr lang="en-US" sz="12000" b="1" i="1" dirty="0"/>
          </a:p>
        </p:txBody>
      </p:sp>
      <p:sp>
        <p:nvSpPr>
          <p:cNvPr id="3" name="Subtitle 2"/>
          <p:cNvSpPr>
            <a:spLocks noGrp="1"/>
          </p:cNvSpPr>
          <p:nvPr>
            <p:ph type="subTitle" idx="1"/>
          </p:nvPr>
        </p:nvSpPr>
        <p:spPr/>
        <p:txBody>
          <a:bodyPr>
            <a:normAutofit/>
          </a:bodyPr>
          <a:lstStyle/>
          <a:p>
            <a:r>
              <a:rPr lang="en-US" sz="9600" i="1" dirty="0" smtClean="0"/>
              <a:t>Tina Neogi, MD, MS, </a:t>
            </a:r>
            <a:r>
              <a:rPr lang="en-US" sz="9600" i="1" dirty="0" err="1" smtClean="0"/>
              <a:t>MPHc</a:t>
            </a:r>
            <a:endParaRPr lang="en-US" sz="9600" i="1" dirty="0" smtClean="0"/>
          </a:p>
          <a:p>
            <a:r>
              <a:rPr lang="en-US" sz="9600" i="1" dirty="0" smtClean="0"/>
              <a:t>Department of Family Medicine Grand Rounds</a:t>
            </a:r>
          </a:p>
          <a:p>
            <a:r>
              <a:rPr lang="en-US" sz="9600" i="1" dirty="0" smtClean="0"/>
              <a:t>February 5, 2014</a:t>
            </a:r>
          </a:p>
        </p:txBody>
      </p:sp>
      <p:sp>
        <p:nvSpPr>
          <p:cNvPr id="4" name="TextBox 7"/>
          <p:cNvSpPr txBox="1">
            <a:spLocks noChangeArrowheads="1"/>
          </p:cNvSpPr>
          <p:nvPr/>
        </p:nvSpPr>
        <p:spPr bwMode="auto">
          <a:xfrm>
            <a:off x="16534000" y="31010878"/>
            <a:ext cx="7670706"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dirty="0"/>
              <a:t>©</a:t>
            </a:r>
            <a:r>
              <a:rPr lang="en-US" dirty="0" smtClean="0"/>
              <a:t>2014 </a:t>
            </a:r>
            <a:r>
              <a:rPr lang="en-US" dirty="0" err="1" smtClean="0"/>
              <a:t>Neogi</a:t>
            </a:r>
            <a:endParaRPr lang="en-US" dirty="0"/>
          </a:p>
        </p:txBody>
      </p:sp>
    </p:spTree>
    <p:extLst>
      <p:ext uri="{BB962C8B-B14F-4D97-AF65-F5344CB8AC3E}">
        <p14:creationId xmlns:p14="http://schemas.microsoft.com/office/powerpoint/2010/main" val="18653909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1237129" y="460340"/>
            <a:ext cx="37271178" cy="4533898"/>
          </a:xfrm>
        </p:spPr>
        <p:txBody>
          <a:bodyPr>
            <a:normAutofit fontScale="90000"/>
          </a:bodyPr>
          <a:lstStyle/>
          <a:p>
            <a:r>
              <a:rPr lang="en-US" dirty="0" smtClean="0"/>
              <a:t>NCDs overtake communicable disease</a:t>
            </a:r>
          </a:p>
        </p:txBody>
      </p:sp>
      <p:sp>
        <p:nvSpPr>
          <p:cNvPr id="174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100">
                <a:solidFill>
                  <a:schemeClr val="tx1"/>
                </a:solidFill>
                <a:latin typeface="Calibri" pitchFamily="34" charset="0"/>
                <a:ea typeface="MS PGothic" pitchFamily="34" charset="-128"/>
              </a:defRPr>
            </a:lvl1pPr>
            <a:lvl2pPr marL="3396322" indent="-1306278" eaLnBrk="0" hangingPunct="0">
              <a:defRPr sz="9100">
                <a:solidFill>
                  <a:schemeClr val="tx1"/>
                </a:solidFill>
                <a:latin typeface="Calibri" pitchFamily="34" charset="0"/>
                <a:ea typeface="MS PGothic" pitchFamily="34" charset="-128"/>
              </a:defRPr>
            </a:lvl2pPr>
            <a:lvl3pPr marL="5225110" indent="-1045022" eaLnBrk="0" hangingPunct="0">
              <a:defRPr sz="9100">
                <a:solidFill>
                  <a:schemeClr val="tx1"/>
                </a:solidFill>
                <a:latin typeface="Calibri" pitchFamily="34" charset="0"/>
                <a:ea typeface="MS PGothic" pitchFamily="34" charset="-128"/>
              </a:defRPr>
            </a:lvl3pPr>
            <a:lvl4pPr marL="7315154" indent="-1045022" eaLnBrk="0" hangingPunct="0">
              <a:defRPr sz="9100">
                <a:solidFill>
                  <a:schemeClr val="tx1"/>
                </a:solidFill>
                <a:latin typeface="Calibri" pitchFamily="34" charset="0"/>
                <a:ea typeface="MS PGothic" pitchFamily="34" charset="-128"/>
              </a:defRPr>
            </a:lvl4pPr>
            <a:lvl5pPr marL="9405198" indent="-1045022" eaLnBrk="0" hangingPunct="0">
              <a:defRPr sz="9100">
                <a:solidFill>
                  <a:schemeClr val="tx1"/>
                </a:solidFill>
                <a:latin typeface="Calibri" pitchFamily="34" charset="0"/>
                <a:ea typeface="MS PGothic" pitchFamily="34" charset="-128"/>
              </a:defRPr>
            </a:lvl5pPr>
            <a:lvl6pPr marL="11495242"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6pPr>
            <a:lvl7pPr marL="13585287"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7pPr>
            <a:lvl8pPr marL="15675331"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8pPr>
            <a:lvl9pPr marL="17765375"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9pPr>
          </a:lstStyle>
          <a:p>
            <a:pPr eaLnBrk="1" hangingPunct="1"/>
            <a:fld id="{337D2D1D-072C-4A12-BB3E-A36FB8E6F0FE}" type="datetime1">
              <a:rPr lang="en-US" sz="4600">
                <a:solidFill>
                  <a:srgbClr val="E6D1A3"/>
                </a:solidFill>
              </a:rPr>
              <a:pPr eaLnBrk="1" hangingPunct="1"/>
              <a:t>2/5/14</a:t>
            </a:fld>
            <a:endParaRPr lang="en-US" sz="4600">
              <a:solidFill>
                <a:srgbClr val="E6D1A3"/>
              </a:solidFill>
            </a:endParaRPr>
          </a:p>
        </p:txBody>
      </p:sp>
      <p:sp>
        <p:nvSpPr>
          <p:cNvPr id="1741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100">
                <a:solidFill>
                  <a:schemeClr val="tx1"/>
                </a:solidFill>
                <a:latin typeface="Calibri" pitchFamily="34" charset="0"/>
                <a:ea typeface="MS PGothic" pitchFamily="34" charset="-128"/>
              </a:defRPr>
            </a:lvl1pPr>
            <a:lvl2pPr marL="3396322" indent="-1306278" eaLnBrk="0" hangingPunct="0">
              <a:defRPr sz="9100">
                <a:solidFill>
                  <a:schemeClr val="tx1"/>
                </a:solidFill>
                <a:latin typeface="Calibri" pitchFamily="34" charset="0"/>
                <a:ea typeface="MS PGothic" pitchFamily="34" charset="-128"/>
              </a:defRPr>
            </a:lvl2pPr>
            <a:lvl3pPr marL="5225110" indent="-1045022" eaLnBrk="0" hangingPunct="0">
              <a:defRPr sz="9100">
                <a:solidFill>
                  <a:schemeClr val="tx1"/>
                </a:solidFill>
                <a:latin typeface="Calibri" pitchFamily="34" charset="0"/>
                <a:ea typeface="MS PGothic" pitchFamily="34" charset="-128"/>
              </a:defRPr>
            </a:lvl3pPr>
            <a:lvl4pPr marL="7315154" indent="-1045022" eaLnBrk="0" hangingPunct="0">
              <a:defRPr sz="9100">
                <a:solidFill>
                  <a:schemeClr val="tx1"/>
                </a:solidFill>
                <a:latin typeface="Calibri" pitchFamily="34" charset="0"/>
                <a:ea typeface="MS PGothic" pitchFamily="34" charset="-128"/>
              </a:defRPr>
            </a:lvl4pPr>
            <a:lvl5pPr marL="9405198" indent="-1045022" eaLnBrk="0" hangingPunct="0">
              <a:defRPr sz="9100">
                <a:solidFill>
                  <a:schemeClr val="tx1"/>
                </a:solidFill>
                <a:latin typeface="Calibri" pitchFamily="34" charset="0"/>
                <a:ea typeface="MS PGothic" pitchFamily="34" charset="-128"/>
              </a:defRPr>
            </a:lvl5pPr>
            <a:lvl6pPr marL="11495242"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6pPr>
            <a:lvl7pPr marL="13585287"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7pPr>
            <a:lvl8pPr marL="15675331"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8pPr>
            <a:lvl9pPr marL="17765375"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9pPr>
          </a:lstStyle>
          <a:p>
            <a:pPr eaLnBrk="1" hangingPunct="1"/>
            <a:r>
              <a:rPr lang="en-US" sz="4600">
                <a:solidFill>
                  <a:srgbClr val="E6D1A3"/>
                </a:solidFill>
              </a:rPr>
              <a:t>Page </a:t>
            </a:r>
            <a:fld id="{5FB28F1D-3B85-4A5C-800F-C46376E9F059}" type="slidenum">
              <a:rPr lang="en-US" sz="4600">
                <a:solidFill>
                  <a:srgbClr val="E6D1A3"/>
                </a:solidFill>
              </a:rPr>
              <a:pPr eaLnBrk="1" hangingPunct="1"/>
              <a:t>10</a:t>
            </a:fld>
            <a:endParaRPr lang="en-US" sz="4600">
              <a:solidFill>
                <a:srgbClr val="E6D1A3"/>
              </a:solidFill>
            </a:endParaRPr>
          </a:p>
        </p:txBody>
      </p:sp>
      <p:sp>
        <p:nvSpPr>
          <p:cNvPr id="3" name="Content Placeholder 2"/>
          <p:cNvSpPr>
            <a:spLocks noGrp="1"/>
          </p:cNvSpPr>
          <p:nvPr>
            <p:ph idx="1"/>
          </p:nvPr>
        </p:nvSpPr>
        <p:spPr/>
        <p:txBody>
          <a:bodyPr/>
          <a:lstStyle/>
          <a:p>
            <a:pPr>
              <a:defRPr/>
            </a:pPr>
            <a:endParaRPr lang="en-US">
              <a:ea typeface="+mn-ea"/>
              <a:cs typeface="+mn-cs"/>
            </a:endParaRPr>
          </a:p>
        </p:txBody>
      </p:sp>
      <p:pic>
        <p:nvPicPr>
          <p:cNvPr id="17413" name="Picture 7"/>
          <p:cNvPicPr>
            <a:picLocks noChangeAspect="1" noChangeArrowheads="1"/>
          </p:cNvPicPr>
          <p:nvPr/>
        </p:nvPicPr>
        <p:blipFill>
          <a:blip r:embed="rId2">
            <a:extLst>
              <a:ext uri="{28A0092B-C50C-407E-A947-70E740481C1C}">
                <a14:useLocalDpi xmlns:a14="http://schemas.microsoft.com/office/drawing/2010/main" val="0"/>
              </a:ext>
            </a:extLst>
          </a:blip>
          <a:srcRect l="15729" t="8844" r="15434" b="11436"/>
          <a:stretch>
            <a:fillRect/>
          </a:stretch>
        </p:blipFill>
        <p:spPr bwMode="auto">
          <a:xfrm>
            <a:off x="1968669" y="5445268"/>
            <a:ext cx="36253271" cy="2559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21185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normAutofit fontScale="90000"/>
          </a:bodyPr>
          <a:lstStyle/>
          <a:p>
            <a:pPr eaLnBrk="1" hangingPunct="1"/>
            <a:r>
              <a:rPr lang="en-US" dirty="0" err="1"/>
              <a:t>Noncommunicable</a:t>
            </a:r>
            <a:r>
              <a:rPr lang="en-US" dirty="0"/>
              <a:t> Disease Situation Worldwide</a:t>
            </a:r>
            <a:endParaRPr lang="en-US" dirty="0" smtClean="0"/>
          </a:p>
        </p:txBody>
      </p:sp>
      <p:sp>
        <p:nvSpPr>
          <p:cNvPr id="20482" name="Rectangle 3"/>
          <p:cNvSpPr>
            <a:spLocks noGrp="1" noChangeArrowheads="1"/>
          </p:cNvSpPr>
          <p:nvPr>
            <p:ph type="body" idx="1"/>
          </p:nvPr>
        </p:nvSpPr>
        <p:spPr>
          <a:xfrm>
            <a:off x="2011696" y="8155200"/>
            <a:ext cx="14752320" cy="24140160"/>
          </a:xfrm>
        </p:spPr>
        <p:txBody>
          <a:bodyPr>
            <a:normAutofit fontScale="77500" lnSpcReduction="20000"/>
          </a:bodyPr>
          <a:lstStyle/>
          <a:p>
            <a:pPr eaLnBrk="1" hangingPunct="1"/>
            <a:r>
              <a:rPr lang="en-US" dirty="0" smtClean="0">
                <a:solidFill>
                  <a:srgbClr val="626461"/>
                </a:solidFill>
              </a:rPr>
              <a:t>Economic impacts</a:t>
            </a:r>
          </a:p>
          <a:p>
            <a:pPr lvl="1" eaLnBrk="1" hangingPunct="1"/>
            <a:r>
              <a:rPr lang="en-US" dirty="0" smtClean="0">
                <a:solidFill>
                  <a:srgbClr val="626461"/>
                </a:solidFill>
              </a:rPr>
              <a:t> Between 2005 and 2015, China, Russia, and India will lose the following in foregone national income due to preventable deaths</a:t>
            </a:r>
          </a:p>
          <a:p>
            <a:pPr lvl="2" eaLnBrk="1" hangingPunct="1"/>
            <a:r>
              <a:rPr lang="en-US" dirty="0" smtClean="0">
                <a:solidFill>
                  <a:srgbClr val="626461"/>
                </a:solidFill>
              </a:rPr>
              <a:t>558 billion USD due to diabetes</a:t>
            </a:r>
          </a:p>
          <a:p>
            <a:pPr lvl="2" eaLnBrk="1" hangingPunct="1"/>
            <a:r>
              <a:rPr lang="en-US" dirty="0" smtClean="0">
                <a:solidFill>
                  <a:srgbClr val="626461"/>
                </a:solidFill>
              </a:rPr>
              <a:t>303 billion USD due to heart disease</a:t>
            </a:r>
          </a:p>
          <a:p>
            <a:pPr lvl="2" eaLnBrk="1" hangingPunct="1"/>
            <a:r>
              <a:rPr lang="en-US" dirty="0" smtClean="0">
                <a:solidFill>
                  <a:srgbClr val="626461"/>
                </a:solidFill>
              </a:rPr>
              <a:t>237 billion USD due to stroke</a:t>
            </a:r>
          </a:p>
          <a:p>
            <a:pPr eaLnBrk="1" hangingPunct="1"/>
            <a:endParaRPr lang="en-US" dirty="0" smtClean="0">
              <a:solidFill>
                <a:srgbClr val="626461"/>
              </a:solidFill>
            </a:endParaRPr>
          </a:p>
          <a:p>
            <a:pPr eaLnBrk="1" hangingPunct="1"/>
            <a:endParaRPr lang="en-US" sz="9100" dirty="0">
              <a:solidFill>
                <a:srgbClr val="626461"/>
              </a:solidFill>
            </a:endParaRPr>
          </a:p>
          <a:p>
            <a:pPr lvl="1" eaLnBrk="1" hangingPunct="1"/>
            <a:endParaRPr lang="en-US" sz="9100" dirty="0">
              <a:solidFill>
                <a:srgbClr val="626461"/>
              </a:solidFill>
            </a:endParaRPr>
          </a:p>
        </p:txBody>
      </p:sp>
      <p:sp>
        <p:nvSpPr>
          <p:cNvPr id="20483" name="Date Placeholder 19"/>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100">
                <a:solidFill>
                  <a:schemeClr val="tx1"/>
                </a:solidFill>
                <a:latin typeface="Calibri" pitchFamily="34" charset="0"/>
                <a:ea typeface="MS PGothic" pitchFamily="34" charset="-128"/>
              </a:defRPr>
            </a:lvl1pPr>
            <a:lvl2pPr marL="3396322" indent="-1306278" eaLnBrk="0" hangingPunct="0">
              <a:defRPr sz="9100">
                <a:solidFill>
                  <a:schemeClr val="tx1"/>
                </a:solidFill>
                <a:latin typeface="Calibri" pitchFamily="34" charset="0"/>
                <a:ea typeface="MS PGothic" pitchFamily="34" charset="-128"/>
              </a:defRPr>
            </a:lvl2pPr>
            <a:lvl3pPr marL="5225110" indent="-1045022" eaLnBrk="0" hangingPunct="0">
              <a:defRPr sz="9100">
                <a:solidFill>
                  <a:schemeClr val="tx1"/>
                </a:solidFill>
                <a:latin typeface="Calibri" pitchFamily="34" charset="0"/>
                <a:ea typeface="MS PGothic" pitchFamily="34" charset="-128"/>
              </a:defRPr>
            </a:lvl3pPr>
            <a:lvl4pPr marL="7315154" indent="-1045022" eaLnBrk="0" hangingPunct="0">
              <a:defRPr sz="9100">
                <a:solidFill>
                  <a:schemeClr val="tx1"/>
                </a:solidFill>
                <a:latin typeface="Calibri" pitchFamily="34" charset="0"/>
                <a:ea typeface="MS PGothic" pitchFamily="34" charset="-128"/>
              </a:defRPr>
            </a:lvl4pPr>
            <a:lvl5pPr marL="9405198" indent="-1045022" eaLnBrk="0" hangingPunct="0">
              <a:defRPr sz="9100">
                <a:solidFill>
                  <a:schemeClr val="tx1"/>
                </a:solidFill>
                <a:latin typeface="Calibri" pitchFamily="34" charset="0"/>
                <a:ea typeface="MS PGothic" pitchFamily="34" charset="-128"/>
              </a:defRPr>
            </a:lvl5pPr>
            <a:lvl6pPr marL="11495242"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6pPr>
            <a:lvl7pPr marL="13585287"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7pPr>
            <a:lvl8pPr marL="15675331"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8pPr>
            <a:lvl9pPr marL="17765375"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9pPr>
          </a:lstStyle>
          <a:p>
            <a:pPr eaLnBrk="1" hangingPunct="1"/>
            <a:fld id="{7C3B796C-04BA-4B1E-87B6-1156247E2896}" type="datetime1">
              <a:rPr lang="en-US" sz="4600">
                <a:solidFill>
                  <a:srgbClr val="E6D1A3"/>
                </a:solidFill>
              </a:rPr>
              <a:pPr eaLnBrk="1" hangingPunct="1"/>
              <a:t>2/5/14</a:t>
            </a:fld>
            <a:endParaRPr lang="en-US" sz="4600">
              <a:solidFill>
                <a:srgbClr val="E6D1A3"/>
              </a:solidFill>
            </a:endParaRPr>
          </a:p>
        </p:txBody>
      </p:sp>
      <p:sp>
        <p:nvSpPr>
          <p:cNvPr id="20484" name="Slide Number Placeholder 20"/>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100">
                <a:solidFill>
                  <a:schemeClr val="tx1"/>
                </a:solidFill>
                <a:latin typeface="Calibri" pitchFamily="34" charset="0"/>
                <a:ea typeface="MS PGothic" pitchFamily="34" charset="-128"/>
              </a:defRPr>
            </a:lvl1pPr>
            <a:lvl2pPr marL="3396322" indent="-1306278" eaLnBrk="0" hangingPunct="0">
              <a:defRPr sz="9100">
                <a:solidFill>
                  <a:schemeClr val="tx1"/>
                </a:solidFill>
                <a:latin typeface="Calibri" pitchFamily="34" charset="0"/>
                <a:ea typeface="MS PGothic" pitchFamily="34" charset="-128"/>
              </a:defRPr>
            </a:lvl2pPr>
            <a:lvl3pPr marL="5225110" indent="-1045022" eaLnBrk="0" hangingPunct="0">
              <a:defRPr sz="9100">
                <a:solidFill>
                  <a:schemeClr val="tx1"/>
                </a:solidFill>
                <a:latin typeface="Calibri" pitchFamily="34" charset="0"/>
                <a:ea typeface="MS PGothic" pitchFamily="34" charset="-128"/>
              </a:defRPr>
            </a:lvl3pPr>
            <a:lvl4pPr marL="7315154" indent="-1045022" eaLnBrk="0" hangingPunct="0">
              <a:defRPr sz="9100">
                <a:solidFill>
                  <a:schemeClr val="tx1"/>
                </a:solidFill>
                <a:latin typeface="Calibri" pitchFamily="34" charset="0"/>
                <a:ea typeface="MS PGothic" pitchFamily="34" charset="-128"/>
              </a:defRPr>
            </a:lvl4pPr>
            <a:lvl5pPr marL="9405198" indent="-1045022" eaLnBrk="0" hangingPunct="0">
              <a:defRPr sz="9100">
                <a:solidFill>
                  <a:schemeClr val="tx1"/>
                </a:solidFill>
                <a:latin typeface="Calibri" pitchFamily="34" charset="0"/>
                <a:ea typeface="MS PGothic" pitchFamily="34" charset="-128"/>
              </a:defRPr>
            </a:lvl5pPr>
            <a:lvl6pPr marL="11495242"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6pPr>
            <a:lvl7pPr marL="13585287"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7pPr>
            <a:lvl8pPr marL="15675331"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8pPr>
            <a:lvl9pPr marL="17765375"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9pPr>
          </a:lstStyle>
          <a:p>
            <a:pPr eaLnBrk="1" hangingPunct="1"/>
            <a:r>
              <a:rPr lang="en-US" sz="4600">
                <a:solidFill>
                  <a:srgbClr val="E6D1A3"/>
                </a:solidFill>
              </a:rPr>
              <a:t>Page </a:t>
            </a:r>
            <a:fld id="{311BCF1A-8BCA-426E-8D88-21A52D7276BD}" type="slidenum">
              <a:rPr lang="en-US" sz="4600">
                <a:solidFill>
                  <a:srgbClr val="E6D1A3"/>
                </a:solidFill>
              </a:rPr>
              <a:pPr eaLnBrk="1" hangingPunct="1"/>
              <a:t>11</a:t>
            </a:fld>
            <a:endParaRPr lang="en-US" sz="4600">
              <a:solidFill>
                <a:srgbClr val="E6D1A3"/>
              </a:solidFill>
            </a:endParaRPr>
          </a:p>
        </p:txBody>
      </p:sp>
      <p:pic>
        <p:nvPicPr>
          <p:cNvPr id="2048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33457" y="8658113"/>
            <a:ext cx="18046395" cy="2253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597436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normAutofit/>
          </a:bodyPr>
          <a:lstStyle/>
          <a:p>
            <a:r>
              <a:rPr lang="en-US" dirty="0"/>
              <a:t>Barriers to Care</a:t>
            </a:r>
            <a:endParaRPr lang="en-US" dirty="0" smtClean="0"/>
          </a:p>
        </p:txBody>
      </p:sp>
      <p:sp>
        <p:nvSpPr>
          <p:cNvPr id="18434" name="Date Placeholder 19"/>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100">
                <a:solidFill>
                  <a:schemeClr val="tx1"/>
                </a:solidFill>
                <a:latin typeface="Calibri" pitchFamily="34" charset="0"/>
                <a:ea typeface="MS PGothic" pitchFamily="34" charset="-128"/>
              </a:defRPr>
            </a:lvl1pPr>
            <a:lvl2pPr marL="3396322" indent="-1306278" eaLnBrk="0" hangingPunct="0">
              <a:defRPr sz="9100">
                <a:solidFill>
                  <a:schemeClr val="tx1"/>
                </a:solidFill>
                <a:latin typeface="Calibri" pitchFamily="34" charset="0"/>
                <a:ea typeface="MS PGothic" pitchFamily="34" charset="-128"/>
              </a:defRPr>
            </a:lvl2pPr>
            <a:lvl3pPr marL="5225110" indent="-1045022" eaLnBrk="0" hangingPunct="0">
              <a:defRPr sz="9100">
                <a:solidFill>
                  <a:schemeClr val="tx1"/>
                </a:solidFill>
                <a:latin typeface="Calibri" pitchFamily="34" charset="0"/>
                <a:ea typeface="MS PGothic" pitchFamily="34" charset="-128"/>
              </a:defRPr>
            </a:lvl3pPr>
            <a:lvl4pPr marL="7315154" indent="-1045022" eaLnBrk="0" hangingPunct="0">
              <a:defRPr sz="9100">
                <a:solidFill>
                  <a:schemeClr val="tx1"/>
                </a:solidFill>
                <a:latin typeface="Calibri" pitchFamily="34" charset="0"/>
                <a:ea typeface="MS PGothic" pitchFamily="34" charset="-128"/>
              </a:defRPr>
            </a:lvl4pPr>
            <a:lvl5pPr marL="9405198" indent="-1045022" eaLnBrk="0" hangingPunct="0">
              <a:defRPr sz="9100">
                <a:solidFill>
                  <a:schemeClr val="tx1"/>
                </a:solidFill>
                <a:latin typeface="Calibri" pitchFamily="34" charset="0"/>
                <a:ea typeface="MS PGothic" pitchFamily="34" charset="-128"/>
              </a:defRPr>
            </a:lvl5pPr>
            <a:lvl6pPr marL="11495242"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6pPr>
            <a:lvl7pPr marL="13585287"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7pPr>
            <a:lvl8pPr marL="15675331"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8pPr>
            <a:lvl9pPr marL="17765375"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9pPr>
          </a:lstStyle>
          <a:p>
            <a:pPr eaLnBrk="1" hangingPunct="1"/>
            <a:fld id="{922DB12A-C0C4-41BA-871D-342C5C8DE9B1}" type="datetime1">
              <a:rPr lang="en-US" sz="4600">
                <a:solidFill>
                  <a:srgbClr val="E6D1A3"/>
                </a:solidFill>
              </a:rPr>
              <a:pPr eaLnBrk="1" hangingPunct="1"/>
              <a:t>2/5/14</a:t>
            </a:fld>
            <a:endParaRPr lang="en-US" sz="4600">
              <a:solidFill>
                <a:srgbClr val="E6D1A3"/>
              </a:solidFill>
            </a:endParaRPr>
          </a:p>
        </p:txBody>
      </p:sp>
      <p:sp>
        <p:nvSpPr>
          <p:cNvPr id="18435" name="Slide Number Placeholder 20"/>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100">
                <a:solidFill>
                  <a:schemeClr val="tx1"/>
                </a:solidFill>
                <a:latin typeface="Calibri" pitchFamily="34" charset="0"/>
                <a:ea typeface="MS PGothic" pitchFamily="34" charset="-128"/>
              </a:defRPr>
            </a:lvl1pPr>
            <a:lvl2pPr marL="3396322" indent="-1306278" eaLnBrk="0" hangingPunct="0">
              <a:defRPr sz="9100">
                <a:solidFill>
                  <a:schemeClr val="tx1"/>
                </a:solidFill>
                <a:latin typeface="Calibri" pitchFamily="34" charset="0"/>
                <a:ea typeface="MS PGothic" pitchFamily="34" charset="-128"/>
              </a:defRPr>
            </a:lvl2pPr>
            <a:lvl3pPr marL="5225110" indent="-1045022" eaLnBrk="0" hangingPunct="0">
              <a:defRPr sz="9100">
                <a:solidFill>
                  <a:schemeClr val="tx1"/>
                </a:solidFill>
                <a:latin typeface="Calibri" pitchFamily="34" charset="0"/>
                <a:ea typeface="MS PGothic" pitchFamily="34" charset="-128"/>
              </a:defRPr>
            </a:lvl3pPr>
            <a:lvl4pPr marL="7315154" indent="-1045022" eaLnBrk="0" hangingPunct="0">
              <a:defRPr sz="9100">
                <a:solidFill>
                  <a:schemeClr val="tx1"/>
                </a:solidFill>
                <a:latin typeface="Calibri" pitchFamily="34" charset="0"/>
                <a:ea typeface="MS PGothic" pitchFamily="34" charset="-128"/>
              </a:defRPr>
            </a:lvl4pPr>
            <a:lvl5pPr marL="9405198" indent="-1045022" eaLnBrk="0" hangingPunct="0">
              <a:defRPr sz="9100">
                <a:solidFill>
                  <a:schemeClr val="tx1"/>
                </a:solidFill>
                <a:latin typeface="Calibri" pitchFamily="34" charset="0"/>
                <a:ea typeface="MS PGothic" pitchFamily="34" charset="-128"/>
              </a:defRPr>
            </a:lvl5pPr>
            <a:lvl6pPr marL="11495242"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6pPr>
            <a:lvl7pPr marL="13585287"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7pPr>
            <a:lvl8pPr marL="15675331"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8pPr>
            <a:lvl9pPr marL="17765375"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9pPr>
          </a:lstStyle>
          <a:p>
            <a:pPr eaLnBrk="1" hangingPunct="1"/>
            <a:r>
              <a:rPr lang="en-US" sz="4600">
                <a:solidFill>
                  <a:srgbClr val="E6D1A3"/>
                </a:solidFill>
              </a:rPr>
              <a:t>Page </a:t>
            </a:r>
            <a:fld id="{BC836E93-2029-40CB-AC55-EB849EDCB9EE}" type="slidenum">
              <a:rPr lang="en-US" sz="4600">
                <a:solidFill>
                  <a:srgbClr val="E6D1A3"/>
                </a:solidFill>
              </a:rPr>
              <a:pPr eaLnBrk="1" hangingPunct="1"/>
              <a:t>12</a:t>
            </a:fld>
            <a:endParaRPr lang="en-US" sz="4600">
              <a:solidFill>
                <a:srgbClr val="E6D1A3"/>
              </a:solidFill>
            </a:endParaRPr>
          </a:p>
        </p:txBody>
      </p:sp>
      <p:pic>
        <p:nvPicPr>
          <p:cNvPr id="184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542" y="7585941"/>
            <a:ext cx="32864427" cy="2157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8"/>
          <p:cNvSpPr>
            <a:spLocks noChangeArrowheads="1"/>
          </p:cNvSpPr>
          <p:nvPr/>
        </p:nvSpPr>
        <p:spPr bwMode="auto">
          <a:xfrm>
            <a:off x="19659306" y="29047240"/>
            <a:ext cx="20116800" cy="272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8009" tIns="209004" rIns="418009" bIns="209004">
            <a:spAutoFit/>
          </a:bodyPr>
          <a:lstStyle/>
          <a:p>
            <a:pPr>
              <a:spcAft>
                <a:spcPct val="20000"/>
              </a:spcAft>
            </a:pPr>
            <a:endParaRPr lang="en-US">
              <a:solidFill>
                <a:srgbClr val="626461"/>
              </a:solidFill>
            </a:endParaRPr>
          </a:p>
          <a:p>
            <a:pPr algn="r">
              <a:lnSpc>
                <a:spcPct val="65000"/>
              </a:lnSpc>
              <a:spcAft>
                <a:spcPct val="20000"/>
              </a:spcAft>
            </a:pPr>
            <a:r>
              <a:rPr lang="en-US" sz="6400">
                <a:solidFill>
                  <a:srgbClr val="626461"/>
                </a:solidFill>
              </a:rPr>
              <a:t>Source: NCD Alliance</a:t>
            </a:r>
          </a:p>
        </p:txBody>
      </p:sp>
    </p:spTree>
    <p:extLst>
      <p:ext uri="{BB962C8B-B14F-4D97-AF65-F5344CB8AC3E}">
        <p14:creationId xmlns:p14="http://schemas.microsoft.com/office/powerpoint/2010/main" val="90415995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58562" y="0"/>
            <a:ext cx="27641403" cy="32918400"/>
          </a:xfrm>
          <a:prstGeom prst="rect">
            <a:avLst/>
          </a:prstGeom>
        </p:spPr>
      </p:pic>
      <p:sp>
        <p:nvSpPr>
          <p:cNvPr id="3" name="TextBox 2"/>
          <p:cNvSpPr txBox="1"/>
          <p:nvPr/>
        </p:nvSpPr>
        <p:spPr>
          <a:xfrm>
            <a:off x="1128870" y="31186671"/>
            <a:ext cx="36805719" cy="769441"/>
          </a:xfrm>
          <a:prstGeom prst="rect">
            <a:avLst/>
          </a:prstGeom>
          <a:noFill/>
        </p:spPr>
        <p:txBody>
          <a:bodyPr wrap="none" rtlCol="0">
            <a:spAutoFit/>
          </a:bodyPr>
          <a:lstStyle/>
          <a:p>
            <a:r>
              <a:rPr lang="en-US" sz="4400" b="1" dirty="0" err="1"/>
              <a:t>nternational</a:t>
            </a:r>
            <a:r>
              <a:rPr lang="en-US" sz="4400" b="1" dirty="0"/>
              <a:t> Diabetes Federation. </a:t>
            </a:r>
            <a:r>
              <a:rPr lang="en-US" sz="4400" b="1" i="1" dirty="0"/>
              <a:t>IDF Diabetes Atlas, 6th </a:t>
            </a:r>
            <a:r>
              <a:rPr lang="en-US" sz="4400" b="1" i="1" dirty="0" err="1"/>
              <a:t>edn</a:t>
            </a:r>
            <a:r>
              <a:rPr lang="en-US" sz="4400" b="1" i="1" dirty="0"/>
              <a:t>.</a:t>
            </a:r>
            <a:r>
              <a:rPr lang="en-US" sz="4400" b="1" dirty="0"/>
              <a:t> Brussels, Belgium: International Diabetes Federation, 2013. </a:t>
            </a:r>
            <a:r>
              <a:rPr lang="en-US" sz="4400" b="1" dirty="0">
                <a:hlinkClick r:id="rId3"/>
              </a:rPr>
              <a:t>http://www.idf.org/diabetesatlas</a:t>
            </a:r>
            <a:endParaRPr lang="en-US" sz="4400" dirty="0"/>
          </a:p>
        </p:txBody>
      </p:sp>
    </p:spTree>
    <p:extLst>
      <p:ext uri="{BB962C8B-B14F-4D97-AF65-F5344CB8AC3E}">
        <p14:creationId xmlns:p14="http://schemas.microsoft.com/office/powerpoint/2010/main" val="2094961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fontScale="90000"/>
          </a:bodyPr>
          <a:lstStyle/>
          <a:p>
            <a:r>
              <a:rPr lang="en-US" dirty="0" smtClean="0"/>
              <a:t>Embedding </a:t>
            </a:r>
            <a:r>
              <a:rPr lang="en-US" dirty="0" err="1" smtClean="0"/>
              <a:t>Noncommunicable</a:t>
            </a:r>
            <a:r>
              <a:rPr lang="en-US" dirty="0" smtClean="0"/>
              <a:t> Disease into the Post-2015 agenda</a:t>
            </a:r>
            <a:endParaRPr lang="en-US" dirty="0"/>
          </a:p>
        </p:txBody>
      </p:sp>
      <p:sp>
        <p:nvSpPr>
          <p:cNvPr id="4" name="Date Placeholder 3"/>
          <p:cNvSpPr>
            <a:spLocks noGrp="1"/>
          </p:cNvSpPr>
          <p:nvPr>
            <p:ph type="dt" sz="half" idx="10"/>
          </p:nvPr>
        </p:nvSpPr>
        <p:spPr/>
        <p:txBody>
          <a:bodyPr/>
          <a:lstStyle/>
          <a:p>
            <a:fld id="{54C0D302-33F9-4EA5-8DB1-3C3EF506CE2C}" type="datetime1">
              <a:rPr lang="en-US" smtClean="0"/>
              <a:pPr/>
              <a:t>2/5/14</a:t>
            </a:fld>
            <a:endParaRPr lang="en-US"/>
          </a:p>
        </p:txBody>
      </p:sp>
      <p:sp>
        <p:nvSpPr>
          <p:cNvPr id="5" name="Slide Number Placeholder 4"/>
          <p:cNvSpPr>
            <a:spLocks noGrp="1"/>
          </p:cNvSpPr>
          <p:nvPr>
            <p:ph type="sldNum" sz="quarter" idx="12"/>
          </p:nvPr>
        </p:nvSpPr>
        <p:spPr/>
        <p:txBody>
          <a:bodyPr/>
          <a:lstStyle/>
          <a:p>
            <a:r>
              <a:rPr lang="en-US" smtClean="0"/>
              <a:t>Page </a:t>
            </a:r>
            <a:fld id="{2B0763F2-A9F2-43EC-AC80-338709D34456}" type="slidenum">
              <a:rPr lang="en-US" smtClean="0"/>
              <a:pPr/>
              <a:t>14</a:t>
            </a:fld>
            <a:endParaRPr lang="en-US"/>
          </a:p>
        </p:txBody>
      </p:sp>
      <p:pic>
        <p:nvPicPr>
          <p:cNvPr id="11" name="Content Placeholder 10"/>
          <p:cNvPicPr>
            <a:picLocks noGrp="1" noChangeAspect="1"/>
          </p:cNvPicPr>
          <p:nvPr>
            <p:ph sz="half" idx="4294967295"/>
          </p:nvPr>
        </p:nvPicPr>
        <p:blipFill>
          <a:blip r:embed="rId2" cstate="print"/>
          <a:srcRect l="1023" r="1023"/>
          <a:stretch>
            <a:fillRect/>
          </a:stretch>
        </p:blipFill>
        <p:spPr>
          <a:xfrm>
            <a:off x="0" y="7315200"/>
            <a:ext cx="19781520" cy="21945600"/>
          </a:xfrm>
        </p:spPr>
      </p:pic>
      <p:pic>
        <p:nvPicPr>
          <p:cNvPr id="14" name="Picture 13"/>
          <p:cNvPicPr>
            <a:picLocks noChangeAspect="1"/>
          </p:cNvPicPr>
          <p:nvPr/>
        </p:nvPicPr>
        <p:blipFill>
          <a:blip r:embed="rId3" cstate="print"/>
          <a:stretch>
            <a:fillRect/>
          </a:stretch>
        </p:blipFill>
        <p:spPr>
          <a:xfrm>
            <a:off x="20452100" y="8061064"/>
            <a:ext cx="17769840" cy="14508480"/>
          </a:xfrm>
          <a:prstGeom prst="rect">
            <a:avLst/>
          </a:prstGeom>
        </p:spPr>
      </p:pic>
      <p:sp>
        <p:nvSpPr>
          <p:cNvPr id="7" name="TextBox 6"/>
          <p:cNvSpPr txBox="1"/>
          <p:nvPr/>
        </p:nvSpPr>
        <p:spPr bwMode="auto">
          <a:xfrm>
            <a:off x="0" y="29260802"/>
            <a:ext cx="40233600" cy="2391860"/>
          </a:xfrm>
          <a:prstGeom prst="rect">
            <a:avLst/>
          </a:prstGeom>
          <a:noFill/>
          <a:ln w="9525">
            <a:noFill/>
            <a:miter lim="800000"/>
            <a:headEnd/>
            <a:tailEnd/>
          </a:ln>
          <a:effectLst/>
        </p:spPr>
        <p:txBody>
          <a:bodyPr vert="horz" wrap="square" lIns="418009" tIns="209004" rIns="418009" bIns="209004" numCol="1" rtlCol="0" anchor="t" anchorCtr="0" compatLnSpc="1">
            <a:prstTxWarp prst="textNoShape">
              <a:avLst/>
            </a:prstTxWarp>
            <a:spAutoFit/>
          </a:bodyPr>
          <a:lstStyle/>
          <a:p>
            <a:pPr defTabSz="4180088" fontAlgn="base">
              <a:spcBef>
                <a:spcPct val="20000"/>
              </a:spcBef>
              <a:spcAft>
                <a:spcPct val="0"/>
              </a:spcAft>
              <a:buSzPct val="75000"/>
            </a:pPr>
            <a:r>
              <a:rPr lang="en-US" sz="6400" kern="0" dirty="0" err="1"/>
              <a:t>Alleyne</a:t>
            </a:r>
            <a:r>
              <a:rPr lang="en-US" sz="6400" kern="0" dirty="0"/>
              <a:t>,G. et al.  </a:t>
            </a:r>
            <a:r>
              <a:rPr lang="en-US" sz="6400" kern="0" dirty="0" err="1"/>
              <a:t>Embeddiing</a:t>
            </a:r>
            <a:r>
              <a:rPr lang="en-US" sz="6400" kern="0" dirty="0"/>
              <a:t> non-communicable diseases in the post-2015 development agenda.  Lancet 2013; 381:566-74.</a:t>
            </a:r>
          </a:p>
        </p:txBody>
      </p:sp>
    </p:spTree>
    <p:extLst>
      <p:ext uri="{BB962C8B-B14F-4D97-AF65-F5344CB8AC3E}">
        <p14:creationId xmlns:p14="http://schemas.microsoft.com/office/powerpoint/2010/main" val="18171083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680" y="1310640"/>
            <a:ext cx="36210240" cy="5577840"/>
          </a:xfrm>
        </p:spPr>
        <p:txBody>
          <a:bodyPr/>
          <a:lstStyle/>
          <a:p>
            <a:r>
              <a:rPr lang="en-US" sz="12800" dirty="0">
                <a:solidFill>
                  <a:srgbClr val="626461"/>
                </a:solidFill>
              </a:rPr>
              <a:t>Positioning of NCDs in global health</a:t>
            </a:r>
            <a:br>
              <a:rPr lang="en-US" sz="12800" dirty="0">
                <a:solidFill>
                  <a:srgbClr val="626461"/>
                </a:solidFill>
              </a:rPr>
            </a:br>
            <a:endParaRPr lang="en-US" sz="12800" dirty="0"/>
          </a:p>
        </p:txBody>
      </p:sp>
      <p:sp>
        <p:nvSpPr>
          <p:cNvPr id="8" name="Content Placeholder 7"/>
          <p:cNvSpPr>
            <a:spLocks noGrp="1"/>
          </p:cNvSpPr>
          <p:nvPr>
            <p:ph idx="1"/>
          </p:nvPr>
        </p:nvSpPr>
        <p:spPr>
          <a:xfrm>
            <a:off x="15730220" y="5486403"/>
            <a:ext cx="22491700" cy="23919182"/>
          </a:xfrm>
        </p:spPr>
        <p:txBody>
          <a:bodyPr/>
          <a:lstStyle/>
          <a:p>
            <a:endParaRPr lang="en-US" dirty="0"/>
          </a:p>
        </p:txBody>
      </p:sp>
      <p:sp>
        <p:nvSpPr>
          <p:cNvPr id="9" name="Text Placeholder 8"/>
          <p:cNvSpPr>
            <a:spLocks noGrp="1"/>
          </p:cNvSpPr>
          <p:nvPr>
            <p:ph type="body" sz="half" idx="2"/>
          </p:nvPr>
        </p:nvSpPr>
        <p:spPr/>
        <p:txBody>
          <a:bodyPr/>
          <a:lstStyle/>
          <a:p>
            <a:pPr>
              <a:buFont typeface="Arial" pitchFamily="34" charset="0"/>
              <a:buChar char="•"/>
            </a:pPr>
            <a:r>
              <a:rPr lang="en-US" dirty="0" smtClean="0"/>
              <a:t>Integration of NCD care</a:t>
            </a:r>
          </a:p>
          <a:p>
            <a:pPr lvl="1">
              <a:buFont typeface="Arial" pitchFamily="34" charset="0"/>
              <a:buChar char="•"/>
            </a:pPr>
            <a:r>
              <a:rPr lang="en-US" dirty="0" smtClean="0"/>
              <a:t>Shared risk factors</a:t>
            </a:r>
          </a:p>
          <a:p>
            <a:pPr lvl="1">
              <a:buFont typeface="Arial" pitchFamily="34" charset="0"/>
              <a:buChar char="•"/>
            </a:pPr>
            <a:r>
              <a:rPr lang="en-US" dirty="0" smtClean="0"/>
              <a:t>Early treatment</a:t>
            </a:r>
          </a:p>
          <a:p>
            <a:pPr lvl="1">
              <a:buFont typeface="Arial" pitchFamily="34" charset="0"/>
              <a:buChar char="•"/>
            </a:pPr>
            <a:r>
              <a:rPr lang="en-US" dirty="0" smtClean="0"/>
              <a:t>Similar platform for care delivery</a:t>
            </a:r>
          </a:p>
          <a:p>
            <a:pPr>
              <a:buFont typeface="Arial" pitchFamily="34" charset="0"/>
              <a:buChar char="•"/>
            </a:pPr>
            <a:r>
              <a:rPr lang="en-US" dirty="0" smtClean="0"/>
              <a:t>Global Monitoring Framework</a:t>
            </a:r>
          </a:p>
          <a:p>
            <a:pPr lvl="1">
              <a:buFont typeface="Arial" pitchFamily="34" charset="0"/>
              <a:buChar char="•"/>
            </a:pPr>
            <a:r>
              <a:rPr lang="en-US" dirty="0" smtClean="0"/>
              <a:t>25 indicators </a:t>
            </a:r>
          </a:p>
          <a:p>
            <a:pPr lvl="1">
              <a:buFont typeface="Arial" pitchFamily="34" charset="0"/>
              <a:buChar char="•"/>
            </a:pPr>
            <a:r>
              <a:rPr lang="en-US" dirty="0" smtClean="0"/>
              <a:t>Set of 9 voluntarily global targets</a:t>
            </a:r>
          </a:p>
          <a:p>
            <a:pPr>
              <a:buFont typeface="Arial" pitchFamily="34" charset="0"/>
              <a:buChar char="•"/>
            </a:pPr>
            <a:r>
              <a:rPr lang="en-US" dirty="0" smtClean="0"/>
              <a:t>Global Action Plan</a:t>
            </a:r>
          </a:p>
          <a:p>
            <a:pPr lvl="1">
              <a:buFont typeface="Arial" pitchFamily="34" charset="0"/>
              <a:buChar char="•"/>
            </a:pPr>
            <a:r>
              <a:rPr lang="en-US" dirty="0" smtClean="0"/>
              <a:t>A call for integration with communicable diseases</a:t>
            </a:r>
          </a:p>
          <a:p>
            <a:pPr lvl="1">
              <a:buFont typeface="Arial" pitchFamily="34" charset="0"/>
              <a:buChar char="•"/>
            </a:pPr>
            <a:r>
              <a:rPr lang="en-US" dirty="0" err="1" smtClean="0"/>
              <a:t>Multisectoral</a:t>
            </a:r>
            <a:r>
              <a:rPr lang="en-US" dirty="0" smtClean="0"/>
              <a:t> action</a:t>
            </a:r>
          </a:p>
          <a:p>
            <a:pPr lvl="1">
              <a:buFont typeface="Arial" pitchFamily="34" charset="0"/>
              <a:buChar char="•"/>
            </a:pPr>
            <a:r>
              <a:rPr lang="en-US" dirty="0" smtClean="0"/>
              <a:t>Universal health coverage</a:t>
            </a:r>
          </a:p>
          <a:p>
            <a:pPr lvl="1">
              <a:buFont typeface="Arial" pitchFamily="34" charset="0"/>
              <a:buChar char="•"/>
            </a:pPr>
            <a:r>
              <a:rPr lang="en-US" dirty="0" smtClean="0"/>
              <a:t>Life course approach</a:t>
            </a:r>
          </a:p>
          <a:p>
            <a:pPr lvl="1">
              <a:buFont typeface="Arial" pitchFamily="34" charset="0"/>
              <a:buChar char="•"/>
            </a:pPr>
            <a:r>
              <a:rPr lang="en-US" dirty="0" smtClean="0"/>
              <a:t>Evidence based strategies</a:t>
            </a:r>
          </a:p>
          <a:p>
            <a:pPr lvl="1">
              <a:buFont typeface="Arial" pitchFamily="34" charset="0"/>
              <a:buChar char="•"/>
            </a:pPr>
            <a:endParaRPr lang="en-US" dirty="0"/>
          </a:p>
        </p:txBody>
      </p:sp>
      <p:sp>
        <p:nvSpPr>
          <p:cNvPr id="4" name="Date Placeholder 3"/>
          <p:cNvSpPr>
            <a:spLocks noGrp="1"/>
          </p:cNvSpPr>
          <p:nvPr>
            <p:ph type="dt" sz="half" idx="10"/>
          </p:nvPr>
        </p:nvSpPr>
        <p:spPr/>
        <p:txBody>
          <a:bodyPr/>
          <a:lstStyle/>
          <a:p>
            <a:fld id="{54C0D302-33F9-4EA5-8DB1-3C3EF506CE2C}" type="datetime1">
              <a:rPr lang="en-US" smtClean="0"/>
              <a:pPr/>
              <a:t>2/5/14</a:t>
            </a:fld>
            <a:endParaRPr lang="en-US"/>
          </a:p>
        </p:txBody>
      </p:sp>
      <p:sp>
        <p:nvSpPr>
          <p:cNvPr id="5" name="Slide Number Placeholder 4"/>
          <p:cNvSpPr>
            <a:spLocks noGrp="1"/>
          </p:cNvSpPr>
          <p:nvPr>
            <p:ph type="sldNum" sz="quarter" idx="12"/>
          </p:nvPr>
        </p:nvSpPr>
        <p:spPr/>
        <p:txBody>
          <a:bodyPr/>
          <a:lstStyle/>
          <a:p>
            <a:r>
              <a:rPr lang="en-US" smtClean="0"/>
              <a:t>Page </a:t>
            </a:r>
            <a:fld id="{2B0763F2-A9F2-43EC-AC80-338709D34456}" type="slidenum">
              <a:rPr lang="en-US" smtClean="0"/>
              <a:pPr/>
              <a:t>15</a:t>
            </a:fld>
            <a:endParaRPr lang="en-US"/>
          </a:p>
        </p:txBody>
      </p:sp>
      <p:pic>
        <p:nvPicPr>
          <p:cNvPr id="7" name="Picture 6"/>
          <p:cNvPicPr>
            <a:picLocks noChangeAspect="1"/>
          </p:cNvPicPr>
          <p:nvPr/>
        </p:nvPicPr>
        <p:blipFill>
          <a:blip r:embed="rId2" cstate="print"/>
          <a:stretch>
            <a:fillRect/>
          </a:stretch>
        </p:blipFill>
        <p:spPr>
          <a:xfrm>
            <a:off x="15422882" y="4754880"/>
            <a:ext cx="22581904" cy="23408640"/>
          </a:xfrm>
          <a:prstGeom prst="rect">
            <a:avLst/>
          </a:prstGeom>
        </p:spPr>
      </p:pic>
    </p:spTree>
    <p:extLst>
      <p:ext uri="{BB962C8B-B14F-4D97-AF65-F5344CB8AC3E}">
        <p14:creationId xmlns:p14="http://schemas.microsoft.com/office/powerpoint/2010/main" val="202148740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422766" y="13545729"/>
            <a:ext cx="36210244" cy="5486400"/>
          </a:xfrm>
        </p:spPr>
        <p:txBody>
          <a:bodyPr>
            <a:normAutofit fontScale="90000"/>
          </a:bodyPr>
          <a:lstStyle/>
          <a:p>
            <a:pPr algn="r"/>
            <a:r>
              <a:rPr lang="en-US" dirty="0" smtClean="0"/>
              <a:t>Targets and </a:t>
            </a:r>
            <a:br>
              <a:rPr lang="en-US" dirty="0" smtClean="0"/>
            </a:br>
            <a:r>
              <a:rPr lang="en-US" dirty="0" smtClean="0"/>
              <a:t>Indicators:</a:t>
            </a:r>
            <a:br>
              <a:rPr lang="en-US" dirty="0" smtClean="0"/>
            </a:br>
            <a:r>
              <a:rPr lang="en-US" dirty="0" smtClean="0"/>
              <a:t>WHO Global</a:t>
            </a:r>
            <a:br>
              <a:rPr lang="en-US" dirty="0" smtClean="0"/>
            </a:br>
            <a:r>
              <a:rPr lang="en-US" dirty="0" smtClean="0"/>
              <a:t>Action Plan</a:t>
            </a:r>
            <a:br>
              <a:rPr lang="en-US" dirty="0" smtClean="0"/>
            </a:br>
            <a:r>
              <a:rPr lang="en-US" dirty="0" smtClean="0"/>
              <a:t/>
            </a:r>
            <a:br>
              <a:rPr lang="en-US" dirty="0" smtClean="0"/>
            </a:br>
            <a:r>
              <a:rPr lang="en-US" dirty="0" smtClean="0"/>
              <a:t/>
            </a:r>
            <a:br>
              <a:rPr lang="en-US" dirty="0" smtClean="0"/>
            </a:br>
            <a:endParaRPr lang="en-US" dirty="0"/>
          </a:p>
        </p:txBody>
      </p:sp>
      <p:sp>
        <p:nvSpPr>
          <p:cNvPr id="5" name="Date Placeholder 4"/>
          <p:cNvSpPr>
            <a:spLocks noGrp="1"/>
          </p:cNvSpPr>
          <p:nvPr>
            <p:ph type="dt" sz="half" idx="10"/>
          </p:nvPr>
        </p:nvSpPr>
        <p:spPr/>
        <p:txBody>
          <a:bodyPr/>
          <a:lstStyle/>
          <a:p>
            <a:fld id="{AEA7B451-0045-4D0C-B629-FA912C811B75}" type="datetime1">
              <a:rPr lang="en-US" smtClean="0"/>
              <a:pPr/>
              <a:t>2/5/14</a:t>
            </a:fld>
            <a:endParaRPr lang="en-US"/>
          </a:p>
        </p:txBody>
      </p:sp>
      <p:sp>
        <p:nvSpPr>
          <p:cNvPr id="6" name="Slide Number Placeholder 5"/>
          <p:cNvSpPr>
            <a:spLocks noGrp="1"/>
          </p:cNvSpPr>
          <p:nvPr>
            <p:ph type="sldNum" sz="quarter" idx="12"/>
          </p:nvPr>
        </p:nvSpPr>
        <p:spPr/>
        <p:txBody>
          <a:bodyPr/>
          <a:lstStyle/>
          <a:p>
            <a:r>
              <a:rPr lang="en-US" smtClean="0"/>
              <a:t>Page </a:t>
            </a:r>
            <a:fld id="{F4B9442F-F903-43D4-B00F-240E1EE1CBC2}" type="slidenum">
              <a:rPr lang="en-US" smtClean="0"/>
              <a:pPr/>
              <a:t>16</a:t>
            </a:fld>
            <a:endParaRPr lang="en-US"/>
          </a:p>
        </p:txBody>
      </p:sp>
      <p:pic>
        <p:nvPicPr>
          <p:cNvPr id="8" name="Picture 7"/>
          <p:cNvPicPr>
            <a:picLocks noChangeAspect="1"/>
          </p:cNvPicPr>
          <p:nvPr/>
        </p:nvPicPr>
        <p:blipFill>
          <a:blip r:embed="rId2" cstate="print"/>
          <a:stretch>
            <a:fillRect/>
          </a:stretch>
        </p:blipFill>
        <p:spPr>
          <a:xfrm>
            <a:off x="0" y="0"/>
            <a:ext cx="26095960" cy="30730896"/>
          </a:xfrm>
          <a:prstGeom prst="rect">
            <a:avLst/>
          </a:prstGeom>
        </p:spPr>
      </p:pic>
      <p:sp>
        <p:nvSpPr>
          <p:cNvPr id="3" name="TextBox 2"/>
          <p:cNvSpPr txBox="1"/>
          <p:nvPr/>
        </p:nvSpPr>
        <p:spPr>
          <a:xfrm>
            <a:off x="3422766" y="30877136"/>
            <a:ext cx="30052255" cy="1431161"/>
          </a:xfrm>
          <a:prstGeom prst="rect">
            <a:avLst/>
          </a:prstGeom>
          <a:noFill/>
        </p:spPr>
        <p:txBody>
          <a:bodyPr wrap="none" rtlCol="0">
            <a:spAutoFit/>
          </a:bodyPr>
          <a:lstStyle/>
          <a:p>
            <a:r>
              <a:rPr lang="en-US" dirty="0"/>
              <a:t>25% relative reduction in premature mortality from NCDs by 2025</a:t>
            </a:r>
          </a:p>
        </p:txBody>
      </p:sp>
    </p:spTree>
    <p:extLst>
      <p:ext uri="{BB962C8B-B14F-4D97-AF65-F5344CB8AC3E}">
        <p14:creationId xmlns:p14="http://schemas.microsoft.com/office/powerpoint/2010/main" val="35900187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12800" dirty="0"/>
              <a:t>Women in NCDs</a:t>
            </a:r>
          </a:p>
        </p:txBody>
      </p:sp>
      <p:sp>
        <p:nvSpPr>
          <p:cNvPr id="6" name="Content Placeholder 5"/>
          <p:cNvSpPr>
            <a:spLocks noGrp="1"/>
          </p:cNvSpPr>
          <p:nvPr>
            <p:ph idx="1"/>
          </p:nvPr>
        </p:nvSpPr>
        <p:spPr/>
        <p:txBody>
          <a:bodyPr/>
          <a:lstStyle/>
          <a:p>
            <a:endParaRPr lang="en-US"/>
          </a:p>
        </p:txBody>
      </p:sp>
      <p:sp>
        <p:nvSpPr>
          <p:cNvPr id="7" name="Text Placeholder 6"/>
          <p:cNvSpPr>
            <a:spLocks noGrp="1"/>
          </p:cNvSpPr>
          <p:nvPr>
            <p:ph type="body" sz="half" idx="2"/>
          </p:nvPr>
        </p:nvSpPr>
        <p:spPr/>
        <p:txBody>
          <a:bodyPr/>
          <a:lstStyle/>
          <a:p>
            <a:pPr>
              <a:buFont typeface="Arial" pitchFamily="34" charset="0"/>
              <a:buChar char="•"/>
            </a:pPr>
            <a:r>
              <a:rPr lang="en-US" dirty="0" smtClean="0"/>
              <a:t>NCDs are the cause of 65% of deaths in women worldwide</a:t>
            </a:r>
          </a:p>
          <a:p>
            <a:pPr>
              <a:buFont typeface="Arial" pitchFamily="34" charset="0"/>
              <a:buChar char="•"/>
            </a:pPr>
            <a:r>
              <a:rPr lang="en-US" dirty="0" smtClean="0"/>
              <a:t>Half of all people with DM are women</a:t>
            </a:r>
          </a:p>
          <a:p>
            <a:pPr>
              <a:buFont typeface="Arial" pitchFamily="34" charset="0"/>
              <a:buChar char="•"/>
            </a:pPr>
            <a:r>
              <a:rPr lang="en-US" dirty="0" smtClean="0"/>
              <a:t>1 in 25 pregnant women is likely to have gestational diabetes</a:t>
            </a:r>
          </a:p>
          <a:p>
            <a:pPr>
              <a:buFont typeface="Arial" pitchFamily="34" charset="0"/>
              <a:buChar char="•"/>
            </a:pPr>
            <a:endParaRPr lang="en-US" dirty="0" smtClean="0"/>
          </a:p>
          <a:p>
            <a:r>
              <a:rPr lang="en-US" u="sng" dirty="0" smtClean="0"/>
              <a:t>Barriers for women</a:t>
            </a:r>
          </a:p>
          <a:p>
            <a:pPr>
              <a:buFont typeface="Arial" pitchFamily="34" charset="0"/>
              <a:buChar char="•"/>
            </a:pPr>
            <a:r>
              <a:rPr lang="en-US" dirty="0" smtClean="0"/>
              <a:t>Economic, </a:t>
            </a:r>
            <a:r>
              <a:rPr lang="en-US" dirty="0" err="1" smtClean="0"/>
              <a:t>sociocultural</a:t>
            </a:r>
            <a:r>
              <a:rPr lang="en-US" dirty="0" smtClean="0"/>
              <a:t>, and geographic barriers</a:t>
            </a:r>
          </a:p>
          <a:p>
            <a:pPr>
              <a:buFont typeface="Arial" pitchFamily="34" charset="0"/>
              <a:buChar char="•"/>
            </a:pPr>
            <a:r>
              <a:rPr lang="en-US" dirty="0" smtClean="0"/>
              <a:t>Primary care givers for family members</a:t>
            </a:r>
          </a:p>
          <a:p>
            <a:pPr>
              <a:buFont typeface="Arial" pitchFamily="34" charset="0"/>
              <a:buChar char="•"/>
            </a:pPr>
            <a:r>
              <a:rPr lang="en-US" dirty="0" smtClean="0"/>
              <a:t>Suffer greater stigma and discrimination in society, with potential loss of employment and family due to morbidity</a:t>
            </a:r>
          </a:p>
          <a:p>
            <a:pPr>
              <a:buFont typeface="Arial" pitchFamily="34" charset="0"/>
              <a:buChar char="•"/>
            </a:pPr>
            <a:r>
              <a:rPr lang="en-US" dirty="0" smtClean="0"/>
              <a:t>More likely to  withdraw girls from schools to help at home</a:t>
            </a:r>
          </a:p>
          <a:p>
            <a:pPr>
              <a:buFont typeface="Arial" pitchFamily="34" charset="0"/>
              <a:buChar char="•"/>
            </a:pPr>
            <a:endParaRPr lang="en-US" dirty="0" smtClean="0"/>
          </a:p>
          <a:p>
            <a:pPr>
              <a:buFont typeface="Arial" pitchFamily="34" charset="0"/>
              <a:buChar char="•"/>
            </a:pPr>
            <a:endParaRPr lang="en-US" dirty="0" smtClean="0"/>
          </a:p>
        </p:txBody>
      </p:sp>
      <p:sp>
        <p:nvSpPr>
          <p:cNvPr id="2" name="Date Placeholder 1"/>
          <p:cNvSpPr>
            <a:spLocks noGrp="1"/>
          </p:cNvSpPr>
          <p:nvPr>
            <p:ph type="dt" sz="half" idx="10"/>
          </p:nvPr>
        </p:nvSpPr>
        <p:spPr/>
        <p:txBody>
          <a:bodyPr/>
          <a:lstStyle/>
          <a:p>
            <a:fld id="{C6CB1957-79CD-49BA-AC7B-58604D61D455}" type="datetime1">
              <a:rPr lang="en-US" smtClean="0"/>
              <a:pPr/>
              <a:t>2/5/14</a:t>
            </a:fld>
            <a:endParaRPr lang="en-US"/>
          </a:p>
        </p:txBody>
      </p:sp>
      <p:sp>
        <p:nvSpPr>
          <p:cNvPr id="3" name="Slide Number Placeholder 2"/>
          <p:cNvSpPr>
            <a:spLocks noGrp="1"/>
          </p:cNvSpPr>
          <p:nvPr>
            <p:ph type="sldNum" sz="quarter" idx="12"/>
          </p:nvPr>
        </p:nvSpPr>
        <p:spPr/>
        <p:txBody>
          <a:bodyPr/>
          <a:lstStyle/>
          <a:p>
            <a:r>
              <a:rPr lang="en-US" smtClean="0"/>
              <a:t>Page </a:t>
            </a:r>
            <a:fld id="{9E5B795A-AC40-450B-8C95-E6844B841043}" type="slidenum">
              <a:rPr lang="en-US" smtClean="0"/>
              <a:pPr/>
              <a:t>17</a:t>
            </a:fld>
            <a:endParaRPr lang="en-US"/>
          </a:p>
        </p:txBody>
      </p:sp>
      <p:pic>
        <p:nvPicPr>
          <p:cNvPr id="4" name="Picture 3"/>
          <p:cNvPicPr>
            <a:picLocks noChangeAspect="1"/>
          </p:cNvPicPr>
          <p:nvPr/>
        </p:nvPicPr>
        <p:blipFill>
          <a:blip r:embed="rId2" cstate="print"/>
          <a:stretch>
            <a:fillRect/>
          </a:stretch>
        </p:blipFill>
        <p:spPr>
          <a:xfrm>
            <a:off x="17292228" y="1699708"/>
            <a:ext cx="19558691" cy="29260800"/>
          </a:xfrm>
          <a:prstGeom prst="rect">
            <a:avLst/>
          </a:prstGeom>
        </p:spPr>
      </p:pic>
    </p:spTree>
    <p:extLst>
      <p:ext uri="{BB962C8B-B14F-4D97-AF65-F5344CB8AC3E}">
        <p14:creationId xmlns:p14="http://schemas.microsoft.com/office/powerpoint/2010/main" val="413417200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Dual Burden of Disease</a:t>
            </a:r>
            <a:endParaRPr lang="en-US"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863565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49948" y="-505970"/>
            <a:ext cx="38912394" cy="32757163"/>
          </a:xfrm>
          <a:prstGeom prst="rect">
            <a:avLst/>
          </a:prstGeom>
        </p:spPr>
      </p:pic>
      <p:sp>
        <p:nvSpPr>
          <p:cNvPr id="4" name="TextBox 3"/>
          <p:cNvSpPr txBox="1"/>
          <p:nvPr/>
        </p:nvSpPr>
        <p:spPr>
          <a:xfrm>
            <a:off x="1128870" y="31337728"/>
            <a:ext cx="36805719" cy="769441"/>
          </a:xfrm>
          <a:prstGeom prst="rect">
            <a:avLst/>
          </a:prstGeom>
          <a:noFill/>
        </p:spPr>
        <p:txBody>
          <a:bodyPr wrap="none" rtlCol="0">
            <a:spAutoFit/>
          </a:bodyPr>
          <a:lstStyle/>
          <a:p>
            <a:r>
              <a:rPr lang="en-US" sz="4400" b="1" dirty="0" err="1"/>
              <a:t>nternational</a:t>
            </a:r>
            <a:r>
              <a:rPr lang="en-US" sz="4400" b="1" dirty="0"/>
              <a:t> Diabetes Federation. </a:t>
            </a:r>
            <a:r>
              <a:rPr lang="en-US" sz="4400" b="1" i="1" dirty="0"/>
              <a:t>IDF Diabetes Atlas, 6th </a:t>
            </a:r>
            <a:r>
              <a:rPr lang="en-US" sz="4400" b="1" i="1" dirty="0" err="1"/>
              <a:t>edn</a:t>
            </a:r>
            <a:r>
              <a:rPr lang="en-US" sz="4400" b="1" i="1" dirty="0"/>
              <a:t>.</a:t>
            </a:r>
            <a:r>
              <a:rPr lang="en-US" sz="4400" b="1" dirty="0"/>
              <a:t> Brussels, Belgium: International Diabetes Federation, 2013. </a:t>
            </a:r>
            <a:r>
              <a:rPr lang="en-US" sz="4400" b="1" dirty="0">
                <a:hlinkClick r:id="rId3"/>
              </a:rPr>
              <a:t>http://www.idf.org/diabetesatlas</a:t>
            </a:r>
            <a:endParaRPr lang="en-US" sz="4400" dirty="0"/>
          </a:p>
        </p:txBody>
      </p:sp>
    </p:spTree>
    <p:extLst>
      <p:ext uri="{BB962C8B-B14F-4D97-AF65-F5344CB8AC3E}">
        <p14:creationId xmlns:p14="http://schemas.microsoft.com/office/powerpoint/2010/main" val="2577187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pPr eaLnBrk="1" hangingPunct="1"/>
            <a:r>
              <a:rPr lang="en-US" smtClean="0">
                <a:latin typeface="Arial" pitchFamily="34" charset="0"/>
                <a:cs typeface="Arial" pitchFamily="34" charset="0"/>
              </a:rPr>
              <a:t>Disclosure: Conflicts of Interest</a:t>
            </a:r>
          </a:p>
        </p:txBody>
      </p:sp>
      <p:sp>
        <p:nvSpPr>
          <p:cNvPr id="16387" name="Content Placeholder 2"/>
          <p:cNvSpPr>
            <a:spLocks noGrp="1"/>
          </p:cNvSpPr>
          <p:nvPr>
            <p:ph idx="1"/>
          </p:nvPr>
        </p:nvSpPr>
        <p:spPr/>
        <p:txBody>
          <a:bodyPr/>
          <a:lstStyle/>
          <a:p>
            <a:pPr eaLnBrk="1" hangingPunct="1">
              <a:buFont typeface="Arial" pitchFamily="34" charset="0"/>
              <a:buNone/>
            </a:pPr>
            <a:r>
              <a:rPr lang="en-US" sz="12800" dirty="0">
                <a:latin typeface="Arial" pitchFamily="34" charset="0"/>
                <a:cs typeface="Arial" pitchFamily="34" charset="0"/>
              </a:rPr>
              <a:t>Dr. </a:t>
            </a:r>
            <a:r>
              <a:rPr lang="en-US" sz="12800" dirty="0" err="1" smtClean="0">
                <a:latin typeface="Arial" pitchFamily="34" charset="0"/>
                <a:cs typeface="Arial" pitchFamily="34" charset="0"/>
              </a:rPr>
              <a:t>Neogi</a:t>
            </a:r>
            <a:r>
              <a:rPr lang="en-US" sz="12800" dirty="0" smtClean="0">
                <a:latin typeface="Arial" pitchFamily="34" charset="0"/>
                <a:cs typeface="Arial" pitchFamily="34" charset="0"/>
              </a:rPr>
              <a:t> </a:t>
            </a:r>
            <a:r>
              <a:rPr lang="en-US" sz="12800" dirty="0">
                <a:latin typeface="Arial" pitchFamily="34" charset="0"/>
                <a:cs typeface="Arial" pitchFamily="34" charset="0"/>
              </a:rPr>
              <a:t>states:</a:t>
            </a:r>
          </a:p>
          <a:p>
            <a:pPr eaLnBrk="1" hangingPunct="1">
              <a:buFont typeface="Arial" pitchFamily="34" charset="0"/>
              <a:buNone/>
            </a:pPr>
            <a:r>
              <a:rPr lang="en-US" sz="12800" dirty="0">
                <a:latin typeface="Arial" pitchFamily="34" charset="0"/>
                <a:cs typeface="Arial" pitchFamily="34" charset="0"/>
              </a:rPr>
              <a:t>Neither I, nor any immediate family member has any financial relationship with, or interest in, any commercial interest connected with this presentation. </a:t>
            </a:r>
          </a:p>
        </p:txBody>
      </p:sp>
      <p:sp>
        <p:nvSpPr>
          <p:cNvPr id="1638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3396322" indent="-1306278" eaLnBrk="0" hangingPunct="0">
              <a:defRPr>
                <a:solidFill>
                  <a:schemeClr val="tx1"/>
                </a:solidFill>
                <a:latin typeface="Calibri" pitchFamily="34" charset="0"/>
                <a:ea typeface="MS PGothic" pitchFamily="34" charset="-128"/>
              </a:defRPr>
            </a:lvl2pPr>
            <a:lvl3pPr marL="5225110" indent="-1045022" eaLnBrk="0" hangingPunct="0">
              <a:defRPr>
                <a:solidFill>
                  <a:schemeClr val="tx1"/>
                </a:solidFill>
                <a:latin typeface="Calibri" pitchFamily="34" charset="0"/>
                <a:ea typeface="MS PGothic" pitchFamily="34" charset="-128"/>
              </a:defRPr>
            </a:lvl3pPr>
            <a:lvl4pPr marL="7315154" indent="-1045022" eaLnBrk="0" hangingPunct="0">
              <a:defRPr>
                <a:solidFill>
                  <a:schemeClr val="tx1"/>
                </a:solidFill>
                <a:latin typeface="Calibri" pitchFamily="34" charset="0"/>
                <a:ea typeface="MS PGothic" pitchFamily="34" charset="-128"/>
              </a:defRPr>
            </a:lvl4pPr>
            <a:lvl5pPr marL="9405198" indent="-1045022" eaLnBrk="0" hangingPunct="0">
              <a:defRPr>
                <a:solidFill>
                  <a:schemeClr val="tx1"/>
                </a:solidFill>
                <a:latin typeface="Calibri" pitchFamily="34" charset="0"/>
                <a:ea typeface="MS PGothic" pitchFamily="34" charset="-128"/>
              </a:defRPr>
            </a:lvl5pPr>
            <a:lvl6pPr marL="11495242" indent="-1045022" defTabSz="2090044" eaLnBrk="0" fontAlgn="base" hangingPunct="0">
              <a:spcBef>
                <a:spcPct val="0"/>
              </a:spcBef>
              <a:spcAft>
                <a:spcPct val="0"/>
              </a:spcAft>
              <a:defRPr>
                <a:solidFill>
                  <a:schemeClr val="tx1"/>
                </a:solidFill>
                <a:latin typeface="Calibri" pitchFamily="34" charset="0"/>
                <a:ea typeface="MS PGothic" pitchFamily="34" charset="-128"/>
              </a:defRPr>
            </a:lvl6pPr>
            <a:lvl7pPr marL="13585287" indent="-1045022" defTabSz="2090044" eaLnBrk="0" fontAlgn="base" hangingPunct="0">
              <a:spcBef>
                <a:spcPct val="0"/>
              </a:spcBef>
              <a:spcAft>
                <a:spcPct val="0"/>
              </a:spcAft>
              <a:defRPr>
                <a:solidFill>
                  <a:schemeClr val="tx1"/>
                </a:solidFill>
                <a:latin typeface="Calibri" pitchFamily="34" charset="0"/>
                <a:ea typeface="MS PGothic" pitchFamily="34" charset="-128"/>
              </a:defRPr>
            </a:lvl7pPr>
            <a:lvl8pPr marL="15675331" indent="-1045022" defTabSz="2090044" eaLnBrk="0" fontAlgn="base" hangingPunct="0">
              <a:spcBef>
                <a:spcPct val="0"/>
              </a:spcBef>
              <a:spcAft>
                <a:spcPct val="0"/>
              </a:spcAft>
              <a:defRPr>
                <a:solidFill>
                  <a:schemeClr val="tx1"/>
                </a:solidFill>
                <a:latin typeface="Calibri" pitchFamily="34" charset="0"/>
                <a:ea typeface="MS PGothic" pitchFamily="34" charset="-128"/>
              </a:defRPr>
            </a:lvl8pPr>
            <a:lvl9pPr marL="17765375" indent="-1045022" defTabSz="2090044"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dirty="0">
                <a:solidFill>
                  <a:srgbClr val="898989"/>
                </a:solidFill>
              </a:rPr>
              <a:t>©</a:t>
            </a:r>
            <a:r>
              <a:rPr lang="en-US" dirty="0" smtClean="0">
                <a:solidFill>
                  <a:srgbClr val="898989"/>
                </a:solidFill>
              </a:rPr>
              <a:t>2014  </a:t>
            </a:r>
            <a:r>
              <a:rPr lang="en-US" dirty="0" err="1" smtClean="0">
                <a:solidFill>
                  <a:srgbClr val="898989"/>
                </a:solidFill>
              </a:rPr>
              <a:t>Neogi</a:t>
            </a:r>
            <a:endParaRPr lang="en-US" dirty="0">
              <a:solidFill>
                <a:srgbClr val="898989"/>
              </a:solidFill>
            </a:endParaRPr>
          </a:p>
        </p:txBody>
      </p:sp>
    </p:spTree>
    <p:extLst>
      <p:ext uri="{BB962C8B-B14F-4D97-AF65-F5344CB8AC3E}">
        <p14:creationId xmlns:p14="http://schemas.microsoft.com/office/powerpoint/2010/main" val="3211635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 y="568932"/>
            <a:ext cx="39155059" cy="29246731"/>
          </a:xfrm>
          <a:prstGeom prst="rect">
            <a:avLst/>
          </a:prstGeom>
        </p:spPr>
      </p:pic>
      <p:sp>
        <p:nvSpPr>
          <p:cNvPr id="3" name="TextBox 2"/>
          <p:cNvSpPr txBox="1"/>
          <p:nvPr/>
        </p:nvSpPr>
        <p:spPr>
          <a:xfrm>
            <a:off x="1128870" y="31186671"/>
            <a:ext cx="36805719" cy="769441"/>
          </a:xfrm>
          <a:prstGeom prst="rect">
            <a:avLst/>
          </a:prstGeom>
          <a:noFill/>
        </p:spPr>
        <p:txBody>
          <a:bodyPr wrap="none" rtlCol="0">
            <a:spAutoFit/>
          </a:bodyPr>
          <a:lstStyle/>
          <a:p>
            <a:r>
              <a:rPr lang="en-US" sz="4400" b="1" dirty="0" err="1"/>
              <a:t>nternational</a:t>
            </a:r>
            <a:r>
              <a:rPr lang="en-US" sz="4400" b="1" dirty="0"/>
              <a:t> Diabetes Federation. </a:t>
            </a:r>
            <a:r>
              <a:rPr lang="en-US" sz="4400" b="1" i="1" dirty="0"/>
              <a:t>IDF Diabetes Atlas, 6th </a:t>
            </a:r>
            <a:r>
              <a:rPr lang="en-US" sz="4400" b="1" i="1" dirty="0" err="1"/>
              <a:t>edn</a:t>
            </a:r>
            <a:r>
              <a:rPr lang="en-US" sz="4400" b="1" i="1" dirty="0"/>
              <a:t>.</a:t>
            </a:r>
            <a:r>
              <a:rPr lang="en-US" sz="4400" b="1" dirty="0"/>
              <a:t> Brussels, Belgium: International Diabetes Federation, 2013. </a:t>
            </a:r>
            <a:r>
              <a:rPr lang="en-US" sz="4400" b="1" dirty="0">
                <a:hlinkClick r:id="rId3"/>
              </a:rPr>
              <a:t>http://www.idf.org/diabetesatlas</a:t>
            </a:r>
            <a:endParaRPr lang="en-US" sz="4400" dirty="0"/>
          </a:p>
        </p:txBody>
      </p:sp>
    </p:spTree>
    <p:extLst>
      <p:ext uri="{BB962C8B-B14F-4D97-AF65-F5344CB8AC3E}">
        <p14:creationId xmlns:p14="http://schemas.microsoft.com/office/powerpoint/2010/main" val="2475106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0826" y="1622701"/>
            <a:ext cx="34957974" cy="27026540"/>
          </a:xfrm>
          <a:prstGeom prst="rect">
            <a:avLst/>
          </a:prstGeom>
        </p:spPr>
      </p:pic>
      <p:sp>
        <p:nvSpPr>
          <p:cNvPr id="6" name="TextBox 5"/>
          <p:cNvSpPr txBox="1"/>
          <p:nvPr/>
        </p:nvSpPr>
        <p:spPr>
          <a:xfrm>
            <a:off x="776098" y="28983584"/>
            <a:ext cx="39688167" cy="3785652"/>
          </a:xfrm>
          <a:prstGeom prst="rect">
            <a:avLst/>
          </a:prstGeom>
          <a:noFill/>
        </p:spPr>
        <p:txBody>
          <a:bodyPr wrap="none" rtlCol="0">
            <a:spAutoFit/>
          </a:bodyPr>
          <a:lstStyle/>
          <a:p>
            <a:r>
              <a:rPr lang="en-US" sz="8000" dirty="0" err="1"/>
              <a:t>Adepoyibi</a:t>
            </a:r>
            <a:r>
              <a:rPr lang="en-US" sz="8000" dirty="0"/>
              <a:t> T. McGuire H, Neogi T, </a:t>
            </a:r>
            <a:r>
              <a:rPr lang="en-US" sz="8000" dirty="0" err="1"/>
              <a:t>Weigl</a:t>
            </a:r>
            <a:r>
              <a:rPr lang="en-US" sz="8000" dirty="0"/>
              <a:t> B. </a:t>
            </a:r>
            <a:r>
              <a:rPr lang="en-US" sz="8000" b="1" dirty="0"/>
              <a:t>New screening technologies </a:t>
            </a:r>
            <a:endParaRPr lang="en-US" sz="8000" b="1" dirty="0" smtClean="0"/>
          </a:p>
          <a:p>
            <a:r>
              <a:rPr lang="en-US" sz="8000" b="1" dirty="0" smtClean="0"/>
              <a:t>for </a:t>
            </a:r>
            <a:r>
              <a:rPr lang="en-US" sz="8000" b="1" dirty="0"/>
              <a:t>type 2 diabetes mellitus appropriate for use in tuberculosis patients</a:t>
            </a:r>
            <a:r>
              <a:rPr lang="en-US" sz="8000" dirty="0"/>
              <a:t>. Public Health Action.  </a:t>
            </a:r>
            <a:endParaRPr lang="en-US" sz="8000" dirty="0" smtClean="0"/>
          </a:p>
          <a:p>
            <a:r>
              <a:rPr lang="en-US" sz="8000" dirty="0" smtClean="0"/>
              <a:t>Acceptance </a:t>
            </a:r>
            <a:r>
              <a:rPr lang="en-US" sz="8000" dirty="0"/>
              <a:t>for publication July 2013.</a:t>
            </a:r>
            <a:r>
              <a:rPr lang="en-US" sz="8000" dirty="0"/>
              <a:t> </a:t>
            </a:r>
          </a:p>
        </p:txBody>
      </p:sp>
    </p:spTree>
    <p:extLst>
      <p:ext uri="{BB962C8B-B14F-4D97-AF65-F5344CB8AC3E}">
        <p14:creationId xmlns:p14="http://schemas.microsoft.com/office/powerpoint/2010/main" val="475214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8173" y="16742492"/>
            <a:ext cx="34198560" cy="6537960"/>
          </a:xfrm>
        </p:spPr>
        <p:txBody>
          <a:bodyPr>
            <a:normAutofit fontScale="90000"/>
          </a:bodyPr>
          <a:lstStyle/>
          <a:p>
            <a:pPr algn="ctr"/>
            <a:r>
              <a:rPr lang="en-US" dirty="0" smtClean="0"/>
              <a:t>Importance, Opportunities, and Challenges For Primary Care and Chronic Disease </a:t>
            </a:r>
            <a:r>
              <a:rPr lang="en-US" dirty="0" err="1" smtClean="0"/>
              <a:t>And/Or</a:t>
            </a:r>
            <a:r>
              <a:rPr lang="en-US" dirty="0" smtClean="0"/>
              <a:t> NCDS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0628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53440"/>
            <a:ext cx="40233600" cy="31178755"/>
          </a:xfrm>
          <a:prstGeom prst="rect">
            <a:avLst/>
          </a:prstGeom>
        </p:spPr>
      </p:pic>
    </p:spTree>
    <p:extLst>
      <p:ext uri="{BB962C8B-B14F-4D97-AF65-F5344CB8AC3E}">
        <p14:creationId xmlns:p14="http://schemas.microsoft.com/office/powerpoint/2010/main" val="3317551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Chronic care model</a:t>
            </a:r>
            <a:endParaRPr lang="en-US" dirty="0"/>
          </a:p>
        </p:txBody>
      </p:sp>
      <p:sp>
        <p:nvSpPr>
          <p:cNvPr id="4" name="Date Placeholder 3"/>
          <p:cNvSpPr>
            <a:spLocks noGrp="1"/>
          </p:cNvSpPr>
          <p:nvPr>
            <p:ph type="dt" sz="half" idx="10"/>
          </p:nvPr>
        </p:nvSpPr>
        <p:spPr/>
        <p:txBody>
          <a:bodyPr/>
          <a:lstStyle/>
          <a:p>
            <a:fld id="{54C0D302-33F9-4EA5-8DB1-3C3EF506CE2C}" type="datetime1">
              <a:rPr lang="en-US" smtClean="0"/>
              <a:pPr/>
              <a:t>2/5/14</a:t>
            </a:fld>
            <a:endParaRPr lang="en-US"/>
          </a:p>
        </p:txBody>
      </p:sp>
      <p:sp>
        <p:nvSpPr>
          <p:cNvPr id="5" name="Slide Number Placeholder 4"/>
          <p:cNvSpPr>
            <a:spLocks noGrp="1"/>
          </p:cNvSpPr>
          <p:nvPr>
            <p:ph type="sldNum" sz="quarter" idx="12"/>
          </p:nvPr>
        </p:nvSpPr>
        <p:spPr/>
        <p:txBody>
          <a:bodyPr/>
          <a:lstStyle/>
          <a:p>
            <a:r>
              <a:rPr lang="en-US" smtClean="0"/>
              <a:t>Page </a:t>
            </a:r>
            <a:fld id="{2B0763F2-A9F2-43EC-AC80-338709D34456}" type="slidenum">
              <a:rPr lang="en-US" smtClean="0"/>
              <a:pPr/>
              <a:t>24</a:t>
            </a:fld>
            <a:endParaRPr lang="en-US"/>
          </a:p>
        </p:txBody>
      </p:sp>
      <p:pic>
        <p:nvPicPr>
          <p:cNvPr id="7" name="Picture 6"/>
          <p:cNvPicPr>
            <a:picLocks noChangeAspect="1"/>
          </p:cNvPicPr>
          <p:nvPr/>
        </p:nvPicPr>
        <p:blipFill>
          <a:blip r:embed="rId2"/>
          <a:stretch>
            <a:fillRect/>
          </a:stretch>
        </p:blipFill>
        <p:spPr>
          <a:xfrm>
            <a:off x="5605930" y="5669279"/>
            <a:ext cx="29151030" cy="25679407"/>
          </a:xfrm>
          <a:prstGeom prst="rect">
            <a:avLst/>
          </a:prstGeom>
        </p:spPr>
      </p:pic>
    </p:spTree>
    <p:extLst>
      <p:ext uri="{BB962C8B-B14F-4D97-AF65-F5344CB8AC3E}">
        <p14:creationId xmlns:p14="http://schemas.microsoft.com/office/powerpoint/2010/main" val="1076617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Chronic Care and Innovative Care Models</a:t>
            </a:r>
            <a:endParaRPr lang="en-US" dirty="0"/>
          </a:p>
        </p:txBody>
      </p:sp>
      <p:pic>
        <p:nvPicPr>
          <p:cNvPr id="10" name="Content Placeholder 9"/>
          <p:cNvPicPr>
            <a:picLocks noGrp="1" noChangeAspect="1"/>
          </p:cNvPicPr>
          <p:nvPr>
            <p:ph idx="1"/>
          </p:nvPr>
        </p:nvPicPr>
        <p:blipFill>
          <a:blip r:embed="rId2"/>
          <a:srcRect l="-22738" r="-22738"/>
          <a:stretch>
            <a:fillRect/>
          </a:stretch>
        </p:blipFill>
        <p:spPr>
          <a:xfrm>
            <a:off x="-3057455" y="6804672"/>
            <a:ext cx="46712375" cy="28025378"/>
          </a:xfrm>
        </p:spPr>
      </p:pic>
    </p:spTree>
    <p:extLst>
      <p:ext uri="{BB962C8B-B14F-4D97-AF65-F5344CB8AC3E}">
        <p14:creationId xmlns:p14="http://schemas.microsoft.com/office/powerpoint/2010/main" val="719320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Guidelines</a:t>
            </a:r>
            <a:endParaRPr lang="en-US" dirty="0"/>
          </a:p>
        </p:txBody>
      </p:sp>
      <p:pic>
        <p:nvPicPr>
          <p:cNvPr id="3" name="Picture 2"/>
          <p:cNvPicPr>
            <a:picLocks noChangeAspect="1"/>
          </p:cNvPicPr>
          <p:nvPr/>
        </p:nvPicPr>
        <p:blipFill>
          <a:blip r:embed="rId2"/>
          <a:stretch>
            <a:fillRect/>
          </a:stretch>
        </p:blipFill>
        <p:spPr>
          <a:xfrm>
            <a:off x="3366823" y="7947955"/>
            <a:ext cx="6705600" cy="10119360"/>
          </a:xfrm>
          <a:prstGeom prst="rect">
            <a:avLst/>
          </a:prstGeom>
        </p:spPr>
      </p:pic>
      <p:pic>
        <p:nvPicPr>
          <p:cNvPr id="4" name="Picture 3"/>
          <p:cNvPicPr>
            <a:picLocks noChangeAspect="1"/>
          </p:cNvPicPr>
          <p:nvPr/>
        </p:nvPicPr>
        <p:blipFill>
          <a:blip r:embed="rId3"/>
          <a:stretch>
            <a:fillRect/>
          </a:stretch>
        </p:blipFill>
        <p:spPr>
          <a:xfrm>
            <a:off x="11166126" y="7947955"/>
            <a:ext cx="7264400" cy="9936480"/>
          </a:xfrm>
          <a:prstGeom prst="rect">
            <a:avLst/>
          </a:prstGeom>
        </p:spPr>
      </p:pic>
      <p:pic>
        <p:nvPicPr>
          <p:cNvPr id="5" name="Picture 4"/>
          <p:cNvPicPr>
            <a:picLocks noChangeAspect="1"/>
          </p:cNvPicPr>
          <p:nvPr/>
        </p:nvPicPr>
        <p:blipFill>
          <a:blip r:embed="rId4"/>
          <a:stretch>
            <a:fillRect/>
          </a:stretch>
        </p:blipFill>
        <p:spPr>
          <a:xfrm>
            <a:off x="3366825" y="20195337"/>
            <a:ext cx="8453337" cy="11112298"/>
          </a:xfrm>
          <a:prstGeom prst="rect">
            <a:avLst/>
          </a:prstGeom>
        </p:spPr>
      </p:pic>
      <p:pic>
        <p:nvPicPr>
          <p:cNvPr id="6" name="Picture 5"/>
          <p:cNvPicPr>
            <a:picLocks noChangeAspect="1"/>
          </p:cNvPicPr>
          <p:nvPr/>
        </p:nvPicPr>
        <p:blipFill>
          <a:blip r:embed="rId5"/>
          <a:stretch>
            <a:fillRect/>
          </a:stretch>
        </p:blipFill>
        <p:spPr>
          <a:xfrm>
            <a:off x="28804613" y="7947955"/>
            <a:ext cx="7264400" cy="11399520"/>
          </a:xfrm>
          <a:prstGeom prst="rect">
            <a:avLst/>
          </a:prstGeom>
        </p:spPr>
      </p:pic>
      <p:pic>
        <p:nvPicPr>
          <p:cNvPr id="7" name="Content Placeholder 7" descr="who-union-tb-diabetes-cover-404x500.png"/>
          <p:cNvPicPr>
            <a:picLocks noChangeAspect="1"/>
          </p:cNvPicPr>
          <p:nvPr/>
        </p:nvPicPr>
        <p:blipFill>
          <a:blip r:embed="rId6">
            <a:extLst>
              <a:ext uri="{28A0092B-C50C-407E-A947-70E740481C1C}">
                <a14:useLocalDpi xmlns:a14="http://schemas.microsoft.com/office/drawing/2010/main" val="0"/>
              </a:ext>
            </a:extLst>
          </a:blip>
          <a:srcRect l="-13273" r="-13273"/>
          <a:stretch>
            <a:fillRect/>
          </a:stretch>
        </p:blipFill>
        <p:spPr>
          <a:xfrm>
            <a:off x="12985249" y="18829651"/>
            <a:ext cx="12058719" cy="12865507"/>
          </a:xfrm>
          <a:prstGeom prst="rect">
            <a:avLst/>
          </a:prstGeom>
        </p:spPr>
      </p:pic>
      <p:pic>
        <p:nvPicPr>
          <p:cNvPr id="8" name="Picture 7"/>
          <p:cNvPicPr>
            <a:picLocks noChangeAspect="1"/>
          </p:cNvPicPr>
          <p:nvPr/>
        </p:nvPicPr>
        <p:blipFill>
          <a:blip r:embed="rId7"/>
          <a:stretch>
            <a:fillRect/>
          </a:stretch>
        </p:blipFill>
        <p:spPr>
          <a:xfrm>
            <a:off x="28972253" y="20600438"/>
            <a:ext cx="7096760" cy="11094720"/>
          </a:xfrm>
          <a:prstGeom prst="rect">
            <a:avLst/>
          </a:prstGeom>
        </p:spPr>
      </p:pic>
      <p:sp>
        <p:nvSpPr>
          <p:cNvPr id="9" name="TextBox 8"/>
          <p:cNvSpPr txBox="1"/>
          <p:nvPr/>
        </p:nvSpPr>
        <p:spPr>
          <a:xfrm>
            <a:off x="18984942" y="10087939"/>
            <a:ext cx="10043817" cy="1760918"/>
          </a:xfrm>
          <a:prstGeom prst="rect">
            <a:avLst/>
          </a:prstGeom>
          <a:noFill/>
        </p:spPr>
        <p:txBody>
          <a:bodyPr wrap="none" lIns="418009" tIns="209004" rIns="418009" bIns="209004" rtlCol="0">
            <a:spAutoFit/>
          </a:bodyPr>
          <a:lstStyle/>
          <a:p>
            <a:r>
              <a:rPr lang="en-US" dirty="0" smtClean="0"/>
              <a:t>WHO/ISH guidelines</a:t>
            </a:r>
            <a:endParaRPr lang="en-US" dirty="0"/>
          </a:p>
        </p:txBody>
      </p:sp>
      <p:pic>
        <p:nvPicPr>
          <p:cNvPr id="11" name="Picture 10"/>
          <p:cNvPicPr>
            <a:picLocks noChangeAspect="1"/>
          </p:cNvPicPr>
          <p:nvPr/>
        </p:nvPicPr>
        <p:blipFill>
          <a:blip r:embed="rId8"/>
          <a:stretch>
            <a:fillRect/>
          </a:stretch>
        </p:blipFill>
        <p:spPr>
          <a:xfrm>
            <a:off x="18893794" y="12131043"/>
            <a:ext cx="8838447" cy="3048235"/>
          </a:xfrm>
          <a:prstGeom prst="rect">
            <a:avLst/>
          </a:prstGeom>
        </p:spPr>
      </p:pic>
      <p:pic>
        <p:nvPicPr>
          <p:cNvPr id="12" name="Picture 11"/>
          <p:cNvPicPr>
            <a:picLocks noChangeAspect="1"/>
          </p:cNvPicPr>
          <p:nvPr/>
        </p:nvPicPr>
        <p:blipFill>
          <a:blip r:embed="rId9"/>
          <a:stretch>
            <a:fillRect/>
          </a:stretch>
        </p:blipFill>
        <p:spPr>
          <a:xfrm>
            <a:off x="18998190" y="14559233"/>
            <a:ext cx="6045780" cy="3525470"/>
          </a:xfrm>
          <a:prstGeom prst="rect">
            <a:avLst/>
          </a:prstGeom>
        </p:spPr>
      </p:pic>
    </p:spTree>
    <p:extLst>
      <p:ext uri="{BB962C8B-B14F-4D97-AF65-F5344CB8AC3E}">
        <p14:creationId xmlns:p14="http://schemas.microsoft.com/office/powerpoint/2010/main" val="1597455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6599" r="6599"/>
          <a:stretch>
            <a:fillRect/>
          </a:stretch>
        </p:blipFill>
        <p:spPr>
          <a:xfrm>
            <a:off x="2011696" y="2106361"/>
            <a:ext cx="36210244" cy="21724622"/>
          </a:xfrm>
        </p:spPr>
      </p:pic>
      <p:sp>
        <p:nvSpPr>
          <p:cNvPr id="5" name="TextBox 4"/>
          <p:cNvSpPr txBox="1"/>
          <p:nvPr/>
        </p:nvSpPr>
        <p:spPr>
          <a:xfrm>
            <a:off x="4339989" y="27400190"/>
            <a:ext cx="30995503" cy="5232202"/>
          </a:xfrm>
          <a:prstGeom prst="rect">
            <a:avLst/>
          </a:prstGeom>
          <a:noFill/>
        </p:spPr>
        <p:txBody>
          <a:bodyPr wrap="none" rtlCol="0">
            <a:spAutoFit/>
          </a:bodyPr>
          <a:lstStyle/>
          <a:p>
            <a:pPr lvl="0" algn="ctr"/>
            <a:r>
              <a:rPr lang="en-US" sz="8000" dirty="0" err="1"/>
              <a:t>Weigl</a:t>
            </a:r>
            <a:r>
              <a:rPr lang="en-US" sz="8000" dirty="0"/>
              <a:t> B, Neogi T, McGuire H.  </a:t>
            </a:r>
            <a:r>
              <a:rPr lang="en-US" sz="8000" b="1" dirty="0"/>
              <a:t>The Future of Point-of-Care </a:t>
            </a:r>
            <a:r>
              <a:rPr lang="en-US" sz="8000" b="1" dirty="0" smtClean="0"/>
              <a:t>Diagnostics</a:t>
            </a:r>
          </a:p>
          <a:p>
            <a:pPr lvl="0" algn="ctr"/>
            <a:r>
              <a:rPr lang="en-US" sz="8000" b="1" dirty="0" smtClean="0"/>
              <a:t> </a:t>
            </a:r>
            <a:r>
              <a:rPr lang="en-US" sz="8000" b="1" dirty="0"/>
              <a:t>for Low-Resource Settings in the Age of the Chronic Disease Epidemic</a:t>
            </a:r>
            <a:r>
              <a:rPr lang="en-US" sz="8000" b="1" dirty="0" smtClean="0"/>
              <a:t>.</a:t>
            </a:r>
          </a:p>
          <a:p>
            <a:pPr lvl="0" algn="ctr"/>
            <a:r>
              <a:rPr lang="en-US" sz="8000" dirty="0" smtClean="0"/>
              <a:t> </a:t>
            </a:r>
            <a:r>
              <a:rPr lang="en-US" sz="8000" dirty="0"/>
              <a:t>Journal of Laboratory Automation. Accepted for publication August 2013</a:t>
            </a:r>
            <a:r>
              <a:rPr lang="en-US" dirty="0"/>
              <a:t>.</a:t>
            </a:r>
          </a:p>
          <a:p>
            <a:endParaRPr lang="en-US" dirty="0"/>
          </a:p>
        </p:txBody>
      </p:sp>
    </p:spTree>
    <p:extLst>
      <p:ext uri="{BB962C8B-B14F-4D97-AF65-F5344CB8AC3E}">
        <p14:creationId xmlns:p14="http://schemas.microsoft.com/office/powerpoint/2010/main" val="4189011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47471" b="-47471"/>
          <a:stretch>
            <a:fillRect/>
          </a:stretch>
        </p:blipFill>
        <p:spPr>
          <a:xfrm>
            <a:off x="1447261" y="3517654"/>
            <a:ext cx="36210244" cy="21724622"/>
          </a:xfrm>
        </p:spPr>
      </p:pic>
      <p:sp>
        <p:nvSpPr>
          <p:cNvPr id="6" name="TextBox 5"/>
          <p:cNvSpPr txBox="1"/>
          <p:nvPr/>
        </p:nvSpPr>
        <p:spPr>
          <a:xfrm>
            <a:off x="4339989" y="27400190"/>
            <a:ext cx="30995503" cy="5232202"/>
          </a:xfrm>
          <a:prstGeom prst="rect">
            <a:avLst/>
          </a:prstGeom>
          <a:noFill/>
        </p:spPr>
        <p:txBody>
          <a:bodyPr wrap="none" rtlCol="0">
            <a:spAutoFit/>
          </a:bodyPr>
          <a:lstStyle/>
          <a:p>
            <a:pPr lvl="0" algn="ctr"/>
            <a:r>
              <a:rPr lang="en-US" sz="8000" dirty="0" err="1"/>
              <a:t>Weigl</a:t>
            </a:r>
            <a:r>
              <a:rPr lang="en-US" sz="8000" dirty="0"/>
              <a:t> B, Neogi T, McGuire H.  </a:t>
            </a:r>
            <a:r>
              <a:rPr lang="en-US" sz="8000" b="1" dirty="0"/>
              <a:t>The Future of Point-of-Care </a:t>
            </a:r>
            <a:r>
              <a:rPr lang="en-US" sz="8000" b="1" dirty="0" smtClean="0"/>
              <a:t>Diagnostics</a:t>
            </a:r>
          </a:p>
          <a:p>
            <a:pPr lvl="0" algn="ctr"/>
            <a:r>
              <a:rPr lang="en-US" sz="8000" b="1" dirty="0" smtClean="0"/>
              <a:t> </a:t>
            </a:r>
            <a:r>
              <a:rPr lang="en-US" sz="8000" b="1" dirty="0"/>
              <a:t>for Low-Resource Settings in the Age of the Chronic Disease Epidemic</a:t>
            </a:r>
            <a:r>
              <a:rPr lang="en-US" sz="8000" b="1" dirty="0" smtClean="0"/>
              <a:t>.</a:t>
            </a:r>
          </a:p>
          <a:p>
            <a:pPr lvl="0" algn="ctr"/>
            <a:r>
              <a:rPr lang="en-US" sz="8000" dirty="0" smtClean="0"/>
              <a:t> </a:t>
            </a:r>
            <a:r>
              <a:rPr lang="en-US" sz="8000" dirty="0"/>
              <a:t>Journal of Laboratory Automation. Accepted for publication August 2013</a:t>
            </a:r>
            <a:r>
              <a:rPr lang="en-US" dirty="0"/>
              <a:t>.</a:t>
            </a:r>
          </a:p>
          <a:p>
            <a:endParaRPr lang="en-US" dirty="0"/>
          </a:p>
        </p:txBody>
      </p:sp>
    </p:spTree>
    <p:extLst>
      <p:ext uri="{BB962C8B-B14F-4D97-AF65-F5344CB8AC3E}">
        <p14:creationId xmlns:p14="http://schemas.microsoft.com/office/powerpoint/2010/main" val="734903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Shall We Travel?:</a:t>
            </a:r>
            <a:br>
              <a:rPr lang="en-US" dirty="0" smtClean="0"/>
            </a:br>
            <a:r>
              <a:rPr lang="en-US" dirty="0" smtClean="0"/>
              <a:t>Projects in Department</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063664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a:t>
            </a:r>
            <a:endParaRPr lang="en-US" dirty="0"/>
          </a:p>
        </p:txBody>
      </p:sp>
      <p:sp>
        <p:nvSpPr>
          <p:cNvPr id="3" name="Content Placeholder 2"/>
          <p:cNvSpPr>
            <a:spLocks noGrp="1"/>
          </p:cNvSpPr>
          <p:nvPr>
            <p:ph idx="1"/>
          </p:nvPr>
        </p:nvSpPr>
        <p:spPr>
          <a:xfrm>
            <a:off x="2011696" y="5422899"/>
            <a:ext cx="36210244" cy="21724622"/>
          </a:xfrm>
        </p:spPr>
        <p:txBody>
          <a:bodyPr>
            <a:normAutofit fontScale="85000" lnSpcReduction="20000"/>
          </a:bodyPr>
          <a:lstStyle/>
          <a:p>
            <a:r>
              <a:rPr lang="en-US" dirty="0" smtClean="0"/>
              <a:t>64 </a:t>
            </a:r>
            <a:r>
              <a:rPr lang="en-US" dirty="0" err="1" smtClean="0"/>
              <a:t>yo</a:t>
            </a:r>
            <a:r>
              <a:rPr lang="en-US" dirty="0" smtClean="0"/>
              <a:t> Iraqi woman immigrated as a refugee to the US 3 months prior to visit.  She had been diagnosed with type 2 diabetes, high blood pressure, and high cholesterol  in Iraq, and started on medications.  She moved four times in the past three years, to Saudi Arabia, Turkey, and Germany prior to coming to the US.  She reports that she was “well controlled”, but cannot recall her medications.  She does recall that she had not tolerated one of her medications previously but was then changed.  She has been off all medications for the past 3 months since arriving to the US.</a:t>
            </a:r>
            <a:endParaRPr lang="en-US" dirty="0"/>
          </a:p>
        </p:txBody>
      </p:sp>
    </p:spTree>
    <p:extLst>
      <p:ext uri="{BB962C8B-B14F-4D97-AF65-F5344CB8AC3E}">
        <p14:creationId xmlns:p14="http://schemas.microsoft.com/office/powerpoint/2010/main" val="3484341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Area of Interest</a:t>
            </a:r>
            <a:endParaRPr lang="en-US" dirty="0"/>
          </a:p>
        </p:txBody>
      </p:sp>
      <p:sp>
        <p:nvSpPr>
          <p:cNvPr id="3" name="Content Placeholder 2"/>
          <p:cNvSpPr>
            <a:spLocks noGrp="1"/>
          </p:cNvSpPr>
          <p:nvPr>
            <p:ph idx="1"/>
          </p:nvPr>
        </p:nvSpPr>
        <p:spPr>
          <a:xfrm>
            <a:off x="2011680" y="10648450"/>
            <a:ext cx="36210240" cy="11970326"/>
          </a:xfrm>
        </p:spPr>
        <p:txBody>
          <a:bodyPr/>
          <a:lstStyle/>
          <a:p>
            <a:pPr marL="0" indent="0" algn="ctr">
              <a:buNone/>
            </a:pPr>
            <a:r>
              <a:rPr lang="en-US" dirty="0" smtClean="0"/>
              <a:t>Point of care technologies to optimize chronic disease care in low resource settings [primary care]</a:t>
            </a:r>
          </a:p>
          <a:p>
            <a:pPr marL="0" indent="0" algn="ctr">
              <a:buNone/>
            </a:pPr>
            <a:endParaRPr lang="en-US" dirty="0" smtClean="0"/>
          </a:p>
        </p:txBody>
      </p:sp>
    </p:spTree>
    <p:extLst>
      <p:ext uri="{BB962C8B-B14F-4D97-AF65-F5344CB8AC3E}">
        <p14:creationId xmlns:p14="http://schemas.microsoft.com/office/powerpoint/2010/main" val="1433402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0" y="1318272"/>
            <a:ext cx="40435835" cy="31600128"/>
          </a:xfrm>
          <a:prstGeom prst="rect">
            <a:avLst/>
          </a:prstGeom>
        </p:spPr>
      </p:pic>
    </p:spTree>
    <p:extLst>
      <p:ext uri="{BB962C8B-B14F-4D97-AF65-F5344CB8AC3E}">
        <p14:creationId xmlns:p14="http://schemas.microsoft.com/office/powerpoint/2010/main" val="3329265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Cambodia</a:t>
            </a:r>
            <a:endParaRPr lang="en-US" dirty="0"/>
          </a:p>
        </p:txBody>
      </p:sp>
      <p:pic>
        <p:nvPicPr>
          <p:cNvPr id="6" name="Picture 5"/>
          <p:cNvPicPr>
            <a:picLocks noChangeAspect="1"/>
          </p:cNvPicPr>
          <p:nvPr/>
        </p:nvPicPr>
        <p:blipFill>
          <a:blip r:embed="rId2"/>
          <a:stretch>
            <a:fillRect/>
          </a:stretch>
        </p:blipFill>
        <p:spPr>
          <a:xfrm>
            <a:off x="3968234" y="8286529"/>
            <a:ext cx="31050440" cy="22056262"/>
          </a:xfrm>
          <a:prstGeom prst="rect">
            <a:avLst/>
          </a:prstGeom>
        </p:spPr>
      </p:pic>
      <p:sp>
        <p:nvSpPr>
          <p:cNvPr id="7" name="TextBox 6"/>
          <p:cNvSpPr txBox="1"/>
          <p:nvPr/>
        </p:nvSpPr>
        <p:spPr>
          <a:xfrm>
            <a:off x="16791927" y="30897373"/>
            <a:ext cx="7423032" cy="1431161"/>
          </a:xfrm>
          <a:prstGeom prst="rect">
            <a:avLst/>
          </a:prstGeom>
          <a:noFill/>
        </p:spPr>
        <p:txBody>
          <a:bodyPr wrap="none" rtlCol="0">
            <a:spAutoFit/>
          </a:bodyPr>
          <a:lstStyle/>
          <a:p>
            <a:r>
              <a:rPr lang="en-US" dirty="0" smtClean="0"/>
              <a:t>IHME GBD 2010</a:t>
            </a:r>
            <a:endParaRPr lang="en-US" dirty="0"/>
          </a:p>
        </p:txBody>
      </p:sp>
    </p:spTree>
    <p:extLst>
      <p:ext uri="{BB962C8B-B14F-4D97-AF65-F5344CB8AC3E}">
        <p14:creationId xmlns:p14="http://schemas.microsoft.com/office/powerpoint/2010/main" val="2496009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normAutofit fontScale="90000"/>
          </a:bodyPr>
          <a:lstStyle/>
          <a:p>
            <a:r>
              <a:rPr lang="en-US" dirty="0" err="1" smtClean="0"/>
              <a:t>MoPoTsyo</a:t>
            </a:r>
            <a:r>
              <a:rPr lang="en-US" dirty="0" smtClean="0"/>
              <a:t>: Technology </a:t>
            </a:r>
            <a:r>
              <a:rPr lang="en-US" i="1" dirty="0" smtClean="0"/>
              <a:t>and</a:t>
            </a:r>
            <a:r>
              <a:rPr lang="en-US" dirty="0" smtClean="0"/>
              <a:t> delivery</a:t>
            </a:r>
            <a:br>
              <a:rPr lang="en-US" dirty="0" smtClean="0"/>
            </a:br>
            <a:r>
              <a:rPr lang="en-US" dirty="0" smtClean="0"/>
              <a:t> </a:t>
            </a:r>
          </a:p>
        </p:txBody>
      </p:sp>
      <p:sp>
        <p:nvSpPr>
          <p:cNvPr id="3" name="Content Placeholder 2"/>
          <p:cNvSpPr>
            <a:spLocks noGrp="1"/>
          </p:cNvSpPr>
          <p:nvPr>
            <p:ph idx="1"/>
          </p:nvPr>
        </p:nvSpPr>
        <p:spPr>
          <a:xfrm>
            <a:off x="1051399" y="9994486"/>
            <a:ext cx="14699780" cy="7372839"/>
          </a:xfrm>
          <a:extLst>
            <a:ext uri="{FAA26D3D-D897-4be2-8F04-BA451C77F1D7}">
              <ma14:placeholderFlag xmlns:ma14="http://schemas.microsoft.com/office/mac/drawingml/2011/main" val="1"/>
            </a:ext>
          </a:extLst>
        </p:spPr>
        <p:txBody>
          <a:bodyPr>
            <a:normAutofit fontScale="25000" lnSpcReduction="20000"/>
          </a:bodyPr>
          <a:lstStyle/>
          <a:p>
            <a:pPr>
              <a:defRPr/>
            </a:pPr>
            <a:r>
              <a:rPr lang="en-US" sz="38400" dirty="0" smtClean="0">
                <a:solidFill>
                  <a:schemeClr val="tx1"/>
                </a:solidFill>
                <a:ea typeface="ＭＳ Ｐゴシック" charset="0"/>
                <a:cs typeface="+mn-cs"/>
              </a:rPr>
              <a:t>Since 2007, MoPoTsyo </a:t>
            </a:r>
            <a:r>
              <a:rPr lang="en-US" sz="38400" dirty="0">
                <a:solidFill>
                  <a:schemeClr val="tx1"/>
                </a:solidFill>
                <a:ea typeface="ＭＳ Ｐゴシック" charset="0"/>
                <a:cs typeface="+mn-cs"/>
              </a:rPr>
              <a:t>has screened over 460,000 </a:t>
            </a:r>
            <a:r>
              <a:rPr lang="en-US" sz="38400" dirty="0" smtClean="0">
                <a:solidFill>
                  <a:schemeClr val="tx1"/>
                </a:solidFill>
                <a:ea typeface="ＭＳ Ｐゴシック" charset="0"/>
                <a:cs typeface="+mn-cs"/>
              </a:rPr>
              <a:t>adults</a:t>
            </a:r>
            <a:r>
              <a:rPr lang="en-US" sz="38400" dirty="0">
                <a:solidFill>
                  <a:schemeClr val="tx1"/>
                </a:solidFill>
                <a:ea typeface="ＭＳ Ｐゴシック" charset="0"/>
                <a:cs typeface="+mn-cs"/>
              </a:rPr>
              <a:t>.</a:t>
            </a:r>
            <a:endParaRPr lang="en-US" sz="38400" dirty="0" smtClean="0">
              <a:solidFill>
                <a:schemeClr val="tx1"/>
              </a:solidFill>
              <a:ea typeface="ＭＳ Ｐゴシック" charset="0"/>
              <a:cs typeface="+mn-cs"/>
            </a:endParaRPr>
          </a:p>
          <a:p>
            <a:pPr>
              <a:defRPr/>
            </a:pPr>
            <a:r>
              <a:rPr lang="en-US" sz="38400" dirty="0" smtClean="0">
                <a:solidFill>
                  <a:schemeClr val="tx1"/>
                </a:solidFill>
                <a:ea typeface="ＭＳ Ｐゴシック" charset="0"/>
                <a:cs typeface="+mn-cs"/>
              </a:rPr>
              <a:t>100 </a:t>
            </a:r>
            <a:r>
              <a:rPr lang="en-US" sz="38400" dirty="0">
                <a:solidFill>
                  <a:schemeClr val="tx1"/>
                </a:solidFill>
                <a:ea typeface="ＭＳ Ｐゴシック" charset="0"/>
                <a:cs typeface="+mn-cs"/>
              </a:rPr>
              <a:t>peer educators </a:t>
            </a:r>
            <a:r>
              <a:rPr lang="en-US" sz="38400" dirty="0" smtClean="0">
                <a:solidFill>
                  <a:schemeClr val="tx1"/>
                </a:solidFill>
                <a:ea typeface="ＭＳ Ｐゴシック" charset="0"/>
                <a:cs typeface="+mn-cs"/>
              </a:rPr>
              <a:t>help </a:t>
            </a:r>
            <a:r>
              <a:rPr lang="en-US" sz="38400" dirty="0">
                <a:solidFill>
                  <a:schemeClr val="tx1"/>
                </a:solidFill>
                <a:ea typeface="ＭＳ Ｐゴシック" charset="0"/>
                <a:cs typeface="+mn-cs"/>
              </a:rPr>
              <a:t>facilitate services for 12,000 </a:t>
            </a:r>
            <a:r>
              <a:rPr lang="en-US" sz="38400" dirty="0" smtClean="0">
                <a:solidFill>
                  <a:schemeClr val="tx1"/>
                </a:solidFill>
                <a:ea typeface="ＭＳ Ｐゴシック" charset="0"/>
                <a:cs typeface="+mn-cs"/>
              </a:rPr>
              <a:t>people </a:t>
            </a:r>
            <a:r>
              <a:rPr lang="en-US" sz="38400" dirty="0">
                <a:solidFill>
                  <a:schemeClr val="tx1"/>
                </a:solidFill>
                <a:ea typeface="ＭＳ Ｐゴシック" charset="0"/>
                <a:cs typeface="+mn-cs"/>
              </a:rPr>
              <a:t>living with diabetes </a:t>
            </a:r>
            <a:r>
              <a:rPr lang="en-US" sz="38400" dirty="0" smtClean="0">
                <a:solidFill>
                  <a:schemeClr val="tx1"/>
                </a:solidFill>
                <a:ea typeface="ＭＳ Ｐゴシック" charset="0"/>
                <a:cs typeface="+mn-cs"/>
              </a:rPr>
              <a:t>and hypertension.</a:t>
            </a:r>
          </a:p>
          <a:p>
            <a:pPr lvl="6">
              <a:defRPr/>
            </a:pPr>
            <a:endParaRPr lang="en-US" dirty="0"/>
          </a:p>
        </p:txBody>
      </p:sp>
      <p:sp>
        <p:nvSpPr>
          <p:cNvPr id="2457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100">
                <a:solidFill>
                  <a:schemeClr val="tx1"/>
                </a:solidFill>
                <a:latin typeface="Calibri" pitchFamily="34" charset="0"/>
                <a:ea typeface="MS PGothic" pitchFamily="34" charset="-128"/>
              </a:defRPr>
            </a:lvl1pPr>
            <a:lvl2pPr marL="3396322" indent="-1306278" eaLnBrk="0" hangingPunct="0">
              <a:defRPr sz="9100">
                <a:solidFill>
                  <a:schemeClr val="tx1"/>
                </a:solidFill>
                <a:latin typeface="Calibri" pitchFamily="34" charset="0"/>
                <a:ea typeface="MS PGothic" pitchFamily="34" charset="-128"/>
              </a:defRPr>
            </a:lvl2pPr>
            <a:lvl3pPr marL="5225110" indent="-1045022" eaLnBrk="0" hangingPunct="0">
              <a:defRPr sz="9100">
                <a:solidFill>
                  <a:schemeClr val="tx1"/>
                </a:solidFill>
                <a:latin typeface="Calibri" pitchFamily="34" charset="0"/>
                <a:ea typeface="MS PGothic" pitchFamily="34" charset="-128"/>
              </a:defRPr>
            </a:lvl3pPr>
            <a:lvl4pPr marL="7315154" indent="-1045022" eaLnBrk="0" hangingPunct="0">
              <a:defRPr sz="9100">
                <a:solidFill>
                  <a:schemeClr val="tx1"/>
                </a:solidFill>
                <a:latin typeface="Calibri" pitchFamily="34" charset="0"/>
                <a:ea typeface="MS PGothic" pitchFamily="34" charset="-128"/>
              </a:defRPr>
            </a:lvl4pPr>
            <a:lvl5pPr marL="9405198" indent="-1045022" eaLnBrk="0" hangingPunct="0">
              <a:defRPr sz="9100">
                <a:solidFill>
                  <a:schemeClr val="tx1"/>
                </a:solidFill>
                <a:latin typeface="Calibri" pitchFamily="34" charset="0"/>
                <a:ea typeface="MS PGothic" pitchFamily="34" charset="-128"/>
              </a:defRPr>
            </a:lvl5pPr>
            <a:lvl6pPr marL="11495242"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6pPr>
            <a:lvl7pPr marL="13585287"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7pPr>
            <a:lvl8pPr marL="15675331"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8pPr>
            <a:lvl9pPr marL="17765375"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9pPr>
          </a:lstStyle>
          <a:p>
            <a:pPr eaLnBrk="1" hangingPunct="1"/>
            <a:r>
              <a:rPr lang="en-US" sz="4600">
                <a:solidFill>
                  <a:srgbClr val="E6D1A3"/>
                </a:solidFill>
              </a:rPr>
              <a:t>Page </a:t>
            </a:r>
            <a:fld id="{D9B767F7-9790-45CD-9D2E-D6F0B5641BC0}" type="slidenum">
              <a:rPr lang="en-US" sz="4600">
                <a:solidFill>
                  <a:srgbClr val="E6D1A3"/>
                </a:solidFill>
              </a:rPr>
              <a:pPr eaLnBrk="1" hangingPunct="1"/>
              <a:t>33</a:t>
            </a:fld>
            <a:endParaRPr lang="en-US" sz="4600">
              <a:solidFill>
                <a:srgbClr val="E6D1A3"/>
              </a:solidFill>
            </a:endParaRPr>
          </a:p>
        </p:txBody>
      </p:sp>
      <p:pic>
        <p:nvPicPr>
          <p:cNvPr id="24580" name="Picture 2" descr="http://www.mopotsyo.org/logomopotsyo.bmp">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508" y="4431886"/>
            <a:ext cx="938784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581" name="Straight Arrow Connector 12"/>
          <p:cNvCxnSpPr>
            <a:cxnSpLocks noChangeShapeType="1"/>
          </p:cNvCxnSpPr>
          <p:nvPr/>
        </p:nvCxnSpPr>
        <p:spPr bwMode="auto">
          <a:xfrm flipV="1">
            <a:off x="9723120" y="11338560"/>
            <a:ext cx="3017520" cy="18288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arrow" w="med" len="med"/>
              </a14:hiddenLine>
            </a:ext>
          </a:extLst>
        </p:spPr>
      </p:cxnSp>
      <p:pic>
        <p:nvPicPr>
          <p:cNvPr id="24582" name="Picture 6" descr="C:\Users\Cheat Sorithiya\Dropbox\2013-JAPR\PEN Map _ Jan_2013.jpg"/>
          <p:cNvPicPr>
            <a:picLocks noChangeAspect="1" noChangeArrowheads="1"/>
          </p:cNvPicPr>
          <p:nvPr/>
        </p:nvPicPr>
        <p:blipFill>
          <a:blip r:embed="rId5">
            <a:extLst>
              <a:ext uri="{28A0092B-C50C-407E-A947-70E740481C1C}">
                <a14:useLocalDpi xmlns:a14="http://schemas.microsoft.com/office/drawing/2010/main" val="0"/>
              </a:ext>
            </a:extLst>
          </a:blip>
          <a:srcRect l="12469" t="13222" r="10373"/>
          <a:stretch>
            <a:fillRect/>
          </a:stretch>
        </p:blipFill>
        <p:spPr bwMode="auto">
          <a:xfrm>
            <a:off x="16044679" y="7597145"/>
            <a:ext cx="24482423" cy="2291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bwMode="auto">
          <a:xfrm>
            <a:off x="1676400" y="20245892"/>
            <a:ext cx="14752320" cy="17155902"/>
          </a:xfrm>
          <a:prstGeom prst="rect">
            <a:avLst/>
          </a:prstGeom>
          <a:noFill/>
          <a:ln w="9525">
            <a:noFill/>
            <a:miter lim="800000"/>
            <a:headEnd/>
            <a:tailEnd/>
          </a:ln>
          <a:effectLst/>
        </p:spPr>
        <p:txBody>
          <a:bodyPr lIns="418009" tIns="209004" rIns="418009" bIns="209004">
            <a:spAutoFit/>
          </a:bodyPr>
          <a:lstStyle/>
          <a:p>
            <a:pPr marL="1306278" indent="-1306278">
              <a:buFont typeface="Arial" pitchFamily="34" charset="0"/>
              <a:buChar char="•"/>
              <a:defRPr/>
            </a:pPr>
            <a:r>
              <a:rPr lang="en-US" sz="11000" dirty="0">
                <a:latin typeface="Calibri" charset="0"/>
                <a:ea typeface="ＭＳ Ｐゴシック" charset="0"/>
              </a:rPr>
              <a:t>Primarily based in Phnom Penh and surrounding urban slums; expanding into other parts of Cambodia.</a:t>
            </a:r>
          </a:p>
          <a:p>
            <a:pPr marL="1306278" indent="-1306278">
              <a:buFont typeface="Arial" pitchFamily="34" charset="0"/>
              <a:buChar char="•"/>
              <a:defRPr/>
            </a:pPr>
            <a:endParaRPr lang="en-US" sz="11000" dirty="0">
              <a:latin typeface="Calibri" charset="0"/>
              <a:ea typeface="ＭＳ Ｐゴシック" charset="0"/>
            </a:endParaRPr>
          </a:p>
          <a:p>
            <a:pPr>
              <a:defRPr/>
            </a:pPr>
            <a:endParaRPr lang="en-US" sz="7300" dirty="0">
              <a:latin typeface="Calibri" charset="0"/>
              <a:ea typeface="ＭＳ Ｐゴシック" charset="0"/>
            </a:endParaRPr>
          </a:p>
          <a:p>
            <a:pPr marL="2090044" indent="-2090044">
              <a:spcAft>
                <a:spcPct val="20000"/>
              </a:spcAft>
              <a:defRPr/>
            </a:pPr>
            <a:endParaRPr lang="en-US" sz="8200" dirty="0">
              <a:solidFill>
                <a:srgbClr val="626461"/>
              </a:solidFill>
              <a:latin typeface="Calibri" charset="0"/>
              <a:ea typeface="ＭＳ Ｐゴシック" charset="0"/>
            </a:endParaRPr>
          </a:p>
          <a:p>
            <a:pPr>
              <a:defRPr/>
            </a:pPr>
            <a:endParaRPr lang="en-US" sz="7300" dirty="0">
              <a:latin typeface="Calibri" charset="0"/>
              <a:ea typeface="ＭＳ Ｐゴシック" charset="0"/>
            </a:endParaRPr>
          </a:p>
          <a:p>
            <a:pPr>
              <a:defRPr/>
            </a:pPr>
            <a:endParaRPr lang="en-US" sz="7300" kern="0" dirty="0">
              <a:solidFill>
                <a:schemeClr val="tx1">
                  <a:tint val="75000"/>
                </a:schemeClr>
              </a:solidFill>
            </a:endParaRPr>
          </a:p>
        </p:txBody>
      </p:sp>
      <p:sp>
        <p:nvSpPr>
          <p:cNvPr id="24584" name="Rectangle 7"/>
          <p:cNvSpPr>
            <a:spLocks noChangeArrowheads="1"/>
          </p:cNvSpPr>
          <p:nvPr/>
        </p:nvSpPr>
        <p:spPr bwMode="auto">
          <a:xfrm>
            <a:off x="18796639" y="26334720"/>
            <a:ext cx="1990723" cy="658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418009" tIns="209004" rIns="418009" bIns="209004"/>
          <a:lstStyle/>
          <a:p>
            <a:pPr marL="1299023" indent="-1299023"/>
            <a:endParaRPr lang="en-US"/>
          </a:p>
        </p:txBody>
      </p:sp>
      <p:sp>
        <p:nvSpPr>
          <p:cNvPr id="24585" name="Rectangle 8"/>
          <p:cNvSpPr>
            <a:spLocks noChangeArrowheads="1"/>
          </p:cNvSpPr>
          <p:nvPr/>
        </p:nvSpPr>
        <p:spPr bwMode="auto">
          <a:xfrm>
            <a:off x="15751179" y="22113240"/>
            <a:ext cx="2018663" cy="811530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418009" tIns="209004" rIns="418009" bIns="209004"/>
          <a:lstStyle/>
          <a:p>
            <a:pPr marL="1299023" indent="-1299023"/>
            <a:endParaRPr lang="en-US"/>
          </a:p>
        </p:txBody>
      </p:sp>
      <p:sp>
        <p:nvSpPr>
          <p:cNvPr id="24586" name="Rectangle 10"/>
          <p:cNvSpPr>
            <a:spLocks noChangeArrowheads="1"/>
          </p:cNvSpPr>
          <p:nvPr/>
        </p:nvSpPr>
        <p:spPr bwMode="auto">
          <a:xfrm>
            <a:off x="19571972" y="8412480"/>
            <a:ext cx="6244590" cy="295656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418009" tIns="209004" rIns="418009" bIns="209004"/>
          <a:lstStyle/>
          <a:p>
            <a:pPr marL="1299023" indent="-1299023"/>
            <a:endParaRPr lang="en-US"/>
          </a:p>
        </p:txBody>
      </p:sp>
      <p:sp>
        <p:nvSpPr>
          <p:cNvPr id="24587" name="Rectangle 11"/>
          <p:cNvSpPr>
            <a:spLocks noChangeArrowheads="1"/>
          </p:cNvSpPr>
          <p:nvPr/>
        </p:nvSpPr>
        <p:spPr bwMode="auto">
          <a:xfrm>
            <a:off x="31837632" y="23759160"/>
            <a:ext cx="4966337" cy="241554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418009" tIns="209004" rIns="418009" bIns="209004"/>
          <a:lstStyle/>
          <a:p>
            <a:pPr marL="1299023" indent="-1299023"/>
            <a:endParaRPr lang="en-US"/>
          </a:p>
        </p:txBody>
      </p:sp>
    </p:spTree>
    <p:extLst>
      <p:ext uri="{BB962C8B-B14F-4D97-AF65-F5344CB8AC3E}">
        <p14:creationId xmlns:p14="http://schemas.microsoft.com/office/powerpoint/2010/main" val="149073609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210240" cy="4533898"/>
          </a:xfrm>
        </p:spPr>
        <p:txBody>
          <a:bodyPr/>
          <a:lstStyle/>
          <a:p>
            <a:r>
              <a:rPr lang="en-US" sz="18300" dirty="0"/>
              <a:t>The MoPoTsyo study</a:t>
            </a:r>
          </a:p>
        </p:txBody>
      </p:sp>
      <p:sp>
        <p:nvSpPr>
          <p:cNvPr id="3" name="Content Placeholder 2"/>
          <p:cNvSpPr>
            <a:spLocks noGrp="1"/>
          </p:cNvSpPr>
          <p:nvPr>
            <p:ph idx="1"/>
          </p:nvPr>
        </p:nvSpPr>
        <p:spPr>
          <a:xfrm>
            <a:off x="670560" y="4389127"/>
            <a:ext cx="38221920" cy="25968955"/>
          </a:xfrm>
        </p:spPr>
        <p:txBody>
          <a:bodyPr>
            <a:normAutofit fontScale="92500" lnSpcReduction="10000"/>
          </a:bodyPr>
          <a:lstStyle/>
          <a:p>
            <a:r>
              <a:rPr lang="en-US" dirty="0" smtClean="0"/>
              <a:t>MoPoTsyo: one of very few promising model for sustainable diabetes care in low-resource setting.</a:t>
            </a:r>
            <a:endParaRPr lang="en-US" sz="6900" dirty="0"/>
          </a:p>
          <a:p>
            <a:r>
              <a:rPr lang="en-US" sz="11400" b="1" dirty="0"/>
              <a:t>Our goals:</a:t>
            </a:r>
          </a:p>
          <a:p>
            <a:pPr lvl="1"/>
            <a:r>
              <a:rPr lang="en-US" sz="11400" dirty="0"/>
              <a:t>Identify key success factors and explore future opportunities to more thoroughly assess the model and verify potential sustainability.</a:t>
            </a:r>
          </a:p>
          <a:p>
            <a:pPr lvl="1"/>
            <a:r>
              <a:rPr lang="en-US" sz="11400" dirty="0"/>
              <a:t>Determine sensitivity/specificity of their process as well as possible LRS-compatible alternatives.</a:t>
            </a:r>
          </a:p>
          <a:p>
            <a:pPr lvl="1"/>
            <a:r>
              <a:rPr lang="en-US" sz="11400" dirty="0"/>
              <a:t>Determine impact of alternatives – more patients, less severity, technology trade-off.</a:t>
            </a:r>
          </a:p>
          <a:p>
            <a:pPr lvl="1"/>
            <a:endParaRPr lang="en-US" sz="6900" dirty="0"/>
          </a:p>
          <a:p>
            <a:pPr>
              <a:buNone/>
            </a:pPr>
            <a:r>
              <a:rPr lang="en-US" dirty="0" smtClean="0"/>
              <a:t>=&gt; Synthesize findings, improve technology and delivery model, widen applicability, and scale.</a:t>
            </a:r>
          </a:p>
          <a:p>
            <a:pPr lvl="1">
              <a:buNone/>
            </a:pPr>
            <a:endParaRPr lang="en-US" sz="11000" dirty="0"/>
          </a:p>
          <a:p>
            <a:pPr lvl="1"/>
            <a:endParaRPr lang="en-US" sz="11000" dirty="0"/>
          </a:p>
        </p:txBody>
      </p:sp>
      <p:sp>
        <p:nvSpPr>
          <p:cNvPr id="4" name="Date Placeholder 3"/>
          <p:cNvSpPr>
            <a:spLocks noGrp="1"/>
          </p:cNvSpPr>
          <p:nvPr>
            <p:ph type="dt" sz="half" idx="10"/>
          </p:nvPr>
        </p:nvSpPr>
        <p:spPr/>
        <p:txBody>
          <a:bodyPr/>
          <a:lstStyle/>
          <a:p>
            <a:pPr>
              <a:defRPr/>
            </a:pPr>
            <a:fld id="{ECCD3E00-CEA4-450C-A353-57581A4E7E6D}" type="datetime1">
              <a:rPr lang="en-US" smtClean="0"/>
              <a:pPr>
                <a:defRPr/>
              </a:pPr>
              <a:t>2/5/14</a:t>
            </a:fld>
            <a:endParaRPr lang="en-US" dirty="0"/>
          </a:p>
        </p:txBody>
      </p:sp>
      <p:sp>
        <p:nvSpPr>
          <p:cNvPr id="5" name="Slide Number Placeholder 4"/>
          <p:cNvSpPr>
            <a:spLocks noGrp="1"/>
          </p:cNvSpPr>
          <p:nvPr>
            <p:ph type="sldNum" sz="quarter" idx="11"/>
          </p:nvPr>
        </p:nvSpPr>
        <p:spPr>
          <a:xfrm>
            <a:off x="1005840" y="31455360"/>
            <a:ext cx="3688080" cy="731520"/>
          </a:xfrm>
        </p:spPr>
        <p:txBody>
          <a:bodyPr/>
          <a:lstStyle/>
          <a:p>
            <a:pPr>
              <a:defRPr/>
            </a:pPr>
            <a:r>
              <a:rPr lang="en-US" dirty="0" smtClean="0"/>
              <a:t>Page </a:t>
            </a:r>
            <a:fld id="{284DCFF7-7579-49A2-98D3-D4AD5C2A86E3}" type="slidenum">
              <a:rPr lang="en-US" smtClean="0"/>
              <a:pPr>
                <a:defRPr/>
              </a:pPr>
              <a:t>34</a:t>
            </a:fld>
            <a:endParaRPr lang="en-US" dirty="0"/>
          </a:p>
        </p:txBody>
      </p:sp>
    </p:spTree>
    <p:extLst>
      <p:ext uri="{BB962C8B-B14F-4D97-AF65-F5344CB8AC3E}">
        <p14:creationId xmlns:p14="http://schemas.microsoft.com/office/powerpoint/2010/main" val="3626204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normAutofit fontScale="90000"/>
          </a:bodyPr>
          <a:lstStyle/>
          <a:p>
            <a:r>
              <a:rPr lang="en-US" smtClean="0"/>
              <a:t>Examining MoPoTsyo as a Model for Delivering chronic disease care</a:t>
            </a:r>
          </a:p>
        </p:txBody>
      </p:sp>
      <p:sp>
        <p:nvSpPr>
          <p:cNvPr id="3" name="Content Placeholder 2"/>
          <p:cNvSpPr>
            <a:spLocks noGrp="1"/>
          </p:cNvSpPr>
          <p:nvPr>
            <p:ph idx="1"/>
          </p:nvPr>
        </p:nvSpPr>
        <p:spPr>
          <a:xfrm>
            <a:off x="378368" y="9531276"/>
            <a:ext cx="20452080" cy="21945600"/>
          </a:xfrm>
        </p:spPr>
        <p:txBody>
          <a:bodyPr>
            <a:normAutofit/>
          </a:bodyPr>
          <a:lstStyle/>
          <a:p>
            <a:pPr>
              <a:defRPr/>
            </a:pPr>
            <a:r>
              <a:rPr lang="en-US" sz="8800" dirty="0" smtClean="0"/>
              <a:t>Literature review</a:t>
            </a:r>
          </a:p>
          <a:p>
            <a:pPr>
              <a:defRPr/>
            </a:pPr>
            <a:r>
              <a:rPr lang="en-US" sz="8800" dirty="0" smtClean="0"/>
              <a:t>Discussion guides tailored for 5 groups</a:t>
            </a:r>
            <a:endParaRPr lang="en-US" sz="8800" dirty="0"/>
          </a:p>
          <a:p>
            <a:pPr>
              <a:defRPr/>
            </a:pPr>
            <a:r>
              <a:rPr lang="en-US" sz="8800" dirty="0" smtClean="0"/>
              <a:t>25 </a:t>
            </a:r>
            <a:r>
              <a:rPr lang="en-US" sz="8800" dirty="0"/>
              <a:t>structured conversations </a:t>
            </a:r>
            <a:r>
              <a:rPr lang="en-US" sz="8800" dirty="0" smtClean="0"/>
              <a:t>in </a:t>
            </a:r>
            <a:r>
              <a:rPr lang="en-US" sz="8800" dirty="0"/>
              <a:t>Phnom Penh, Kampong </a:t>
            </a:r>
            <a:r>
              <a:rPr lang="en-US" sz="8800" dirty="0" err="1"/>
              <a:t>Speu</a:t>
            </a:r>
            <a:r>
              <a:rPr lang="en-US" sz="8800" dirty="0"/>
              <a:t>, and </a:t>
            </a:r>
            <a:r>
              <a:rPr lang="en-US" sz="8800" dirty="0" err="1"/>
              <a:t>Siem</a:t>
            </a:r>
            <a:r>
              <a:rPr lang="en-US" sz="8800" dirty="0"/>
              <a:t> Reap, </a:t>
            </a:r>
            <a:r>
              <a:rPr lang="en-US" sz="8800" dirty="0" smtClean="0"/>
              <a:t>Cambodia.</a:t>
            </a:r>
            <a:endParaRPr lang="en-US" sz="8800" dirty="0"/>
          </a:p>
          <a:p>
            <a:pPr>
              <a:defRPr/>
            </a:pPr>
            <a:r>
              <a:rPr lang="en-US" sz="8800" dirty="0" smtClean="0"/>
              <a:t>Observed </a:t>
            </a:r>
          </a:p>
          <a:p>
            <a:pPr lvl="1">
              <a:buFontTx/>
              <a:buChar char="-"/>
              <a:defRPr/>
            </a:pPr>
            <a:r>
              <a:rPr lang="en-US" sz="8800" dirty="0" smtClean="0">
                <a:ea typeface="ＭＳ Ｐゴシック" charset="0"/>
              </a:rPr>
              <a:t>Peer </a:t>
            </a:r>
            <a:r>
              <a:rPr lang="en-US" sz="8800" dirty="0">
                <a:ea typeface="ＭＳ Ｐゴシック" charset="0"/>
              </a:rPr>
              <a:t>Education </a:t>
            </a:r>
            <a:r>
              <a:rPr lang="en-US" sz="8800" dirty="0" smtClean="0">
                <a:ea typeface="ＭＳ Ｐゴシック" charset="0"/>
              </a:rPr>
              <a:t>session</a:t>
            </a:r>
          </a:p>
          <a:p>
            <a:pPr lvl="1">
              <a:buFontTx/>
              <a:buChar char="-"/>
              <a:defRPr/>
            </a:pPr>
            <a:r>
              <a:rPr lang="en-US" sz="8800" dirty="0" smtClean="0">
                <a:ea typeface="ＭＳ Ｐゴシック" charset="0"/>
              </a:rPr>
              <a:t>Physician patient interaction</a:t>
            </a:r>
          </a:p>
          <a:p>
            <a:pPr lvl="1">
              <a:buFontTx/>
              <a:buChar char="-"/>
              <a:defRPr/>
            </a:pPr>
            <a:r>
              <a:rPr lang="en-US" sz="8800" dirty="0" smtClean="0">
                <a:ea typeface="ＭＳ Ｐゴシック" charset="0"/>
              </a:rPr>
              <a:t>Distribution of medication by pharmacist</a:t>
            </a:r>
          </a:p>
        </p:txBody>
      </p:sp>
      <p:sp>
        <p:nvSpPr>
          <p:cNvPr id="30723"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100">
                <a:solidFill>
                  <a:schemeClr val="tx1"/>
                </a:solidFill>
                <a:latin typeface="Calibri" pitchFamily="34" charset="0"/>
                <a:ea typeface="MS PGothic" pitchFamily="34" charset="-128"/>
              </a:defRPr>
            </a:lvl1pPr>
            <a:lvl2pPr marL="3396322" indent="-1306278" eaLnBrk="0" hangingPunct="0">
              <a:defRPr sz="9100">
                <a:solidFill>
                  <a:schemeClr val="tx1"/>
                </a:solidFill>
                <a:latin typeface="Calibri" pitchFamily="34" charset="0"/>
                <a:ea typeface="MS PGothic" pitchFamily="34" charset="-128"/>
              </a:defRPr>
            </a:lvl2pPr>
            <a:lvl3pPr marL="5225110" indent="-1045022" eaLnBrk="0" hangingPunct="0">
              <a:defRPr sz="9100">
                <a:solidFill>
                  <a:schemeClr val="tx1"/>
                </a:solidFill>
                <a:latin typeface="Calibri" pitchFamily="34" charset="0"/>
                <a:ea typeface="MS PGothic" pitchFamily="34" charset="-128"/>
              </a:defRPr>
            </a:lvl3pPr>
            <a:lvl4pPr marL="7315154" indent="-1045022" eaLnBrk="0" hangingPunct="0">
              <a:defRPr sz="9100">
                <a:solidFill>
                  <a:schemeClr val="tx1"/>
                </a:solidFill>
                <a:latin typeface="Calibri" pitchFamily="34" charset="0"/>
                <a:ea typeface="MS PGothic" pitchFamily="34" charset="-128"/>
              </a:defRPr>
            </a:lvl4pPr>
            <a:lvl5pPr marL="9405198" indent="-1045022" eaLnBrk="0" hangingPunct="0">
              <a:defRPr sz="9100">
                <a:solidFill>
                  <a:schemeClr val="tx1"/>
                </a:solidFill>
                <a:latin typeface="Calibri" pitchFamily="34" charset="0"/>
                <a:ea typeface="MS PGothic" pitchFamily="34" charset="-128"/>
              </a:defRPr>
            </a:lvl5pPr>
            <a:lvl6pPr marL="11495242"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6pPr>
            <a:lvl7pPr marL="13585287"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7pPr>
            <a:lvl8pPr marL="15675331"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8pPr>
            <a:lvl9pPr marL="17765375"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9pPr>
          </a:lstStyle>
          <a:p>
            <a:pPr eaLnBrk="1" hangingPunct="1"/>
            <a:r>
              <a:rPr lang="en-US" sz="4600">
                <a:solidFill>
                  <a:srgbClr val="E6D1A3"/>
                </a:solidFill>
              </a:rPr>
              <a:t>Page </a:t>
            </a:r>
            <a:fld id="{2D65E975-C1E6-4E7C-8217-92EF845E1CA1}" type="slidenum">
              <a:rPr lang="en-US" sz="4600">
                <a:solidFill>
                  <a:srgbClr val="E6D1A3"/>
                </a:solidFill>
              </a:rPr>
              <a:pPr eaLnBrk="1" hangingPunct="1"/>
              <a:t>35</a:t>
            </a:fld>
            <a:endParaRPr lang="en-US" sz="4600">
              <a:solidFill>
                <a:srgbClr val="E6D1A3"/>
              </a:solidFill>
            </a:endParaRPr>
          </a:p>
        </p:txBody>
      </p:sp>
      <p:pic>
        <p:nvPicPr>
          <p:cNvPr id="30724" name="Picture 2" descr="L:\SPs\Shared Program Documents\Diabetes and NCDs\Photos\Best of Cambodia - November 2012\014.JPG"/>
          <p:cNvPicPr>
            <a:picLocks noChangeAspect="1" noChangeArrowheads="1"/>
          </p:cNvPicPr>
          <p:nvPr/>
        </p:nvPicPr>
        <p:blipFill>
          <a:blip r:embed="rId3">
            <a:extLst>
              <a:ext uri="{28A0092B-C50C-407E-A947-70E740481C1C}">
                <a14:useLocalDpi xmlns:a14="http://schemas.microsoft.com/office/drawing/2010/main" val="0"/>
              </a:ext>
            </a:extLst>
          </a:blip>
          <a:srcRect l="9747" t="7556" r="9795" b="6998"/>
          <a:stretch>
            <a:fillRect/>
          </a:stretch>
        </p:blipFill>
        <p:spPr bwMode="auto">
          <a:xfrm>
            <a:off x="20830448" y="10026128"/>
            <a:ext cx="19781520" cy="171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58206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670560" y="586742"/>
            <a:ext cx="36210240" cy="4533898"/>
          </a:xfrm>
        </p:spPr>
        <p:txBody>
          <a:bodyPr>
            <a:normAutofit fontScale="90000"/>
          </a:bodyPr>
          <a:lstStyle/>
          <a:p>
            <a:r>
              <a:rPr lang="en-US" smtClean="0"/>
              <a:t>Findings:</a:t>
            </a:r>
            <a:br>
              <a:rPr lang="en-US" smtClean="0"/>
            </a:br>
            <a:r>
              <a:rPr lang="en-US" smtClean="0"/>
              <a:t>Four key success factors</a:t>
            </a:r>
          </a:p>
        </p:txBody>
      </p:sp>
      <p:sp>
        <p:nvSpPr>
          <p:cNvPr id="3" name="Content Placeholder 2"/>
          <p:cNvSpPr>
            <a:spLocks noGrp="1"/>
          </p:cNvSpPr>
          <p:nvPr>
            <p:ph idx="1"/>
          </p:nvPr>
        </p:nvSpPr>
        <p:spPr>
          <a:xfrm>
            <a:off x="670560" y="6583680"/>
            <a:ext cx="22799040" cy="25968960"/>
          </a:xfrm>
        </p:spPr>
        <p:txBody>
          <a:bodyPr>
            <a:normAutofit fontScale="85000" lnSpcReduction="10000"/>
          </a:bodyPr>
          <a:lstStyle/>
          <a:p>
            <a:pPr marL="2090044" indent="-2090044">
              <a:buFont typeface="+mj-lt"/>
              <a:buAutoNum type="arabicPeriod"/>
              <a:defRPr/>
            </a:pPr>
            <a:r>
              <a:rPr lang="en-US" dirty="0">
                <a:ea typeface="+mn-ea"/>
                <a:cs typeface="+mn-cs"/>
              </a:rPr>
              <a:t>Employing an interdisciplinary, proactive team-based model of </a:t>
            </a:r>
            <a:r>
              <a:rPr lang="en-US" dirty="0" smtClean="0">
                <a:ea typeface="+mn-ea"/>
                <a:cs typeface="+mn-cs"/>
              </a:rPr>
              <a:t>care. </a:t>
            </a:r>
            <a:endParaRPr lang="en-US" dirty="0">
              <a:ea typeface="+mn-ea"/>
              <a:cs typeface="+mn-cs"/>
            </a:endParaRPr>
          </a:p>
          <a:p>
            <a:pPr marL="2090044" indent="-2090044">
              <a:buFont typeface="+mj-lt"/>
              <a:buAutoNum type="arabicPeriod"/>
              <a:defRPr/>
            </a:pPr>
            <a:r>
              <a:rPr lang="en-US" dirty="0" smtClean="0">
                <a:ea typeface="+mn-ea"/>
                <a:cs typeface="+mn-cs"/>
              </a:rPr>
              <a:t>Facilitating increased access through provision of community-level services.</a:t>
            </a:r>
            <a:endParaRPr lang="en-US" sz="5500" dirty="0"/>
          </a:p>
          <a:p>
            <a:pPr marL="2090044" indent="-2090044">
              <a:buFont typeface="+mj-lt"/>
              <a:buAutoNum type="arabicPeriod"/>
              <a:defRPr/>
            </a:pPr>
            <a:r>
              <a:rPr lang="en-US" dirty="0" smtClean="0">
                <a:ea typeface="+mn-ea"/>
                <a:cs typeface="+mn-cs"/>
              </a:rPr>
              <a:t>Establishing </a:t>
            </a:r>
            <a:r>
              <a:rPr lang="en-US" dirty="0">
                <a:ea typeface="+mn-ea"/>
                <a:cs typeface="+mn-cs"/>
              </a:rPr>
              <a:t>trust though peer </a:t>
            </a:r>
            <a:r>
              <a:rPr lang="en-US" dirty="0" smtClean="0">
                <a:ea typeface="+mn-ea"/>
                <a:cs typeface="+mn-cs"/>
              </a:rPr>
              <a:t>educators.</a:t>
            </a:r>
            <a:endParaRPr lang="en-US" sz="5500" dirty="0"/>
          </a:p>
          <a:p>
            <a:pPr marL="2090044" indent="-2090044">
              <a:buFont typeface="+mj-lt"/>
              <a:buAutoNum type="arabicPeriod"/>
              <a:defRPr/>
            </a:pPr>
            <a:r>
              <a:rPr lang="en-US" dirty="0" smtClean="0">
                <a:ea typeface="+mn-ea"/>
                <a:cs typeface="+mn-cs"/>
              </a:rPr>
              <a:t>Harnessing </a:t>
            </a:r>
            <a:r>
              <a:rPr lang="en-US" dirty="0">
                <a:ea typeface="+mn-ea"/>
                <a:cs typeface="+mn-cs"/>
              </a:rPr>
              <a:t>the capabilities of a dynamic and well-connected leader who supports and inspires </a:t>
            </a:r>
            <a:r>
              <a:rPr lang="en-US" dirty="0" smtClean="0">
                <a:ea typeface="+mn-ea"/>
                <a:cs typeface="+mn-cs"/>
              </a:rPr>
              <a:t>others.</a:t>
            </a:r>
            <a:endParaRPr lang="en-US" dirty="0">
              <a:ea typeface="+mn-ea"/>
              <a:cs typeface="+mn-cs"/>
            </a:endParaRPr>
          </a:p>
        </p:txBody>
      </p:sp>
      <p:sp>
        <p:nvSpPr>
          <p:cNvPr id="3277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100">
                <a:solidFill>
                  <a:schemeClr val="tx1"/>
                </a:solidFill>
                <a:latin typeface="Calibri" pitchFamily="34" charset="0"/>
                <a:ea typeface="MS PGothic" pitchFamily="34" charset="-128"/>
              </a:defRPr>
            </a:lvl1pPr>
            <a:lvl2pPr marL="3396322" indent="-1306278" eaLnBrk="0" hangingPunct="0">
              <a:defRPr sz="9100">
                <a:solidFill>
                  <a:schemeClr val="tx1"/>
                </a:solidFill>
                <a:latin typeface="Calibri" pitchFamily="34" charset="0"/>
                <a:ea typeface="MS PGothic" pitchFamily="34" charset="-128"/>
              </a:defRPr>
            </a:lvl2pPr>
            <a:lvl3pPr marL="5225110" indent="-1045022" eaLnBrk="0" hangingPunct="0">
              <a:defRPr sz="9100">
                <a:solidFill>
                  <a:schemeClr val="tx1"/>
                </a:solidFill>
                <a:latin typeface="Calibri" pitchFamily="34" charset="0"/>
                <a:ea typeface="MS PGothic" pitchFamily="34" charset="-128"/>
              </a:defRPr>
            </a:lvl3pPr>
            <a:lvl4pPr marL="7315154" indent="-1045022" eaLnBrk="0" hangingPunct="0">
              <a:defRPr sz="9100">
                <a:solidFill>
                  <a:schemeClr val="tx1"/>
                </a:solidFill>
                <a:latin typeface="Calibri" pitchFamily="34" charset="0"/>
                <a:ea typeface="MS PGothic" pitchFamily="34" charset="-128"/>
              </a:defRPr>
            </a:lvl4pPr>
            <a:lvl5pPr marL="9405198" indent="-1045022" eaLnBrk="0" hangingPunct="0">
              <a:defRPr sz="9100">
                <a:solidFill>
                  <a:schemeClr val="tx1"/>
                </a:solidFill>
                <a:latin typeface="Calibri" pitchFamily="34" charset="0"/>
                <a:ea typeface="MS PGothic" pitchFamily="34" charset="-128"/>
              </a:defRPr>
            </a:lvl5pPr>
            <a:lvl6pPr marL="11495242"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6pPr>
            <a:lvl7pPr marL="13585287"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7pPr>
            <a:lvl8pPr marL="15675331"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8pPr>
            <a:lvl9pPr marL="17765375"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9pPr>
          </a:lstStyle>
          <a:p>
            <a:pPr eaLnBrk="1" hangingPunct="1"/>
            <a:fld id="{83B5499A-C9D8-44D5-B2BF-09F012D80927}" type="datetime1">
              <a:rPr lang="en-US" sz="4600">
                <a:solidFill>
                  <a:srgbClr val="E6D1A3"/>
                </a:solidFill>
              </a:rPr>
              <a:pPr eaLnBrk="1" hangingPunct="1"/>
              <a:t>2/5/14</a:t>
            </a:fld>
            <a:endParaRPr lang="en-US" sz="4600">
              <a:solidFill>
                <a:srgbClr val="E6D1A3"/>
              </a:solidFill>
            </a:endParaRPr>
          </a:p>
        </p:txBody>
      </p:sp>
      <p:sp>
        <p:nvSpPr>
          <p:cNvPr id="32772" name="Slide Number Placeholder 4"/>
          <p:cNvSpPr>
            <a:spLocks noGrp="1"/>
          </p:cNvSpPr>
          <p:nvPr>
            <p:ph type="sldNum" sz="quarter" idx="11"/>
          </p:nvPr>
        </p:nvSpPr>
        <p:spPr>
          <a:xfrm>
            <a:off x="1005840" y="31455360"/>
            <a:ext cx="3688080" cy="7315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100">
                <a:solidFill>
                  <a:schemeClr val="tx1"/>
                </a:solidFill>
                <a:latin typeface="Calibri" pitchFamily="34" charset="0"/>
                <a:ea typeface="MS PGothic" pitchFamily="34" charset="-128"/>
              </a:defRPr>
            </a:lvl1pPr>
            <a:lvl2pPr marL="3396322" indent="-1306278" eaLnBrk="0" hangingPunct="0">
              <a:defRPr sz="9100">
                <a:solidFill>
                  <a:schemeClr val="tx1"/>
                </a:solidFill>
                <a:latin typeface="Calibri" pitchFamily="34" charset="0"/>
                <a:ea typeface="MS PGothic" pitchFamily="34" charset="-128"/>
              </a:defRPr>
            </a:lvl2pPr>
            <a:lvl3pPr marL="5225110" indent="-1045022" eaLnBrk="0" hangingPunct="0">
              <a:defRPr sz="9100">
                <a:solidFill>
                  <a:schemeClr val="tx1"/>
                </a:solidFill>
                <a:latin typeface="Calibri" pitchFamily="34" charset="0"/>
                <a:ea typeface="MS PGothic" pitchFamily="34" charset="-128"/>
              </a:defRPr>
            </a:lvl3pPr>
            <a:lvl4pPr marL="7315154" indent="-1045022" eaLnBrk="0" hangingPunct="0">
              <a:defRPr sz="9100">
                <a:solidFill>
                  <a:schemeClr val="tx1"/>
                </a:solidFill>
                <a:latin typeface="Calibri" pitchFamily="34" charset="0"/>
                <a:ea typeface="MS PGothic" pitchFamily="34" charset="-128"/>
              </a:defRPr>
            </a:lvl4pPr>
            <a:lvl5pPr marL="9405198" indent="-1045022" eaLnBrk="0" hangingPunct="0">
              <a:defRPr sz="9100">
                <a:solidFill>
                  <a:schemeClr val="tx1"/>
                </a:solidFill>
                <a:latin typeface="Calibri" pitchFamily="34" charset="0"/>
                <a:ea typeface="MS PGothic" pitchFamily="34" charset="-128"/>
              </a:defRPr>
            </a:lvl5pPr>
            <a:lvl6pPr marL="11495242"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6pPr>
            <a:lvl7pPr marL="13585287"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7pPr>
            <a:lvl8pPr marL="15675331"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8pPr>
            <a:lvl9pPr marL="17765375"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9pPr>
          </a:lstStyle>
          <a:p>
            <a:pPr eaLnBrk="1" hangingPunct="1"/>
            <a:r>
              <a:rPr lang="en-US" sz="4600">
                <a:solidFill>
                  <a:srgbClr val="E6D1A3"/>
                </a:solidFill>
              </a:rPr>
              <a:t>Page </a:t>
            </a:r>
            <a:fld id="{A28ED998-9226-4658-985B-A9FE5BE45826}" type="slidenum">
              <a:rPr lang="en-US" sz="4600">
                <a:solidFill>
                  <a:srgbClr val="E6D1A3"/>
                </a:solidFill>
              </a:rPr>
              <a:pPr eaLnBrk="1" hangingPunct="1"/>
              <a:t>36</a:t>
            </a:fld>
            <a:endParaRPr lang="en-US" sz="4600">
              <a:solidFill>
                <a:srgbClr val="E6D1A3"/>
              </a:solidFill>
            </a:endParaRPr>
          </a:p>
        </p:txBody>
      </p:sp>
      <p:pic>
        <p:nvPicPr>
          <p:cNvPr id="32773" name="Picture 2" descr="\\seanetfile02\NData\SPs\Shared Program Documents\Diabetes and NCDs\Photos\Best of Cambodia - November 2012\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3057" y="13655040"/>
            <a:ext cx="13243560" cy="1926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Content Placeholder 5"/>
          <p:cNvPicPr>
            <a:picLocks noChangeAspect="1"/>
          </p:cNvPicPr>
          <p:nvPr/>
        </p:nvPicPr>
        <p:blipFill>
          <a:blip r:embed="rId4">
            <a:extLst>
              <a:ext uri="{28A0092B-C50C-407E-A947-70E740481C1C}">
                <a14:useLocalDpi xmlns:a14="http://schemas.microsoft.com/office/drawing/2010/main" val="0"/>
              </a:ext>
            </a:extLst>
          </a:blip>
          <a:srcRect b="4459"/>
          <a:stretch>
            <a:fillRect/>
          </a:stretch>
        </p:blipFill>
        <p:spPr bwMode="auto">
          <a:xfrm>
            <a:off x="23895687" y="6121101"/>
            <a:ext cx="16337913" cy="12412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1895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pPr algn="ctr">
              <a:defRPr/>
            </a:pPr>
            <a:r>
              <a:rPr lang="en-US" sz="12800" b="1" dirty="0"/>
              <a:t>Value and Implications of Alternative Diabetes Screening Tools: </a:t>
            </a:r>
            <a:r>
              <a:rPr lang="en-US" sz="12800" b="1" dirty="0" smtClean="0"/>
              <a:t>PATH-</a:t>
            </a:r>
            <a:r>
              <a:rPr lang="en-US" sz="12800" b="1" dirty="0" err="1" smtClean="0"/>
              <a:t>Mopotsyo</a:t>
            </a:r>
            <a:r>
              <a:rPr lang="en-US" sz="12800" b="1" dirty="0" smtClean="0"/>
              <a:t> </a:t>
            </a:r>
            <a:r>
              <a:rPr lang="en-US" sz="12800" b="1" dirty="0"/>
              <a:t>study</a:t>
            </a:r>
          </a:p>
        </p:txBody>
      </p:sp>
      <p:sp>
        <p:nvSpPr>
          <p:cNvPr id="2" name="Content Placeholder 1"/>
          <p:cNvSpPr>
            <a:spLocks noGrp="1"/>
          </p:cNvSpPr>
          <p:nvPr>
            <p:ph idx="1"/>
          </p:nvPr>
        </p:nvSpPr>
        <p:spPr/>
        <p:txBody>
          <a:bodyPr/>
          <a:lstStyle/>
          <a:p>
            <a:endParaRPr lang="en-US"/>
          </a:p>
        </p:txBody>
      </p:sp>
      <p:sp>
        <p:nvSpPr>
          <p:cNvPr id="27651"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100">
                <a:solidFill>
                  <a:schemeClr val="tx1"/>
                </a:solidFill>
                <a:latin typeface="Calibri" pitchFamily="34" charset="0"/>
                <a:ea typeface="MS PGothic" pitchFamily="34" charset="-128"/>
              </a:defRPr>
            </a:lvl1pPr>
            <a:lvl2pPr marL="3396322" indent="-1306278" eaLnBrk="0" hangingPunct="0">
              <a:defRPr sz="9100">
                <a:solidFill>
                  <a:schemeClr val="tx1"/>
                </a:solidFill>
                <a:latin typeface="Calibri" pitchFamily="34" charset="0"/>
                <a:ea typeface="MS PGothic" pitchFamily="34" charset="-128"/>
              </a:defRPr>
            </a:lvl2pPr>
            <a:lvl3pPr marL="5225110" indent="-1045022" eaLnBrk="0" hangingPunct="0">
              <a:defRPr sz="9100">
                <a:solidFill>
                  <a:schemeClr val="tx1"/>
                </a:solidFill>
                <a:latin typeface="Calibri" pitchFamily="34" charset="0"/>
                <a:ea typeface="MS PGothic" pitchFamily="34" charset="-128"/>
              </a:defRPr>
            </a:lvl3pPr>
            <a:lvl4pPr marL="7315154" indent="-1045022" eaLnBrk="0" hangingPunct="0">
              <a:defRPr sz="9100">
                <a:solidFill>
                  <a:schemeClr val="tx1"/>
                </a:solidFill>
                <a:latin typeface="Calibri" pitchFamily="34" charset="0"/>
                <a:ea typeface="MS PGothic" pitchFamily="34" charset="-128"/>
              </a:defRPr>
            </a:lvl4pPr>
            <a:lvl5pPr marL="9405198" indent="-1045022" eaLnBrk="0" hangingPunct="0">
              <a:defRPr sz="9100">
                <a:solidFill>
                  <a:schemeClr val="tx1"/>
                </a:solidFill>
                <a:latin typeface="Calibri" pitchFamily="34" charset="0"/>
                <a:ea typeface="MS PGothic" pitchFamily="34" charset="-128"/>
              </a:defRPr>
            </a:lvl5pPr>
            <a:lvl6pPr marL="11495242"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6pPr>
            <a:lvl7pPr marL="13585287"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7pPr>
            <a:lvl8pPr marL="15675331"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8pPr>
            <a:lvl9pPr marL="17765375"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9pPr>
          </a:lstStyle>
          <a:p>
            <a:pPr eaLnBrk="1" hangingPunct="1"/>
            <a:fld id="{D67FC826-D5D9-4A18-954F-02ED2C3386F6}" type="datetime1">
              <a:rPr lang="en-US" sz="4600">
                <a:solidFill>
                  <a:srgbClr val="E6D1A3"/>
                </a:solidFill>
              </a:rPr>
              <a:pPr eaLnBrk="1" hangingPunct="1"/>
              <a:t>2/5/14</a:t>
            </a:fld>
            <a:endParaRPr lang="en-US" sz="4600">
              <a:solidFill>
                <a:srgbClr val="E6D1A3"/>
              </a:solidFill>
            </a:endParaRPr>
          </a:p>
        </p:txBody>
      </p:sp>
      <p:sp>
        <p:nvSpPr>
          <p:cNvPr id="2765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100">
                <a:solidFill>
                  <a:schemeClr val="tx1"/>
                </a:solidFill>
                <a:latin typeface="Calibri" pitchFamily="34" charset="0"/>
                <a:ea typeface="MS PGothic" pitchFamily="34" charset="-128"/>
              </a:defRPr>
            </a:lvl1pPr>
            <a:lvl2pPr marL="3396322" indent="-1306278" eaLnBrk="0" hangingPunct="0">
              <a:defRPr sz="9100">
                <a:solidFill>
                  <a:schemeClr val="tx1"/>
                </a:solidFill>
                <a:latin typeface="Calibri" pitchFamily="34" charset="0"/>
                <a:ea typeface="MS PGothic" pitchFamily="34" charset="-128"/>
              </a:defRPr>
            </a:lvl2pPr>
            <a:lvl3pPr marL="5225110" indent="-1045022" eaLnBrk="0" hangingPunct="0">
              <a:defRPr sz="9100">
                <a:solidFill>
                  <a:schemeClr val="tx1"/>
                </a:solidFill>
                <a:latin typeface="Calibri" pitchFamily="34" charset="0"/>
                <a:ea typeface="MS PGothic" pitchFamily="34" charset="-128"/>
              </a:defRPr>
            </a:lvl3pPr>
            <a:lvl4pPr marL="7315154" indent="-1045022" eaLnBrk="0" hangingPunct="0">
              <a:defRPr sz="9100">
                <a:solidFill>
                  <a:schemeClr val="tx1"/>
                </a:solidFill>
                <a:latin typeface="Calibri" pitchFamily="34" charset="0"/>
                <a:ea typeface="MS PGothic" pitchFamily="34" charset="-128"/>
              </a:defRPr>
            </a:lvl4pPr>
            <a:lvl5pPr marL="9405198" indent="-1045022" eaLnBrk="0" hangingPunct="0">
              <a:defRPr sz="9100">
                <a:solidFill>
                  <a:schemeClr val="tx1"/>
                </a:solidFill>
                <a:latin typeface="Calibri" pitchFamily="34" charset="0"/>
                <a:ea typeface="MS PGothic" pitchFamily="34" charset="-128"/>
              </a:defRPr>
            </a:lvl5pPr>
            <a:lvl6pPr marL="11495242"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6pPr>
            <a:lvl7pPr marL="13585287"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7pPr>
            <a:lvl8pPr marL="15675331"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8pPr>
            <a:lvl9pPr marL="17765375"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9pPr>
          </a:lstStyle>
          <a:p>
            <a:pPr eaLnBrk="1" hangingPunct="1"/>
            <a:r>
              <a:rPr lang="en-US" sz="4600">
                <a:solidFill>
                  <a:srgbClr val="E6D1A3"/>
                </a:solidFill>
              </a:rPr>
              <a:t>Page </a:t>
            </a:r>
            <a:fld id="{D2160E51-2FD0-45C4-A9D1-C5B54D00B22F}" type="slidenum">
              <a:rPr lang="en-US" sz="4600">
                <a:solidFill>
                  <a:srgbClr val="E6D1A3"/>
                </a:solidFill>
              </a:rPr>
              <a:pPr eaLnBrk="1" hangingPunct="1"/>
              <a:t>37</a:t>
            </a:fld>
            <a:endParaRPr lang="en-US" sz="4600">
              <a:solidFill>
                <a:srgbClr val="E6D1A3"/>
              </a:solidFill>
            </a:endParaRPr>
          </a:p>
        </p:txBody>
      </p:sp>
      <p:pic>
        <p:nvPicPr>
          <p:cNvPr id="27653"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80967"/>
            <a:ext cx="40233600" cy="241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089086"/>
      </p:ext>
    </p:extLst>
  </p:cSld>
  <p:clrMapOvr>
    <a:masterClrMapping/>
  </p:clrMapOvr>
  <p:transition xmlns:p14="http://schemas.microsoft.com/office/powerpoint/2010/mai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680" y="0"/>
            <a:ext cx="36210240" cy="4533898"/>
          </a:xfrm>
        </p:spPr>
        <p:txBody>
          <a:bodyPr/>
          <a:lstStyle/>
          <a:p>
            <a:r>
              <a:rPr lang="en-US" dirty="0" smtClean="0"/>
              <a:t>Aims of the Study</a:t>
            </a:r>
            <a:endParaRPr lang="en-US" dirty="0"/>
          </a:p>
        </p:txBody>
      </p:sp>
      <p:sp>
        <p:nvSpPr>
          <p:cNvPr id="3" name="Content Placeholder 2"/>
          <p:cNvSpPr>
            <a:spLocks noGrp="1"/>
          </p:cNvSpPr>
          <p:nvPr>
            <p:ph idx="1"/>
          </p:nvPr>
        </p:nvSpPr>
        <p:spPr>
          <a:xfrm>
            <a:off x="1676400" y="6144860"/>
            <a:ext cx="36210240" cy="9342120"/>
          </a:xfrm>
        </p:spPr>
        <p:txBody>
          <a:bodyPr>
            <a:noAutofit/>
          </a:bodyPr>
          <a:lstStyle/>
          <a:p>
            <a:pPr lvl="0"/>
            <a:r>
              <a:rPr lang="en-US" sz="8800" dirty="0"/>
              <a:t>Determine the sensitivity/specificity of a urine glucose dipstick compared to the gold standard oral glucose tolerance test in the MPT </a:t>
            </a:r>
            <a:r>
              <a:rPr lang="en-US" sz="8800" dirty="0" smtClean="0"/>
              <a:t>population</a:t>
            </a:r>
            <a:endParaRPr lang="en-US" sz="8800" dirty="0"/>
          </a:p>
          <a:p>
            <a:pPr lvl="0"/>
            <a:r>
              <a:rPr lang="en-US" sz="8800" dirty="0" smtClean="0"/>
              <a:t>Determine </a:t>
            </a:r>
            <a:r>
              <a:rPr lang="en-US" sz="8800" dirty="0"/>
              <a:t>the sensitivity/specificity of alternative screening </a:t>
            </a:r>
            <a:r>
              <a:rPr lang="en-US" sz="8800" dirty="0" smtClean="0"/>
              <a:t>methods </a:t>
            </a:r>
            <a:r>
              <a:rPr lang="en-US" sz="8800" dirty="0"/>
              <a:t>compared to the gold standard oral glucose tolerance test in the MPT population.  </a:t>
            </a:r>
          </a:p>
          <a:p>
            <a:pPr lvl="0"/>
            <a:r>
              <a:rPr lang="en-US" sz="8800" dirty="0"/>
              <a:t>Compare two separate positive screening test for diagnosis of diabetes based on the ADA/ WHO diagnostic criteria  of two positive screening tests</a:t>
            </a:r>
          </a:p>
          <a:p>
            <a:pPr lvl="0"/>
            <a:r>
              <a:rPr lang="en-US" sz="8800" dirty="0"/>
              <a:t> Compare the health status of patients diagnosed as diabetics by urine glucose dipstick to those diagnosed as non-diabetic, based on health history and indicators of co-morbidities (other laboratory tests), with particular attention to OGTT as a foundation for a diagnostic accuracy </a:t>
            </a:r>
            <a:r>
              <a:rPr lang="en-US" sz="8800" dirty="0" smtClean="0"/>
              <a:t>criteria</a:t>
            </a:r>
          </a:p>
          <a:p>
            <a:pPr lvl="0"/>
            <a:r>
              <a:rPr lang="en-US" sz="8800" dirty="0" smtClean="0"/>
              <a:t>Baseline analysis for future tools</a:t>
            </a:r>
            <a:endParaRPr lang="en-US" sz="8800" dirty="0"/>
          </a:p>
          <a:p>
            <a:endParaRPr lang="en-US" sz="8800" dirty="0"/>
          </a:p>
        </p:txBody>
      </p:sp>
      <p:sp>
        <p:nvSpPr>
          <p:cNvPr id="4" name="Date Placeholder 3"/>
          <p:cNvSpPr>
            <a:spLocks noGrp="1"/>
          </p:cNvSpPr>
          <p:nvPr>
            <p:ph type="dt" sz="half" idx="10"/>
          </p:nvPr>
        </p:nvSpPr>
        <p:spPr/>
        <p:txBody>
          <a:bodyPr/>
          <a:lstStyle/>
          <a:p>
            <a:pPr>
              <a:defRPr/>
            </a:pPr>
            <a:fld id="{ECCD3E00-CEA4-450C-A353-57581A4E7E6D}" type="datetime1">
              <a:rPr lang="en-US" smtClean="0"/>
              <a:pPr>
                <a:defRPr/>
              </a:pPr>
              <a:t>2/5/14</a:t>
            </a:fld>
            <a:endParaRPr lang="en-US" dirty="0"/>
          </a:p>
        </p:txBody>
      </p:sp>
      <p:sp>
        <p:nvSpPr>
          <p:cNvPr id="5" name="Slide Number Placeholder 4"/>
          <p:cNvSpPr>
            <a:spLocks noGrp="1"/>
          </p:cNvSpPr>
          <p:nvPr>
            <p:ph type="sldNum" sz="quarter" idx="11"/>
          </p:nvPr>
        </p:nvSpPr>
        <p:spPr/>
        <p:txBody>
          <a:bodyPr/>
          <a:lstStyle/>
          <a:p>
            <a:pPr>
              <a:defRPr/>
            </a:pPr>
            <a:r>
              <a:rPr lang="en-US" smtClean="0"/>
              <a:t>Page </a:t>
            </a:r>
            <a:fld id="{284DCFF7-7579-49A2-98D3-D4AD5C2A86E3}" type="slidenum">
              <a:rPr lang="en-US" smtClean="0"/>
              <a:pPr>
                <a:defRPr/>
              </a:pPr>
              <a:t>38</a:t>
            </a:fld>
            <a:endParaRPr lang="en-US"/>
          </a:p>
        </p:txBody>
      </p:sp>
    </p:spTree>
    <p:extLst>
      <p:ext uri="{BB962C8B-B14F-4D97-AF65-F5344CB8AC3E}">
        <p14:creationId xmlns:p14="http://schemas.microsoft.com/office/powerpoint/2010/main" val="2691258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3"/>
          <p:cNvSpPr>
            <a:spLocks noGrp="1"/>
          </p:cNvSpPr>
          <p:nvPr>
            <p:ph type="title"/>
          </p:nvPr>
        </p:nvSpPr>
        <p:spPr>
          <a:xfrm>
            <a:off x="2011682" y="1371600"/>
            <a:ext cx="13236577" cy="3383280"/>
          </a:xfrm>
        </p:spPr>
        <p:txBody>
          <a:bodyPr/>
          <a:lstStyle/>
          <a:p>
            <a:r>
              <a:rPr lang="en-US" smtClean="0"/>
              <a:t>Study Location: Boray  Santhepheap </a:t>
            </a:r>
          </a:p>
        </p:txBody>
      </p:sp>
      <p:sp>
        <p:nvSpPr>
          <p:cNvPr id="6" name="Text Placeholder 5"/>
          <p:cNvSpPr>
            <a:spLocks noGrp="1"/>
          </p:cNvSpPr>
          <p:nvPr>
            <p:ph type="body" sz="half" idx="2"/>
          </p:nvPr>
        </p:nvSpPr>
        <p:spPr>
          <a:xfrm>
            <a:off x="2011682" y="4754880"/>
            <a:ext cx="13236577" cy="6217920"/>
          </a:xfrm>
        </p:spPr>
        <p:txBody>
          <a:bodyPr>
            <a:normAutofit fontScale="92500" lnSpcReduction="20000"/>
          </a:bodyPr>
          <a:lstStyle/>
          <a:p>
            <a:pPr marL="1306278" indent="-1306278">
              <a:buFont typeface="Arial"/>
              <a:buChar char="•"/>
              <a:defRPr/>
            </a:pPr>
            <a:r>
              <a:rPr lang="en-US" dirty="0" smtClean="0">
                <a:ea typeface="ＭＳ Ｐゴシック" charset="0"/>
                <a:cs typeface="+mn-cs"/>
              </a:rPr>
              <a:t>Approximately 12 kilometers from central Phnom </a:t>
            </a:r>
            <a:r>
              <a:rPr lang="en-US" dirty="0" err="1" smtClean="0">
                <a:ea typeface="ＭＳ Ｐゴシック" charset="0"/>
                <a:cs typeface="+mn-cs"/>
              </a:rPr>
              <a:t>Phen</a:t>
            </a:r>
            <a:endParaRPr lang="en-US" dirty="0" smtClean="0">
              <a:ea typeface="ＭＳ Ｐゴシック" charset="0"/>
              <a:cs typeface="+mn-cs"/>
            </a:endParaRPr>
          </a:p>
          <a:p>
            <a:pPr marL="1306278" indent="-1306278">
              <a:buFont typeface="Arial"/>
              <a:buChar char="•"/>
              <a:defRPr/>
            </a:pPr>
            <a:r>
              <a:rPr lang="en-US" dirty="0" smtClean="0">
                <a:ea typeface="ＭＳ Ｐゴシック" charset="0"/>
                <a:cs typeface="+mn-cs"/>
              </a:rPr>
              <a:t>8 kilometers to the district hospital</a:t>
            </a:r>
          </a:p>
          <a:p>
            <a:pPr marL="1306278" indent="-1306278">
              <a:buFont typeface="Arial"/>
              <a:buChar char="•"/>
              <a:defRPr/>
            </a:pPr>
            <a:r>
              <a:rPr lang="en-US" dirty="0" smtClean="0">
                <a:ea typeface="ＭＳ Ｐゴシック" charset="0"/>
                <a:cs typeface="+mn-cs"/>
              </a:rPr>
              <a:t>Peer educator in place</a:t>
            </a:r>
          </a:p>
          <a:p>
            <a:pPr marL="1306278" indent="-1306278">
              <a:buFont typeface="Arial"/>
              <a:buChar char="•"/>
              <a:defRPr/>
            </a:pPr>
            <a:r>
              <a:rPr lang="en-US" dirty="0" smtClean="0">
                <a:ea typeface="ＭＳ Ｐゴシック" charset="0"/>
                <a:cs typeface="+mn-cs"/>
              </a:rPr>
              <a:t>Population: approximately 2,500</a:t>
            </a:r>
          </a:p>
          <a:p>
            <a:pPr>
              <a:defRPr/>
            </a:pPr>
            <a:endParaRPr lang="en-US" dirty="0">
              <a:ea typeface="ＭＳ Ｐゴシック" charset="0"/>
              <a:cs typeface="+mn-cs"/>
            </a:endParaRPr>
          </a:p>
        </p:txBody>
      </p:sp>
      <p:pic>
        <p:nvPicPr>
          <p:cNvPr id="28675" name="Picture 7" descr="map.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69840" y="1097280"/>
            <a:ext cx="20368260" cy="300913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2923520"/>
            <a:ext cx="12125960" cy="1414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96603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2011680" y="0"/>
            <a:ext cx="36210244" cy="5486400"/>
          </a:xfrm>
        </p:spPr>
        <p:txBody>
          <a:bodyPr/>
          <a:lstStyle/>
          <a:p>
            <a:r>
              <a:rPr lang="en-US" dirty="0" smtClean="0"/>
              <a:t>Case</a:t>
            </a:r>
          </a:p>
        </p:txBody>
      </p:sp>
      <p:pic>
        <p:nvPicPr>
          <p:cNvPr id="16386"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rcRect t="32237" b="32237"/>
          <a:stretch>
            <a:fillRect/>
          </a:stretch>
        </p:blipFill>
        <p:spPr>
          <a:xfrm>
            <a:off x="28834080" y="33649922"/>
            <a:ext cx="36210240" cy="9342120"/>
          </a:xfrm>
        </p:spPr>
      </p:pic>
      <p:sp>
        <p:nvSpPr>
          <p:cNvPr id="1638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100">
                <a:solidFill>
                  <a:schemeClr val="tx1"/>
                </a:solidFill>
                <a:latin typeface="Calibri" pitchFamily="34" charset="0"/>
                <a:ea typeface="MS PGothic" pitchFamily="34" charset="-128"/>
              </a:defRPr>
            </a:lvl1pPr>
            <a:lvl2pPr marL="3396322" indent="-1306278" eaLnBrk="0" hangingPunct="0">
              <a:defRPr sz="9100">
                <a:solidFill>
                  <a:schemeClr val="tx1"/>
                </a:solidFill>
                <a:latin typeface="Calibri" pitchFamily="34" charset="0"/>
                <a:ea typeface="MS PGothic" pitchFamily="34" charset="-128"/>
              </a:defRPr>
            </a:lvl2pPr>
            <a:lvl3pPr marL="5225110" indent="-1045022" eaLnBrk="0" hangingPunct="0">
              <a:defRPr sz="9100">
                <a:solidFill>
                  <a:schemeClr val="tx1"/>
                </a:solidFill>
                <a:latin typeface="Calibri" pitchFamily="34" charset="0"/>
                <a:ea typeface="MS PGothic" pitchFamily="34" charset="-128"/>
              </a:defRPr>
            </a:lvl3pPr>
            <a:lvl4pPr marL="7315154" indent="-1045022" eaLnBrk="0" hangingPunct="0">
              <a:defRPr sz="9100">
                <a:solidFill>
                  <a:schemeClr val="tx1"/>
                </a:solidFill>
                <a:latin typeface="Calibri" pitchFamily="34" charset="0"/>
                <a:ea typeface="MS PGothic" pitchFamily="34" charset="-128"/>
              </a:defRPr>
            </a:lvl4pPr>
            <a:lvl5pPr marL="9405198" indent="-1045022" eaLnBrk="0" hangingPunct="0">
              <a:defRPr sz="9100">
                <a:solidFill>
                  <a:schemeClr val="tx1"/>
                </a:solidFill>
                <a:latin typeface="Calibri" pitchFamily="34" charset="0"/>
                <a:ea typeface="MS PGothic" pitchFamily="34" charset="-128"/>
              </a:defRPr>
            </a:lvl5pPr>
            <a:lvl6pPr marL="11495242"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6pPr>
            <a:lvl7pPr marL="13585287"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7pPr>
            <a:lvl8pPr marL="15675331"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8pPr>
            <a:lvl9pPr marL="17765375"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9pPr>
          </a:lstStyle>
          <a:p>
            <a:pPr eaLnBrk="1" hangingPunct="1"/>
            <a:fld id="{D4862DC7-2860-4732-AA65-8C24EE4B994F}" type="datetime1">
              <a:rPr lang="en-US" sz="4600">
                <a:solidFill>
                  <a:srgbClr val="E6D1A3"/>
                </a:solidFill>
              </a:rPr>
              <a:pPr eaLnBrk="1" hangingPunct="1"/>
              <a:t>2/5/14</a:t>
            </a:fld>
            <a:endParaRPr lang="en-US" sz="4600">
              <a:solidFill>
                <a:srgbClr val="E6D1A3"/>
              </a:solidFill>
            </a:endParaRPr>
          </a:p>
        </p:txBody>
      </p:sp>
      <p:sp>
        <p:nvSpPr>
          <p:cNvPr id="1638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100">
                <a:solidFill>
                  <a:schemeClr val="tx1"/>
                </a:solidFill>
                <a:latin typeface="Calibri" pitchFamily="34" charset="0"/>
                <a:ea typeface="MS PGothic" pitchFamily="34" charset="-128"/>
              </a:defRPr>
            </a:lvl1pPr>
            <a:lvl2pPr marL="3396322" indent="-1306278" eaLnBrk="0" hangingPunct="0">
              <a:defRPr sz="9100">
                <a:solidFill>
                  <a:schemeClr val="tx1"/>
                </a:solidFill>
                <a:latin typeface="Calibri" pitchFamily="34" charset="0"/>
                <a:ea typeface="MS PGothic" pitchFamily="34" charset="-128"/>
              </a:defRPr>
            </a:lvl2pPr>
            <a:lvl3pPr marL="5225110" indent="-1045022" eaLnBrk="0" hangingPunct="0">
              <a:defRPr sz="9100">
                <a:solidFill>
                  <a:schemeClr val="tx1"/>
                </a:solidFill>
                <a:latin typeface="Calibri" pitchFamily="34" charset="0"/>
                <a:ea typeface="MS PGothic" pitchFamily="34" charset="-128"/>
              </a:defRPr>
            </a:lvl3pPr>
            <a:lvl4pPr marL="7315154" indent="-1045022" eaLnBrk="0" hangingPunct="0">
              <a:defRPr sz="9100">
                <a:solidFill>
                  <a:schemeClr val="tx1"/>
                </a:solidFill>
                <a:latin typeface="Calibri" pitchFamily="34" charset="0"/>
                <a:ea typeface="MS PGothic" pitchFamily="34" charset="-128"/>
              </a:defRPr>
            </a:lvl4pPr>
            <a:lvl5pPr marL="9405198" indent="-1045022" eaLnBrk="0" hangingPunct="0">
              <a:defRPr sz="9100">
                <a:solidFill>
                  <a:schemeClr val="tx1"/>
                </a:solidFill>
                <a:latin typeface="Calibri" pitchFamily="34" charset="0"/>
                <a:ea typeface="MS PGothic" pitchFamily="34" charset="-128"/>
              </a:defRPr>
            </a:lvl5pPr>
            <a:lvl6pPr marL="11495242"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6pPr>
            <a:lvl7pPr marL="13585287"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7pPr>
            <a:lvl8pPr marL="15675331"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8pPr>
            <a:lvl9pPr marL="17765375"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9pPr>
          </a:lstStyle>
          <a:p>
            <a:pPr eaLnBrk="1" hangingPunct="1"/>
            <a:r>
              <a:rPr lang="en-US" sz="4600">
                <a:solidFill>
                  <a:srgbClr val="E6D1A3"/>
                </a:solidFill>
              </a:rPr>
              <a:t>Page </a:t>
            </a:r>
            <a:fld id="{EE512540-DE4D-4707-815D-54B360C94A27}" type="slidenum">
              <a:rPr lang="en-US" sz="4600">
                <a:solidFill>
                  <a:srgbClr val="E6D1A3"/>
                </a:solidFill>
              </a:rPr>
              <a:pPr eaLnBrk="1" hangingPunct="1"/>
              <a:t>4</a:t>
            </a:fld>
            <a:endParaRPr lang="en-US" sz="4600">
              <a:solidFill>
                <a:srgbClr val="E6D1A3"/>
              </a:solidFill>
            </a:endParaRPr>
          </a:p>
        </p:txBody>
      </p:sp>
      <p:sp>
        <p:nvSpPr>
          <p:cNvPr id="16389" name="TextBox 5"/>
          <p:cNvSpPr txBox="1">
            <a:spLocks noChangeArrowheads="1"/>
          </p:cNvSpPr>
          <p:nvPr/>
        </p:nvSpPr>
        <p:spPr bwMode="auto">
          <a:xfrm>
            <a:off x="5029200" y="28529280"/>
            <a:ext cx="30580330" cy="153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18009" tIns="209004" rIns="418009" bIns="209004">
            <a:spAutoFit/>
          </a:bodyPr>
          <a:lstStyle>
            <a:lvl1pPr eaLnBrk="0" hangingPunct="0">
              <a:defRPr sz="2000">
                <a:solidFill>
                  <a:schemeClr val="tx1"/>
                </a:solidFill>
                <a:latin typeface="Calibri" pitchFamily="34" charset="0"/>
                <a:ea typeface="MS PGothic" pitchFamily="34" charset="-128"/>
              </a:defRPr>
            </a:lvl1pPr>
            <a:lvl2pPr marL="742950" indent="-285750" eaLnBrk="0" hangingPunct="0">
              <a:defRPr sz="2000">
                <a:solidFill>
                  <a:schemeClr val="tx1"/>
                </a:solidFill>
                <a:latin typeface="Calibri" pitchFamily="34" charset="0"/>
                <a:ea typeface="MS PGothic" pitchFamily="34" charset="-128"/>
              </a:defRPr>
            </a:lvl2pPr>
            <a:lvl3pPr marL="1143000" indent="-228600" eaLnBrk="0" hangingPunct="0">
              <a:defRPr sz="2000">
                <a:solidFill>
                  <a:schemeClr val="tx1"/>
                </a:solidFill>
                <a:latin typeface="Calibri" pitchFamily="34" charset="0"/>
                <a:ea typeface="MS PGothic" pitchFamily="34" charset="-128"/>
              </a:defRPr>
            </a:lvl3pPr>
            <a:lvl4pPr marL="1600200" indent="-228600" eaLnBrk="0" hangingPunct="0">
              <a:defRPr sz="2000">
                <a:solidFill>
                  <a:schemeClr val="tx1"/>
                </a:solidFill>
                <a:latin typeface="Calibri" pitchFamily="34" charset="0"/>
                <a:ea typeface="MS PGothic" pitchFamily="34" charset="-128"/>
              </a:defRPr>
            </a:lvl4pPr>
            <a:lvl5pPr marL="2057400" indent="-228600" eaLnBrk="0" hangingPunct="0">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SzPct val="75000"/>
              <a:defRPr sz="2000">
                <a:solidFill>
                  <a:schemeClr val="tx1"/>
                </a:solidFill>
                <a:latin typeface="Calibri" pitchFamily="34" charset="0"/>
                <a:ea typeface="MS PGothic" pitchFamily="34" charset="-128"/>
              </a:defRPr>
            </a:lvl9pPr>
          </a:lstStyle>
          <a:p>
            <a:pPr algn="ctr" eaLnBrk="1" hangingPunct="1"/>
            <a:r>
              <a:rPr lang="ja-JP" altLang="en-US" sz="7200" i="1">
                <a:solidFill>
                  <a:srgbClr val="8F8F8F"/>
                </a:solidFill>
                <a:latin typeface="Century Gothic" pitchFamily="34" charset="0"/>
              </a:rPr>
              <a:t>“</a:t>
            </a:r>
            <a:r>
              <a:rPr lang="en-US" altLang="ja-JP" sz="7200" i="1">
                <a:solidFill>
                  <a:srgbClr val="8F8F8F"/>
                </a:solidFill>
                <a:latin typeface="Century Gothic" pitchFamily="34" charset="0"/>
              </a:rPr>
              <a:t>I wish I had HIV</a:t>
            </a:r>
            <a:r>
              <a:rPr lang="ja-JP" altLang="en-US" sz="7200" i="1">
                <a:solidFill>
                  <a:srgbClr val="8F8F8F"/>
                </a:solidFill>
                <a:latin typeface="Century Gothic" pitchFamily="34" charset="0"/>
              </a:rPr>
              <a:t>”</a:t>
            </a:r>
            <a:endParaRPr lang="en-US" sz="7200" i="1">
              <a:solidFill>
                <a:srgbClr val="8F8F8F"/>
              </a:solidFill>
              <a:latin typeface="Century Gothic" pitchFamily="34" charset="0"/>
            </a:endParaRPr>
          </a:p>
        </p:txBody>
      </p:sp>
      <p:pic>
        <p:nvPicPr>
          <p:cNvPr id="163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8230" y="4587240"/>
            <a:ext cx="31991300" cy="2323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bwMode="auto">
          <a:xfrm>
            <a:off x="27038939" y="29260800"/>
            <a:ext cx="13687041" cy="1545475"/>
          </a:xfrm>
          <a:prstGeom prst="rect">
            <a:avLst/>
          </a:prstGeom>
          <a:noFill/>
          <a:ln w="9525">
            <a:noFill/>
            <a:miter lim="800000"/>
            <a:headEnd/>
            <a:tailEnd/>
          </a:ln>
          <a:effectLst/>
        </p:spPr>
        <p:txBody>
          <a:bodyPr wrap="none" lIns="418009" tIns="209004" rIns="418009" bIns="209004">
            <a:spAutoFit/>
          </a:bodyPr>
          <a:lstStyle/>
          <a:p>
            <a:pPr>
              <a:defRPr/>
            </a:pPr>
            <a:r>
              <a:rPr lang="en-US" sz="7300" kern="0" dirty="0">
                <a:solidFill>
                  <a:schemeClr val="tx1">
                    <a:tint val="75000"/>
                  </a:schemeClr>
                </a:solidFill>
              </a:rPr>
              <a:t>Picture Source: </a:t>
            </a:r>
            <a:r>
              <a:rPr lang="en-US" sz="7300" kern="0" dirty="0" err="1">
                <a:solidFill>
                  <a:schemeClr val="tx1">
                    <a:tint val="75000"/>
                  </a:schemeClr>
                </a:solidFill>
              </a:rPr>
              <a:t>www.capacity.org</a:t>
            </a:r>
            <a:endParaRPr lang="en-US" sz="7300" kern="0" dirty="0">
              <a:solidFill>
                <a:schemeClr val="tx1">
                  <a:tint val="75000"/>
                </a:schemeClr>
              </a:solidFill>
            </a:endParaRPr>
          </a:p>
        </p:txBody>
      </p:sp>
    </p:spTree>
    <p:extLst>
      <p:ext uri="{BB962C8B-B14F-4D97-AF65-F5344CB8AC3E}">
        <p14:creationId xmlns:p14="http://schemas.microsoft.com/office/powerpoint/2010/main" val="3293966876"/>
      </p:ext>
    </p:extLst>
  </p:cSld>
  <p:clrMapOvr>
    <a:masterClrMapping/>
  </p:clrMapOvr>
  <p:transition xmlns:p14="http://schemas.microsoft.com/office/powerpoint/2010/mai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Area Map</a:t>
            </a:r>
            <a:endParaRPr lang="en-US" dirty="0"/>
          </a:p>
        </p:txBody>
      </p:sp>
      <p:pic>
        <p:nvPicPr>
          <p:cNvPr id="2050" name="Picture 2" descr="C:\Users\Luckyboy\Desktop\PATH\NECHR-V1\Comment to make change\Borey Santhepheap II Research map with randomize street.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41120" y="5852160"/>
            <a:ext cx="37216080" cy="24858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9597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52800" y="1828803"/>
            <a:ext cx="33863280" cy="1268476"/>
          </a:xfrm>
          <a:prstGeom prst="rect">
            <a:avLst/>
          </a:prstGeom>
          <a:noFill/>
        </p:spPr>
        <p:txBody>
          <a:bodyPr wrap="square" lIns="418009" tIns="209004" rIns="418009" bIns="209004" rtlCol="0">
            <a:spAutoFit/>
          </a:bodyPr>
          <a:lstStyle/>
          <a:p>
            <a:pPr algn="ctr"/>
            <a:r>
              <a:rPr lang="en-US" sz="5500" b="1" i="1" dirty="0">
                <a:solidFill>
                  <a:prstClr val="black"/>
                </a:solidFill>
                <a:latin typeface="Calibri"/>
              </a:rPr>
              <a:t>Value and Implications of Alternative Diabetes Screening Tools – Proposed PATH-Mo Po </a:t>
            </a:r>
            <a:r>
              <a:rPr lang="en-US" sz="5500" b="1" i="1" dirty="0" err="1">
                <a:solidFill>
                  <a:prstClr val="black"/>
                </a:solidFill>
                <a:latin typeface="Calibri"/>
              </a:rPr>
              <a:t>Tsyo</a:t>
            </a:r>
            <a:r>
              <a:rPr lang="en-US" sz="5500" b="1" i="1" dirty="0">
                <a:solidFill>
                  <a:prstClr val="black"/>
                </a:solidFill>
                <a:latin typeface="Calibri"/>
              </a:rPr>
              <a:t> Study</a:t>
            </a:r>
          </a:p>
        </p:txBody>
      </p:sp>
      <p:sp>
        <p:nvSpPr>
          <p:cNvPr id="4" name="TextBox 3"/>
          <p:cNvSpPr txBox="1"/>
          <p:nvPr/>
        </p:nvSpPr>
        <p:spPr>
          <a:xfrm>
            <a:off x="18105122" y="4754880"/>
            <a:ext cx="9513570" cy="4807906"/>
          </a:xfrm>
          <a:prstGeom prst="rect">
            <a:avLst/>
          </a:prstGeom>
          <a:noFill/>
        </p:spPr>
        <p:txBody>
          <a:bodyPr wrap="square" lIns="418009" tIns="209004" rIns="418009" bIns="209004" rtlCol="0">
            <a:spAutoFit/>
          </a:bodyPr>
          <a:lstStyle/>
          <a:p>
            <a:r>
              <a:rPr lang="en-US" sz="5500" b="1" dirty="0">
                <a:solidFill>
                  <a:prstClr val="black"/>
                </a:solidFill>
                <a:latin typeface="Calibri"/>
              </a:rPr>
              <a:t>Objective 1: </a:t>
            </a:r>
            <a:r>
              <a:rPr lang="en-US" sz="4600" dirty="0">
                <a:solidFill>
                  <a:prstClr val="black"/>
                </a:solidFill>
                <a:latin typeface="Calibri"/>
              </a:rPr>
              <a:t>Determine sensitivity/specificity of urine dipstick in MPT population and the relative health status of patients it identifies (in comparison with gold standard/OGTT). </a:t>
            </a:r>
          </a:p>
        </p:txBody>
      </p:sp>
      <p:sp>
        <p:nvSpPr>
          <p:cNvPr id="5" name="TextBox 4"/>
          <p:cNvSpPr txBox="1"/>
          <p:nvPr/>
        </p:nvSpPr>
        <p:spPr>
          <a:xfrm>
            <a:off x="28498800" y="4866893"/>
            <a:ext cx="11064240" cy="3392134"/>
          </a:xfrm>
          <a:prstGeom prst="rect">
            <a:avLst/>
          </a:prstGeom>
          <a:noFill/>
        </p:spPr>
        <p:txBody>
          <a:bodyPr wrap="square" lIns="418009" tIns="209004" rIns="418009" bIns="209004" rtlCol="0">
            <a:spAutoFit/>
          </a:bodyPr>
          <a:lstStyle/>
          <a:p>
            <a:r>
              <a:rPr lang="en-US" sz="5500" b="1" dirty="0">
                <a:solidFill>
                  <a:prstClr val="black"/>
                </a:solidFill>
                <a:latin typeface="Calibri"/>
              </a:rPr>
              <a:t>Objective 2:  </a:t>
            </a:r>
            <a:r>
              <a:rPr lang="en-US" sz="4600" dirty="0">
                <a:solidFill>
                  <a:prstClr val="black"/>
                </a:solidFill>
                <a:latin typeface="Calibri"/>
              </a:rPr>
              <a:t>Assess operational and logistical requirements of introducing alterative, more sensitive screening approaches</a:t>
            </a:r>
          </a:p>
        </p:txBody>
      </p:sp>
      <p:sp>
        <p:nvSpPr>
          <p:cNvPr id="6" name="TextBox 5"/>
          <p:cNvSpPr txBox="1"/>
          <p:nvPr/>
        </p:nvSpPr>
        <p:spPr>
          <a:xfrm>
            <a:off x="1151260" y="5943888"/>
            <a:ext cx="14417040" cy="4669407"/>
          </a:xfrm>
          <a:prstGeom prst="rect">
            <a:avLst/>
          </a:prstGeom>
          <a:noFill/>
          <a:ln w="19050">
            <a:solidFill>
              <a:schemeClr val="tx1"/>
            </a:solidFill>
          </a:ln>
        </p:spPr>
        <p:txBody>
          <a:bodyPr wrap="square" lIns="418009" tIns="209004" rIns="418009" bIns="209004" rtlCol="0">
            <a:spAutoFit/>
          </a:bodyPr>
          <a:lstStyle/>
          <a:p>
            <a:pPr algn="ctr"/>
            <a:r>
              <a:rPr lang="en-US" sz="4600" dirty="0">
                <a:solidFill>
                  <a:prstClr val="black"/>
                </a:solidFill>
                <a:latin typeface="Calibri"/>
              </a:rPr>
              <a:t>Recruitment of participants: Follow </a:t>
            </a:r>
            <a:r>
              <a:rPr lang="en-US" sz="4600" u="sng" dirty="0">
                <a:solidFill>
                  <a:prstClr val="black"/>
                </a:solidFill>
                <a:latin typeface="Calibri"/>
              </a:rPr>
              <a:t>routinely</a:t>
            </a:r>
            <a:r>
              <a:rPr lang="en-US" sz="4600" dirty="0">
                <a:solidFill>
                  <a:prstClr val="black"/>
                </a:solidFill>
                <a:latin typeface="Calibri"/>
              </a:rPr>
              <a:t> screened and (self-)referred) new MPT patients. N=1315 (assuming 5% prevalence). Site=  Phnom </a:t>
            </a:r>
            <a:r>
              <a:rPr lang="en-US" sz="4600" dirty="0" err="1">
                <a:solidFill>
                  <a:prstClr val="black"/>
                </a:solidFill>
                <a:latin typeface="Calibri"/>
              </a:rPr>
              <a:t>Phen</a:t>
            </a:r>
            <a:r>
              <a:rPr lang="en-US" sz="4600" dirty="0">
                <a:solidFill>
                  <a:prstClr val="black"/>
                </a:solidFill>
                <a:latin typeface="Calibri"/>
              </a:rPr>
              <a:t> </a:t>
            </a:r>
            <a:r>
              <a:rPr lang="en-US" sz="4600" dirty="0" err="1">
                <a:solidFill>
                  <a:prstClr val="black"/>
                </a:solidFill>
                <a:latin typeface="Calibri"/>
              </a:rPr>
              <a:t>Municipality,District</a:t>
            </a:r>
            <a:r>
              <a:rPr lang="en-US" sz="4600" dirty="0">
                <a:solidFill>
                  <a:prstClr val="black"/>
                </a:solidFill>
                <a:latin typeface="Calibri"/>
              </a:rPr>
              <a:t> </a:t>
            </a:r>
            <a:r>
              <a:rPr lang="en-US" sz="4600" dirty="0" err="1">
                <a:solidFill>
                  <a:prstClr val="black"/>
                </a:solidFill>
                <a:latin typeface="Calibri"/>
              </a:rPr>
              <a:t>Dangkao</a:t>
            </a:r>
            <a:r>
              <a:rPr lang="en-US" sz="4600" dirty="0">
                <a:solidFill>
                  <a:prstClr val="black"/>
                </a:solidFill>
                <a:latin typeface="Calibri"/>
              </a:rPr>
              <a:t>, Commune </a:t>
            </a:r>
            <a:r>
              <a:rPr lang="en-US" sz="4600" dirty="0" err="1">
                <a:solidFill>
                  <a:prstClr val="black"/>
                </a:solidFill>
                <a:latin typeface="Calibri"/>
              </a:rPr>
              <a:t>Chom</a:t>
            </a:r>
            <a:r>
              <a:rPr lang="en-US" sz="4600" dirty="0">
                <a:solidFill>
                  <a:prstClr val="black"/>
                </a:solidFill>
                <a:latin typeface="Calibri"/>
              </a:rPr>
              <a:t> Chao, in </a:t>
            </a:r>
            <a:r>
              <a:rPr lang="en-US" sz="4600" dirty="0" err="1">
                <a:solidFill>
                  <a:prstClr val="black"/>
                </a:solidFill>
                <a:latin typeface="Calibri"/>
              </a:rPr>
              <a:t>Boray</a:t>
            </a:r>
            <a:r>
              <a:rPr lang="en-US" sz="4600" dirty="0">
                <a:solidFill>
                  <a:prstClr val="black"/>
                </a:solidFill>
                <a:latin typeface="Calibri"/>
              </a:rPr>
              <a:t> </a:t>
            </a:r>
            <a:r>
              <a:rPr lang="en-US" sz="4600" dirty="0" err="1">
                <a:solidFill>
                  <a:prstClr val="black"/>
                </a:solidFill>
                <a:latin typeface="Calibri"/>
              </a:rPr>
              <a:t>Santhepheap</a:t>
            </a:r>
            <a:r>
              <a:rPr lang="en-US" sz="4600" dirty="0">
                <a:solidFill>
                  <a:prstClr val="black"/>
                </a:solidFill>
                <a:latin typeface="Calibri"/>
              </a:rPr>
              <a:t> </a:t>
            </a:r>
          </a:p>
          <a:p>
            <a:pPr algn="ctr"/>
            <a:endParaRPr lang="en-US" sz="4600" dirty="0">
              <a:solidFill>
                <a:prstClr val="black"/>
              </a:solidFill>
              <a:latin typeface="Calibri"/>
            </a:endParaRPr>
          </a:p>
        </p:txBody>
      </p:sp>
      <p:sp>
        <p:nvSpPr>
          <p:cNvPr id="7" name="TextBox 6"/>
          <p:cNvSpPr txBox="1"/>
          <p:nvPr/>
        </p:nvSpPr>
        <p:spPr>
          <a:xfrm>
            <a:off x="1151260" y="10698770"/>
            <a:ext cx="14271620" cy="1129976"/>
          </a:xfrm>
          <a:prstGeom prst="rect">
            <a:avLst/>
          </a:prstGeom>
          <a:noFill/>
          <a:ln w="19050">
            <a:solidFill>
              <a:schemeClr val="tx1"/>
            </a:solidFill>
          </a:ln>
        </p:spPr>
        <p:txBody>
          <a:bodyPr wrap="square" lIns="418009" tIns="209004" rIns="418009" bIns="209004" rtlCol="0">
            <a:spAutoFit/>
          </a:bodyPr>
          <a:lstStyle/>
          <a:p>
            <a:pPr algn="ctr"/>
            <a:r>
              <a:rPr lang="en-US" sz="4600" dirty="0">
                <a:solidFill>
                  <a:prstClr val="black"/>
                </a:solidFill>
                <a:latin typeface="Calibri"/>
              </a:rPr>
              <a:t>Self Screening with Urine Glucose Dipstick</a:t>
            </a:r>
          </a:p>
        </p:txBody>
      </p:sp>
      <p:sp>
        <p:nvSpPr>
          <p:cNvPr id="9" name="TextBox 8"/>
          <p:cNvSpPr txBox="1"/>
          <p:nvPr/>
        </p:nvSpPr>
        <p:spPr>
          <a:xfrm>
            <a:off x="1005840" y="15361922"/>
            <a:ext cx="7040880" cy="1129976"/>
          </a:xfrm>
          <a:prstGeom prst="rect">
            <a:avLst/>
          </a:prstGeom>
          <a:noFill/>
          <a:ln w="19050">
            <a:solidFill>
              <a:schemeClr val="tx1"/>
            </a:solidFill>
          </a:ln>
        </p:spPr>
        <p:txBody>
          <a:bodyPr wrap="square" lIns="418009" tIns="209004" rIns="418009" bIns="209004" rtlCol="0">
            <a:spAutoFit/>
          </a:bodyPr>
          <a:lstStyle/>
          <a:p>
            <a:pPr algn="ctr"/>
            <a:r>
              <a:rPr lang="en-US" sz="4600" dirty="0">
                <a:solidFill>
                  <a:prstClr val="black"/>
                </a:solidFill>
                <a:latin typeface="Calibri"/>
              </a:rPr>
              <a:t>FBG</a:t>
            </a:r>
          </a:p>
        </p:txBody>
      </p:sp>
      <p:sp>
        <p:nvSpPr>
          <p:cNvPr id="11" name="TextBox 10"/>
          <p:cNvSpPr txBox="1"/>
          <p:nvPr/>
        </p:nvSpPr>
        <p:spPr>
          <a:xfrm>
            <a:off x="1005840" y="16824962"/>
            <a:ext cx="7040880" cy="1129976"/>
          </a:xfrm>
          <a:prstGeom prst="rect">
            <a:avLst/>
          </a:prstGeom>
          <a:noFill/>
          <a:ln w="19050">
            <a:solidFill>
              <a:schemeClr val="tx1"/>
            </a:solidFill>
          </a:ln>
        </p:spPr>
        <p:txBody>
          <a:bodyPr wrap="square" lIns="418009" tIns="209004" rIns="418009" bIns="209004" rtlCol="0">
            <a:spAutoFit/>
          </a:bodyPr>
          <a:lstStyle/>
          <a:p>
            <a:pPr algn="ctr"/>
            <a:r>
              <a:rPr lang="en-US" sz="4600" dirty="0">
                <a:solidFill>
                  <a:prstClr val="black"/>
                </a:solidFill>
                <a:latin typeface="Calibri"/>
              </a:rPr>
              <a:t>A1c</a:t>
            </a:r>
          </a:p>
        </p:txBody>
      </p:sp>
      <p:sp>
        <p:nvSpPr>
          <p:cNvPr id="12" name="TextBox 11"/>
          <p:cNvSpPr txBox="1"/>
          <p:nvPr/>
        </p:nvSpPr>
        <p:spPr>
          <a:xfrm>
            <a:off x="1151260" y="22768850"/>
            <a:ext cx="14417040" cy="1129976"/>
          </a:xfrm>
          <a:prstGeom prst="rect">
            <a:avLst/>
          </a:prstGeom>
          <a:noFill/>
          <a:ln w="19050">
            <a:solidFill>
              <a:schemeClr val="tx1"/>
            </a:solidFill>
          </a:ln>
        </p:spPr>
        <p:txBody>
          <a:bodyPr wrap="square" lIns="418009" tIns="209004" rIns="418009" bIns="209004" rtlCol="0">
            <a:spAutoFit/>
          </a:bodyPr>
          <a:lstStyle/>
          <a:p>
            <a:pPr algn="ctr"/>
            <a:r>
              <a:rPr lang="en-US" sz="4600" dirty="0">
                <a:solidFill>
                  <a:prstClr val="black"/>
                </a:solidFill>
                <a:latin typeface="Calibri"/>
              </a:rPr>
              <a:t>Deliver screening results to participant</a:t>
            </a:r>
          </a:p>
        </p:txBody>
      </p:sp>
      <p:sp>
        <p:nvSpPr>
          <p:cNvPr id="13" name="TextBox 12"/>
          <p:cNvSpPr txBox="1"/>
          <p:nvPr/>
        </p:nvSpPr>
        <p:spPr>
          <a:xfrm>
            <a:off x="18440400" y="10881072"/>
            <a:ext cx="8382000" cy="3253634"/>
          </a:xfrm>
          <a:prstGeom prst="rect">
            <a:avLst/>
          </a:prstGeom>
          <a:noFill/>
          <a:ln w="19050" cmpd="sng">
            <a:solidFill>
              <a:schemeClr val="tx1"/>
            </a:solidFill>
          </a:ln>
        </p:spPr>
        <p:txBody>
          <a:bodyPr wrap="square" lIns="418009" tIns="209004" rIns="418009" bIns="209004" rtlCol="0">
            <a:spAutoFit/>
          </a:bodyPr>
          <a:lstStyle/>
          <a:p>
            <a:pPr algn="ctr"/>
            <a:r>
              <a:rPr lang="en-US" sz="4600" dirty="0">
                <a:solidFill>
                  <a:prstClr val="black"/>
                </a:solidFill>
                <a:latin typeface="Calibri"/>
              </a:rPr>
              <a:t>Determine sensitivity/specificity of Urine Dipstick in MPT population compared to OGCT</a:t>
            </a:r>
          </a:p>
        </p:txBody>
      </p:sp>
      <p:sp>
        <p:nvSpPr>
          <p:cNvPr id="14" name="TextBox 13"/>
          <p:cNvSpPr txBox="1"/>
          <p:nvPr/>
        </p:nvSpPr>
        <p:spPr>
          <a:xfrm>
            <a:off x="1005840" y="27066242"/>
            <a:ext cx="9052560" cy="1129976"/>
          </a:xfrm>
          <a:prstGeom prst="rect">
            <a:avLst/>
          </a:prstGeom>
          <a:noFill/>
          <a:ln w="19050">
            <a:solidFill>
              <a:schemeClr val="tx1"/>
            </a:solidFill>
          </a:ln>
        </p:spPr>
        <p:txBody>
          <a:bodyPr wrap="square" lIns="418009" tIns="209004" rIns="418009" bIns="209004" rtlCol="0">
            <a:spAutoFit/>
          </a:bodyPr>
          <a:lstStyle/>
          <a:p>
            <a:pPr algn="ctr"/>
            <a:r>
              <a:rPr lang="en-US" sz="4600" dirty="0">
                <a:solidFill>
                  <a:prstClr val="black"/>
                </a:solidFill>
                <a:latin typeface="Calibri"/>
              </a:rPr>
              <a:t>Follow up referral of care</a:t>
            </a:r>
          </a:p>
        </p:txBody>
      </p:sp>
      <p:sp>
        <p:nvSpPr>
          <p:cNvPr id="25" name="TextBox 24"/>
          <p:cNvSpPr txBox="1"/>
          <p:nvPr/>
        </p:nvSpPr>
        <p:spPr>
          <a:xfrm>
            <a:off x="18440400" y="14538672"/>
            <a:ext cx="8382000" cy="2545748"/>
          </a:xfrm>
          <a:prstGeom prst="rect">
            <a:avLst/>
          </a:prstGeom>
          <a:noFill/>
          <a:ln w="19050" cmpd="sng">
            <a:solidFill>
              <a:schemeClr val="tx1"/>
            </a:solidFill>
          </a:ln>
        </p:spPr>
        <p:txBody>
          <a:bodyPr wrap="square" lIns="418009" tIns="209004" rIns="418009" bIns="209004" rtlCol="0">
            <a:spAutoFit/>
          </a:bodyPr>
          <a:lstStyle/>
          <a:p>
            <a:pPr algn="ctr"/>
            <a:r>
              <a:rPr lang="en-US" sz="4600" dirty="0">
                <a:solidFill>
                  <a:prstClr val="black"/>
                </a:solidFill>
                <a:latin typeface="Calibri"/>
              </a:rPr>
              <a:t>Determine sensitivity/specificity of FBG compared to OGCT</a:t>
            </a:r>
          </a:p>
        </p:txBody>
      </p:sp>
      <p:sp>
        <p:nvSpPr>
          <p:cNvPr id="26" name="TextBox 25"/>
          <p:cNvSpPr txBox="1"/>
          <p:nvPr/>
        </p:nvSpPr>
        <p:spPr>
          <a:xfrm>
            <a:off x="18440400" y="17098992"/>
            <a:ext cx="8382000" cy="2545748"/>
          </a:xfrm>
          <a:prstGeom prst="rect">
            <a:avLst/>
          </a:prstGeom>
          <a:noFill/>
          <a:ln w="19050" cmpd="sng">
            <a:solidFill>
              <a:schemeClr val="tx1"/>
            </a:solidFill>
            <a:prstDash val="solid"/>
          </a:ln>
        </p:spPr>
        <p:txBody>
          <a:bodyPr wrap="square" lIns="418009" tIns="209004" rIns="418009" bIns="209004" rtlCol="0">
            <a:spAutoFit/>
          </a:bodyPr>
          <a:lstStyle/>
          <a:p>
            <a:pPr algn="ctr"/>
            <a:r>
              <a:rPr lang="en-US" sz="4600" dirty="0">
                <a:solidFill>
                  <a:prstClr val="black"/>
                </a:solidFill>
                <a:latin typeface="Calibri"/>
              </a:rPr>
              <a:t>Determine sensitivity /specificity of A1c compared to OGCT</a:t>
            </a:r>
          </a:p>
        </p:txBody>
      </p:sp>
      <p:sp>
        <p:nvSpPr>
          <p:cNvPr id="27" name="TextBox 26"/>
          <p:cNvSpPr txBox="1"/>
          <p:nvPr/>
        </p:nvSpPr>
        <p:spPr>
          <a:xfrm>
            <a:off x="1005840" y="18288002"/>
            <a:ext cx="7040880" cy="1129976"/>
          </a:xfrm>
          <a:prstGeom prst="rect">
            <a:avLst/>
          </a:prstGeom>
          <a:noFill/>
          <a:ln w="19050">
            <a:solidFill>
              <a:schemeClr val="tx1"/>
            </a:solidFill>
          </a:ln>
        </p:spPr>
        <p:txBody>
          <a:bodyPr wrap="square" lIns="418009" tIns="209004" rIns="418009" bIns="209004" rtlCol="0">
            <a:spAutoFit/>
          </a:bodyPr>
          <a:lstStyle/>
          <a:p>
            <a:pPr algn="ctr"/>
            <a:r>
              <a:rPr lang="en-US" sz="4600" dirty="0">
                <a:solidFill>
                  <a:prstClr val="black"/>
                </a:solidFill>
                <a:latin typeface="Calibri"/>
              </a:rPr>
              <a:t>Health History, Biometrics</a:t>
            </a:r>
          </a:p>
        </p:txBody>
      </p:sp>
      <p:cxnSp>
        <p:nvCxnSpPr>
          <p:cNvPr id="28" name="Straight Arrow Connector 27"/>
          <p:cNvCxnSpPr>
            <a:stCxn id="131" idx="2"/>
            <a:endCxn id="130" idx="0"/>
          </p:cNvCxnSpPr>
          <p:nvPr/>
        </p:nvCxnSpPr>
        <p:spPr>
          <a:xfrm>
            <a:off x="8382000" y="12435840"/>
            <a:ext cx="0" cy="10972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12" idx="2"/>
          </p:cNvCxnSpPr>
          <p:nvPr/>
        </p:nvCxnSpPr>
        <p:spPr>
          <a:xfrm flipH="1">
            <a:off x="3162940" y="23898826"/>
            <a:ext cx="5196840" cy="14303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2" idx="2"/>
          </p:cNvCxnSpPr>
          <p:nvPr/>
        </p:nvCxnSpPr>
        <p:spPr>
          <a:xfrm>
            <a:off x="8359780" y="23898826"/>
            <a:ext cx="5029200" cy="14303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6" idx="2"/>
            <a:endCxn id="7" idx="0"/>
          </p:cNvCxnSpPr>
          <p:nvPr/>
        </p:nvCxnSpPr>
        <p:spPr>
          <a:xfrm flipH="1">
            <a:off x="8287070" y="10613295"/>
            <a:ext cx="72710" cy="854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29169360" y="10972800"/>
            <a:ext cx="8382000" cy="3961521"/>
          </a:xfrm>
          <a:prstGeom prst="rect">
            <a:avLst/>
          </a:prstGeom>
          <a:noFill/>
          <a:ln w="19050" cmpd="sng">
            <a:solidFill>
              <a:schemeClr val="tx1"/>
            </a:solidFill>
          </a:ln>
        </p:spPr>
        <p:txBody>
          <a:bodyPr wrap="square" lIns="418009" tIns="209004" rIns="418009" bIns="209004" rtlCol="0">
            <a:spAutoFit/>
          </a:bodyPr>
          <a:lstStyle/>
          <a:p>
            <a:pPr algn="ctr"/>
            <a:r>
              <a:rPr lang="en-US" sz="4600" dirty="0">
                <a:solidFill>
                  <a:prstClr val="black"/>
                </a:solidFill>
                <a:latin typeface="Calibri"/>
              </a:rPr>
              <a:t>Estimate # of additional patients based on determined or estimated sensitivity/specificity of alternative screening methods</a:t>
            </a:r>
          </a:p>
        </p:txBody>
      </p:sp>
      <p:sp>
        <p:nvSpPr>
          <p:cNvPr id="59" name="TextBox 58"/>
          <p:cNvSpPr txBox="1"/>
          <p:nvPr/>
        </p:nvSpPr>
        <p:spPr>
          <a:xfrm>
            <a:off x="29169360" y="15614525"/>
            <a:ext cx="8382000" cy="4669407"/>
          </a:xfrm>
          <a:prstGeom prst="rect">
            <a:avLst/>
          </a:prstGeom>
          <a:noFill/>
          <a:ln w="19050" cmpd="sng">
            <a:solidFill>
              <a:schemeClr val="tx1"/>
            </a:solidFill>
          </a:ln>
        </p:spPr>
        <p:txBody>
          <a:bodyPr wrap="square" lIns="418009" tIns="209004" rIns="418009" bIns="209004" rtlCol="0">
            <a:spAutoFit/>
          </a:bodyPr>
          <a:lstStyle/>
          <a:p>
            <a:pPr algn="ctr"/>
            <a:r>
              <a:rPr lang="en-US" sz="4600" dirty="0">
                <a:solidFill>
                  <a:prstClr val="black"/>
                </a:solidFill>
                <a:latin typeface="Calibri"/>
              </a:rPr>
              <a:t>Estimate # of diabetics, </a:t>
            </a:r>
            <a:r>
              <a:rPr lang="en-US" sz="4600" dirty="0" err="1">
                <a:solidFill>
                  <a:prstClr val="black"/>
                </a:solidFill>
                <a:latin typeface="Calibri"/>
              </a:rPr>
              <a:t>prediabetics</a:t>
            </a:r>
            <a:r>
              <a:rPr lang="en-US" sz="4600" dirty="0">
                <a:solidFill>
                  <a:prstClr val="black"/>
                </a:solidFill>
                <a:latin typeface="Calibri"/>
              </a:rPr>
              <a:t>, stratify by likely care needs according to collected health histories</a:t>
            </a:r>
            <a:r>
              <a:rPr lang="en-US" sz="4600" dirty="0">
                <a:solidFill>
                  <a:srgbClr val="EEECE1"/>
                </a:solidFill>
                <a:latin typeface="Calibri"/>
              </a:rPr>
              <a:t>  </a:t>
            </a:r>
            <a:r>
              <a:rPr lang="en-US" sz="4600" dirty="0">
                <a:solidFill>
                  <a:prstClr val="black">
                    <a:lumMod val="50000"/>
                    <a:lumOff val="50000"/>
                  </a:prstClr>
                </a:solidFill>
                <a:latin typeface="Calibri"/>
              </a:rPr>
              <a:t>and labs</a:t>
            </a:r>
          </a:p>
          <a:p>
            <a:pPr algn="ctr"/>
            <a:endParaRPr lang="en-US" sz="4600" dirty="0">
              <a:solidFill>
                <a:prstClr val="black"/>
              </a:solidFill>
              <a:latin typeface="Calibri"/>
            </a:endParaRPr>
          </a:p>
        </p:txBody>
      </p:sp>
      <p:sp>
        <p:nvSpPr>
          <p:cNvPr id="62" name="TextBox 61"/>
          <p:cNvSpPr txBox="1"/>
          <p:nvPr/>
        </p:nvSpPr>
        <p:spPr>
          <a:xfrm>
            <a:off x="29169360" y="20742307"/>
            <a:ext cx="8382000" cy="3253634"/>
          </a:xfrm>
          <a:prstGeom prst="rect">
            <a:avLst/>
          </a:prstGeom>
          <a:noFill/>
          <a:ln w="19050" cmpd="sng">
            <a:solidFill>
              <a:schemeClr val="tx1"/>
            </a:solidFill>
          </a:ln>
        </p:spPr>
        <p:txBody>
          <a:bodyPr wrap="square" lIns="418009" tIns="209004" rIns="418009" bIns="209004" rtlCol="0">
            <a:spAutoFit/>
          </a:bodyPr>
          <a:lstStyle/>
          <a:p>
            <a:pPr algn="ctr"/>
            <a:r>
              <a:rPr lang="en-US" sz="4600" dirty="0">
                <a:solidFill>
                  <a:prstClr val="black"/>
                </a:solidFill>
                <a:latin typeface="Calibri"/>
              </a:rPr>
              <a:t>Determine operational impact of alternative screening methods on screening process compared to urine dipstick</a:t>
            </a:r>
          </a:p>
        </p:txBody>
      </p:sp>
      <p:sp>
        <p:nvSpPr>
          <p:cNvPr id="130" name="Rectangle 129"/>
          <p:cNvSpPr/>
          <p:nvPr/>
        </p:nvSpPr>
        <p:spPr>
          <a:xfrm>
            <a:off x="670560" y="13533120"/>
            <a:ext cx="15422880" cy="76809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418009" tIns="209004" rIns="418009" bIns="209004" rtlCol="0" anchor="ctr"/>
          <a:lstStyle/>
          <a:p>
            <a:pPr algn="ctr"/>
            <a:endParaRPr lang="en-US" sz="8200">
              <a:solidFill>
                <a:prstClr val="white"/>
              </a:solidFill>
              <a:latin typeface="Calibri"/>
            </a:endParaRPr>
          </a:p>
        </p:txBody>
      </p:sp>
      <p:sp>
        <p:nvSpPr>
          <p:cNvPr id="131" name="Rectangle 130"/>
          <p:cNvSpPr/>
          <p:nvPr/>
        </p:nvSpPr>
        <p:spPr>
          <a:xfrm>
            <a:off x="670560" y="5486400"/>
            <a:ext cx="15422880" cy="69494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418009" tIns="209004" rIns="418009" bIns="209004" rtlCol="0" anchor="ctr"/>
          <a:lstStyle/>
          <a:p>
            <a:pPr algn="ctr"/>
            <a:endParaRPr lang="en-US" sz="8200">
              <a:solidFill>
                <a:prstClr val="white"/>
              </a:solidFill>
              <a:latin typeface="Calibri"/>
            </a:endParaRPr>
          </a:p>
        </p:txBody>
      </p:sp>
      <p:sp>
        <p:nvSpPr>
          <p:cNvPr id="135" name="TextBox 134"/>
          <p:cNvSpPr txBox="1"/>
          <p:nvPr/>
        </p:nvSpPr>
        <p:spPr>
          <a:xfrm>
            <a:off x="1005840" y="19751042"/>
            <a:ext cx="7040880" cy="1129976"/>
          </a:xfrm>
          <a:prstGeom prst="rect">
            <a:avLst/>
          </a:prstGeom>
          <a:noFill/>
          <a:ln w="19050">
            <a:solidFill>
              <a:schemeClr val="tx1"/>
            </a:solidFill>
          </a:ln>
        </p:spPr>
        <p:txBody>
          <a:bodyPr wrap="square" lIns="418009" tIns="209004" rIns="418009" bIns="209004" rtlCol="0">
            <a:spAutoFit/>
          </a:bodyPr>
          <a:lstStyle/>
          <a:p>
            <a:pPr algn="ctr"/>
            <a:r>
              <a:rPr lang="en-US" sz="4600" dirty="0">
                <a:solidFill>
                  <a:prstClr val="black"/>
                </a:solidFill>
                <a:latin typeface="Calibri"/>
              </a:rPr>
              <a:t>OGTT</a:t>
            </a:r>
          </a:p>
        </p:txBody>
      </p:sp>
      <p:sp>
        <p:nvSpPr>
          <p:cNvPr id="138" name="Rectangle 137"/>
          <p:cNvSpPr/>
          <p:nvPr/>
        </p:nvSpPr>
        <p:spPr>
          <a:xfrm>
            <a:off x="670560" y="22311360"/>
            <a:ext cx="15422880" cy="6583680"/>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lIns="418009" tIns="209004" rIns="418009" bIns="209004" rtlCol="0" anchor="ctr"/>
          <a:lstStyle/>
          <a:p>
            <a:pPr algn="ctr"/>
            <a:endParaRPr lang="en-US" sz="8200">
              <a:solidFill>
                <a:prstClr val="white"/>
              </a:solidFill>
              <a:latin typeface="Calibri"/>
            </a:endParaRPr>
          </a:p>
        </p:txBody>
      </p:sp>
      <p:sp>
        <p:nvSpPr>
          <p:cNvPr id="164" name="TextBox 163"/>
          <p:cNvSpPr txBox="1"/>
          <p:nvPr/>
        </p:nvSpPr>
        <p:spPr>
          <a:xfrm>
            <a:off x="11399520" y="25237442"/>
            <a:ext cx="4023360" cy="1129976"/>
          </a:xfrm>
          <a:prstGeom prst="rect">
            <a:avLst/>
          </a:prstGeom>
          <a:noFill/>
          <a:ln w="19050">
            <a:solidFill>
              <a:schemeClr val="tx1"/>
            </a:solidFill>
          </a:ln>
        </p:spPr>
        <p:txBody>
          <a:bodyPr wrap="square" lIns="418009" tIns="209004" rIns="418009" bIns="209004" rtlCol="0">
            <a:spAutoFit/>
          </a:bodyPr>
          <a:lstStyle/>
          <a:p>
            <a:pPr algn="ctr"/>
            <a:r>
              <a:rPr lang="en-US" sz="4600" dirty="0">
                <a:solidFill>
                  <a:prstClr val="black"/>
                </a:solidFill>
                <a:latin typeface="Calibri"/>
              </a:rPr>
              <a:t>No Diagnosis</a:t>
            </a:r>
          </a:p>
        </p:txBody>
      </p:sp>
      <p:sp>
        <p:nvSpPr>
          <p:cNvPr id="168" name="TextBox 167"/>
          <p:cNvSpPr txBox="1"/>
          <p:nvPr/>
        </p:nvSpPr>
        <p:spPr>
          <a:xfrm>
            <a:off x="1005840" y="13898887"/>
            <a:ext cx="14417040" cy="1129976"/>
          </a:xfrm>
          <a:prstGeom prst="rect">
            <a:avLst/>
          </a:prstGeom>
          <a:noFill/>
          <a:ln w="19050">
            <a:solidFill>
              <a:schemeClr val="tx1"/>
            </a:solidFill>
          </a:ln>
        </p:spPr>
        <p:txBody>
          <a:bodyPr wrap="square" lIns="418009" tIns="209004" rIns="418009" bIns="209004" rtlCol="0">
            <a:spAutoFit/>
          </a:bodyPr>
          <a:lstStyle/>
          <a:p>
            <a:pPr algn="ctr"/>
            <a:r>
              <a:rPr lang="en-US" sz="4600" dirty="0">
                <a:solidFill>
                  <a:prstClr val="black"/>
                </a:solidFill>
                <a:latin typeface="Calibri"/>
              </a:rPr>
              <a:t>Participants arrive at MPT HQ fasting, consent, begin</a:t>
            </a:r>
          </a:p>
        </p:txBody>
      </p:sp>
      <p:cxnSp>
        <p:nvCxnSpPr>
          <p:cNvPr id="170" name="Straight Arrow Connector 169"/>
          <p:cNvCxnSpPr>
            <a:stCxn id="130" idx="2"/>
            <a:endCxn id="138" idx="0"/>
          </p:cNvCxnSpPr>
          <p:nvPr/>
        </p:nvCxnSpPr>
        <p:spPr>
          <a:xfrm>
            <a:off x="8382000" y="21214080"/>
            <a:ext cx="0" cy="10972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8" name="TextBox 177"/>
          <p:cNvSpPr txBox="1"/>
          <p:nvPr/>
        </p:nvSpPr>
        <p:spPr>
          <a:xfrm>
            <a:off x="8382000" y="15361922"/>
            <a:ext cx="7040880" cy="1129976"/>
          </a:xfrm>
          <a:prstGeom prst="rect">
            <a:avLst/>
          </a:prstGeom>
          <a:noFill/>
          <a:ln w="19050" cmpd="sng">
            <a:solidFill>
              <a:schemeClr val="tx1"/>
            </a:solidFill>
            <a:prstDash val="solid"/>
          </a:ln>
        </p:spPr>
        <p:txBody>
          <a:bodyPr wrap="square" lIns="418009" tIns="209004" rIns="418009" bIns="209004" rtlCol="0">
            <a:spAutoFit/>
          </a:bodyPr>
          <a:lstStyle/>
          <a:p>
            <a:pPr algn="ctr"/>
            <a:r>
              <a:rPr lang="en-US" sz="4600" dirty="0">
                <a:solidFill>
                  <a:prstClr val="black"/>
                </a:solidFill>
                <a:latin typeface="Calibri"/>
              </a:rPr>
              <a:t>HbA1c</a:t>
            </a:r>
          </a:p>
        </p:txBody>
      </p:sp>
      <p:sp>
        <p:nvSpPr>
          <p:cNvPr id="179" name="TextBox 178"/>
          <p:cNvSpPr txBox="1"/>
          <p:nvPr/>
        </p:nvSpPr>
        <p:spPr>
          <a:xfrm>
            <a:off x="8382000" y="16824962"/>
            <a:ext cx="7040880" cy="1837862"/>
          </a:xfrm>
          <a:prstGeom prst="rect">
            <a:avLst/>
          </a:prstGeom>
          <a:noFill/>
          <a:ln w="19050" cmpd="sng">
            <a:solidFill>
              <a:schemeClr val="tx1"/>
            </a:solidFill>
            <a:prstDash val="solid"/>
          </a:ln>
        </p:spPr>
        <p:txBody>
          <a:bodyPr wrap="square" lIns="418009" tIns="209004" rIns="418009" bIns="209004" rtlCol="0">
            <a:spAutoFit/>
          </a:bodyPr>
          <a:lstStyle/>
          <a:p>
            <a:pPr algn="ctr"/>
            <a:r>
              <a:rPr lang="en-US" sz="4600" dirty="0">
                <a:solidFill>
                  <a:prstClr val="black"/>
                </a:solidFill>
                <a:latin typeface="Calibri"/>
              </a:rPr>
              <a:t>Serum  &amp; Urine </a:t>
            </a:r>
            <a:r>
              <a:rPr lang="en-US" sz="4600" dirty="0" err="1">
                <a:solidFill>
                  <a:prstClr val="black"/>
                </a:solidFill>
                <a:latin typeface="Calibri"/>
              </a:rPr>
              <a:t>Creatinine</a:t>
            </a:r>
            <a:endParaRPr lang="en-US" sz="4600" dirty="0">
              <a:solidFill>
                <a:prstClr val="black"/>
              </a:solidFill>
              <a:latin typeface="Calibri"/>
            </a:endParaRPr>
          </a:p>
        </p:txBody>
      </p:sp>
      <p:sp>
        <p:nvSpPr>
          <p:cNvPr id="180" name="TextBox 179"/>
          <p:cNvSpPr txBox="1"/>
          <p:nvPr/>
        </p:nvSpPr>
        <p:spPr>
          <a:xfrm>
            <a:off x="8382000" y="18288002"/>
            <a:ext cx="7040880" cy="1129976"/>
          </a:xfrm>
          <a:prstGeom prst="rect">
            <a:avLst/>
          </a:prstGeom>
          <a:noFill/>
          <a:ln w="19050" cmpd="sng">
            <a:solidFill>
              <a:schemeClr val="tx1"/>
            </a:solidFill>
            <a:prstDash val="solid"/>
          </a:ln>
        </p:spPr>
        <p:txBody>
          <a:bodyPr wrap="square" lIns="418009" tIns="209004" rIns="418009" bIns="209004" rtlCol="0">
            <a:spAutoFit/>
          </a:bodyPr>
          <a:lstStyle/>
          <a:p>
            <a:pPr algn="ctr"/>
            <a:r>
              <a:rPr lang="en-US" sz="4600" dirty="0">
                <a:solidFill>
                  <a:prstClr val="black"/>
                </a:solidFill>
                <a:latin typeface="Calibri"/>
              </a:rPr>
              <a:t>Fasting Lipid Profile</a:t>
            </a:r>
          </a:p>
        </p:txBody>
      </p:sp>
      <p:sp>
        <p:nvSpPr>
          <p:cNvPr id="181" name="TextBox 180"/>
          <p:cNvSpPr txBox="1"/>
          <p:nvPr/>
        </p:nvSpPr>
        <p:spPr>
          <a:xfrm>
            <a:off x="8382000" y="19751042"/>
            <a:ext cx="7040880" cy="1129976"/>
          </a:xfrm>
          <a:prstGeom prst="rect">
            <a:avLst/>
          </a:prstGeom>
          <a:noFill/>
          <a:ln w="19050" cmpd="sng">
            <a:solidFill>
              <a:schemeClr val="tx1"/>
            </a:solidFill>
            <a:prstDash val="solid"/>
          </a:ln>
        </p:spPr>
        <p:txBody>
          <a:bodyPr wrap="square" lIns="418009" tIns="209004" rIns="418009" bIns="209004" rtlCol="0">
            <a:spAutoFit/>
          </a:bodyPr>
          <a:lstStyle/>
          <a:p>
            <a:pPr algn="ctr"/>
            <a:r>
              <a:rPr lang="en-US" sz="4600" dirty="0">
                <a:solidFill>
                  <a:prstClr val="black"/>
                </a:solidFill>
                <a:latin typeface="Calibri"/>
              </a:rPr>
              <a:t>Urine </a:t>
            </a:r>
            <a:r>
              <a:rPr lang="en-US" sz="4600" dirty="0" err="1">
                <a:solidFill>
                  <a:prstClr val="black"/>
                </a:solidFill>
                <a:latin typeface="Calibri"/>
              </a:rPr>
              <a:t>Analytes</a:t>
            </a:r>
            <a:endParaRPr lang="en-US" sz="4600" dirty="0">
              <a:solidFill>
                <a:prstClr val="black"/>
              </a:solidFill>
              <a:latin typeface="Calibri"/>
            </a:endParaRPr>
          </a:p>
        </p:txBody>
      </p:sp>
      <p:cxnSp>
        <p:nvCxnSpPr>
          <p:cNvPr id="191" name="Straight Arrow Connector 190"/>
          <p:cNvCxnSpPr>
            <a:stCxn id="130" idx="3"/>
            <a:endCxn id="13" idx="1"/>
          </p:cNvCxnSpPr>
          <p:nvPr/>
        </p:nvCxnSpPr>
        <p:spPr>
          <a:xfrm flipV="1">
            <a:off x="16093440" y="12507889"/>
            <a:ext cx="2346960" cy="48657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3" name="Straight Arrow Connector 192"/>
          <p:cNvCxnSpPr>
            <a:stCxn id="130" idx="3"/>
            <a:endCxn id="25" idx="1"/>
          </p:cNvCxnSpPr>
          <p:nvPr/>
        </p:nvCxnSpPr>
        <p:spPr>
          <a:xfrm flipV="1">
            <a:off x="16093440" y="15811546"/>
            <a:ext cx="2346960" cy="15620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6" name="Straight Arrow Connector 195"/>
          <p:cNvCxnSpPr>
            <a:stCxn id="130" idx="3"/>
            <a:endCxn id="26" idx="1"/>
          </p:cNvCxnSpPr>
          <p:nvPr/>
        </p:nvCxnSpPr>
        <p:spPr>
          <a:xfrm>
            <a:off x="16093440" y="17373600"/>
            <a:ext cx="2346960" cy="998266"/>
          </a:xfrm>
          <a:prstGeom prst="straightConnector1">
            <a:avLst/>
          </a:prstGeom>
          <a:ln>
            <a:prstDash val="solid"/>
            <a:tailEnd type="arrow"/>
          </a:ln>
        </p:spPr>
        <p:style>
          <a:lnRef idx="2">
            <a:schemeClr val="accent1"/>
          </a:lnRef>
          <a:fillRef idx="0">
            <a:schemeClr val="accent1"/>
          </a:fillRef>
          <a:effectRef idx="1">
            <a:schemeClr val="accent1"/>
          </a:effectRef>
          <a:fontRef idx="minor">
            <a:schemeClr val="tx1"/>
          </a:fontRef>
        </p:style>
      </p:cxnSp>
      <p:cxnSp>
        <p:nvCxnSpPr>
          <p:cNvPr id="219" name="Straight Arrow Connector 218"/>
          <p:cNvCxnSpPr>
            <a:stCxn id="13" idx="3"/>
            <a:endCxn id="57" idx="1"/>
          </p:cNvCxnSpPr>
          <p:nvPr/>
        </p:nvCxnSpPr>
        <p:spPr>
          <a:xfrm>
            <a:off x="26822400" y="12507889"/>
            <a:ext cx="2346960" cy="4456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3" name="Straight Arrow Connector 222"/>
          <p:cNvCxnSpPr>
            <a:stCxn id="25" idx="3"/>
            <a:endCxn id="57" idx="1"/>
          </p:cNvCxnSpPr>
          <p:nvPr/>
        </p:nvCxnSpPr>
        <p:spPr>
          <a:xfrm flipV="1">
            <a:off x="26822400" y="12953561"/>
            <a:ext cx="2346960" cy="28579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6" name="Straight Arrow Connector 225"/>
          <p:cNvCxnSpPr>
            <a:stCxn id="57" idx="2"/>
            <a:endCxn id="59" idx="0"/>
          </p:cNvCxnSpPr>
          <p:nvPr/>
        </p:nvCxnSpPr>
        <p:spPr>
          <a:xfrm>
            <a:off x="33360360" y="14934321"/>
            <a:ext cx="0" cy="6802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9" name="Straight Arrow Connector 228"/>
          <p:cNvCxnSpPr>
            <a:stCxn id="59" idx="2"/>
            <a:endCxn id="62" idx="0"/>
          </p:cNvCxnSpPr>
          <p:nvPr/>
        </p:nvCxnSpPr>
        <p:spPr>
          <a:xfrm>
            <a:off x="33360360" y="20283932"/>
            <a:ext cx="0" cy="4583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2" name="TextBox 231"/>
          <p:cNvSpPr txBox="1"/>
          <p:nvPr/>
        </p:nvSpPr>
        <p:spPr>
          <a:xfrm>
            <a:off x="18440400" y="19751040"/>
            <a:ext cx="8382000" cy="1837862"/>
          </a:xfrm>
          <a:prstGeom prst="rect">
            <a:avLst/>
          </a:prstGeom>
          <a:noFill/>
          <a:ln w="19050" cmpd="sng">
            <a:solidFill>
              <a:schemeClr val="tx1"/>
            </a:solidFill>
            <a:prstDash val="solid"/>
          </a:ln>
        </p:spPr>
        <p:txBody>
          <a:bodyPr wrap="square" lIns="418009" tIns="209004" rIns="418009" bIns="209004" rtlCol="0">
            <a:spAutoFit/>
          </a:bodyPr>
          <a:lstStyle/>
          <a:p>
            <a:pPr algn="ctr"/>
            <a:r>
              <a:rPr lang="en-US" sz="4600" dirty="0">
                <a:solidFill>
                  <a:prstClr val="black"/>
                </a:solidFill>
                <a:latin typeface="Calibri"/>
              </a:rPr>
              <a:t>Determine the comorbid health conditions </a:t>
            </a:r>
          </a:p>
        </p:txBody>
      </p:sp>
      <p:cxnSp>
        <p:nvCxnSpPr>
          <p:cNvPr id="237" name="Straight Arrow Connector 236"/>
          <p:cNvCxnSpPr>
            <a:stCxn id="130" idx="3"/>
            <a:endCxn id="232" idx="1"/>
          </p:cNvCxnSpPr>
          <p:nvPr/>
        </p:nvCxnSpPr>
        <p:spPr>
          <a:xfrm>
            <a:off x="16093440" y="17373600"/>
            <a:ext cx="2346960" cy="3296371"/>
          </a:xfrm>
          <a:prstGeom prst="straightConnector1">
            <a:avLst/>
          </a:prstGeom>
          <a:ln>
            <a:prstDash val="solid"/>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12070080" y="27066242"/>
            <a:ext cx="4023360" cy="1129976"/>
          </a:xfrm>
          <a:prstGeom prst="rect">
            <a:avLst/>
          </a:prstGeom>
          <a:noFill/>
          <a:ln w="19050">
            <a:solidFill>
              <a:schemeClr val="tx1"/>
            </a:solidFill>
          </a:ln>
        </p:spPr>
        <p:txBody>
          <a:bodyPr wrap="square" lIns="418009" tIns="209004" rIns="418009" bIns="209004" rtlCol="0">
            <a:spAutoFit/>
          </a:bodyPr>
          <a:lstStyle/>
          <a:p>
            <a:pPr algn="ctr"/>
            <a:r>
              <a:rPr lang="en-US" sz="4600" dirty="0">
                <a:solidFill>
                  <a:prstClr val="black"/>
                </a:solidFill>
                <a:latin typeface="Calibri"/>
              </a:rPr>
              <a:t>Exit</a:t>
            </a:r>
          </a:p>
        </p:txBody>
      </p:sp>
      <p:sp>
        <p:nvSpPr>
          <p:cNvPr id="49" name="TextBox 48"/>
          <p:cNvSpPr txBox="1"/>
          <p:nvPr/>
        </p:nvSpPr>
        <p:spPr>
          <a:xfrm>
            <a:off x="1676400" y="25237442"/>
            <a:ext cx="6370320" cy="1129976"/>
          </a:xfrm>
          <a:prstGeom prst="rect">
            <a:avLst/>
          </a:prstGeom>
          <a:noFill/>
          <a:ln w="19050">
            <a:solidFill>
              <a:schemeClr val="tx1"/>
            </a:solidFill>
          </a:ln>
        </p:spPr>
        <p:txBody>
          <a:bodyPr wrap="square" lIns="418009" tIns="209004" rIns="418009" bIns="209004" rtlCol="0">
            <a:spAutoFit/>
          </a:bodyPr>
          <a:lstStyle/>
          <a:p>
            <a:pPr algn="ctr"/>
            <a:r>
              <a:rPr lang="en-US" sz="4600" dirty="0">
                <a:solidFill>
                  <a:prstClr val="black"/>
                </a:solidFill>
                <a:latin typeface="Calibri"/>
              </a:rPr>
              <a:t>Diagnosis</a:t>
            </a:r>
          </a:p>
        </p:txBody>
      </p:sp>
      <p:cxnSp>
        <p:nvCxnSpPr>
          <p:cNvPr id="50" name="Straight Arrow Connector 49"/>
          <p:cNvCxnSpPr>
            <a:stCxn id="49" idx="2"/>
            <a:endCxn id="14" idx="0"/>
          </p:cNvCxnSpPr>
          <p:nvPr/>
        </p:nvCxnSpPr>
        <p:spPr>
          <a:xfrm>
            <a:off x="4861560" y="26367418"/>
            <a:ext cx="670560" cy="6988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164" idx="2"/>
            <a:endCxn id="48" idx="0"/>
          </p:cNvCxnSpPr>
          <p:nvPr/>
        </p:nvCxnSpPr>
        <p:spPr>
          <a:xfrm>
            <a:off x="13411200" y="26367418"/>
            <a:ext cx="670560" cy="6988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1924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 y="1318271"/>
            <a:ext cx="40769255" cy="30576941"/>
          </a:xfrm>
          <a:prstGeom prst="rect">
            <a:avLst/>
          </a:prstGeom>
        </p:spPr>
      </p:pic>
    </p:spTree>
    <p:extLst>
      <p:ext uri="{BB962C8B-B14F-4D97-AF65-F5344CB8AC3E}">
        <p14:creationId xmlns:p14="http://schemas.microsoft.com/office/powerpoint/2010/main" val="4087139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Obesity and Chronic Disease</a:t>
            </a:r>
            <a:endParaRPr lang="en-US" dirty="0"/>
          </a:p>
        </p:txBody>
      </p:sp>
      <p:sp>
        <p:nvSpPr>
          <p:cNvPr id="3" name="Content Placeholder 2"/>
          <p:cNvSpPr>
            <a:spLocks noGrp="1"/>
          </p:cNvSpPr>
          <p:nvPr>
            <p:ph idx="1"/>
          </p:nvPr>
        </p:nvSpPr>
        <p:spPr/>
        <p:txBody>
          <a:bodyPr>
            <a:normAutofit/>
          </a:bodyPr>
          <a:lstStyle/>
          <a:p>
            <a:r>
              <a:rPr lang="en-US" sz="9600" dirty="0" smtClean="0"/>
              <a:t>Greater than 2.8 million people die each year as a result of being overweight or obese</a:t>
            </a:r>
          </a:p>
          <a:p>
            <a:r>
              <a:rPr lang="en-US" sz="9600" dirty="0" smtClean="0"/>
              <a:t>Estimated 35.8 million of global DALYs are caused by overweight or obesity</a:t>
            </a:r>
          </a:p>
          <a:p>
            <a:r>
              <a:rPr lang="en-US" sz="9600" dirty="0" smtClean="0"/>
              <a:t>Obesity is associated with adverse metabolic effects, including on blood pressure, cholesterol, triglycerides, and insulin resistance,</a:t>
            </a:r>
          </a:p>
          <a:p>
            <a:r>
              <a:rPr lang="en-US" sz="9600" dirty="0" smtClean="0"/>
              <a:t>Risk of </a:t>
            </a:r>
            <a:r>
              <a:rPr lang="en-US" sz="9600" dirty="0" err="1" smtClean="0"/>
              <a:t>cerebro</a:t>
            </a:r>
            <a:r>
              <a:rPr lang="en-US" sz="9600" dirty="0" smtClean="0"/>
              <a:t>- and cardiovascular disease and DM increase steadily with increased weight, as well as risk for a number of cancers</a:t>
            </a:r>
            <a:endParaRPr lang="en-US" sz="9600" dirty="0"/>
          </a:p>
        </p:txBody>
      </p:sp>
    </p:spTree>
    <p:extLst>
      <p:ext uri="{BB962C8B-B14F-4D97-AF65-F5344CB8AC3E}">
        <p14:creationId xmlns:p14="http://schemas.microsoft.com/office/powerpoint/2010/main" val="2300797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Chronic Disease Impact in Vietnam</a:t>
            </a:r>
            <a:endParaRPr lang="en-US" dirty="0"/>
          </a:p>
        </p:txBody>
      </p:sp>
      <p:pic>
        <p:nvPicPr>
          <p:cNvPr id="4" name="Content Placeholder 3" descr="Screen Shot 2014-01-13 at 9.56.13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439" t="18190" r="1997" b="7412"/>
          <a:stretch/>
        </p:blipFill>
        <p:spPr>
          <a:xfrm>
            <a:off x="2011680" y="7805570"/>
            <a:ext cx="36615832" cy="19783186"/>
          </a:xfrm>
        </p:spPr>
      </p:pic>
      <p:sp>
        <p:nvSpPr>
          <p:cNvPr id="5" name="TextBox 4"/>
          <p:cNvSpPr txBox="1"/>
          <p:nvPr/>
        </p:nvSpPr>
        <p:spPr>
          <a:xfrm>
            <a:off x="8886572" y="30702410"/>
            <a:ext cx="22459202" cy="2114861"/>
          </a:xfrm>
          <a:prstGeom prst="rect">
            <a:avLst/>
          </a:prstGeom>
          <a:noFill/>
        </p:spPr>
        <p:txBody>
          <a:bodyPr wrap="none" lIns="418009" tIns="209004" rIns="418009" bIns="209004" rtlCol="0">
            <a:spAutoFit/>
          </a:bodyPr>
          <a:lstStyle/>
          <a:p>
            <a:r>
              <a:rPr lang="en-US" sz="5500" dirty="0"/>
              <a:t>Source: Institute of Health Metrics. Global Burden of Disease 2010.  </a:t>
            </a:r>
          </a:p>
          <a:p>
            <a:r>
              <a:rPr lang="en-US" sz="5500" dirty="0"/>
              <a:t>http://</a:t>
            </a:r>
            <a:r>
              <a:rPr lang="en-US" sz="5500" dirty="0" err="1"/>
              <a:t>www.healthmetricsandevaluation.org</a:t>
            </a:r>
            <a:r>
              <a:rPr lang="en-US" sz="5500" dirty="0"/>
              <a:t>/</a:t>
            </a:r>
            <a:r>
              <a:rPr lang="en-US" sz="5500" dirty="0" err="1"/>
              <a:t>gbd</a:t>
            </a:r>
            <a:r>
              <a:rPr lang="en-US" sz="5500" dirty="0"/>
              <a:t>/visualizations/</a:t>
            </a:r>
            <a:r>
              <a:rPr lang="en-US" sz="5500" dirty="0" err="1"/>
              <a:t>gbd</a:t>
            </a:r>
            <a:r>
              <a:rPr lang="en-US" sz="5500" dirty="0"/>
              <a:t>-insight</a:t>
            </a:r>
          </a:p>
        </p:txBody>
      </p:sp>
    </p:spTree>
    <p:extLst>
      <p:ext uri="{BB962C8B-B14F-4D97-AF65-F5344CB8AC3E}">
        <p14:creationId xmlns:p14="http://schemas.microsoft.com/office/powerpoint/2010/main" val="41702411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Chronic Disease Impact in Vietnam</a:t>
            </a:r>
          </a:p>
        </p:txBody>
      </p:sp>
      <p:pic>
        <p:nvPicPr>
          <p:cNvPr id="4" name="Content Placeholder 3" descr="Screen Shot 2014-01-13 at 9.57.48 AM.png"/>
          <p:cNvPicPr>
            <a:picLocks noGrp="1" noChangeAspect="1"/>
          </p:cNvPicPr>
          <p:nvPr>
            <p:ph idx="1"/>
          </p:nvPr>
        </p:nvPicPr>
        <p:blipFill>
          <a:blip r:embed="rId2">
            <a:extLst>
              <a:ext uri="{28A0092B-C50C-407E-A947-70E740481C1C}">
                <a14:useLocalDpi xmlns:a14="http://schemas.microsoft.com/office/drawing/2010/main" val="0"/>
              </a:ext>
            </a:extLst>
          </a:blip>
          <a:srcRect t="-14870" b="-14870"/>
          <a:stretch>
            <a:fillRect/>
          </a:stretch>
        </p:blipFill>
        <p:spPr>
          <a:xfrm>
            <a:off x="2011680" y="5331036"/>
            <a:ext cx="36210240" cy="23021448"/>
          </a:xfrm>
        </p:spPr>
      </p:pic>
      <p:sp>
        <p:nvSpPr>
          <p:cNvPr id="5" name="TextBox 4"/>
          <p:cNvSpPr txBox="1"/>
          <p:nvPr/>
        </p:nvSpPr>
        <p:spPr>
          <a:xfrm>
            <a:off x="8886572" y="30702410"/>
            <a:ext cx="22459202" cy="2114861"/>
          </a:xfrm>
          <a:prstGeom prst="rect">
            <a:avLst/>
          </a:prstGeom>
          <a:noFill/>
        </p:spPr>
        <p:txBody>
          <a:bodyPr wrap="none" lIns="418009" tIns="209004" rIns="418009" bIns="209004" rtlCol="0">
            <a:spAutoFit/>
          </a:bodyPr>
          <a:lstStyle/>
          <a:p>
            <a:r>
              <a:rPr lang="en-US" sz="5500" dirty="0"/>
              <a:t>Source: Institute of Health Metrics. Global Burden of Disease 2010.  </a:t>
            </a:r>
          </a:p>
          <a:p>
            <a:r>
              <a:rPr lang="en-US" sz="5500" dirty="0"/>
              <a:t>http://</a:t>
            </a:r>
            <a:r>
              <a:rPr lang="en-US" sz="5500" dirty="0" err="1"/>
              <a:t>www.healthmetricsandevaluation.org</a:t>
            </a:r>
            <a:r>
              <a:rPr lang="en-US" sz="5500" dirty="0"/>
              <a:t>/</a:t>
            </a:r>
            <a:r>
              <a:rPr lang="en-US" sz="5500" dirty="0" err="1"/>
              <a:t>gbd</a:t>
            </a:r>
            <a:r>
              <a:rPr lang="en-US" sz="5500" dirty="0"/>
              <a:t>/visualizations/</a:t>
            </a:r>
            <a:r>
              <a:rPr lang="en-US" sz="5500" dirty="0" err="1"/>
              <a:t>gbd</a:t>
            </a:r>
            <a:r>
              <a:rPr lang="en-US" sz="5500" dirty="0"/>
              <a:t>-insight</a:t>
            </a:r>
          </a:p>
        </p:txBody>
      </p:sp>
    </p:spTree>
    <p:extLst>
      <p:ext uri="{BB962C8B-B14F-4D97-AF65-F5344CB8AC3E}">
        <p14:creationId xmlns:p14="http://schemas.microsoft.com/office/powerpoint/2010/main" val="20351550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Chronic Disease Impact in Vietnam</a:t>
            </a:r>
          </a:p>
        </p:txBody>
      </p:sp>
      <p:pic>
        <p:nvPicPr>
          <p:cNvPr id="8" name="Content Placeholder 7" descr="Screen Shot 2014-01-13 at 9.58.11 AM.png"/>
          <p:cNvPicPr>
            <a:picLocks noGrp="1" noChangeAspect="1"/>
          </p:cNvPicPr>
          <p:nvPr>
            <p:ph idx="1"/>
          </p:nvPr>
        </p:nvPicPr>
        <p:blipFill>
          <a:blip r:embed="rId2">
            <a:extLst>
              <a:ext uri="{28A0092B-C50C-407E-A947-70E740481C1C}">
                <a14:useLocalDpi xmlns:a14="http://schemas.microsoft.com/office/drawing/2010/main" val="0"/>
              </a:ext>
            </a:extLst>
          </a:blip>
          <a:srcRect t="-15623" b="-15623"/>
          <a:stretch>
            <a:fillRect/>
          </a:stretch>
        </p:blipFill>
        <p:spPr>
          <a:xfrm>
            <a:off x="2011680" y="5991953"/>
            <a:ext cx="36210240" cy="21724622"/>
          </a:xfrm>
        </p:spPr>
      </p:pic>
      <p:sp>
        <p:nvSpPr>
          <p:cNvPr id="9" name="TextBox 8"/>
          <p:cNvSpPr txBox="1"/>
          <p:nvPr/>
        </p:nvSpPr>
        <p:spPr>
          <a:xfrm>
            <a:off x="8886572" y="30702410"/>
            <a:ext cx="22459202" cy="2114861"/>
          </a:xfrm>
          <a:prstGeom prst="rect">
            <a:avLst/>
          </a:prstGeom>
          <a:noFill/>
        </p:spPr>
        <p:txBody>
          <a:bodyPr wrap="none" lIns="418009" tIns="209004" rIns="418009" bIns="209004" rtlCol="0">
            <a:spAutoFit/>
          </a:bodyPr>
          <a:lstStyle/>
          <a:p>
            <a:r>
              <a:rPr lang="en-US" sz="5500" dirty="0"/>
              <a:t>Source: Institute of Health Metrics. Global Burden of Disease 2010.  </a:t>
            </a:r>
          </a:p>
          <a:p>
            <a:r>
              <a:rPr lang="en-US" sz="5500" dirty="0"/>
              <a:t>http://</a:t>
            </a:r>
            <a:r>
              <a:rPr lang="en-US" sz="5500" dirty="0" err="1"/>
              <a:t>www.healthmetricsandevaluation.org</a:t>
            </a:r>
            <a:r>
              <a:rPr lang="en-US" sz="5500" dirty="0"/>
              <a:t>/</a:t>
            </a:r>
            <a:r>
              <a:rPr lang="en-US" sz="5500" dirty="0" err="1"/>
              <a:t>gbd</a:t>
            </a:r>
            <a:r>
              <a:rPr lang="en-US" sz="5500" dirty="0"/>
              <a:t>/visualizations/</a:t>
            </a:r>
            <a:r>
              <a:rPr lang="en-US" sz="5500" dirty="0" err="1"/>
              <a:t>gbd</a:t>
            </a:r>
            <a:r>
              <a:rPr lang="en-US" sz="5500" dirty="0"/>
              <a:t>-insight</a:t>
            </a:r>
          </a:p>
        </p:txBody>
      </p:sp>
    </p:spTree>
    <p:extLst>
      <p:ext uri="{BB962C8B-B14F-4D97-AF65-F5344CB8AC3E}">
        <p14:creationId xmlns:p14="http://schemas.microsoft.com/office/powerpoint/2010/main" val="467278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Chronic Disease Impact in Vietnam</a:t>
            </a:r>
          </a:p>
        </p:txBody>
      </p:sp>
      <p:pic>
        <p:nvPicPr>
          <p:cNvPr id="7" name="Content Placeholder 6" descr="Screen Shot 2014-01-13 at 10.31.19 AM.png"/>
          <p:cNvPicPr>
            <a:picLocks noGrp="1" noChangeAspect="1"/>
          </p:cNvPicPr>
          <p:nvPr>
            <p:ph sz="half" idx="1"/>
          </p:nvPr>
        </p:nvPicPr>
        <p:blipFill>
          <a:blip r:embed="rId2">
            <a:extLst>
              <a:ext uri="{28A0092B-C50C-407E-A947-70E740481C1C}">
                <a14:useLocalDpi xmlns:a14="http://schemas.microsoft.com/office/drawing/2010/main" val="0"/>
              </a:ext>
            </a:extLst>
          </a:blip>
          <a:srcRect t="-6137" b="-6137"/>
          <a:stretch>
            <a:fillRect/>
          </a:stretch>
        </p:blipFill>
        <p:spPr>
          <a:xfrm>
            <a:off x="2011680" y="9737148"/>
            <a:ext cx="17769840" cy="21724622"/>
          </a:xfrm>
        </p:spPr>
      </p:pic>
      <p:pic>
        <p:nvPicPr>
          <p:cNvPr id="8" name="Content Placeholder 7" descr="Screen Shot 2014-01-13 at 10.31.25 AM.png"/>
          <p:cNvPicPr>
            <a:picLocks noGrp="1" noChangeAspect="1"/>
          </p:cNvPicPr>
          <p:nvPr>
            <p:ph sz="half" idx="2"/>
          </p:nvPr>
        </p:nvPicPr>
        <p:blipFill>
          <a:blip r:embed="rId3">
            <a:extLst>
              <a:ext uri="{28A0092B-C50C-407E-A947-70E740481C1C}">
                <a14:useLocalDpi xmlns:a14="http://schemas.microsoft.com/office/drawing/2010/main" val="0"/>
              </a:ext>
            </a:extLst>
          </a:blip>
          <a:srcRect t="-8945" b="-8945"/>
          <a:stretch>
            <a:fillRect/>
          </a:stretch>
        </p:blipFill>
        <p:spPr>
          <a:xfrm>
            <a:off x="20452080" y="9369972"/>
            <a:ext cx="17769840" cy="21724622"/>
          </a:xfrm>
        </p:spPr>
      </p:pic>
      <p:pic>
        <p:nvPicPr>
          <p:cNvPr id="10" name="Picture 9" descr="Screen Shot 2014-01-13 at 10.34.3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1971" y="5562600"/>
            <a:ext cx="14800218" cy="4842547"/>
          </a:xfrm>
          <a:prstGeom prst="rect">
            <a:avLst/>
          </a:prstGeom>
        </p:spPr>
      </p:pic>
    </p:spTree>
    <p:extLst>
      <p:ext uri="{BB962C8B-B14F-4D97-AF65-F5344CB8AC3E}">
        <p14:creationId xmlns:p14="http://schemas.microsoft.com/office/powerpoint/2010/main" val="734714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Obesity in Asian Populations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Debate on appropriate measurement for obesity in Asian populations</a:t>
            </a:r>
          </a:p>
          <a:p>
            <a:r>
              <a:rPr lang="en-US" dirty="0" smtClean="0"/>
              <a:t>Current methods for obesity measurement include:</a:t>
            </a:r>
          </a:p>
          <a:p>
            <a:pPr lvl="1"/>
            <a:r>
              <a:rPr lang="en-US" dirty="0" smtClean="0"/>
              <a:t>Body Mass Index (BMI) (WHO)</a:t>
            </a:r>
          </a:p>
          <a:p>
            <a:pPr lvl="1"/>
            <a:r>
              <a:rPr lang="en-US" dirty="0" smtClean="0"/>
              <a:t>Waist/hip circumference (WC/HC) (WHO)</a:t>
            </a:r>
          </a:p>
          <a:p>
            <a:pPr lvl="1"/>
            <a:r>
              <a:rPr lang="en-US" dirty="0" smtClean="0"/>
              <a:t>Percent Body Fat (%BF) </a:t>
            </a:r>
          </a:p>
          <a:p>
            <a:r>
              <a:rPr lang="en-US" dirty="0"/>
              <a:t>Increasing evidence that </a:t>
            </a:r>
            <a:r>
              <a:rPr lang="en-US" dirty="0" smtClean="0"/>
              <a:t>Asian </a:t>
            </a:r>
            <a:r>
              <a:rPr lang="en-US" dirty="0"/>
              <a:t>populations have normal or low BMI but higher percentage of body fat- [WHO technical committee review in 2004</a:t>
            </a:r>
            <a:r>
              <a:rPr lang="en-US" dirty="0" smtClean="0"/>
              <a:t>]</a:t>
            </a:r>
          </a:p>
          <a:p>
            <a:endParaRPr lang="en-US" dirty="0" smtClean="0"/>
          </a:p>
          <a:p>
            <a:endParaRPr lang="en-US" dirty="0"/>
          </a:p>
          <a:p>
            <a:pPr marL="0" indent="0">
              <a:buNone/>
            </a:pPr>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33763987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Bioelectrical Impedance </a:t>
            </a:r>
            <a:endParaRPr lang="en-US" dirty="0"/>
          </a:p>
        </p:txBody>
      </p:sp>
      <p:sp>
        <p:nvSpPr>
          <p:cNvPr id="3" name="Content Placeholder 2"/>
          <p:cNvSpPr>
            <a:spLocks noGrp="1"/>
          </p:cNvSpPr>
          <p:nvPr>
            <p:ph idx="1"/>
          </p:nvPr>
        </p:nvSpPr>
        <p:spPr/>
        <p:txBody>
          <a:bodyPr/>
          <a:lstStyle/>
          <a:p>
            <a:r>
              <a:rPr lang="en-US" dirty="0" smtClean="0"/>
              <a:t>Bioelectrical impedance </a:t>
            </a:r>
          </a:p>
          <a:p>
            <a:pPr lvl="1"/>
            <a:r>
              <a:rPr lang="en-US" dirty="0" smtClean="0"/>
              <a:t>Validated method for measurement of percent body fat </a:t>
            </a:r>
            <a:endParaRPr lang="en-US" dirty="0"/>
          </a:p>
          <a:p>
            <a:pPr lvl="1"/>
            <a:r>
              <a:rPr lang="en-US" dirty="0" smtClean="0"/>
              <a:t>Easy to use</a:t>
            </a:r>
          </a:p>
          <a:p>
            <a:pPr lvl="1"/>
            <a:r>
              <a:rPr lang="en-US" dirty="0" smtClean="0"/>
              <a:t>Inexpensive</a:t>
            </a:r>
          </a:p>
          <a:p>
            <a:pPr lvl="1"/>
            <a:r>
              <a:rPr lang="en-US" dirty="0" smtClean="0"/>
              <a:t>Readily available</a:t>
            </a:r>
          </a:p>
          <a:p>
            <a:pPr lvl="1"/>
            <a:endParaRPr lang="en-US" dirty="0" smtClean="0"/>
          </a:p>
        </p:txBody>
      </p:sp>
    </p:spTree>
    <p:extLst>
      <p:ext uri="{BB962C8B-B14F-4D97-AF65-F5344CB8AC3E}">
        <p14:creationId xmlns:p14="http://schemas.microsoft.com/office/powerpoint/2010/main" val="3882530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Background on Chronic Disease and Global Health</a:t>
            </a:r>
          </a:p>
          <a:p>
            <a:r>
              <a:rPr lang="en-US" dirty="0" smtClean="0"/>
              <a:t>Projects in the Department</a:t>
            </a:r>
          </a:p>
          <a:p>
            <a:r>
              <a:rPr lang="en-US" dirty="0" smtClean="0"/>
              <a:t>Questions?</a:t>
            </a:r>
            <a:endParaRPr lang="en-US" dirty="0"/>
          </a:p>
        </p:txBody>
      </p:sp>
    </p:spTree>
    <p:extLst>
      <p:ext uri="{BB962C8B-B14F-4D97-AF65-F5344CB8AC3E}">
        <p14:creationId xmlns:p14="http://schemas.microsoft.com/office/powerpoint/2010/main" val="1975005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Information Needed</a:t>
            </a:r>
            <a:endParaRPr lang="en-US" dirty="0"/>
          </a:p>
        </p:txBody>
      </p:sp>
      <p:sp>
        <p:nvSpPr>
          <p:cNvPr id="3" name="Content Placeholder 2"/>
          <p:cNvSpPr>
            <a:spLocks noGrp="1"/>
          </p:cNvSpPr>
          <p:nvPr>
            <p:ph idx="1"/>
          </p:nvPr>
        </p:nvSpPr>
        <p:spPr/>
        <p:txBody>
          <a:bodyPr/>
          <a:lstStyle/>
          <a:p>
            <a:r>
              <a:rPr lang="en-US" dirty="0" smtClean="0"/>
              <a:t>There is a need for more information and evidence to determine whether BMI thresholds for obesity need to be changed for the Vietnamese populations and if percentage body fat may provide additional clinically useful information to assess obesity related risks </a:t>
            </a:r>
            <a:endParaRPr lang="en-US" dirty="0"/>
          </a:p>
        </p:txBody>
      </p:sp>
    </p:spTree>
    <p:extLst>
      <p:ext uri="{BB962C8B-B14F-4D97-AF65-F5344CB8AC3E}">
        <p14:creationId xmlns:p14="http://schemas.microsoft.com/office/powerpoint/2010/main" val="22044555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Research Question</a:t>
            </a:r>
            <a:endParaRPr lang="en-US" dirty="0"/>
          </a:p>
        </p:txBody>
      </p:sp>
      <p:sp>
        <p:nvSpPr>
          <p:cNvPr id="3" name="Content Placeholder 2"/>
          <p:cNvSpPr>
            <a:spLocks noGrp="1"/>
          </p:cNvSpPr>
          <p:nvPr>
            <p:ph idx="1"/>
          </p:nvPr>
        </p:nvSpPr>
        <p:spPr/>
        <p:txBody>
          <a:bodyPr/>
          <a:lstStyle/>
          <a:p>
            <a:pPr marL="0" indent="0" algn="ctr">
              <a:buNone/>
            </a:pPr>
            <a:r>
              <a:rPr lang="en-US" dirty="0"/>
              <a:t>The overall purpose of this study </a:t>
            </a:r>
            <a:r>
              <a:rPr lang="en-US" dirty="0" smtClean="0"/>
              <a:t>is </a:t>
            </a:r>
            <a:r>
              <a:rPr lang="en-US" dirty="0"/>
              <a:t>to answer the question: “Would percentage fat provided by bioelectrical impedance provide additional clinically useful information for clinicians in Vietnam and potentially other similar settings?”</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335" y="23013974"/>
            <a:ext cx="58078693" cy="9904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13198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011682" y="1310640"/>
            <a:ext cx="13236577" cy="5577840"/>
          </a:xfrm>
        </p:spPr>
        <p:txBody>
          <a:bodyPr/>
          <a:lstStyle/>
          <a:p>
            <a:r>
              <a:rPr lang="en-US" dirty="0" err="1" smtClean="0"/>
              <a:t>DaNang</a:t>
            </a:r>
            <a:r>
              <a:rPr lang="en-US" dirty="0" smtClean="0"/>
              <a:t> Stroke Study Location, Design, Population </a:t>
            </a:r>
            <a:endParaRPr lang="en-US" dirty="0"/>
          </a:p>
        </p:txBody>
      </p:sp>
      <p:sp>
        <p:nvSpPr>
          <p:cNvPr id="11" name="Text Placeholder 10"/>
          <p:cNvSpPr>
            <a:spLocks noGrp="1"/>
          </p:cNvSpPr>
          <p:nvPr>
            <p:ph type="body" sz="half" idx="2"/>
          </p:nvPr>
        </p:nvSpPr>
        <p:spPr>
          <a:xfrm>
            <a:off x="1676402" y="7262949"/>
            <a:ext cx="13236577" cy="23866930"/>
          </a:xfrm>
        </p:spPr>
        <p:txBody>
          <a:bodyPr/>
          <a:lstStyle/>
          <a:p>
            <a:pPr marL="1306278" indent="-1306278">
              <a:buFont typeface="Arial" pitchFamily="34" charset="0"/>
              <a:buChar char="•"/>
            </a:pPr>
            <a:r>
              <a:rPr lang="en-US" dirty="0" smtClean="0"/>
              <a:t>Secondary data analysis</a:t>
            </a:r>
          </a:p>
          <a:p>
            <a:pPr marL="1306278" indent="-1306278">
              <a:buFont typeface="Arial" pitchFamily="34" charset="0"/>
              <a:buChar char="•"/>
            </a:pPr>
            <a:r>
              <a:rPr lang="en-US" dirty="0" smtClean="0"/>
              <a:t>Cross sectional survey completed from July to December 2010</a:t>
            </a:r>
          </a:p>
          <a:p>
            <a:pPr marL="1306278" indent="-1306278">
              <a:buFont typeface="Arial" pitchFamily="34" charset="0"/>
              <a:buChar char="•"/>
            </a:pPr>
            <a:r>
              <a:rPr lang="en-US" dirty="0"/>
              <a:t>S</a:t>
            </a:r>
            <a:r>
              <a:rPr lang="en-US" dirty="0" smtClean="0"/>
              <a:t>tratified </a:t>
            </a:r>
            <a:r>
              <a:rPr lang="en-US" dirty="0"/>
              <a:t>multistage cluster sampling </a:t>
            </a:r>
            <a:r>
              <a:rPr lang="en-US" dirty="0" smtClean="0"/>
              <a:t>technique</a:t>
            </a:r>
          </a:p>
          <a:p>
            <a:pPr marL="3396322" lvl="1" indent="-1306278">
              <a:buFont typeface="Arial" pitchFamily="34" charset="0"/>
              <a:buChar char="•"/>
            </a:pPr>
            <a:r>
              <a:rPr lang="en-US" dirty="0"/>
              <a:t>T</a:t>
            </a:r>
            <a:r>
              <a:rPr lang="en-US" dirty="0" smtClean="0"/>
              <a:t>hree-stage </a:t>
            </a:r>
            <a:r>
              <a:rPr lang="en-US" dirty="0"/>
              <a:t>cluster sampling methodology stratified by </a:t>
            </a:r>
            <a:r>
              <a:rPr lang="en-US" dirty="0" smtClean="0"/>
              <a:t>urbanization</a:t>
            </a:r>
          </a:p>
          <a:p>
            <a:pPr marL="3396322" lvl="1" indent="-1306278">
              <a:buFont typeface="Arial" pitchFamily="34" charset="0"/>
              <a:buChar char="•"/>
            </a:pPr>
            <a:r>
              <a:rPr lang="en-US" dirty="0" smtClean="0"/>
              <a:t>Disproportionate </a:t>
            </a:r>
            <a:r>
              <a:rPr lang="en-US" dirty="0"/>
              <a:t>sampling was used to allow for sufficient between-strata estimation while minimizing cost and maximizing operational efficiency for data collection. </a:t>
            </a:r>
            <a:endParaRPr lang="en-US" dirty="0" smtClean="0"/>
          </a:p>
          <a:p>
            <a:pPr marL="3396322" lvl="1" indent="-1306278">
              <a:buFont typeface="Arial" pitchFamily="34" charset="0"/>
              <a:buChar char="•"/>
            </a:pPr>
            <a:r>
              <a:rPr lang="en-US" dirty="0" smtClean="0"/>
              <a:t>The </a:t>
            </a:r>
            <a:r>
              <a:rPr lang="en-US" dirty="0"/>
              <a:t>primary sampling units were the 56 wards. The secondary sampling units were hamlets in the selected wards. The last sampling units were households in the selected hamlets. </a:t>
            </a:r>
            <a:endParaRPr lang="en-US" dirty="0" smtClean="0"/>
          </a:p>
          <a:p>
            <a:pPr marL="1306278" indent="-1306278">
              <a:buFont typeface="Arial" pitchFamily="34" charset="0"/>
              <a:buChar char="•"/>
            </a:pPr>
            <a:endParaRPr lang="en-US" dirty="0"/>
          </a:p>
        </p:txBody>
      </p:sp>
      <p:pic>
        <p:nvPicPr>
          <p:cNvPr id="12" name="Content Placeholder 11" descr="C:\Users\Annette\Desktop\annette\Vietnam\Diabetes_DaNang\map_of_vietnam.jpg"/>
          <p:cNvPicPr>
            <a:picLocks noGrp="1"/>
          </p:cNvPicPr>
          <p:nvPr>
            <p:ph idx="1"/>
          </p:nvPr>
        </p:nvPicPr>
        <p:blipFill>
          <a:blip r:embed="rId2">
            <a:extLst>
              <a:ext uri="{28A0092B-C50C-407E-A947-70E740481C1C}">
                <a14:useLocalDpi xmlns:a14="http://schemas.microsoft.com/office/drawing/2010/main" val="0"/>
              </a:ext>
            </a:extLst>
          </a:blip>
          <a:srcRect l="17203" r="17203"/>
          <a:stretch>
            <a:fillRect/>
          </a:stretch>
        </p:blipFill>
        <p:spPr bwMode="auto">
          <a:prstGeom prst="rect">
            <a:avLst/>
          </a:prstGeom>
          <a:noFill/>
          <a:ln>
            <a:noFill/>
          </a:ln>
        </p:spPr>
      </p:pic>
      <p:sp>
        <p:nvSpPr>
          <p:cNvPr id="13" name="Right Arrow 12"/>
          <p:cNvSpPr/>
          <p:nvPr/>
        </p:nvSpPr>
        <p:spPr>
          <a:xfrm>
            <a:off x="23495547" y="13806269"/>
            <a:ext cx="5251154" cy="2056253"/>
          </a:xfrm>
          <a:prstGeom prst="right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lIns="418009" tIns="209004" rIns="418009" bIns="209004" rtlCol="0" anchor="ctr"/>
          <a:lstStyle/>
          <a:p>
            <a:pPr algn="ctr"/>
            <a:endParaRPr lang="en-US"/>
          </a:p>
        </p:txBody>
      </p:sp>
    </p:spTree>
    <p:extLst>
      <p:ext uri="{BB962C8B-B14F-4D97-AF65-F5344CB8AC3E}">
        <p14:creationId xmlns:p14="http://schemas.microsoft.com/office/powerpoint/2010/main" val="11721836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C:\Documents and Settings\Biraj\Desktop\Surveillance Nepal\nepal-location-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233600" cy="3291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92853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Mount-Everest-from-Kala-Patthar-apurdam-Andrew.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40233600" cy="3291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36146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Ghandrung%20Village%20and%20Annapurna%20South,%20Nepal,%20Hi.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22128480" y="0"/>
            <a:ext cx="18105120" cy="1481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440400" cy="150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339" name="Picture 1" descr="image_nepal2.jpg"/>
          <p:cNvPicPr>
            <a:picLocks noGrp="1" noChangeAspect="1"/>
          </p:cNvPicPr>
          <p:nvPr isPhoto="1"/>
        </p:nvPicPr>
        <p:blipFill>
          <a:blip r:embed="rId4">
            <a:extLst>
              <a:ext uri="{28A0092B-C50C-407E-A947-70E740481C1C}">
                <a14:useLocalDpi xmlns:a14="http://schemas.microsoft.com/office/drawing/2010/main" val="0"/>
              </a:ext>
            </a:extLst>
          </a:blip>
          <a:srcRect/>
          <a:stretch>
            <a:fillRect/>
          </a:stretch>
        </p:blipFill>
        <p:spPr bwMode="auto">
          <a:xfrm>
            <a:off x="0" y="18653760"/>
            <a:ext cx="18691860" cy="1426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1" descr="kathmandu-stupa-nepal.jpg"/>
          <p:cNvPicPr>
            <a:picLocks noGrp="1" noChangeAspect="1"/>
          </p:cNvPicPr>
          <p:nvPr isPhoto="1"/>
        </p:nvPicPr>
        <p:blipFill>
          <a:blip r:embed="rId5">
            <a:extLst>
              <a:ext uri="{28A0092B-C50C-407E-A947-70E740481C1C}">
                <a14:useLocalDpi xmlns:a14="http://schemas.microsoft.com/office/drawing/2010/main" val="0"/>
              </a:ext>
            </a:extLst>
          </a:blip>
          <a:srcRect/>
          <a:stretch>
            <a:fillRect/>
          </a:stretch>
        </p:blipFill>
        <p:spPr bwMode="auto">
          <a:xfrm>
            <a:off x="22352000" y="18288000"/>
            <a:ext cx="178816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70986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3" descr="E:\Photos for Pathshala\DSC_006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78259" y="1318272"/>
            <a:ext cx="18018971" cy="13161587"/>
          </a:xfrm>
        </p:spPr>
      </p:pic>
      <p:pic>
        <p:nvPicPr>
          <p:cNvPr id="133123" name="Picture 2" descr="E:\Photos for Pathshala\DSC_00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4513" y="1318275"/>
            <a:ext cx="18025503" cy="1316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4" descr="E:\Photos for Pathshala\DSC_00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1696" y="16169674"/>
            <a:ext cx="17885534" cy="1306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5" descr="E:\Photos for Pathshala\DSC_003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84515" y="16169674"/>
            <a:ext cx="18025501" cy="1316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1565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680" y="1318262"/>
            <a:ext cx="36210240" cy="3802378"/>
          </a:xfrm>
        </p:spPr>
        <p:txBody>
          <a:bodyPr>
            <a:normAutofit fontScale="90000"/>
          </a:bodyPr>
          <a:lstStyle/>
          <a:p>
            <a:r>
              <a:rPr lang="en-US" dirty="0" smtClean="0"/>
              <a:t>CVD in Nepal: Why is it important?</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6355135"/>
            <a:ext cx="26822400" cy="2021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1851600" y="8412483"/>
            <a:ext cx="7376160" cy="7116230"/>
          </a:xfrm>
          <a:prstGeom prst="rect">
            <a:avLst/>
          </a:prstGeom>
          <a:noFill/>
        </p:spPr>
        <p:txBody>
          <a:bodyPr wrap="square" lIns="418009" tIns="209004" rIns="418009" bIns="209004" rtlCol="0">
            <a:spAutoFit/>
          </a:bodyPr>
          <a:lstStyle/>
          <a:p>
            <a:r>
              <a:rPr lang="en-US" dirty="0" smtClean="0"/>
              <a:t>95% increase in years of life lost due to Ischemic heart disease </a:t>
            </a:r>
            <a:endParaRPr lang="en-US" dirty="0"/>
          </a:p>
        </p:txBody>
      </p:sp>
      <p:cxnSp>
        <p:nvCxnSpPr>
          <p:cNvPr id="7" name="Straight Arrow Connector 6"/>
          <p:cNvCxnSpPr/>
          <p:nvPr/>
        </p:nvCxnSpPr>
        <p:spPr>
          <a:xfrm flipH="1">
            <a:off x="27828240" y="9509760"/>
            <a:ext cx="4023360" cy="1982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1851600" y="14996160"/>
            <a:ext cx="7376160" cy="5777402"/>
          </a:xfrm>
          <a:prstGeom prst="rect">
            <a:avLst/>
          </a:prstGeom>
          <a:noFill/>
        </p:spPr>
        <p:txBody>
          <a:bodyPr wrap="square" lIns="418009" tIns="209004" rIns="418009" bIns="209004" rtlCol="0">
            <a:spAutoFit/>
          </a:bodyPr>
          <a:lstStyle/>
          <a:p>
            <a:r>
              <a:rPr lang="en-US" dirty="0" smtClean="0"/>
              <a:t>67% increase in years of life lost due to Stroke</a:t>
            </a:r>
            <a:endParaRPr lang="en-US" dirty="0"/>
          </a:p>
        </p:txBody>
      </p:sp>
      <p:cxnSp>
        <p:nvCxnSpPr>
          <p:cNvPr id="12" name="Straight Arrow Connector 11"/>
          <p:cNvCxnSpPr/>
          <p:nvPr/>
        </p:nvCxnSpPr>
        <p:spPr>
          <a:xfrm flipH="1" flipV="1">
            <a:off x="27828240" y="13855140"/>
            <a:ext cx="4023360" cy="26087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1711249" y="20482560"/>
            <a:ext cx="7376160" cy="5777402"/>
          </a:xfrm>
          <a:prstGeom prst="rect">
            <a:avLst/>
          </a:prstGeom>
          <a:noFill/>
        </p:spPr>
        <p:txBody>
          <a:bodyPr wrap="square" lIns="418009" tIns="209004" rIns="418009" bIns="209004" rtlCol="0">
            <a:spAutoFit/>
          </a:bodyPr>
          <a:lstStyle/>
          <a:p>
            <a:r>
              <a:rPr lang="en-US" dirty="0" smtClean="0"/>
              <a:t>89% increase in years of life lost due to Diabetes</a:t>
            </a:r>
            <a:endParaRPr lang="en-US" dirty="0"/>
          </a:p>
        </p:txBody>
      </p:sp>
      <p:cxnSp>
        <p:nvCxnSpPr>
          <p:cNvPr id="15" name="Straight Arrow Connector 14"/>
          <p:cNvCxnSpPr/>
          <p:nvPr/>
        </p:nvCxnSpPr>
        <p:spPr>
          <a:xfrm flipH="1" flipV="1">
            <a:off x="27687889" y="18123785"/>
            <a:ext cx="4023360" cy="26087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9641169" y="31071739"/>
            <a:ext cx="20116800" cy="1191532"/>
          </a:xfrm>
          <a:prstGeom prst="rect">
            <a:avLst/>
          </a:prstGeom>
        </p:spPr>
        <p:txBody>
          <a:bodyPr lIns="418009" tIns="209004" rIns="418009" bIns="209004">
            <a:spAutoFit/>
          </a:bodyPr>
          <a:lstStyle/>
          <a:p>
            <a:r>
              <a:rPr lang="en-US" sz="5000" dirty="0"/>
              <a:t>Source: http://www.healthmetricsandevaluation.org/gbd/country-profiles</a:t>
            </a:r>
          </a:p>
        </p:txBody>
      </p:sp>
    </p:spTree>
    <p:extLst>
      <p:ext uri="{BB962C8B-B14F-4D97-AF65-F5344CB8AC3E}">
        <p14:creationId xmlns:p14="http://schemas.microsoft.com/office/powerpoint/2010/main" val="19049225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CVD in Nepal: Why is it important?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680" y="6949442"/>
            <a:ext cx="23406733" cy="23104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a:off x="10393680" y="8046720"/>
            <a:ext cx="18775680" cy="58521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4752320" y="10241280"/>
            <a:ext cx="14417040" cy="548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8105120" y="11704320"/>
            <a:ext cx="11064240" cy="4389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8498800" y="6980258"/>
            <a:ext cx="10393680" cy="16488029"/>
          </a:xfrm>
          <a:prstGeom prst="rect">
            <a:avLst/>
          </a:prstGeom>
          <a:noFill/>
        </p:spPr>
        <p:txBody>
          <a:bodyPr wrap="square" lIns="418009" tIns="209004" rIns="418009" bIns="209004" rtlCol="0">
            <a:spAutoFit/>
          </a:bodyPr>
          <a:lstStyle/>
          <a:p>
            <a:pPr marL="1306278" indent="-1306278">
              <a:buFont typeface="Arial" pitchFamily="34" charset="0"/>
              <a:buChar char="•"/>
            </a:pPr>
            <a:r>
              <a:rPr lang="en-US" dirty="0" smtClean="0">
                <a:solidFill>
                  <a:srgbClr val="FF0000"/>
                </a:solidFill>
              </a:rPr>
              <a:t>Ischemic heat disease</a:t>
            </a:r>
          </a:p>
          <a:p>
            <a:pPr marL="1306278" indent="-1306278">
              <a:buFont typeface="Arial" pitchFamily="34" charset="0"/>
              <a:buChar char="•"/>
            </a:pPr>
            <a:r>
              <a:rPr lang="en-US" dirty="0" smtClean="0">
                <a:solidFill>
                  <a:srgbClr val="FF0000"/>
                </a:solidFill>
              </a:rPr>
              <a:t>Stroke</a:t>
            </a:r>
          </a:p>
          <a:p>
            <a:pPr marL="1306278" indent="-1306278">
              <a:buFont typeface="Arial" pitchFamily="34" charset="0"/>
              <a:buChar char="•"/>
            </a:pPr>
            <a:r>
              <a:rPr lang="en-US" dirty="0" smtClean="0">
                <a:solidFill>
                  <a:srgbClr val="FF0000"/>
                </a:solidFill>
              </a:rPr>
              <a:t>Diabetes</a:t>
            </a:r>
          </a:p>
          <a:p>
            <a:pPr algn="ctr"/>
            <a:r>
              <a:rPr lang="en-US" dirty="0" smtClean="0"/>
              <a:t>Among top 20 causes for Disability adjusted Life Years (causing death and disability)</a:t>
            </a:r>
          </a:p>
          <a:p>
            <a:pPr algn="ctr"/>
            <a:endParaRPr lang="en-US" dirty="0"/>
          </a:p>
          <a:p>
            <a:pPr algn="ctr"/>
            <a:r>
              <a:rPr lang="en-US" dirty="0" smtClean="0"/>
              <a:t>Increased nearly 100% in 2 decades</a:t>
            </a:r>
            <a:endParaRPr lang="en-US" dirty="0"/>
          </a:p>
        </p:txBody>
      </p:sp>
      <p:sp>
        <p:nvSpPr>
          <p:cNvPr id="18" name="Rectangle 17"/>
          <p:cNvSpPr/>
          <p:nvPr/>
        </p:nvSpPr>
        <p:spPr>
          <a:xfrm>
            <a:off x="19641169" y="31071739"/>
            <a:ext cx="20116800" cy="1191532"/>
          </a:xfrm>
          <a:prstGeom prst="rect">
            <a:avLst/>
          </a:prstGeom>
        </p:spPr>
        <p:txBody>
          <a:bodyPr lIns="418009" tIns="209004" rIns="418009" bIns="209004">
            <a:spAutoFit/>
          </a:bodyPr>
          <a:lstStyle/>
          <a:p>
            <a:r>
              <a:rPr lang="en-US" sz="5000" dirty="0"/>
              <a:t>Source: http://www.healthmetricsandevaluation.org/gbd/country-profiles</a:t>
            </a:r>
          </a:p>
        </p:txBody>
      </p:sp>
    </p:spTree>
    <p:extLst>
      <p:ext uri="{BB962C8B-B14F-4D97-AF65-F5344CB8AC3E}">
        <p14:creationId xmlns:p14="http://schemas.microsoft.com/office/powerpoint/2010/main" val="170076853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risk CVD factors are important?</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90" y="7680960"/>
            <a:ext cx="29566332" cy="23924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839920" y="7629933"/>
            <a:ext cx="9723120" cy="21843343"/>
          </a:xfrm>
          <a:prstGeom prst="rect">
            <a:avLst/>
          </a:prstGeom>
          <a:noFill/>
        </p:spPr>
        <p:txBody>
          <a:bodyPr wrap="square" lIns="418009" tIns="209004" rIns="418009" bIns="209004" rtlCol="0">
            <a:spAutoFit/>
          </a:bodyPr>
          <a:lstStyle/>
          <a:p>
            <a:r>
              <a:rPr lang="en-US" u="sng" dirty="0" smtClean="0"/>
              <a:t>Major risk factors  behind CVD (light blue box)</a:t>
            </a:r>
          </a:p>
          <a:p>
            <a:pPr marL="1306278" indent="-1306278">
              <a:buFont typeface="Arial" pitchFamily="34" charset="0"/>
              <a:buChar char="•"/>
            </a:pPr>
            <a:r>
              <a:rPr lang="en-US" dirty="0" smtClean="0"/>
              <a:t>Diet</a:t>
            </a:r>
          </a:p>
          <a:p>
            <a:pPr marL="1306278" indent="-1306278">
              <a:buFont typeface="Arial" pitchFamily="34" charset="0"/>
              <a:buChar char="•"/>
            </a:pPr>
            <a:r>
              <a:rPr lang="en-US" dirty="0" smtClean="0"/>
              <a:t>High blood pressure</a:t>
            </a:r>
          </a:p>
          <a:p>
            <a:pPr marL="1306278" indent="-1306278">
              <a:buFont typeface="Arial" pitchFamily="34" charset="0"/>
              <a:buChar char="•"/>
            </a:pPr>
            <a:r>
              <a:rPr lang="en-US" dirty="0" smtClean="0"/>
              <a:t>Smoking</a:t>
            </a:r>
          </a:p>
          <a:p>
            <a:pPr marL="1306278" indent="-1306278">
              <a:buFont typeface="Arial" pitchFamily="34" charset="0"/>
              <a:buChar char="•"/>
            </a:pPr>
            <a:r>
              <a:rPr lang="en-US" dirty="0" smtClean="0"/>
              <a:t>Household air pollution</a:t>
            </a:r>
          </a:p>
          <a:p>
            <a:pPr marL="1306278" indent="-1306278">
              <a:buFont typeface="Arial" pitchFamily="34" charset="0"/>
              <a:buChar char="•"/>
            </a:pPr>
            <a:r>
              <a:rPr lang="en-US" dirty="0" smtClean="0"/>
              <a:t>Ambient air pollution</a:t>
            </a:r>
          </a:p>
          <a:p>
            <a:pPr marL="1306278" indent="-1306278">
              <a:buFont typeface="Arial" pitchFamily="34" charset="0"/>
              <a:buChar char="•"/>
            </a:pPr>
            <a:r>
              <a:rPr lang="en-US" dirty="0" smtClean="0"/>
              <a:t>Physical inactivity</a:t>
            </a:r>
          </a:p>
          <a:p>
            <a:pPr marL="1306278" indent="-1306278">
              <a:buFont typeface="Arial" pitchFamily="34" charset="0"/>
              <a:buChar char="•"/>
            </a:pPr>
            <a:r>
              <a:rPr lang="en-US" dirty="0" smtClean="0"/>
              <a:t>High fasting plasma glucose</a:t>
            </a:r>
          </a:p>
          <a:p>
            <a:pPr marL="1306278" indent="-1306278">
              <a:buFont typeface="Arial" pitchFamily="34" charset="0"/>
              <a:buChar char="•"/>
            </a:pPr>
            <a:r>
              <a:rPr lang="en-US" dirty="0" smtClean="0"/>
              <a:t>Alcohol use</a:t>
            </a:r>
          </a:p>
        </p:txBody>
      </p:sp>
      <p:sp>
        <p:nvSpPr>
          <p:cNvPr id="16" name="Oval 15"/>
          <p:cNvSpPr/>
          <p:nvPr/>
        </p:nvSpPr>
        <p:spPr>
          <a:xfrm>
            <a:off x="7711440" y="8778240"/>
            <a:ext cx="13746480" cy="512064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418009" tIns="209004" rIns="418009" bIns="209004" rtlCol="0" anchor="ctr"/>
          <a:lstStyle/>
          <a:p>
            <a:pPr algn="ctr"/>
            <a:endParaRPr lang="en-US"/>
          </a:p>
        </p:txBody>
      </p:sp>
      <p:sp>
        <p:nvSpPr>
          <p:cNvPr id="18" name="Oval 17"/>
          <p:cNvSpPr/>
          <p:nvPr/>
        </p:nvSpPr>
        <p:spPr>
          <a:xfrm>
            <a:off x="7376162" y="14996160"/>
            <a:ext cx="7680592" cy="438912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418009" tIns="209004" rIns="418009" bIns="209004" rtlCol="0" anchor="ctr"/>
          <a:lstStyle/>
          <a:p>
            <a:pPr algn="ctr"/>
            <a:endParaRPr lang="en-US"/>
          </a:p>
        </p:txBody>
      </p:sp>
      <p:sp>
        <p:nvSpPr>
          <p:cNvPr id="20" name="Oval 19"/>
          <p:cNvSpPr/>
          <p:nvPr/>
        </p:nvSpPr>
        <p:spPr>
          <a:xfrm>
            <a:off x="6035044" y="21579840"/>
            <a:ext cx="5699760" cy="5486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418009" tIns="209004" rIns="418009" bIns="209004" rtlCol="0" anchor="ctr"/>
          <a:lstStyle/>
          <a:p>
            <a:pPr algn="ctr"/>
            <a:endParaRPr lang="en-US"/>
          </a:p>
        </p:txBody>
      </p:sp>
      <p:sp>
        <p:nvSpPr>
          <p:cNvPr id="21" name="Rectangle 20"/>
          <p:cNvSpPr/>
          <p:nvPr/>
        </p:nvSpPr>
        <p:spPr>
          <a:xfrm>
            <a:off x="20116800" y="31605763"/>
            <a:ext cx="20116800" cy="1191532"/>
          </a:xfrm>
          <a:prstGeom prst="rect">
            <a:avLst/>
          </a:prstGeom>
        </p:spPr>
        <p:txBody>
          <a:bodyPr lIns="418009" tIns="209004" rIns="418009" bIns="209004">
            <a:spAutoFit/>
          </a:bodyPr>
          <a:lstStyle/>
          <a:p>
            <a:r>
              <a:rPr lang="en-US" sz="5000" dirty="0"/>
              <a:t>Source: http://www.healthmetricsandevaluation.org/gbd/country-profiles</a:t>
            </a:r>
          </a:p>
        </p:txBody>
      </p:sp>
    </p:spTree>
    <p:extLst>
      <p:ext uri="{BB962C8B-B14F-4D97-AF65-F5344CB8AC3E}">
        <p14:creationId xmlns:p14="http://schemas.microsoft.com/office/powerpoint/2010/main" val="205938949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pPr>
              <a:buNone/>
            </a:pPr>
            <a:r>
              <a:rPr lang="en-US" sz="9600" dirty="0">
                <a:latin typeface="Arial" pitchFamily="34" charset="0"/>
                <a:cs typeface="Arial" pitchFamily="34" charset="0"/>
              </a:rPr>
              <a:t>At the end of this activity, the participant will be able to:</a:t>
            </a:r>
          </a:p>
          <a:p>
            <a:pPr>
              <a:buNone/>
            </a:pPr>
            <a:endParaRPr lang="en-US" sz="9600" dirty="0">
              <a:latin typeface="Arial" pitchFamily="34" charset="0"/>
              <a:cs typeface="Arial" pitchFamily="34" charset="0"/>
            </a:endParaRPr>
          </a:p>
          <a:p>
            <a:pPr>
              <a:buNone/>
            </a:pPr>
            <a:r>
              <a:rPr lang="en-US" sz="9600" dirty="0">
                <a:latin typeface="Arial" pitchFamily="34" charset="0"/>
                <a:cs typeface="Arial" pitchFamily="34" charset="0"/>
              </a:rPr>
              <a:t>1. </a:t>
            </a:r>
            <a:r>
              <a:rPr lang="en-US" sz="9600" dirty="0" smtClean="0">
                <a:latin typeface="Arial" pitchFamily="34" charset="0"/>
                <a:cs typeface="Arial" pitchFamily="34" charset="0"/>
              </a:rPr>
              <a:t>Identify what are </a:t>
            </a:r>
            <a:r>
              <a:rPr lang="en-US" sz="9600" dirty="0" err="1" smtClean="0">
                <a:latin typeface="Arial" pitchFamily="34" charset="0"/>
                <a:cs typeface="Arial" pitchFamily="34" charset="0"/>
              </a:rPr>
              <a:t>noncommunicable</a:t>
            </a:r>
            <a:r>
              <a:rPr lang="en-US" sz="9600" dirty="0" smtClean="0">
                <a:latin typeface="Arial" pitchFamily="34" charset="0"/>
                <a:cs typeface="Arial" pitchFamily="34" charset="0"/>
              </a:rPr>
              <a:t> diseases and how they are similar and/or different to chronic diseases.</a:t>
            </a:r>
            <a:endParaRPr lang="en-US" sz="9600" dirty="0">
              <a:latin typeface="Arial" pitchFamily="34" charset="0"/>
              <a:cs typeface="Arial" pitchFamily="34" charset="0"/>
            </a:endParaRPr>
          </a:p>
          <a:p>
            <a:pPr>
              <a:buNone/>
            </a:pPr>
            <a:r>
              <a:rPr lang="en-US" sz="9600" dirty="0">
                <a:latin typeface="Arial" pitchFamily="34" charset="0"/>
                <a:cs typeface="Arial" pitchFamily="34" charset="0"/>
              </a:rPr>
              <a:t>2. </a:t>
            </a:r>
            <a:r>
              <a:rPr lang="en-US" sz="9600" dirty="0" smtClean="0">
                <a:latin typeface="Arial" pitchFamily="34" charset="0"/>
                <a:cs typeface="Arial" pitchFamily="34" charset="0"/>
              </a:rPr>
              <a:t>Describe</a:t>
            </a:r>
            <a:r>
              <a:rPr lang="en-US" sz="9600" dirty="0">
                <a:latin typeface="Arial" pitchFamily="34" charset="0"/>
                <a:cs typeface="Arial" pitchFamily="34" charset="0"/>
              </a:rPr>
              <a:t> </a:t>
            </a:r>
            <a:r>
              <a:rPr lang="en-US" sz="9600" dirty="0" smtClean="0">
                <a:latin typeface="Arial" pitchFamily="34" charset="0"/>
                <a:cs typeface="Arial" pitchFamily="34" charset="0"/>
              </a:rPr>
              <a:t>the term “double burden of disease”.</a:t>
            </a:r>
            <a:endParaRPr lang="en-US" sz="9600" dirty="0">
              <a:latin typeface="Arial" pitchFamily="34" charset="0"/>
              <a:cs typeface="Arial" pitchFamily="34" charset="0"/>
            </a:endParaRPr>
          </a:p>
          <a:p>
            <a:pPr>
              <a:buNone/>
            </a:pPr>
            <a:r>
              <a:rPr lang="en-US" sz="9600" dirty="0">
                <a:latin typeface="Arial" pitchFamily="34" charset="0"/>
                <a:cs typeface="Arial" pitchFamily="34" charset="0"/>
              </a:rPr>
              <a:t>2. </a:t>
            </a:r>
            <a:r>
              <a:rPr lang="en-US" sz="9600" dirty="0" smtClean="0">
                <a:latin typeface="Arial" pitchFamily="34" charset="0"/>
                <a:cs typeface="Arial" pitchFamily="34" charset="0"/>
              </a:rPr>
              <a:t>Discuss</a:t>
            </a:r>
            <a:r>
              <a:rPr lang="en-US" sz="9600" dirty="0">
                <a:latin typeface="Arial" pitchFamily="34" charset="0"/>
                <a:cs typeface="Arial" pitchFamily="34" charset="0"/>
              </a:rPr>
              <a:t> </a:t>
            </a:r>
            <a:r>
              <a:rPr lang="en-US" sz="9600" dirty="0" smtClean="0">
                <a:latin typeface="Arial" pitchFamily="34" charset="0"/>
                <a:cs typeface="Arial" pitchFamily="34" charset="0"/>
              </a:rPr>
              <a:t>how </a:t>
            </a:r>
            <a:r>
              <a:rPr lang="en-US" sz="9600" dirty="0" err="1" smtClean="0">
                <a:latin typeface="Arial" pitchFamily="34" charset="0"/>
                <a:cs typeface="Arial" pitchFamily="34" charset="0"/>
              </a:rPr>
              <a:t>noncommunicable</a:t>
            </a:r>
            <a:r>
              <a:rPr lang="en-US" sz="9600" dirty="0" smtClean="0">
                <a:latin typeface="Arial" pitchFamily="34" charset="0"/>
                <a:cs typeface="Arial" pitchFamily="34" charset="0"/>
              </a:rPr>
              <a:t> diseases are being embedded into the global health agenda.</a:t>
            </a:r>
            <a:endParaRPr lang="en-US" sz="9600" dirty="0">
              <a:latin typeface="Arial" pitchFamily="34" charset="0"/>
              <a:cs typeface="Arial" pitchFamily="34" charset="0"/>
            </a:endParaRPr>
          </a:p>
          <a:p>
            <a:pPr>
              <a:buNone/>
            </a:pPr>
            <a:r>
              <a:rPr lang="en-US" sz="9600" dirty="0">
                <a:latin typeface="Arial" pitchFamily="34" charset="0"/>
                <a:cs typeface="Arial" pitchFamily="34" charset="0"/>
              </a:rPr>
              <a:t>3. </a:t>
            </a:r>
            <a:r>
              <a:rPr lang="en-US" sz="9600" dirty="0" smtClean="0">
                <a:latin typeface="Arial" pitchFamily="34" charset="0"/>
                <a:cs typeface="Arial" pitchFamily="34" charset="0"/>
              </a:rPr>
              <a:t>Apply your knowledge on chronic disease in global health to the care of your immigrant and refugee populations.</a:t>
            </a:r>
            <a:endParaRPr lang="en-US" dirty="0"/>
          </a:p>
        </p:txBody>
      </p:sp>
    </p:spTree>
    <p:extLst>
      <p:ext uri="{BB962C8B-B14F-4D97-AF65-F5344CB8AC3E}">
        <p14:creationId xmlns:p14="http://schemas.microsoft.com/office/powerpoint/2010/main" val="5413979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National Health Program and CVDs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Lack of clear national level policy and capacity in addressing CVDs.</a:t>
            </a:r>
          </a:p>
          <a:p>
            <a:endParaRPr lang="en-US" dirty="0"/>
          </a:p>
          <a:p>
            <a:r>
              <a:rPr lang="en-US" dirty="0"/>
              <a:t>Proportion of cardiovascular specialists in general population: 1:</a:t>
            </a:r>
            <a:r>
              <a:rPr lang="en-US" dirty="0" smtClean="0"/>
              <a:t>45,000. </a:t>
            </a:r>
            <a:endParaRPr lang="en-US" dirty="0"/>
          </a:p>
          <a:p>
            <a:endParaRPr lang="en-US" dirty="0" smtClean="0"/>
          </a:p>
          <a:p>
            <a:pPr lvl="1"/>
            <a:r>
              <a:rPr lang="en-US" dirty="0" smtClean="0"/>
              <a:t>90% concentrated in the capital</a:t>
            </a:r>
            <a:endParaRPr lang="en-US" dirty="0"/>
          </a:p>
          <a:p>
            <a:endParaRPr lang="en-US" dirty="0" smtClean="0"/>
          </a:p>
          <a:p>
            <a:endParaRPr lang="en-US" dirty="0"/>
          </a:p>
          <a:p>
            <a:r>
              <a:rPr lang="en-US" dirty="0" smtClean="0"/>
              <a:t>Growing involvement of non-governmental sectors.</a:t>
            </a:r>
          </a:p>
          <a:p>
            <a:endParaRPr lang="en-US" dirty="0"/>
          </a:p>
          <a:p>
            <a:endParaRPr lang="en-US" dirty="0"/>
          </a:p>
          <a:p>
            <a:endParaRPr lang="en-US" dirty="0"/>
          </a:p>
        </p:txBody>
      </p:sp>
    </p:spTree>
    <p:extLst>
      <p:ext uri="{BB962C8B-B14F-4D97-AF65-F5344CB8AC3E}">
        <p14:creationId xmlns:p14="http://schemas.microsoft.com/office/powerpoint/2010/main" val="345998076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H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3390"/>
            <a:ext cx="40233600" cy="3237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endParaRPr lang="en-US"/>
          </a:p>
        </p:txBody>
      </p:sp>
    </p:spTree>
    <p:extLst>
      <p:ext uri="{BB962C8B-B14F-4D97-AF65-F5344CB8AC3E}">
        <p14:creationId xmlns:p14="http://schemas.microsoft.com/office/powerpoint/2010/main" val="357845737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0" y="365760"/>
            <a:ext cx="39227760" cy="4389120"/>
          </a:xfrm>
        </p:spPr>
        <p:txBody>
          <a:bodyPr/>
          <a:lstStyle/>
          <a:p>
            <a:pPr algn="l" eaLnBrk="1" hangingPunct="1"/>
            <a:r>
              <a:rPr lang="en-US" dirty="0" smtClean="0">
                <a:latin typeface="Calibri" charset="0"/>
              </a:rPr>
              <a:t>Rural Health Care</a:t>
            </a:r>
            <a:endParaRPr lang="en-US" sz="18300" dirty="0">
              <a:latin typeface="Calibri" charset="0"/>
            </a:endParaRPr>
          </a:p>
        </p:txBody>
      </p:sp>
      <p:pic>
        <p:nvPicPr>
          <p:cNvPr id="30722" name="Picture 4" descr="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40785"/>
            <a:ext cx="40233600" cy="2667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Oval 5"/>
          <p:cNvSpPr>
            <a:spLocks noChangeArrowheads="1"/>
          </p:cNvSpPr>
          <p:nvPr/>
        </p:nvSpPr>
        <p:spPr bwMode="auto">
          <a:xfrm>
            <a:off x="26151840" y="24140160"/>
            <a:ext cx="2011680" cy="219456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418009" tIns="209004" rIns="418009" bIns="209004" anchor="ctr"/>
          <a:lstStyle/>
          <a:p>
            <a:pPr algn="ctr"/>
            <a:r>
              <a:rPr lang="en-US" b="1">
                <a:solidFill>
                  <a:srgbClr val="FF0000"/>
                </a:solidFill>
              </a:rPr>
              <a:t>1</a:t>
            </a:r>
          </a:p>
        </p:txBody>
      </p:sp>
      <p:sp>
        <p:nvSpPr>
          <p:cNvPr id="30724" name="Text Box 6"/>
          <p:cNvSpPr txBox="1">
            <a:spLocks noChangeArrowheads="1"/>
          </p:cNvSpPr>
          <p:nvPr/>
        </p:nvSpPr>
        <p:spPr bwMode="auto">
          <a:xfrm>
            <a:off x="3017520" y="21579843"/>
            <a:ext cx="4936473" cy="168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18009" tIns="209004" rIns="418009" bIns="2090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200" b="1">
                <a:solidFill>
                  <a:srgbClr val="FF0000"/>
                </a:solidFill>
              </a:rPr>
              <a:t>1. Kavre</a:t>
            </a:r>
          </a:p>
        </p:txBody>
      </p:sp>
      <p:sp>
        <p:nvSpPr>
          <p:cNvPr id="30725" name="Oval 7"/>
          <p:cNvSpPr>
            <a:spLocks noChangeAspect="1" noChangeArrowheads="1"/>
          </p:cNvSpPr>
          <p:nvPr/>
        </p:nvSpPr>
        <p:spPr bwMode="auto">
          <a:xfrm>
            <a:off x="26487122" y="21214082"/>
            <a:ext cx="1809117" cy="230124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418009" tIns="209004" rIns="418009" bIns="209004" anchor="ctr"/>
          <a:lstStyle/>
          <a:p>
            <a:pPr algn="ctr"/>
            <a:r>
              <a:rPr lang="en-US" b="1">
                <a:solidFill>
                  <a:srgbClr val="FF0000"/>
                </a:solidFill>
              </a:rPr>
              <a:t>2</a:t>
            </a:r>
          </a:p>
        </p:txBody>
      </p:sp>
      <p:sp>
        <p:nvSpPr>
          <p:cNvPr id="30726" name="Text Box 8"/>
          <p:cNvSpPr txBox="1">
            <a:spLocks noChangeArrowheads="1"/>
          </p:cNvSpPr>
          <p:nvPr/>
        </p:nvSpPr>
        <p:spPr bwMode="auto">
          <a:xfrm>
            <a:off x="3017520" y="23042883"/>
            <a:ext cx="9731230" cy="168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18009" tIns="209004" rIns="418009" bIns="2090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200" b="1">
                <a:solidFill>
                  <a:srgbClr val="FF0000"/>
                </a:solidFill>
              </a:rPr>
              <a:t>2. Sindupalchowk</a:t>
            </a:r>
          </a:p>
        </p:txBody>
      </p:sp>
      <p:sp>
        <p:nvSpPr>
          <p:cNvPr id="30727" name="Oval 9"/>
          <p:cNvSpPr>
            <a:spLocks noChangeArrowheads="1"/>
          </p:cNvSpPr>
          <p:nvPr/>
        </p:nvSpPr>
        <p:spPr bwMode="auto">
          <a:xfrm>
            <a:off x="24810720" y="24140160"/>
            <a:ext cx="1341120" cy="1828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418009" tIns="209004" rIns="418009" bIns="209004" anchor="ctr"/>
          <a:lstStyle/>
          <a:p>
            <a:pPr algn="ctr"/>
            <a:r>
              <a:rPr lang="en-US" b="1">
                <a:solidFill>
                  <a:srgbClr val="FF0000"/>
                </a:solidFill>
              </a:rPr>
              <a:t>3</a:t>
            </a:r>
          </a:p>
        </p:txBody>
      </p:sp>
      <p:sp>
        <p:nvSpPr>
          <p:cNvPr id="30728" name="Text Box 10"/>
          <p:cNvSpPr txBox="1">
            <a:spLocks noChangeArrowheads="1"/>
          </p:cNvSpPr>
          <p:nvPr/>
        </p:nvSpPr>
        <p:spPr bwMode="auto">
          <a:xfrm>
            <a:off x="3017520" y="24505923"/>
            <a:ext cx="5884023" cy="168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18009" tIns="209004" rIns="418009" bIns="2090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200" b="1">
                <a:solidFill>
                  <a:srgbClr val="FF0000"/>
                </a:solidFill>
              </a:rPr>
              <a:t>3. Lalitpur</a:t>
            </a:r>
          </a:p>
        </p:txBody>
      </p:sp>
      <p:sp>
        <p:nvSpPr>
          <p:cNvPr id="30729" name="Oval 11"/>
          <p:cNvSpPr>
            <a:spLocks noChangeArrowheads="1"/>
          </p:cNvSpPr>
          <p:nvPr/>
        </p:nvSpPr>
        <p:spPr bwMode="auto">
          <a:xfrm>
            <a:off x="31516320" y="24140160"/>
            <a:ext cx="2011680" cy="219456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418009" tIns="209004" rIns="418009" bIns="209004" anchor="ctr"/>
          <a:lstStyle/>
          <a:p>
            <a:pPr algn="ctr"/>
            <a:r>
              <a:rPr lang="en-US" b="1">
                <a:solidFill>
                  <a:srgbClr val="FF0000"/>
                </a:solidFill>
              </a:rPr>
              <a:t>4</a:t>
            </a:r>
          </a:p>
        </p:txBody>
      </p:sp>
      <p:sp>
        <p:nvSpPr>
          <p:cNvPr id="30730" name="Oval 13"/>
          <p:cNvSpPr>
            <a:spLocks noChangeArrowheads="1"/>
          </p:cNvSpPr>
          <p:nvPr/>
        </p:nvSpPr>
        <p:spPr bwMode="auto">
          <a:xfrm>
            <a:off x="22463760" y="21579840"/>
            <a:ext cx="2011680" cy="219456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418009" tIns="209004" rIns="418009" bIns="209004" anchor="ctr"/>
          <a:lstStyle/>
          <a:p>
            <a:pPr algn="ctr"/>
            <a:r>
              <a:rPr lang="en-US" b="1">
                <a:solidFill>
                  <a:srgbClr val="FF0000"/>
                </a:solidFill>
              </a:rPr>
              <a:t>5</a:t>
            </a:r>
          </a:p>
        </p:txBody>
      </p:sp>
      <p:sp>
        <p:nvSpPr>
          <p:cNvPr id="30731" name="Text Box 14"/>
          <p:cNvSpPr txBox="1">
            <a:spLocks noChangeArrowheads="1"/>
          </p:cNvSpPr>
          <p:nvPr/>
        </p:nvSpPr>
        <p:spPr bwMode="auto">
          <a:xfrm>
            <a:off x="3101340" y="27432003"/>
            <a:ext cx="6219101" cy="168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18009" tIns="209004" rIns="418009" bIns="2090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200" b="1">
                <a:solidFill>
                  <a:srgbClr val="FF0000"/>
                </a:solidFill>
              </a:rPr>
              <a:t>5. Dhading</a:t>
            </a:r>
          </a:p>
        </p:txBody>
      </p:sp>
      <p:sp>
        <p:nvSpPr>
          <p:cNvPr id="30732" name="Oval 15"/>
          <p:cNvSpPr>
            <a:spLocks noChangeArrowheads="1"/>
          </p:cNvSpPr>
          <p:nvPr/>
        </p:nvSpPr>
        <p:spPr bwMode="auto">
          <a:xfrm>
            <a:off x="21793200" y="18653763"/>
            <a:ext cx="3017520" cy="157734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418009" tIns="209004" rIns="418009" bIns="209004" anchor="ctr"/>
          <a:lstStyle/>
          <a:p>
            <a:pPr algn="ctr"/>
            <a:r>
              <a:rPr lang="en-US" b="1">
                <a:solidFill>
                  <a:srgbClr val="FF0000"/>
                </a:solidFill>
              </a:rPr>
              <a:t>6</a:t>
            </a:r>
          </a:p>
        </p:txBody>
      </p:sp>
      <p:sp>
        <p:nvSpPr>
          <p:cNvPr id="30733" name="Text Box 16"/>
          <p:cNvSpPr txBox="1">
            <a:spLocks noChangeArrowheads="1"/>
          </p:cNvSpPr>
          <p:nvPr/>
        </p:nvSpPr>
        <p:spPr bwMode="auto">
          <a:xfrm>
            <a:off x="3017520" y="28895043"/>
            <a:ext cx="5694856" cy="168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18009" tIns="209004" rIns="418009" bIns="2090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200" b="1">
                <a:solidFill>
                  <a:srgbClr val="FF0000"/>
                </a:solidFill>
              </a:rPr>
              <a:t>6. Gorkha</a:t>
            </a:r>
          </a:p>
        </p:txBody>
      </p:sp>
      <p:sp>
        <p:nvSpPr>
          <p:cNvPr id="30734" name="Oval 15"/>
          <p:cNvSpPr>
            <a:spLocks noChangeArrowheads="1"/>
          </p:cNvSpPr>
          <p:nvPr/>
        </p:nvSpPr>
        <p:spPr bwMode="auto">
          <a:xfrm>
            <a:off x="28498800" y="24140160"/>
            <a:ext cx="1676400" cy="1828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418009" tIns="209004" rIns="418009" bIns="209004" anchor="ctr"/>
          <a:lstStyle/>
          <a:p>
            <a:pPr algn="ctr"/>
            <a:r>
              <a:rPr lang="en-US" b="1">
                <a:solidFill>
                  <a:srgbClr val="FF0000"/>
                </a:solidFill>
              </a:rPr>
              <a:t>7</a:t>
            </a:r>
          </a:p>
        </p:txBody>
      </p:sp>
      <p:sp>
        <p:nvSpPr>
          <p:cNvPr id="30735" name="Text Box 16"/>
          <p:cNvSpPr txBox="1">
            <a:spLocks noChangeArrowheads="1"/>
          </p:cNvSpPr>
          <p:nvPr/>
        </p:nvSpPr>
        <p:spPr bwMode="auto">
          <a:xfrm>
            <a:off x="3031492" y="30358080"/>
            <a:ext cx="7974114" cy="168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18009" tIns="209004" rIns="418009" bIns="2090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200" b="1">
                <a:solidFill>
                  <a:srgbClr val="FF0000"/>
                </a:solidFill>
              </a:rPr>
              <a:t>7. Ramechhap</a:t>
            </a:r>
          </a:p>
        </p:txBody>
      </p:sp>
      <p:sp>
        <p:nvSpPr>
          <p:cNvPr id="30736" name="Text Box 10"/>
          <p:cNvSpPr txBox="1">
            <a:spLocks noChangeArrowheads="1"/>
          </p:cNvSpPr>
          <p:nvPr/>
        </p:nvSpPr>
        <p:spPr bwMode="auto">
          <a:xfrm>
            <a:off x="3017522" y="25968960"/>
            <a:ext cx="8323268" cy="168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18009" tIns="209004" rIns="418009" bIns="2090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200" b="1">
                <a:solidFill>
                  <a:srgbClr val="FF0000"/>
                </a:solidFill>
              </a:rPr>
              <a:t>4. Solukhambu</a:t>
            </a:r>
          </a:p>
        </p:txBody>
      </p:sp>
      <p:sp>
        <p:nvSpPr>
          <p:cNvPr id="30737" name="Oval 15"/>
          <p:cNvSpPr>
            <a:spLocks noChangeAspect="1" noChangeArrowheads="1"/>
          </p:cNvSpPr>
          <p:nvPr/>
        </p:nvSpPr>
        <p:spPr bwMode="auto">
          <a:xfrm>
            <a:off x="13564872" y="12070080"/>
            <a:ext cx="1606550" cy="156210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418009" tIns="209004" rIns="418009" bIns="209004" anchor="ctr"/>
          <a:lstStyle/>
          <a:p>
            <a:pPr algn="ctr"/>
            <a:r>
              <a:rPr lang="en-US" b="1">
                <a:solidFill>
                  <a:srgbClr val="FF0000"/>
                </a:solidFill>
              </a:rPr>
              <a:t>8</a:t>
            </a:r>
          </a:p>
        </p:txBody>
      </p:sp>
      <p:sp>
        <p:nvSpPr>
          <p:cNvPr id="30738" name="Oval 15"/>
          <p:cNvSpPr>
            <a:spLocks noChangeArrowheads="1"/>
          </p:cNvSpPr>
          <p:nvPr/>
        </p:nvSpPr>
        <p:spPr bwMode="auto">
          <a:xfrm>
            <a:off x="29839920" y="25603200"/>
            <a:ext cx="1676400" cy="1828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418009" tIns="209004" rIns="418009" bIns="209004" anchor="ctr"/>
          <a:lstStyle/>
          <a:p>
            <a:pPr algn="ctr"/>
            <a:r>
              <a:rPr lang="en-US" b="1">
                <a:solidFill>
                  <a:srgbClr val="FF0000"/>
                </a:solidFill>
              </a:rPr>
              <a:t>9</a:t>
            </a:r>
          </a:p>
        </p:txBody>
      </p:sp>
      <p:sp>
        <p:nvSpPr>
          <p:cNvPr id="30739" name="Oval 15"/>
          <p:cNvSpPr>
            <a:spLocks noChangeArrowheads="1"/>
          </p:cNvSpPr>
          <p:nvPr/>
        </p:nvSpPr>
        <p:spPr bwMode="auto">
          <a:xfrm>
            <a:off x="19110960" y="23042880"/>
            <a:ext cx="1676400" cy="1828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418009" tIns="209004" rIns="418009" bIns="209004" anchor="ctr"/>
          <a:lstStyle/>
          <a:p>
            <a:pPr algn="ctr"/>
            <a:r>
              <a:rPr lang="en-US" b="1">
                <a:solidFill>
                  <a:srgbClr val="FF0000"/>
                </a:solidFill>
              </a:rPr>
              <a:t>10</a:t>
            </a:r>
          </a:p>
        </p:txBody>
      </p:sp>
      <p:sp>
        <p:nvSpPr>
          <p:cNvPr id="30740" name="Text Box 16"/>
          <p:cNvSpPr txBox="1">
            <a:spLocks noChangeArrowheads="1"/>
          </p:cNvSpPr>
          <p:nvPr/>
        </p:nvSpPr>
        <p:spPr bwMode="auto">
          <a:xfrm>
            <a:off x="29839922" y="13167360"/>
            <a:ext cx="4934420" cy="168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18009" tIns="209004" rIns="418009" bIns="2090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200" b="1">
                <a:solidFill>
                  <a:srgbClr val="FF0000"/>
                </a:solidFill>
              </a:rPr>
              <a:t>8. Dolpa</a:t>
            </a:r>
          </a:p>
        </p:txBody>
      </p:sp>
      <p:sp>
        <p:nvSpPr>
          <p:cNvPr id="30741" name="Text Box 16"/>
          <p:cNvSpPr txBox="1">
            <a:spLocks noChangeArrowheads="1"/>
          </p:cNvSpPr>
          <p:nvPr/>
        </p:nvSpPr>
        <p:spPr bwMode="auto">
          <a:xfrm>
            <a:off x="29839922" y="14996160"/>
            <a:ext cx="8731984" cy="168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18009" tIns="209004" rIns="418009" bIns="2090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200" b="1">
                <a:solidFill>
                  <a:srgbClr val="FF0000"/>
                </a:solidFill>
              </a:rPr>
              <a:t>9. Okhaldhunga</a:t>
            </a:r>
          </a:p>
        </p:txBody>
      </p:sp>
      <p:sp>
        <p:nvSpPr>
          <p:cNvPr id="30742" name="Text Box 16"/>
          <p:cNvSpPr txBox="1">
            <a:spLocks noChangeArrowheads="1"/>
          </p:cNvSpPr>
          <p:nvPr/>
        </p:nvSpPr>
        <p:spPr bwMode="auto">
          <a:xfrm>
            <a:off x="29504640" y="16459200"/>
            <a:ext cx="9320411" cy="168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18009" tIns="209004" rIns="418009" bIns="2090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200" b="1">
                <a:solidFill>
                  <a:srgbClr val="FF0000"/>
                </a:solidFill>
              </a:rPr>
              <a:t>10. Nawalparsasi</a:t>
            </a:r>
          </a:p>
        </p:txBody>
      </p:sp>
      <p:sp>
        <p:nvSpPr>
          <p:cNvPr id="30743" name="Oval 13"/>
          <p:cNvSpPr>
            <a:spLocks noChangeArrowheads="1"/>
          </p:cNvSpPr>
          <p:nvPr/>
        </p:nvSpPr>
        <p:spPr bwMode="auto">
          <a:xfrm>
            <a:off x="16764000" y="19385280"/>
            <a:ext cx="2011680" cy="219456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418009" tIns="209004" rIns="418009" bIns="209004" anchor="ctr"/>
          <a:lstStyle/>
          <a:p>
            <a:pPr algn="ctr"/>
            <a:r>
              <a:rPr lang="en-US" b="1">
                <a:solidFill>
                  <a:srgbClr val="FF0000"/>
                </a:solidFill>
              </a:rPr>
              <a:t>11</a:t>
            </a:r>
          </a:p>
        </p:txBody>
      </p:sp>
      <p:sp>
        <p:nvSpPr>
          <p:cNvPr id="30744" name="Text Box 16"/>
          <p:cNvSpPr txBox="1">
            <a:spLocks noChangeArrowheads="1"/>
          </p:cNvSpPr>
          <p:nvPr/>
        </p:nvSpPr>
        <p:spPr bwMode="auto">
          <a:xfrm>
            <a:off x="29504642" y="17922240"/>
            <a:ext cx="5812953" cy="168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18009" tIns="209004" rIns="418009" bIns="20900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8200" b="1">
                <a:solidFill>
                  <a:srgbClr val="FF0000"/>
                </a:solidFill>
              </a:rPr>
              <a:t>11. Parbat</a:t>
            </a:r>
          </a:p>
        </p:txBody>
      </p:sp>
    </p:spTree>
    <p:extLst>
      <p:ext uri="{BB962C8B-B14F-4D97-AF65-F5344CB8AC3E}">
        <p14:creationId xmlns:p14="http://schemas.microsoft.com/office/powerpoint/2010/main" val="173553035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 4"/>
          <p:cNvGrpSpPr>
            <a:grpSpLocks/>
          </p:cNvGrpSpPr>
          <p:nvPr/>
        </p:nvGrpSpPr>
        <p:grpSpPr bwMode="auto">
          <a:xfrm>
            <a:off x="3017520" y="0"/>
            <a:ext cx="35539680" cy="34381440"/>
            <a:chOff x="528" y="53"/>
            <a:chExt cx="4752" cy="4267"/>
          </a:xfrm>
        </p:grpSpPr>
        <p:grpSp>
          <p:nvGrpSpPr>
            <p:cNvPr id="31746" name="Group 5"/>
            <p:cNvGrpSpPr>
              <a:grpSpLocks/>
            </p:cNvGrpSpPr>
            <p:nvPr/>
          </p:nvGrpSpPr>
          <p:grpSpPr bwMode="auto">
            <a:xfrm>
              <a:off x="1296" y="576"/>
              <a:ext cx="3216" cy="3168"/>
              <a:chOff x="1296" y="576"/>
              <a:chExt cx="3216" cy="3168"/>
            </a:xfrm>
          </p:grpSpPr>
          <p:sp>
            <p:nvSpPr>
              <p:cNvPr id="31757" name="Oval 6"/>
              <p:cNvSpPr>
                <a:spLocks noChangeArrowheads="1"/>
              </p:cNvSpPr>
              <p:nvPr/>
            </p:nvSpPr>
            <p:spPr bwMode="auto">
              <a:xfrm>
                <a:off x="1296" y="576"/>
                <a:ext cx="3216" cy="3168"/>
              </a:xfrm>
              <a:prstGeom prst="ellipse">
                <a:avLst/>
              </a:prstGeom>
              <a:solidFill>
                <a:schemeClr val="bg2">
                  <a:alpha val="14117"/>
                </a:schemeClr>
              </a:solidFill>
              <a:ln w="76200">
                <a:solidFill>
                  <a:srgbClr val="666633"/>
                </a:solidFill>
                <a:round/>
                <a:headEnd/>
                <a:tailEnd/>
              </a:ln>
            </p:spPr>
            <p:txBody>
              <a:bodyPr wrap="none" anchor="ctr"/>
              <a:lstStyle/>
              <a:p>
                <a:endParaRPr lang="en-US"/>
              </a:p>
            </p:txBody>
          </p:sp>
          <p:sp>
            <p:nvSpPr>
              <p:cNvPr id="31758" name="Line 7"/>
              <p:cNvSpPr>
                <a:spLocks noChangeShapeType="1"/>
              </p:cNvSpPr>
              <p:nvPr/>
            </p:nvSpPr>
            <p:spPr bwMode="auto">
              <a:xfrm>
                <a:off x="1824" y="1488"/>
                <a:ext cx="528" cy="336"/>
              </a:xfrm>
              <a:prstGeom prst="line">
                <a:avLst/>
              </a:prstGeom>
              <a:noFill/>
              <a:ln w="76200">
                <a:solidFill>
                  <a:srgbClr val="66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59" name="Line 8"/>
              <p:cNvSpPr>
                <a:spLocks noChangeShapeType="1"/>
              </p:cNvSpPr>
              <p:nvPr/>
            </p:nvSpPr>
            <p:spPr bwMode="auto">
              <a:xfrm flipV="1">
                <a:off x="1728" y="2304"/>
                <a:ext cx="480" cy="192"/>
              </a:xfrm>
              <a:prstGeom prst="line">
                <a:avLst/>
              </a:prstGeom>
              <a:noFill/>
              <a:ln w="76200">
                <a:solidFill>
                  <a:srgbClr val="66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0" name="Line 9"/>
              <p:cNvSpPr>
                <a:spLocks noChangeShapeType="1"/>
              </p:cNvSpPr>
              <p:nvPr/>
            </p:nvSpPr>
            <p:spPr bwMode="auto">
              <a:xfrm flipV="1">
                <a:off x="2448" y="2736"/>
                <a:ext cx="192" cy="480"/>
              </a:xfrm>
              <a:prstGeom prst="line">
                <a:avLst/>
              </a:prstGeom>
              <a:noFill/>
              <a:ln w="76200">
                <a:solidFill>
                  <a:srgbClr val="66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1" name="Line 10"/>
              <p:cNvSpPr>
                <a:spLocks noChangeShapeType="1"/>
              </p:cNvSpPr>
              <p:nvPr/>
            </p:nvSpPr>
            <p:spPr bwMode="auto">
              <a:xfrm flipH="1" flipV="1">
                <a:off x="3360" y="2544"/>
                <a:ext cx="528" cy="384"/>
              </a:xfrm>
              <a:prstGeom prst="line">
                <a:avLst/>
              </a:prstGeom>
              <a:noFill/>
              <a:ln w="76200">
                <a:solidFill>
                  <a:srgbClr val="66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2" name="Line 11"/>
              <p:cNvSpPr>
                <a:spLocks noChangeShapeType="1"/>
              </p:cNvSpPr>
              <p:nvPr/>
            </p:nvSpPr>
            <p:spPr bwMode="auto">
              <a:xfrm flipH="1">
                <a:off x="3456" y="2208"/>
                <a:ext cx="576" cy="0"/>
              </a:xfrm>
              <a:prstGeom prst="line">
                <a:avLst/>
              </a:prstGeom>
              <a:noFill/>
              <a:ln w="76200">
                <a:solidFill>
                  <a:srgbClr val="66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3" name="Line 12"/>
              <p:cNvSpPr>
                <a:spLocks noChangeShapeType="1"/>
              </p:cNvSpPr>
              <p:nvPr/>
            </p:nvSpPr>
            <p:spPr bwMode="auto">
              <a:xfrm flipV="1">
                <a:off x="3312" y="1296"/>
                <a:ext cx="528" cy="432"/>
              </a:xfrm>
              <a:prstGeom prst="line">
                <a:avLst/>
              </a:prstGeom>
              <a:noFill/>
              <a:ln w="76200">
                <a:solidFill>
                  <a:srgbClr val="66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4" name="Line 13"/>
              <p:cNvSpPr>
                <a:spLocks noChangeShapeType="1"/>
              </p:cNvSpPr>
              <p:nvPr/>
            </p:nvSpPr>
            <p:spPr bwMode="auto">
              <a:xfrm flipV="1">
                <a:off x="2784" y="1152"/>
                <a:ext cx="0" cy="384"/>
              </a:xfrm>
              <a:prstGeom prst="line">
                <a:avLst/>
              </a:prstGeom>
              <a:noFill/>
              <a:ln w="76200">
                <a:solidFill>
                  <a:srgbClr val="666633"/>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1747" name="Picture 14" descr="front"/>
            <p:cNvPicPr>
              <a:picLocks noChangeAspect="1" noChangeArrowheads="1"/>
            </p:cNvPicPr>
            <p:nvPr/>
          </p:nvPicPr>
          <p:blipFill>
            <a:blip r:embed="rId2">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a:stretch>
              <a:fillRect/>
            </a:stretch>
          </p:blipFill>
          <p:spPr bwMode="auto">
            <a:xfrm>
              <a:off x="528" y="53"/>
              <a:ext cx="4752" cy="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Oval 15"/>
            <p:cNvSpPr>
              <a:spLocks noChangeArrowheads="1"/>
            </p:cNvSpPr>
            <p:nvPr/>
          </p:nvSpPr>
          <p:spPr bwMode="auto">
            <a:xfrm>
              <a:off x="864" y="768"/>
              <a:ext cx="1152" cy="91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749" name="Oval 16">
              <a:hlinkClick r:id="" action="ppaction://noaction"/>
            </p:cNvPr>
            <p:cNvSpPr>
              <a:spLocks noChangeArrowheads="1"/>
            </p:cNvSpPr>
            <p:nvPr/>
          </p:nvSpPr>
          <p:spPr bwMode="auto">
            <a:xfrm>
              <a:off x="864" y="624"/>
              <a:ext cx="1152" cy="1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750" name="Oval 17">
              <a:hlinkClick r:id="" action="ppaction://noaction"/>
            </p:cNvPr>
            <p:cNvSpPr>
              <a:spLocks noChangeArrowheads="1"/>
            </p:cNvSpPr>
            <p:nvPr/>
          </p:nvSpPr>
          <p:spPr bwMode="auto">
            <a:xfrm>
              <a:off x="2219" y="65"/>
              <a:ext cx="1152" cy="1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751" name="Oval 18">
              <a:hlinkClick r:id="" action="ppaction://noaction"/>
            </p:cNvPr>
            <p:cNvSpPr>
              <a:spLocks noChangeArrowheads="1"/>
            </p:cNvSpPr>
            <p:nvPr/>
          </p:nvSpPr>
          <p:spPr bwMode="auto">
            <a:xfrm>
              <a:off x="3711" y="479"/>
              <a:ext cx="1152" cy="1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752" name="Oval 19">
              <a:hlinkClick r:id="" action="ppaction://noaction"/>
            </p:cNvPr>
            <p:cNvSpPr>
              <a:spLocks noChangeArrowheads="1"/>
            </p:cNvSpPr>
            <p:nvPr/>
          </p:nvSpPr>
          <p:spPr bwMode="auto">
            <a:xfrm>
              <a:off x="3954" y="1639"/>
              <a:ext cx="1152" cy="1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753" name="Oval 20">
              <a:hlinkClick r:id="" action="ppaction://noaction"/>
            </p:cNvPr>
            <p:cNvSpPr>
              <a:spLocks noChangeArrowheads="1"/>
            </p:cNvSpPr>
            <p:nvPr/>
          </p:nvSpPr>
          <p:spPr bwMode="auto">
            <a:xfrm>
              <a:off x="3556" y="2758"/>
              <a:ext cx="1152" cy="1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754" name="Oval 21">
              <a:hlinkClick r:id="" action="ppaction://noaction"/>
            </p:cNvPr>
            <p:cNvSpPr>
              <a:spLocks noChangeArrowheads="1"/>
            </p:cNvSpPr>
            <p:nvPr/>
          </p:nvSpPr>
          <p:spPr bwMode="auto">
            <a:xfrm>
              <a:off x="1776" y="3120"/>
              <a:ext cx="1152" cy="1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755" name="Oval 22">
              <a:hlinkClick r:id="" action="ppaction://noaction"/>
            </p:cNvPr>
            <p:cNvSpPr>
              <a:spLocks noChangeArrowheads="1"/>
            </p:cNvSpPr>
            <p:nvPr/>
          </p:nvSpPr>
          <p:spPr bwMode="auto">
            <a:xfrm>
              <a:off x="651" y="1979"/>
              <a:ext cx="1152" cy="1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756" name="Oval 23">
              <a:hlinkClick r:id="" action="ppaction://noaction"/>
            </p:cNvPr>
            <p:cNvSpPr>
              <a:spLocks noChangeArrowheads="1"/>
            </p:cNvSpPr>
            <p:nvPr/>
          </p:nvSpPr>
          <p:spPr bwMode="auto">
            <a:xfrm>
              <a:off x="2112" y="1440"/>
              <a:ext cx="1488" cy="144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Tree>
    <p:extLst>
      <p:ext uri="{BB962C8B-B14F-4D97-AF65-F5344CB8AC3E}">
        <p14:creationId xmlns:p14="http://schemas.microsoft.com/office/powerpoint/2010/main" val="14705887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53380" y="6976269"/>
            <a:ext cx="20777349" cy="20774916"/>
          </a:xfrm>
          <a:prstGeom prst="rect">
            <a:avLst/>
          </a:prstGeom>
          <a:noFill/>
        </p:spPr>
        <p:txBody>
          <a:bodyPr wrap="square" rtlCol="0">
            <a:spAutoFit/>
          </a:bodyPr>
          <a:lstStyle/>
          <a:p>
            <a:pPr marL="1143000" indent="-1143000">
              <a:buFont typeface="Arial"/>
              <a:buChar char="•"/>
            </a:pPr>
            <a:r>
              <a:rPr lang="en-US" sz="9600" dirty="0" smtClean="0"/>
              <a:t>Community based epidemiological surveys on CVDs started : 2006</a:t>
            </a:r>
          </a:p>
          <a:p>
            <a:pPr marL="1143000" indent="-1143000">
              <a:buFont typeface="Arial"/>
              <a:buChar char="•"/>
            </a:pPr>
            <a:endParaRPr lang="en-US" sz="9600" dirty="0" smtClean="0"/>
          </a:p>
          <a:p>
            <a:pPr marL="1143000" indent="-1143000">
              <a:buFont typeface="Arial"/>
              <a:buChar char="•"/>
            </a:pPr>
            <a:r>
              <a:rPr lang="en-US" sz="9600" dirty="0" smtClean="0"/>
              <a:t>Rheumatic Heart Disease study among school children started: 2007</a:t>
            </a:r>
          </a:p>
          <a:p>
            <a:pPr marL="1143000" indent="-1143000">
              <a:buFont typeface="Arial"/>
              <a:buChar char="•"/>
            </a:pPr>
            <a:endParaRPr lang="en-US" sz="9600" dirty="0" smtClean="0"/>
          </a:p>
          <a:p>
            <a:pPr marL="1143000" indent="-1143000">
              <a:buFont typeface="Arial"/>
              <a:buChar char="•"/>
            </a:pPr>
            <a:endParaRPr lang="en-US" sz="9600" dirty="0" smtClean="0"/>
          </a:p>
          <a:p>
            <a:pPr marL="1143000" indent="-1143000">
              <a:buFont typeface="Arial"/>
              <a:buChar char="•"/>
            </a:pPr>
            <a:endParaRPr lang="en-US" sz="9600" dirty="0" smtClean="0"/>
          </a:p>
          <a:p>
            <a:endParaRPr lang="en-US" sz="9600" dirty="0"/>
          </a:p>
          <a:p>
            <a:endParaRPr lang="en-US" sz="9600" dirty="0" smtClean="0"/>
          </a:p>
          <a:p>
            <a:endParaRPr lang="en-US" sz="9600" dirty="0"/>
          </a:p>
          <a:p>
            <a:endParaRPr lang="en-US" sz="9600" dirty="0" smtClean="0"/>
          </a:p>
          <a:p>
            <a:endParaRPr lang="en-US" sz="9600" dirty="0"/>
          </a:p>
          <a:p>
            <a:r>
              <a:rPr lang="en-US" sz="9600" dirty="0" smtClean="0"/>
              <a:t> </a:t>
            </a:r>
            <a:endParaRPr lang="en-US" sz="9600" dirty="0"/>
          </a:p>
        </p:txBody>
      </p:sp>
      <p:pic>
        <p:nvPicPr>
          <p:cNvPr id="5" name="Picture 4"/>
          <p:cNvPicPr>
            <a:picLocks noChangeAspect="1"/>
          </p:cNvPicPr>
          <p:nvPr/>
        </p:nvPicPr>
        <p:blipFill>
          <a:blip r:embed="rId2"/>
          <a:stretch>
            <a:fillRect/>
          </a:stretch>
        </p:blipFill>
        <p:spPr>
          <a:xfrm>
            <a:off x="22789045" y="1"/>
            <a:ext cx="17444554" cy="14272817"/>
          </a:xfrm>
          <a:prstGeom prst="rect">
            <a:avLst/>
          </a:prstGeom>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6557" y="16220405"/>
            <a:ext cx="17247044" cy="1411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Title 1"/>
          <p:cNvSpPr>
            <a:spLocks noGrp="1"/>
          </p:cNvSpPr>
          <p:nvPr>
            <p:ph type="title"/>
          </p:nvPr>
        </p:nvSpPr>
        <p:spPr>
          <a:xfrm>
            <a:off x="2011696" y="1318272"/>
            <a:ext cx="18253504" cy="5486400"/>
          </a:xfrm>
        </p:spPr>
        <p:txBody>
          <a:bodyPr>
            <a:normAutofit fontScale="90000"/>
          </a:bodyPr>
          <a:lstStyle/>
          <a:p>
            <a:pPr algn="l"/>
            <a:r>
              <a:rPr lang="en-US" dirty="0" smtClean="0"/>
              <a:t>CVD Services and Research in DH</a:t>
            </a:r>
            <a:endParaRPr lang="en-US" dirty="0"/>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6444" y="16247541"/>
            <a:ext cx="17658756" cy="14448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01121842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txBox="1">
            <a:spLocks noChangeArrowheads="1"/>
          </p:cNvSpPr>
          <p:nvPr/>
        </p:nvSpPr>
        <p:spPr bwMode="auto">
          <a:xfrm>
            <a:off x="-1341120" y="25968960"/>
            <a:ext cx="42915840" cy="9509760"/>
          </a:xfrm>
          <a:prstGeom prst="rect">
            <a:avLst/>
          </a:prstGeom>
          <a:solidFill>
            <a:srgbClr val="CCFFFF"/>
          </a:solidFill>
          <a:ln w="38100">
            <a:solidFill>
              <a:srgbClr val="FFFFFF"/>
            </a:solidFill>
            <a:miter lim="800000"/>
            <a:headEnd/>
            <a:tailEnd/>
          </a:ln>
        </p:spPr>
        <p:txBody>
          <a:bodyPr lIns="418009" tIns="209004" rIns="418009" bIns="209004"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i="1" dirty="0">
              <a:latin typeface="Garamond" charset="0"/>
            </a:endParaRPr>
          </a:p>
        </p:txBody>
      </p:sp>
      <p:pic>
        <p:nvPicPr>
          <p:cNvPr id="14338" name="Picture 7" descr="8=2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5852163"/>
            <a:ext cx="45933360" cy="2468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a:spLocks noGrp="1" noChangeArrowheads="1"/>
          </p:cNvSpPr>
          <p:nvPr>
            <p:ph type="ctrTitle"/>
          </p:nvPr>
        </p:nvSpPr>
        <p:spPr>
          <a:xfrm>
            <a:off x="0" y="0"/>
            <a:ext cx="40233600" cy="5852160"/>
          </a:xfrm>
          <a:solidFill>
            <a:srgbClr val="CCFFFF"/>
          </a:solidFill>
          <a:ln w="38100">
            <a:solidFill>
              <a:srgbClr val="FFFFFF"/>
            </a:solidFill>
            <a:miter lim="800000"/>
            <a:headEnd/>
            <a:tailEnd/>
          </a:ln>
        </p:spPr>
        <p:txBody>
          <a:bodyPr/>
          <a:lstStyle/>
          <a:p>
            <a:pPr eaLnBrk="1" hangingPunct="1"/>
            <a:r>
              <a:rPr lang="en-US" sz="12800" b="1" dirty="0" smtClean="0">
                <a:latin typeface="Calibri" charset="0"/>
              </a:rPr>
              <a:t>DHULIKHEL HEART STUDY</a:t>
            </a:r>
            <a:endParaRPr lang="en-US" sz="9100" i="1" dirty="0">
              <a:latin typeface="Calibri" charset="0"/>
            </a:endParaRPr>
          </a:p>
        </p:txBody>
      </p:sp>
    </p:spTree>
    <p:extLst>
      <p:ext uri="{BB962C8B-B14F-4D97-AF65-F5344CB8AC3E}">
        <p14:creationId xmlns:p14="http://schemas.microsoft.com/office/powerpoint/2010/main" val="224217859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Building on the </a:t>
            </a:r>
            <a:r>
              <a:rPr lang="en-US" dirty="0" err="1" smtClean="0"/>
              <a:t>Dhulikhel</a:t>
            </a:r>
            <a:r>
              <a:rPr lang="en-US" dirty="0" smtClean="0"/>
              <a:t> </a:t>
            </a:r>
            <a:r>
              <a:rPr lang="en-US" dirty="0" smtClean="0"/>
              <a:t>Heart </a:t>
            </a:r>
            <a:r>
              <a:rPr lang="en-US" dirty="0" smtClean="0"/>
              <a:t>Study</a:t>
            </a:r>
            <a:endParaRPr lang="en-US" dirty="0"/>
          </a:p>
        </p:txBody>
      </p:sp>
      <p:sp>
        <p:nvSpPr>
          <p:cNvPr id="3" name="Content Placeholder 2"/>
          <p:cNvSpPr>
            <a:spLocks noGrp="1"/>
          </p:cNvSpPr>
          <p:nvPr>
            <p:ph idx="1"/>
          </p:nvPr>
        </p:nvSpPr>
        <p:spPr>
          <a:xfrm>
            <a:off x="2011696" y="7599825"/>
            <a:ext cx="36210244" cy="21724622"/>
          </a:xfrm>
        </p:spPr>
        <p:txBody>
          <a:bodyPr>
            <a:normAutofit fontScale="92500" lnSpcReduction="20000"/>
          </a:bodyPr>
          <a:lstStyle/>
          <a:p>
            <a:r>
              <a:rPr lang="en-US" dirty="0" smtClean="0"/>
              <a:t>Population based prospective cohort study</a:t>
            </a:r>
            <a:r>
              <a:rPr lang="en-US" dirty="0" smtClean="0"/>
              <a:t>.</a:t>
            </a:r>
            <a:endParaRPr lang="en-US" dirty="0" smtClean="0"/>
          </a:p>
          <a:p>
            <a:r>
              <a:rPr lang="en-US" dirty="0" smtClean="0"/>
              <a:t>Special focus on</a:t>
            </a:r>
          </a:p>
          <a:p>
            <a:pPr lvl="1"/>
            <a:r>
              <a:rPr lang="en-US" dirty="0" smtClean="0"/>
              <a:t>Conventional CVD Risk Factors</a:t>
            </a:r>
          </a:p>
          <a:p>
            <a:pPr lvl="1"/>
            <a:r>
              <a:rPr lang="en-US" dirty="0" smtClean="0"/>
              <a:t>CVD Burden</a:t>
            </a:r>
          </a:p>
          <a:p>
            <a:pPr lvl="1"/>
            <a:r>
              <a:rPr lang="en-US" dirty="0" smtClean="0"/>
              <a:t>Health Care Practices</a:t>
            </a:r>
          </a:p>
          <a:p>
            <a:pPr lvl="2"/>
            <a:r>
              <a:rPr lang="en-US" dirty="0" smtClean="0"/>
              <a:t>Adherence to medications</a:t>
            </a:r>
          </a:p>
          <a:p>
            <a:pPr lvl="2"/>
            <a:r>
              <a:rPr lang="en-US" dirty="0" smtClean="0"/>
              <a:t>Health Service Seeking Behavior/Barriers</a:t>
            </a:r>
          </a:p>
          <a:p>
            <a:pPr marL="17550162" lvl="8" indent="0">
              <a:buNone/>
            </a:pPr>
            <a:endParaRPr lang="en-US" dirty="0" smtClean="0"/>
          </a:p>
          <a:p>
            <a:r>
              <a:rPr lang="en-US" dirty="0" smtClean="0"/>
              <a:t>Opportunities for point care diabetes management support and </a:t>
            </a:r>
            <a:r>
              <a:rPr lang="en-US" dirty="0" err="1" smtClean="0"/>
              <a:t>mhealth</a:t>
            </a:r>
            <a:r>
              <a:rPr lang="en-US" dirty="0" smtClean="0"/>
              <a:t> opportunities.</a:t>
            </a:r>
            <a:endParaRPr lang="en-US" dirty="0" smtClean="0"/>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347143490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40320037" cy="30766179"/>
          </a:xfrm>
          <a:prstGeom prst="rect">
            <a:avLst/>
          </a:prstGeom>
        </p:spPr>
      </p:pic>
    </p:spTree>
    <p:extLst>
      <p:ext uri="{BB962C8B-B14F-4D97-AF65-F5344CB8AC3E}">
        <p14:creationId xmlns:p14="http://schemas.microsoft.com/office/powerpoint/2010/main" val="24152653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Interested in learning more?</a:t>
            </a:r>
            <a:endParaRPr lang="en-US" dirty="0"/>
          </a:p>
        </p:txBody>
      </p:sp>
      <p:sp>
        <p:nvSpPr>
          <p:cNvPr id="6" name="Content Placeholder 5"/>
          <p:cNvSpPr>
            <a:spLocks noGrp="1"/>
          </p:cNvSpPr>
          <p:nvPr>
            <p:ph idx="1"/>
          </p:nvPr>
        </p:nvSpPr>
        <p:spPr/>
        <p:txBody>
          <a:bodyPr/>
          <a:lstStyle/>
          <a:p>
            <a:r>
              <a:rPr lang="en-US" dirty="0" smtClean="0"/>
              <a:t>Excellent review articles in NEJM and Lancet on NCDs and Primary Care</a:t>
            </a:r>
          </a:p>
          <a:p>
            <a:pPr marL="0" indent="0">
              <a:buNone/>
            </a:pPr>
            <a:endParaRPr lang="en-US" dirty="0" smtClean="0"/>
          </a:p>
          <a:p>
            <a:r>
              <a:rPr lang="en-US" dirty="0" smtClean="0"/>
              <a:t>Email or visit:</a:t>
            </a:r>
          </a:p>
          <a:p>
            <a:pPr lvl="1"/>
            <a:r>
              <a:rPr lang="en-US" dirty="0" smtClean="0">
                <a:hlinkClick r:id="rId2"/>
              </a:rPr>
              <a:t>tneogi@uw.edu</a:t>
            </a:r>
            <a:endParaRPr lang="en-US" dirty="0" smtClean="0"/>
          </a:p>
          <a:p>
            <a:pPr lvl="1"/>
            <a:r>
              <a:rPr lang="en-US" dirty="0" smtClean="0"/>
              <a:t>R1</a:t>
            </a:r>
            <a:endParaRPr lang="en-US" dirty="0"/>
          </a:p>
        </p:txBody>
      </p:sp>
    </p:spTree>
    <p:extLst>
      <p:ext uri="{BB962C8B-B14F-4D97-AF65-F5344CB8AC3E}">
        <p14:creationId xmlns:p14="http://schemas.microsoft.com/office/powerpoint/2010/main" val="39063246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pPr>
              <a:buNone/>
            </a:pPr>
            <a:r>
              <a:rPr lang="en-US" sz="9600" dirty="0">
                <a:latin typeface="Arial" pitchFamily="34" charset="0"/>
                <a:cs typeface="Arial" pitchFamily="34" charset="0"/>
              </a:rPr>
              <a:t>At the end of this activity, the participant will be able to:</a:t>
            </a:r>
          </a:p>
          <a:p>
            <a:pPr>
              <a:buNone/>
            </a:pPr>
            <a:endParaRPr lang="en-US" sz="9600" dirty="0">
              <a:latin typeface="Arial" pitchFamily="34" charset="0"/>
              <a:cs typeface="Arial" pitchFamily="34" charset="0"/>
            </a:endParaRPr>
          </a:p>
          <a:p>
            <a:pPr>
              <a:buNone/>
            </a:pPr>
            <a:r>
              <a:rPr lang="en-US" sz="9600" dirty="0">
                <a:latin typeface="Arial" pitchFamily="34" charset="0"/>
                <a:cs typeface="Arial" pitchFamily="34" charset="0"/>
              </a:rPr>
              <a:t>1. </a:t>
            </a:r>
            <a:r>
              <a:rPr lang="en-US" sz="9600" dirty="0" smtClean="0">
                <a:latin typeface="Arial" pitchFamily="34" charset="0"/>
                <a:cs typeface="Arial" pitchFamily="34" charset="0"/>
              </a:rPr>
              <a:t>Identify what are </a:t>
            </a:r>
            <a:r>
              <a:rPr lang="en-US" sz="9600" dirty="0" err="1" smtClean="0">
                <a:latin typeface="Arial" pitchFamily="34" charset="0"/>
                <a:cs typeface="Arial" pitchFamily="34" charset="0"/>
              </a:rPr>
              <a:t>noncommunicable</a:t>
            </a:r>
            <a:r>
              <a:rPr lang="en-US" sz="9600" dirty="0" smtClean="0">
                <a:latin typeface="Arial" pitchFamily="34" charset="0"/>
                <a:cs typeface="Arial" pitchFamily="34" charset="0"/>
              </a:rPr>
              <a:t> diseases and how they are similar and/or different to chronic diseases.</a:t>
            </a:r>
            <a:endParaRPr lang="en-US" sz="9600" dirty="0">
              <a:latin typeface="Arial" pitchFamily="34" charset="0"/>
              <a:cs typeface="Arial" pitchFamily="34" charset="0"/>
            </a:endParaRPr>
          </a:p>
          <a:p>
            <a:pPr>
              <a:buNone/>
            </a:pPr>
            <a:r>
              <a:rPr lang="en-US" sz="9600" dirty="0">
                <a:latin typeface="Arial" pitchFamily="34" charset="0"/>
                <a:cs typeface="Arial" pitchFamily="34" charset="0"/>
              </a:rPr>
              <a:t>2. </a:t>
            </a:r>
            <a:r>
              <a:rPr lang="en-US" sz="9600" dirty="0" smtClean="0">
                <a:latin typeface="Arial" pitchFamily="34" charset="0"/>
                <a:cs typeface="Arial" pitchFamily="34" charset="0"/>
              </a:rPr>
              <a:t>Describe</a:t>
            </a:r>
            <a:r>
              <a:rPr lang="en-US" sz="9600" dirty="0">
                <a:latin typeface="Arial" pitchFamily="34" charset="0"/>
                <a:cs typeface="Arial" pitchFamily="34" charset="0"/>
              </a:rPr>
              <a:t> </a:t>
            </a:r>
            <a:r>
              <a:rPr lang="en-US" sz="9600" dirty="0" smtClean="0">
                <a:latin typeface="Arial" pitchFamily="34" charset="0"/>
                <a:cs typeface="Arial" pitchFamily="34" charset="0"/>
              </a:rPr>
              <a:t>the term “double burden of disease”.</a:t>
            </a:r>
            <a:endParaRPr lang="en-US" sz="9600" dirty="0">
              <a:latin typeface="Arial" pitchFamily="34" charset="0"/>
              <a:cs typeface="Arial" pitchFamily="34" charset="0"/>
            </a:endParaRPr>
          </a:p>
          <a:p>
            <a:pPr>
              <a:buNone/>
            </a:pPr>
            <a:r>
              <a:rPr lang="en-US" sz="9600" dirty="0">
                <a:latin typeface="Arial" pitchFamily="34" charset="0"/>
                <a:cs typeface="Arial" pitchFamily="34" charset="0"/>
              </a:rPr>
              <a:t>2. </a:t>
            </a:r>
            <a:r>
              <a:rPr lang="en-US" sz="9600" dirty="0" smtClean="0">
                <a:latin typeface="Arial" pitchFamily="34" charset="0"/>
                <a:cs typeface="Arial" pitchFamily="34" charset="0"/>
              </a:rPr>
              <a:t>Discuss</a:t>
            </a:r>
            <a:r>
              <a:rPr lang="en-US" sz="9600" dirty="0">
                <a:latin typeface="Arial" pitchFamily="34" charset="0"/>
                <a:cs typeface="Arial" pitchFamily="34" charset="0"/>
              </a:rPr>
              <a:t> </a:t>
            </a:r>
            <a:r>
              <a:rPr lang="en-US" sz="9600" dirty="0" smtClean="0">
                <a:latin typeface="Arial" pitchFamily="34" charset="0"/>
                <a:cs typeface="Arial" pitchFamily="34" charset="0"/>
              </a:rPr>
              <a:t>how </a:t>
            </a:r>
            <a:r>
              <a:rPr lang="en-US" sz="9600" dirty="0" err="1" smtClean="0">
                <a:latin typeface="Arial" pitchFamily="34" charset="0"/>
                <a:cs typeface="Arial" pitchFamily="34" charset="0"/>
              </a:rPr>
              <a:t>noncommunicable</a:t>
            </a:r>
            <a:r>
              <a:rPr lang="en-US" sz="9600" dirty="0" smtClean="0">
                <a:latin typeface="Arial" pitchFamily="34" charset="0"/>
                <a:cs typeface="Arial" pitchFamily="34" charset="0"/>
              </a:rPr>
              <a:t> diseases are being embedded into the global health agenda.</a:t>
            </a:r>
            <a:endParaRPr lang="en-US" sz="9600" dirty="0">
              <a:latin typeface="Arial" pitchFamily="34" charset="0"/>
              <a:cs typeface="Arial" pitchFamily="34" charset="0"/>
            </a:endParaRPr>
          </a:p>
          <a:p>
            <a:pPr>
              <a:buNone/>
            </a:pPr>
            <a:r>
              <a:rPr lang="en-US" sz="9600" dirty="0">
                <a:latin typeface="Arial" pitchFamily="34" charset="0"/>
                <a:cs typeface="Arial" pitchFamily="34" charset="0"/>
              </a:rPr>
              <a:t>3. </a:t>
            </a:r>
            <a:r>
              <a:rPr lang="en-US" sz="9600" dirty="0" smtClean="0">
                <a:latin typeface="Arial" pitchFamily="34" charset="0"/>
                <a:cs typeface="Arial" pitchFamily="34" charset="0"/>
              </a:rPr>
              <a:t>Apply your knowledge on chronic disease in global health to the care of your immigrant and refugee populations.</a:t>
            </a:r>
            <a:endParaRPr lang="en-US" dirty="0"/>
          </a:p>
        </p:txBody>
      </p:sp>
    </p:spTree>
    <p:extLst>
      <p:ext uri="{BB962C8B-B14F-4D97-AF65-F5344CB8AC3E}">
        <p14:creationId xmlns:p14="http://schemas.microsoft.com/office/powerpoint/2010/main" val="122901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Chronic </a:t>
            </a:r>
            <a:r>
              <a:rPr lang="en-US" dirty="0" err="1" smtClean="0"/>
              <a:t>vs</a:t>
            </a:r>
            <a:r>
              <a:rPr lang="en-US" dirty="0" smtClean="0"/>
              <a:t> NCD</a:t>
            </a:r>
            <a:endParaRPr lang="en-US" dirty="0"/>
          </a:p>
        </p:txBody>
      </p:sp>
      <p:sp>
        <p:nvSpPr>
          <p:cNvPr id="4" name="Text Placeholder 3"/>
          <p:cNvSpPr>
            <a:spLocks noGrp="1"/>
          </p:cNvSpPr>
          <p:nvPr>
            <p:ph type="body" idx="1"/>
          </p:nvPr>
        </p:nvSpPr>
        <p:spPr/>
        <p:txBody>
          <a:bodyPr/>
          <a:lstStyle/>
          <a:p>
            <a:r>
              <a:rPr lang="en-US" dirty="0" smtClean="0"/>
              <a:t>Chronic Disease</a:t>
            </a:r>
            <a:endParaRPr lang="en-US" dirty="0"/>
          </a:p>
        </p:txBody>
      </p:sp>
      <p:sp>
        <p:nvSpPr>
          <p:cNvPr id="5" name="Content Placeholder 4"/>
          <p:cNvSpPr>
            <a:spLocks noGrp="1"/>
          </p:cNvSpPr>
          <p:nvPr>
            <p:ph sz="half" idx="2"/>
          </p:nvPr>
        </p:nvSpPr>
        <p:spPr/>
        <p:txBody>
          <a:bodyPr/>
          <a:lstStyle/>
          <a:p>
            <a:r>
              <a:rPr lang="en-US" dirty="0" smtClean="0"/>
              <a:t>Infectious or noninfectious</a:t>
            </a:r>
            <a:r>
              <a:rPr lang="en-US" dirty="0"/>
              <a:t> </a:t>
            </a:r>
            <a:r>
              <a:rPr lang="en-US" dirty="0" smtClean="0"/>
              <a:t>in etiology</a:t>
            </a:r>
          </a:p>
          <a:p>
            <a:pPr lvl="1"/>
            <a:r>
              <a:rPr lang="en-US" dirty="0" smtClean="0"/>
              <a:t>HIV</a:t>
            </a:r>
          </a:p>
          <a:p>
            <a:pPr lvl="1"/>
            <a:r>
              <a:rPr lang="en-US" dirty="0" smtClean="0"/>
              <a:t>TB</a:t>
            </a:r>
          </a:p>
          <a:p>
            <a:pPr lvl="1"/>
            <a:r>
              <a:rPr lang="en-US" dirty="0" smtClean="0"/>
              <a:t>Cardiovascular Disease</a:t>
            </a:r>
          </a:p>
          <a:p>
            <a:pPr lvl="1"/>
            <a:r>
              <a:rPr lang="en-US" dirty="0" smtClean="0"/>
              <a:t>Diabetes</a:t>
            </a:r>
          </a:p>
          <a:p>
            <a:pPr lvl="1"/>
            <a:endParaRPr lang="en-US" dirty="0" smtClean="0"/>
          </a:p>
        </p:txBody>
      </p:sp>
      <p:sp>
        <p:nvSpPr>
          <p:cNvPr id="6" name="Text Placeholder 5"/>
          <p:cNvSpPr>
            <a:spLocks noGrp="1"/>
          </p:cNvSpPr>
          <p:nvPr>
            <p:ph type="body" sz="quarter" idx="3"/>
          </p:nvPr>
        </p:nvSpPr>
        <p:spPr/>
        <p:txBody>
          <a:bodyPr>
            <a:normAutofit fontScale="92500" lnSpcReduction="20000"/>
          </a:bodyPr>
          <a:lstStyle/>
          <a:p>
            <a:r>
              <a:rPr lang="en-US" dirty="0" err="1" smtClean="0"/>
              <a:t>Noncommunicable</a:t>
            </a:r>
            <a:r>
              <a:rPr lang="en-US" dirty="0" smtClean="0"/>
              <a:t> disease (NCD)</a:t>
            </a:r>
            <a:endParaRPr lang="en-US" dirty="0"/>
          </a:p>
        </p:txBody>
      </p:sp>
      <p:sp>
        <p:nvSpPr>
          <p:cNvPr id="7" name="Content Placeholder 6"/>
          <p:cNvSpPr>
            <a:spLocks noGrp="1"/>
          </p:cNvSpPr>
          <p:nvPr>
            <p:ph sz="quarter" idx="4"/>
          </p:nvPr>
        </p:nvSpPr>
        <p:spPr/>
        <p:txBody>
          <a:bodyPr>
            <a:normAutofit fontScale="92500"/>
          </a:bodyPr>
          <a:lstStyle/>
          <a:p>
            <a:r>
              <a:rPr lang="en-US" dirty="0" smtClean="0"/>
              <a:t>Typically noninfectious (with exception)</a:t>
            </a:r>
          </a:p>
          <a:p>
            <a:r>
              <a:rPr lang="en-US" dirty="0" smtClean="0"/>
              <a:t>Defined by the WHO as:</a:t>
            </a:r>
          </a:p>
          <a:p>
            <a:pPr lvl="1"/>
            <a:r>
              <a:rPr lang="en-US" dirty="0" smtClean="0"/>
              <a:t>Cancer</a:t>
            </a:r>
          </a:p>
          <a:p>
            <a:pPr lvl="1"/>
            <a:r>
              <a:rPr lang="en-US" dirty="0" smtClean="0"/>
              <a:t>Diabetes</a:t>
            </a:r>
          </a:p>
          <a:p>
            <a:pPr lvl="1"/>
            <a:r>
              <a:rPr lang="en-US" dirty="0" smtClean="0"/>
              <a:t>Cardiovascular disease</a:t>
            </a:r>
          </a:p>
          <a:p>
            <a:pPr lvl="1"/>
            <a:r>
              <a:rPr lang="en-US" dirty="0" smtClean="0"/>
              <a:t>Chronic Respiratory Disease</a:t>
            </a:r>
            <a:endParaRPr lang="en-US" dirty="0"/>
          </a:p>
          <a:p>
            <a:r>
              <a:rPr lang="en-US" dirty="0" smtClean="0"/>
              <a:t>Significant debate regarding Mental Health issues (Depression, PTSD, etc.)</a:t>
            </a:r>
          </a:p>
        </p:txBody>
      </p:sp>
      <p:sp>
        <p:nvSpPr>
          <p:cNvPr id="3" name="TextBox 2"/>
          <p:cNvSpPr txBox="1"/>
          <p:nvPr/>
        </p:nvSpPr>
        <p:spPr>
          <a:xfrm>
            <a:off x="2474256" y="29061979"/>
            <a:ext cx="35747681" cy="1431161"/>
          </a:xfrm>
          <a:prstGeom prst="rect">
            <a:avLst/>
          </a:prstGeom>
          <a:noFill/>
        </p:spPr>
        <p:txBody>
          <a:bodyPr wrap="square" rtlCol="0">
            <a:spAutoFit/>
          </a:bodyPr>
          <a:lstStyle/>
          <a:p>
            <a:pPr algn="ctr"/>
            <a:r>
              <a:rPr lang="en-US" b="1" dirty="0" smtClean="0"/>
              <a:t>OFTEN USED INTERCHANGABLY,  but there are differences</a:t>
            </a:r>
            <a:endParaRPr lang="en-US" b="1" dirty="0"/>
          </a:p>
        </p:txBody>
      </p:sp>
    </p:spTree>
    <p:extLst>
      <p:ext uri="{BB962C8B-B14F-4D97-AF65-F5344CB8AC3E}">
        <p14:creationId xmlns:p14="http://schemas.microsoft.com/office/powerpoint/2010/main" val="7408289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C:\Users\nabint\Desktop\291890_10150319649456051_1267861369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194560"/>
            <a:ext cx="40233600" cy="29260800"/>
          </a:xfrm>
          <a:noFill/>
        </p:spPr>
      </p:pic>
      <p:sp>
        <p:nvSpPr>
          <p:cNvPr id="53250" name="Title 1"/>
          <p:cNvSpPr>
            <a:spLocks noGrp="1"/>
          </p:cNvSpPr>
          <p:nvPr>
            <p:ph type="title"/>
          </p:nvPr>
        </p:nvSpPr>
        <p:spPr>
          <a:xfrm>
            <a:off x="7040880" y="6217920"/>
            <a:ext cx="36210240" cy="5486400"/>
          </a:xfrm>
        </p:spPr>
        <p:txBody>
          <a:bodyPr>
            <a:normAutofit/>
          </a:bodyPr>
          <a:lstStyle/>
          <a:p>
            <a:r>
              <a:rPr lang="en-US" sz="32900" dirty="0" smtClean="0">
                <a:latin typeface="Calibri" charset="0"/>
              </a:rPr>
              <a:t>THANK YOU!</a:t>
            </a:r>
            <a:endParaRPr lang="en-US" sz="32900" dirty="0">
              <a:latin typeface="Calibri" charset="0"/>
            </a:endParaRPr>
          </a:p>
        </p:txBody>
      </p:sp>
    </p:spTree>
    <p:extLst>
      <p:ext uri="{BB962C8B-B14F-4D97-AF65-F5344CB8AC3E}">
        <p14:creationId xmlns:p14="http://schemas.microsoft.com/office/powerpoint/2010/main" val="244191183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1012825" y="9601660"/>
            <a:ext cx="36210244" cy="5486400"/>
          </a:xfrm>
        </p:spPr>
        <p:txBody>
          <a:bodyPr>
            <a:normAutofit fontScale="90000"/>
          </a:bodyPr>
          <a:lstStyle/>
          <a:p>
            <a:pPr>
              <a:defRPr/>
            </a:pPr>
            <a:r>
              <a:rPr lang="en-US" sz="28500" b="1" dirty="0"/>
              <a:t>Questions?</a:t>
            </a:r>
            <a:r>
              <a:rPr lang="en-US" sz="28500" dirty="0"/>
              <a:t/>
            </a:r>
            <a:br>
              <a:rPr lang="en-US" sz="28500" dirty="0"/>
            </a:br>
            <a:r>
              <a:rPr lang="en-US" dirty="0">
                <a:ea typeface="ＭＳ Ｐゴシック" charset="0"/>
              </a:rPr>
              <a:t/>
            </a:r>
            <a:br>
              <a:rPr lang="en-US" dirty="0">
                <a:ea typeface="ＭＳ Ｐゴシック" charset="0"/>
              </a:rPr>
            </a:br>
            <a:endParaRPr lang="en-US" dirty="0" smtClean="0"/>
          </a:p>
        </p:txBody>
      </p:sp>
      <p:sp>
        <p:nvSpPr>
          <p:cNvPr id="3" name="Content Placeholder 2"/>
          <p:cNvSpPr>
            <a:spLocks noGrp="1"/>
          </p:cNvSpPr>
          <p:nvPr>
            <p:ph idx="1"/>
          </p:nvPr>
        </p:nvSpPr>
        <p:spPr>
          <a:xfrm>
            <a:off x="2011680" y="4853942"/>
            <a:ext cx="36545520" cy="19751040"/>
          </a:xfrm>
        </p:spPr>
        <p:txBody>
          <a:bodyPr/>
          <a:lstStyle/>
          <a:p>
            <a:pPr>
              <a:defRPr/>
            </a:pPr>
            <a:endParaRPr lang="en-US" dirty="0" smtClean="0">
              <a:ea typeface="+mn-ea"/>
              <a:cs typeface="+mn-cs"/>
            </a:endParaRPr>
          </a:p>
        </p:txBody>
      </p:sp>
      <p:sp>
        <p:nvSpPr>
          <p:cNvPr id="4710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100">
                <a:solidFill>
                  <a:schemeClr val="tx1"/>
                </a:solidFill>
                <a:latin typeface="Calibri" pitchFamily="34" charset="0"/>
                <a:ea typeface="MS PGothic" pitchFamily="34" charset="-128"/>
              </a:defRPr>
            </a:lvl1pPr>
            <a:lvl2pPr marL="3396322" indent="-1306278" eaLnBrk="0" hangingPunct="0">
              <a:defRPr sz="9100">
                <a:solidFill>
                  <a:schemeClr val="tx1"/>
                </a:solidFill>
                <a:latin typeface="Calibri" pitchFamily="34" charset="0"/>
                <a:ea typeface="MS PGothic" pitchFamily="34" charset="-128"/>
              </a:defRPr>
            </a:lvl2pPr>
            <a:lvl3pPr marL="5225110" indent="-1045022" eaLnBrk="0" hangingPunct="0">
              <a:defRPr sz="9100">
                <a:solidFill>
                  <a:schemeClr val="tx1"/>
                </a:solidFill>
                <a:latin typeface="Calibri" pitchFamily="34" charset="0"/>
                <a:ea typeface="MS PGothic" pitchFamily="34" charset="-128"/>
              </a:defRPr>
            </a:lvl3pPr>
            <a:lvl4pPr marL="7315154" indent="-1045022" eaLnBrk="0" hangingPunct="0">
              <a:defRPr sz="9100">
                <a:solidFill>
                  <a:schemeClr val="tx1"/>
                </a:solidFill>
                <a:latin typeface="Calibri" pitchFamily="34" charset="0"/>
                <a:ea typeface="MS PGothic" pitchFamily="34" charset="-128"/>
              </a:defRPr>
            </a:lvl4pPr>
            <a:lvl5pPr marL="9405198" indent="-1045022" eaLnBrk="0" hangingPunct="0">
              <a:defRPr sz="9100">
                <a:solidFill>
                  <a:schemeClr val="tx1"/>
                </a:solidFill>
                <a:latin typeface="Calibri" pitchFamily="34" charset="0"/>
                <a:ea typeface="MS PGothic" pitchFamily="34" charset="-128"/>
              </a:defRPr>
            </a:lvl5pPr>
            <a:lvl6pPr marL="11495242"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6pPr>
            <a:lvl7pPr marL="13585287"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7pPr>
            <a:lvl8pPr marL="15675331"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8pPr>
            <a:lvl9pPr marL="17765375"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9pPr>
          </a:lstStyle>
          <a:p>
            <a:pPr eaLnBrk="1" hangingPunct="1"/>
            <a:fld id="{97991CC0-9152-4766-908B-8E0DCE4B9FDB}" type="datetime1">
              <a:rPr lang="en-US" sz="4600">
                <a:solidFill>
                  <a:srgbClr val="E6D1A3"/>
                </a:solidFill>
              </a:rPr>
              <a:pPr eaLnBrk="1" hangingPunct="1"/>
              <a:t>2/5/14</a:t>
            </a:fld>
            <a:endParaRPr lang="en-US" sz="4600">
              <a:solidFill>
                <a:srgbClr val="E6D1A3"/>
              </a:solidFill>
            </a:endParaRPr>
          </a:p>
        </p:txBody>
      </p:sp>
      <p:sp>
        <p:nvSpPr>
          <p:cNvPr id="4710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100">
                <a:solidFill>
                  <a:schemeClr val="tx1"/>
                </a:solidFill>
                <a:latin typeface="Calibri" pitchFamily="34" charset="0"/>
                <a:ea typeface="MS PGothic" pitchFamily="34" charset="-128"/>
              </a:defRPr>
            </a:lvl1pPr>
            <a:lvl2pPr marL="3396322" indent="-1306278" eaLnBrk="0" hangingPunct="0">
              <a:defRPr sz="9100">
                <a:solidFill>
                  <a:schemeClr val="tx1"/>
                </a:solidFill>
                <a:latin typeface="Calibri" pitchFamily="34" charset="0"/>
                <a:ea typeface="MS PGothic" pitchFamily="34" charset="-128"/>
              </a:defRPr>
            </a:lvl2pPr>
            <a:lvl3pPr marL="5225110" indent="-1045022" eaLnBrk="0" hangingPunct="0">
              <a:defRPr sz="9100">
                <a:solidFill>
                  <a:schemeClr val="tx1"/>
                </a:solidFill>
                <a:latin typeface="Calibri" pitchFamily="34" charset="0"/>
                <a:ea typeface="MS PGothic" pitchFamily="34" charset="-128"/>
              </a:defRPr>
            </a:lvl3pPr>
            <a:lvl4pPr marL="7315154" indent="-1045022" eaLnBrk="0" hangingPunct="0">
              <a:defRPr sz="9100">
                <a:solidFill>
                  <a:schemeClr val="tx1"/>
                </a:solidFill>
                <a:latin typeface="Calibri" pitchFamily="34" charset="0"/>
                <a:ea typeface="MS PGothic" pitchFamily="34" charset="-128"/>
              </a:defRPr>
            </a:lvl4pPr>
            <a:lvl5pPr marL="9405198" indent="-1045022" eaLnBrk="0" hangingPunct="0">
              <a:defRPr sz="9100">
                <a:solidFill>
                  <a:schemeClr val="tx1"/>
                </a:solidFill>
                <a:latin typeface="Calibri" pitchFamily="34" charset="0"/>
                <a:ea typeface="MS PGothic" pitchFamily="34" charset="-128"/>
              </a:defRPr>
            </a:lvl5pPr>
            <a:lvl6pPr marL="11495242"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6pPr>
            <a:lvl7pPr marL="13585287"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7pPr>
            <a:lvl8pPr marL="15675331"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8pPr>
            <a:lvl9pPr marL="17765375" indent="-1045022" eaLnBrk="0" fontAlgn="base" hangingPunct="0">
              <a:spcBef>
                <a:spcPct val="20000"/>
              </a:spcBef>
              <a:spcAft>
                <a:spcPct val="0"/>
              </a:spcAft>
              <a:buSzPct val="75000"/>
              <a:defRPr sz="9100">
                <a:solidFill>
                  <a:schemeClr val="tx1"/>
                </a:solidFill>
                <a:latin typeface="Calibri" pitchFamily="34" charset="0"/>
                <a:ea typeface="MS PGothic" pitchFamily="34" charset="-128"/>
              </a:defRPr>
            </a:lvl9pPr>
          </a:lstStyle>
          <a:p>
            <a:pPr eaLnBrk="1" hangingPunct="1"/>
            <a:r>
              <a:rPr lang="en-US" sz="4600">
                <a:solidFill>
                  <a:srgbClr val="E6D1A3"/>
                </a:solidFill>
              </a:rPr>
              <a:t>Page </a:t>
            </a:r>
            <a:fld id="{C4CA8145-7961-40B2-BF82-B2D8F48C87AE}" type="slidenum">
              <a:rPr lang="en-US" sz="4600">
                <a:solidFill>
                  <a:srgbClr val="E6D1A3"/>
                </a:solidFill>
              </a:rPr>
              <a:pPr eaLnBrk="1" hangingPunct="1"/>
              <a:t>71</a:t>
            </a:fld>
            <a:endParaRPr lang="en-US" sz="4600">
              <a:solidFill>
                <a:srgbClr val="E6D1A3"/>
              </a:solidFill>
            </a:endParaRPr>
          </a:p>
        </p:txBody>
      </p:sp>
      <p:pic>
        <p:nvPicPr>
          <p:cNvPr id="47109" name="Picture 12" descr="http://pathlibrary.path.org/dbtw-wpd/images/028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75440" y="19385280"/>
            <a:ext cx="10058400" cy="1100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descr="http://pathlibrary.path.org/dbtw-wpd/images/05562.jpg"/>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15436852" y="18714720"/>
            <a:ext cx="7362190" cy="12047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10" descr="http://pathlibrary.path.org/dbtw-wpd/images/044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2350" y="19591022"/>
            <a:ext cx="10086340" cy="1094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8860735"/>
      </p:ext>
    </p:extLst>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40233600" cy="31578163"/>
          </a:xfrm>
          <a:prstGeom prst="rect">
            <a:avLst/>
          </a:prstGeom>
        </p:spPr>
      </p:pic>
      <p:sp>
        <p:nvSpPr>
          <p:cNvPr id="2" name="TextBox 1"/>
          <p:cNvSpPr txBox="1"/>
          <p:nvPr/>
        </p:nvSpPr>
        <p:spPr>
          <a:xfrm>
            <a:off x="1128870" y="29775379"/>
            <a:ext cx="36805719" cy="769441"/>
          </a:xfrm>
          <a:prstGeom prst="rect">
            <a:avLst/>
          </a:prstGeom>
          <a:noFill/>
        </p:spPr>
        <p:txBody>
          <a:bodyPr wrap="none" rtlCol="0">
            <a:spAutoFit/>
          </a:bodyPr>
          <a:lstStyle/>
          <a:p>
            <a:r>
              <a:rPr lang="en-US" sz="4400" b="1" dirty="0" err="1"/>
              <a:t>nternational</a:t>
            </a:r>
            <a:r>
              <a:rPr lang="en-US" sz="4400" b="1" dirty="0"/>
              <a:t> Diabetes Federation. </a:t>
            </a:r>
            <a:r>
              <a:rPr lang="en-US" sz="4400" b="1" i="1" dirty="0"/>
              <a:t>IDF Diabetes Atlas, 6th </a:t>
            </a:r>
            <a:r>
              <a:rPr lang="en-US" sz="4400" b="1" i="1" dirty="0" err="1"/>
              <a:t>edn</a:t>
            </a:r>
            <a:r>
              <a:rPr lang="en-US" sz="4400" b="1" i="1" dirty="0"/>
              <a:t>.</a:t>
            </a:r>
            <a:r>
              <a:rPr lang="en-US" sz="4400" b="1" dirty="0"/>
              <a:t> Brussels, Belgium: International Diabetes Federation, 2013. </a:t>
            </a:r>
            <a:r>
              <a:rPr lang="en-US" sz="4400" b="1" dirty="0">
                <a:hlinkClick r:id="rId3"/>
              </a:rPr>
              <a:t>http://www.idf.org/diabetesatlas</a:t>
            </a:r>
            <a:endParaRPr lang="en-US" sz="4400" dirty="0"/>
          </a:p>
        </p:txBody>
      </p:sp>
    </p:spTree>
    <p:extLst>
      <p:ext uri="{BB962C8B-B14F-4D97-AF65-F5344CB8AC3E}">
        <p14:creationId xmlns:p14="http://schemas.microsoft.com/office/powerpoint/2010/main" val="4135204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Burden of Disease</a:t>
            </a:r>
            <a:endParaRPr lang="en-US" dirty="0"/>
          </a:p>
        </p:txBody>
      </p:sp>
      <p:sp>
        <p:nvSpPr>
          <p:cNvPr id="3" name="Content Placeholder 2"/>
          <p:cNvSpPr>
            <a:spLocks noGrp="1"/>
          </p:cNvSpPr>
          <p:nvPr>
            <p:ph idx="1"/>
          </p:nvPr>
        </p:nvSpPr>
        <p:spPr/>
        <p:txBody>
          <a:bodyPr>
            <a:normAutofit lnSpcReduction="10000"/>
          </a:bodyPr>
          <a:lstStyle/>
          <a:p>
            <a:r>
              <a:rPr lang="en-US" dirty="0" smtClean="0"/>
              <a:t>63% of 57 million total deaths due to NCDs (WHO, 2008)</a:t>
            </a:r>
          </a:p>
          <a:p>
            <a:r>
              <a:rPr lang="en-US" dirty="0" smtClean="0"/>
              <a:t>80% </a:t>
            </a:r>
            <a:r>
              <a:rPr lang="en-US" dirty="0" smtClean="0"/>
              <a:t>of deaths related to NCDs occur in low and middle </a:t>
            </a:r>
            <a:r>
              <a:rPr lang="en-US" dirty="0" err="1" smtClean="0"/>
              <a:t>incoe</a:t>
            </a:r>
            <a:r>
              <a:rPr lang="en-US" dirty="0" smtClean="0"/>
              <a:t> countries</a:t>
            </a:r>
          </a:p>
          <a:p>
            <a:r>
              <a:rPr lang="en-US" dirty="0" smtClean="0"/>
              <a:t>These countries account for 90% of the 9 million </a:t>
            </a:r>
            <a:r>
              <a:rPr lang="en-US" dirty="0" err="1" smtClean="0"/>
              <a:t>noncommunciable</a:t>
            </a:r>
            <a:r>
              <a:rPr lang="en-US" dirty="0" smtClean="0"/>
              <a:t> disease-related deaths </a:t>
            </a:r>
            <a:r>
              <a:rPr lang="en-US" dirty="0" err="1" smtClean="0"/>
              <a:t>occuring</a:t>
            </a:r>
            <a:r>
              <a:rPr lang="en-US" dirty="0" smtClean="0"/>
              <a:t> before the age of 60.</a:t>
            </a:r>
          </a:p>
          <a:p>
            <a:r>
              <a:rPr lang="en-US" dirty="0" err="1" smtClean="0"/>
              <a:t>Cardiovacuslar</a:t>
            </a:r>
            <a:r>
              <a:rPr lang="en-US" dirty="0" smtClean="0"/>
              <a:t> disease accounts for the largest fraction of deaths due to NCDs</a:t>
            </a:r>
            <a:endParaRPr lang="en-US" dirty="0"/>
          </a:p>
        </p:txBody>
      </p:sp>
      <p:sp>
        <p:nvSpPr>
          <p:cNvPr id="4" name="TextBox 3"/>
          <p:cNvSpPr txBox="1"/>
          <p:nvPr/>
        </p:nvSpPr>
        <p:spPr>
          <a:xfrm>
            <a:off x="8877703" y="30322923"/>
            <a:ext cx="21065082" cy="2308324"/>
          </a:xfrm>
          <a:prstGeom prst="rect">
            <a:avLst/>
          </a:prstGeom>
          <a:noFill/>
        </p:spPr>
        <p:txBody>
          <a:bodyPr wrap="none" rtlCol="0">
            <a:spAutoFit/>
          </a:bodyPr>
          <a:lstStyle/>
          <a:p>
            <a:pPr algn="ctr"/>
            <a:r>
              <a:rPr lang="en-US" sz="7200" dirty="0" smtClean="0"/>
              <a:t> Hunter, D. Reddy, K.  </a:t>
            </a:r>
            <a:r>
              <a:rPr lang="en-US" sz="7200" dirty="0" err="1" smtClean="0"/>
              <a:t>Noncommunciable</a:t>
            </a:r>
            <a:r>
              <a:rPr lang="en-US" sz="7200" dirty="0" smtClean="0"/>
              <a:t> Diseases.</a:t>
            </a:r>
          </a:p>
          <a:p>
            <a:pPr algn="ctr"/>
            <a:r>
              <a:rPr lang="en-US" sz="7200" dirty="0" smtClean="0"/>
              <a:t>   New </a:t>
            </a:r>
            <a:r>
              <a:rPr lang="en-US" sz="7200" dirty="0"/>
              <a:t>E</a:t>
            </a:r>
            <a:r>
              <a:rPr lang="en-US" sz="7200" dirty="0" smtClean="0"/>
              <a:t>ngland Journal of Medicine 2013; 369: 1336-43.</a:t>
            </a:r>
            <a:endParaRPr lang="en-US" sz="7200" dirty="0"/>
          </a:p>
        </p:txBody>
      </p:sp>
    </p:spTree>
    <p:extLst>
      <p:ext uri="{BB962C8B-B14F-4D97-AF65-F5344CB8AC3E}">
        <p14:creationId xmlns:p14="http://schemas.microsoft.com/office/powerpoint/2010/main" val="3222731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fdd7d84-3e3f-498a-b494-8c6ee4857a75">
      <UserInfo>
        <DisplayName>muchuu</DisplayName>
        <AccountId>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5870F1198B75438FFBDFC6B2047356" ma:contentTypeVersion="1" ma:contentTypeDescription="Create a new document." ma:contentTypeScope="" ma:versionID="2c31dcb4a07d761ce63ac5d6e84a8bae">
  <xsd:schema xmlns:xsd="http://www.w3.org/2001/XMLSchema" xmlns:xs="http://www.w3.org/2001/XMLSchema" xmlns:p="http://schemas.microsoft.com/office/2006/metadata/properties" xmlns:ns3="afdd7d84-3e3f-498a-b494-8c6ee4857a75" targetNamespace="http://schemas.microsoft.com/office/2006/metadata/properties" ma:root="true" ma:fieldsID="ad0feaedbb14b99f503d1a048522656a" ns3:_="">
    <xsd:import namespace="afdd7d84-3e3f-498a-b494-8c6ee4857a75"/>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dd7d84-3e3f-498a-b494-8c6ee4857a7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76692F-CD76-42B3-B862-6726DD6F928C}"/>
</file>

<file path=customXml/itemProps2.xml><?xml version="1.0" encoding="utf-8"?>
<ds:datastoreItem xmlns:ds="http://schemas.openxmlformats.org/officeDocument/2006/customXml" ds:itemID="{CCC65FEE-C0EB-4BC1-BC2F-E17767D958B3}"/>
</file>

<file path=customXml/itemProps3.xml><?xml version="1.0" encoding="utf-8"?>
<ds:datastoreItem xmlns:ds="http://schemas.openxmlformats.org/officeDocument/2006/customXml" ds:itemID="{046C058F-DA1E-4080-A255-78C9DBCA84AC}"/>
</file>

<file path=docProps/app.xml><?xml version="1.0" encoding="utf-8"?>
<Properties xmlns="http://schemas.openxmlformats.org/officeDocument/2006/extended-properties" xmlns:vt="http://schemas.openxmlformats.org/officeDocument/2006/docPropsVTypes">
  <TotalTime>1733</TotalTime>
  <Words>2664</Words>
  <Application>Microsoft Macintosh PowerPoint</Application>
  <PresentationFormat>Custom</PresentationFormat>
  <Paragraphs>368</Paragraphs>
  <Slides>71</Slides>
  <Notes>6</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Theme</vt:lpstr>
      <vt:lpstr>Chronic Disease in Global Health:  Opportunities and Challenges  </vt:lpstr>
      <vt:lpstr>Disclosure: Conflicts of Interest</vt:lpstr>
      <vt:lpstr>Case</vt:lpstr>
      <vt:lpstr>Case</vt:lpstr>
      <vt:lpstr>Agenda</vt:lpstr>
      <vt:lpstr>Learning Objectives</vt:lpstr>
      <vt:lpstr>Chronic vs NCD</vt:lpstr>
      <vt:lpstr>PowerPoint Presentation</vt:lpstr>
      <vt:lpstr>Burden of Disease</vt:lpstr>
      <vt:lpstr>NCDs overtake communicable disease</vt:lpstr>
      <vt:lpstr>Noncommunicable Disease Situation Worldwide</vt:lpstr>
      <vt:lpstr>Barriers to Care</vt:lpstr>
      <vt:lpstr>PowerPoint Presentation</vt:lpstr>
      <vt:lpstr>Embedding Noncommunicable Disease into the Post-2015 agenda</vt:lpstr>
      <vt:lpstr>Positioning of NCDs in global health </vt:lpstr>
      <vt:lpstr>Targets and  Indicators: WHO Global Action Plan   </vt:lpstr>
      <vt:lpstr>Women in NCDs</vt:lpstr>
      <vt:lpstr>Dual Burden of Disease</vt:lpstr>
      <vt:lpstr>PowerPoint Presentation</vt:lpstr>
      <vt:lpstr>PowerPoint Presentation</vt:lpstr>
      <vt:lpstr>PowerPoint Presentation</vt:lpstr>
      <vt:lpstr>Importance, Opportunities, and Challenges For Primary Care and Chronic Disease And/Or NCDS</vt:lpstr>
      <vt:lpstr>PowerPoint Presentation</vt:lpstr>
      <vt:lpstr>Chronic care model</vt:lpstr>
      <vt:lpstr>Chronic Care and Innovative Care Models</vt:lpstr>
      <vt:lpstr>Guidelines</vt:lpstr>
      <vt:lpstr>PowerPoint Presentation</vt:lpstr>
      <vt:lpstr>PowerPoint Presentation</vt:lpstr>
      <vt:lpstr>Shall We Travel?: Projects in Department</vt:lpstr>
      <vt:lpstr>Research Area of Interest</vt:lpstr>
      <vt:lpstr>PowerPoint Presentation</vt:lpstr>
      <vt:lpstr>Cambodia</vt:lpstr>
      <vt:lpstr>MoPoTsyo: Technology and delivery  </vt:lpstr>
      <vt:lpstr>The MoPoTsyo study</vt:lpstr>
      <vt:lpstr>Examining MoPoTsyo as a Model for Delivering chronic disease care</vt:lpstr>
      <vt:lpstr>Findings: Four key success factors</vt:lpstr>
      <vt:lpstr>Value and Implications of Alternative Diabetes Screening Tools: PATH-Mopotsyo study</vt:lpstr>
      <vt:lpstr>Aims of the Study</vt:lpstr>
      <vt:lpstr>Study Location: Boray  Santhepheap </vt:lpstr>
      <vt:lpstr>Research Area Map</vt:lpstr>
      <vt:lpstr>PowerPoint Presentation</vt:lpstr>
      <vt:lpstr>PowerPoint Presentation</vt:lpstr>
      <vt:lpstr>Obesity and Chronic Disease</vt:lpstr>
      <vt:lpstr>Chronic Disease Impact in Vietnam</vt:lpstr>
      <vt:lpstr>Chronic Disease Impact in Vietnam</vt:lpstr>
      <vt:lpstr>Chronic Disease Impact in Vietnam</vt:lpstr>
      <vt:lpstr>Chronic Disease Impact in Vietnam</vt:lpstr>
      <vt:lpstr>Obesity in Asian Populations</vt:lpstr>
      <vt:lpstr>Bioelectrical Impedance </vt:lpstr>
      <vt:lpstr>Critical Information Needed</vt:lpstr>
      <vt:lpstr>Research Question</vt:lpstr>
      <vt:lpstr>DaNang Stroke Study Location, Design, Population </vt:lpstr>
      <vt:lpstr>PowerPoint Presentation</vt:lpstr>
      <vt:lpstr>PowerPoint Presentation</vt:lpstr>
      <vt:lpstr>PowerPoint Presentation</vt:lpstr>
      <vt:lpstr>PowerPoint Presentation</vt:lpstr>
      <vt:lpstr>CVD in Nepal: Why is it important?</vt:lpstr>
      <vt:lpstr>CVD in Nepal: Why is it important?</vt:lpstr>
      <vt:lpstr>What risk CVD factors are important?</vt:lpstr>
      <vt:lpstr>National Health Program and CVDs</vt:lpstr>
      <vt:lpstr>PowerPoint Presentation</vt:lpstr>
      <vt:lpstr>Rural Health Care</vt:lpstr>
      <vt:lpstr>PowerPoint Presentation</vt:lpstr>
      <vt:lpstr>CVD Services and Research in DH</vt:lpstr>
      <vt:lpstr>DHULIKHEL HEART STUDY</vt:lpstr>
      <vt:lpstr>Building on the Dhulikhel Heart Study</vt:lpstr>
      <vt:lpstr>PowerPoint Presentation</vt:lpstr>
      <vt:lpstr>Interested in learning more?</vt:lpstr>
      <vt:lpstr>Learning Objectives</vt:lpstr>
      <vt:lpstr>THANK YOU!</vt:lpstr>
      <vt:lpstr>Questions?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Biraj</dc:creator>
  <cp:lastModifiedBy>Tina Neogi</cp:lastModifiedBy>
  <cp:revision>154</cp:revision>
  <dcterms:created xsi:type="dcterms:W3CDTF">2012-09-30T17:17:44Z</dcterms:created>
  <dcterms:modified xsi:type="dcterms:W3CDTF">2014-02-05T19:53:52Z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0x010100B65870F1198B75438FFBDFC6B2047356</vt:lpwstr>
  </property>
</Properties>
</file>