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40.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39.xml" ContentType="application/vnd.openxmlformats-officedocument.presentationml.slide+xml"/>
  <Override PartName="/ppt/slides/slide15.xml" ContentType="application/vnd.openxmlformats-officedocument.presentationml.slide+xml"/>
  <Override PartName="/ppt/slides/slide3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3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0.xml" ContentType="application/vnd.openxmlformats-officedocument.presentationml.slide+xml"/>
  <Override PartName="/ppt/slides/slide33.xml" ContentType="application/vnd.openxmlformats-officedocument.presentationml.slide+xml"/>
  <Override PartName="/ppt/slides/slide3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13.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25.xml" ContentType="application/vnd.openxmlformats-officedocument.presentationml.notesSlide+xml"/>
  <Override PartName="/ppt/notesSlides/notesSlide29.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charts/chart1.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43"/>
  </p:notesMasterIdLst>
  <p:handoutMasterIdLst>
    <p:handoutMasterId r:id="rId44"/>
  </p:handoutMasterIdLst>
  <p:sldIdLst>
    <p:sldId id="278" r:id="rId3"/>
    <p:sldId id="318" r:id="rId4"/>
    <p:sldId id="354" r:id="rId5"/>
    <p:sldId id="279" r:id="rId6"/>
    <p:sldId id="342" r:id="rId7"/>
    <p:sldId id="310" r:id="rId8"/>
    <p:sldId id="311" r:id="rId9"/>
    <p:sldId id="305" r:id="rId10"/>
    <p:sldId id="306" r:id="rId11"/>
    <p:sldId id="303" r:id="rId12"/>
    <p:sldId id="313" r:id="rId13"/>
    <p:sldId id="312" r:id="rId14"/>
    <p:sldId id="356" r:id="rId15"/>
    <p:sldId id="292" r:id="rId16"/>
    <p:sldId id="291" r:id="rId17"/>
    <p:sldId id="350" r:id="rId18"/>
    <p:sldId id="351" r:id="rId19"/>
    <p:sldId id="323" r:id="rId20"/>
    <p:sldId id="352" r:id="rId21"/>
    <p:sldId id="314" r:id="rId22"/>
    <p:sldId id="329" r:id="rId23"/>
    <p:sldId id="346" r:id="rId24"/>
    <p:sldId id="332" r:id="rId25"/>
    <p:sldId id="349" r:id="rId26"/>
    <p:sldId id="293" r:id="rId27"/>
    <p:sldId id="335" r:id="rId28"/>
    <p:sldId id="336" r:id="rId29"/>
    <p:sldId id="334" r:id="rId30"/>
    <p:sldId id="337" r:id="rId31"/>
    <p:sldId id="328" r:id="rId32"/>
    <p:sldId id="338" r:id="rId33"/>
    <p:sldId id="289" r:id="rId34"/>
    <p:sldId id="339" r:id="rId35"/>
    <p:sldId id="343" r:id="rId36"/>
    <p:sldId id="340" r:id="rId37"/>
    <p:sldId id="358" r:id="rId38"/>
    <p:sldId id="355" r:id="rId39"/>
    <p:sldId id="341" r:id="rId40"/>
    <p:sldId id="357" r:id="rId41"/>
    <p:sldId id="327" r:id="rId4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itlin Morrison" initials="C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60"/>
    <a:srgbClr val="FFF46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41" autoAdjust="0"/>
    <p:restoredTop sz="79512" autoAdjust="0"/>
  </p:normalViewPr>
  <p:slideViewPr>
    <p:cSldViewPr snapToGrid="0" snapToObjects="1">
      <p:cViewPr>
        <p:scale>
          <a:sx n="60" d="100"/>
          <a:sy n="60" d="100"/>
        </p:scale>
        <p:origin x="-2064" y="-5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80"/>
    </p:cViewPr>
  </p:sorterViewPr>
  <p:notesViewPr>
    <p:cSldViewPr snapToGrid="0" snapToObjects="1">
      <p:cViewPr varScale="1">
        <p:scale>
          <a:sx n="66" d="100"/>
          <a:sy n="66" d="100"/>
        </p:scale>
        <p:origin x="-225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47" Type="http://schemas.openxmlformats.org/officeDocument/2006/relationships/presProps" Target="presProps.xml"/><Relationship Id="rId21" Type="http://schemas.openxmlformats.org/officeDocument/2006/relationships/slide" Target="slides/slide19.xml"/><Relationship Id="rId50" Type="http://schemas.openxmlformats.org/officeDocument/2006/relationships/tableStyles" Target="tableStyles.xml"/><Relationship Id="rId34" Type="http://schemas.openxmlformats.org/officeDocument/2006/relationships/slide" Target="slides/slide32.xml"/><Relationship Id="rId42" Type="http://schemas.openxmlformats.org/officeDocument/2006/relationships/slide" Target="slides/slide40.xml"/><Relationship Id="rId7" Type="http://schemas.openxmlformats.org/officeDocument/2006/relationships/slide" Target="slides/slide5.xml"/><Relationship Id="rId29" Type="http://schemas.openxmlformats.org/officeDocument/2006/relationships/slide" Target="slides/slide27.xml"/><Relationship Id="rId2" Type="http://schemas.openxmlformats.org/officeDocument/2006/relationships/slideMaster" Target="slideMasters/slideMaster2.xml"/><Relationship Id="rId16" Type="http://schemas.openxmlformats.org/officeDocument/2006/relationships/slide" Target="slides/slide14.xml"/><Relationship Id="rId24" Type="http://schemas.openxmlformats.org/officeDocument/2006/relationships/slide" Target="slides/slide22.xml"/><Relationship Id="rId32" Type="http://schemas.openxmlformats.org/officeDocument/2006/relationships/slide" Target="slides/slide30.xml"/><Relationship Id="rId11" Type="http://schemas.openxmlformats.org/officeDocument/2006/relationships/slide" Target="slides/slide9.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interSettings" Target="printerSettings/printerSettings1.bin"/><Relationship Id="rId53" Type="http://schemas.openxmlformats.org/officeDocument/2006/relationships/customXml" Target="../customXml/item3.xml"/><Relationship Id="rId5" Type="http://schemas.openxmlformats.org/officeDocument/2006/relationships/slide" Target="slides/slide3.xml"/><Relationship Id="rId31" Type="http://schemas.openxmlformats.org/officeDocument/2006/relationships/slide" Target="slides/slide29.xml"/><Relationship Id="rId10" Type="http://schemas.openxmlformats.org/officeDocument/2006/relationships/slide" Target="slides/slide8.xml"/><Relationship Id="rId19" Type="http://schemas.openxmlformats.org/officeDocument/2006/relationships/slide" Target="slides/slide17.xml"/><Relationship Id="rId44" Type="http://schemas.openxmlformats.org/officeDocument/2006/relationships/handoutMaster" Target="handoutMasters/handoutMaster1.xml"/><Relationship Id="rId52" Type="http://schemas.openxmlformats.org/officeDocument/2006/relationships/customXml" Target="../customXml/item2.xml"/><Relationship Id="rId48" Type="http://schemas.openxmlformats.org/officeDocument/2006/relationships/viewProps" Target="viewProps.xml"/><Relationship Id="rId22" Type="http://schemas.openxmlformats.org/officeDocument/2006/relationships/slide" Target="slides/slide20.xml"/><Relationship Id="rId27" Type="http://schemas.openxmlformats.org/officeDocument/2006/relationships/slide" Target="slides/slide25.xml"/><Relationship Id="rId4" Type="http://schemas.openxmlformats.org/officeDocument/2006/relationships/slide" Target="slides/slide2.xml"/><Relationship Id="rId30" Type="http://schemas.openxmlformats.org/officeDocument/2006/relationships/slide" Target="slides/slide28.xml"/><Relationship Id="rId9" Type="http://schemas.openxmlformats.org/officeDocument/2006/relationships/slide" Target="slides/slide7.xml"/><Relationship Id="rId35" Type="http://schemas.openxmlformats.org/officeDocument/2006/relationships/slide" Target="slides/slide33.xml"/><Relationship Id="rId14" Type="http://schemas.openxmlformats.org/officeDocument/2006/relationships/slide" Target="slides/slide12.xml"/><Relationship Id="rId43"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customXml" Target="../customXml/item1.xml"/><Relationship Id="rId3" Type="http://schemas.openxmlformats.org/officeDocument/2006/relationships/slide" Target="slides/slide1.xml"/><Relationship Id="rId46" Type="http://schemas.openxmlformats.org/officeDocument/2006/relationships/commentAuthors" Target="commentAuthors.xml"/><Relationship Id="rId25" Type="http://schemas.openxmlformats.org/officeDocument/2006/relationships/slide" Target="slides/slide23.xml"/><Relationship Id="rId33" Type="http://schemas.openxmlformats.org/officeDocument/2006/relationships/slide" Target="slides/slide31.xml"/><Relationship Id="rId12" Type="http://schemas.openxmlformats.org/officeDocument/2006/relationships/slide" Target="slides/slide10.xml"/><Relationship Id="rId17" Type="http://schemas.openxmlformats.org/officeDocument/2006/relationships/slide" Target="slides/slide15.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49" Type="http://schemas.openxmlformats.org/officeDocument/2006/relationships/theme" Target="theme/theme1.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5"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Study Population</c:v>
                </c:pt>
              </c:strCache>
            </c:strRef>
          </c:tx>
          <c:spPr>
            <a:solidFill>
              <a:schemeClr val="accent1"/>
            </a:solidFill>
          </c:spPr>
          <c:invertIfNegative val="0"/>
          <c:dLbls>
            <c:dLbl>
              <c:idx val="3"/>
              <c:layout>
                <c:manualLayout>
                  <c:x val="0.0"/>
                  <c:y val="0.0168361959653669"/>
                </c:manualLayout>
              </c:layout>
              <c:dLblPos val="outEnd"/>
              <c:showLegendKey val="0"/>
              <c:showVal val="1"/>
              <c:showCatName val="0"/>
              <c:showSerName val="0"/>
              <c:showPercent val="0"/>
              <c:showBubbleSize val="0"/>
            </c:dLbl>
            <c:txPr>
              <a:bodyPr/>
              <a:lstStyle/>
              <a:p>
                <a:pPr>
                  <a:defRPr>
                    <a:solidFill>
                      <a:schemeClr val="bg1"/>
                    </a:solidFill>
                  </a:defRPr>
                </a:pPr>
                <a:endParaRPr lang="en-US"/>
              </a:p>
            </c:txPr>
            <c:dLblPos val="outEnd"/>
            <c:showLegendKey val="0"/>
            <c:showVal val="1"/>
            <c:showCatName val="0"/>
            <c:showSerName val="0"/>
            <c:showPercent val="0"/>
            <c:showBubbleSize val="0"/>
            <c:showLeaderLines val="0"/>
          </c:dLbls>
          <c:cat>
            <c:strRef>
              <c:f>Sheet1!$A$2:$A$3</c:f>
              <c:strCache>
                <c:ptCount val="2"/>
                <c:pt idx="0">
                  <c:v>HLD only</c:v>
                </c:pt>
                <c:pt idx="1">
                  <c:v>CAD, DM or IVD</c:v>
                </c:pt>
              </c:strCache>
            </c:strRef>
          </c:cat>
          <c:val>
            <c:numRef>
              <c:f>Sheet1!$B$2:$B$3</c:f>
              <c:numCache>
                <c:formatCode>0.0%</c:formatCode>
                <c:ptCount val="2"/>
                <c:pt idx="0">
                  <c:v>0.721</c:v>
                </c:pt>
                <c:pt idx="1">
                  <c:v>0.279</c:v>
                </c:pt>
              </c:numCache>
            </c:numRef>
          </c:val>
        </c:ser>
        <c:dLbls>
          <c:showLegendKey val="0"/>
          <c:showVal val="0"/>
          <c:showCatName val="0"/>
          <c:showSerName val="0"/>
          <c:showPercent val="0"/>
          <c:showBubbleSize val="0"/>
        </c:dLbls>
        <c:gapWidth val="150"/>
        <c:axId val="-2076362936"/>
        <c:axId val="-2076359960"/>
      </c:barChart>
      <c:catAx>
        <c:axId val="-2076362936"/>
        <c:scaling>
          <c:orientation val="minMax"/>
        </c:scaling>
        <c:delete val="0"/>
        <c:axPos val="b"/>
        <c:majorTickMark val="out"/>
        <c:minorTickMark val="none"/>
        <c:tickLblPos val="nextTo"/>
        <c:crossAx val="-2076359960"/>
        <c:crosses val="autoZero"/>
        <c:auto val="1"/>
        <c:lblAlgn val="ctr"/>
        <c:lblOffset val="100"/>
        <c:noMultiLvlLbl val="0"/>
      </c:catAx>
      <c:valAx>
        <c:axId val="-2076359960"/>
        <c:scaling>
          <c:orientation val="minMax"/>
        </c:scaling>
        <c:delete val="0"/>
        <c:axPos val="l"/>
        <c:majorGridlines/>
        <c:numFmt formatCode="0%" sourceLinked="0"/>
        <c:majorTickMark val="none"/>
        <c:minorTickMark val="none"/>
        <c:tickLblPos val="nextTo"/>
        <c:crossAx val="-2076362936"/>
        <c:crosses val="autoZero"/>
        <c:crossBetween val="between"/>
      </c:valAx>
      <c:spPr>
        <a:solidFill>
          <a:schemeClr val="tx1"/>
        </a:solidFill>
      </c:spPr>
    </c:plotArea>
    <c:plotVisOnly val="1"/>
    <c:dispBlanksAs val="gap"/>
    <c:showDLblsOverMax val="0"/>
  </c:chart>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9B99B44-6C82-024E-BD90-C67BCC58434C}" type="datetimeFigureOut">
              <a:rPr lang="en-US" smtClean="0"/>
              <a:t>3/31/14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337E93A-BD74-C946-9020-5667BEB6E0AE}" type="slidenum">
              <a:rPr lang="en-US" smtClean="0"/>
              <a:t>‹#›</a:t>
            </a:fld>
            <a:endParaRPr lang="en-US"/>
          </a:p>
        </p:txBody>
      </p:sp>
    </p:spTree>
    <p:extLst>
      <p:ext uri="{BB962C8B-B14F-4D97-AF65-F5344CB8AC3E}">
        <p14:creationId xmlns:p14="http://schemas.microsoft.com/office/powerpoint/2010/main" val="926633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07DC73C-2DEF-D748-AB0A-0372BF4879A4}" type="datetimeFigureOut">
              <a:rPr lang="en-US" smtClean="0"/>
              <a:t>3/31/14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A757D5E-5C00-0046-AB9A-F7C5F56BC4FF}" type="slidenum">
              <a:rPr lang="en-US" smtClean="0"/>
              <a:t>‹#›</a:t>
            </a:fld>
            <a:endParaRPr lang="en-US"/>
          </a:p>
        </p:txBody>
      </p:sp>
    </p:spTree>
    <p:extLst>
      <p:ext uri="{BB962C8B-B14F-4D97-AF65-F5344CB8AC3E}">
        <p14:creationId xmlns:p14="http://schemas.microsoft.com/office/powerpoint/2010/main" val="37509093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pewinternet.org/Static-Pages/Trend-Data-(Adults)/Device-Ownership.aspx"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a:t>
            </a:fld>
            <a:endParaRPr lang="en-US"/>
          </a:p>
        </p:txBody>
      </p:sp>
    </p:spTree>
    <p:extLst>
      <p:ext uri="{BB962C8B-B14F-4D97-AF65-F5344CB8AC3E}">
        <p14:creationId xmlns:p14="http://schemas.microsoft.com/office/powerpoint/2010/main" val="318461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Dates </a:t>
            </a:r>
            <a:r>
              <a:rPr lang="en-US" dirty="0"/>
              <a:t>are anchored on the day of the data pull</a:t>
            </a:r>
            <a:r>
              <a:rPr lang="en-US" dirty="0" smtClean="0"/>
              <a:t>.</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10</a:t>
            </a:fld>
            <a:endParaRPr lang="en-US"/>
          </a:p>
        </p:txBody>
      </p:sp>
    </p:spTree>
    <p:extLst>
      <p:ext uri="{BB962C8B-B14F-4D97-AF65-F5344CB8AC3E}">
        <p14:creationId xmlns:p14="http://schemas.microsoft.com/office/powerpoint/2010/main" val="2302190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11</a:t>
            </a:fld>
            <a:endParaRPr lang="en-US"/>
          </a:p>
        </p:txBody>
      </p:sp>
    </p:spTree>
    <p:extLst>
      <p:ext uri="{BB962C8B-B14F-4D97-AF65-F5344CB8AC3E}">
        <p14:creationId xmlns:p14="http://schemas.microsoft.com/office/powerpoint/2010/main" val="2302190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12</a:t>
            </a:fld>
            <a:endParaRPr lang="en-US"/>
          </a:p>
        </p:txBody>
      </p:sp>
    </p:spTree>
    <p:extLst>
      <p:ext uri="{BB962C8B-B14F-4D97-AF65-F5344CB8AC3E}">
        <p14:creationId xmlns:p14="http://schemas.microsoft.com/office/powerpoint/2010/main" val="3840402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13</a:t>
            </a:fld>
            <a:endParaRPr lang="en-US"/>
          </a:p>
        </p:txBody>
      </p:sp>
    </p:spTree>
    <p:extLst>
      <p:ext uri="{BB962C8B-B14F-4D97-AF65-F5344CB8AC3E}">
        <p14:creationId xmlns:p14="http://schemas.microsoft.com/office/powerpoint/2010/main" val="3840402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14</a:t>
            </a:fld>
            <a:endParaRPr lang="en-US"/>
          </a:p>
        </p:txBody>
      </p:sp>
    </p:spTree>
    <p:extLst>
      <p:ext uri="{BB962C8B-B14F-4D97-AF65-F5344CB8AC3E}">
        <p14:creationId xmlns:p14="http://schemas.microsoft.com/office/powerpoint/2010/main" val="1565933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15</a:t>
            </a:fld>
            <a:endParaRPr lang="en-US"/>
          </a:p>
        </p:txBody>
      </p:sp>
    </p:spTree>
    <p:extLst>
      <p:ext uri="{BB962C8B-B14F-4D97-AF65-F5344CB8AC3E}">
        <p14:creationId xmlns:p14="http://schemas.microsoft.com/office/powerpoint/2010/main" val="2930132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248</a:t>
            </a:r>
            <a:r>
              <a:rPr lang="en-US" baseline="0" dirty="0" smtClean="0"/>
              <a:t> met the clinical criteria that are outlined on slide 9 and 10. These 248 were called by Brenda </a:t>
            </a:r>
            <a:r>
              <a:rPr lang="en-US" baseline="0" dirty="0" err="1" smtClean="0"/>
              <a:t>Benefiet</a:t>
            </a:r>
            <a:r>
              <a:rPr lang="en-US" baseline="0" dirty="0" smtClean="0"/>
              <a:t> </a:t>
            </a:r>
            <a:r>
              <a:rPr lang="en-US" baseline="0" dirty="0" smtClean="0"/>
              <a:t>and </a:t>
            </a:r>
            <a:r>
              <a:rPr lang="en-US" baseline="0" dirty="0" smtClean="0"/>
              <a:t>Anthony Beaver/Mitchell </a:t>
            </a:r>
            <a:r>
              <a:rPr lang="en-US" baseline="0" dirty="0" err="1" smtClean="0"/>
              <a:t>Marrujo</a:t>
            </a:r>
            <a:r>
              <a:rPr lang="en-US" baseline="0" dirty="0" smtClean="0"/>
              <a:t> (NWEHR) to see if they were eligible to participate in this study. The requirements for participation were: must have a cell phone, must be willing to receive text messages from the provider. </a:t>
            </a:r>
          </a:p>
          <a:p>
            <a:endParaRPr lang="en-US" baseline="0" dirty="0" smtClean="0"/>
          </a:p>
          <a:p>
            <a:r>
              <a:rPr lang="en-US" baseline="0" dirty="0" smtClean="0"/>
              <a:t>Of the 71 who declined to participate</a:t>
            </a:r>
          </a:p>
          <a:p>
            <a:pPr marL="171450" indent="-171450">
              <a:buFontTx/>
              <a:buChar char="-"/>
            </a:pPr>
            <a:r>
              <a:rPr lang="en-US" baseline="0" dirty="0" smtClean="0"/>
              <a:t>29 did not know how to text or were recorded as “no text”</a:t>
            </a:r>
          </a:p>
          <a:p>
            <a:pPr marL="171450" indent="-171450">
              <a:buFontTx/>
              <a:buChar char="-"/>
            </a:pPr>
            <a:r>
              <a:rPr lang="en-US" baseline="0" dirty="0" smtClean="0"/>
              <a:t>10 did not have a cell phone</a:t>
            </a:r>
          </a:p>
          <a:p>
            <a:pPr marL="171450" indent="-171450">
              <a:buFontTx/>
              <a:buChar char="-"/>
            </a:pPr>
            <a:r>
              <a:rPr lang="en-US" baseline="0" dirty="0" smtClean="0"/>
              <a:t>6 did not consider </a:t>
            </a:r>
            <a:r>
              <a:rPr lang="en-US" baseline="0" dirty="0" smtClean="0"/>
              <a:t>the two participating providers to </a:t>
            </a:r>
            <a:r>
              <a:rPr lang="en-US" baseline="0" dirty="0" smtClean="0"/>
              <a:t>be their provider</a:t>
            </a:r>
          </a:p>
          <a:p>
            <a:pPr marL="171450" indent="-171450">
              <a:buFontTx/>
              <a:buChar char="-"/>
            </a:pPr>
            <a:r>
              <a:rPr lang="en-US" baseline="0" dirty="0" smtClean="0"/>
              <a:t>9 refused as “billing” or “behind on bill”</a:t>
            </a:r>
          </a:p>
          <a:p>
            <a:pPr marL="171450" indent="-171450">
              <a:buFontTx/>
              <a:buChar char="-"/>
            </a:pPr>
            <a:r>
              <a:rPr lang="en-US" baseline="0" dirty="0" smtClean="0"/>
              <a:t>17 refused </a:t>
            </a:r>
          </a:p>
          <a:p>
            <a:pPr marL="171450" indent="-171450">
              <a:buFontTx/>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16</a:t>
            </a:fld>
            <a:endParaRPr lang="en-US"/>
          </a:p>
        </p:txBody>
      </p:sp>
    </p:spTree>
    <p:extLst>
      <p:ext uri="{BB962C8B-B14F-4D97-AF65-F5344CB8AC3E}">
        <p14:creationId xmlns:p14="http://schemas.microsoft.com/office/powerpoint/2010/main" val="1314008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17</a:t>
            </a:fld>
            <a:endParaRPr lang="en-US"/>
          </a:p>
        </p:txBody>
      </p:sp>
    </p:spTree>
    <p:extLst>
      <p:ext uri="{BB962C8B-B14F-4D97-AF65-F5344CB8AC3E}">
        <p14:creationId xmlns:p14="http://schemas.microsoft.com/office/powerpoint/2010/main" val="1626291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18</a:t>
            </a:fld>
            <a:endParaRPr lang="en-US"/>
          </a:p>
        </p:txBody>
      </p:sp>
    </p:spTree>
    <p:extLst>
      <p:ext uri="{BB962C8B-B14F-4D97-AF65-F5344CB8AC3E}">
        <p14:creationId xmlns:p14="http://schemas.microsoft.com/office/powerpoint/2010/main" val="3663164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19</a:t>
            </a:fld>
            <a:endParaRPr lang="en-US"/>
          </a:p>
        </p:txBody>
      </p:sp>
    </p:spTree>
    <p:extLst>
      <p:ext uri="{BB962C8B-B14F-4D97-AF65-F5344CB8AC3E}">
        <p14:creationId xmlns:p14="http://schemas.microsoft.com/office/powerpoint/2010/main" val="1144659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2</a:t>
            </a:fld>
            <a:endParaRPr lang="en-US"/>
          </a:p>
        </p:txBody>
      </p:sp>
    </p:spTree>
    <p:extLst>
      <p:ext uri="{BB962C8B-B14F-4D97-AF65-F5344CB8AC3E}">
        <p14:creationId xmlns:p14="http://schemas.microsoft.com/office/powerpoint/2010/main" val="238025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shows that the intervention group had the greatest response after the first text message,</a:t>
            </a:r>
            <a:r>
              <a:rPr lang="en-US" baseline="0" dirty="0" smtClean="0"/>
              <a:t> after which 22.6% of those who received a text message came in for LDL testing compared to 6.7% of those who did not receive a text message.  This is not a statistically significant finding, but this is largely because of the small sample size.  If there had been 50 individuals in each group and this same difference was found – this would have been statistically significant.</a:t>
            </a:r>
          </a:p>
          <a:p>
            <a:endParaRPr lang="en-US" baseline="0" dirty="0" smtClean="0"/>
          </a:p>
          <a:p>
            <a:r>
              <a:rPr lang="en-US" baseline="0" dirty="0" smtClean="0"/>
              <a:t>Of note, it appears that the second and third reminder text messages did not have much of an effect.  It would be important to replicate this in a larger study, but if not, then repeat reminders may not be important.</a:t>
            </a:r>
          </a:p>
          <a:p>
            <a:endParaRPr lang="en-US" baseline="0" dirty="0" smtClean="0"/>
          </a:p>
          <a:p>
            <a:r>
              <a:rPr lang="en-US" baseline="0" dirty="0" smtClean="0"/>
              <a:t>It is also interesting to note that even without any reminders, about a third (30%) of patients needing an LDL test will come in for them within 3 months, so after a 3 month time period, the increase in LDL testing is less dramatic – a 5.4% absolute difference (35.4% versus 30.0%).  This is also not a statistically significant finding, and would require</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20</a:t>
            </a:fld>
            <a:endParaRPr lang="en-US"/>
          </a:p>
        </p:txBody>
      </p:sp>
    </p:spTree>
    <p:extLst>
      <p:ext uri="{BB962C8B-B14F-4D97-AF65-F5344CB8AC3E}">
        <p14:creationId xmlns:p14="http://schemas.microsoft.com/office/powerpoint/2010/main" val="3537929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21</a:t>
            </a:fld>
            <a:endParaRPr lang="en-US"/>
          </a:p>
        </p:txBody>
      </p:sp>
    </p:spTree>
    <p:extLst>
      <p:ext uri="{BB962C8B-B14F-4D97-AF65-F5344CB8AC3E}">
        <p14:creationId xmlns:p14="http://schemas.microsoft.com/office/powerpoint/2010/main" val="3836689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MORE ABOUT THIS SLIDE.  WE DIDN’T REALLY BRIEF THE PATIENTS ABOUT</a:t>
            </a:r>
            <a:r>
              <a:rPr lang="en-US" baseline="0" dirty="0" smtClean="0"/>
              <a:t> THIS ABOUT WHAT TO EXPECT OR WHETHER THEY WOULD BE ABLE GET RETURN TEXTS.</a:t>
            </a:r>
            <a:endParaRPr lang="en-US" dirty="0" smtClean="0"/>
          </a:p>
          <a:p>
            <a:endParaRPr lang="en-US" dirty="0" smtClean="0"/>
          </a:p>
          <a:p>
            <a:r>
              <a:rPr lang="en-US" dirty="0" smtClean="0"/>
              <a:t>In </a:t>
            </a:r>
            <a:r>
              <a:rPr lang="en-US" dirty="0" smtClean="0"/>
              <a:t>this slide</a:t>
            </a:r>
            <a:r>
              <a:rPr lang="en-US" baseline="0" dirty="0" smtClean="0"/>
              <a:t> ‘Yes’ is defined as any response that was easily interpreted as a yes regardless of extra characters. ‘No’ was defined as those whose message could easily be interpreted as a ‘no’. ‘Other’ was defined as messages that did not indicate anywhere in the message if they would or would not come in for testing. </a:t>
            </a:r>
          </a:p>
          <a:p>
            <a:endParaRPr lang="en-US" baseline="0" dirty="0" smtClean="0"/>
          </a:p>
          <a:p>
            <a:pPr marL="171450" indent="-171450">
              <a:buFont typeface="Arial" pitchFamily="34" charset="0"/>
              <a:buChar char="•"/>
            </a:pPr>
            <a:r>
              <a:rPr lang="en-US" sz="1200" dirty="0" smtClean="0">
                <a:solidFill>
                  <a:schemeClr val="tx1">
                    <a:lumMod val="65000"/>
                  </a:schemeClr>
                </a:solidFill>
              </a:rPr>
              <a:t>One individual wrote two responses to the first SMS message: their first response would</a:t>
            </a:r>
            <a:r>
              <a:rPr lang="en-US" sz="1200" baseline="0" dirty="0" smtClean="0">
                <a:solidFill>
                  <a:schemeClr val="tx1">
                    <a:lumMod val="65000"/>
                  </a:schemeClr>
                </a:solidFill>
              </a:rPr>
              <a:t> have categorized as other, but </a:t>
            </a:r>
            <a:r>
              <a:rPr lang="en-US" sz="1200" dirty="0" smtClean="0">
                <a:solidFill>
                  <a:schemeClr val="tx1">
                    <a:lumMod val="65000"/>
                  </a:schemeClr>
                </a:solidFill>
              </a:rPr>
              <a:t>the second response included a number 2. they have been categorized in this table as ‘No’ </a:t>
            </a:r>
          </a:p>
          <a:p>
            <a:pPr marL="171450" indent="-171450">
              <a:buFont typeface="Arial" pitchFamily="34" charset="0"/>
              <a:buChar char="•"/>
            </a:pPr>
            <a:r>
              <a:rPr lang="en-US" sz="1200" dirty="0" smtClean="0">
                <a:solidFill>
                  <a:schemeClr val="tx1">
                    <a:lumMod val="65000"/>
                  </a:schemeClr>
                </a:solidFill>
              </a:rPr>
              <a:t>One person responded to the final message</a:t>
            </a:r>
            <a:r>
              <a:rPr lang="en-US" sz="1200" baseline="0" dirty="0" smtClean="0">
                <a:solidFill>
                  <a:schemeClr val="tx1">
                    <a:lumMod val="65000"/>
                  </a:schemeClr>
                </a:solidFill>
              </a:rPr>
              <a:t> with a ‘1’ and followed up the message with a ‘…’ they were categorized as a ‘Yes’</a:t>
            </a:r>
            <a:endParaRPr lang="en-US" sz="1200" dirty="0" smtClean="0">
              <a:solidFill>
                <a:schemeClr val="tx1">
                  <a:lumMod val="65000"/>
                </a:schemeClr>
              </a:solidFill>
            </a:endParaRPr>
          </a:p>
          <a:p>
            <a:endParaRPr lang="en-US" baseline="0" dirty="0" smtClean="0"/>
          </a:p>
        </p:txBody>
      </p:sp>
      <p:sp>
        <p:nvSpPr>
          <p:cNvPr id="4" name="Slide Number Placeholder 3"/>
          <p:cNvSpPr>
            <a:spLocks noGrp="1"/>
          </p:cNvSpPr>
          <p:nvPr>
            <p:ph type="sldNum" sz="quarter" idx="10"/>
          </p:nvPr>
        </p:nvSpPr>
        <p:spPr/>
        <p:txBody>
          <a:bodyPr/>
          <a:lstStyle/>
          <a:p>
            <a:fld id="{8A757D5E-5C00-0046-AB9A-F7C5F56BC4FF}" type="slidenum">
              <a:rPr lang="en-US" smtClean="0"/>
              <a:t>22</a:t>
            </a:fld>
            <a:endParaRPr lang="en-US"/>
          </a:p>
        </p:txBody>
      </p:sp>
    </p:spTree>
    <p:extLst>
      <p:ext uri="{BB962C8B-B14F-4D97-AF65-F5344CB8AC3E}">
        <p14:creationId xmlns:p14="http://schemas.microsoft.com/office/powerpoint/2010/main" val="34256134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23</a:t>
            </a:fld>
            <a:endParaRPr lang="en-US"/>
          </a:p>
        </p:txBody>
      </p:sp>
    </p:spTree>
    <p:extLst>
      <p:ext uri="{BB962C8B-B14F-4D97-AF65-F5344CB8AC3E}">
        <p14:creationId xmlns:p14="http://schemas.microsoft.com/office/powerpoint/2010/main" val="25430812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r>
              <a:rPr lang="en-US" dirty="0" smtClean="0"/>
              <a:t>) – talk about this….</a:t>
            </a:r>
            <a:endParaRPr lang="en-US" dirty="0" smtClean="0"/>
          </a:p>
        </p:txBody>
      </p:sp>
      <p:sp>
        <p:nvSpPr>
          <p:cNvPr id="4" name="Slide Number Placeholder 3"/>
          <p:cNvSpPr>
            <a:spLocks noGrp="1"/>
          </p:cNvSpPr>
          <p:nvPr>
            <p:ph type="sldNum" sz="quarter" idx="10"/>
          </p:nvPr>
        </p:nvSpPr>
        <p:spPr/>
        <p:txBody>
          <a:bodyPr/>
          <a:lstStyle/>
          <a:p>
            <a:fld id="{8A757D5E-5C00-0046-AB9A-F7C5F56BC4FF}" type="slidenum">
              <a:rPr lang="en-US" smtClean="0"/>
              <a:t>25</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p>
        </p:txBody>
      </p:sp>
      <p:sp>
        <p:nvSpPr>
          <p:cNvPr id="4" name="Slide Number Placeholder 3"/>
          <p:cNvSpPr>
            <a:spLocks noGrp="1"/>
          </p:cNvSpPr>
          <p:nvPr>
            <p:ph type="sldNum" sz="quarter" idx="10"/>
          </p:nvPr>
        </p:nvSpPr>
        <p:spPr/>
        <p:txBody>
          <a:bodyPr/>
          <a:lstStyle/>
          <a:p>
            <a:fld id="{8A757D5E-5C00-0046-AB9A-F7C5F56BC4FF}" type="slidenum">
              <a:rPr lang="en-US" smtClean="0"/>
              <a:t>26</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p>
        </p:txBody>
      </p:sp>
      <p:sp>
        <p:nvSpPr>
          <p:cNvPr id="4" name="Slide Number Placeholder 3"/>
          <p:cNvSpPr>
            <a:spLocks noGrp="1"/>
          </p:cNvSpPr>
          <p:nvPr>
            <p:ph type="sldNum" sz="quarter" idx="10"/>
          </p:nvPr>
        </p:nvSpPr>
        <p:spPr/>
        <p:txBody>
          <a:bodyPr/>
          <a:lstStyle/>
          <a:p>
            <a:fld id="{8A757D5E-5C00-0046-AB9A-F7C5F56BC4FF}" type="slidenum">
              <a:rPr lang="en-US" smtClean="0"/>
              <a:t>27</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p>
        </p:txBody>
      </p:sp>
      <p:sp>
        <p:nvSpPr>
          <p:cNvPr id="4" name="Slide Number Placeholder 3"/>
          <p:cNvSpPr>
            <a:spLocks noGrp="1"/>
          </p:cNvSpPr>
          <p:nvPr>
            <p:ph type="sldNum" sz="quarter" idx="10"/>
          </p:nvPr>
        </p:nvSpPr>
        <p:spPr/>
        <p:txBody>
          <a:bodyPr/>
          <a:lstStyle/>
          <a:p>
            <a:fld id="{8A757D5E-5C00-0046-AB9A-F7C5F56BC4FF}" type="slidenum">
              <a:rPr lang="en-US" smtClean="0"/>
              <a:t>28</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p>
        </p:txBody>
      </p:sp>
      <p:sp>
        <p:nvSpPr>
          <p:cNvPr id="4" name="Slide Number Placeholder 3"/>
          <p:cNvSpPr>
            <a:spLocks noGrp="1"/>
          </p:cNvSpPr>
          <p:nvPr>
            <p:ph type="sldNum" sz="quarter" idx="10"/>
          </p:nvPr>
        </p:nvSpPr>
        <p:spPr/>
        <p:txBody>
          <a:bodyPr/>
          <a:lstStyle/>
          <a:p>
            <a:fld id="{8A757D5E-5C00-0046-AB9A-F7C5F56BC4FF}" type="slidenum">
              <a:rPr lang="en-US" smtClean="0"/>
              <a:t>29</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of text message experience (message recall, positive vs. negative, behavior impact</a:t>
            </a:r>
            <a:r>
              <a:rPr lang="en-US" dirty="0" smtClean="0"/>
              <a:t>)</a:t>
            </a:r>
          </a:p>
          <a:p>
            <a:endParaRPr lang="en-US" dirty="0" smtClean="0"/>
          </a:p>
          <a:p>
            <a:r>
              <a:rPr lang="en-US" dirty="0" smtClean="0"/>
              <a:t>LIKE</a:t>
            </a:r>
            <a:r>
              <a:rPr lang="en-US" baseline="0" dirty="0" smtClean="0"/>
              <a:t> WAY YOU STATED WHAT WAS ON THE SLIDE</a:t>
            </a:r>
            <a:endParaRPr lang="en-US" dirty="0" smtClean="0"/>
          </a:p>
        </p:txBody>
      </p:sp>
      <p:sp>
        <p:nvSpPr>
          <p:cNvPr id="4" name="Slide Number Placeholder 3"/>
          <p:cNvSpPr>
            <a:spLocks noGrp="1"/>
          </p:cNvSpPr>
          <p:nvPr>
            <p:ph type="sldNum" sz="quarter" idx="10"/>
          </p:nvPr>
        </p:nvSpPr>
        <p:spPr/>
        <p:txBody>
          <a:bodyPr/>
          <a:lstStyle/>
          <a:p>
            <a:fld id="{8A757D5E-5C00-0046-AB9A-F7C5F56BC4FF}" type="slidenum">
              <a:rPr lang="en-US" smtClean="0"/>
              <a:t>30</a:t>
            </a:fld>
            <a:endParaRPr lang="en-US"/>
          </a:p>
        </p:txBody>
      </p:sp>
    </p:spTree>
    <p:extLst>
      <p:ext uri="{BB962C8B-B14F-4D97-AF65-F5344CB8AC3E}">
        <p14:creationId xmlns:p14="http://schemas.microsoft.com/office/powerpoint/2010/main" val="199710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757D5E-5C00-0046-AB9A-F7C5F56BC4FF}" type="slidenum">
              <a:rPr lang="en-US" smtClean="0"/>
              <a:t>3</a:t>
            </a:fld>
            <a:endParaRPr lang="en-US"/>
          </a:p>
        </p:txBody>
      </p:sp>
    </p:spTree>
    <p:extLst>
      <p:ext uri="{BB962C8B-B14F-4D97-AF65-F5344CB8AC3E}">
        <p14:creationId xmlns:p14="http://schemas.microsoft.com/office/powerpoint/2010/main" val="2380256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31</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32</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33</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only sent messages to those 75</a:t>
            </a:r>
            <a:r>
              <a:rPr lang="en-US" baseline="0" dirty="0" smtClean="0"/>
              <a:t> and under and therefore excluded 23% of the population requiring an LDL because they were in an age group that we assumed would have a low mobile phone saturation. </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34</a:t>
            </a:fld>
            <a:endParaRPr lang="en-US"/>
          </a:p>
        </p:txBody>
      </p:sp>
    </p:spTree>
    <p:extLst>
      <p:ext uri="{BB962C8B-B14F-4D97-AF65-F5344CB8AC3E}">
        <p14:creationId xmlns:p14="http://schemas.microsoft.com/office/powerpoint/2010/main" val="521658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35</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36</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37</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38</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39</a:t>
            </a:fld>
            <a:endParaRPr lang="en-US"/>
          </a:p>
        </p:txBody>
      </p:sp>
    </p:spTree>
    <p:extLst>
      <p:ext uri="{BB962C8B-B14F-4D97-AF65-F5344CB8AC3E}">
        <p14:creationId xmlns:p14="http://schemas.microsoft.com/office/powerpoint/2010/main" val="11841706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757D5E-5C00-0046-AB9A-F7C5F56BC4FF}" type="slidenum">
              <a:rPr lang="en-US" smtClean="0"/>
              <a:t>40</a:t>
            </a:fld>
            <a:endParaRPr lang="en-US"/>
          </a:p>
        </p:txBody>
      </p:sp>
    </p:spTree>
    <p:extLst>
      <p:ext uri="{BB962C8B-B14F-4D97-AF65-F5344CB8AC3E}">
        <p14:creationId xmlns:p14="http://schemas.microsoft.com/office/powerpoint/2010/main" val="103312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solidFill>
                  <a:schemeClr val="bg1"/>
                </a:solidFill>
              </a:rPr>
              <a:t>Didn’t talk about what was on slide</a:t>
            </a:r>
            <a:endParaRPr lang="en-US" baseline="0" dirty="0">
              <a:solidFill>
                <a:schemeClr val="bg1"/>
              </a:solidFill>
            </a:endParaRPr>
          </a:p>
        </p:txBody>
      </p:sp>
      <p:sp>
        <p:nvSpPr>
          <p:cNvPr id="4" name="Slide Number Placeholder 3"/>
          <p:cNvSpPr>
            <a:spLocks noGrp="1"/>
          </p:cNvSpPr>
          <p:nvPr>
            <p:ph type="sldNum" sz="quarter" idx="10"/>
          </p:nvPr>
        </p:nvSpPr>
        <p:spPr/>
        <p:txBody>
          <a:bodyPr/>
          <a:lstStyle/>
          <a:p>
            <a:fld id="{8A757D5E-5C00-0046-AB9A-F7C5F56BC4FF}" type="slidenum">
              <a:rPr lang="en-US" smtClean="0"/>
              <a:t>4</a:t>
            </a:fld>
            <a:endParaRPr lang="en-US"/>
          </a:p>
        </p:txBody>
      </p:sp>
    </p:spTree>
    <p:extLst>
      <p:ext uri="{BB962C8B-B14F-4D97-AF65-F5344CB8AC3E}">
        <p14:creationId xmlns:p14="http://schemas.microsoft.com/office/powerpoint/2010/main" val="402847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hlinkClick r:id="rId3"/>
            </a:endParaRPr>
          </a:p>
          <a:p>
            <a:r>
              <a:rPr lang="en-US" dirty="0" smtClean="0">
                <a:hlinkClick r:id="rId3"/>
              </a:rPr>
              <a:t>Source</a:t>
            </a:r>
            <a:r>
              <a:rPr lang="en-US" dirty="0" smtClean="0">
                <a:hlinkClick r:id="rId3"/>
              </a:rPr>
              <a:t>:</a:t>
            </a:r>
            <a:r>
              <a:rPr lang="en-US" baseline="0" dirty="0" smtClean="0">
                <a:hlinkClick r:id="rId3"/>
              </a:rPr>
              <a:t> </a:t>
            </a:r>
            <a:r>
              <a:rPr lang="en-US" dirty="0" smtClean="0">
                <a:hlinkClick r:id="rId3"/>
              </a:rPr>
              <a:t>http://pewinternet.org/Static-Pages/Trend-Data-(Adults)/Device-Ownership.aspx</a:t>
            </a:r>
            <a:endParaRPr lang="en-US" dirty="0"/>
          </a:p>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5</a:t>
            </a:fld>
            <a:endParaRPr lang="en-US"/>
          </a:p>
        </p:txBody>
      </p:sp>
    </p:spTree>
    <p:extLst>
      <p:ext uri="{BB962C8B-B14F-4D97-AF65-F5344CB8AC3E}">
        <p14:creationId xmlns:p14="http://schemas.microsoft.com/office/powerpoint/2010/main" val="4028471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a:t>
            </a:r>
            <a:r>
              <a:rPr lang="en-US" baseline="0" dirty="0" smtClean="0"/>
              <a:t> about texting than just technology</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6</a:t>
            </a:fld>
            <a:endParaRPr lang="en-US"/>
          </a:p>
        </p:txBody>
      </p:sp>
    </p:spTree>
    <p:extLst>
      <p:ext uri="{BB962C8B-B14F-4D97-AF65-F5344CB8AC3E}">
        <p14:creationId xmlns:p14="http://schemas.microsoft.com/office/powerpoint/2010/main" val="4028471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Caitlin,</a:t>
            </a:r>
            <a:r>
              <a:rPr lang="en-US" baseline="0" dirty="0" smtClean="0"/>
              <a:t> below is a lay person’s article on the new guidelines regarding high risk individuals being put on statins, and no longer needing to have their LDL levels measured.  I think what you can say is that at the time of this study, the recommended care that the medical group wanted to remind patients about was lipid testing.  At the time of the study, ongoing monitoring of lipids was recommended for individuals with high risk conditions like DM, IVD, CAD, and known hyperlipidemia.  One of the motivators for the medical group is that they were participating in the Center for Medicare and Medicaid Services” Physician Quality Reporting System, and lipid testing was one of the measures they were reporting. Lipid testing was also a National Committee for Quality Assurance measure, also important to the medical group.</a:t>
            </a:r>
          </a:p>
          <a:p>
            <a:endParaRPr lang="en-US" baseline="0" dirty="0" smtClean="0"/>
          </a:p>
          <a:p>
            <a:r>
              <a:rPr lang="en-US" dirty="0" smtClean="0"/>
              <a:t>http://</a:t>
            </a:r>
            <a:r>
              <a:rPr lang="en-US" dirty="0" err="1" smtClean="0"/>
              <a:t>blog.heart.org</a:t>
            </a:r>
            <a:r>
              <a:rPr lang="en-US" dirty="0" smtClean="0"/>
              <a:t>/doctor-discussion-is-key-for-cholesterol-treatment/</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7</a:t>
            </a:fld>
            <a:endParaRPr lang="en-US"/>
          </a:p>
        </p:txBody>
      </p:sp>
    </p:spTree>
    <p:extLst>
      <p:ext uri="{BB962C8B-B14F-4D97-AF65-F5344CB8AC3E}">
        <p14:creationId xmlns:p14="http://schemas.microsoft.com/office/powerpoint/2010/main" val="4028471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how interesting and important this component</a:t>
            </a:r>
            <a:r>
              <a:rPr lang="en-US" baseline="0" dirty="0" smtClean="0"/>
              <a:t> of the research was!</a:t>
            </a:r>
            <a:endParaRPr lang="en-US" dirty="0" smtClean="0"/>
          </a:p>
          <a:p>
            <a:endParaRPr lang="en-US" dirty="0" smtClean="0"/>
          </a:p>
          <a:p>
            <a:r>
              <a:rPr lang="en-US" dirty="0" smtClean="0"/>
              <a:t>This</a:t>
            </a:r>
            <a:r>
              <a:rPr lang="en-US" baseline="0" dirty="0" smtClean="0"/>
              <a:t> </a:t>
            </a:r>
            <a:r>
              <a:rPr lang="en-US" baseline="0" dirty="0" smtClean="0"/>
              <a:t>project involved the adoption of a clinical innovation with a research overlay. </a:t>
            </a:r>
            <a:r>
              <a:rPr lang="en-US" dirty="0" smtClean="0"/>
              <a:t>Text</a:t>
            </a:r>
            <a:r>
              <a:rPr lang="en-US" baseline="0" dirty="0" smtClean="0"/>
              <a:t> messaging was offered as part of clinical care at </a:t>
            </a:r>
            <a:r>
              <a:rPr lang="en-US" baseline="0" dirty="0" smtClean="0"/>
              <a:t>the Medical </a:t>
            </a:r>
            <a:r>
              <a:rPr lang="en-US" baseline="0" dirty="0" smtClean="0"/>
              <a:t>Group. In order to provide this service, </a:t>
            </a:r>
            <a:r>
              <a:rPr lang="en-US" baseline="0" dirty="0" smtClean="0"/>
              <a:t>The Medical Group established </a:t>
            </a:r>
            <a:r>
              <a:rPr lang="en-US" baseline="0" dirty="0" smtClean="0"/>
              <a:t>a business partnership (Business Associates Agreement) with NWEHR. NWEHR managed and deployed the text messaging system. The University of Washington Informatics team acted as an agent for NWEHR in their deployment. The University of Washington Family Medicine Research team evaluated this new service being offered by </a:t>
            </a:r>
            <a:r>
              <a:rPr lang="en-US" baseline="0" dirty="0" smtClean="0"/>
              <a:t>the medical group by </a:t>
            </a:r>
            <a:r>
              <a:rPr lang="en-US" baseline="0" dirty="0" smtClean="0"/>
              <a:t>looking at de-identified data from patients, and conducting brief interviews with participants. </a:t>
            </a:r>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8</a:t>
            </a:fld>
            <a:endParaRPr lang="en-US"/>
          </a:p>
        </p:txBody>
      </p:sp>
    </p:spTree>
    <p:extLst>
      <p:ext uri="{BB962C8B-B14F-4D97-AF65-F5344CB8AC3E}">
        <p14:creationId xmlns:p14="http://schemas.microsoft.com/office/powerpoint/2010/main" val="2946763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57D5E-5C00-0046-AB9A-F7C5F56BC4FF}" type="slidenum">
              <a:rPr lang="en-US" smtClean="0"/>
              <a:t>9</a:t>
            </a:fld>
            <a:endParaRPr lang="en-US"/>
          </a:p>
        </p:txBody>
      </p:sp>
    </p:spTree>
    <p:extLst>
      <p:ext uri="{BB962C8B-B14F-4D97-AF65-F5344CB8AC3E}">
        <p14:creationId xmlns:p14="http://schemas.microsoft.com/office/powerpoint/2010/main" val="2133307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2714483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5E4DE-A484-489A-81FA-8BECC0C6CC75}"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39732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9138E-6E57-4921-A746-896ED8303D83}"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4172101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BB81-86B5-4889-BA1B-77F320DE9056}"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4134492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8017C-D962-42A1-BF3E-5FF69FD6F019}"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3199060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2CAF0F-8E87-4139-9251-9B54B513A39F}"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781059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FDA1D-663F-44E6-BB5F-8DC34CF668CF}"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2993319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0127C3-516E-44B9-A8FD-88C6ACF4362E}"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3144504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449C31-2AED-408A-8567-5A6403D4B52F}"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40039059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ACEB2D-833B-4418-9DB8-4563E03A0758}" type="datetime1">
              <a:rPr lang="en-US" smtClean="0"/>
              <a:t>3/31/14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538821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D34D9D-8AEB-426A-A0C3-B82BC20ED9A0}" type="datetime1">
              <a:rPr lang="en-US" smtClean="0"/>
              <a:t>3/31/14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345637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07432750"/>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F5640-BBA7-463A-9CE7-C10AC4A83947}" type="datetime1">
              <a:rPr lang="en-US" smtClean="0"/>
              <a:t>3/31/14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1383781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82CEA-ECF6-4CF6-B108-114FF5DD6E1F}"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41106804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D8ED89-2C63-493F-A146-8A13990F84A1}"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3924775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7CCC66-8471-4079-9E42-E1A28EA80553}"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29229982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9AB79-E120-4E57-9100-990A1B33BAC3}"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C006-037E-4164-A5FD-C747C8404D62}" type="slidenum">
              <a:rPr lang="en-US" smtClean="0"/>
              <a:t>‹#›</a:t>
            </a:fld>
            <a:endParaRPr lang="en-US"/>
          </a:p>
        </p:txBody>
      </p:sp>
    </p:spTree>
    <p:extLst>
      <p:ext uri="{BB962C8B-B14F-4D97-AF65-F5344CB8AC3E}">
        <p14:creationId xmlns:p14="http://schemas.microsoft.com/office/powerpoint/2010/main" val="211177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917CB8-14A6-4122-887C-9D9229336D3E}" type="datetime1">
              <a:rPr lang="en-US" smtClean="0"/>
              <a:t>3/31/14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754075945"/>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44F0E6-7C27-4349-B976-62B98D95A0AD}"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65716515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E3E71-6F64-449A-9172-F38B75632B44}" type="datetime1">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037883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C831E-EC5C-4749-AE91-5AC8876BA0DD}" type="datetime1">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058881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FD23A8-36B1-40BB-9A4B-AAD58E6DE69D}" type="datetime1">
              <a:rPr lang="en-US" smtClean="0"/>
              <a:t>3/31/14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110502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CD829-099B-48A1-9046-AE55CFF03138}" type="datetime1">
              <a:rPr lang="en-US" smtClean="0"/>
              <a:t>3/31/14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656700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13211-96E2-47AF-BE04-A4E130F3EC54}" type="datetime1">
              <a:rPr lang="en-US" smtClean="0"/>
              <a:t>3/31/14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660FF-48D1-4141-BFF9-D3A8EE809886}" type="slidenum">
              <a:rPr lang="en-US" smtClean="0"/>
              <a:t>‹#›</a:t>
            </a:fld>
            <a:endParaRPr lang="en-US"/>
          </a:p>
        </p:txBody>
      </p:sp>
    </p:spTree>
    <p:extLst>
      <p:ext uri="{BB962C8B-B14F-4D97-AF65-F5344CB8AC3E}">
        <p14:creationId xmlns:p14="http://schemas.microsoft.com/office/powerpoint/2010/main" val="27093986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TextBox 7"/>
          <p:cNvSpPr txBox="1"/>
          <p:nvPr userDrawn="1"/>
        </p:nvSpPr>
        <p:spPr>
          <a:xfrm>
            <a:off x="0" y="5939966"/>
            <a:ext cx="9144000" cy="923330"/>
          </a:xfrm>
          <a:prstGeom prst="rect">
            <a:avLst/>
          </a:prstGeom>
          <a:solidFill>
            <a:srgbClr val="FFE260"/>
          </a:solidFill>
          <a:ln>
            <a:solidFill>
              <a:srgbClr val="4F81BD"/>
            </a:solidFill>
          </a:ln>
        </p:spPr>
        <p:txBody>
          <a:bodyPr wrap="square" rtlCol="0">
            <a:spAutoFit/>
          </a:bodyPr>
          <a:lstStyle/>
          <a:p>
            <a:endParaRPr lang="en-US" dirty="0" smtClean="0">
              <a:solidFill>
                <a:srgbClr val="FFF463"/>
              </a:solidFill>
            </a:endParaRPr>
          </a:p>
          <a:p>
            <a:endParaRPr lang="en-US" dirty="0" smtClean="0">
              <a:solidFill>
                <a:srgbClr val="FFF463"/>
              </a:solidFill>
            </a:endParaRPr>
          </a:p>
          <a:p>
            <a:endParaRPr lang="en-US" dirty="0">
              <a:solidFill>
                <a:srgbClr val="FFF463"/>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765C7-B268-4D42-88CE-68085853CECB}" type="datetime1">
              <a:rPr lang="en-US" smtClean="0"/>
              <a:t>3/31/14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660FF-48D1-4141-BFF9-D3A8EE809886}" type="slidenum">
              <a:rPr lang="en-US" smtClean="0"/>
              <a:t>‹#›</a:t>
            </a:fld>
            <a:endParaRPr lang="en-US"/>
          </a:p>
        </p:txBody>
      </p:sp>
    </p:spTree>
    <p:extLst>
      <p:ext uri="{BB962C8B-B14F-4D97-AF65-F5344CB8AC3E}">
        <p14:creationId xmlns:p14="http://schemas.microsoft.com/office/powerpoint/2010/main" val="2194174501"/>
      </p:ext>
    </p:extLst>
  </p:cSld>
  <p:clrMap bg1="dk1" tx1="lt1" bg2="dk2" tx2="lt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xmlns:p14="http://schemas.microsoft.com/office/powerpoint/2010/main" id="1" dur="indefinite" restart="never" nodeType="tmRoot"/>
      </p:par>
    </p:tnLst>
  </p:timing>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9DA8A-B635-4883-9525-C665A8D07A96}" type="datetime1">
              <a:rPr lang="en-US" smtClean="0"/>
              <a:t>3/31/14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EAC006-037E-4164-A5FD-C747C8404D62}" type="slidenum">
              <a:rPr lang="en-US" smtClean="0"/>
              <a:t>‹#›</a:t>
            </a:fld>
            <a:endParaRPr lang="en-US"/>
          </a:p>
        </p:txBody>
      </p:sp>
    </p:spTree>
    <p:extLst>
      <p:ext uri="{BB962C8B-B14F-4D97-AF65-F5344CB8AC3E}">
        <p14:creationId xmlns:p14="http://schemas.microsoft.com/office/powerpoint/2010/main" val="427704421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xmlns:p14="http://schemas.microsoft.com/office/powerpoint/2010/mai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pewinternet.org/Reports/2011/Generations-and-gadgets.asp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333" y="895133"/>
            <a:ext cx="8826499" cy="1470025"/>
          </a:xfrm>
        </p:spPr>
        <p:txBody>
          <a:bodyPr>
            <a:normAutofit fontScale="90000"/>
          </a:bodyPr>
          <a:lstStyle/>
          <a:p>
            <a:r>
              <a:rPr lang="en-US" dirty="0"/>
              <a:t>Randomized Clinical Trial of Bidirectional Text Messaging to Improve Adherence to Recommended Lipid Testing</a:t>
            </a:r>
          </a:p>
        </p:txBody>
      </p:sp>
      <p:sp>
        <p:nvSpPr>
          <p:cNvPr id="3" name="Subtitle 2"/>
          <p:cNvSpPr>
            <a:spLocks noGrp="1"/>
          </p:cNvSpPr>
          <p:nvPr>
            <p:ph type="subTitle" idx="1"/>
          </p:nvPr>
        </p:nvSpPr>
        <p:spPr>
          <a:xfrm>
            <a:off x="910167" y="2655380"/>
            <a:ext cx="7302499" cy="2996793"/>
          </a:xfrm>
        </p:spPr>
        <p:txBody>
          <a:bodyPr>
            <a:normAutofit fontScale="70000" lnSpcReduction="20000"/>
          </a:bodyPr>
          <a:lstStyle/>
          <a:p>
            <a:endParaRPr dirty="0"/>
          </a:p>
          <a:p>
            <a:r>
              <a:rPr lang="en-US" sz="2900" dirty="0"/>
              <a:t>Laura-Mae Baldwin, MD, </a:t>
            </a:r>
            <a:r>
              <a:rPr lang="en-US" sz="2900" dirty="0" smtClean="0"/>
              <a:t>MPH</a:t>
            </a:r>
          </a:p>
          <a:p>
            <a:r>
              <a:rPr lang="en-US" sz="2900" dirty="0"/>
              <a:t>Caitlin Morrison, MPH</a:t>
            </a:r>
          </a:p>
          <a:p>
            <a:endParaRPr lang="en-US" sz="2600" dirty="0" smtClean="0"/>
          </a:p>
          <a:p>
            <a:r>
              <a:rPr lang="en-US" sz="2300" dirty="0"/>
              <a:t>Nick </a:t>
            </a:r>
            <a:r>
              <a:rPr lang="en-US" sz="2300" dirty="0" smtClean="0"/>
              <a:t>Anderson, </a:t>
            </a:r>
            <a:r>
              <a:rPr lang="en-US" sz="2300" dirty="0"/>
              <a:t>PhD</a:t>
            </a:r>
          </a:p>
          <a:p>
            <a:r>
              <a:rPr lang="en-US" sz="2300" dirty="0" smtClean="0"/>
              <a:t>Kelly Edwards, </a:t>
            </a:r>
            <a:r>
              <a:rPr lang="en-US" sz="2300" dirty="0"/>
              <a:t>PhD, </a:t>
            </a:r>
            <a:r>
              <a:rPr lang="en-US" sz="2300" dirty="0" smtClean="0"/>
              <a:t>MA</a:t>
            </a:r>
          </a:p>
          <a:p>
            <a:r>
              <a:rPr lang="en-US" sz="2300" dirty="0" smtClean="0"/>
              <a:t>Jeff Green</a:t>
            </a:r>
          </a:p>
          <a:p>
            <a:r>
              <a:rPr lang="en-US" sz="2400" dirty="0" smtClean="0"/>
              <a:t>Jonathan </a:t>
            </a:r>
            <a:r>
              <a:rPr lang="en-US" sz="2400" dirty="0"/>
              <a:t>Griffin, MD, MHA</a:t>
            </a:r>
          </a:p>
          <a:p>
            <a:r>
              <a:rPr lang="en-US" sz="2400" dirty="0"/>
              <a:t>William Reiter, MD, </a:t>
            </a:r>
            <a:r>
              <a:rPr lang="en-US" sz="2400" dirty="0" smtClean="0"/>
              <a:t>FACP</a:t>
            </a:r>
          </a:p>
          <a:p>
            <a:r>
              <a:rPr lang="en-US" sz="2400" dirty="0" smtClean="0"/>
              <a:t>Cleary </a:t>
            </a:r>
            <a:r>
              <a:rPr lang="en-US" sz="2400" dirty="0" err="1" smtClean="0"/>
              <a:t>Waldren</a:t>
            </a:r>
            <a:r>
              <a:rPr lang="en-US" sz="2400" dirty="0" smtClean="0"/>
              <a:t>, MS</a:t>
            </a:r>
            <a:endParaRPr lang="en-US" sz="2400" dirty="0" smtClean="0"/>
          </a:p>
          <a:p>
            <a:endParaRPr lang="en-US" sz="2300" dirty="0"/>
          </a:p>
          <a:p>
            <a:endParaRPr lang="en-US" sz="2600" dirty="0" smtClean="0"/>
          </a:p>
          <a:p>
            <a:endParaRPr lang="en-US" sz="2600" dirty="0" smtClean="0"/>
          </a:p>
          <a:p>
            <a:endParaRPr lang="en-US" sz="2600" dirty="0" smtClean="0"/>
          </a:p>
          <a:p>
            <a:endParaRPr lang="en-US" dirty="0"/>
          </a:p>
        </p:txBody>
      </p:sp>
      <p:sp>
        <p:nvSpPr>
          <p:cNvPr id="4" name="TextBox 3"/>
          <p:cNvSpPr txBox="1"/>
          <p:nvPr/>
        </p:nvSpPr>
        <p:spPr>
          <a:xfrm>
            <a:off x="910167" y="5652173"/>
            <a:ext cx="7747000" cy="1200329"/>
          </a:xfrm>
          <a:prstGeom prst="rect">
            <a:avLst/>
          </a:prstGeom>
          <a:noFill/>
        </p:spPr>
        <p:txBody>
          <a:bodyPr wrap="square" rtlCol="0">
            <a:spAutoFit/>
          </a:bodyPr>
          <a:lstStyle/>
          <a:p>
            <a:endParaRPr lang="en-US" dirty="0"/>
          </a:p>
          <a:p>
            <a:r>
              <a:rPr lang="en-US" dirty="0">
                <a:solidFill>
                  <a:schemeClr val="bg1"/>
                </a:solidFill>
              </a:rPr>
              <a:t>A collaboration between the University of Washington Department of Family Medicine, the Institute of Translational Health Sciences, </a:t>
            </a:r>
            <a:r>
              <a:rPr lang="en-US" dirty="0" smtClean="0">
                <a:solidFill>
                  <a:schemeClr val="bg1"/>
                </a:solidFill>
              </a:rPr>
              <a:t>Northwest </a:t>
            </a:r>
            <a:r>
              <a:rPr lang="en-US" dirty="0">
                <a:solidFill>
                  <a:schemeClr val="bg1"/>
                </a:solidFill>
              </a:rPr>
              <a:t>EHR Collaborative (Anaconda, MT</a:t>
            </a:r>
            <a:r>
              <a:rPr lang="en-US" dirty="0" smtClean="0">
                <a:solidFill>
                  <a:schemeClr val="bg1"/>
                </a:solidFill>
              </a:rPr>
              <a:t>), and a multidisciplinary group practice In rural MT.</a:t>
            </a:r>
            <a:endParaRPr lang="en-US" dirty="0">
              <a:solidFill>
                <a:schemeClr val="bg1"/>
              </a:solidFill>
            </a:endParaRPr>
          </a:p>
        </p:txBody>
      </p:sp>
    </p:spTree>
    <p:extLst>
      <p:ext uri="{BB962C8B-B14F-4D97-AF65-F5344CB8AC3E}">
        <p14:creationId xmlns:p14="http://schemas.microsoft.com/office/powerpoint/2010/main" val="27356009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12"/>
            <a:ext cx="8229600" cy="1143000"/>
          </a:xfrm>
        </p:spPr>
        <p:txBody>
          <a:bodyPr/>
          <a:lstStyle/>
          <a:p>
            <a:r>
              <a:rPr lang="en-US" dirty="0" smtClean="0"/>
              <a:t>Study Population</a:t>
            </a:r>
            <a:endParaRPr lang="en-US" dirty="0"/>
          </a:p>
        </p:txBody>
      </p:sp>
      <p:sp>
        <p:nvSpPr>
          <p:cNvPr id="3" name="Content Placeholder 2"/>
          <p:cNvSpPr>
            <a:spLocks noGrp="1"/>
          </p:cNvSpPr>
          <p:nvPr>
            <p:ph idx="1"/>
          </p:nvPr>
        </p:nvSpPr>
        <p:spPr>
          <a:xfrm>
            <a:off x="457200" y="1173912"/>
            <a:ext cx="8229600" cy="4525963"/>
          </a:xfrm>
        </p:spPr>
        <p:txBody>
          <a:bodyPr>
            <a:normAutofit lnSpcReduction="10000"/>
          </a:bodyPr>
          <a:lstStyle/>
          <a:p>
            <a:r>
              <a:rPr lang="en-US" sz="2400" dirty="0" smtClean="0">
                <a:latin typeface="Calibri (Body)"/>
              </a:rPr>
              <a:t>18 to 75 years old and assigned to one of two physicians’ practices</a:t>
            </a:r>
          </a:p>
          <a:p>
            <a:endParaRPr lang="en-US" sz="2400" dirty="0">
              <a:latin typeface="Calibri (Body)"/>
            </a:endParaRPr>
          </a:p>
          <a:p>
            <a:r>
              <a:rPr lang="en-US" sz="2400" dirty="0" smtClean="0">
                <a:latin typeface="Calibri (Body)"/>
              </a:rPr>
              <a:t>At </a:t>
            </a:r>
            <a:r>
              <a:rPr lang="en-US" sz="2400" dirty="0">
                <a:latin typeface="Calibri (Body)"/>
              </a:rPr>
              <a:t>least one face to face visit </a:t>
            </a:r>
            <a:r>
              <a:rPr lang="en-US" sz="2400" dirty="0" smtClean="0">
                <a:latin typeface="Calibri (Body)"/>
              </a:rPr>
              <a:t>with a medical </a:t>
            </a:r>
            <a:r>
              <a:rPr lang="en-US" sz="2400" dirty="0">
                <a:latin typeface="Calibri (Body)"/>
              </a:rPr>
              <a:t>provider (MD, DO, NP, </a:t>
            </a:r>
            <a:r>
              <a:rPr lang="en-US" sz="2400" dirty="0" smtClean="0">
                <a:latin typeface="Calibri (Body)"/>
              </a:rPr>
              <a:t>PA) </a:t>
            </a:r>
            <a:r>
              <a:rPr lang="en-US" sz="2400" dirty="0" smtClean="0">
                <a:latin typeface="Calibri (Body)"/>
              </a:rPr>
              <a:t>in the Medical </a:t>
            </a:r>
            <a:r>
              <a:rPr lang="en-US" sz="2400" dirty="0">
                <a:latin typeface="Calibri (Body)"/>
              </a:rPr>
              <a:t>Group </a:t>
            </a:r>
            <a:r>
              <a:rPr lang="en-US" sz="2400" dirty="0" smtClean="0">
                <a:latin typeface="Calibri (Body)"/>
              </a:rPr>
              <a:t>in </a:t>
            </a:r>
            <a:r>
              <a:rPr lang="en-US" sz="2400" dirty="0">
                <a:latin typeface="Calibri (Body)"/>
              </a:rPr>
              <a:t>the prior 12 months</a:t>
            </a:r>
            <a:r>
              <a:rPr lang="en-US" sz="2400" dirty="0" smtClean="0">
                <a:latin typeface="Calibri (Body)"/>
              </a:rPr>
              <a:t>.</a:t>
            </a:r>
          </a:p>
          <a:p>
            <a:endParaRPr lang="en-US" sz="2400" dirty="0">
              <a:latin typeface="Calibri (Body)"/>
            </a:endParaRPr>
          </a:p>
          <a:p>
            <a:r>
              <a:rPr lang="en-US" sz="2400" dirty="0">
                <a:latin typeface="Calibri (Body)"/>
              </a:rPr>
              <a:t>D</a:t>
            </a:r>
            <a:r>
              <a:rPr lang="en-US" sz="2400" dirty="0" smtClean="0">
                <a:latin typeface="Calibri (Body)"/>
              </a:rPr>
              <a:t>iagnosis </a:t>
            </a:r>
            <a:r>
              <a:rPr lang="en-US" sz="2400" dirty="0">
                <a:latin typeface="Calibri (Body)"/>
              </a:rPr>
              <a:t>of Diabetes </a:t>
            </a:r>
            <a:r>
              <a:rPr lang="en-US" sz="2400" dirty="0" smtClean="0">
                <a:latin typeface="Calibri (Body)"/>
              </a:rPr>
              <a:t>Mellitus (DM), </a:t>
            </a:r>
            <a:r>
              <a:rPr lang="en-US" sz="2400" dirty="0">
                <a:latin typeface="Calibri (Body)"/>
              </a:rPr>
              <a:t>Ischemic Vascular </a:t>
            </a:r>
            <a:r>
              <a:rPr lang="en-US" sz="2400" dirty="0" smtClean="0">
                <a:latin typeface="Calibri (Body)"/>
              </a:rPr>
              <a:t>Disease (IVD), </a:t>
            </a:r>
            <a:r>
              <a:rPr lang="en-US" sz="2400" dirty="0">
                <a:latin typeface="Calibri (Body)"/>
              </a:rPr>
              <a:t>Coronary Artery </a:t>
            </a:r>
            <a:r>
              <a:rPr lang="en-US" sz="2400" dirty="0" smtClean="0">
                <a:latin typeface="Calibri (Body)"/>
              </a:rPr>
              <a:t>Disease (CAD)</a:t>
            </a:r>
          </a:p>
          <a:p>
            <a:endParaRPr lang="en-US" sz="2400" dirty="0" smtClean="0">
              <a:latin typeface="Calibri (Body)"/>
            </a:endParaRPr>
          </a:p>
          <a:p>
            <a:r>
              <a:rPr lang="en-US" sz="2400" dirty="0" smtClean="0">
                <a:latin typeface="Calibri (Body)"/>
              </a:rPr>
              <a:t>Diagnosis of Hyperlipidemia </a:t>
            </a:r>
            <a:r>
              <a:rPr lang="en-US" sz="2400" dirty="0">
                <a:latin typeface="Calibri (Body)"/>
              </a:rPr>
              <a:t>(HLD</a:t>
            </a:r>
            <a:r>
              <a:rPr lang="en-US" sz="2400" dirty="0" smtClean="0">
                <a:latin typeface="Calibri (Body)"/>
              </a:rPr>
              <a:t>) and no DM, IVD, CAD</a:t>
            </a:r>
            <a:endParaRPr lang="en-US" sz="2400" dirty="0">
              <a:latin typeface="Calibri (Body)"/>
            </a:endParaRPr>
          </a:p>
          <a:p>
            <a:pPr lvl="1"/>
            <a:endParaRPr lang="en-US" dirty="0"/>
          </a:p>
          <a:p>
            <a:endParaRPr lang="en-US" b="1"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3151619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12"/>
            <a:ext cx="8229600" cy="1143000"/>
          </a:xfrm>
        </p:spPr>
        <p:txBody>
          <a:bodyPr/>
          <a:lstStyle/>
          <a:p>
            <a:r>
              <a:rPr lang="en-US" dirty="0" smtClean="0"/>
              <a:t>Eligible for Reminder Text Message</a:t>
            </a:r>
            <a:endParaRPr lang="en-US" dirty="0"/>
          </a:p>
        </p:txBody>
      </p:sp>
      <p:sp>
        <p:nvSpPr>
          <p:cNvPr id="3" name="Content Placeholder 2"/>
          <p:cNvSpPr>
            <a:spLocks noGrp="1"/>
          </p:cNvSpPr>
          <p:nvPr>
            <p:ph idx="1"/>
          </p:nvPr>
        </p:nvSpPr>
        <p:spPr>
          <a:xfrm>
            <a:off x="457200" y="1173912"/>
            <a:ext cx="8229600" cy="4525963"/>
          </a:xfrm>
        </p:spPr>
        <p:txBody>
          <a:bodyPr>
            <a:normAutofit/>
          </a:bodyPr>
          <a:lstStyle/>
          <a:p>
            <a:pPr marL="0" indent="0">
              <a:buNone/>
            </a:pPr>
            <a:r>
              <a:rPr lang="en-US" sz="2400" b="1" u="sng" dirty="0" smtClean="0">
                <a:latin typeface="Calibri (Body)"/>
              </a:rPr>
              <a:t>IF</a:t>
            </a:r>
            <a:r>
              <a:rPr lang="en-US" sz="2400" b="1" u="sng" dirty="0">
                <a:latin typeface="Calibri (Body)"/>
              </a:rPr>
              <a:t>:</a:t>
            </a:r>
            <a:r>
              <a:rPr lang="en-US" sz="2000" b="1" u="sng" dirty="0">
                <a:latin typeface="Calibri (Body)"/>
              </a:rPr>
              <a:t> </a:t>
            </a:r>
          </a:p>
          <a:p>
            <a:r>
              <a:rPr lang="en-US" sz="2400" dirty="0" smtClean="0">
                <a:latin typeface="Calibri (Body)"/>
              </a:rPr>
              <a:t>No LDL in the past 12 months</a:t>
            </a:r>
          </a:p>
          <a:p>
            <a:endParaRPr lang="en-US" sz="2400" dirty="0">
              <a:latin typeface="Calibri (Body)"/>
            </a:endParaRPr>
          </a:p>
          <a:p>
            <a:pPr marL="0" indent="0">
              <a:buNone/>
            </a:pPr>
            <a:r>
              <a:rPr lang="en-US" sz="2400" dirty="0" smtClean="0">
                <a:latin typeface="Calibri (Body)"/>
              </a:rPr>
              <a:t>OR</a:t>
            </a:r>
          </a:p>
          <a:p>
            <a:endParaRPr lang="en-US" sz="2400" dirty="0">
              <a:latin typeface="Calibri (Body)"/>
            </a:endParaRPr>
          </a:p>
          <a:p>
            <a:r>
              <a:rPr lang="en-US" sz="2400" dirty="0" smtClean="0">
                <a:latin typeface="Calibri (Body)"/>
              </a:rPr>
              <a:t>No LDL in the past 3 months</a:t>
            </a:r>
          </a:p>
          <a:p>
            <a:pPr marL="400050" lvl="1" indent="0">
              <a:buNone/>
            </a:pPr>
            <a:r>
              <a:rPr lang="en-US" sz="2000" b="1" dirty="0" smtClean="0">
                <a:latin typeface="Calibri (Body)"/>
              </a:rPr>
              <a:t>AND:</a:t>
            </a:r>
          </a:p>
          <a:p>
            <a:pPr lvl="1"/>
            <a:r>
              <a:rPr lang="en-US" sz="2000" dirty="0" smtClean="0">
                <a:latin typeface="Calibri (Body)"/>
              </a:rPr>
              <a:t>The </a:t>
            </a:r>
            <a:r>
              <a:rPr lang="en-US" sz="2000" dirty="0">
                <a:latin typeface="Calibri (Body)"/>
              </a:rPr>
              <a:t>latest </a:t>
            </a:r>
            <a:r>
              <a:rPr lang="en-US" sz="2000" dirty="0" smtClean="0">
                <a:latin typeface="Calibri (Body)"/>
              </a:rPr>
              <a:t>LDL between 3 and 12 months prior </a:t>
            </a:r>
            <a:r>
              <a:rPr lang="en-US" sz="2000" dirty="0">
                <a:latin typeface="Calibri (Body)"/>
              </a:rPr>
              <a:t>is &gt;100 for patients with a diagnosis of DM, IVD, or CAD. </a:t>
            </a:r>
          </a:p>
          <a:p>
            <a:pPr lvl="1"/>
            <a:r>
              <a:rPr lang="en-US" sz="2000" dirty="0">
                <a:latin typeface="Calibri (Body)"/>
              </a:rPr>
              <a:t>The latest </a:t>
            </a:r>
            <a:r>
              <a:rPr lang="en-US" sz="2000" dirty="0" smtClean="0">
                <a:latin typeface="Calibri (Body)"/>
              </a:rPr>
              <a:t>LDL </a:t>
            </a:r>
            <a:r>
              <a:rPr lang="en-US" sz="2000" dirty="0">
                <a:latin typeface="Calibri (Body)"/>
              </a:rPr>
              <a:t>between </a:t>
            </a:r>
            <a:r>
              <a:rPr lang="en-US" sz="2000" dirty="0" smtClean="0">
                <a:latin typeface="Calibri (Body)"/>
              </a:rPr>
              <a:t>3 and 12 months prior </a:t>
            </a:r>
            <a:r>
              <a:rPr lang="en-US" sz="2000" dirty="0">
                <a:latin typeface="Calibri (Body)"/>
              </a:rPr>
              <a:t>is &gt;130 for patients with a diagnosis of HLD.  </a:t>
            </a:r>
          </a:p>
          <a:p>
            <a:pPr lvl="1"/>
            <a:endParaRPr lang="en-US" dirty="0"/>
          </a:p>
          <a:p>
            <a:endParaRPr lang="en-US" b="1"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419073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7"/>
            <a:ext cx="8229600" cy="1143000"/>
          </a:xfrm>
        </p:spPr>
        <p:txBody>
          <a:bodyPr/>
          <a:lstStyle/>
          <a:p>
            <a:r>
              <a:rPr lang="en-US" dirty="0" smtClean="0"/>
              <a:t>Methods</a:t>
            </a:r>
            <a:endParaRPr lang="en-US" dirty="0"/>
          </a:p>
        </p:txBody>
      </p:sp>
      <p:sp>
        <p:nvSpPr>
          <p:cNvPr id="3" name="Content Placeholder 2"/>
          <p:cNvSpPr>
            <a:spLocks noGrp="1"/>
          </p:cNvSpPr>
          <p:nvPr>
            <p:ph idx="1"/>
          </p:nvPr>
        </p:nvSpPr>
        <p:spPr>
          <a:xfrm>
            <a:off x="457200" y="1148257"/>
            <a:ext cx="8229600" cy="4525963"/>
          </a:xfrm>
        </p:spPr>
        <p:txBody>
          <a:bodyPr>
            <a:normAutofit fontScale="77500" lnSpcReduction="20000"/>
          </a:bodyPr>
          <a:lstStyle/>
          <a:p>
            <a:r>
              <a:rPr lang="en-US" dirty="0"/>
              <a:t>Called eligible patients to determine whether they had a cell phone, </a:t>
            </a:r>
            <a:r>
              <a:rPr lang="en-US" dirty="0" smtClean="0"/>
              <a:t>and were </a:t>
            </a:r>
            <a:r>
              <a:rPr lang="en-US" dirty="0"/>
              <a:t>willing to accept text messaging from the practice. At the call, recorded current cell phone </a:t>
            </a:r>
            <a:r>
              <a:rPr lang="en-US" dirty="0" smtClean="0"/>
              <a:t>number.</a:t>
            </a:r>
            <a:endParaRPr lang="en-US" dirty="0"/>
          </a:p>
          <a:p>
            <a:endParaRPr lang="en-US" dirty="0" smtClean="0"/>
          </a:p>
          <a:p>
            <a:r>
              <a:rPr lang="en-US" dirty="0" smtClean="0"/>
              <a:t>Randomized half of group to receive text message reminders about lipid testing</a:t>
            </a:r>
          </a:p>
          <a:p>
            <a:endParaRPr lang="en-US" dirty="0" smtClean="0"/>
          </a:p>
          <a:p>
            <a:r>
              <a:rPr lang="en-US" dirty="0" smtClean="0"/>
              <a:t>Sent up to 3 text message reminders 30 days apart </a:t>
            </a:r>
          </a:p>
          <a:p>
            <a:endParaRPr lang="en-US" dirty="0" smtClean="0"/>
          </a:p>
          <a:p>
            <a:r>
              <a:rPr lang="en-US" dirty="0" smtClean="0"/>
              <a:t>Interviewed intervention group on experience with text messaging after 2</a:t>
            </a:r>
            <a:r>
              <a:rPr lang="en-US" baseline="30000" dirty="0" smtClean="0"/>
              <a:t>nd</a:t>
            </a:r>
            <a:r>
              <a:rPr lang="en-US" dirty="0" smtClean="0"/>
              <a:t> text message reminder sent</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171705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7"/>
            <a:ext cx="8229600" cy="1143000"/>
          </a:xfrm>
        </p:spPr>
        <p:txBody>
          <a:bodyPr/>
          <a:lstStyle/>
          <a:p>
            <a:r>
              <a:rPr lang="en-US" dirty="0" smtClean="0"/>
              <a:t>Text Message</a:t>
            </a:r>
            <a:endParaRPr lang="en-US" dirty="0"/>
          </a:p>
        </p:txBody>
      </p:sp>
      <p:sp>
        <p:nvSpPr>
          <p:cNvPr id="3" name="Content Placeholder 2"/>
          <p:cNvSpPr>
            <a:spLocks noGrp="1"/>
          </p:cNvSpPr>
          <p:nvPr>
            <p:ph idx="1"/>
          </p:nvPr>
        </p:nvSpPr>
        <p:spPr>
          <a:xfrm>
            <a:off x="457200" y="1148257"/>
            <a:ext cx="8229600" cy="4525963"/>
          </a:xfrm>
        </p:spPr>
        <p:txBody>
          <a:bodyPr>
            <a:normAutofit/>
          </a:bodyPr>
          <a:lstStyle/>
          <a:p>
            <a:pPr marL="0" indent="0" algn="ctr">
              <a:buNone/>
            </a:pPr>
            <a:endParaRPr lang="en-US" sz="3600" dirty="0" smtClean="0"/>
          </a:p>
          <a:p>
            <a:pPr marL="0" indent="0" algn="ctr">
              <a:buNone/>
            </a:pPr>
            <a:r>
              <a:rPr lang="en-US" sz="3600" dirty="0" smtClean="0"/>
              <a:t>“You </a:t>
            </a:r>
            <a:r>
              <a:rPr lang="en-US" sz="3600" dirty="0"/>
              <a:t>are due for a cholesterol test. Reply 1 for YES, I will go to </a:t>
            </a:r>
            <a:r>
              <a:rPr lang="en-US" sz="3600" dirty="0" smtClean="0"/>
              <a:t>&lt;MEDICAL GROUP NAME&gt;’s lab </a:t>
            </a:r>
            <a:r>
              <a:rPr lang="en-US" sz="3600" dirty="0"/>
              <a:t>this week, open 7:30-6 M-F. Reply 2 for NO. Fasting not needed</a:t>
            </a:r>
            <a:r>
              <a:rPr lang="en-US" sz="3600" dirty="0" smtClean="0"/>
              <a:t>.</a:t>
            </a:r>
            <a:r>
              <a:rPr lang="en-US" dirty="0" smtClean="0"/>
              <a:t>”</a:t>
            </a:r>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021692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017"/>
            <a:ext cx="8229600" cy="1143000"/>
          </a:xfrm>
        </p:spPr>
        <p:txBody>
          <a:bodyPr/>
          <a:lstStyle/>
          <a:p>
            <a:r>
              <a:rPr lang="en-US" dirty="0" smtClean="0"/>
              <a:t>Project Timeline</a:t>
            </a:r>
            <a:endParaRPr lang="en-US" dirty="0"/>
          </a:p>
        </p:txBody>
      </p:sp>
      <p:sp>
        <p:nvSpPr>
          <p:cNvPr id="3" name="Content Placeholder 2"/>
          <p:cNvSpPr>
            <a:spLocks noGrp="1"/>
          </p:cNvSpPr>
          <p:nvPr>
            <p:ph idx="1"/>
          </p:nvPr>
        </p:nvSpPr>
        <p:spPr>
          <a:xfrm>
            <a:off x="457200" y="1315017"/>
            <a:ext cx="8229600" cy="4525963"/>
          </a:xfrm>
        </p:spPr>
        <p:txBody>
          <a:bodyPr>
            <a:normAutofit fontScale="92500" lnSpcReduction="10000"/>
          </a:bodyPr>
          <a:lstStyle/>
          <a:p>
            <a:r>
              <a:rPr lang="en-US" dirty="0" smtClean="0"/>
              <a:t>Text #1 – April 1, 2013</a:t>
            </a:r>
          </a:p>
          <a:p>
            <a:endParaRPr lang="en-US" dirty="0" smtClean="0"/>
          </a:p>
          <a:p>
            <a:r>
              <a:rPr lang="en-US" dirty="0" smtClean="0"/>
              <a:t>Text #2 – April 29, </a:t>
            </a:r>
            <a:r>
              <a:rPr lang="en-US" dirty="0" smtClean="0"/>
              <a:t>2013</a:t>
            </a:r>
          </a:p>
          <a:p>
            <a:endParaRPr lang="en-US" dirty="0"/>
          </a:p>
          <a:p>
            <a:r>
              <a:rPr lang="en-US" dirty="0" smtClean="0"/>
              <a:t>Research </a:t>
            </a:r>
            <a:r>
              <a:rPr lang="en-US" dirty="0" smtClean="0"/>
              <a:t>interviews conducted</a:t>
            </a:r>
          </a:p>
          <a:p>
            <a:pPr lvl="1"/>
            <a:endParaRPr lang="en-US" dirty="0" smtClean="0"/>
          </a:p>
          <a:p>
            <a:r>
              <a:rPr lang="en-US" dirty="0" smtClean="0"/>
              <a:t>Text #3 – May 28, 2013</a:t>
            </a:r>
          </a:p>
          <a:p>
            <a:endParaRPr lang="en-US" dirty="0" smtClean="0"/>
          </a:p>
          <a:p>
            <a:r>
              <a:rPr lang="en-US" dirty="0" smtClean="0"/>
              <a:t>End of observation period –June 25, 2013</a:t>
            </a:r>
          </a:p>
          <a:p>
            <a:pPr lvl="1"/>
            <a:endParaRPr lang="en-US" dirty="0" smtClean="0"/>
          </a:p>
          <a:p>
            <a:pPr lvl="1"/>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996585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of Interest</a:t>
            </a:r>
            <a:endParaRPr lang="en-US" dirty="0"/>
          </a:p>
        </p:txBody>
      </p:sp>
      <p:sp>
        <p:nvSpPr>
          <p:cNvPr id="3" name="Content Placeholder 2"/>
          <p:cNvSpPr>
            <a:spLocks noGrp="1"/>
          </p:cNvSpPr>
          <p:nvPr>
            <p:ph idx="1"/>
          </p:nvPr>
        </p:nvSpPr>
        <p:spPr>
          <a:xfrm>
            <a:off x="447284" y="1164058"/>
            <a:ext cx="8229600" cy="4525963"/>
          </a:xfrm>
        </p:spPr>
        <p:txBody>
          <a:bodyPr>
            <a:normAutofit/>
          </a:bodyPr>
          <a:lstStyle/>
          <a:p>
            <a:pPr marL="514350" lvl="0" indent="-514350">
              <a:buFont typeface="+mj-lt"/>
              <a:buAutoNum type="arabicPeriod"/>
            </a:pPr>
            <a:endParaRPr lang="en-US" dirty="0" smtClean="0"/>
          </a:p>
          <a:p>
            <a:pPr marL="514350" lvl="0" indent="-514350">
              <a:buFont typeface="+mj-lt"/>
              <a:buAutoNum type="arabicPeriod"/>
            </a:pPr>
            <a:r>
              <a:rPr lang="en-US" u="sng" dirty="0" smtClean="0"/>
              <a:t>Adherence</a:t>
            </a:r>
            <a:r>
              <a:rPr lang="en-US" dirty="0" smtClean="0"/>
              <a:t> to recommended testing</a:t>
            </a:r>
          </a:p>
          <a:p>
            <a:pPr marL="514350" lvl="0" indent="-514350">
              <a:buFont typeface="+mj-lt"/>
              <a:buAutoNum type="arabicPeriod"/>
            </a:pPr>
            <a:endParaRPr lang="en-US" dirty="0" smtClean="0"/>
          </a:p>
          <a:p>
            <a:pPr marL="514350" indent="-514350">
              <a:buFont typeface="+mj-lt"/>
              <a:buAutoNum type="arabicPeriod"/>
            </a:pPr>
            <a:r>
              <a:rPr lang="en-US" u="sng" dirty="0"/>
              <a:t>Patient response</a:t>
            </a:r>
            <a:r>
              <a:rPr lang="en-US" dirty="0"/>
              <a:t> to text </a:t>
            </a:r>
            <a:r>
              <a:rPr lang="en-US" dirty="0" smtClean="0"/>
              <a:t>messages</a:t>
            </a:r>
          </a:p>
          <a:p>
            <a:pPr marL="514350" indent="-514350">
              <a:buFont typeface="+mj-lt"/>
              <a:buAutoNum type="arabicPeriod"/>
            </a:pPr>
            <a:endParaRPr lang="en-US" dirty="0" smtClean="0"/>
          </a:p>
          <a:p>
            <a:pPr marL="514350" indent="-514350">
              <a:buFont typeface="+mj-lt"/>
              <a:buAutoNum type="arabicPeriod"/>
            </a:pPr>
            <a:r>
              <a:rPr lang="en-US" dirty="0" smtClean="0"/>
              <a:t> </a:t>
            </a:r>
            <a:r>
              <a:rPr lang="en-US" u="sng" dirty="0"/>
              <a:t>Patient experience</a:t>
            </a:r>
            <a:r>
              <a:rPr lang="en-US" dirty="0"/>
              <a:t> of text messaging as a method for screening reminders</a:t>
            </a:r>
          </a:p>
          <a:p>
            <a:pPr marL="514350" lvl="0" indent="-514350">
              <a:buFont typeface="+mj-lt"/>
              <a:buAutoNum type="arabicPeriod"/>
            </a:pPr>
            <a:endParaRPr lang="en-US" dirty="0"/>
          </a:p>
          <a:p>
            <a:pPr marL="0" lvl="0" indent="0">
              <a:buNone/>
            </a:pPr>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624092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Enrollment Chart</a:t>
            </a:r>
            <a:endParaRPr lang="en-US" dirty="0"/>
          </a:p>
        </p:txBody>
      </p:sp>
      <p:sp>
        <p:nvSpPr>
          <p:cNvPr id="4" name="Footer Placeholder 3"/>
          <p:cNvSpPr>
            <a:spLocks noGrp="1"/>
          </p:cNvSpPr>
          <p:nvPr>
            <p:ph type="ftr" sz="quarter" idx="11"/>
          </p:nvPr>
        </p:nvSpPr>
        <p:spPr/>
        <p:txBody>
          <a:bodyPr/>
          <a:lstStyle/>
          <a:p>
            <a:endParaRPr lang="en-US"/>
          </a:p>
        </p:txBody>
      </p:sp>
      <p:sp>
        <p:nvSpPr>
          <p:cNvPr id="5" name="Rectangle 4"/>
          <p:cNvSpPr/>
          <p:nvPr/>
        </p:nvSpPr>
        <p:spPr>
          <a:xfrm>
            <a:off x="3754854" y="1480412"/>
            <a:ext cx="1588168" cy="8758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248</a:t>
            </a:r>
          </a:p>
          <a:p>
            <a:pPr lvl="0"/>
            <a:r>
              <a:rPr lang="en-US" sz="1200" dirty="0" smtClean="0"/>
              <a:t>Overdue for LDL based on EHR data</a:t>
            </a:r>
            <a:endParaRPr lang="en-US" sz="1200" dirty="0"/>
          </a:p>
        </p:txBody>
      </p:sp>
      <p:sp>
        <p:nvSpPr>
          <p:cNvPr id="8" name="Rectangle 7"/>
          <p:cNvSpPr/>
          <p:nvPr/>
        </p:nvSpPr>
        <p:spPr>
          <a:xfrm>
            <a:off x="6412112" y="3121932"/>
            <a:ext cx="1737428"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71</a:t>
            </a:r>
          </a:p>
          <a:p>
            <a:pPr lvl="0"/>
            <a:r>
              <a:rPr lang="en-US" sz="1200" dirty="0" smtClean="0"/>
              <a:t>Ineligible or declined</a:t>
            </a:r>
            <a:endParaRPr lang="en-US" sz="1200" dirty="0"/>
          </a:p>
        </p:txBody>
      </p:sp>
      <p:sp>
        <p:nvSpPr>
          <p:cNvPr id="9" name="Rectangle 8"/>
          <p:cNvSpPr/>
          <p:nvPr/>
        </p:nvSpPr>
        <p:spPr>
          <a:xfrm>
            <a:off x="3783634" y="3121931"/>
            <a:ext cx="1611643"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112</a:t>
            </a:r>
          </a:p>
          <a:p>
            <a:pPr lvl="0"/>
            <a:r>
              <a:rPr lang="en-US" sz="1200" dirty="0" smtClean="0"/>
              <a:t>Not reached after 3 recruitment calls</a:t>
            </a:r>
            <a:endParaRPr lang="en-US" sz="1200" dirty="0"/>
          </a:p>
        </p:txBody>
      </p:sp>
      <p:sp>
        <p:nvSpPr>
          <p:cNvPr id="10" name="Rectangle 9"/>
          <p:cNvSpPr/>
          <p:nvPr/>
        </p:nvSpPr>
        <p:spPr>
          <a:xfrm>
            <a:off x="1142761" y="3121932"/>
            <a:ext cx="1588168" cy="98528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65</a:t>
            </a:r>
          </a:p>
          <a:p>
            <a:pPr lvl="0"/>
            <a:r>
              <a:rPr lang="en-US" sz="1200" dirty="0" smtClean="0"/>
              <a:t>Eligible – had cell phone, willing to participate</a:t>
            </a:r>
            <a:endParaRPr lang="en-US" sz="1200" dirty="0"/>
          </a:p>
        </p:txBody>
      </p:sp>
      <p:cxnSp>
        <p:nvCxnSpPr>
          <p:cNvPr id="23" name="Straight Arrow Connector 22"/>
          <p:cNvCxnSpPr>
            <a:stCxn id="5" idx="2"/>
            <a:endCxn id="10" idx="0"/>
          </p:cNvCxnSpPr>
          <p:nvPr/>
        </p:nvCxnSpPr>
        <p:spPr>
          <a:xfrm flipH="1">
            <a:off x="1936845" y="2356311"/>
            <a:ext cx="2612093" cy="76562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5" idx="2"/>
            <a:endCxn id="9" idx="0"/>
          </p:cNvCxnSpPr>
          <p:nvPr/>
        </p:nvCxnSpPr>
        <p:spPr>
          <a:xfrm>
            <a:off x="4548938" y="2356311"/>
            <a:ext cx="40518" cy="7656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8" idx="0"/>
          </p:cNvCxnSpPr>
          <p:nvPr/>
        </p:nvCxnSpPr>
        <p:spPr>
          <a:xfrm>
            <a:off x="4548938" y="2356311"/>
            <a:ext cx="2731888" cy="76562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3242891" y="4788404"/>
            <a:ext cx="1611643"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4</a:t>
            </a:r>
          </a:p>
          <a:p>
            <a:pPr lvl="0"/>
            <a:r>
              <a:rPr lang="en-US" sz="1200" dirty="0" smtClean="0"/>
              <a:t>Received LDL prior to intervention</a:t>
            </a:r>
            <a:endParaRPr lang="en-US" sz="1200" dirty="0"/>
          </a:p>
        </p:txBody>
      </p:sp>
      <p:sp>
        <p:nvSpPr>
          <p:cNvPr id="12" name="Rectangle 11"/>
          <p:cNvSpPr/>
          <p:nvPr/>
        </p:nvSpPr>
        <p:spPr>
          <a:xfrm>
            <a:off x="1142761" y="4788404"/>
            <a:ext cx="1588168" cy="98528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61</a:t>
            </a:r>
          </a:p>
          <a:p>
            <a:pPr lvl="0"/>
            <a:r>
              <a:rPr lang="en-US" sz="1200" dirty="0" smtClean="0"/>
              <a:t>Eligible – and randomized</a:t>
            </a:r>
            <a:endParaRPr lang="en-US" sz="1200" dirty="0"/>
          </a:p>
        </p:txBody>
      </p:sp>
      <p:cxnSp>
        <p:nvCxnSpPr>
          <p:cNvPr id="6" name="Straight Arrow Connector 5"/>
          <p:cNvCxnSpPr>
            <a:stCxn id="10" idx="2"/>
            <a:endCxn id="12" idx="0"/>
          </p:cNvCxnSpPr>
          <p:nvPr/>
        </p:nvCxnSpPr>
        <p:spPr>
          <a:xfrm>
            <a:off x="1936845" y="4107212"/>
            <a:ext cx="0" cy="68119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10" idx="2"/>
            <a:endCxn id="11" idx="0"/>
          </p:cNvCxnSpPr>
          <p:nvPr/>
        </p:nvCxnSpPr>
        <p:spPr>
          <a:xfrm>
            <a:off x="1936845" y="4107212"/>
            <a:ext cx="2111868" cy="68119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7406572" y="4447808"/>
            <a:ext cx="1737428"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26</a:t>
            </a:r>
          </a:p>
          <a:p>
            <a:pPr lvl="0"/>
            <a:r>
              <a:rPr lang="en-US" sz="1200" dirty="0"/>
              <a:t>R</a:t>
            </a:r>
            <a:r>
              <a:rPr lang="en-US" sz="1200" dirty="0" smtClean="0"/>
              <a:t>efused</a:t>
            </a:r>
            <a:endParaRPr lang="en-US" sz="1200" dirty="0"/>
          </a:p>
        </p:txBody>
      </p:sp>
      <p:sp>
        <p:nvSpPr>
          <p:cNvPr id="26" name="Rectangle 25"/>
          <p:cNvSpPr/>
          <p:nvPr/>
        </p:nvSpPr>
        <p:spPr>
          <a:xfrm>
            <a:off x="5543398" y="4447808"/>
            <a:ext cx="1737428"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45</a:t>
            </a:r>
          </a:p>
          <a:p>
            <a:pPr lvl="0"/>
            <a:r>
              <a:rPr lang="en-US" sz="1200" dirty="0" smtClean="0"/>
              <a:t>Ineligible (no cell phone, no text plan, different primary physician) </a:t>
            </a:r>
            <a:endParaRPr lang="en-US" sz="1200" dirty="0"/>
          </a:p>
        </p:txBody>
      </p:sp>
      <p:cxnSp>
        <p:nvCxnSpPr>
          <p:cNvPr id="28" name="Straight Arrow Connector 27"/>
          <p:cNvCxnSpPr>
            <a:stCxn id="8" idx="2"/>
            <a:endCxn id="24" idx="0"/>
          </p:cNvCxnSpPr>
          <p:nvPr/>
        </p:nvCxnSpPr>
        <p:spPr>
          <a:xfrm>
            <a:off x="7280826" y="3997831"/>
            <a:ext cx="994460" cy="44997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8" idx="2"/>
            <a:endCxn id="26" idx="0"/>
          </p:cNvCxnSpPr>
          <p:nvPr/>
        </p:nvCxnSpPr>
        <p:spPr>
          <a:xfrm flipH="1">
            <a:off x="6412112" y="3997831"/>
            <a:ext cx="868714" cy="44997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38745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Groups</a:t>
            </a:r>
            <a:endParaRPr lang="en-US" dirty="0"/>
          </a:p>
        </p:txBody>
      </p:sp>
      <p:sp>
        <p:nvSpPr>
          <p:cNvPr id="4" name="Footer Placeholder 3"/>
          <p:cNvSpPr>
            <a:spLocks noGrp="1"/>
          </p:cNvSpPr>
          <p:nvPr>
            <p:ph type="ftr" sz="quarter" idx="11"/>
          </p:nvPr>
        </p:nvSpPr>
        <p:spPr/>
        <p:txBody>
          <a:bodyPr/>
          <a:lstStyle/>
          <a:p>
            <a:endParaRPr lang="en-US"/>
          </a:p>
        </p:txBody>
      </p:sp>
      <p:sp>
        <p:nvSpPr>
          <p:cNvPr id="11" name="Rectangle 10"/>
          <p:cNvSpPr/>
          <p:nvPr/>
        </p:nvSpPr>
        <p:spPr>
          <a:xfrm>
            <a:off x="2836849" y="4892213"/>
            <a:ext cx="1371600" cy="8758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28</a:t>
            </a:r>
          </a:p>
          <a:p>
            <a:pPr lvl="0"/>
            <a:r>
              <a:rPr lang="en-US" sz="1200" dirty="0" smtClean="0"/>
              <a:t>Received up to 3 text messages</a:t>
            </a:r>
            <a:endParaRPr lang="en-US" sz="1200" dirty="0"/>
          </a:p>
        </p:txBody>
      </p:sp>
      <p:sp>
        <p:nvSpPr>
          <p:cNvPr id="57" name="Rectangle 56"/>
          <p:cNvSpPr/>
          <p:nvPr/>
        </p:nvSpPr>
        <p:spPr>
          <a:xfrm>
            <a:off x="3737541" y="1417638"/>
            <a:ext cx="1588168" cy="8758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61 </a:t>
            </a:r>
          </a:p>
          <a:p>
            <a:pPr lvl="0"/>
            <a:r>
              <a:rPr lang="en-US" sz="1200" dirty="0" smtClean="0"/>
              <a:t>Eligible and randomized</a:t>
            </a:r>
            <a:endParaRPr lang="en-US" sz="1200" dirty="0"/>
          </a:p>
        </p:txBody>
      </p:sp>
      <p:sp>
        <p:nvSpPr>
          <p:cNvPr id="60" name="Rectangle 59"/>
          <p:cNvSpPr/>
          <p:nvPr/>
        </p:nvSpPr>
        <p:spPr>
          <a:xfrm>
            <a:off x="2728565" y="2794120"/>
            <a:ext cx="1588168" cy="8758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31</a:t>
            </a:r>
          </a:p>
          <a:p>
            <a:pPr lvl="0"/>
            <a:r>
              <a:rPr lang="en-US" sz="1200" dirty="0" smtClean="0"/>
              <a:t>Randomized to text message group</a:t>
            </a:r>
            <a:endParaRPr lang="en-US" sz="1200" dirty="0"/>
          </a:p>
        </p:txBody>
      </p:sp>
      <p:cxnSp>
        <p:nvCxnSpPr>
          <p:cNvPr id="63" name="Straight Arrow Connector 62"/>
          <p:cNvCxnSpPr>
            <a:stCxn id="57" idx="2"/>
            <a:endCxn id="60" idx="0"/>
          </p:cNvCxnSpPr>
          <p:nvPr/>
        </p:nvCxnSpPr>
        <p:spPr>
          <a:xfrm flipH="1">
            <a:off x="3522649" y="2293537"/>
            <a:ext cx="1008976" cy="50058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60" idx="2"/>
            <a:endCxn id="11" idx="0"/>
          </p:cNvCxnSpPr>
          <p:nvPr/>
        </p:nvCxnSpPr>
        <p:spPr>
          <a:xfrm>
            <a:off x="3522649" y="3670019"/>
            <a:ext cx="0" cy="122219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7" idx="2"/>
            <a:endCxn id="16" idx="0"/>
          </p:cNvCxnSpPr>
          <p:nvPr/>
        </p:nvCxnSpPr>
        <p:spPr>
          <a:xfrm>
            <a:off x="4531625" y="2293537"/>
            <a:ext cx="1183792" cy="500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4921333" y="2794121"/>
            <a:ext cx="1588168" cy="8758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400" dirty="0" smtClean="0"/>
              <a:t>30</a:t>
            </a:r>
          </a:p>
          <a:p>
            <a:pPr lvl="0"/>
            <a:r>
              <a:rPr lang="en-US" sz="1200" dirty="0" smtClean="0"/>
              <a:t>Randomized to control group</a:t>
            </a:r>
            <a:endParaRPr lang="en-US" sz="1200" dirty="0"/>
          </a:p>
        </p:txBody>
      </p:sp>
      <p:sp>
        <p:nvSpPr>
          <p:cNvPr id="23" name="Rectangle 22"/>
          <p:cNvSpPr/>
          <p:nvPr/>
        </p:nvSpPr>
        <p:spPr>
          <a:xfrm>
            <a:off x="338015" y="3775784"/>
            <a:ext cx="1371600"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1</a:t>
            </a:r>
          </a:p>
          <a:p>
            <a:pPr lvl="0"/>
            <a:r>
              <a:rPr lang="en-US" sz="1200" dirty="0" smtClean="0"/>
              <a:t>Refused after first text message</a:t>
            </a:r>
            <a:endParaRPr lang="en-US" sz="1200" dirty="0"/>
          </a:p>
        </p:txBody>
      </p:sp>
      <p:cxnSp>
        <p:nvCxnSpPr>
          <p:cNvPr id="24" name="Straight Arrow Connector 23"/>
          <p:cNvCxnSpPr>
            <a:stCxn id="60" idx="2"/>
            <a:endCxn id="23" idx="0"/>
          </p:cNvCxnSpPr>
          <p:nvPr/>
        </p:nvCxnSpPr>
        <p:spPr>
          <a:xfrm flipH="1">
            <a:off x="1023815" y="3670019"/>
            <a:ext cx="2498834" cy="10576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2042765" y="3855194"/>
            <a:ext cx="1371600"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2</a:t>
            </a:r>
          </a:p>
          <a:p>
            <a:pPr lvl="0"/>
            <a:r>
              <a:rPr lang="en-US" sz="1200" dirty="0"/>
              <a:t>D</a:t>
            </a:r>
            <a:r>
              <a:rPr lang="en-US" sz="1200" dirty="0" smtClean="0"/>
              <a:t>uplicate phone number –only one text message</a:t>
            </a:r>
            <a:endParaRPr lang="en-US" sz="1200" dirty="0"/>
          </a:p>
        </p:txBody>
      </p:sp>
      <p:cxnSp>
        <p:nvCxnSpPr>
          <p:cNvPr id="29" name="Straight Arrow Connector 28"/>
          <p:cNvCxnSpPr>
            <a:stCxn id="60" idx="2"/>
            <a:endCxn id="27" idx="0"/>
          </p:cNvCxnSpPr>
          <p:nvPr/>
        </p:nvCxnSpPr>
        <p:spPr>
          <a:xfrm flipH="1">
            <a:off x="2728565" y="3670019"/>
            <a:ext cx="794084" cy="18517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5" name="Rectangle 34"/>
          <p:cNvSpPr/>
          <p:nvPr/>
        </p:nvSpPr>
        <p:spPr>
          <a:xfrm>
            <a:off x="7060324" y="4016314"/>
            <a:ext cx="1371600" cy="87589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lvl="0"/>
            <a:r>
              <a:rPr lang="en-US" sz="2400" dirty="0" smtClean="0"/>
              <a:t>3</a:t>
            </a:r>
          </a:p>
          <a:p>
            <a:pPr lvl="0"/>
            <a:r>
              <a:rPr lang="en-US" sz="1200" dirty="0"/>
              <a:t>D</a:t>
            </a:r>
            <a:r>
              <a:rPr lang="en-US" sz="1200" dirty="0" smtClean="0"/>
              <a:t>uplicate phone number – only one text message</a:t>
            </a:r>
            <a:endParaRPr lang="en-US" sz="1200" dirty="0"/>
          </a:p>
        </p:txBody>
      </p:sp>
      <p:cxnSp>
        <p:nvCxnSpPr>
          <p:cNvPr id="36" name="Straight Arrow Connector 35"/>
          <p:cNvCxnSpPr>
            <a:stCxn id="16" idx="2"/>
            <a:endCxn id="35" idx="0"/>
          </p:cNvCxnSpPr>
          <p:nvPr/>
        </p:nvCxnSpPr>
        <p:spPr>
          <a:xfrm>
            <a:off x="5715417" y="3670020"/>
            <a:ext cx="2030707" cy="34629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205851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Characteristics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95143983"/>
              </p:ext>
            </p:extLst>
          </p:nvPr>
        </p:nvGraphicFramePr>
        <p:xfrm>
          <a:off x="1672167" y="1632948"/>
          <a:ext cx="5856159" cy="3557928"/>
        </p:xfrm>
        <a:graphic>
          <a:graphicData uri="http://schemas.openxmlformats.org/drawingml/2006/table">
            <a:tbl>
              <a:tblPr firstRow="1" bandRow="1">
                <a:tableStyleId>{5C22544A-7EE6-4342-B048-85BDC9FD1C3A}</a:tableStyleId>
              </a:tblPr>
              <a:tblGrid>
                <a:gridCol w="4367241"/>
                <a:gridCol w="1488918"/>
              </a:tblGrid>
              <a:tr h="718432">
                <a:tc>
                  <a:txBody>
                    <a:bodyPr/>
                    <a:lstStyle/>
                    <a:p>
                      <a:pPr algn="l"/>
                      <a:endParaRPr lang="en-US" sz="2000" dirty="0">
                        <a:latin typeface="+mn-lt"/>
                      </a:endParaRPr>
                    </a:p>
                  </a:txBody>
                  <a:tcPr anchor="ctr"/>
                </a:tc>
                <a:tc>
                  <a:txBody>
                    <a:bodyPr/>
                    <a:lstStyle/>
                    <a:p>
                      <a:pPr algn="ctr"/>
                      <a:r>
                        <a:rPr lang="en-US" sz="2000" dirty="0" smtClean="0">
                          <a:latin typeface="+mn-lt"/>
                        </a:rPr>
                        <a:t>n = 61</a:t>
                      </a:r>
                      <a:endParaRPr lang="en-US" sz="2000" dirty="0">
                        <a:latin typeface="+mn-lt"/>
                      </a:endParaRPr>
                    </a:p>
                  </a:txBody>
                  <a:tcPr anchor="ctr"/>
                </a:tc>
              </a:tr>
              <a:tr h="718432">
                <a:tc>
                  <a:txBody>
                    <a:bodyPr/>
                    <a:lstStyle/>
                    <a:p>
                      <a:pPr algn="l"/>
                      <a:r>
                        <a:rPr lang="en-US" sz="2000" dirty="0" smtClean="0">
                          <a:latin typeface="+mn-lt"/>
                        </a:rPr>
                        <a:t>% age 55 and older</a:t>
                      </a:r>
                      <a:endParaRPr lang="en-US" sz="2000" dirty="0">
                        <a:latin typeface="+mn-lt"/>
                      </a:endParaRPr>
                    </a:p>
                  </a:txBody>
                  <a:tcPr anchor="ctr"/>
                </a:tc>
                <a:tc>
                  <a:txBody>
                    <a:bodyPr/>
                    <a:lstStyle/>
                    <a:p>
                      <a:pPr algn="ctr"/>
                      <a:r>
                        <a:rPr lang="en-US" sz="2000" dirty="0" smtClean="0">
                          <a:latin typeface="+mn-lt"/>
                        </a:rPr>
                        <a:t>49.2%</a:t>
                      </a:r>
                      <a:endParaRPr lang="en-US" sz="2000" dirty="0">
                        <a:latin typeface="+mn-lt"/>
                      </a:endParaRPr>
                    </a:p>
                  </a:txBody>
                  <a:tcPr anchor="ctr"/>
                </a:tc>
              </a:tr>
              <a:tr h="624352">
                <a:tc>
                  <a:txBody>
                    <a:bodyPr/>
                    <a:lstStyle/>
                    <a:p>
                      <a:pPr lvl="0" algn="l" fontAlgn="b"/>
                      <a:r>
                        <a:rPr lang="en-US" sz="2000" b="0" i="0" u="none" strike="noStrike" dirty="0" smtClean="0">
                          <a:solidFill>
                            <a:srgbClr val="000000"/>
                          </a:solidFill>
                          <a:effectLst/>
                          <a:latin typeface="+mn-lt"/>
                        </a:rPr>
                        <a:t>%</a:t>
                      </a:r>
                      <a:r>
                        <a:rPr lang="en-US" sz="2000" b="0" i="0" u="none" strike="noStrike" baseline="0" dirty="0" smtClean="0">
                          <a:solidFill>
                            <a:srgbClr val="000000"/>
                          </a:solidFill>
                          <a:effectLst/>
                          <a:latin typeface="+mn-lt"/>
                        </a:rPr>
                        <a:t> f</a:t>
                      </a:r>
                      <a:r>
                        <a:rPr lang="en-US" sz="2000" b="0" i="0" u="none" strike="noStrike" dirty="0" smtClean="0">
                          <a:solidFill>
                            <a:srgbClr val="000000"/>
                          </a:solidFill>
                          <a:effectLst/>
                          <a:latin typeface="+mn-lt"/>
                        </a:rPr>
                        <a:t>emale</a:t>
                      </a:r>
                      <a:endParaRPr lang="en-US" sz="2000" b="0" i="0" u="none" strike="noStrike" dirty="0">
                        <a:solidFill>
                          <a:srgbClr val="000000"/>
                        </a:solidFill>
                        <a:effectLst/>
                        <a:latin typeface="+mn-lt"/>
                      </a:endParaRPr>
                    </a:p>
                  </a:txBody>
                  <a:tcPr marR="9525" marT="9525" marB="0" anchor="ctr"/>
                </a:tc>
                <a:tc>
                  <a:txBody>
                    <a:bodyPr/>
                    <a:lstStyle/>
                    <a:p>
                      <a:pPr algn="ctr" fontAlgn="b"/>
                      <a:r>
                        <a:rPr lang="en-US" sz="2000" b="0" i="0" u="none" strike="noStrike" dirty="0" smtClean="0">
                          <a:solidFill>
                            <a:srgbClr val="000000"/>
                          </a:solidFill>
                          <a:effectLst/>
                          <a:latin typeface="+mn-lt"/>
                        </a:rPr>
                        <a:t>32.8%</a:t>
                      </a:r>
                      <a:endParaRPr lang="en-US" sz="2000" b="0" i="0" u="none" strike="noStrike" dirty="0">
                        <a:solidFill>
                          <a:srgbClr val="000000"/>
                        </a:solidFill>
                        <a:effectLst/>
                        <a:latin typeface="+mn-lt"/>
                      </a:endParaRPr>
                    </a:p>
                  </a:txBody>
                  <a:tcPr marL="9525" marR="9525" marT="9525" marB="0" anchor="ctr"/>
                </a:tc>
              </a:tr>
              <a:tr h="633954">
                <a:tc>
                  <a:txBody>
                    <a:bodyPr/>
                    <a:lstStyle/>
                    <a:p>
                      <a:pPr lvl="0" algn="l" fontAlgn="b"/>
                      <a:r>
                        <a:rPr lang="en-US" sz="2000" b="0" i="0" u="none" strike="noStrike" dirty="0" smtClean="0">
                          <a:solidFill>
                            <a:srgbClr val="000000"/>
                          </a:solidFill>
                          <a:effectLst/>
                          <a:latin typeface="+mn-lt"/>
                        </a:rPr>
                        <a:t>%</a:t>
                      </a:r>
                      <a:r>
                        <a:rPr lang="en-US" sz="2000" b="0" i="0" u="none" strike="noStrike" baseline="0" dirty="0" smtClean="0">
                          <a:solidFill>
                            <a:srgbClr val="000000"/>
                          </a:solidFill>
                          <a:effectLst/>
                          <a:latin typeface="+mn-lt"/>
                        </a:rPr>
                        <a:t> with</a:t>
                      </a:r>
                      <a:r>
                        <a:rPr lang="en-US" sz="2000" b="0" i="0" u="none" strike="noStrike" dirty="0" smtClean="0">
                          <a:solidFill>
                            <a:srgbClr val="000000"/>
                          </a:solidFill>
                          <a:effectLst/>
                          <a:latin typeface="+mn-lt"/>
                        </a:rPr>
                        <a:t> a </a:t>
                      </a:r>
                      <a:r>
                        <a:rPr lang="en-US" sz="2000" b="0" i="0" u="none" strike="noStrike" dirty="0">
                          <a:solidFill>
                            <a:srgbClr val="000000"/>
                          </a:solidFill>
                          <a:effectLst/>
                          <a:latin typeface="+mn-lt"/>
                        </a:rPr>
                        <a:t>Wellness </a:t>
                      </a:r>
                      <a:r>
                        <a:rPr lang="en-US" sz="2000" b="0" i="0" u="none" strike="noStrike" dirty="0" smtClean="0">
                          <a:solidFill>
                            <a:srgbClr val="000000"/>
                          </a:solidFill>
                          <a:effectLst/>
                          <a:latin typeface="+mn-lt"/>
                        </a:rPr>
                        <a:t>Visit </a:t>
                      </a:r>
                      <a:r>
                        <a:rPr lang="en-US" sz="2000" b="0" i="0" u="none" strike="noStrike" dirty="0">
                          <a:solidFill>
                            <a:srgbClr val="000000"/>
                          </a:solidFill>
                          <a:effectLst/>
                          <a:latin typeface="+mn-lt"/>
                        </a:rPr>
                        <a:t>in the last 12 months</a:t>
                      </a:r>
                    </a:p>
                  </a:txBody>
                  <a:tcPr marR="9525" marT="9525" marB="0" anchor="ctr"/>
                </a:tc>
                <a:tc>
                  <a:txBody>
                    <a:bodyPr/>
                    <a:lstStyle/>
                    <a:p>
                      <a:pPr algn="ctr" fontAlgn="b"/>
                      <a:r>
                        <a:rPr lang="en-US" sz="2000" b="0" i="0" u="none" strike="noStrike" dirty="0" smtClean="0">
                          <a:solidFill>
                            <a:srgbClr val="000000"/>
                          </a:solidFill>
                          <a:effectLst/>
                          <a:latin typeface="+mn-lt"/>
                        </a:rPr>
                        <a:t>24.6%</a:t>
                      </a:r>
                      <a:endParaRPr lang="en-US" sz="2000" b="0" i="0" u="none" strike="noStrike" dirty="0">
                        <a:solidFill>
                          <a:srgbClr val="000000"/>
                        </a:solidFill>
                        <a:effectLst/>
                        <a:latin typeface="+mn-lt"/>
                      </a:endParaRPr>
                    </a:p>
                  </a:txBody>
                  <a:tcPr marL="9525" marR="9525" marT="9525" marB="0" anchor="ctr"/>
                </a:tc>
              </a:tr>
              <a:tr h="862758">
                <a:tc>
                  <a:txBody>
                    <a:bodyPr/>
                    <a:lstStyle/>
                    <a:p>
                      <a:pPr lvl="0" algn="l" fontAlgn="b"/>
                      <a:r>
                        <a:rPr lang="en-US" sz="2000" b="0" i="0" u="none" strike="noStrike" dirty="0" smtClean="0">
                          <a:solidFill>
                            <a:srgbClr val="000000"/>
                          </a:solidFill>
                          <a:effectLst/>
                          <a:latin typeface="+mn-lt"/>
                        </a:rPr>
                        <a:t>Mean (SD)</a:t>
                      </a:r>
                      <a:r>
                        <a:rPr lang="en-US" sz="2000" b="0" i="0" u="none" strike="noStrike" baseline="0" dirty="0" smtClean="0">
                          <a:solidFill>
                            <a:srgbClr val="000000"/>
                          </a:solidFill>
                          <a:effectLst/>
                          <a:latin typeface="+mn-lt"/>
                        </a:rPr>
                        <a:t> #</a:t>
                      </a:r>
                      <a:r>
                        <a:rPr lang="en-US" sz="2000" b="0" i="0" u="none" strike="noStrike" dirty="0" smtClean="0">
                          <a:solidFill>
                            <a:srgbClr val="000000"/>
                          </a:solidFill>
                          <a:effectLst/>
                          <a:latin typeface="+mn-lt"/>
                        </a:rPr>
                        <a:t> </a:t>
                      </a:r>
                      <a:r>
                        <a:rPr lang="en-US" sz="2000" b="0" i="0" u="none" strike="noStrike" dirty="0">
                          <a:solidFill>
                            <a:srgbClr val="000000"/>
                          </a:solidFill>
                          <a:effectLst/>
                          <a:latin typeface="+mn-lt"/>
                        </a:rPr>
                        <a:t>ambulatory visits </a:t>
                      </a:r>
                      <a:r>
                        <a:rPr lang="en-US" sz="2000" b="0" i="0" u="none" strike="noStrike" dirty="0" smtClean="0">
                          <a:solidFill>
                            <a:srgbClr val="000000"/>
                          </a:solidFill>
                          <a:effectLst/>
                          <a:latin typeface="+mn-lt"/>
                        </a:rPr>
                        <a:t> in previous year </a:t>
                      </a:r>
                      <a:endParaRPr lang="en-US" sz="2000" b="0" i="0" u="none" strike="noStrike" dirty="0">
                        <a:solidFill>
                          <a:srgbClr val="000000"/>
                        </a:solidFill>
                        <a:effectLst/>
                        <a:latin typeface="+mn-lt"/>
                      </a:endParaRPr>
                    </a:p>
                  </a:txBody>
                  <a:tcPr marR="9525" marT="9525" marB="0" anchor="ctr"/>
                </a:tc>
                <a:tc>
                  <a:txBody>
                    <a:bodyPr/>
                    <a:lstStyle/>
                    <a:p>
                      <a:pPr algn="ctr"/>
                      <a:r>
                        <a:rPr lang="en-US" sz="2000" dirty="0" smtClean="0">
                          <a:latin typeface="+mn-lt"/>
                        </a:rPr>
                        <a:t>4.0 (2.8)</a:t>
                      </a:r>
                      <a:endParaRPr lang="en-US" sz="2000" dirty="0">
                        <a:latin typeface="+mn-lt"/>
                      </a:endParaRPr>
                    </a:p>
                  </a:txBody>
                  <a:tcPr anchor="ctr"/>
                </a:tc>
              </a:tr>
            </a:tbl>
          </a:graphicData>
        </a:graphic>
      </p:graphicFrame>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556821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Disease Status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4047613"/>
              </p:ext>
            </p:extLst>
          </p:nvPr>
        </p:nvGraphicFramePr>
        <p:xfrm>
          <a:off x="457200" y="13403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0837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normAutofit/>
          </a:bodyPr>
          <a:lstStyle/>
          <a:p>
            <a:r>
              <a:rPr lang="en-US" dirty="0" smtClean="0"/>
              <a:t>Chris Miller, </a:t>
            </a:r>
            <a:r>
              <a:rPr lang="en-US" dirty="0" err="1" smtClean="0"/>
              <a:t>Lalitha</a:t>
            </a:r>
            <a:r>
              <a:rPr lang="en-US" dirty="0" smtClean="0"/>
              <a:t> Ramesh – IT </a:t>
            </a:r>
            <a:r>
              <a:rPr lang="en-US" dirty="0" smtClean="0"/>
              <a:t>Support</a:t>
            </a:r>
          </a:p>
          <a:p>
            <a:endParaRPr lang="en-US" dirty="0"/>
          </a:p>
          <a:p>
            <a:r>
              <a:rPr lang="en-US" dirty="0" smtClean="0"/>
              <a:t>Anthony Beaver, Brenda </a:t>
            </a:r>
            <a:r>
              <a:rPr lang="en-US" dirty="0" err="1" smtClean="0"/>
              <a:t>Benefiet</a:t>
            </a:r>
            <a:r>
              <a:rPr lang="en-US" dirty="0" smtClean="0"/>
              <a:t>, </a:t>
            </a:r>
            <a:r>
              <a:rPr lang="en-US" dirty="0" smtClean="0"/>
              <a:t>Mitchell </a:t>
            </a:r>
            <a:r>
              <a:rPr lang="en-US" dirty="0" err="1"/>
              <a:t>Marrujo</a:t>
            </a:r>
            <a:r>
              <a:rPr lang="en-US" dirty="0"/>
              <a:t> </a:t>
            </a:r>
            <a:r>
              <a:rPr lang="en-US" dirty="0" smtClean="0"/>
              <a:t>- Patient </a:t>
            </a:r>
            <a:r>
              <a:rPr lang="en-US" dirty="0" smtClean="0"/>
              <a:t>Contact</a:t>
            </a:r>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6423472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43740"/>
            <a:ext cx="8229600" cy="1143000"/>
          </a:xfrm>
        </p:spPr>
        <p:txBody>
          <a:bodyPr>
            <a:noAutofit/>
          </a:bodyPr>
          <a:lstStyle/>
          <a:p>
            <a:r>
              <a:rPr lang="en-US" sz="3600" dirty="0" smtClean="0"/>
              <a:t>Adherence to Recommended Testing</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46103235"/>
              </p:ext>
            </p:extLst>
          </p:nvPr>
        </p:nvGraphicFramePr>
        <p:xfrm>
          <a:off x="149187" y="1552500"/>
          <a:ext cx="8917811" cy="4715150"/>
        </p:xfrm>
        <a:graphic>
          <a:graphicData uri="http://schemas.openxmlformats.org/drawingml/2006/table">
            <a:tbl>
              <a:tblPr firstRow="1" bandRow="1">
                <a:tableStyleId>{5C22544A-7EE6-4342-B048-85BDC9FD1C3A}</a:tableStyleId>
              </a:tblPr>
              <a:tblGrid>
                <a:gridCol w="1353646"/>
                <a:gridCol w="952500"/>
                <a:gridCol w="931334"/>
                <a:gridCol w="952500"/>
                <a:gridCol w="896976"/>
                <a:gridCol w="962526"/>
                <a:gridCol w="914400"/>
                <a:gridCol w="930264"/>
                <a:gridCol w="1023665"/>
              </a:tblGrid>
              <a:tr h="1047271">
                <a:tc>
                  <a:txBody>
                    <a:bodyPr/>
                    <a:lstStyle/>
                    <a:p>
                      <a:r>
                        <a:rPr lang="en-US" sz="1400" dirty="0" smtClean="0"/>
                        <a:t>Persons who came</a:t>
                      </a:r>
                      <a:r>
                        <a:rPr lang="en-US" sz="1400" baseline="0" dirty="0" smtClean="0"/>
                        <a:t> in for </a:t>
                      </a:r>
                      <a:r>
                        <a:rPr lang="en-US" sz="1400" dirty="0" smtClean="0"/>
                        <a:t>LDL testing</a:t>
                      </a:r>
                      <a:endParaRPr lang="en-US" sz="1400" dirty="0"/>
                    </a:p>
                  </a:txBody>
                  <a:tcPr marL="186331" marR="186331" anchor="ctr"/>
                </a:tc>
                <a:tc>
                  <a:txBody>
                    <a:bodyPr/>
                    <a:lstStyle/>
                    <a:p>
                      <a:pPr algn="ctr"/>
                      <a:r>
                        <a:rPr lang="en-US" sz="1400" dirty="0" smtClean="0"/>
                        <a:t>Month #1</a:t>
                      </a:r>
                    </a:p>
                  </a:txBody>
                  <a:tcPr marL="186331" marR="186331" anchor="ctr"/>
                </a:tc>
                <a:tc>
                  <a:txBody>
                    <a:bodyPr/>
                    <a:lstStyle/>
                    <a:p>
                      <a:pPr algn="ctr"/>
                      <a:r>
                        <a:rPr lang="en-US" sz="1400" dirty="0" smtClean="0"/>
                        <a:t>%</a:t>
                      </a:r>
                      <a:endParaRPr lang="en-US" sz="1400" dirty="0"/>
                    </a:p>
                  </a:txBody>
                  <a:tcPr marL="186331" marR="186331" anchor="ctr"/>
                </a:tc>
                <a:tc>
                  <a:txBody>
                    <a:bodyPr/>
                    <a:lstStyle/>
                    <a:p>
                      <a:pPr algn="ctr"/>
                      <a:r>
                        <a:rPr lang="en-US" sz="1400" dirty="0" smtClean="0"/>
                        <a:t>Month #2</a:t>
                      </a:r>
                    </a:p>
                  </a:txBody>
                  <a:tcPr marL="186331" marR="186331" anchor="ctr"/>
                </a:tc>
                <a:tc>
                  <a:txBody>
                    <a:bodyPr/>
                    <a:lstStyle/>
                    <a:p>
                      <a:pPr algn="ctr"/>
                      <a:r>
                        <a:rPr lang="en-US" sz="1400" dirty="0" smtClean="0"/>
                        <a:t>%</a:t>
                      </a:r>
                      <a:endParaRPr lang="en-US" sz="1400" dirty="0"/>
                    </a:p>
                  </a:txBody>
                  <a:tcPr marL="186331" marR="186331" anchor="ctr"/>
                </a:tc>
                <a:tc>
                  <a:txBody>
                    <a:bodyPr/>
                    <a:lstStyle/>
                    <a:p>
                      <a:pPr algn="ctr"/>
                      <a:r>
                        <a:rPr lang="en-US" sz="1400" dirty="0" smtClean="0"/>
                        <a:t>Month #3</a:t>
                      </a:r>
                      <a:endParaRPr lang="en-US" sz="1400" dirty="0"/>
                    </a:p>
                  </a:txBody>
                  <a:tcPr marL="186331" marR="186331" anchor="ctr"/>
                </a:tc>
                <a:tc>
                  <a:txBody>
                    <a:bodyPr/>
                    <a:lstStyle/>
                    <a:p>
                      <a:pPr algn="ctr"/>
                      <a:r>
                        <a:rPr lang="en-US" sz="1400" dirty="0" smtClean="0"/>
                        <a:t>%</a:t>
                      </a:r>
                      <a:endParaRPr lang="en-US" sz="1400" dirty="0"/>
                    </a:p>
                  </a:txBody>
                  <a:tcPr marL="186331" marR="186331" anchor="ctr"/>
                </a:tc>
                <a:tc>
                  <a:txBody>
                    <a:bodyPr/>
                    <a:lstStyle/>
                    <a:p>
                      <a:pPr algn="ctr"/>
                      <a:r>
                        <a:rPr lang="en-US" sz="1400" b="1" dirty="0" smtClean="0"/>
                        <a:t>Total Overall</a:t>
                      </a:r>
                      <a:endParaRPr lang="en-US" sz="1400" b="1" dirty="0"/>
                    </a:p>
                  </a:txBody>
                  <a:tcPr marL="186331" marR="186331" anchor="ctr"/>
                </a:tc>
                <a:tc>
                  <a:txBody>
                    <a:bodyPr/>
                    <a:lstStyle/>
                    <a:p>
                      <a:pPr algn="ctr"/>
                      <a:r>
                        <a:rPr lang="en-US" sz="1400" b="1" dirty="0" smtClean="0"/>
                        <a:t>%</a:t>
                      </a:r>
                      <a:endParaRPr lang="en-US" sz="1400" b="1" dirty="0"/>
                    </a:p>
                  </a:txBody>
                  <a:tcPr marL="186331" marR="186331" anchor="ctr"/>
                </a:tc>
              </a:tr>
              <a:tr h="1104982">
                <a:tc>
                  <a:txBody>
                    <a:bodyPr/>
                    <a:lstStyle/>
                    <a:p>
                      <a:r>
                        <a:rPr lang="en-US" sz="1600" dirty="0" smtClean="0"/>
                        <a:t>Intervention</a:t>
                      </a:r>
                      <a:endParaRPr lang="en-US" sz="1600" baseline="0" dirty="0" smtClean="0"/>
                    </a:p>
                    <a:p>
                      <a:r>
                        <a:rPr lang="en-US" sz="1600" baseline="0" dirty="0" smtClean="0"/>
                        <a:t>(N</a:t>
                      </a:r>
                      <a:r>
                        <a:rPr lang="en-US" sz="1600" baseline="0" dirty="0" smtClean="0"/>
                        <a:t>=31)</a:t>
                      </a:r>
                      <a:endParaRPr lang="en-US" sz="1600" dirty="0"/>
                    </a:p>
                  </a:txBody>
                  <a:tcPr marL="186331" marR="186331" anchor="ctr"/>
                </a:tc>
                <a:tc>
                  <a:txBody>
                    <a:bodyPr/>
                    <a:lstStyle/>
                    <a:p>
                      <a:pPr algn="ctr"/>
                      <a:r>
                        <a:rPr lang="en-US" sz="1600" dirty="0" smtClean="0"/>
                        <a:t>7 </a:t>
                      </a:r>
                    </a:p>
                    <a:p>
                      <a:pPr algn="ctr"/>
                      <a:r>
                        <a:rPr lang="en-US" sz="1600" dirty="0" smtClean="0"/>
                        <a:t>(n=31)</a:t>
                      </a:r>
                      <a:endParaRPr lang="en-US" sz="1600" dirty="0"/>
                    </a:p>
                  </a:txBody>
                  <a:tcPr marL="186331" marR="186331" anchor="ctr"/>
                </a:tc>
                <a:tc>
                  <a:txBody>
                    <a:bodyPr/>
                    <a:lstStyle/>
                    <a:p>
                      <a:pPr algn="ctr"/>
                      <a:r>
                        <a:rPr lang="en-US" sz="1600" dirty="0" smtClean="0"/>
                        <a:t>22.6%</a:t>
                      </a:r>
                      <a:endParaRPr lang="en-US" sz="1600" dirty="0"/>
                    </a:p>
                  </a:txBody>
                  <a:tcPr marL="186331" marR="186331" anchor="ctr"/>
                </a:tc>
                <a:tc>
                  <a:txBody>
                    <a:bodyPr/>
                    <a:lstStyle/>
                    <a:p>
                      <a:pPr algn="ctr"/>
                      <a:r>
                        <a:rPr lang="en-US" sz="1600" dirty="0" smtClean="0"/>
                        <a:t>2 </a:t>
                      </a:r>
                    </a:p>
                    <a:p>
                      <a:pPr algn="ctr"/>
                      <a:r>
                        <a:rPr lang="en-US" sz="1600" dirty="0" smtClean="0"/>
                        <a:t>(n=24)</a:t>
                      </a:r>
                      <a:endParaRPr lang="en-US" sz="1600" dirty="0"/>
                    </a:p>
                  </a:txBody>
                  <a:tcPr marL="186331" marR="186331" anchor="ctr"/>
                </a:tc>
                <a:tc>
                  <a:txBody>
                    <a:bodyPr/>
                    <a:lstStyle/>
                    <a:p>
                      <a:pPr algn="ctr"/>
                      <a:r>
                        <a:rPr lang="en-US" sz="1600" dirty="0" smtClean="0"/>
                        <a:t>8.3%</a:t>
                      </a:r>
                      <a:endParaRPr lang="en-US" sz="1600" dirty="0"/>
                    </a:p>
                  </a:txBody>
                  <a:tcPr marL="186331" marR="186331" anchor="ctr"/>
                </a:tc>
                <a:tc>
                  <a:txBody>
                    <a:bodyPr/>
                    <a:lstStyle/>
                    <a:p>
                      <a:pPr algn="ctr"/>
                      <a:r>
                        <a:rPr lang="en-US" sz="1600" dirty="0" smtClean="0"/>
                        <a:t>2</a:t>
                      </a:r>
                    </a:p>
                    <a:p>
                      <a:pPr algn="ctr"/>
                      <a:r>
                        <a:rPr lang="en-US" sz="1600" dirty="0" smtClean="0"/>
                        <a:t>(n=22)</a:t>
                      </a:r>
                      <a:endParaRPr lang="en-US" sz="1600" dirty="0"/>
                    </a:p>
                  </a:txBody>
                  <a:tcPr marL="186331" marR="186331" anchor="ctr"/>
                </a:tc>
                <a:tc>
                  <a:txBody>
                    <a:bodyPr/>
                    <a:lstStyle/>
                    <a:p>
                      <a:pPr algn="ctr"/>
                      <a:r>
                        <a:rPr lang="en-US" sz="1600" dirty="0" smtClean="0"/>
                        <a:t>9.1%</a:t>
                      </a:r>
                      <a:endParaRPr lang="en-US" sz="1600" dirty="0"/>
                    </a:p>
                  </a:txBody>
                  <a:tcPr marL="186331" marR="186331" anchor="ctr"/>
                </a:tc>
                <a:tc>
                  <a:txBody>
                    <a:bodyPr/>
                    <a:lstStyle/>
                    <a:p>
                      <a:pPr algn="ctr"/>
                      <a:r>
                        <a:rPr lang="en-US" sz="1600" b="1" dirty="0" smtClean="0"/>
                        <a:t>11</a:t>
                      </a:r>
                      <a:endParaRPr lang="en-US" sz="1600" b="1" dirty="0"/>
                    </a:p>
                  </a:txBody>
                  <a:tcPr marL="186331" marR="186331" anchor="ctr"/>
                </a:tc>
                <a:tc>
                  <a:txBody>
                    <a:bodyPr/>
                    <a:lstStyle/>
                    <a:p>
                      <a:pPr algn="ctr"/>
                      <a:r>
                        <a:rPr lang="en-US" sz="1600" b="1" dirty="0" smtClean="0"/>
                        <a:t>35.4%</a:t>
                      </a:r>
                      <a:endParaRPr lang="en-US" sz="1600" b="1" dirty="0"/>
                    </a:p>
                  </a:txBody>
                  <a:tcPr marL="186331" marR="186331" anchor="ctr"/>
                </a:tc>
              </a:tr>
              <a:tr h="1252257">
                <a:tc>
                  <a:txBody>
                    <a:bodyPr/>
                    <a:lstStyle/>
                    <a:p>
                      <a:r>
                        <a:rPr lang="en-US" sz="1600" dirty="0" smtClean="0"/>
                        <a:t>Control</a:t>
                      </a:r>
                    </a:p>
                    <a:p>
                      <a:r>
                        <a:rPr lang="en-US" sz="1600" dirty="0" smtClean="0"/>
                        <a:t>(N</a:t>
                      </a:r>
                      <a:r>
                        <a:rPr lang="en-US" sz="1600" dirty="0" smtClean="0"/>
                        <a:t>=30)</a:t>
                      </a:r>
                      <a:endParaRPr lang="en-US" sz="1600" dirty="0"/>
                    </a:p>
                  </a:txBody>
                  <a:tcPr marL="186331" marR="186331" anchor="ctr"/>
                </a:tc>
                <a:tc>
                  <a:txBody>
                    <a:bodyPr/>
                    <a:lstStyle/>
                    <a:p>
                      <a:pPr algn="ctr"/>
                      <a:r>
                        <a:rPr lang="en-US" sz="1600" dirty="0" smtClean="0"/>
                        <a:t>2 </a:t>
                      </a:r>
                    </a:p>
                    <a:p>
                      <a:pPr algn="ctr"/>
                      <a:r>
                        <a:rPr lang="en-US" sz="1600" dirty="0" smtClean="0"/>
                        <a:t>(n=30)</a:t>
                      </a:r>
                      <a:endParaRPr lang="en-US" sz="1600" dirty="0"/>
                    </a:p>
                  </a:txBody>
                  <a:tcPr marL="186331" marR="186331" anchor="ctr"/>
                </a:tc>
                <a:tc>
                  <a:txBody>
                    <a:bodyPr/>
                    <a:lstStyle/>
                    <a:p>
                      <a:pPr algn="ctr"/>
                      <a:r>
                        <a:rPr lang="en-US" sz="1600" dirty="0" smtClean="0"/>
                        <a:t>6.7%</a:t>
                      </a:r>
                      <a:endParaRPr lang="en-US" sz="1600" dirty="0"/>
                    </a:p>
                  </a:txBody>
                  <a:tcPr marL="186331" marR="186331" anchor="ctr"/>
                </a:tc>
                <a:tc>
                  <a:txBody>
                    <a:bodyPr/>
                    <a:lstStyle/>
                    <a:p>
                      <a:pPr algn="ctr"/>
                      <a:r>
                        <a:rPr lang="en-US" sz="1600" dirty="0" smtClean="0"/>
                        <a:t>4 </a:t>
                      </a:r>
                    </a:p>
                    <a:p>
                      <a:pPr algn="ctr"/>
                      <a:r>
                        <a:rPr lang="en-US" sz="1600" dirty="0" smtClean="0"/>
                        <a:t>(n=28)</a:t>
                      </a:r>
                      <a:endParaRPr lang="en-US" sz="1600" dirty="0"/>
                    </a:p>
                  </a:txBody>
                  <a:tcPr marL="186331" marR="186331" anchor="ctr"/>
                </a:tc>
                <a:tc>
                  <a:txBody>
                    <a:bodyPr/>
                    <a:lstStyle/>
                    <a:p>
                      <a:pPr algn="ctr"/>
                      <a:r>
                        <a:rPr lang="en-US" sz="1600" dirty="0" smtClean="0"/>
                        <a:t>14.3%</a:t>
                      </a:r>
                      <a:endParaRPr lang="en-US" sz="1600" dirty="0"/>
                    </a:p>
                  </a:txBody>
                  <a:tcPr marL="186331" marR="186331" anchor="ctr"/>
                </a:tc>
                <a:tc>
                  <a:txBody>
                    <a:bodyPr/>
                    <a:lstStyle/>
                    <a:p>
                      <a:pPr algn="ctr"/>
                      <a:r>
                        <a:rPr lang="en-US" sz="1600" dirty="0" smtClean="0"/>
                        <a:t>3</a:t>
                      </a:r>
                    </a:p>
                    <a:p>
                      <a:pPr algn="ctr"/>
                      <a:r>
                        <a:rPr lang="en-US" sz="1600" dirty="0" smtClean="0"/>
                        <a:t>(n=24)</a:t>
                      </a:r>
                      <a:endParaRPr lang="en-US" sz="1600" dirty="0"/>
                    </a:p>
                  </a:txBody>
                  <a:tcPr marL="186331" marR="186331" anchor="ctr"/>
                </a:tc>
                <a:tc>
                  <a:txBody>
                    <a:bodyPr/>
                    <a:lstStyle/>
                    <a:p>
                      <a:pPr algn="ctr"/>
                      <a:r>
                        <a:rPr lang="en-US" sz="1600" dirty="0" smtClean="0"/>
                        <a:t>12.5%</a:t>
                      </a:r>
                      <a:endParaRPr lang="en-US" sz="1600" dirty="0"/>
                    </a:p>
                  </a:txBody>
                  <a:tcPr marL="186331" marR="186331" anchor="ctr"/>
                </a:tc>
                <a:tc>
                  <a:txBody>
                    <a:bodyPr/>
                    <a:lstStyle/>
                    <a:p>
                      <a:pPr algn="ctr"/>
                      <a:r>
                        <a:rPr lang="en-US" sz="1600" b="1" dirty="0" smtClean="0"/>
                        <a:t>9</a:t>
                      </a:r>
                      <a:endParaRPr lang="en-US" sz="1600" b="1" dirty="0"/>
                    </a:p>
                  </a:txBody>
                  <a:tcPr marL="186331" marR="186331" anchor="ctr"/>
                </a:tc>
                <a:tc>
                  <a:txBody>
                    <a:bodyPr/>
                    <a:lstStyle/>
                    <a:p>
                      <a:pPr algn="ctr"/>
                      <a:r>
                        <a:rPr lang="en-US" sz="1600" b="1" dirty="0" smtClean="0"/>
                        <a:t>30.0%</a:t>
                      </a:r>
                      <a:endParaRPr lang="en-US" sz="1600" b="1" dirty="0"/>
                    </a:p>
                  </a:txBody>
                  <a:tcPr marL="186331" marR="186331" anchor="ctr"/>
                </a:tc>
              </a:tr>
              <a:tr h="1252257">
                <a:tc>
                  <a:txBody>
                    <a:bodyPr/>
                    <a:lstStyle/>
                    <a:p>
                      <a:r>
                        <a:rPr lang="en-US" sz="1600" dirty="0" smtClean="0"/>
                        <a:t>Adjusted</a:t>
                      </a:r>
                      <a:r>
                        <a:rPr lang="en-US" sz="1600" baseline="0" dirty="0" smtClean="0"/>
                        <a:t> Relative Risk (CIs)</a:t>
                      </a:r>
                      <a:endParaRPr lang="en-US" sz="1600" dirty="0"/>
                    </a:p>
                  </a:txBody>
                  <a:tcPr marL="186331" marR="186331" anchor="ctr"/>
                </a:tc>
                <a:tc>
                  <a:txBody>
                    <a:bodyPr/>
                    <a:lstStyle/>
                    <a:p>
                      <a:pPr algn="ctr"/>
                      <a:endParaRPr lang="en-US" sz="1600" dirty="0"/>
                    </a:p>
                  </a:txBody>
                  <a:tcPr marL="186331" marR="186331" anchor="ctr"/>
                </a:tc>
                <a:tc>
                  <a:txBody>
                    <a:bodyPr/>
                    <a:lstStyle/>
                    <a:p>
                      <a:pPr algn="ctr"/>
                      <a:endParaRPr lang="en-US" sz="1600" dirty="0" smtClean="0"/>
                    </a:p>
                    <a:p>
                      <a:pPr algn="ctr"/>
                      <a:r>
                        <a:rPr lang="en-US" sz="1600" dirty="0" smtClean="0"/>
                        <a:t>4.96</a:t>
                      </a:r>
                    </a:p>
                    <a:p>
                      <a:pPr algn="ctr"/>
                      <a:r>
                        <a:rPr lang="en-US" sz="1600" dirty="0" smtClean="0"/>
                        <a:t>(1.08-11.35)</a:t>
                      </a:r>
                    </a:p>
                    <a:p>
                      <a:pPr algn="ctr"/>
                      <a:endParaRPr lang="en-US" sz="1600" dirty="0"/>
                    </a:p>
                  </a:txBody>
                  <a:tcPr marL="186331" marR="186331" anchor="ctr"/>
                </a:tc>
                <a:tc>
                  <a:txBody>
                    <a:bodyPr/>
                    <a:lstStyle/>
                    <a:p>
                      <a:pPr algn="ctr"/>
                      <a:endParaRPr lang="en-US" sz="1600" dirty="0"/>
                    </a:p>
                  </a:txBody>
                  <a:tcPr marL="186331" marR="186331" anchor="ctr"/>
                </a:tc>
                <a:tc>
                  <a:txBody>
                    <a:bodyPr/>
                    <a:lstStyle/>
                    <a:p>
                      <a:pPr algn="ctr"/>
                      <a:endParaRPr lang="en-US" sz="1600" dirty="0"/>
                    </a:p>
                  </a:txBody>
                  <a:tcPr marL="186331" marR="186331" anchor="ctr"/>
                </a:tc>
                <a:tc>
                  <a:txBody>
                    <a:bodyPr/>
                    <a:lstStyle/>
                    <a:p>
                      <a:pPr algn="ctr"/>
                      <a:endParaRPr lang="en-US" sz="1600" dirty="0"/>
                    </a:p>
                  </a:txBody>
                  <a:tcPr marL="186331" marR="186331" anchor="ctr"/>
                </a:tc>
                <a:tc>
                  <a:txBody>
                    <a:bodyPr/>
                    <a:lstStyle/>
                    <a:p>
                      <a:pPr algn="ctr"/>
                      <a:endParaRPr lang="en-US" sz="1600" dirty="0"/>
                    </a:p>
                  </a:txBody>
                  <a:tcPr marL="186331" marR="186331" anchor="ctr"/>
                </a:tc>
                <a:tc>
                  <a:txBody>
                    <a:bodyPr/>
                    <a:lstStyle/>
                    <a:p>
                      <a:pPr algn="ctr"/>
                      <a:endParaRPr lang="en-US" sz="1600" b="1" dirty="0"/>
                    </a:p>
                  </a:txBody>
                  <a:tcPr marL="186331" marR="186331" anchor="ctr"/>
                </a:tc>
                <a:tc>
                  <a:txBody>
                    <a:bodyPr/>
                    <a:lstStyle/>
                    <a:p>
                      <a:pPr algn="ctr"/>
                      <a:r>
                        <a:rPr lang="en-US" sz="1800" kern="1200" dirty="0" smtClean="0">
                          <a:solidFill>
                            <a:schemeClr val="dk1"/>
                          </a:solidFill>
                          <a:effectLst/>
                          <a:latin typeface="+mn-lt"/>
                          <a:ea typeface="+mn-ea"/>
                          <a:cs typeface="+mn-cs"/>
                        </a:rPr>
                        <a:t>1.42, (0.61-2.39</a:t>
                      </a:r>
                      <a:r>
                        <a:rPr lang="en-US" sz="1600" kern="1200" dirty="0" smtClean="0">
                          <a:solidFill>
                            <a:schemeClr val="dk1"/>
                          </a:solidFill>
                          <a:effectLst/>
                          <a:latin typeface="+mn-lt"/>
                          <a:ea typeface="+mn-ea"/>
                          <a:cs typeface="+mn-cs"/>
                        </a:rPr>
                        <a:t>)</a:t>
                      </a:r>
                      <a:endParaRPr lang="en-US" sz="1600" b="1" dirty="0"/>
                    </a:p>
                  </a:txBody>
                  <a:tcPr marL="186331" marR="186331" anchor="ctr"/>
                </a:tc>
              </a:tr>
            </a:tbl>
          </a:graphicData>
        </a:graphic>
      </p:graphicFrame>
      <p:sp>
        <p:nvSpPr>
          <p:cNvPr id="5" name="Footer Placeholder 4"/>
          <p:cNvSpPr>
            <a:spLocks noGrp="1"/>
          </p:cNvSpPr>
          <p:nvPr>
            <p:ph type="ftr" sz="quarter" idx="11"/>
          </p:nvPr>
        </p:nvSpPr>
        <p:spPr>
          <a:xfrm>
            <a:off x="3124198" y="6356350"/>
            <a:ext cx="2895600" cy="365125"/>
          </a:xfrm>
        </p:spPr>
        <p:txBody>
          <a:bodyPr/>
          <a:lstStyle/>
          <a:p>
            <a:endParaRPr lang="en-US"/>
          </a:p>
        </p:txBody>
      </p:sp>
    </p:spTree>
    <p:extLst>
      <p:ext uri="{BB962C8B-B14F-4D97-AF65-F5344CB8AC3E}">
        <p14:creationId xmlns:p14="http://schemas.microsoft.com/office/powerpoint/2010/main" val="105046334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Rate to Text Messages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5822574"/>
              </p:ext>
            </p:extLst>
          </p:nvPr>
        </p:nvGraphicFramePr>
        <p:xfrm>
          <a:off x="457200" y="1600200"/>
          <a:ext cx="8229600" cy="3708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Responded</a:t>
                      </a:r>
                      <a:r>
                        <a:rPr lang="en-US" baseline="0" dirty="0" smtClean="0"/>
                        <a:t> to messages</a:t>
                      </a:r>
                      <a:endParaRPr lang="en-US" dirty="0"/>
                    </a:p>
                  </a:txBody>
                  <a:tcPr/>
                </a:tc>
                <a:tc>
                  <a:txBody>
                    <a:bodyPr/>
                    <a:lstStyle/>
                    <a:p>
                      <a:pPr algn="ctr"/>
                      <a:r>
                        <a:rPr lang="en-US" dirty="0" smtClean="0"/>
                        <a:t>Participants (n=28)</a:t>
                      </a:r>
                      <a:endParaRPr lang="en-US" dirty="0"/>
                    </a:p>
                  </a:txBody>
                  <a:tcPr/>
                </a:tc>
                <a:tc>
                  <a:txBody>
                    <a:bodyPr/>
                    <a:lstStyle/>
                    <a:p>
                      <a:pPr algn="ctr"/>
                      <a:r>
                        <a:rPr lang="en-US" dirty="0" smtClean="0"/>
                        <a:t>Percent</a:t>
                      </a:r>
                      <a:endParaRPr lang="en-US" dirty="0"/>
                    </a:p>
                  </a:txBody>
                  <a:tcPr/>
                </a:tc>
              </a:tr>
              <a:tr h="370840">
                <a:tc>
                  <a:txBody>
                    <a:bodyPr/>
                    <a:lstStyle/>
                    <a:p>
                      <a:r>
                        <a:rPr lang="en-US" b="1" dirty="0" smtClean="0"/>
                        <a:t>Never responded</a:t>
                      </a:r>
                      <a:endParaRPr lang="en-US" b="1" dirty="0"/>
                    </a:p>
                  </a:txBody>
                  <a:tcPr/>
                </a:tc>
                <a:tc>
                  <a:txBody>
                    <a:bodyPr/>
                    <a:lstStyle/>
                    <a:p>
                      <a:pPr algn="ctr" fontAlgn="t"/>
                      <a:r>
                        <a:rPr lang="en-US" sz="1800" b="0" i="0" u="none" strike="noStrike" dirty="0">
                          <a:solidFill>
                            <a:srgbClr val="000000"/>
                          </a:solidFill>
                          <a:effectLst/>
                          <a:latin typeface="+mn-lt"/>
                        </a:rPr>
                        <a:t>9</a:t>
                      </a:r>
                    </a:p>
                  </a:txBody>
                  <a:tcPr marL="9525" marR="9525" marT="9525" marB="0" anchor="ctr"/>
                </a:tc>
                <a:tc>
                  <a:txBody>
                    <a:bodyPr/>
                    <a:lstStyle/>
                    <a:p>
                      <a:pPr algn="ctr" fontAlgn="b"/>
                      <a:r>
                        <a:rPr lang="en-US" sz="1600" b="0" i="0" u="none" strike="noStrike">
                          <a:solidFill>
                            <a:srgbClr val="000000"/>
                          </a:solidFill>
                          <a:effectLst/>
                          <a:latin typeface="Calibri"/>
                        </a:rPr>
                        <a:t>32.1%</a:t>
                      </a:r>
                    </a:p>
                  </a:txBody>
                  <a:tcPr marL="9525" marR="9525" marT="9525" marB="0" anchor="ctr"/>
                </a:tc>
              </a:tr>
              <a:tr h="370840">
                <a:tc>
                  <a:txBody>
                    <a:bodyPr/>
                    <a:lstStyle/>
                    <a:p>
                      <a:r>
                        <a:rPr lang="en-US" b="1" dirty="0" smtClean="0"/>
                        <a:t>Ever</a:t>
                      </a:r>
                      <a:r>
                        <a:rPr lang="en-US" b="1" baseline="0" dirty="0" smtClean="0"/>
                        <a:t> responded</a:t>
                      </a:r>
                      <a:endParaRPr lang="en-US" b="1" dirty="0"/>
                    </a:p>
                  </a:txBody>
                  <a:tcPr/>
                </a:tc>
                <a:tc>
                  <a:txBody>
                    <a:bodyPr/>
                    <a:lstStyle/>
                    <a:p>
                      <a:pPr algn="ctr" fontAlgn="t"/>
                      <a:r>
                        <a:rPr lang="en-US" sz="1800" b="0" i="0" u="none" strike="noStrike" dirty="0" smtClean="0">
                          <a:solidFill>
                            <a:srgbClr val="000000"/>
                          </a:solidFill>
                          <a:effectLst/>
                          <a:latin typeface="+mn-lt"/>
                        </a:rPr>
                        <a:t>19</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600" b="0" i="0" u="none" strike="noStrike">
                          <a:solidFill>
                            <a:srgbClr val="000000"/>
                          </a:solidFill>
                          <a:effectLst/>
                          <a:latin typeface="Calibri"/>
                        </a:rPr>
                        <a:t>67.9%</a:t>
                      </a:r>
                    </a:p>
                  </a:txBody>
                  <a:tcPr marL="9525" marR="9525" marT="9525" marB="0" anchor="ctr"/>
                </a:tc>
              </a:tr>
              <a:tr h="370840">
                <a:tc>
                  <a:txBody>
                    <a:bodyPr/>
                    <a:lstStyle/>
                    <a:p>
                      <a:pPr lvl="1"/>
                      <a:r>
                        <a:rPr lang="en-US" dirty="0" smtClean="0"/>
                        <a:t>First</a:t>
                      </a:r>
                      <a:r>
                        <a:rPr lang="en-US" baseline="0" dirty="0" smtClean="0"/>
                        <a:t> only</a:t>
                      </a:r>
                      <a:endParaRPr lang="en-US" dirty="0"/>
                    </a:p>
                  </a:txBody>
                  <a:tcPr/>
                </a:tc>
                <a:tc>
                  <a:txBody>
                    <a:bodyPr/>
                    <a:lstStyle/>
                    <a:p>
                      <a:pPr algn="ctr" fontAlgn="t"/>
                      <a:r>
                        <a:rPr lang="en-US" sz="1800" b="0" i="0" u="none" strike="noStrike" dirty="0">
                          <a:solidFill>
                            <a:srgbClr val="000000"/>
                          </a:solidFill>
                          <a:effectLst/>
                          <a:latin typeface="+mn-lt"/>
                        </a:rPr>
                        <a:t>8</a:t>
                      </a:r>
                    </a:p>
                  </a:txBody>
                  <a:tcPr marL="9525" marR="9525" marT="9525" marB="0" anchor="ctr"/>
                </a:tc>
                <a:tc>
                  <a:txBody>
                    <a:bodyPr/>
                    <a:lstStyle/>
                    <a:p>
                      <a:pPr algn="ctr" fontAlgn="b"/>
                      <a:r>
                        <a:rPr lang="en-US" sz="1600" b="0" i="0" u="none" strike="noStrike">
                          <a:solidFill>
                            <a:srgbClr val="000000"/>
                          </a:solidFill>
                          <a:effectLst/>
                          <a:latin typeface="Calibri"/>
                        </a:rPr>
                        <a:t>28.6%</a:t>
                      </a:r>
                    </a:p>
                  </a:txBody>
                  <a:tcPr marL="9525" marR="9525" marT="9525" marB="0" anchor="ctr"/>
                </a:tc>
              </a:tr>
              <a:tr h="370840">
                <a:tc>
                  <a:txBody>
                    <a:bodyPr/>
                    <a:lstStyle/>
                    <a:p>
                      <a:pPr lvl="1"/>
                      <a:r>
                        <a:rPr lang="en-US" dirty="0" smtClean="0"/>
                        <a:t>Second only</a:t>
                      </a:r>
                      <a:endParaRPr lang="en-US" dirty="0"/>
                    </a:p>
                  </a:txBody>
                  <a:tcPr/>
                </a:tc>
                <a:tc>
                  <a:txBody>
                    <a:bodyPr/>
                    <a:lstStyle/>
                    <a:p>
                      <a:pPr algn="ctr" fontAlgn="t"/>
                      <a:r>
                        <a:rPr lang="en-US" sz="1800" b="0" i="0" u="none" strike="noStrike" dirty="0">
                          <a:solidFill>
                            <a:srgbClr val="000000"/>
                          </a:solidFill>
                          <a:effectLst/>
                          <a:latin typeface="+mn-lt"/>
                        </a:rPr>
                        <a:t>1</a:t>
                      </a:r>
                    </a:p>
                  </a:txBody>
                  <a:tcPr marL="9525" marR="9525" marT="9525" marB="0" anchor="ctr"/>
                </a:tc>
                <a:tc>
                  <a:txBody>
                    <a:bodyPr/>
                    <a:lstStyle/>
                    <a:p>
                      <a:pPr algn="ctr" fontAlgn="b"/>
                      <a:r>
                        <a:rPr lang="en-US" sz="1600" b="0" i="0" u="none" strike="noStrike">
                          <a:solidFill>
                            <a:srgbClr val="000000"/>
                          </a:solidFill>
                          <a:effectLst/>
                          <a:latin typeface="Calibri"/>
                        </a:rPr>
                        <a:t>3.6%</a:t>
                      </a:r>
                    </a:p>
                  </a:txBody>
                  <a:tcPr marL="9525" marR="9525" marT="9525" marB="0" anchor="ctr"/>
                </a:tc>
              </a:tr>
              <a:tr h="370840">
                <a:tc>
                  <a:txBody>
                    <a:bodyPr/>
                    <a:lstStyle/>
                    <a:p>
                      <a:pPr lvl="1"/>
                      <a:r>
                        <a:rPr lang="en-US" dirty="0" smtClean="0"/>
                        <a:t>Third only</a:t>
                      </a:r>
                      <a:endParaRPr lang="en-US" dirty="0"/>
                    </a:p>
                  </a:txBody>
                  <a:tcPr/>
                </a:tc>
                <a:tc>
                  <a:txBody>
                    <a:bodyPr/>
                    <a:lstStyle/>
                    <a:p>
                      <a:pPr algn="ctr" fontAlgn="t"/>
                      <a:r>
                        <a:rPr lang="en-US" sz="1800" b="0" i="0" u="none" strike="noStrike" dirty="0">
                          <a:solidFill>
                            <a:srgbClr val="000000"/>
                          </a:solidFill>
                          <a:effectLst/>
                          <a:latin typeface="+mn-lt"/>
                        </a:rPr>
                        <a:t>2</a:t>
                      </a:r>
                    </a:p>
                  </a:txBody>
                  <a:tcPr marL="9525" marR="9525" marT="9525" marB="0" anchor="ctr"/>
                </a:tc>
                <a:tc>
                  <a:txBody>
                    <a:bodyPr/>
                    <a:lstStyle/>
                    <a:p>
                      <a:pPr algn="ctr" fontAlgn="b"/>
                      <a:r>
                        <a:rPr lang="en-US" sz="1600" b="0" i="0" u="none" strike="noStrike">
                          <a:solidFill>
                            <a:srgbClr val="000000"/>
                          </a:solidFill>
                          <a:effectLst/>
                          <a:latin typeface="Calibri"/>
                        </a:rPr>
                        <a:t>7.1%</a:t>
                      </a:r>
                    </a:p>
                  </a:txBody>
                  <a:tcPr marL="9525" marR="9525" marT="9525" marB="0" anchor="ctr"/>
                </a:tc>
              </a:tr>
              <a:tr h="370840">
                <a:tc>
                  <a:txBody>
                    <a:bodyPr/>
                    <a:lstStyle/>
                    <a:p>
                      <a:pPr lvl="1"/>
                      <a:r>
                        <a:rPr lang="en-US" dirty="0" smtClean="0"/>
                        <a:t>First</a:t>
                      </a:r>
                      <a:r>
                        <a:rPr lang="en-US" baseline="0" dirty="0" smtClean="0"/>
                        <a:t> and second only</a:t>
                      </a:r>
                      <a:endParaRPr lang="en-US" dirty="0"/>
                    </a:p>
                  </a:txBody>
                  <a:tcPr/>
                </a:tc>
                <a:tc>
                  <a:txBody>
                    <a:bodyPr/>
                    <a:lstStyle/>
                    <a:p>
                      <a:pPr algn="ctr" fontAlgn="t"/>
                      <a:r>
                        <a:rPr lang="en-US" sz="1800" b="0" i="0" u="none" strike="noStrike" dirty="0">
                          <a:solidFill>
                            <a:srgbClr val="000000"/>
                          </a:solidFill>
                          <a:effectLst/>
                          <a:latin typeface="+mn-lt"/>
                        </a:rPr>
                        <a:t>4</a:t>
                      </a:r>
                    </a:p>
                  </a:txBody>
                  <a:tcPr marL="9525" marR="9525" marT="9525" marB="0" anchor="ctr"/>
                </a:tc>
                <a:tc>
                  <a:txBody>
                    <a:bodyPr/>
                    <a:lstStyle/>
                    <a:p>
                      <a:pPr algn="ctr" fontAlgn="b"/>
                      <a:r>
                        <a:rPr lang="en-US" sz="1600" b="0" i="0" u="none" strike="noStrike">
                          <a:solidFill>
                            <a:srgbClr val="000000"/>
                          </a:solidFill>
                          <a:effectLst/>
                          <a:latin typeface="Calibri"/>
                        </a:rPr>
                        <a:t>14.3%</a:t>
                      </a:r>
                    </a:p>
                  </a:txBody>
                  <a:tcPr marL="9525" marR="9525" marT="9525" marB="0" anchor="ctr"/>
                </a:tc>
              </a:tr>
              <a:tr h="370840">
                <a:tc>
                  <a:txBody>
                    <a:bodyPr/>
                    <a:lstStyle/>
                    <a:p>
                      <a:pPr lvl="1"/>
                      <a:r>
                        <a:rPr lang="en-US" dirty="0" smtClean="0"/>
                        <a:t>First</a:t>
                      </a:r>
                      <a:r>
                        <a:rPr lang="en-US" baseline="0" dirty="0" smtClean="0"/>
                        <a:t> and third only</a:t>
                      </a:r>
                      <a:endParaRPr lang="en-US" dirty="0"/>
                    </a:p>
                  </a:txBody>
                  <a:tcPr/>
                </a:tc>
                <a:tc>
                  <a:txBody>
                    <a:bodyPr/>
                    <a:lstStyle/>
                    <a:p>
                      <a:pPr algn="ctr" fontAlgn="t"/>
                      <a:r>
                        <a:rPr lang="en-US" sz="1800" b="0" i="0" u="none" strike="noStrike" dirty="0">
                          <a:solidFill>
                            <a:srgbClr val="000000"/>
                          </a:solidFill>
                          <a:effectLst/>
                          <a:latin typeface="+mn-lt"/>
                        </a:rPr>
                        <a:t>2</a:t>
                      </a:r>
                    </a:p>
                  </a:txBody>
                  <a:tcPr marL="9525" marR="9525" marT="9525" marB="0" anchor="ctr"/>
                </a:tc>
                <a:tc>
                  <a:txBody>
                    <a:bodyPr/>
                    <a:lstStyle/>
                    <a:p>
                      <a:pPr algn="ctr" fontAlgn="b"/>
                      <a:r>
                        <a:rPr lang="en-US" sz="1600" b="0" i="0" u="none" strike="noStrike">
                          <a:solidFill>
                            <a:srgbClr val="000000"/>
                          </a:solidFill>
                          <a:effectLst/>
                          <a:latin typeface="Calibri"/>
                        </a:rPr>
                        <a:t>7.1%</a:t>
                      </a:r>
                    </a:p>
                  </a:txBody>
                  <a:tcPr marL="9525" marR="9525" marT="9525" marB="0" anchor="ctr"/>
                </a:tc>
              </a:tr>
              <a:tr h="370840">
                <a:tc>
                  <a:txBody>
                    <a:bodyPr/>
                    <a:lstStyle/>
                    <a:p>
                      <a:pPr lvl="1"/>
                      <a:r>
                        <a:rPr lang="en-US" dirty="0" smtClean="0"/>
                        <a:t>Second and third only</a:t>
                      </a:r>
                      <a:endParaRPr lang="en-US" dirty="0"/>
                    </a:p>
                  </a:txBody>
                  <a:tcPr/>
                </a:tc>
                <a:tc>
                  <a:txBody>
                    <a:bodyPr/>
                    <a:lstStyle/>
                    <a:p>
                      <a:pPr algn="ctr" fontAlgn="t"/>
                      <a:r>
                        <a:rPr lang="en-US" sz="1800" b="0" i="0" u="none" strike="noStrike" dirty="0">
                          <a:solidFill>
                            <a:srgbClr val="000000"/>
                          </a:solidFill>
                          <a:effectLst/>
                          <a:latin typeface="+mn-lt"/>
                        </a:rPr>
                        <a:t>1</a:t>
                      </a:r>
                    </a:p>
                  </a:txBody>
                  <a:tcPr marL="9525" marR="9525" marT="9525" marB="0" anchor="ctr"/>
                </a:tc>
                <a:tc>
                  <a:txBody>
                    <a:bodyPr/>
                    <a:lstStyle/>
                    <a:p>
                      <a:pPr algn="ctr" fontAlgn="b"/>
                      <a:r>
                        <a:rPr lang="en-US" sz="1600" b="0" i="0" u="none" strike="noStrike">
                          <a:solidFill>
                            <a:srgbClr val="000000"/>
                          </a:solidFill>
                          <a:effectLst/>
                          <a:latin typeface="Calibri"/>
                        </a:rPr>
                        <a:t>3.6%</a:t>
                      </a:r>
                    </a:p>
                  </a:txBody>
                  <a:tcPr marL="9525" marR="9525" marT="9525" marB="0" anchor="ctr"/>
                </a:tc>
              </a:tr>
              <a:tr h="370840">
                <a:tc>
                  <a:txBody>
                    <a:bodyPr/>
                    <a:lstStyle/>
                    <a:p>
                      <a:pPr lvl="1"/>
                      <a:r>
                        <a:rPr lang="en-US" dirty="0" smtClean="0"/>
                        <a:t>All messages</a:t>
                      </a:r>
                      <a:endParaRPr lang="en-US" dirty="0"/>
                    </a:p>
                  </a:txBody>
                  <a:tcPr/>
                </a:tc>
                <a:tc>
                  <a:txBody>
                    <a:bodyPr/>
                    <a:lstStyle/>
                    <a:p>
                      <a:pPr algn="ctr" fontAlgn="t"/>
                      <a:r>
                        <a:rPr lang="en-US" sz="1800" b="0" i="0" u="none" strike="noStrike">
                          <a:solidFill>
                            <a:srgbClr val="000000"/>
                          </a:solidFill>
                          <a:effectLst/>
                          <a:latin typeface="+mn-lt"/>
                        </a:rPr>
                        <a:t>1</a:t>
                      </a:r>
                    </a:p>
                  </a:txBody>
                  <a:tcPr marL="9525" marR="9525" marT="9525" marB="0" anchor="ctr"/>
                </a:tc>
                <a:tc>
                  <a:txBody>
                    <a:bodyPr/>
                    <a:lstStyle/>
                    <a:p>
                      <a:pPr algn="ctr" fontAlgn="b"/>
                      <a:r>
                        <a:rPr lang="en-US" sz="1600" b="0" i="0" u="none" strike="noStrike" dirty="0">
                          <a:solidFill>
                            <a:srgbClr val="000000"/>
                          </a:solidFill>
                          <a:effectLst/>
                          <a:latin typeface="Calibri"/>
                        </a:rPr>
                        <a:t>3.6%</a:t>
                      </a:r>
                    </a:p>
                  </a:txBody>
                  <a:tcPr marL="9525" marR="9525" marT="9525" marB="0" anchor="ctr"/>
                </a:tc>
              </a:tr>
            </a:tbl>
          </a:graphicData>
        </a:graphic>
      </p:graphicFrame>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74629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21167"/>
            <a:ext cx="8919633" cy="1143000"/>
          </a:xfrm>
        </p:spPr>
        <p:txBody>
          <a:bodyPr>
            <a:normAutofit/>
          </a:bodyPr>
          <a:lstStyle/>
          <a:p>
            <a:r>
              <a:rPr lang="en-US" sz="3600" dirty="0" smtClean="0"/>
              <a:t>How Patients Responded to Text Messages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36276237"/>
              </p:ext>
            </p:extLst>
          </p:nvPr>
        </p:nvGraphicFramePr>
        <p:xfrm>
          <a:off x="457200" y="1206499"/>
          <a:ext cx="8349915" cy="4975843"/>
        </p:xfrm>
        <a:graphic>
          <a:graphicData uri="http://schemas.openxmlformats.org/drawingml/2006/table">
            <a:tbl>
              <a:tblPr firstRow="1" bandRow="1">
                <a:tableStyleId>{5C22544A-7EE6-4342-B048-85BDC9FD1C3A}</a:tableStyleId>
              </a:tblPr>
              <a:tblGrid>
                <a:gridCol w="2783305"/>
                <a:gridCol w="2728495"/>
                <a:gridCol w="2838115"/>
              </a:tblGrid>
              <a:tr h="586723">
                <a:tc>
                  <a:txBody>
                    <a:bodyPr/>
                    <a:lstStyle/>
                    <a:p>
                      <a:pPr algn="ctr"/>
                      <a:r>
                        <a:rPr lang="en-US" dirty="0" smtClean="0"/>
                        <a:t>Response</a:t>
                      </a:r>
                      <a:r>
                        <a:rPr lang="en-US" baseline="0" dirty="0" smtClean="0"/>
                        <a:t> Type by Message</a:t>
                      </a:r>
                      <a:endParaRPr lang="en-US" dirty="0"/>
                    </a:p>
                  </a:txBody>
                  <a:tcPr/>
                </a:tc>
                <a:tc>
                  <a:txBody>
                    <a:bodyPr/>
                    <a:lstStyle/>
                    <a:p>
                      <a:pPr algn="ctr"/>
                      <a:r>
                        <a:rPr lang="en-US" dirty="0" smtClean="0"/>
                        <a:t>Persons</a:t>
                      </a:r>
                      <a:r>
                        <a:rPr lang="en-US" baseline="0" dirty="0" smtClean="0"/>
                        <a:t> who responded</a:t>
                      </a:r>
                      <a:endParaRPr lang="en-US" dirty="0"/>
                    </a:p>
                  </a:txBody>
                  <a:tcPr/>
                </a:tc>
                <a:tc>
                  <a:txBody>
                    <a:bodyPr/>
                    <a:lstStyle/>
                    <a:p>
                      <a:pPr algn="ctr"/>
                      <a:r>
                        <a:rPr lang="en-US" dirty="0" smtClean="0"/>
                        <a:t>Percent of responses</a:t>
                      </a:r>
                      <a:endParaRPr lang="en-US" dirty="0"/>
                    </a:p>
                  </a:txBody>
                  <a:tcPr/>
                </a:tc>
              </a:tr>
              <a:tr h="339927">
                <a:tc>
                  <a:txBody>
                    <a:bodyPr/>
                    <a:lstStyle/>
                    <a:p>
                      <a:r>
                        <a:rPr lang="en-US" sz="1800" dirty="0" smtClean="0"/>
                        <a:t>Message 1</a:t>
                      </a:r>
                      <a:endParaRPr lang="en-US" sz="1800" dirty="0"/>
                    </a:p>
                  </a:txBody>
                  <a:tcPr/>
                </a:tc>
                <a:tc>
                  <a:txBody>
                    <a:bodyPr/>
                    <a:lstStyle/>
                    <a:p>
                      <a:pPr algn="ctr" fontAlgn="t"/>
                      <a:r>
                        <a:rPr lang="en-US" sz="1800" b="0" i="0" u="none" strike="noStrike" dirty="0" smtClean="0">
                          <a:solidFill>
                            <a:srgbClr val="000000"/>
                          </a:solidFill>
                          <a:effectLst/>
                          <a:latin typeface="+mn-lt"/>
                        </a:rPr>
                        <a:t>N = 15</a:t>
                      </a:r>
                      <a:endParaRPr lang="en-US" sz="1800" b="0" i="0" u="none" strike="noStrike" dirty="0">
                        <a:solidFill>
                          <a:srgbClr val="000000"/>
                        </a:solidFill>
                        <a:effectLst/>
                        <a:latin typeface="+mn-lt"/>
                      </a:endParaRPr>
                    </a:p>
                  </a:txBody>
                  <a:tcPr marL="9525" marR="9525" marT="9525" marB="0" anchor="ctr"/>
                </a:tc>
                <a:tc>
                  <a:txBody>
                    <a:bodyPr/>
                    <a:lstStyle/>
                    <a:p>
                      <a:pPr algn="ctr" fontAlgn="t"/>
                      <a:endParaRPr lang="en-US" sz="1800" b="0" i="0" u="none" strike="noStrike" dirty="0">
                        <a:solidFill>
                          <a:srgbClr val="000000"/>
                        </a:solidFill>
                        <a:effectLst/>
                        <a:latin typeface="+mn-lt"/>
                      </a:endParaRPr>
                    </a:p>
                  </a:txBody>
                  <a:tcPr marL="9525" marR="9525" marT="9525" marB="0" anchor="ctr"/>
                </a:tc>
              </a:tr>
              <a:tr h="339927">
                <a:tc>
                  <a:txBody>
                    <a:bodyPr/>
                    <a:lstStyle/>
                    <a:p>
                      <a:pPr lvl="1"/>
                      <a:r>
                        <a:rPr lang="en-US" sz="1800" dirty="0" smtClean="0"/>
                        <a:t>Yes</a:t>
                      </a:r>
                      <a:endParaRPr lang="en-US" sz="1800" dirty="0"/>
                    </a:p>
                  </a:txBody>
                  <a:tcPr/>
                </a:tc>
                <a:tc>
                  <a:txBody>
                    <a:bodyPr/>
                    <a:lstStyle/>
                    <a:p>
                      <a:pPr algn="ctr" fontAlgn="t"/>
                      <a:r>
                        <a:rPr lang="en-US" sz="1800" b="0" i="0" u="none" strike="noStrike" dirty="0" smtClean="0">
                          <a:solidFill>
                            <a:srgbClr val="000000"/>
                          </a:solidFill>
                          <a:effectLst/>
                          <a:latin typeface="+mn-lt"/>
                        </a:rPr>
                        <a:t>6</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40.0%</a:t>
                      </a:r>
                    </a:p>
                  </a:txBody>
                  <a:tcPr marL="9525" marR="9525" marT="9525" marB="0" anchor="ctr"/>
                </a:tc>
              </a:tr>
              <a:tr h="339927">
                <a:tc>
                  <a:txBody>
                    <a:bodyPr/>
                    <a:lstStyle/>
                    <a:p>
                      <a:pPr lvl="1"/>
                      <a:r>
                        <a:rPr lang="en-US" sz="1800" dirty="0" smtClean="0"/>
                        <a:t>No</a:t>
                      </a:r>
                      <a:endParaRPr lang="en-US" sz="1800" dirty="0"/>
                    </a:p>
                  </a:txBody>
                  <a:tcPr/>
                </a:tc>
                <a:tc>
                  <a:txBody>
                    <a:bodyPr/>
                    <a:lstStyle/>
                    <a:p>
                      <a:pPr algn="ctr" fontAlgn="t"/>
                      <a:r>
                        <a:rPr lang="en-US" sz="1800" b="0" i="0" u="none" strike="noStrike" dirty="0" smtClean="0">
                          <a:solidFill>
                            <a:srgbClr val="000000"/>
                          </a:solidFill>
                          <a:effectLst/>
                          <a:latin typeface="+mn-lt"/>
                        </a:rPr>
                        <a:t>6</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40.0%</a:t>
                      </a:r>
                    </a:p>
                  </a:txBody>
                  <a:tcPr marL="9525" marR="9525" marT="9525" marB="0" anchor="ctr"/>
                </a:tc>
              </a:tr>
              <a:tr h="339927">
                <a:tc>
                  <a:txBody>
                    <a:bodyPr/>
                    <a:lstStyle/>
                    <a:p>
                      <a:pPr lvl="1"/>
                      <a:r>
                        <a:rPr lang="en-US" sz="1800" dirty="0" smtClean="0"/>
                        <a:t>Other</a:t>
                      </a:r>
                      <a:endParaRPr lang="en-US" sz="1800" dirty="0"/>
                    </a:p>
                  </a:txBody>
                  <a:tcPr/>
                </a:tc>
                <a:tc>
                  <a:txBody>
                    <a:bodyPr/>
                    <a:lstStyle/>
                    <a:p>
                      <a:pPr algn="ctr" fontAlgn="t"/>
                      <a:r>
                        <a:rPr lang="en-US" sz="1800" b="0" i="0" u="none" strike="noStrike" dirty="0" smtClean="0">
                          <a:solidFill>
                            <a:srgbClr val="000000"/>
                          </a:solidFill>
                          <a:effectLst/>
                          <a:latin typeface="+mn-lt"/>
                        </a:rPr>
                        <a:t>3</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20.0%</a:t>
                      </a:r>
                    </a:p>
                  </a:txBody>
                  <a:tcPr marL="9525" marR="9525" marT="9525" marB="0" anchor="ctr"/>
                </a:tc>
              </a:tr>
              <a:tr h="339927">
                <a:tc>
                  <a:txBody>
                    <a:bodyPr/>
                    <a:lstStyle/>
                    <a:p>
                      <a:r>
                        <a:rPr lang="en-US" sz="1800" dirty="0" smtClean="0"/>
                        <a:t>Message 2</a:t>
                      </a:r>
                      <a:endParaRPr lang="en-US" sz="1800" dirty="0"/>
                    </a:p>
                  </a:txBody>
                  <a:tcPr/>
                </a:tc>
                <a:tc>
                  <a:txBody>
                    <a:bodyPr/>
                    <a:lstStyle/>
                    <a:p>
                      <a:pPr algn="ctr" fontAlgn="t"/>
                      <a:r>
                        <a:rPr lang="en-US" sz="1800" b="0" i="0" u="none" strike="noStrike" dirty="0" smtClean="0">
                          <a:solidFill>
                            <a:srgbClr val="000000"/>
                          </a:solidFill>
                          <a:effectLst/>
                          <a:latin typeface="+mn-lt"/>
                        </a:rPr>
                        <a:t>N</a:t>
                      </a:r>
                      <a:r>
                        <a:rPr lang="en-US" sz="1800" b="0" i="0" u="none" strike="noStrike" baseline="0" dirty="0" smtClean="0">
                          <a:solidFill>
                            <a:srgbClr val="000000"/>
                          </a:solidFill>
                          <a:effectLst/>
                          <a:latin typeface="+mn-lt"/>
                        </a:rPr>
                        <a:t> = 7</a:t>
                      </a:r>
                      <a:endParaRPr lang="en-US" sz="1800" b="0" i="0" u="none" strike="noStrike" dirty="0">
                        <a:solidFill>
                          <a:srgbClr val="000000"/>
                        </a:solidFill>
                        <a:effectLst/>
                        <a:latin typeface="+mn-lt"/>
                      </a:endParaRPr>
                    </a:p>
                  </a:txBody>
                  <a:tcPr marL="9525" marR="9525" marT="9525" marB="0" anchor="ctr"/>
                </a:tc>
                <a:tc>
                  <a:txBody>
                    <a:bodyPr/>
                    <a:lstStyle/>
                    <a:p>
                      <a:pPr algn="ctr" fontAlgn="b"/>
                      <a:endParaRPr lang="en-US" sz="1800" b="0" i="0" u="none" strike="noStrike">
                        <a:solidFill>
                          <a:srgbClr val="000000"/>
                        </a:solidFill>
                        <a:effectLst/>
                        <a:latin typeface="Calibri"/>
                      </a:endParaRPr>
                    </a:p>
                  </a:txBody>
                  <a:tcPr marL="9525" marR="9525" marT="9525" marB="0" anchor="ctr"/>
                </a:tc>
              </a:tr>
              <a:tr h="339927">
                <a:tc>
                  <a:txBody>
                    <a:bodyPr/>
                    <a:lstStyle/>
                    <a:p>
                      <a:pPr lvl="1"/>
                      <a:r>
                        <a:rPr lang="en-US" sz="1800" dirty="0" smtClean="0"/>
                        <a:t>Yes</a:t>
                      </a:r>
                      <a:endParaRPr lang="en-US" sz="1800" dirty="0"/>
                    </a:p>
                  </a:txBody>
                  <a:tcPr/>
                </a:tc>
                <a:tc>
                  <a:txBody>
                    <a:bodyPr/>
                    <a:lstStyle/>
                    <a:p>
                      <a:pPr algn="ctr" fontAlgn="t"/>
                      <a:r>
                        <a:rPr lang="en-US" sz="1800" b="0" i="0" u="none" strike="noStrike" dirty="0" smtClean="0">
                          <a:solidFill>
                            <a:srgbClr val="000000"/>
                          </a:solidFill>
                          <a:effectLst/>
                          <a:latin typeface="+mn-lt"/>
                        </a:rPr>
                        <a:t>3</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42.9%</a:t>
                      </a:r>
                    </a:p>
                  </a:txBody>
                  <a:tcPr marL="9525" marR="9525" marT="9525" marB="0" anchor="ctr"/>
                </a:tc>
              </a:tr>
              <a:tr h="339927">
                <a:tc>
                  <a:txBody>
                    <a:bodyPr/>
                    <a:lstStyle/>
                    <a:p>
                      <a:pPr lvl="1"/>
                      <a:r>
                        <a:rPr lang="en-US" sz="1800" dirty="0" smtClean="0"/>
                        <a:t>No</a:t>
                      </a:r>
                      <a:endParaRPr lang="en-US" sz="1800" dirty="0"/>
                    </a:p>
                  </a:txBody>
                  <a:tcPr/>
                </a:tc>
                <a:tc>
                  <a:txBody>
                    <a:bodyPr/>
                    <a:lstStyle/>
                    <a:p>
                      <a:pPr algn="ctr" fontAlgn="t"/>
                      <a:r>
                        <a:rPr lang="en-US" sz="1800" b="0" i="0" u="none" strike="noStrike" dirty="0" smtClean="0">
                          <a:solidFill>
                            <a:srgbClr val="000000"/>
                          </a:solidFill>
                          <a:effectLst/>
                          <a:latin typeface="+mn-lt"/>
                        </a:rPr>
                        <a:t>2</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28.6%</a:t>
                      </a:r>
                    </a:p>
                  </a:txBody>
                  <a:tcPr marL="9525" marR="9525" marT="9525" marB="0" anchor="ctr"/>
                </a:tc>
              </a:tr>
              <a:tr h="339927">
                <a:tc>
                  <a:txBody>
                    <a:bodyPr/>
                    <a:lstStyle/>
                    <a:p>
                      <a:pPr lvl="1"/>
                      <a:r>
                        <a:rPr lang="en-US" sz="1800" dirty="0" smtClean="0"/>
                        <a:t>Other</a:t>
                      </a:r>
                      <a:endParaRPr lang="en-US" sz="1800" dirty="0"/>
                    </a:p>
                  </a:txBody>
                  <a:tcPr/>
                </a:tc>
                <a:tc>
                  <a:txBody>
                    <a:bodyPr/>
                    <a:lstStyle/>
                    <a:p>
                      <a:pPr algn="ctr" fontAlgn="t"/>
                      <a:r>
                        <a:rPr lang="en-US" sz="1800" b="0" i="0" u="none" strike="noStrike" dirty="0" smtClean="0">
                          <a:solidFill>
                            <a:srgbClr val="000000"/>
                          </a:solidFill>
                          <a:effectLst/>
                          <a:latin typeface="+mn-lt"/>
                        </a:rPr>
                        <a:t>2</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a:solidFill>
                            <a:srgbClr val="000000"/>
                          </a:solidFill>
                          <a:effectLst/>
                          <a:latin typeface="Calibri"/>
                        </a:rPr>
                        <a:t>28.6%</a:t>
                      </a:r>
                    </a:p>
                  </a:txBody>
                  <a:tcPr marL="9525" marR="9525" marT="9525" marB="0" anchor="ctr"/>
                </a:tc>
              </a:tr>
              <a:tr h="339927">
                <a:tc>
                  <a:txBody>
                    <a:bodyPr/>
                    <a:lstStyle/>
                    <a:p>
                      <a:pPr lvl="0"/>
                      <a:r>
                        <a:rPr lang="en-US" sz="1800" dirty="0" smtClean="0"/>
                        <a:t>Message 3</a:t>
                      </a:r>
                      <a:endParaRPr lang="en-US" sz="1800" dirty="0"/>
                    </a:p>
                  </a:txBody>
                  <a:tcPr/>
                </a:tc>
                <a:tc>
                  <a:txBody>
                    <a:bodyPr/>
                    <a:lstStyle/>
                    <a:p>
                      <a:pPr algn="ctr" fontAlgn="t"/>
                      <a:r>
                        <a:rPr lang="en-US" sz="1800" b="0" i="0" u="none" strike="noStrike" dirty="0" smtClean="0">
                          <a:solidFill>
                            <a:srgbClr val="000000"/>
                          </a:solidFill>
                          <a:effectLst/>
                          <a:latin typeface="+mn-lt"/>
                        </a:rPr>
                        <a:t>N = 6</a:t>
                      </a:r>
                      <a:endParaRPr lang="en-US" sz="1800" b="0" i="0" u="none" strike="noStrike" dirty="0">
                        <a:solidFill>
                          <a:srgbClr val="000000"/>
                        </a:solidFill>
                        <a:effectLst/>
                        <a:latin typeface="+mn-lt"/>
                      </a:endParaRPr>
                    </a:p>
                  </a:txBody>
                  <a:tcPr marL="9525" marR="9525" marT="9525" marB="0" anchor="ctr"/>
                </a:tc>
                <a:tc>
                  <a:txBody>
                    <a:bodyPr/>
                    <a:lstStyle/>
                    <a:p>
                      <a:pPr algn="ctr" fontAlgn="b"/>
                      <a:endParaRPr lang="en-US" sz="1800" b="0" i="0" u="none" strike="noStrike">
                        <a:solidFill>
                          <a:srgbClr val="000000"/>
                        </a:solidFill>
                        <a:effectLst/>
                        <a:latin typeface="Calibri"/>
                      </a:endParaRPr>
                    </a:p>
                  </a:txBody>
                  <a:tcPr marL="9525" marR="9525" marT="9525" marB="0" anchor="ctr"/>
                </a:tc>
              </a:tr>
              <a:tr h="339927">
                <a:tc>
                  <a:txBody>
                    <a:bodyPr/>
                    <a:lstStyle/>
                    <a:p>
                      <a:pPr lvl="1"/>
                      <a:r>
                        <a:rPr lang="en-US" sz="1800" dirty="0" smtClean="0"/>
                        <a:t>Yes</a:t>
                      </a:r>
                      <a:endParaRPr lang="en-US" sz="1800" dirty="0"/>
                    </a:p>
                  </a:txBody>
                  <a:tcPr/>
                </a:tc>
                <a:tc>
                  <a:txBody>
                    <a:bodyPr/>
                    <a:lstStyle/>
                    <a:p>
                      <a:pPr algn="ctr" fontAlgn="t"/>
                      <a:r>
                        <a:rPr lang="en-US" sz="1800" b="0" i="0" u="none" strike="noStrike" dirty="0" smtClean="0">
                          <a:solidFill>
                            <a:srgbClr val="000000"/>
                          </a:solidFill>
                          <a:effectLst/>
                          <a:latin typeface="+mn-lt"/>
                        </a:rPr>
                        <a:t>1</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dirty="0">
                          <a:solidFill>
                            <a:srgbClr val="000000"/>
                          </a:solidFill>
                          <a:effectLst/>
                          <a:latin typeface="Calibri"/>
                        </a:rPr>
                        <a:t>16.7%</a:t>
                      </a:r>
                    </a:p>
                  </a:txBody>
                  <a:tcPr marL="9525" marR="9525" marT="9525" marB="0" anchor="ctr"/>
                </a:tc>
              </a:tr>
              <a:tr h="339927">
                <a:tc>
                  <a:txBody>
                    <a:bodyPr/>
                    <a:lstStyle/>
                    <a:p>
                      <a:pPr lvl="1"/>
                      <a:r>
                        <a:rPr lang="en-US" sz="1800" dirty="0" smtClean="0"/>
                        <a:t>No</a:t>
                      </a:r>
                      <a:endParaRPr lang="en-US" sz="1800" dirty="0"/>
                    </a:p>
                  </a:txBody>
                  <a:tcPr/>
                </a:tc>
                <a:tc>
                  <a:txBody>
                    <a:bodyPr/>
                    <a:lstStyle/>
                    <a:p>
                      <a:pPr algn="ctr" fontAlgn="t"/>
                      <a:r>
                        <a:rPr lang="en-US" sz="1800" b="0" i="0" u="none" strike="noStrike" dirty="0" smtClean="0">
                          <a:solidFill>
                            <a:srgbClr val="000000"/>
                          </a:solidFill>
                          <a:effectLst/>
                          <a:latin typeface="+mn-lt"/>
                        </a:rPr>
                        <a:t>5</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dirty="0">
                          <a:solidFill>
                            <a:srgbClr val="000000"/>
                          </a:solidFill>
                          <a:effectLst/>
                          <a:latin typeface="Calibri"/>
                        </a:rPr>
                        <a:t>83.3%</a:t>
                      </a:r>
                    </a:p>
                  </a:txBody>
                  <a:tcPr marL="9525" marR="9525" marT="9525" marB="0" anchor="ctr"/>
                </a:tc>
              </a:tr>
              <a:tr h="339927">
                <a:tc>
                  <a:txBody>
                    <a:bodyPr/>
                    <a:lstStyle/>
                    <a:p>
                      <a:pPr lvl="1"/>
                      <a:r>
                        <a:rPr lang="en-US" sz="1800" dirty="0" smtClean="0"/>
                        <a:t>Other</a:t>
                      </a:r>
                      <a:endParaRPr lang="en-US" sz="1800" dirty="0"/>
                    </a:p>
                  </a:txBody>
                  <a:tcPr/>
                </a:tc>
                <a:tc>
                  <a:txBody>
                    <a:bodyPr/>
                    <a:lstStyle/>
                    <a:p>
                      <a:pPr algn="ctr" fontAlgn="t"/>
                      <a:r>
                        <a:rPr lang="en-US" sz="1800" b="0" i="0" u="none" strike="noStrike" dirty="0" smtClean="0">
                          <a:solidFill>
                            <a:srgbClr val="000000"/>
                          </a:solidFill>
                          <a:effectLst/>
                          <a:latin typeface="+mn-lt"/>
                        </a:rPr>
                        <a:t>0</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dirty="0">
                          <a:solidFill>
                            <a:srgbClr val="000000"/>
                          </a:solidFill>
                          <a:effectLst/>
                          <a:latin typeface="Calibri"/>
                        </a:rPr>
                        <a:t>0.0%</a:t>
                      </a:r>
                    </a:p>
                  </a:txBody>
                  <a:tcPr marL="9525" marR="9525" marT="9525" marB="0" anchor="ctr"/>
                </a:tc>
              </a:tr>
            </a:tbl>
          </a:graphicData>
        </a:graphic>
      </p:graphicFrame>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75774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responses</a:t>
            </a:r>
            <a:endParaRPr lang="en-US" dirty="0"/>
          </a:p>
        </p:txBody>
      </p:sp>
      <p:sp>
        <p:nvSpPr>
          <p:cNvPr id="3" name="Content Placeholder 2"/>
          <p:cNvSpPr>
            <a:spLocks noGrp="1"/>
          </p:cNvSpPr>
          <p:nvPr>
            <p:ph idx="1"/>
          </p:nvPr>
        </p:nvSpPr>
        <p:spPr/>
        <p:txBody>
          <a:bodyPr>
            <a:normAutofit/>
          </a:bodyPr>
          <a:lstStyle/>
          <a:p>
            <a:r>
              <a:rPr lang="en-US" dirty="0" smtClean="0"/>
              <a:t>Who is this for?</a:t>
            </a:r>
          </a:p>
          <a:p>
            <a:r>
              <a:rPr lang="en-US" dirty="0" smtClean="0"/>
              <a:t>I </a:t>
            </a:r>
            <a:r>
              <a:rPr lang="en-US" dirty="0"/>
              <a:t>already had the above test done prior to seeing Dr. </a:t>
            </a:r>
            <a:r>
              <a:rPr lang="en-US" dirty="0" smtClean="0"/>
              <a:t>XXXXX </a:t>
            </a:r>
            <a:r>
              <a:rPr lang="en-US" dirty="0"/>
              <a:t>in early March of this year</a:t>
            </a:r>
            <a:r>
              <a:rPr lang="en-US" dirty="0" smtClean="0"/>
              <a:t>.</a:t>
            </a:r>
          </a:p>
          <a:p>
            <a:r>
              <a:rPr lang="en-US" dirty="0"/>
              <a:t>I also need to get a PSA test for </a:t>
            </a:r>
            <a:r>
              <a:rPr lang="en-US" dirty="0" smtClean="0"/>
              <a:t>{another provider}. </a:t>
            </a:r>
            <a:r>
              <a:rPr lang="en-US" dirty="0"/>
              <a:t>I will </a:t>
            </a:r>
            <a:r>
              <a:rPr lang="en-US" dirty="0" err="1"/>
              <a:t>waite</a:t>
            </a:r>
            <a:r>
              <a:rPr lang="en-US" dirty="0"/>
              <a:t> and coordinate into one lab visit</a:t>
            </a:r>
            <a:r>
              <a:rPr lang="en-US" dirty="0" smtClean="0"/>
              <a:t>.</a:t>
            </a:r>
          </a:p>
          <a:p>
            <a:r>
              <a:rPr lang="en-US" dirty="0"/>
              <a:t>Already had one!</a:t>
            </a:r>
          </a:p>
          <a:p>
            <a:r>
              <a:rPr lang="en-US" dirty="0" smtClean="0"/>
              <a:t>.</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34115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“Yes” / “No” with more information</a:t>
            </a:r>
            <a:endParaRPr lang="en-US" dirty="0"/>
          </a:p>
        </p:txBody>
      </p:sp>
      <p:sp>
        <p:nvSpPr>
          <p:cNvPr id="3" name="Content Placeholder 2"/>
          <p:cNvSpPr>
            <a:spLocks noGrp="1"/>
          </p:cNvSpPr>
          <p:nvPr>
            <p:ph idx="1"/>
          </p:nvPr>
        </p:nvSpPr>
        <p:spPr/>
        <p:txBody>
          <a:bodyPr/>
          <a:lstStyle/>
          <a:p>
            <a:r>
              <a:rPr lang="en-US" dirty="0"/>
              <a:t>2. I will use the state clinic for lab tests</a:t>
            </a:r>
            <a:r>
              <a:rPr lang="en-US" dirty="0" smtClean="0"/>
              <a:t>.</a:t>
            </a:r>
          </a:p>
          <a:p>
            <a:endParaRPr lang="en-US" dirty="0" smtClean="0"/>
          </a:p>
          <a:p>
            <a:r>
              <a:rPr lang="en-US" dirty="0" smtClean="0"/>
              <a:t>1 / …</a:t>
            </a:r>
          </a:p>
          <a:p>
            <a:endParaRPr lang="en-US" dirty="0" smtClean="0"/>
          </a:p>
          <a:p>
            <a:r>
              <a:rPr lang="en-US" dirty="0"/>
              <a:t>Not sure who is requesting or if you are </a:t>
            </a:r>
            <a:r>
              <a:rPr lang="en-US" dirty="0" err="1" smtClean="0"/>
              <a:t>meaninh</a:t>
            </a:r>
            <a:r>
              <a:rPr lang="en-US" dirty="0"/>
              <a:t> / 2 </a:t>
            </a:r>
            <a:r>
              <a:rPr lang="en-US" dirty="0" err="1"/>
              <a:t>i</a:t>
            </a:r>
            <a:r>
              <a:rPr lang="en-US" dirty="0"/>
              <a:t> will call you</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23774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20"/>
            <a:ext cx="8229600" cy="1143000"/>
          </a:xfrm>
        </p:spPr>
        <p:txBody>
          <a:bodyPr>
            <a:normAutofit/>
          </a:bodyPr>
          <a:lstStyle/>
          <a:p>
            <a:r>
              <a:rPr lang="en-US" sz="3600" dirty="0" smtClean="0"/>
              <a:t>Patient Experience with Text Messaging</a:t>
            </a:r>
            <a:endParaRPr lang="en-US" sz="3600" dirty="0"/>
          </a:p>
        </p:txBody>
      </p:sp>
      <p:sp>
        <p:nvSpPr>
          <p:cNvPr id="3" name="Content Placeholder 2"/>
          <p:cNvSpPr>
            <a:spLocks noGrp="1"/>
          </p:cNvSpPr>
          <p:nvPr>
            <p:ph idx="1"/>
          </p:nvPr>
        </p:nvSpPr>
        <p:spPr>
          <a:xfrm>
            <a:off x="463909" y="1016720"/>
            <a:ext cx="8229600" cy="4525963"/>
          </a:xfrm>
        </p:spPr>
        <p:txBody>
          <a:bodyPr>
            <a:normAutofit fontScale="92500" lnSpcReduction="10000"/>
          </a:bodyPr>
          <a:lstStyle/>
          <a:p>
            <a:pPr marL="514350" indent="-457200"/>
            <a:r>
              <a:rPr lang="en-US" dirty="0" smtClean="0"/>
              <a:t>Invited the 28 individuals who received text message reminders to participate in a brief interview about their experience</a:t>
            </a:r>
          </a:p>
          <a:p>
            <a:pPr marL="514350" indent="-457200"/>
            <a:endParaRPr lang="en-US" dirty="0" smtClean="0"/>
          </a:p>
          <a:p>
            <a:pPr marL="514350" indent="-457200"/>
            <a:r>
              <a:rPr lang="en-US" dirty="0" smtClean="0"/>
              <a:t>$10 incentive for participating</a:t>
            </a:r>
          </a:p>
          <a:p>
            <a:pPr marL="514350" indent="-457200"/>
            <a:endParaRPr lang="en-US" dirty="0" smtClean="0"/>
          </a:p>
          <a:p>
            <a:pPr marL="514350" indent="-457200"/>
            <a:r>
              <a:rPr lang="en-US" dirty="0" smtClean="0"/>
              <a:t>11/28 agreed to participate</a:t>
            </a:r>
          </a:p>
          <a:p>
            <a:pPr marL="514350" indent="-457200"/>
            <a:endParaRPr lang="en-US" dirty="0" smtClean="0"/>
          </a:p>
          <a:p>
            <a:pPr marL="514350" indent="-457200"/>
            <a:r>
              <a:rPr lang="en-US" dirty="0" smtClean="0"/>
              <a:t>8/11 were reached for the interview</a:t>
            </a:r>
          </a:p>
          <a:p>
            <a:endParaRPr lang="en-US" dirty="0"/>
          </a:p>
          <a:p>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0268594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20"/>
            <a:ext cx="8229600" cy="1143000"/>
          </a:xfrm>
        </p:spPr>
        <p:txBody>
          <a:bodyPr>
            <a:normAutofit/>
          </a:bodyPr>
          <a:lstStyle/>
          <a:p>
            <a:r>
              <a:rPr lang="en-US" sz="3600" dirty="0" smtClean="0"/>
              <a:t>Patient Experience with Text Messaging</a:t>
            </a:r>
            <a:endParaRPr lang="en-US" sz="3600" dirty="0"/>
          </a:p>
        </p:txBody>
      </p:sp>
      <p:sp>
        <p:nvSpPr>
          <p:cNvPr id="3" name="Content Placeholder 2"/>
          <p:cNvSpPr>
            <a:spLocks noGrp="1"/>
          </p:cNvSpPr>
          <p:nvPr>
            <p:ph idx="1"/>
          </p:nvPr>
        </p:nvSpPr>
        <p:spPr>
          <a:xfrm>
            <a:off x="463909" y="1016720"/>
            <a:ext cx="8229600" cy="4525963"/>
          </a:xfrm>
        </p:spPr>
        <p:txBody>
          <a:bodyPr>
            <a:normAutofit fontScale="77500" lnSpcReduction="20000"/>
          </a:bodyPr>
          <a:lstStyle/>
          <a:p>
            <a:pPr marL="57150" lvl="1" indent="0">
              <a:buNone/>
            </a:pPr>
            <a:r>
              <a:rPr lang="en-US" b="1" dirty="0" smtClean="0"/>
              <a:t>&lt;MEDICAL GROUP NAME&gt; is </a:t>
            </a:r>
            <a:r>
              <a:rPr lang="en-US" b="1" dirty="0"/>
              <a:t>trying to find ways that help people get the health care they need. A little over 5 weeks ago, </a:t>
            </a:r>
            <a:r>
              <a:rPr lang="en-US" b="1" dirty="0" smtClean="0"/>
              <a:t>&lt;MEDICAL GROUP NAME&gt; sent </a:t>
            </a:r>
            <a:r>
              <a:rPr lang="en-US" b="1" dirty="0"/>
              <a:t>you the first text message with a reminder to get a cholesterol  test. Do you remember getting this text message?</a:t>
            </a:r>
            <a:endParaRPr lang="en-US" dirty="0"/>
          </a:p>
          <a:p>
            <a:pPr marL="514350" lvl="1" indent="-457200">
              <a:buFont typeface="Arial"/>
              <a:buChar char="•"/>
            </a:pPr>
            <a:endParaRPr lang="en-US" dirty="0" smtClean="0"/>
          </a:p>
          <a:p>
            <a:pPr marL="57150" lvl="1" indent="0">
              <a:buNone/>
            </a:pPr>
            <a:r>
              <a:rPr lang="en-US" dirty="0" smtClean="0"/>
              <a:t>What </a:t>
            </a:r>
            <a:r>
              <a:rPr lang="en-US" dirty="0"/>
              <a:t>did you think about getting a reminder like this via text message?</a:t>
            </a:r>
          </a:p>
          <a:p>
            <a:pPr marL="514350" indent="-457200"/>
            <a:endParaRPr lang="en-US" dirty="0" smtClean="0"/>
          </a:p>
          <a:p>
            <a:pPr marL="514350" indent="-457200"/>
            <a:r>
              <a:rPr lang="en-US" dirty="0" smtClean="0"/>
              <a:t>7 of 8 thought text messaging was a positive experience</a:t>
            </a:r>
          </a:p>
          <a:p>
            <a:pPr marL="514350" indent="-457200"/>
            <a:r>
              <a:rPr lang="en-US" dirty="0"/>
              <a:t>1 of 8 </a:t>
            </a:r>
            <a:r>
              <a:rPr lang="en-US" dirty="0" smtClean="0"/>
              <a:t>remembered receiving the message, but did not regularly text, so did </a:t>
            </a:r>
            <a:r>
              <a:rPr lang="en-US" dirty="0"/>
              <a:t>not successfully </a:t>
            </a:r>
            <a:r>
              <a:rPr lang="en-US" dirty="0" smtClean="0"/>
              <a:t>retrieve the message</a:t>
            </a:r>
            <a:endParaRPr lang="en-US" dirty="0"/>
          </a:p>
          <a:p>
            <a:pPr marL="514350" indent="-457200"/>
            <a:endParaRPr lang="en-US" dirty="0" smtClean="0"/>
          </a:p>
          <a:p>
            <a:pPr marL="514350" indent="-457200"/>
            <a:endParaRPr lang="en-US" dirty="0" smtClean="0"/>
          </a:p>
          <a:p>
            <a:endParaRPr lang="en-US" dirty="0"/>
          </a:p>
          <a:p>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090177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20"/>
            <a:ext cx="8229600" cy="1143000"/>
          </a:xfrm>
        </p:spPr>
        <p:txBody>
          <a:bodyPr>
            <a:normAutofit/>
          </a:bodyPr>
          <a:lstStyle/>
          <a:p>
            <a:r>
              <a:rPr lang="en-US" sz="3600" dirty="0" smtClean="0"/>
              <a:t>Patient Comments about Text Messaging</a:t>
            </a:r>
            <a:endParaRPr lang="en-US" sz="3600" dirty="0"/>
          </a:p>
        </p:txBody>
      </p:sp>
      <p:sp>
        <p:nvSpPr>
          <p:cNvPr id="3" name="Content Placeholder 2"/>
          <p:cNvSpPr>
            <a:spLocks noGrp="1"/>
          </p:cNvSpPr>
          <p:nvPr>
            <p:ph idx="1"/>
          </p:nvPr>
        </p:nvSpPr>
        <p:spPr>
          <a:xfrm>
            <a:off x="463909" y="1334220"/>
            <a:ext cx="8229600" cy="4525963"/>
          </a:xfrm>
        </p:spPr>
        <p:txBody>
          <a:bodyPr>
            <a:normAutofit/>
          </a:bodyPr>
          <a:lstStyle/>
          <a:p>
            <a:pPr marL="57150" lvl="1" indent="0">
              <a:buNone/>
            </a:pPr>
            <a:r>
              <a:rPr lang="en-US" dirty="0" smtClean="0">
                <a:ea typeface="Lucida Grande"/>
                <a:cs typeface="Lucida Grande"/>
              </a:rPr>
              <a:t>“Text </a:t>
            </a:r>
            <a:r>
              <a:rPr lang="en-US" dirty="0">
                <a:ea typeface="Lucida Grande"/>
                <a:cs typeface="Lucida Grande"/>
              </a:rPr>
              <a:t>is an easy way to communicate and can also be </a:t>
            </a:r>
            <a:r>
              <a:rPr lang="en-US" dirty="0" smtClean="0">
                <a:ea typeface="Lucida Grande"/>
                <a:cs typeface="Lucida Grande"/>
              </a:rPr>
              <a:t>automated.”</a:t>
            </a:r>
          </a:p>
          <a:p>
            <a:pPr marL="57150" lvl="1" indent="0">
              <a:buNone/>
            </a:pPr>
            <a:endParaRPr lang="en-US" dirty="0">
              <a:ea typeface="Lucida Grande"/>
              <a:cs typeface="Lucida Grande"/>
            </a:endParaRPr>
          </a:p>
          <a:p>
            <a:pPr marL="57150" lvl="1" indent="0">
              <a:buNone/>
            </a:pPr>
            <a:r>
              <a:rPr lang="en-US" dirty="0" smtClean="0">
                <a:ea typeface="Lucida Grande"/>
                <a:cs typeface="Lucida Grande"/>
              </a:rPr>
              <a:t>“I </a:t>
            </a:r>
            <a:r>
              <a:rPr lang="en-US" dirty="0">
                <a:ea typeface="Lucida Grande"/>
                <a:cs typeface="Lucida Grande"/>
              </a:rPr>
              <a:t>think it’s a good idea, people make appointments and it helps to recall when to </a:t>
            </a:r>
            <a:r>
              <a:rPr lang="en-US" dirty="0" smtClean="0">
                <a:ea typeface="Lucida Grande"/>
                <a:cs typeface="Lucida Grande"/>
              </a:rPr>
              <a:t>do….It </a:t>
            </a:r>
            <a:r>
              <a:rPr lang="en-US" dirty="0">
                <a:ea typeface="Lucida Grande"/>
                <a:cs typeface="Lucida Grande"/>
              </a:rPr>
              <a:t>would be helpful if there are extenuating circumstances, like mine, to include a phone number</a:t>
            </a:r>
            <a:r>
              <a:rPr lang="en-US" dirty="0" smtClean="0">
                <a:ea typeface="Lucida Grande"/>
                <a:cs typeface="Lucida Grande"/>
              </a:rPr>
              <a:t>.”</a:t>
            </a:r>
            <a:endParaRPr lang="en-US" dirty="0" smtClean="0"/>
          </a:p>
          <a:p>
            <a:pPr marL="514350" indent="-457200"/>
            <a:endParaRPr lang="en-US" dirty="0" smtClean="0"/>
          </a:p>
          <a:p>
            <a:endParaRPr lang="en-US" dirty="0"/>
          </a:p>
          <a:p>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668891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20"/>
            <a:ext cx="8229600" cy="1143000"/>
          </a:xfrm>
        </p:spPr>
        <p:txBody>
          <a:bodyPr>
            <a:normAutofit/>
          </a:bodyPr>
          <a:lstStyle/>
          <a:p>
            <a:r>
              <a:rPr lang="en-US" sz="3600" dirty="0" smtClean="0"/>
              <a:t>Patient Experience with Text Messaging</a:t>
            </a:r>
            <a:endParaRPr lang="en-US" sz="3600" dirty="0"/>
          </a:p>
        </p:txBody>
      </p:sp>
      <p:sp>
        <p:nvSpPr>
          <p:cNvPr id="3" name="Content Placeholder 2"/>
          <p:cNvSpPr>
            <a:spLocks noGrp="1"/>
          </p:cNvSpPr>
          <p:nvPr>
            <p:ph idx="1"/>
          </p:nvPr>
        </p:nvSpPr>
        <p:spPr>
          <a:xfrm>
            <a:off x="463909" y="1016720"/>
            <a:ext cx="8229600" cy="4525963"/>
          </a:xfrm>
        </p:spPr>
        <p:txBody>
          <a:bodyPr>
            <a:normAutofit/>
          </a:bodyPr>
          <a:lstStyle/>
          <a:p>
            <a:pPr marL="514350" indent="-457200"/>
            <a:r>
              <a:rPr lang="en-US" dirty="0" smtClean="0"/>
              <a:t>Of the 7 interviewees who received the text message:</a:t>
            </a:r>
          </a:p>
          <a:p>
            <a:pPr lvl="1"/>
            <a:r>
              <a:rPr lang="en-US" dirty="0" smtClean="0"/>
              <a:t>3 came in for testing</a:t>
            </a:r>
          </a:p>
          <a:p>
            <a:pPr lvl="2"/>
            <a:r>
              <a:rPr lang="en-US" dirty="0" smtClean="0"/>
              <a:t>2 noted that the second message prompted them to come in</a:t>
            </a:r>
          </a:p>
          <a:p>
            <a:pPr lvl="1"/>
            <a:r>
              <a:rPr lang="en-US" dirty="0" smtClean="0"/>
              <a:t>The 4 who did not come had the test done with another doctor (n=1), were waiting to test at their annual appointment (n=1), or did not think they were due (n=2)</a:t>
            </a:r>
          </a:p>
          <a:p>
            <a:endParaRPr lang="en-US" dirty="0"/>
          </a:p>
          <a:p>
            <a:endParaRPr lang="en-US" dirty="0"/>
          </a:p>
          <a:p>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303758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20"/>
            <a:ext cx="8229600" cy="1143000"/>
          </a:xfrm>
        </p:spPr>
        <p:txBody>
          <a:bodyPr>
            <a:normAutofit/>
          </a:bodyPr>
          <a:lstStyle/>
          <a:p>
            <a:r>
              <a:rPr lang="en-US" sz="3600" dirty="0" smtClean="0"/>
              <a:t>Patient Experience with Text Messaging</a:t>
            </a:r>
            <a:endParaRPr lang="en-US" sz="3600" dirty="0"/>
          </a:p>
        </p:txBody>
      </p:sp>
      <p:sp>
        <p:nvSpPr>
          <p:cNvPr id="3" name="Content Placeholder 2"/>
          <p:cNvSpPr>
            <a:spLocks noGrp="1"/>
          </p:cNvSpPr>
          <p:nvPr>
            <p:ph idx="1"/>
          </p:nvPr>
        </p:nvSpPr>
        <p:spPr>
          <a:xfrm>
            <a:off x="463909" y="1016720"/>
            <a:ext cx="8229600" cy="4525963"/>
          </a:xfrm>
        </p:spPr>
        <p:txBody>
          <a:bodyPr>
            <a:normAutofit lnSpcReduction="10000"/>
          </a:bodyPr>
          <a:lstStyle/>
          <a:p>
            <a:pPr marL="0" lvl="0" indent="0">
              <a:buNone/>
            </a:pPr>
            <a:r>
              <a:rPr lang="en-US" b="1" dirty="0"/>
              <a:t>How concerned are you, if at all, about the privacy of your health information in text messages?</a:t>
            </a:r>
            <a:endParaRPr lang="en-US" dirty="0"/>
          </a:p>
          <a:p>
            <a:pPr marL="0" indent="0">
              <a:buNone/>
            </a:pPr>
            <a:endParaRPr lang="en-US" dirty="0"/>
          </a:p>
          <a:p>
            <a:pPr lvl="1"/>
            <a:r>
              <a:rPr lang="en-US" dirty="0" smtClean="0"/>
              <a:t>5 did not want  actual health information communicated in accessible formats</a:t>
            </a:r>
          </a:p>
          <a:p>
            <a:pPr lvl="1"/>
            <a:r>
              <a:rPr lang="en-US" dirty="0" smtClean="0"/>
              <a:t>1 had no concern</a:t>
            </a:r>
          </a:p>
          <a:p>
            <a:pPr lvl="1"/>
            <a:r>
              <a:rPr lang="en-US" dirty="0" smtClean="0"/>
              <a:t>1 person was very concerned</a:t>
            </a:r>
          </a:p>
          <a:p>
            <a:pPr lvl="1"/>
            <a:r>
              <a:rPr lang="en-US" dirty="0" smtClean="0"/>
              <a:t>1 person did not know</a:t>
            </a:r>
          </a:p>
          <a:p>
            <a:endParaRPr lang="en-US" dirty="0"/>
          </a:p>
          <a:p>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260539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a:xfrm>
            <a:off x="457200" y="1417638"/>
            <a:ext cx="8229600" cy="4525963"/>
          </a:xfrm>
        </p:spPr>
        <p:txBody>
          <a:bodyPr>
            <a:normAutofit/>
          </a:bodyPr>
          <a:lstStyle/>
          <a:p>
            <a:r>
              <a:rPr lang="en-US" sz="2800" dirty="0" smtClean="0"/>
              <a:t>This research was funded </a:t>
            </a:r>
            <a:r>
              <a:rPr lang="en-US" sz="2800" dirty="0"/>
              <a:t>by the Office of the National Coordinator for Health Information Technology </a:t>
            </a:r>
            <a:r>
              <a:rPr lang="en-US" sz="2800" dirty="0" smtClean="0"/>
              <a:t>(</a:t>
            </a:r>
            <a:r>
              <a:rPr lang="en-US" sz="2800" dirty="0"/>
              <a:t>A</a:t>
            </a:r>
            <a:r>
              <a:rPr lang="en-US" sz="2800" dirty="0" smtClean="0"/>
              <a:t>ward </a:t>
            </a:r>
            <a:r>
              <a:rPr lang="en-US" sz="2800" dirty="0"/>
              <a:t>N</a:t>
            </a:r>
            <a:r>
              <a:rPr lang="en-US" sz="2800" dirty="0" smtClean="0"/>
              <a:t>umber 10775336) </a:t>
            </a:r>
            <a:r>
              <a:rPr lang="en-US" sz="2800" dirty="0"/>
              <a:t>and by the Northwest EHR Collaborative. </a:t>
            </a:r>
            <a:endParaRPr lang="en-US" sz="2800" dirty="0" smtClean="0"/>
          </a:p>
          <a:p>
            <a:r>
              <a:rPr lang="en-US" sz="2800" dirty="0" smtClean="0"/>
              <a:t>The </a:t>
            </a:r>
            <a:r>
              <a:rPr lang="en-US" sz="2800" dirty="0"/>
              <a:t>content is solely the responsibility of the authors and does not necessarily represent the official views of the Office of the National Coordinator for Health Information Technology.</a:t>
            </a:r>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7664828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92709"/>
            <a:ext cx="8236309" cy="1918896"/>
          </a:xfrm>
        </p:spPr>
        <p:txBody>
          <a:bodyPr>
            <a:normAutofit fontScale="90000"/>
          </a:bodyPr>
          <a:lstStyle/>
          <a:p>
            <a:pPr lvl="0"/>
            <a:r>
              <a:rPr lang="en-US" sz="3600" b="1" dirty="0"/>
              <a:t>There are many ways to get health reminders like this – phone, text message, postal mail, email. What do you think about getting a health reminder via text message compared to these other ways?</a:t>
            </a:r>
            <a:endParaRPr lang="en-US" sz="3600" dirty="0"/>
          </a:p>
        </p:txBody>
      </p:sp>
      <p:sp>
        <p:nvSpPr>
          <p:cNvPr id="3" name="Content Placeholder 2"/>
          <p:cNvSpPr>
            <a:spLocks noGrp="1"/>
          </p:cNvSpPr>
          <p:nvPr>
            <p:ph idx="1"/>
          </p:nvPr>
        </p:nvSpPr>
        <p:spPr>
          <a:xfrm>
            <a:off x="463909" y="1016720"/>
            <a:ext cx="8229600" cy="4525963"/>
          </a:xfrm>
        </p:spPr>
        <p:txBody>
          <a:bodyPr>
            <a:normAutofit/>
          </a:bodyPr>
          <a:lstStyle/>
          <a:p>
            <a:endParaRPr lang="en-US" dirty="0"/>
          </a:p>
          <a:p>
            <a:endParaRPr lang="en-US" dirty="0" smtClean="0"/>
          </a:p>
          <a:p>
            <a:pPr marL="457200" lvl="1" indent="0">
              <a:buNone/>
            </a:pPr>
            <a:endParaRPr lang="en-US" dirty="0"/>
          </a:p>
        </p:txBody>
      </p:sp>
      <p:sp>
        <p:nvSpPr>
          <p:cNvPr id="4" name="Footer Placeholder 3"/>
          <p:cNvSpPr>
            <a:spLocks noGrp="1"/>
          </p:cNvSpPr>
          <p:nvPr>
            <p:ph type="ftr" sz="quarter" idx="11"/>
          </p:nvPr>
        </p:nvSpPr>
        <p:spPr/>
        <p:txBody>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35316380"/>
              </p:ext>
            </p:extLst>
          </p:nvPr>
        </p:nvGraphicFramePr>
        <p:xfrm>
          <a:off x="1524000" y="3117126"/>
          <a:ext cx="6096000" cy="2560320"/>
        </p:xfrm>
        <a:graphic>
          <a:graphicData uri="http://schemas.openxmlformats.org/drawingml/2006/table">
            <a:tbl>
              <a:tblPr firstRow="1" bandRow="1">
                <a:tableStyleId>{5C22544A-7EE6-4342-B048-85BDC9FD1C3A}</a:tableStyleId>
              </a:tblPr>
              <a:tblGrid>
                <a:gridCol w="3048000"/>
                <a:gridCol w="3048000"/>
              </a:tblGrid>
              <a:tr h="158777">
                <a:tc>
                  <a:txBody>
                    <a:bodyPr/>
                    <a:lstStyle/>
                    <a:p>
                      <a:r>
                        <a:rPr lang="en-US" dirty="0" smtClean="0"/>
                        <a:t>Method Preferred</a:t>
                      </a:r>
                      <a:endParaRPr lang="en-US" dirty="0"/>
                    </a:p>
                  </a:txBody>
                  <a:tcPr/>
                </a:tc>
                <a:tc>
                  <a:txBody>
                    <a:bodyPr/>
                    <a:lstStyle/>
                    <a:p>
                      <a:pPr algn="ctr"/>
                      <a:r>
                        <a:rPr lang="en-US" dirty="0" smtClean="0"/>
                        <a:t>Participant</a:t>
                      </a:r>
                      <a:r>
                        <a:rPr lang="en-US" baseline="0" dirty="0" smtClean="0"/>
                        <a:t>s (n=8)</a:t>
                      </a:r>
                      <a:endParaRPr lang="en-US" dirty="0"/>
                    </a:p>
                  </a:txBody>
                  <a:tcPr anchor="ctr"/>
                </a:tc>
              </a:tr>
              <a:tr h="160983">
                <a:tc>
                  <a:txBody>
                    <a:bodyPr/>
                    <a:lstStyle/>
                    <a:p>
                      <a:r>
                        <a:rPr lang="en-US" dirty="0" smtClean="0"/>
                        <a:t>Text</a:t>
                      </a:r>
                      <a:endParaRPr lang="en-US" dirty="0"/>
                    </a:p>
                  </a:txBody>
                  <a:tcPr/>
                </a:tc>
                <a:tc>
                  <a:txBody>
                    <a:bodyPr/>
                    <a:lstStyle/>
                    <a:p>
                      <a:pPr algn="ctr"/>
                      <a:r>
                        <a:rPr lang="en-US" dirty="0" smtClean="0"/>
                        <a:t>2</a:t>
                      </a:r>
                      <a:endParaRPr lang="en-US" dirty="0"/>
                    </a:p>
                  </a:txBody>
                  <a:tcPr anchor="ctr"/>
                </a:tc>
              </a:tr>
              <a:tr h="160983">
                <a:tc>
                  <a:txBody>
                    <a:bodyPr/>
                    <a:lstStyle/>
                    <a:p>
                      <a:r>
                        <a:rPr lang="en-US" dirty="0" smtClean="0"/>
                        <a:t>Email</a:t>
                      </a:r>
                      <a:endParaRPr lang="en-US" dirty="0"/>
                    </a:p>
                  </a:txBody>
                  <a:tcPr/>
                </a:tc>
                <a:tc>
                  <a:txBody>
                    <a:bodyPr/>
                    <a:lstStyle/>
                    <a:p>
                      <a:pPr algn="ctr"/>
                      <a:r>
                        <a:rPr lang="en-US" dirty="0" smtClean="0"/>
                        <a:t>2</a:t>
                      </a:r>
                      <a:endParaRPr lang="en-US" dirty="0"/>
                    </a:p>
                  </a:txBody>
                  <a:tcPr anchor="ctr"/>
                </a:tc>
              </a:tr>
              <a:tr h="160983">
                <a:tc>
                  <a:txBody>
                    <a:bodyPr/>
                    <a:lstStyle/>
                    <a:p>
                      <a:r>
                        <a:rPr lang="en-US" dirty="0" smtClean="0"/>
                        <a:t>Text or email</a:t>
                      </a:r>
                      <a:endParaRPr lang="en-US" dirty="0"/>
                    </a:p>
                  </a:txBody>
                  <a:tcPr/>
                </a:tc>
                <a:tc>
                  <a:txBody>
                    <a:bodyPr/>
                    <a:lstStyle/>
                    <a:p>
                      <a:pPr algn="ctr"/>
                      <a:r>
                        <a:rPr lang="en-US" dirty="0" smtClean="0"/>
                        <a:t>1</a:t>
                      </a:r>
                      <a:endParaRPr lang="en-US" dirty="0"/>
                    </a:p>
                  </a:txBody>
                  <a:tcPr anchor="ctr"/>
                </a:tc>
              </a:tr>
              <a:tr h="160983">
                <a:tc>
                  <a:txBody>
                    <a:bodyPr/>
                    <a:lstStyle/>
                    <a:p>
                      <a:r>
                        <a:rPr lang="en-US" dirty="0" smtClean="0"/>
                        <a:t>Text, email or phone</a:t>
                      </a:r>
                      <a:endParaRPr lang="en-US" dirty="0"/>
                    </a:p>
                  </a:txBody>
                  <a:tcPr/>
                </a:tc>
                <a:tc>
                  <a:txBody>
                    <a:bodyPr/>
                    <a:lstStyle/>
                    <a:p>
                      <a:pPr algn="ctr"/>
                      <a:r>
                        <a:rPr lang="en-US" dirty="0" smtClean="0"/>
                        <a:t>1</a:t>
                      </a:r>
                      <a:endParaRPr lang="en-US" dirty="0"/>
                    </a:p>
                  </a:txBody>
                  <a:tcPr anchor="ctr"/>
                </a:tc>
              </a:tr>
              <a:tr h="160983">
                <a:tc>
                  <a:txBody>
                    <a:bodyPr/>
                    <a:lstStyle/>
                    <a:p>
                      <a:r>
                        <a:rPr lang="en-US" dirty="0" smtClean="0"/>
                        <a:t>Mail</a:t>
                      </a:r>
                      <a:endParaRPr lang="en-US" dirty="0"/>
                    </a:p>
                  </a:txBody>
                  <a:tcPr/>
                </a:tc>
                <a:tc>
                  <a:txBody>
                    <a:bodyPr/>
                    <a:lstStyle/>
                    <a:p>
                      <a:pPr algn="ctr"/>
                      <a:r>
                        <a:rPr lang="en-US" dirty="0" smtClean="0"/>
                        <a:t>1</a:t>
                      </a:r>
                      <a:endParaRPr lang="en-US" dirty="0"/>
                    </a:p>
                  </a:txBody>
                  <a:tcPr anchor="ctr"/>
                </a:tc>
              </a:tr>
              <a:tr h="160983">
                <a:tc>
                  <a:txBody>
                    <a:bodyPr/>
                    <a:lstStyle/>
                    <a:p>
                      <a:r>
                        <a:rPr lang="en-US" dirty="0" smtClean="0"/>
                        <a:t>Phone</a:t>
                      </a:r>
                      <a:endParaRPr lang="en-US" dirty="0"/>
                    </a:p>
                  </a:txBody>
                  <a:tcPr/>
                </a:tc>
                <a:tc>
                  <a:txBody>
                    <a:bodyPr/>
                    <a:lstStyle/>
                    <a:p>
                      <a:pPr algn="ctr"/>
                      <a:r>
                        <a:rPr lang="en-US" dirty="0" smtClean="0"/>
                        <a:t>1</a:t>
                      </a:r>
                      <a:endParaRPr lang="en-US" dirty="0"/>
                    </a:p>
                  </a:txBody>
                  <a:tcPr anchor="ctr"/>
                </a:tc>
              </a:tr>
            </a:tbl>
          </a:graphicData>
        </a:graphic>
      </p:graphicFrame>
    </p:spTree>
    <p:extLst>
      <p:ext uri="{BB962C8B-B14F-4D97-AF65-F5344CB8AC3E}">
        <p14:creationId xmlns:p14="http://schemas.microsoft.com/office/powerpoint/2010/main" val="119522554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dirty="0" smtClean="0"/>
              <a:t>Main Findings</a:t>
            </a:r>
            <a:endParaRPr lang="en-US" dirty="0"/>
          </a:p>
        </p:txBody>
      </p:sp>
      <p:sp>
        <p:nvSpPr>
          <p:cNvPr id="3" name="Content Placeholder 2"/>
          <p:cNvSpPr>
            <a:spLocks noGrp="1"/>
          </p:cNvSpPr>
          <p:nvPr>
            <p:ph idx="1"/>
          </p:nvPr>
        </p:nvSpPr>
        <p:spPr>
          <a:xfrm>
            <a:off x="457200" y="1007152"/>
            <a:ext cx="8229600" cy="4525963"/>
          </a:xfrm>
        </p:spPr>
        <p:txBody>
          <a:bodyPr>
            <a:normAutofit fontScale="85000" lnSpcReduction="10000"/>
          </a:bodyPr>
          <a:lstStyle/>
          <a:p>
            <a:endParaRPr lang="en-US" dirty="0" smtClean="0"/>
          </a:p>
          <a:p>
            <a:r>
              <a:rPr lang="en-US" dirty="0" smtClean="0"/>
              <a:t>A first text message reminder significantly increased LDL testing among rural patients overdue for this test.</a:t>
            </a:r>
          </a:p>
          <a:p>
            <a:endParaRPr lang="en-US" dirty="0"/>
          </a:p>
          <a:p>
            <a:r>
              <a:rPr lang="en-US" dirty="0" smtClean="0"/>
              <a:t>After three months, patients with no text message reminders nearly “caught up” with LDL testing compared with patient who had received reminders.</a:t>
            </a:r>
          </a:p>
          <a:p>
            <a:endParaRPr lang="en-US" dirty="0"/>
          </a:p>
          <a:p>
            <a:r>
              <a:rPr lang="en-US" dirty="0" smtClean="0"/>
              <a:t>This pilot study had a small sample size, so a larger study is needed.</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42639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dirty="0" smtClean="0"/>
              <a:t>Main Findings</a:t>
            </a:r>
            <a:endParaRPr lang="en-US" dirty="0"/>
          </a:p>
        </p:txBody>
      </p:sp>
      <p:sp>
        <p:nvSpPr>
          <p:cNvPr id="3" name="Content Placeholder 2"/>
          <p:cNvSpPr>
            <a:spLocks noGrp="1"/>
          </p:cNvSpPr>
          <p:nvPr>
            <p:ph idx="1"/>
          </p:nvPr>
        </p:nvSpPr>
        <p:spPr>
          <a:xfrm>
            <a:off x="457200" y="1007152"/>
            <a:ext cx="8229600" cy="4525963"/>
          </a:xfrm>
        </p:spPr>
        <p:txBody>
          <a:bodyPr>
            <a:normAutofit lnSpcReduction="10000"/>
          </a:bodyPr>
          <a:lstStyle/>
          <a:p>
            <a:r>
              <a:rPr lang="en-US" dirty="0" smtClean="0"/>
              <a:t>A majority of patients engaged in text messaging with </a:t>
            </a:r>
            <a:r>
              <a:rPr lang="en-US" dirty="0" smtClean="0"/>
              <a:t>their provider </a:t>
            </a:r>
            <a:r>
              <a:rPr lang="en-US" dirty="0" smtClean="0"/>
              <a:t>(</a:t>
            </a:r>
            <a:r>
              <a:rPr lang="en-US" dirty="0" smtClean="0"/>
              <a:t>67.9%)</a:t>
            </a:r>
          </a:p>
          <a:p>
            <a:endParaRPr lang="en-US" dirty="0"/>
          </a:p>
          <a:p>
            <a:r>
              <a:rPr lang="en-US" dirty="0" smtClean="0"/>
              <a:t>The minority of those who text messaged back said they would be coming in for their LDL tests</a:t>
            </a:r>
          </a:p>
          <a:p>
            <a:pPr lvl="1"/>
            <a:r>
              <a:rPr lang="en-US" dirty="0" smtClean="0"/>
              <a:t>40% after message 1 </a:t>
            </a:r>
          </a:p>
          <a:p>
            <a:pPr lvl="1"/>
            <a:r>
              <a:rPr lang="en-US" dirty="0" smtClean="0"/>
              <a:t>42.9%  after message 2 </a:t>
            </a:r>
          </a:p>
          <a:p>
            <a:pPr lvl="1"/>
            <a:r>
              <a:rPr lang="en-US" dirty="0" smtClean="0"/>
              <a:t>16.7%  after message 3</a:t>
            </a:r>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5848792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dirty="0" smtClean="0"/>
              <a:t>Main Findings</a:t>
            </a:r>
            <a:endParaRPr lang="en-US" dirty="0"/>
          </a:p>
        </p:txBody>
      </p:sp>
      <p:sp>
        <p:nvSpPr>
          <p:cNvPr id="3" name="Content Placeholder 2"/>
          <p:cNvSpPr>
            <a:spLocks noGrp="1"/>
          </p:cNvSpPr>
          <p:nvPr>
            <p:ph idx="1"/>
          </p:nvPr>
        </p:nvSpPr>
        <p:spPr>
          <a:xfrm>
            <a:off x="457200" y="1007152"/>
            <a:ext cx="8229600" cy="4525963"/>
          </a:xfrm>
        </p:spPr>
        <p:txBody>
          <a:bodyPr>
            <a:normAutofit lnSpcReduction="10000"/>
          </a:bodyPr>
          <a:lstStyle/>
          <a:p>
            <a:r>
              <a:rPr lang="en-US" dirty="0" smtClean="0"/>
              <a:t>Most patients had a positive experience with text message reminders, but did not want health information transmitted by text message.</a:t>
            </a:r>
          </a:p>
          <a:p>
            <a:endParaRPr lang="en-US" dirty="0"/>
          </a:p>
          <a:p>
            <a:r>
              <a:rPr lang="en-US" dirty="0" smtClean="0"/>
              <a:t>Half of those interviewed rated text messaging as a preferred method for getting health reminders, others preferred other methods (e-mail, phone, postal mail)</a:t>
            </a:r>
          </a:p>
          <a:p>
            <a:endParaRPr lang="en-US" dirty="0" smtClean="0"/>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7352497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Excluded adults over 75 years of age</a:t>
            </a:r>
          </a:p>
          <a:p>
            <a:endParaRPr lang="en-US" dirty="0"/>
          </a:p>
          <a:p>
            <a:r>
              <a:rPr lang="en-US" dirty="0" smtClean="0"/>
              <a:t>Small sample size</a:t>
            </a:r>
          </a:p>
          <a:p>
            <a:endParaRPr lang="en-US" dirty="0"/>
          </a:p>
          <a:p>
            <a:r>
              <a:rPr lang="en-US" dirty="0" smtClean="0"/>
              <a:t>Special</a:t>
            </a:r>
            <a:r>
              <a:rPr lang="en-US" dirty="0" smtClean="0"/>
              <a:t> </a:t>
            </a:r>
            <a:r>
              <a:rPr lang="en-US" dirty="0" smtClean="0"/>
              <a:t>procedures gathered cell phone numbers – not always available</a:t>
            </a:r>
          </a:p>
          <a:p>
            <a:pPr marL="0" indent="0">
              <a:buNone/>
            </a:pPr>
            <a:endParaRPr lang="en-US" dirty="0"/>
          </a:p>
          <a:p>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165656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smtClean="0"/>
              <a:t>Conclusions</a:t>
            </a:r>
            <a:endParaRPr lang="en-US" dirty="0"/>
          </a:p>
        </p:txBody>
      </p:sp>
      <p:sp>
        <p:nvSpPr>
          <p:cNvPr id="3" name="Content Placeholder 2"/>
          <p:cNvSpPr>
            <a:spLocks noGrp="1"/>
          </p:cNvSpPr>
          <p:nvPr>
            <p:ph idx="1"/>
          </p:nvPr>
        </p:nvSpPr>
        <p:spPr>
          <a:xfrm>
            <a:off x="457200" y="160524"/>
            <a:ext cx="8229600" cy="5111653"/>
          </a:xfrm>
        </p:spPr>
        <p:txBody>
          <a:bodyPr>
            <a:normAutofit/>
          </a:bodyPr>
          <a:lstStyle/>
          <a:p>
            <a:endParaRPr lang="en-US" dirty="0" smtClean="0"/>
          </a:p>
          <a:p>
            <a:endParaRPr lang="en-US" dirty="0" smtClean="0"/>
          </a:p>
          <a:p>
            <a:r>
              <a:rPr lang="en-US" sz="3600" dirty="0" smtClean="0"/>
              <a:t>Text message reminders may result in clinically meaningful improvements in adherence to recommended laboratory monitoring</a:t>
            </a:r>
            <a:endParaRPr lang="en-US" sz="3600" dirty="0"/>
          </a:p>
          <a:p>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516836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smtClean="0"/>
              <a:t>Conclusions</a:t>
            </a:r>
            <a:endParaRPr lang="en-US" dirty="0"/>
          </a:p>
        </p:txBody>
      </p:sp>
      <p:sp>
        <p:nvSpPr>
          <p:cNvPr id="3" name="Content Placeholder 2"/>
          <p:cNvSpPr>
            <a:spLocks noGrp="1"/>
          </p:cNvSpPr>
          <p:nvPr>
            <p:ph idx="1"/>
          </p:nvPr>
        </p:nvSpPr>
        <p:spPr>
          <a:xfrm>
            <a:off x="457200" y="160524"/>
            <a:ext cx="8229600" cy="6020143"/>
          </a:xfrm>
        </p:spPr>
        <p:txBody>
          <a:bodyPr>
            <a:normAutofit fontScale="92500" lnSpcReduction="20000"/>
          </a:bodyPr>
          <a:lstStyle/>
          <a:p>
            <a:endParaRPr lang="en-US" dirty="0" smtClean="0"/>
          </a:p>
          <a:p>
            <a:endParaRPr lang="en-US" dirty="0" smtClean="0"/>
          </a:p>
          <a:p>
            <a:r>
              <a:rPr lang="en-US" sz="3600" dirty="0" smtClean="0"/>
              <a:t>In this study, the greatest testing effect was after the first text message.</a:t>
            </a:r>
          </a:p>
          <a:p>
            <a:endParaRPr lang="en-US" sz="3600" dirty="0" smtClean="0"/>
          </a:p>
          <a:p>
            <a:r>
              <a:rPr lang="en-US" sz="3600" dirty="0" smtClean="0"/>
              <a:t>Some of those who came in for LDL testing after the first text message may have been tested within a few months anyway. </a:t>
            </a:r>
          </a:p>
          <a:p>
            <a:endParaRPr lang="en-US" sz="3600" dirty="0" smtClean="0"/>
          </a:p>
          <a:p>
            <a:r>
              <a:rPr lang="en-US" sz="3600" dirty="0" smtClean="0"/>
              <a:t>Though not statistically significant, more individuals who received text messages did get LDL testing after 3 months.</a:t>
            </a:r>
            <a:endParaRPr lang="en-US" sz="3600" dirty="0"/>
          </a:p>
          <a:p>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9952372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smtClean="0"/>
              <a:t>Conclusions</a:t>
            </a:r>
            <a:endParaRPr lang="en-US" dirty="0"/>
          </a:p>
        </p:txBody>
      </p:sp>
      <p:sp>
        <p:nvSpPr>
          <p:cNvPr id="3" name="Content Placeholder 2"/>
          <p:cNvSpPr>
            <a:spLocks noGrp="1"/>
          </p:cNvSpPr>
          <p:nvPr>
            <p:ph idx="1"/>
          </p:nvPr>
        </p:nvSpPr>
        <p:spPr>
          <a:xfrm>
            <a:off x="457200" y="160524"/>
            <a:ext cx="8229600" cy="5111653"/>
          </a:xfrm>
        </p:spPr>
        <p:txBody>
          <a:bodyPr>
            <a:normAutofit fontScale="92500" lnSpcReduction="10000"/>
          </a:bodyPr>
          <a:lstStyle/>
          <a:p>
            <a:endParaRPr lang="en-US" dirty="0" smtClean="0"/>
          </a:p>
          <a:p>
            <a:endParaRPr lang="en-US" dirty="0" smtClean="0"/>
          </a:p>
          <a:p>
            <a:r>
              <a:rPr lang="en-US" dirty="0" smtClean="0"/>
              <a:t>Given this study’s findings, among 1000 patients needing an LDL test, the number tested within 3 months would be: </a:t>
            </a:r>
          </a:p>
          <a:p>
            <a:pPr lvl="1"/>
            <a:r>
              <a:rPr lang="en-US" dirty="0" smtClean="0"/>
              <a:t>354 if reminded by text message </a:t>
            </a:r>
            <a:endParaRPr lang="en-US" dirty="0"/>
          </a:p>
          <a:p>
            <a:pPr lvl="1"/>
            <a:r>
              <a:rPr lang="en-US" dirty="0" smtClean="0"/>
              <a:t>300 if not reminded </a:t>
            </a:r>
          </a:p>
          <a:p>
            <a:pPr marL="457200" lvl="1" indent="0">
              <a:buNone/>
            </a:pPr>
            <a:endParaRPr lang="en-US" dirty="0" smtClean="0"/>
          </a:p>
          <a:p>
            <a:pPr marL="57150" indent="0">
              <a:buNone/>
            </a:pPr>
            <a:endParaRPr lang="en-US" dirty="0" smtClean="0"/>
          </a:p>
          <a:p>
            <a:pPr marL="514350" indent="-457200"/>
            <a:r>
              <a:rPr lang="en-US" dirty="0" smtClean="0"/>
              <a:t>Over 50 more patients would come in for testing. </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3903608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smtClean="0"/>
              <a:t>Conclusions</a:t>
            </a:r>
            <a:endParaRPr lang="en-US" dirty="0"/>
          </a:p>
        </p:txBody>
      </p:sp>
      <p:sp>
        <p:nvSpPr>
          <p:cNvPr id="3" name="Content Placeholder 2"/>
          <p:cNvSpPr>
            <a:spLocks noGrp="1"/>
          </p:cNvSpPr>
          <p:nvPr>
            <p:ph idx="1"/>
          </p:nvPr>
        </p:nvSpPr>
        <p:spPr>
          <a:xfrm>
            <a:off x="457200" y="750598"/>
            <a:ext cx="8229600" cy="5111653"/>
          </a:xfrm>
        </p:spPr>
        <p:txBody>
          <a:bodyPr>
            <a:normAutofit/>
          </a:bodyPr>
          <a:lstStyle/>
          <a:p>
            <a:endParaRPr lang="en-US" dirty="0" smtClean="0"/>
          </a:p>
          <a:p>
            <a:r>
              <a:rPr lang="en-US" dirty="0" smtClean="0"/>
              <a:t>Patients have a positive experience with text messaging</a:t>
            </a:r>
          </a:p>
          <a:p>
            <a:endParaRPr lang="en-US" dirty="0"/>
          </a:p>
          <a:p>
            <a:r>
              <a:rPr lang="en-US" dirty="0" smtClean="0"/>
              <a:t>Patients will use text messaging to relay additional information</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2527621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848"/>
            <a:ext cx="8229600" cy="1143000"/>
          </a:xfrm>
        </p:spPr>
        <p:txBody>
          <a:bodyPr/>
          <a:lstStyle/>
          <a:p>
            <a:r>
              <a:rPr lang="en-US" dirty="0" smtClean="0"/>
              <a:t>Next Steps</a:t>
            </a:r>
            <a:endParaRPr lang="en-US" dirty="0"/>
          </a:p>
        </p:txBody>
      </p:sp>
      <p:sp>
        <p:nvSpPr>
          <p:cNvPr id="3" name="Content Placeholder 2"/>
          <p:cNvSpPr>
            <a:spLocks noGrp="1"/>
          </p:cNvSpPr>
          <p:nvPr>
            <p:ph idx="1"/>
          </p:nvPr>
        </p:nvSpPr>
        <p:spPr>
          <a:xfrm>
            <a:off x="457200" y="750598"/>
            <a:ext cx="8229600" cy="5111653"/>
          </a:xfrm>
        </p:spPr>
        <p:txBody>
          <a:bodyPr>
            <a:normAutofit/>
          </a:bodyPr>
          <a:lstStyle/>
          <a:p>
            <a:endParaRPr lang="en-US" dirty="0" smtClean="0"/>
          </a:p>
          <a:p>
            <a:r>
              <a:rPr lang="en-US" dirty="0" smtClean="0"/>
              <a:t>Testing text message reminders in a larger study population</a:t>
            </a:r>
          </a:p>
          <a:p>
            <a:endParaRPr lang="en-US" dirty="0"/>
          </a:p>
          <a:p>
            <a:r>
              <a:rPr lang="en-US" dirty="0" smtClean="0"/>
              <a:t>Better understanding of patient concerns and limits </a:t>
            </a:r>
            <a:r>
              <a:rPr lang="en-US" dirty="0" smtClean="0"/>
              <a:t>regarding health care applications that use </a:t>
            </a:r>
            <a:r>
              <a:rPr lang="en-US" dirty="0" smtClean="0"/>
              <a:t>mobile technology</a:t>
            </a:r>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12076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10053"/>
            <a:ext cx="8229600" cy="4983162"/>
          </a:xfrm>
        </p:spPr>
        <p:txBody>
          <a:bodyPr>
            <a:normAutofit/>
          </a:bodyPr>
          <a:lstStyle/>
          <a:p>
            <a:r>
              <a:rPr lang="en-US" dirty="0" smtClean="0"/>
              <a:t>Increasing alliance of technology and health care</a:t>
            </a:r>
          </a:p>
          <a:p>
            <a:pPr marL="0" indent="0">
              <a:buNone/>
            </a:pPr>
            <a:endParaRPr lang="en-US" dirty="0"/>
          </a:p>
          <a:p>
            <a:r>
              <a:rPr lang="en-US" dirty="0" smtClean="0"/>
              <a:t>EHR most prevalent technology that is increasing the ability to record and monitor care</a:t>
            </a:r>
          </a:p>
          <a:p>
            <a:pPr marL="0" indent="0">
              <a:buNone/>
            </a:pPr>
            <a:endParaRPr lang="en-US" dirty="0"/>
          </a:p>
          <a:p>
            <a:pPr marL="0" indent="0">
              <a:buNone/>
            </a:pPr>
            <a:endParaRPr lang="en-US" dirty="0"/>
          </a:p>
          <a:p>
            <a:endParaRPr lang="en-US" dirty="0" smtClean="0"/>
          </a:p>
          <a:p>
            <a:pPr marL="0" indent="0">
              <a:buNone/>
            </a:pPr>
            <a:endParaRPr lang="en-US" dirty="0" smtClean="0"/>
          </a:p>
        </p:txBody>
      </p:sp>
      <p:sp>
        <p:nvSpPr>
          <p:cNvPr id="4" name="Footer Placeholder 3"/>
          <p:cNvSpPr>
            <a:spLocks noGrp="1"/>
          </p:cNvSpPr>
          <p:nvPr>
            <p:ph type="ftr" sz="quarter" idx="11"/>
          </p:nvPr>
        </p:nvSpPr>
        <p:spPr>
          <a:xfrm>
            <a:off x="0" y="5943602"/>
            <a:ext cx="9144000" cy="914398"/>
          </a:xfrm>
        </p:spPr>
        <p:txBody>
          <a:bodyPr anchor="b"/>
          <a:lstStyle/>
          <a:p>
            <a:pPr algn="l"/>
            <a:endParaRPr lang="en-US" dirty="0" smtClean="0">
              <a:solidFill>
                <a:schemeClr val="tx1">
                  <a:lumMod val="50000"/>
                </a:schemeClr>
              </a:solidFill>
            </a:endParaRPr>
          </a:p>
        </p:txBody>
      </p:sp>
    </p:spTree>
    <p:extLst>
      <p:ext uri="{BB962C8B-B14F-4D97-AF65-F5344CB8AC3E}">
        <p14:creationId xmlns:p14="http://schemas.microsoft.com/office/powerpoint/2010/main" val="232263509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571"/>
            <a:ext cx="8229600" cy="5529261"/>
          </a:xfrm>
        </p:spPr>
        <p:txBody>
          <a:bodyPr>
            <a:normAutofit fontScale="90000"/>
          </a:bodyPr>
          <a:lstStyle/>
          <a:p>
            <a:r>
              <a:rPr lang="en-US" sz="6600" dirty="0" smtClean="0"/>
              <a:t>For more information, contact:</a:t>
            </a:r>
            <a:br>
              <a:rPr lang="en-US" sz="6600" dirty="0" smtClean="0"/>
            </a:br>
            <a:r>
              <a:rPr lang="en-US" sz="6600" dirty="0"/>
              <a:t/>
            </a:r>
            <a:br>
              <a:rPr lang="en-US" sz="6600" dirty="0"/>
            </a:br>
            <a:r>
              <a:rPr lang="en-US" sz="3600" dirty="0" smtClean="0"/>
              <a:t>Laura-Mae Baldwin</a:t>
            </a:r>
            <a:br>
              <a:rPr lang="en-US" sz="3600" dirty="0" smtClean="0"/>
            </a:br>
            <a:r>
              <a:rPr lang="en-US" sz="3600" dirty="0" err="1" smtClean="0"/>
              <a:t>lmb@uw.edu</a:t>
            </a:r>
            <a:r>
              <a:rPr lang="en-US" sz="3600" dirty="0" smtClean="0"/>
              <a:t/>
            </a:r>
            <a:br>
              <a:rPr lang="en-US" sz="3600" dirty="0" smtClean="0"/>
            </a:br>
            <a:r>
              <a:rPr lang="en-US" sz="3600" dirty="0"/>
              <a:t/>
            </a:r>
            <a:br>
              <a:rPr lang="en-US" sz="3600" dirty="0"/>
            </a:br>
            <a:r>
              <a:rPr lang="en-US" sz="3600" dirty="0" smtClean="0"/>
              <a:t>Caitlin Morrison</a:t>
            </a:r>
            <a:br>
              <a:rPr lang="en-US" sz="3600" dirty="0" smtClean="0"/>
            </a:br>
            <a:r>
              <a:rPr lang="en-US" sz="3600" dirty="0" smtClean="0"/>
              <a:t>cm46@uw.edu</a:t>
            </a:r>
            <a:endParaRPr lang="en-US" sz="360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5041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250878"/>
            <a:ext cx="8229600" cy="4692724"/>
          </a:xfrm>
        </p:spPr>
        <p:txBody>
          <a:bodyPr>
            <a:normAutofit fontScale="85000" lnSpcReduction="20000"/>
          </a:bodyPr>
          <a:lstStyle/>
          <a:p>
            <a:pPr marL="0" indent="0">
              <a:buNone/>
            </a:pPr>
            <a:endParaRPr lang="en-US" dirty="0"/>
          </a:p>
          <a:p>
            <a:r>
              <a:rPr lang="en-US" dirty="0" smtClean="0"/>
              <a:t>Patients simultaneously are adopting technologies that may have health applications </a:t>
            </a:r>
          </a:p>
          <a:p>
            <a:endParaRPr lang="en-US" dirty="0"/>
          </a:p>
          <a:p>
            <a:r>
              <a:rPr lang="en-US" dirty="0" smtClean="0"/>
              <a:t>Mobile phone saturation is one of the most dramatic – 85% of adults have a cell phone *</a:t>
            </a:r>
          </a:p>
          <a:p>
            <a:pPr lvl="1"/>
            <a:r>
              <a:rPr lang="en-US" dirty="0" smtClean="0"/>
              <a:t>95% ages 18-34</a:t>
            </a:r>
          </a:p>
          <a:p>
            <a:pPr lvl="1"/>
            <a:r>
              <a:rPr lang="en-US" dirty="0" smtClean="0"/>
              <a:t>92% ages 35-46</a:t>
            </a:r>
          </a:p>
          <a:p>
            <a:pPr lvl="1"/>
            <a:r>
              <a:rPr lang="en-US" dirty="0" smtClean="0"/>
              <a:t>86% ages 47-56</a:t>
            </a:r>
          </a:p>
          <a:p>
            <a:pPr lvl="1"/>
            <a:r>
              <a:rPr lang="en-US" dirty="0" smtClean="0"/>
              <a:t>84% ages 57-65</a:t>
            </a:r>
          </a:p>
          <a:p>
            <a:pPr lvl="1"/>
            <a:r>
              <a:rPr lang="en-US" dirty="0" smtClean="0"/>
              <a:t>68% ages 66-74</a:t>
            </a:r>
          </a:p>
          <a:p>
            <a:pPr lvl="1"/>
            <a:r>
              <a:rPr lang="en-US" dirty="0" smtClean="0"/>
              <a:t>48% ages 75+</a:t>
            </a:r>
            <a:endParaRPr lang="en-US" dirty="0"/>
          </a:p>
          <a:p>
            <a:endParaRPr lang="en-US" dirty="0" smtClean="0"/>
          </a:p>
          <a:p>
            <a:pPr marL="0" indent="0">
              <a:buNone/>
            </a:pPr>
            <a:endParaRPr lang="en-US" dirty="0" smtClean="0"/>
          </a:p>
        </p:txBody>
      </p:sp>
      <p:sp>
        <p:nvSpPr>
          <p:cNvPr id="4" name="Footer Placeholder 3"/>
          <p:cNvSpPr>
            <a:spLocks noGrp="1"/>
          </p:cNvSpPr>
          <p:nvPr>
            <p:ph type="ftr" sz="quarter" idx="11"/>
          </p:nvPr>
        </p:nvSpPr>
        <p:spPr>
          <a:xfrm>
            <a:off x="0" y="5943602"/>
            <a:ext cx="9144000" cy="914398"/>
          </a:xfrm>
        </p:spPr>
        <p:txBody>
          <a:bodyPr anchor="b"/>
          <a:lstStyle/>
          <a:p>
            <a:pPr algn="l"/>
            <a:r>
              <a:rPr lang="en-US" dirty="0" smtClean="0">
                <a:solidFill>
                  <a:schemeClr val="tx1">
                    <a:lumMod val="50000"/>
                  </a:schemeClr>
                </a:solidFill>
              </a:rPr>
              <a:t>*Source: </a:t>
            </a:r>
            <a:r>
              <a:rPr lang="en-US" dirty="0" err="1" smtClean="0">
                <a:solidFill>
                  <a:schemeClr val="tx1">
                    <a:lumMod val="50000"/>
                  </a:schemeClr>
                </a:solidFill>
              </a:rPr>
              <a:t>Zickuhr</a:t>
            </a:r>
            <a:r>
              <a:rPr lang="en-US" dirty="0" smtClean="0">
                <a:solidFill>
                  <a:schemeClr val="tx1">
                    <a:lumMod val="50000"/>
                  </a:schemeClr>
                </a:solidFill>
              </a:rPr>
              <a:t>, Kathryn. Generations and their gadgets. </a:t>
            </a:r>
            <a:r>
              <a:rPr lang="en-US" dirty="0">
                <a:solidFill>
                  <a:schemeClr val="tx1">
                    <a:lumMod val="50000"/>
                  </a:schemeClr>
                </a:solidFill>
              </a:rPr>
              <a:t>Pew Internet &amp; American Life Project, </a:t>
            </a:r>
            <a:r>
              <a:rPr lang="en-US" dirty="0" smtClean="0">
                <a:solidFill>
                  <a:schemeClr val="tx1">
                    <a:lumMod val="50000"/>
                  </a:schemeClr>
                </a:solidFill>
              </a:rPr>
              <a:t>February 3, 2011,</a:t>
            </a:r>
            <a:r>
              <a:rPr lang="en-US" dirty="0">
                <a:solidFill>
                  <a:schemeClr val="tx1">
                    <a:lumMod val="50000"/>
                  </a:schemeClr>
                </a:solidFill>
                <a:hlinkClick r:id="rId3"/>
              </a:rPr>
              <a:t> http://pewinternet.org/Reports/2011/Generations-and-gadgets.aspx</a:t>
            </a:r>
            <a:r>
              <a:rPr lang="en-US" dirty="0" smtClean="0">
                <a:solidFill>
                  <a:schemeClr val="tx1">
                    <a:lumMod val="50000"/>
                  </a:schemeClr>
                </a:solidFill>
              </a:rPr>
              <a:t>accessed </a:t>
            </a:r>
            <a:r>
              <a:rPr lang="en-US" dirty="0">
                <a:solidFill>
                  <a:schemeClr val="tx1">
                    <a:lumMod val="50000"/>
                  </a:schemeClr>
                </a:solidFill>
              </a:rPr>
              <a:t>on </a:t>
            </a:r>
            <a:r>
              <a:rPr lang="en-US" dirty="0" smtClean="0">
                <a:solidFill>
                  <a:schemeClr val="tx1">
                    <a:lumMod val="50000"/>
                  </a:schemeClr>
                </a:solidFill>
              </a:rPr>
              <a:t>June 5, 2013.</a:t>
            </a:r>
          </a:p>
        </p:txBody>
      </p:sp>
    </p:spTree>
    <p:extLst>
      <p:ext uri="{BB962C8B-B14F-4D97-AF65-F5344CB8AC3E}">
        <p14:creationId xmlns:p14="http://schemas.microsoft.com/office/powerpoint/2010/main" val="35467221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Questions</a:t>
            </a:r>
            <a:endParaRPr lang="en-US" dirty="0"/>
          </a:p>
        </p:txBody>
      </p:sp>
      <p:sp>
        <p:nvSpPr>
          <p:cNvPr id="3" name="Content Placeholder 2"/>
          <p:cNvSpPr>
            <a:spLocks noGrp="1"/>
          </p:cNvSpPr>
          <p:nvPr>
            <p:ph idx="1"/>
          </p:nvPr>
        </p:nvSpPr>
        <p:spPr>
          <a:xfrm>
            <a:off x="457200" y="1125576"/>
            <a:ext cx="8229600" cy="4525963"/>
          </a:xfrm>
        </p:spPr>
        <p:txBody>
          <a:bodyPr>
            <a:normAutofit fontScale="92500" lnSpcReduction="10000"/>
          </a:bodyPr>
          <a:lstStyle/>
          <a:p>
            <a:pPr marL="0" indent="0">
              <a:buNone/>
            </a:pPr>
            <a:endParaRPr lang="en-US" dirty="0" smtClean="0"/>
          </a:p>
          <a:p>
            <a:r>
              <a:rPr lang="en-US" dirty="0" smtClean="0"/>
              <a:t>Can patient text messaging reminders improve adherence to recommended care?</a:t>
            </a:r>
          </a:p>
          <a:p>
            <a:endParaRPr lang="en-US" dirty="0" smtClean="0"/>
          </a:p>
          <a:p>
            <a:r>
              <a:rPr lang="en-US" dirty="0" smtClean="0"/>
              <a:t>Will patients participate in bidirectional </a:t>
            </a:r>
            <a:r>
              <a:rPr lang="en-US" dirty="0"/>
              <a:t>patient-provider </a:t>
            </a:r>
            <a:r>
              <a:rPr lang="en-US" dirty="0" smtClean="0"/>
              <a:t>text messaging?</a:t>
            </a:r>
            <a:endParaRPr lang="en-US" dirty="0"/>
          </a:p>
          <a:p>
            <a:endParaRPr lang="en-US" dirty="0" smtClean="0"/>
          </a:p>
          <a:p>
            <a:r>
              <a:rPr lang="en-US" dirty="0" smtClean="0"/>
              <a:t>How do patients feel about bidirectional text messaging with their medical providers?</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6407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7"/>
            <a:ext cx="8229600" cy="1143000"/>
          </a:xfrm>
        </p:spPr>
        <p:txBody>
          <a:bodyPr/>
          <a:lstStyle/>
          <a:p>
            <a:r>
              <a:rPr lang="en-US" dirty="0" smtClean="0"/>
              <a:t>Recommended Care: Lipid Testing</a:t>
            </a:r>
            <a:endParaRPr lang="en-US" dirty="0"/>
          </a:p>
        </p:txBody>
      </p:sp>
      <p:sp>
        <p:nvSpPr>
          <p:cNvPr id="3" name="Content Placeholder 2"/>
          <p:cNvSpPr>
            <a:spLocks noGrp="1"/>
          </p:cNvSpPr>
          <p:nvPr>
            <p:ph idx="1"/>
          </p:nvPr>
        </p:nvSpPr>
        <p:spPr>
          <a:xfrm>
            <a:off x="457200" y="958815"/>
            <a:ext cx="8229600" cy="4525963"/>
          </a:xfrm>
        </p:spPr>
        <p:txBody>
          <a:bodyPr>
            <a:normAutofit fontScale="92500" lnSpcReduction="10000"/>
          </a:bodyPr>
          <a:lstStyle/>
          <a:p>
            <a:pPr marL="0" indent="0">
              <a:buNone/>
            </a:pPr>
            <a:endParaRPr lang="en-US" dirty="0" smtClean="0"/>
          </a:p>
          <a:p>
            <a:r>
              <a:rPr lang="en-US" dirty="0" smtClean="0"/>
              <a:t>Lipid testing among patients who require ongoing monitoring:</a:t>
            </a:r>
          </a:p>
          <a:p>
            <a:pPr lvl="1"/>
            <a:r>
              <a:rPr lang="en-US" dirty="0" smtClean="0">
                <a:latin typeface="Calibri (Body)"/>
              </a:rPr>
              <a:t>Diabetes </a:t>
            </a:r>
            <a:r>
              <a:rPr lang="en-US" dirty="0">
                <a:latin typeface="Calibri (Body)"/>
              </a:rPr>
              <a:t>Mellitus </a:t>
            </a:r>
            <a:endParaRPr lang="en-US" dirty="0" smtClean="0">
              <a:latin typeface="Calibri (Body)"/>
            </a:endParaRPr>
          </a:p>
          <a:p>
            <a:pPr lvl="1"/>
            <a:r>
              <a:rPr lang="en-US" dirty="0" smtClean="0">
                <a:latin typeface="Calibri (Body)"/>
              </a:rPr>
              <a:t>Ischemic </a:t>
            </a:r>
            <a:r>
              <a:rPr lang="en-US" dirty="0">
                <a:latin typeface="Calibri (Body)"/>
              </a:rPr>
              <a:t>Vascular Disease </a:t>
            </a:r>
            <a:endParaRPr lang="en-US" dirty="0" smtClean="0">
              <a:latin typeface="Calibri (Body)"/>
            </a:endParaRPr>
          </a:p>
          <a:p>
            <a:pPr lvl="1"/>
            <a:r>
              <a:rPr lang="en-US" dirty="0" smtClean="0">
                <a:latin typeface="Calibri (Body)"/>
              </a:rPr>
              <a:t>Coronary </a:t>
            </a:r>
            <a:r>
              <a:rPr lang="en-US" dirty="0">
                <a:latin typeface="Calibri (Body)"/>
              </a:rPr>
              <a:t>Artery Disease </a:t>
            </a:r>
            <a:endParaRPr lang="en-US" dirty="0" smtClean="0">
              <a:latin typeface="Calibri (Body)"/>
            </a:endParaRPr>
          </a:p>
          <a:p>
            <a:pPr lvl="1"/>
            <a:r>
              <a:rPr lang="en-US" dirty="0" smtClean="0">
                <a:latin typeface="Calibri (Body)"/>
              </a:rPr>
              <a:t>Hyperlipidemia</a:t>
            </a:r>
          </a:p>
          <a:p>
            <a:pPr lvl="1"/>
            <a:endParaRPr lang="en-US" dirty="0">
              <a:latin typeface="Calibri (Body)"/>
            </a:endParaRPr>
          </a:p>
          <a:p>
            <a:r>
              <a:rPr lang="en-US" dirty="0" smtClean="0">
                <a:latin typeface="Calibri (Body)"/>
              </a:rPr>
              <a:t>PQRS and NCQA measure important to </a:t>
            </a:r>
            <a:r>
              <a:rPr lang="en-US" dirty="0" smtClean="0">
                <a:latin typeface="Calibri (Body)"/>
              </a:rPr>
              <a:t>the medical group</a:t>
            </a:r>
            <a:endParaRPr lang="en-US" dirty="0">
              <a:latin typeface="Calibri (Body)"/>
            </a:endParaRPr>
          </a:p>
          <a:p>
            <a:endParaRPr lang="en-US" dirty="0" smtClean="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495175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3749040" y="1577623"/>
            <a:ext cx="5207267" cy="4165014"/>
          </a:xfrm>
          <a:prstGeom prst="ellipse">
            <a:avLst/>
          </a:prstGeom>
          <a:solidFill>
            <a:schemeClr val="bg2">
              <a:lumMod val="20000"/>
              <a:lumOff val="80000"/>
              <a:alpha val="23000"/>
            </a:schemeClr>
          </a:solidFill>
        </p:spPr>
        <p:style>
          <a:lnRef idx="1">
            <a:schemeClr val="accent1"/>
          </a:lnRef>
          <a:fillRef idx="3">
            <a:schemeClr val="accent1"/>
          </a:fillRef>
          <a:effectRef idx="2">
            <a:schemeClr val="accent1"/>
          </a:effectRef>
          <a:fontRef idx="minor">
            <a:schemeClr val="lt1"/>
          </a:fontRef>
        </p:style>
        <p:txBody>
          <a:bodyPr rtlCol="0" anchor="t"/>
          <a:lstStyle/>
          <a:p>
            <a:pPr algn="ctr"/>
            <a:r>
              <a:rPr lang="en-US" dirty="0" smtClean="0"/>
              <a:t>Research</a:t>
            </a:r>
          </a:p>
        </p:txBody>
      </p:sp>
      <p:sp>
        <p:nvSpPr>
          <p:cNvPr id="12" name="Oval 11"/>
          <p:cNvSpPr/>
          <p:nvPr/>
        </p:nvSpPr>
        <p:spPr>
          <a:xfrm>
            <a:off x="4813" y="1577622"/>
            <a:ext cx="5053332" cy="4165015"/>
          </a:xfrm>
          <a:prstGeom prst="ellipse">
            <a:avLst/>
          </a:prstGeom>
          <a:solidFill>
            <a:schemeClr val="accent1">
              <a:lumMod val="20000"/>
              <a:lumOff val="80000"/>
              <a:alpha val="28000"/>
            </a:schemeClr>
          </a:solidFill>
        </p:spPr>
        <p:style>
          <a:lnRef idx="1">
            <a:schemeClr val="accent1"/>
          </a:lnRef>
          <a:fillRef idx="3">
            <a:schemeClr val="accent1"/>
          </a:fillRef>
          <a:effectRef idx="2">
            <a:schemeClr val="accent1"/>
          </a:effectRef>
          <a:fontRef idx="minor">
            <a:schemeClr val="lt1"/>
          </a:fontRef>
        </p:style>
        <p:txBody>
          <a:bodyPr rtlCol="0" anchor="t"/>
          <a:lstStyle/>
          <a:p>
            <a:pPr algn="ctr"/>
            <a:r>
              <a:rPr lang="en-US" dirty="0" smtClean="0"/>
              <a:t>Clinical Care</a:t>
            </a:r>
          </a:p>
        </p:txBody>
      </p:sp>
      <p:sp>
        <p:nvSpPr>
          <p:cNvPr id="2" name="Title 1"/>
          <p:cNvSpPr>
            <a:spLocks noGrp="1"/>
          </p:cNvSpPr>
          <p:nvPr>
            <p:ph type="title"/>
          </p:nvPr>
        </p:nvSpPr>
        <p:spPr>
          <a:xfrm>
            <a:off x="462816" y="315047"/>
            <a:ext cx="8229600" cy="1143000"/>
          </a:xfrm>
        </p:spPr>
        <p:txBody>
          <a:bodyPr/>
          <a:lstStyle/>
          <a:p>
            <a:r>
              <a:rPr lang="en-US" dirty="0" smtClean="0"/>
              <a:t>Organizational Structure</a:t>
            </a:r>
            <a:endParaRPr lang="en-US" dirty="0"/>
          </a:p>
        </p:txBody>
      </p:sp>
      <p:sp>
        <p:nvSpPr>
          <p:cNvPr id="4" name="Footer Placeholder 3"/>
          <p:cNvSpPr>
            <a:spLocks noGrp="1"/>
          </p:cNvSpPr>
          <p:nvPr>
            <p:ph type="ftr" sz="quarter" idx="11"/>
          </p:nvPr>
        </p:nvSpPr>
        <p:spPr/>
        <p:txBody>
          <a:bodyPr/>
          <a:lstStyle/>
          <a:p>
            <a:endParaRPr lang="en-US"/>
          </a:p>
        </p:txBody>
      </p:sp>
      <p:sp>
        <p:nvSpPr>
          <p:cNvPr id="6" name="Rectangle 5"/>
          <p:cNvSpPr/>
          <p:nvPr/>
        </p:nvSpPr>
        <p:spPr>
          <a:xfrm>
            <a:off x="1814763" y="4240051"/>
            <a:ext cx="1164656" cy="6063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NWEHR</a:t>
            </a:r>
            <a:endParaRPr lang="en-US" dirty="0"/>
          </a:p>
        </p:txBody>
      </p:sp>
      <p:sp>
        <p:nvSpPr>
          <p:cNvPr id="8" name="Rectangle 7"/>
          <p:cNvSpPr/>
          <p:nvPr/>
        </p:nvSpPr>
        <p:spPr>
          <a:xfrm>
            <a:off x="1814763" y="3062562"/>
            <a:ext cx="1164656" cy="6063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Medical Group</a:t>
            </a:r>
            <a:endParaRPr lang="en-US" dirty="0"/>
          </a:p>
        </p:txBody>
      </p:sp>
      <p:sp>
        <p:nvSpPr>
          <p:cNvPr id="9" name="Rectangle 8"/>
          <p:cNvSpPr/>
          <p:nvPr/>
        </p:nvSpPr>
        <p:spPr>
          <a:xfrm>
            <a:off x="6025416" y="3062562"/>
            <a:ext cx="1164656" cy="6063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UW Research</a:t>
            </a:r>
            <a:endParaRPr lang="en-US" dirty="0"/>
          </a:p>
        </p:txBody>
      </p:sp>
      <p:sp>
        <p:nvSpPr>
          <p:cNvPr id="10" name="Rectangle 9"/>
          <p:cNvSpPr/>
          <p:nvPr/>
        </p:nvSpPr>
        <p:spPr>
          <a:xfrm>
            <a:off x="5945204" y="4240051"/>
            <a:ext cx="1325077" cy="6063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UW Informatics</a:t>
            </a:r>
            <a:endParaRPr lang="en-US" dirty="0"/>
          </a:p>
        </p:txBody>
      </p:sp>
      <p:cxnSp>
        <p:nvCxnSpPr>
          <p:cNvPr id="14" name="Straight Arrow Connector 13"/>
          <p:cNvCxnSpPr>
            <a:stCxn id="8" idx="2"/>
            <a:endCxn id="6" idx="0"/>
          </p:cNvCxnSpPr>
          <p:nvPr/>
        </p:nvCxnSpPr>
        <p:spPr>
          <a:xfrm>
            <a:off x="2397091" y="3668953"/>
            <a:ext cx="0" cy="571098"/>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0" name="Frame 19"/>
          <p:cNvSpPr/>
          <p:nvPr/>
        </p:nvSpPr>
        <p:spPr>
          <a:xfrm>
            <a:off x="1140994" y="2664717"/>
            <a:ext cx="2512194" cy="2579570"/>
          </a:xfrm>
          <a:prstGeom prst="frame">
            <a:avLst/>
          </a:prstGeom>
          <a:solidFill>
            <a:schemeClr val="tx1">
              <a:lumMod val="65000"/>
              <a:alpha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p:cNvSpPr txBox="1"/>
          <p:nvPr/>
        </p:nvSpPr>
        <p:spPr>
          <a:xfrm>
            <a:off x="2073441" y="2630666"/>
            <a:ext cx="647300" cy="369332"/>
          </a:xfrm>
          <a:prstGeom prst="rect">
            <a:avLst/>
          </a:prstGeom>
          <a:noFill/>
        </p:spPr>
        <p:txBody>
          <a:bodyPr wrap="square" rtlCol="0">
            <a:spAutoFit/>
          </a:bodyPr>
          <a:lstStyle/>
          <a:p>
            <a:r>
              <a:rPr lang="en-US" dirty="0" smtClean="0"/>
              <a:t>BAA</a:t>
            </a:r>
            <a:endParaRPr lang="en-US" dirty="0"/>
          </a:p>
        </p:txBody>
      </p:sp>
      <p:cxnSp>
        <p:nvCxnSpPr>
          <p:cNvPr id="24" name="Straight Arrow Connector 23"/>
          <p:cNvCxnSpPr>
            <a:stCxn id="20" idx="3"/>
            <a:endCxn id="9" idx="1"/>
          </p:cNvCxnSpPr>
          <p:nvPr/>
        </p:nvCxnSpPr>
        <p:spPr>
          <a:xfrm flipV="1">
            <a:off x="3653188" y="3365758"/>
            <a:ext cx="2372228" cy="588744"/>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425415" y="3378409"/>
            <a:ext cx="827773" cy="369332"/>
          </a:xfrm>
          <a:prstGeom prst="rect">
            <a:avLst/>
          </a:prstGeom>
          <a:noFill/>
        </p:spPr>
        <p:txBody>
          <a:bodyPr wrap="square" rtlCol="0">
            <a:spAutoFit/>
          </a:bodyPr>
          <a:lstStyle/>
          <a:p>
            <a:r>
              <a:rPr lang="en-US" dirty="0" smtClean="0"/>
              <a:t>IRB</a:t>
            </a:r>
            <a:endParaRPr lang="en-US" dirty="0"/>
          </a:p>
        </p:txBody>
      </p:sp>
      <p:cxnSp>
        <p:nvCxnSpPr>
          <p:cNvPr id="5" name="Straight Arrow Connector 4"/>
          <p:cNvCxnSpPr>
            <a:stCxn id="10" idx="0"/>
            <a:endCxn id="9" idx="2"/>
          </p:cNvCxnSpPr>
          <p:nvPr/>
        </p:nvCxnSpPr>
        <p:spPr>
          <a:xfrm flipV="1">
            <a:off x="6607743" y="3668953"/>
            <a:ext cx="1" cy="571098"/>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10" idx="1"/>
            <a:endCxn id="20" idx="3"/>
          </p:cNvCxnSpPr>
          <p:nvPr/>
        </p:nvCxnSpPr>
        <p:spPr>
          <a:xfrm flipH="1" flipV="1">
            <a:off x="3653188" y="3954502"/>
            <a:ext cx="2292016" cy="588745"/>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054816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Methods</a:t>
            </a:r>
            <a:endParaRPr lang="en-US" dirty="0"/>
          </a:p>
        </p:txBody>
      </p:sp>
      <p:sp>
        <p:nvSpPr>
          <p:cNvPr id="3" name="Content Placeholder 2"/>
          <p:cNvSpPr>
            <a:spLocks noGrp="1"/>
          </p:cNvSpPr>
          <p:nvPr>
            <p:ph idx="1"/>
          </p:nvPr>
        </p:nvSpPr>
        <p:spPr>
          <a:xfrm>
            <a:off x="457200" y="1143000"/>
            <a:ext cx="8229600" cy="4525963"/>
          </a:xfrm>
        </p:spPr>
        <p:txBody>
          <a:bodyPr>
            <a:normAutofit/>
          </a:bodyPr>
          <a:lstStyle/>
          <a:p>
            <a:pPr marL="0" indent="0">
              <a:buNone/>
            </a:pPr>
            <a:endParaRPr lang="en-US" sz="4000" dirty="0" smtClean="0"/>
          </a:p>
          <a:p>
            <a:pPr marL="0" indent="0">
              <a:buNone/>
            </a:pPr>
            <a:r>
              <a:rPr lang="en-US" sz="4000" dirty="0" smtClean="0"/>
              <a:t>Pilot randomized controlled trial</a:t>
            </a:r>
            <a:endParaRPr lang="en-US" sz="2400" dirty="0">
              <a:latin typeface="Calibri (Body)"/>
            </a:endParaRPr>
          </a:p>
          <a:p>
            <a:r>
              <a:rPr lang="en-US" sz="2400" dirty="0" smtClean="0">
                <a:latin typeface="Calibri (Body)"/>
              </a:rPr>
              <a:t>Identified study population</a:t>
            </a:r>
          </a:p>
          <a:p>
            <a:r>
              <a:rPr lang="en-US" sz="2400" dirty="0" smtClean="0">
                <a:latin typeface="Calibri (Body)"/>
              </a:rPr>
              <a:t>Randomized to intervention and control groups</a:t>
            </a:r>
          </a:p>
          <a:p>
            <a:r>
              <a:rPr lang="en-US" sz="2400" dirty="0" smtClean="0">
                <a:latin typeface="Calibri (Body)"/>
              </a:rPr>
              <a:t>Applied intervention for specified time</a:t>
            </a:r>
          </a:p>
          <a:p>
            <a:r>
              <a:rPr lang="en-US" sz="2400" dirty="0" smtClean="0">
                <a:latin typeface="Calibri (Body)"/>
              </a:rPr>
              <a:t>Compared study groups </a:t>
            </a:r>
            <a:endParaRPr lang="en-US" sz="2400" dirty="0">
              <a:latin typeface="Calibri (Body)"/>
            </a:endParaRPr>
          </a:p>
          <a:p>
            <a:pPr lvl="1"/>
            <a:endParaRPr lang="en-US" sz="360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781910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5870F1198B75438FFBDFC6B2047356" ma:contentTypeVersion="1" ma:contentTypeDescription="Create a new document." ma:contentTypeScope="" ma:versionID="2c31dcb4a07d761ce63ac5d6e84a8bae">
  <xsd:schema xmlns:xsd="http://www.w3.org/2001/XMLSchema" xmlns:xs="http://www.w3.org/2001/XMLSchema" xmlns:p="http://schemas.microsoft.com/office/2006/metadata/properties" xmlns:ns3="afdd7d84-3e3f-498a-b494-8c6ee4857a75" targetNamespace="http://schemas.microsoft.com/office/2006/metadata/properties" ma:root="true" ma:fieldsID="ad0feaedbb14b99f503d1a048522656a" ns3:_="">
    <xsd:import namespace="afdd7d84-3e3f-498a-b494-8c6ee4857a75"/>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d7d84-3e3f-498a-b494-8c6ee4857a7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fdd7d84-3e3f-498a-b494-8c6ee4857a75">
      <UserInfo>
        <DisplayName>muchuu</DisplayName>
        <AccountId>8</AccountId>
        <AccountType/>
      </UserInfo>
    </SharedWithUsers>
  </documentManagement>
</p:properties>
</file>

<file path=customXml/itemProps1.xml><?xml version="1.0" encoding="utf-8"?>
<ds:datastoreItem xmlns:ds="http://schemas.openxmlformats.org/officeDocument/2006/customXml" ds:itemID="{6662ED8E-4953-4A47-AE9A-79E66AFEFFBE}"/>
</file>

<file path=customXml/itemProps2.xml><?xml version="1.0" encoding="utf-8"?>
<ds:datastoreItem xmlns:ds="http://schemas.openxmlformats.org/officeDocument/2006/customXml" ds:itemID="{C2686533-7FB6-455E-8FBF-AEE54ABDE9CA}"/>
</file>

<file path=customXml/itemProps3.xml><?xml version="1.0" encoding="utf-8"?>
<ds:datastoreItem xmlns:ds="http://schemas.openxmlformats.org/officeDocument/2006/customXml" ds:itemID="{93AC00C7-AA26-4EE2-8A30-609BF4B2A745}"/>
</file>

<file path=docProps/app.xml><?xml version="1.0" encoding="utf-8"?>
<Properties xmlns="http://schemas.openxmlformats.org/officeDocument/2006/extended-properties" xmlns:vt="http://schemas.openxmlformats.org/officeDocument/2006/docPropsVTypes">
  <TotalTime>11418</TotalTime>
  <Words>3017</Words>
  <Application>Microsoft Macintosh PowerPoint</Application>
  <PresentationFormat>On-screen Show (4:3)</PresentationFormat>
  <Paragraphs>476</Paragraphs>
  <Slides>40</Slides>
  <Notes>39</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Office Theme</vt:lpstr>
      <vt:lpstr>Custom Design</vt:lpstr>
      <vt:lpstr>Randomized Clinical Trial of Bidirectional Text Messaging to Improve Adherence to Recommended Lipid Testing</vt:lpstr>
      <vt:lpstr>Acknowledgements</vt:lpstr>
      <vt:lpstr>Acknowledgements</vt:lpstr>
      <vt:lpstr>Background</vt:lpstr>
      <vt:lpstr>Background</vt:lpstr>
      <vt:lpstr>Study Questions</vt:lpstr>
      <vt:lpstr>Recommended Care: Lipid Testing</vt:lpstr>
      <vt:lpstr>Organizational Structure</vt:lpstr>
      <vt:lpstr>Methods</vt:lpstr>
      <vt:lpstr>Study Population</vt:lpstr>
      <vt:lpstr>Eligible for Reminder Text Message</vt:lpstr>
      <vt:lpstr>Methods</vt:lpstr>
      <vt:lpstr>Text Message</vt:lpstr>
      <vt:lpstr>Project Timeline</vt:lpstr>
      <vt:lpstr>Outcomes of Interest</vt:lpstr>
      <vt:lpstr>Enrollment Chart</vt:lpstr>
      <vt:lpstr>Study Groups</vt:lpstr>
      <vt:lpstr>Patient Characteristics</vt:lpstr>
      <vt:lpstr>Chronic Disease Status</vt:lpstr>
      <vt:lpstr>Adherence to Recommended Testing</vt:lpstr>
      <vt:lpstr>Response Rate to Text Messages</vt:lpstr>
      <vt:lpstr>How Patients Responded to Text Messages</vt:lpstr>
      <vt:lpstr>“Other” responses</vt:lpstr>
      <vt:lpstr>“Yes” / “No” with more information</vt:lpstr>
      <vt:lpstr>Patient Experience with Text Messaging</vt:lpstr>
      <vt:lpstr>Patient Experience with Text Messaging</vt:lpstr>
      <vt:lpstr>Patient Comments about Text Messaging</vt:lpstr>
      <vt:lpstr>Patient Experience with Text Messaging</vt:lpstr>
      <vt:lpstr>Patient Experience with Text Messaging</vt:lpstr>
      <vt:lpstr>There are many ways to get health reminders like this – phone, text message, postal mail, email. What do you think about getting a health reminder via text message compared to these other ways?</vt:lpstr>
      <vt:lpstr>Main Findings</vt:lpstr>
      <vt:lpstr>Main Findings</vt:lpstr>
      <vt:lpstr>Main Findings</vt:lpstr>
      <vt:lpstr>Limitations</vt:lpstr>
      <vt:lpstr>Conclusions</vt:lpstr>
      <vt:lpstr>Conclusions</vt:lpstr>
      <vt:lpstr>Conclusions</vt:lpstr>
      <vt:lpstr>Conclusions</vt:lpstr>
      <vt:lpstr>Next Steps</vt:lpstr>
      <vt:lpstr>For more information, contact:  Laura-Mae Baldwin lmb@uw.edu  Caitlin Morrison cm46@uw.edu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Where to Intervene: The Future of Health Equity Research</dc:title>
  <dc:creator>Caitlin Morrison</dc:creator>
  <cp:lastModifiedBy>Laura-Mae Baldwin</cp:lastModifiedBy>
  <cp:revision>244</cp:revision>
  <cp:lastPrinted>2013-06-05T21:14:59Z</cp:lastPrinted>
  <dcterms:created xsi:type="dcterms:W3CDTF">2012-04-14T23:17:01Z</dcterms:created>
  <dcterms:modified xsi:type="dcterms:W3CDTF">2014-04-01T03:19:47Z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0x010100B65870F1198B75438FFBDFC6B2047356</vt:lpwstr>
  </property>
</Properties>
</file>