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00" r:id="rId2"/>
    <p:sldId id="289" r:id="rId3"/>
    <p:sldId id="298" r:id="rId4"/>
    <p:sldId id="274" r:id="rId5"/>
    <p:sldId id="258" r:id="rId6"/>
    <p:sldId id="277" r:id="rId7"/>
    <p:sldId id="276" r:id="rId8"/>
    <p:sldId id="278" r:id="rId9"/>
    <p:sldId id="279" r:id="rId10"/>
    <p:sldId id="302" r:id="rId11"/>
    <p:sldId id="294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301" r:id="rId23"/>
    <p:sldId id="269" r:id="rId24"/>
    <p:sldId id="295" r:id="rId25"/>
    <p:sldId id="270" r:id="rId26"/>
    <p:sldId id="271" r:id="rId27"/>
    <p:sldId id="272" r:id="rId28"/>
    <p:sldId id="296" r:id="rId29"/>
    <p:sldId id="273" r:id="rId30"/>
    <p:sldId id="280" r:id="rId31"/>
    <p:sldId id="281" r:id="rId32"/>
    <p:sldId id="297" r:id="rId33"/>
    <p:sldId id="282" r:id="rId34"/>
    <p:sldId id="286" r:id="rId35"/>
    <p:sldId id="283" r:id="rId36"/>
    <p:sldId id="284" r:id="rId37"/>
    <p:sldId id="285" r:id="rId38"/>
    <p:sldId id="287" r:id="rId39"/>
    <p:sldId id="288" r:id="rId40"/>
    <p:sldId id="292" r:id="rId41"/>
    <p:sldId id="275" r:id="rId42"/>
    <p:sldId id="299" r:id="rId43"/>
    <p:sldId id="290" r:id="rId44"/>
    <p:sldId id="291" r:id="rId4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742" y="-96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A0F89878-C1BD-433A-BA1C-0BAD17C801F6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01720DC3-FE31-4084-A541-2E26A8B25C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9836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469C45-5A3A-458F-9E2A-49EF38FA36FB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9089A5F-94FC-4487-BF98-33A4286042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5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4346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5669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7015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9024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0503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924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4439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747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0278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461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Chemo brain may require either CBT or pharmacotherapy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10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term effects of treatment include surgery, radiation</a:t>
            </a:r>
            <a:r>
              <a:rPr lang="en-US" baseline="0" dirty="0" smtClean="0"/>
              <a:t> and cytotoxic therapy</a:t>
            </a:r>
          </a:p>
          <a:p>
            <a:r>
              <a:rPr lang="en-US" baseline="0" dirty="0" smtClean="0"/>
              <a:t>Wellness issues include screening for other unrelated disease and appropriate Immunizations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4115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8754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2729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2529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2991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8265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NCCN and</a:t>
            </a:r>
            <a:r>
              <a:rPr lang="en-US" baseline="0" dirty="0" smtClean="0"/>
              <a:t> ASCO agree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0740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2441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5664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4945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086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4727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3236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4359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5310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1014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Aggressive dental care</a:t>
            </a:r>
          </a:p>
          <a:p>
            <a:r>
              <a:rPr lang="en-US" dirty="0" smtClean="0"/>
              <a:t>Regular assessment for esophagitis – not just GERD</a:t>
            </a:r>
          </a:p>
          <a:p>
            <a:r>
              <a:rPr lang="en-US" dirty="0" smtClean="0"/>
              <a:t>Assessment of cognitive function and possible treatment</a:t>
            </a:r>
          </a:p>
          <a:p>
            <a:r>
              <a:rPr lang="en-US" dirty="0" smtClean="0"/>
              <a:t>Thyroid and adrenal monitoring</a:t>
            </a:r>
          </a:p>
          <a:p>
            <a:r>
              <a:rPr lang="en-US" dirty="0" smtClean="0"/>
              <a:t>PFT’s</a:t>
            </a:r>
          </a:p>
          <a:p>
            <a:r>
              <a:rPr lang="en-US" dirty="0" smtClean="0"/>
              <a:t>Early DEXA</a:t>
            </a:r>
          </a:p>
          <a:p>
            <a:r>
              <a:rPr lang="en-US" dirty="0" smtClean="0"/>
              <a:t>Careful assessment of growth curves</a:t>
            </a:r>
          </a:p>
          <a:p>
            <a:r>
              <a:rPr lang="en-US" dirty="0" smtClean="0"/>
              <a:t>Early screening for secondary cancers</a:t>
            </a:r>
            <a:r>
              <a:rPr lang="en-US" baseline="0" dirty="0" smtClean="0"/>
              <a:t> – colonoscopy, clinical breast exam and mammography, possibly thyroid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79988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36753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44105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Periodontal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36632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5028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190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EVERY cancer survivor</a:t>
            </a:r>
          </a:p>
          <a:p>
            <a:r>
              <a:rPr lang="en-US" dirty="0" smtClean="0"/>
              <a:t>Just as with erectile dysfunction, if you do not ask, you may not find out.  Ask your patients about long term side effects and psychosocial consequences of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61333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term effects of treatment include surgery, radiation</a:t>
            </a:r>
            <a:r>
              <a:rPr lang="en-US" baseline="0" dirty="0" smtClean="0"/>
              <a:t> and cytotoxic therapy</a:t>
            </a:r>
          </a:p>
          <a:p>
            <a:r>
              <a:rPr lang="en-US" baseline="0" dirty="0" smtClean="0"/>
              <a:t>Wellness issues include screening for other unrelated disease and appropriate Immunizations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41157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0153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35798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63254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336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529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9668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9840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6850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Expert consensus 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9A5F-94FC-4487-BF98-33A42860423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493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CACA-7C31-4EED-A7E7-C482DCC7E79C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59D-27BB-4135-9AC5-CA0983A27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344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CACA-7C31-4EED-A7E7-C482DCC7E79C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59D-27BB-4135-9AC5-CA0983A27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117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CACA-7C31-4EED-A7E7-C482DCC7E79C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59D-27BB-4135-9AC5-CA0983A27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68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CACA-7C31-4EED-A7E7-C482DCC7E79C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59D-27BB-4135-9AC5-CA0983A27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849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CACA-7C31-4EED-A7E7-C482DCC7E79C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59D-27BB-4135-9AC5-CA0983A27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285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CACA-7C31-4EED-A7E7-C482DCC7E79C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59D-27BB-4135-9AC5-CA0983A27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90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CACA-7C31-4EED-A7E7-C482DCC7E79C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59D-27BB-4135-9AC5-CA0983A27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568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CACA-7C31-4EED-A7E7-C482DCC7E79C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59D-27BB-4135-9AC5-CA0983A27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235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CACA-7C31-4EED-A7E7-C482DCC7E79C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59D-27BB-4135-9AC5-CA0983A27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179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CACA-7C31-4EED-A7E7-C482DCC7E79C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59D-27BB-4135-9AC5-CA0983A27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68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CACA-7C31-4EED-A7E7-C482DCC7E79C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59D-27BB-4135-9AC5-CA0983A27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659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0CACA-7C31-4EED-A7E7-C482DCC7E79C}" type="datetimeFigureOut">
              <a:rPr lang="en-US" smtClean="0"/>
              <a:pPr/>
              <a:t>10/2/2013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559D-27BB-4135-9AC5-CA0983A27A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61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.org/treatment/treatmentsandsideeffects/physicalsideeffects/lymphedema/inde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Care of Cancer Survivors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Pamela L. Pentin, JD, MD, FAAFP</a:t>
            </a:r>
          </a:p>
          <a:p>
            <a:r>
              <a:rPr lang="en-US" sz="2000" dirty="0" smtClean="0"/>
              <a:t>University of Washington Family Medicine Residency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46967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733" y="1542786"/>
            <a:ext cx="4534533" cy="377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85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BREAST CANCER SURVIVORS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378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Cancer 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2.1 million Americans</a:t>
            </a:r>
          </a:p>
          <a:p>
            <a:r>
              <a:rPr lang="en-US" dirty="0" smtClean="0"/>
              <a:t>Female: Male = 100:1</a:t>
            </a:r>
          </a:p>
          <a:p>
            <a:r>
              <a:rPr lang="en-US" dirty="0" smtClean="0"/>
              <a:t>Increased risk second primary cancer – both breasts, ovaries and colorectal</a:t>
            </a:r>
          </a:p>
          <a:p>
            <a:r>
              <a:rPr lang="en-US" dirty="0" smtClean="0"/>
              <a:t>Most recurrences within 5 years following treatment – but threat persists 20+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504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NCCN Post-Treatment Breast Cancer Surveillance Guideline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history and physical exam every </a:t>
            </a:r>
            <a:r>
              <a:rPr lang="en-US" dirty="0" smtClean="0"/>
              <a:t>6 </a:t>
            </a:r>
            <a:r>
              <a:rPr lang="en-US" dirty="0"/>
              <a:t>months for 5 years, then every 12 months</a:t>
            </a:r>
          </a:p>
          <a:p>
            <a:r>
              <a:rPr lang="en-US" dirty="0"/>
              <a:t>Annual </a:t>
            </a:r>
            <a:r>
              <a:rPr lang="en-US" dirty="0" smtClean="0"/>
              <a:t>mammography of preserved tissue</a:t>
            </a:r>
          </a:p>
          <a:p>
            <a:r>
              <a:rPr lang="en-US" dirty="0" smtClean="0"/>
              <a:t>More intensive surveillance (labs, bone scans, CXR, tumor markers) does not improve survival or quality of life and may detract from symptoms-free periods – patients may need counseling about this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88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NCCN Post-Treatment Breast Cancer Surveillance Guideline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Women on </a:t>
            </a:r>
            <a:r>
              <a:rPr lang="en-US" dirty="0" smtClean="0"/>
              <a:t>Tamoxifen: </a:t>
            </a:r>
            <a:r>
              <a:rPr lang="en-US" dirty="0"/>
              <a:t>annual gynecologic assessment every 12 months if uterus present</a:t>
            </a:r>
          </a:p>
          <a:p>
            <a:r>
              <a:rPr lang="en-US" dirty="0"/>
              <a:t>Women on an aromatase inhibitor or who experience ovarian failure secondary to treatment should have monitoring of bone health with a bone mineral density determination at baseline and periodically thereafter</a:t>
            </a:r>
          </a:p>
          <a:p>
            <a:r>
              <a:rPr lang="en-US" dirty="0"/>
              <a:t>Assess and encourage adherence to adjuvant endocrine therapy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634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NCCN Post-Treatment Breast Cancer Surveillance Guideline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suggests that active lifestyle, </a:t>
            </a:r>
            <a:r>
              <a:rPr lang="en-US" dirty="0" smtClean="0"/>
              <a:t>achieving </a:t>
            </a:r>
            <a:r>
              <a:rPr lang="en-US" dirty="0"/>
              <a:t>and maintaining an ideal body weight (20-25 BMI) may lead to optimal breast cancer outcomes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010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ASCO </a:t>
            </a:r>
            <a:r>
              <a:rPr lang="en-US" dirty="0"/>
              <a:t>Post-Treatment Breast Cancer </a:t>
            </a:r>
            <a:r>
              <a:rPr lang="en-US" dirty="0" smtClean="0"/>
              <a:t>Surveillance Guideline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and physical exam every 3-6 months for first 3 years</a:t>
            </a:r>
          </a:p>
          <a:p>
            <a:r>
              <a:rPr lang="en-US" dirty="0" smtClean="0"/>
              <a:t>Every 6-12 months in years 3-5</a:t>
            </a:r>
          </a:p>
          <a:p>
            <a:r>
              <a:rPr lang="en-US" dirty="0" smtClean="0"/>
              <a:t>Annually thereafter</a:t>
            </a:r>
          </a:p>
          <a:p>
            <a:r>
              <a:rPr lang="en-US" dirty="0" smtClean="0"/>
              <a:t>Annual mammography (starting minimum of 6 mos after completion XRT)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994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ASCO Post-Treatment Breast Cancer Surveillance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NOT RECOMMENDED</a:t>
            </a:r>
          </a:p>
          <a:p>
            <a:pPr marL="0" indent="0">
              <a:buNone/>
            </a:pPr>
            <a:r>
              <a:rPr lang="en-US" b="1" dirty="0" smtClean="0"/>
              <a:t>X</a:t>
            </a:r>
            <a:r>
              <a:rPr lang="en-US" dirty="0" smtClean="0"/>
              <a:t> CBC</a:t>
            </a:r>
          </a:p>
          <a:p>
            <a:pPr marL="0" indent="0">
              <a:buNone/>
            </a:pPr>
            <a:r>
              <a:rPr lang="en-US" b="1" dirty="0" smtClean="0"/>
              <a:t>X</a:t>
            </a:r>
            <a:r>
              <a:rPr lang="en-US" dirty="0" smtClean="0"/>
              <a:t> Chemistries</a:t>
            </a:r>
          </a:p>
          <a:p>
            <a:pPr marL="0" indent="0">
              <a:buNone/>
            </a:pPr>
            <a:r>
              <a:rPr lang="en-US" b="1" dirty="0" smtClean="0"/>
              <a:t>X</a:t>
            </a:r>
            <a:r>
              <a:rPr lang="en-US" dirty="0" smtClean="0"/>
              <a:t> CXR</a:t>
            </a:r>
          </a:p>
          <a:p>
            <a:pPr marL="0" indent="0">
              <a:buNone/>
            </a:pPr>
            <a:r>
              <a:rPr lang="en-US" b="1" dirty="0" smtClean="0"/>
              <a:t>X</a:t>
            </a:r>
            <a:r>
              <a:rPr lang="en-US" dirty="0" smtClean="0"/>
              <a:t> Bone scans</a:t>
            </a:r>
          </a:p>
          <a:p>
            <a:pPr marL="0" indent="0">
              <a:buNone/>
            </a:pPr>
            <a:r>
              <a:rPr lang="en-US" b="1" dirty="0" smtClean="0"/>
              <a:t>X</a:t>
            </a:r>
            <a:r>
              <a:rPr lang="en-US" dirty="0" smtClean="0"/>
              <a:t> PET scan </a:t>
            </a:r>
          </a:p>
          <a:p>
            <a:pPr marL="0" indent="0">
              <a:buNone/>
            </a:pPr>
            <a:r>
              <a:rPr lang="en-US" b="1" dirty="0" smtClean="0"/>
              <a:t>X</a:t>
            </a:r>
            <a:r>
              <a:rPr lang="en-US" dirty="0" smtClean="0"/>
              <a:t> Breast MRI</a:t>
            </a:r>
          </a:p>
          <a:p>
            <a:pPr marL="0" indent="0">
              <a:buNone/>
            </a:pPr>
            <a:r>
              <a:rPr lang="en-US" b="1" dirty="0" smtClean="0"/>
              <a:t>X</a:t>
            </a:r>
            <a:r>
              <a:rPr lang="en-US" dirty="0" smtClean="0"/>
              <a:t> Tumor markers (CA 15-3, CA27.29, CEA)</a:t>
            </a:r>
          </a:p>
        </p:txBody>
      </p:sp>
    </p:spTree>
    <p:extLst>
      <p:ext uri="{BB962C8B-B14F-4D97-AF65-F5344CB8AC3E}">
        <p14:creationId xmlns:p14="http://schemas.microsoft.com/office/powerpoint/2010/main" xmlns="" val="486799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&amp;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loss, persistent cough, bone pain</a:t>
            </a:r>
          </a:p>
          <a:p>
            <a:r>
              <a:rPr lang="en-US" dirty="0" smtClean="0"/>
              <a:t>Breast or chest wall changes, adenopathy</a:t>
            </a:r>
          </a:p>
          <a:p>
            <a:r>
              <a:rPr lang="en-US" dirty="0" smtClean="0"/>
              <a:t>Yearly pelvic exam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Dowager’s hump or change in height</a:t>
            </a:r>
          </a:p>
          <a:p>
            <a:r>
              <a:rPr lang="en-US" dirty="0" smtClean="0"/>
              <a:t>Lymphedema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442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of Breast CA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Premature menopause</a:t>
            </a:r>
          </a:p>
          <a:p>
            <a:r>
              <a:rPr lang="en-US" dirty="0" smtClean="0"/>
              <a:t>Neurocognitive changes – “chemo brain”</a:t>
            </a:r>
          </a:p>
          <a:p>
            <a:r>
              <a:rPr lang="en-US" dirty="0" smtClean="0"/>
              <a:t>Osteopenia/Osteoporosis</a:t>
            </a:r>
          </a:p>
          <a:p>
            <a:r>
              <a:rPr lang="en-US" dirty="0" smtClean="0"/>
              <a:t>Psychological distress</a:t>
            </a:r>
          </a:p>
          <a:p>
            <a:r>
              <a:rPr lang="en-US" dirty="0" smtClean="0"/>
              <a:t>Altered body image</a:t>
            </a:r>
          </a:p>
          <a:p>
            <a:r>
              <a:rPr lang="en-US" dirty="0" smtClean="0"/>
              <a:t>Changes in sexuality</a:t>
            </a:r>
          </a:p>
          <a:p>
            <a:r>
              <a:rPr lang="en-US" dirty="0"/>
              <a:t>Lymphedema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9350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Surveillance for recurrence of primary cancer</a:t>
            </a:r>
          </a:p>
          <a:p>
            <a:r>
              <a:rPr lang="en-US" dirty="0" smtClean="0"/>
              <a:t>Screening for development of a second primary malignancy</a:t>
            </a:r>
          </a:p>
          <a:p>
            <a:r>
              <a:rPr lang="en-US" dirty="0" smtClean="0"/>
              <a:t>Long-term physical effects of treatment</a:t>
            </a:r>
          </a:p>
          <a:p>
            <a:r>
              <a:rPr lang="en-US" dirty="0" smtClean="0"/>
              <a:t>Psychosocial consequences of treatment AND fear of recurrence</a:t>
            </a:r>
          </a:p>
          <a:p>
            <a:r>
              <a:rPr lang="en-US" dirty="0" smtClean="0"/>
              <a:t>Maintain wellness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49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of Breast CA Treatment –Lymphedema-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30% axillary node sampling or XRT</a:t>
            </a:r>
          </a:p>
          <a:p>
            <a:r>
              <a:rPr lang="en-US" dirty="0" smtClean="0"/>
              <a:t>Early management</a:t>
            </a:r>
          </a:p>
          <a:p>
            <a:r>
              <a:rPr lang="en-US" dirty="0" smtClean="0"/>
              <a:t>Certain physical therapists specialize</a:t>
            </a:r>
          </a:p>
          <a:p>
            <a:r>
              <a:rPr lang="en-US" dirty="0" smtClean="0"/>
              <a:t>Meticulous skin care to avoid infection</a:t>
            </a:r>
          </a:p>
          <a:p>
            <a:r>
              <a:rPr lang="en-US" dirty="0" smtClean="0"/>
              <a:t>Avoid instrumenting affected arm</a:t>
            </a:r>
          </a:p>
          <a:p>
            <a:r>
              <a:rPr lang="en-US" dirty="0" smtClean="0"/>
              <a:t>Manual lymphatic drainage, compression, swimming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8837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www.cancer.org/treatment/treatmentsandsideeffects/physicalsideeffects/lymphedema/index</a:t>
            </a:r>
            <a:endParaRPr lang="en-US" dirty="0" smtClean="0"/>
          </a:p>
          <a:p>
            <a:r>
              <a:rPr lang="en-US" dirty="0"/>
              <a:t>http://www.lymphnet.org/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813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" y="609600"/>
            <a:ext cx="7467600" cy="2305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276600"/>
            <a:ext cx="7543800" cy="22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764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Breast CA Treatment</a:t>
            </a:r>
            <a:br>
              <a:rPr lang="en-US" dirty="0" smtClean="0"/>
            </a:br>
            <a:r>
              <a:rPr lang="en-US" dirty="0" smtClean="0"/>
              <a:t>Treating the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5-10% caused by mutations in cancer-susceptibility genes</a:t>
            </a:r>
          </a:p>
          <a:p>
            <a:r>
              <a:rPr lang="en-US" dirty="0" smtClean="0"/>
              <a:t>BRCA 1 and 2 most common</a:t>
            </a:r>
          </a:p>
          <a:p>
            <a:r>
              <a:rPr lang="en-US" dirty="0" smtClean="0"/>
              <a:t>? Genetic counseling</a:t>
            </a:r>
          </a:p>
          <a:p>
            <a:r>
              <a:rPr lang="en-US" dirty="0" smtClean="0"/>
              <a:t>? Breast surgeon vs. oncologist </a:t>
            </a:r>
            <a:r>
              <a:rPr lang="en-US" i="1" dirty="0" smtClean="0"/>
              <a:t>just for advice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385852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COLON CANCER SURVIVORS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4975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 Cancer Survivors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million + survivors</a:t>
            </a:r>
          </a:p>
          <a:p>
            <a:r>
              <a:rPr lang="en-US" dirty="0" smtClean="0"/>
              <a:t>Recurrence highest first 5 years after resection</a:t>
            </a:r>
          </a:p>
          <a:p>
            <a:r>
              <a:rPr lang="en-US" dirty="0" smtClean="0"/>
              <a:t>Careful H&amp;P + CEA q 3 mos for first 2 years, then every 6 mos for next 3 years</a:t>
            </a:r>
          </a:p>
          <a:p>
            <a:r>
              <a:rPr lang="en-US" dirty="0" smtClean="0"/>
              <a:t>Elevated CEA precedes symptoms by 3-8 mos</a:t>
            </a:r>
          </a:p>
          <a:p>
            <a:r>
              <a:rPr lang="en-US" dirty="0" smtClean="0"/>
              <a:t>Colonoscopy 12 mos post-op, then 3 years, then q 5 years</a:t>
            </a:r>
          </a:p>
          <a:p>
            <a:r>
              <a:rPr lang="en-US" dirty="0" smtClean="0"/>
              <a:t>No routine CXR’s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4361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Colon CA </a:t>
            </a:r>
            <a:br>
              <a:rPr lang="en-US" dirty="0" smtClean="0"/>
            </a:br>
            <a:r>
              <a:rPr lang="en-US" dirty="0" smtClean="0"/>
              <a:t>Complications of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Fecal incontinence</a:t>
            </a:r>
          </a:p>
          <a:p>
            <a:r>
              <a:rPr lang="en-US" dirty="0" smtClean="0"/>
              <a:t>Abdominal adhesions</a:t>
            </a:r>
          </a:p>
          <a:p>
            <a:r>
              <a:rPr lang="en-US" dirty="0" smtClean="0"/>
              <a:t>XRT -&gt; diarrhea, radiation proctitis (Imodium), if severe HC foam enemas</a:t>
            </a:r>
          </a:p>
          <a:p>
            <a:r>
              <a:rPr lang="en-US" dirty="0" smtClean="0"/>
              <a:t>Ostomies – altered body image , sexuality.  Consider ostomy therapist for guidance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69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Colon CA</a:t>
            </a:r>
            <a:br>
              <a:rPr lang="en-US" dirty="0" smtClean="0"/>
            </a:br>
            <a:r>
              <a:rPr lang="en-US" dirty="0" smtClean="0"/>
              <a:t>Treating the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Sporadic – 60%</a:t>
            </a:r>
          </a:p>
          <a:p>
            <a:r>
              <a:rPr lang="en-US" dirty="0" smtClean="0"/>
              <a:t>Familial – 30%</a:t>
            </a:r>
          </a:p>
          <a:p>
            <a:r>
              <a:rPr lang="en-US" dirty="0" smtClean="0"/>
              <a:t>Hereditary – 10%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FAP 100% risk of colorectal cancer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HNPCC – also endometrial (30-60%),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small bowel, ureter and renal</a:t>
            </a:r>
          </a:p>
          <a:p>
            <a:pPr marL="0" indent="0">
              <a:buNone/>
            </a:pPr>
            <a:r>
              <a:rPr lang="en-US" dirty="0" smtClean="0"/>
              <a:t>? Genetic counseling</a:t>
            </a:r>
          </a:p>
          <a:p>
            <a:pPr marL="0" indent="0">
              <a:buNone/>
            </a:pPr>
            <a:r>
              <a:rPr lang="en-US" dirty="0" smtClean="0"/>
              <a:t>? NSAIDS like ASA and Sulindac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94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PROSTATE CANCER SURVIVORS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351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Prostate Cancer Survivors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1.7 million Americans</a:t>
            </a:r>
          </a:p>
          <a:p>
            <a:r>
              <a:rPr lang="en-US" dirty="0" smtClean="0"/>
              <a:t>98% alive 5 years after diagnosis</a:t>
            </a:r>
          </a:p>
          <a:p>
            <a:r>
              <a:rPr lang="en-US" dirty="0" smtClean="0"/>
              <a:t>PSA every 6 mos for 5 years, then annually</a:t>
            </a:r>
          </a:p>
          <a:p>
            <a:r>
              <a:rPr lang="en-US" dirty="0" smtClean="0"/>
              <a:t>Annual DRE</a:t>
            </a:r>
          </a:p>
          <a:p>
            <a:r>
              <a:rPr lang="en-US" dirty="0" smtClean="0"/>
              <a:t>Elevated PSA (after initial decline) suggests recurrence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177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“Joe”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9 yo man without health insurance for 30 years</a:t>
            </a:r>
          </a:p>
          <a:p>
            <a:r>
              <a:rPr lang="en-US" dirty="0" smtClean="0"/>
              <a:t>Hx “thymus cancer” as infant</a:t>
            </a:r>
          </a:p>
          <a:p>
            <a:r>
              <a:rPr lang="en-US" dirty="0" smtClean="0"/>
              <a:t>Several weeks of radiation therapy</a:t>
            </a:r>
          </a:p>
          <a:p>
            <a:r>
              <a:rPr lang="en-US" dirty="0" smtClean="0"/>
              <a:t>No old medical records</a:t>
            </a:r>
          </a:p>
          <a:p>
            <a:r>
              <a:rPr lang="en-US" dirty="0" smtClean="0"/>
              <a:t>No surveillance </a:t>
            </a:r>
          </a:p>
          <a:p>
            <a:r>
              <a:rPr lang="en-US" dirty="0" smtClean="0"/>
              <a:t>Only complaint -&gt; chronic weak 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4465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of Prostate Cancer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 dysfunction – PDE inhibitors if nerve-sparing surgery – but lots of drug interactions</a:t>
            </a:r>
          </a:p>
          <a:p>
            <a:r>
              <a:rPr lang="en-US" dirty="0" smtClean="0"/>
              <a:t>Bowel incontinence</a:t>
            </a:r>
          </a:p>
          <a:p>
            <a:r>
              <a:rPr lang="en-US" dirty="0" smtClean="0"/>
              <a:t>Urinary incontinence</a:t>
            </a:r>
          </a:p>
          <a:p>
            <a:r>
              <a:rPr lang="en-US" dirty="0" smtClean="0"/>
              <a:t>Radiation proctitis and diarrhea</a:t>
            </a:r>
          </a:p>
          <a:p>
            <a:r>
              <a:rPr lang="en-US" dirty="0" smtClean="0"/>
              <a:t>Depression</a:t>
            </a:r>
          </a:p>
          <a:p>
            <a:r>
              <a:rPr lang="en-US" dirty="0" smtClean="0"/>
              <a:t>Bladder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9953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Prostate CA</a:t>
            </a:r>
            <a:br>
              <a:rPr lang="en-US" dirty="0" smtClean="0"/>
            </a:br>
            <a:r>
              <a:rPr lang="en-US" dirty="0" smtClean="0"/>
              <a:t>Treating the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Familial component</a:t>
            </a:r>
          </a:p>
          <a:p>
            <a:r>
              <a:rPr lang="en-US" dirty="0" smtClean="0"/>
              <a:t>BRCA 1 and 2 mutations</a:t>
            </a:r>
          </a:p>
          <a:p>
            <a:r>
              <a:rPr lang="en-US" dirty="0" smtClean="0"/>
              <a:t>Genetics consult</a:t>
            </a:r>
          </a:p>
          <a:p>
            <a:r>
              <a:rPr lang="en-US" dirty="0" smtClean="0"/>
              <a:t>Incontinence issues</a:t>
            </a:r>
          </a:p>
          <a:p>
            <a:r>
              <a:rPr lang="en-US" dirty="0" smtClean="0"/>
              <a:t>Body image and sexuality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1535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CHILDHOOD CANCER SURVIVORS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8142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Adult Survivors of Childhood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300,000 Americans</a:t>
            </a:r>
          </a:p>
          <a:p>
            <a:r>
              <a:rPr lang="en-US" dirty="0" smtClean="0"/>
              <a:t>Chemo and XRT given during growth years prematurely </a:t>
            </a:r>
            <a:r>
              <a:rPr lang="en-US" i="1" dirty="0" smtClean="0"/>
              <a:t>age</a:t>
            </a:r>
            <a:r>
              <a:rPr lang="en-US" dirty="0" smtClean="0"/>
              <a:t> organ systems</a:t>
            </a:r>
          </a:p>
          <a:p>
            <a:r>
              <a:rPr lang="en-US" dirty="0" smtClean="0"/>
              <a:t>½ of survivors have major adverse outcome from their primary treatment</a:t>
            </a:r>
          </a:p>
          <a:p>
            <a:r>
              <a:rPr lang="en-US" dirty="0" smtClean="0"/>
              <a:t>Consider at least 1-visit specialty consult for shared-care model individualized Survivorship Care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48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Childhood Cancer Survivors</a:t>
            </a:r>
            <a:br>
              <a:rPr lang="en-US" dirty="0" smtClean="0"/>
            </a:br>
            <a:r>
              <a:rPr lang="en-US" dirty="0" smtClean="0"/>
              <a:t>Potential Long Term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Periodontal disease </a:t>
            </a:r>
          </a:p>
          <a:p>
            <a:r>
              <a:rPr lang="en-US" dirty="0" smtClean="0"/>
              <a:t>Gut strictures (esophagus, bowel)</a:t>
            </a:r>
          </a:p>
          <a:p>
            <a:r>
              <a:rPr lang="en-US" dirty="0" smtClean="0"/>
              <a:t>Cognitive dysfunction</a:t>
            </a:r>
          </a:p>
          <a:p>
            <a:r>
              <a:rPr lang="en-US" dirty="0" smtClean="0"/>
              <a:t>Endocrine abnormalities</a:t>
            </a:r>
          </a:p>
          <a:p>
            <a:r>
              <a:rPr lang="en-US" dirty="0" smtClean="0"/>
              <a:t>Chronic lung disease</a:t>
            </a:r>
          </a:p>
          <a:p>
            <a:r>
              <a:rPr lang="en-US" dirty="0" smtClean="0"/>
              <a:t>Osteoporosis</a:t>
            </a:r>
          </a:p>
          <a:p>
            <a:r>
              <a:rPr lang="en-US" dirty="0" smtClean="0"/>
              <a:t>Impaired growth</a:t>
            </a:r>
          </a:p>
          <a:p>
            <a:r>
              <a:rPr lang="en-US" dirty="0" smtClean="0"/>
              <a:t>Secondary cancers from radiation and chemo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6001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CA Survivors</a:t>
            </a:r>
            <a:br>
              <a:rPr lang="en-US" dirty="0" smtClean="0"/>
            </a:br>
            <a:r>
              <a:rPr lang="en-US" dirty="0" smtClean="0"/>
              <a:t>Patient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or suspected cancer mutation, coupled with carcinogenic treatment, increases risk secondary malignancies</a:t>
            </a:r>
          </a:p>
          <a:p>
            <a:r>
              <a:rPr lang="en-US" dirty="0" smtClean="0"/>
              <a:t>Earlier the age of treatment, greater the risk</a:t>
            </a:r>
          </a:p>
          <a:p>
            <a:r>
              <a:rPr lang="en-US" dirty="0" smtClean="0"/>
              <a:t>Lifestyle factors can increase risk of metabolic syndrome, cardiovascular disease, smoking-related cancers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96003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CA Survivors</a:t>
            </a:r>
            <a:br>
              <a:rPr lang="en-US" dirty="0" smtClean="0"/>
            </a:br>
            <a:r>
              <a:rPr lang="en-US" dirty="0" smtClean="0"/>
              <a:t>Patient </a:t>
            </a:r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Race: Black patient have highest cardiac risk anthracycline</a:t>
            </a:r>
          </a:p>
          <a:p>
            <a:r>
              <a:rPr lang="en-US" dirty="0" smtClean="0"/>
              <a:t>Gender: Women have </a:t>
            </a:r>
            <a:r>
              <a:rPr lang="en-US" dirty="0"/>
              <a:t>h</a:t>
            </a:r>
            <a:r>
              <a:rPr lang="en-US" dirty="0" smtClean="0"/>
              <a:t>igher risk late adverse effects ALL cancer treatment – functional impairment, physical limitations, anxiety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1207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“Julianna”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 yo woman here for “Pap”</a:t>
            </a:r>
          </a:p>
          <a:p>
            <a:r>
              <a:rPr lang="en-US" dirty="0" smtClean="0"/>
              <a:t>OBTW, Hodgkin’s lymphoma age 10</a:t>
            </a:r>
          </a:p>
          <a:p>
            <a:r>
              <a:rPr lang="en-US" dirty="0" smtClean="0"/>
              <a:t>Radiation therapy, cured, no surveillance since age 15</a:t>
            </a:r>
          </a:p>
          <a:p>
            <a:r>
              <a:rPr lang="en-US" dirty="0" smtClean="0"/>
              <a:t>Old records – Stage 1A Hodgkin’s R supraclavicular, 35 Gy XRT to neck and chest, complete resolution of tumor, last visit to Ped Onc age 15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3769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“Julianna”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You complete Julianna’s “Summary </a:t>
            </a:r>
            <a:r>
              <a:rPr lang="en-US" sz="2400" i="1" dirty="0"/>
              <a:t>of Cancer Treatment” </a:t>
            </a:r>
            <a:r>
              <a:rPr lang="en-US" sz="2400" i="1" dirty="0" smtClean="0"/>
              <a:t>(Children’s Oncology Group website)</a:t>
            </a:r>
          </a:p>
          <a:p>
            <a:r>
              <a:rPr lang="en-US" sz="2400" dirty="0" smtClean="0"/>
              <a:t>Xerostomia</a:t>
            </a:r>
          </a:p>
          <a:p>
            <a:r>
              <a:rPr lang="en-US" sz="2400" dirty="0" smtClean="0"/>
              <a:t>Thyroid cancer</a:t>
            </a:r>
          </a:p>
          <a:p>
            <a:r>
              <a:rPr lang="en-US" sz="2400" dirty="0" smtClean="0"/>
              <a:t>Hypothyroidism</a:t>
            </a:r>
          </a:p>
          <a:p>
            <a:r>
              <a:rPr lang="en-US" sz="2400" dirty="0" smtClean="0"/>
              <a:t>Breast cancer</a:t>
            </a:r>
          </a:p>
          <a:p>
            <a:r>
              <a:rPr lang="en-US" sz="2400" dirty="0" smtClean="0"/>
              <a:t>Chronic lung disease</a:t>
            </a:r>
          </a:p>
          <a:p>
            <a:r>
              <a:rPr lang="en-US" sz="2400" dirty="0" smtClean="0"/>
              <a:t>Esophageal stricture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Counsel on dental care</a:t>
            </a:r>
          </a:p>
          <a:p>
            <a:r>
              <a:rPr lang="en-US" dirty="0" smtClean="0"/>
              <a:t>Yearly TFT’s</a:t>
            </a:r>
          </a:p>
          <a:p>
            <a:r>
              <a:rPr lang="en-US" dirty="0" smtClean="0"/>
              <a:t>Baseline PFT’s</a:t>
            </a:r>
          </a:p>
          <a:p>
            <a:r>
              <a:rPr lang="en-US" dirty="0" smtClean="0"/>
              <a:t>Yearly mammograms plus breast MRI starting age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452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Fear of Recurrence/Secondary Cancer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Remember to ask about it</a:t>
            </a:r>
          </a:p>
          <a:p>
            <a:r>
              <a:rPr lang="en-US" dirty="0" smtClean="0"/>
              <a:t>Don’t forget to ask the family too</a:t>
            </a:r>
          </a:p>
          <a:p>
            <a:r>
              <a:rPr lang="en-US" dirty="0" smtClean="0"/>
              <a:t>Empower the patient to help prevent recurrence/secondary cancers</a:t>
            </a:r>
          </a:p>
          <a:p>
            <a:r>
              <a:rPr lang="en-US" dirty="0" smtClean="0"/>
              <a:t>Encourage across-the-board wellness</a:t>
            </a:r>
          </a:p>
          <a:p>
            <a:r>
              <a:rPr lang="en-US" dirty="0" smtClean="0"/>
              <a:t>Refer early – supportive counseling, CBT, psychotherapy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973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Individualized Survivorship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 ….</a:t>
            </a:r>
          </a:p>
          <a:p>
            <a:r>
              <a:rPr lang="en-US" dirty="0" smtClean="0"/>
              <a:t>…. Psycho ….</a:t>
            </a:r>
          </a:p>
          <a:p>
            <a:r>
              <a:rPr lang="en-US" dirty="0" smtClean="0"/>
              <a:t>…. Social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ntegrated with cancer care providers </a:t>
            </a:r>
          </a:p>
          <a:p>
            <a:r>
              <a:rPr lang="en-US" dirty="0" smtClean="0"/>
              <a:t>In many cases, by primary care alone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079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Surveillance for recurrence of primary cancer</a:t>
            </a:r>
          </a:p>
          <a:p>
            <a:r>
              <a:rPr lang="en-US" dirty="0" smtClean="0"/>
              <a:t>Screening for development of a second primary malignancy</a:t>
            </a:r>
          </a:p>
          <a:p>
            <a:r>
              <a:rPr lang="en-US" dirty="0" smtClean="0"/>
              <a:t>Long-term physical effects of treatment</a:t>
            </a:r>
          </a:p>
          <a:p>
            <a:r>
              <a:rPr lang="en-US" dirty="0" smtClean="0"/>
              <a:t>Psychosocial consequences of treatment AND fear of recurrence</a:t>
            </a:r>
          </a:p>
          <a:p>
            <a:r>
              <a:rPr lang="en-US" dirty="0" smtClean="0"/>
              <a:t>Maintain wellness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03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“Joe”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9 yo man without health insurance for 30 years</a:t>
            </a:r>
          </a:p>
          <a:p>
            <a:r>
              <a:rPr lang="en-US" dirty="0" smtClean="0"/>
              <a:t>Hx “thymus cancer” as infant</a:t>
            </a:r>
          </a:p>
          <a:p>
            <a:r>
              <a:rPr lang="en-US" dirty="0" smtClean="0"/>
              <a:t>Several weeks of radiation therapy</a:t>
            </a:r>
          </a:p>
          <a:p>
            <a:r>
              <a:rPr lang="en-US" dirty="0" smtClean="0"/>
              <a:t>No old medical records</a:t>
            </a:r>
          </a:p>
          <a:p>
            <a:r>
              <a:rPr lang="en-US" dirty="0" smtClean="0"/>
              <a:t>No surveillance </a:t>
            </a:r>
          </a:p>
          <a:p>
            <a:r>
              <a:rPr lang="en-US" dirty="0" smtClean="0"/>
              <a:t>Only complaint -&gt; chronic weak 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3768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Society of Clinical Oncology</a:t>
            </a:r>
          </a:p>
          <a:p>
            <a:r>
              <a:rPr lang="en-US" dirty="0" smtClean="0"/>
              <a:t>National Comprehensive Cancer Network</a:t>
            </a:r>
          </a:p>
          <a:p>
            <a:r>
              <a:rPr lang="en-US" dirty="0" smtClean="0"/>
              <a:t>American Cancer Society</a:t>
            </a:r>
          </a:p>
          <a:p>
            <a:r>
              <a:rPr lang="en-US" dirty="0" smtClean="0"/>
              <a:t>Children’s Oncology Group “Survivorship Guidelines”</a:t>
            </a:r>
          </a:p>
        </p:txBody>
      </p:sp>
    </p:spTree>
    <p:extLst>
      <p:ext uri="{BB962C8B-B14F-4D97-AF65-F5344CB8AC3E}">
        <p14:creationId xmlns:p14="http://schemas.microsoft.com/office/powerpoint/2010/main" xmlns="" val="2964318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0110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Feel free to contact me ….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Pamela L. Pentin, JD, MD, FAAFP</a:t>
            </a:r>
          </a:p>
          <a:p>
            <a:r>
              <a:rPr lang="en-US" dirty="0"/>
              <a:t>University of </a:t>
            </a:r>
            <a:r>
              <a:rPr lang="en-US" dirty="0" smtClean="0"/>
              <a:t>Washington</a:t>
            </a:r>
          </a:p>
          <a:p>
            <a:r>
              <a:rPr lang="en-US" dirty="0" smtClean="0"/>
              <a:t>Family Medicine Residency </a:t>
            </a:r>
          </a:p>
          <a:p>
            <a:r>
              <a:rPr lang="en-US" dirty="0" smtClean="0"/>
              <a:t>pentip@uw.edu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374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Society of Clinical Oncology</a:t>
            </a:r>
          </a:p>
          <a:p>
            <a:r>
              <a:rPr lang="en-US" dirty="0" smtClean="0"/>
              <a:t>National Comprehensive Cancer Network</a:t>
            </a:r>
          </a:p>
          <a:p>
            <a:r>
              <a:rPr lang="en-US" dirty="0" smtClean="0"/>
              <a:t>American Cancer Society</a:t>
            </a:r>
          </a:p>
          <a:p>
            <a:r>
              <a:rPr lang="en-US" dirty="0" smtClean="0"/>
              <a:t>Children’s Oncology Group “Survivorship Guidelines”</a:t>
            </a:r>
          </a:p>
        </p:txBody>
      </p:sp>
    </p:spTree>
    <p:extLst>
      <p:ext uri="{BB962C8B-B14F-4D97-AF65-F5344CB8AC3E}">
        <p14:creationId xmlns:p14="http://schemas.microsoft.com/office/powerpoint/2010/main" xmlns="" val="377104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Society of Clinical Oncology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guidelines for surveillance</a:t>
            </a:r>
          </a:p>
          <a:p>
            <a:r>
              <a:rPr lang="en-US" dirty="0" smtClean="0"/>
              <a:t>On-line Flow Sheets</a:t>
            </a:r>
          </a:p>
          <a:p>
            <a:r>
              <a:rPr lang="en-US" dirty="0" smtClean="0"/>
              <a:t>Surveillance by primary care is ENCOURAGED (exceptions are spelled out)</a:t>
            </a:r>
          </a:p>
          <a:p>
            <a:r>
              <a:rPr lang="en-US" dirty="0" smtClean="0">
                <a:latin typeface="Arial" charset="0"/>
                <a:ea typeface="ＭＳ Ｐゴシック" pitchFamily="33" charset="-128"/>
                <a:cs typeface="News Gothic MT" pitchFamily="33" charset="0"/>
              </a:rPr>
              <a:t>“Patients who </a:t>
            </a:r>
            <a:r>
              <a:rPr lang="en-US" dirty="0">
                <a:latin typeface="Arial" charset="0"/>
                <a:ea typeface="ＭＳ Ｐゴシック" pitchFamily="33" charset="-128"/>
                <a:cs typeface="News Gothic MT" pitchFamily="33" charset="0"/>
              </a:rPr>
              <a:t>desire follow-up exclusively by a PCP may be transferred approximately </a:t>
            </a:r>
            <a:r>
              <a:rPr lang="en-US" dirty="0" smtClean="0">
                <a:latin typeface="Arial" charset="0"/>
                <a:ea typeface="ＭＳ Ｐゴシック" pitchFamily="33" charset="-128"/>
                <a:cs typeface="News Gothic MT" pitchFamily="33" charset="0"/>
              </a:rPr>
              <a:t>___ (time) post-diagnosis”       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ＭＳ Ｐゴシック" pitchFamily="33" charset="-128"/>
                <a:cs typeface="News Gothic MT" pitchFamily="33" charset="0"/>
              </a:rPr>
              <a:t>                            http</a:t>
            </a:r>
            <a:r>
              <a:rPr lang="en-US" sz="2400" dirty="0">
                <a:latin typeface="Arial" charset="0"/>
                <a:ea typeface="ＭＳ Ｐゴシック" pitchFamily="33" charset="-128"/>
                <a:cs typeface="News Gothic MT" pitchFamily="33" charset="0"/>
              </a:rPr>
              <a:t>://www.asco.org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6601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Comprehensive </a:t>
            </a:r>
            <a:br>
              <a:rPr lang="en-US" dirty="0" smtClean="0"/>
            </a:br>
            <a:r>
              <a:rPr lang="en-US" dirty="0" smtClean="0"/>
              <a:t>Cancer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Alliance of 23 leading cancer centers</a:t>
            </a:r>
          </a:p>
          <a:p>
            <a:r>
              <a:rPr lang="en-US" dirty="0" smtClean="0"/>
              <a:t>Clinical guidelines for each types of cancer</a:t>
            </a:r>
          </a:p>
          <a:p>
            <a:r>
              <a:rPr lang="en-US" dirty="0" smtClean="0"/>
              <a:t>Each has “Surveillance” section</a:t>
            </a:r>
          </a:p>
          <a:p>
            <a:r>
              <a:rPr lang="en-US" dirty="0" smtClean="0"/>
              <a:t>Patient guidelines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400" dirty="0"/>
              <a:t>http://</a:t>
            </a:r>
            <a:r>
              <a:rPr lang="en-US" sz="2400" dirty="0" smtClean="0"/>
              <a:t>www.nccn.org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853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Cancer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ASCO Cancer Treatment Summaries</a:t>
            </a:r>
          </a:p>
          <a:p>
            <a:r>
              <a:rPr lang="en-US" dirty="0"/>
              <a:t>What’s </a:t>
            </a:r>
            <a:r>
              <a:rPr lang="en-US" dirty="0" smtClean="0"/>
              <a:t>Next?  Life </a:t>
            </a:r>
            <a:r>
              <a:rPr lang="en-US" dirty="0"/>
              <a:t>After Cancer Treatment</a:t>
            </a:r>
            <a:endParaRPr lang="en-US" dirty="0" smtClean="0"/>
          </a:p>
          <a:p>
            <a:r>
              <a:rPr lang="en-US" dirty="0" smtClean="0"/>
              <a:t>Journey Forward – Survivorship Care Plan Builder</a:t>
            </a:r>
          </a:p>
          <a:p>
            <a:r>
              <a:rPr lang="en-US" dirty="0" smtClean="0"/>
              <a:t>Lance Armstrong Foundation LIVESTRONG SurvivorCare Program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400" dirty="0" smtClean="0"/>
              <a:t>http</a:t>
            </a:r>
            <a:r>
              <a:rPr lang="en-US" sz="2400" dirty="0"/>
              <a:t>://www.cancer.org/treatment/survivorshipduringandaftertreatment/index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503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Children’s Oncology Group </a:t>
            </a:r>
            <a:br>
              <a:rPr lang="en-US" dirty="0" smtClean="0"/>
            </a:br>
            <a:r>
              <a:rPr lang="en-US" sz="2700" dirty="0"/>
              <a:t>Long-Term Follow-Up Guidelines for Survivors of Childhood, Adolescent, and Young Adult Cancers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Recommendations for screening/management late treatment effects</a:t>
            </a:r>
          </a:p>
          <a:p>
            <a:r>
              <a:rPr lang="en-US" dirty="0" smtClean="0"/>
              <a:t>Step by step web-based “Summary of Cancer Treatment” –&gt; generates Patient Specific Guideline</a:t>
            </a:r>
          </a:p>
          <a:p>
            <a:r>
              <a:rPr lang="en-US" dirty="0" smtClean="0"/>
              <a:t>Will need old records for type and doses chemo/XRT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/>
              <a:t>http://www.survivorshipguidelines.org/</a:t>
            </a:r>
          </a:p>
        </p:txBody>
      </p:sp>
    </p:spTree>
    <p:extLst>
      <p:ext uri="{BB962C8B-B14F-4D97-AF65-F5344CB8AC3E}">
        <p14:creationId xmlns:p14="http://schemas.microsoft.com/office/powerpoint/2010/main" xmlns="" val="2535798016"/>
      </p:ext>
    </p:extLst>
  </p:cSld>
  <p:clrMapOvr>
    <a:masterClrMapping/>
  </p:clrMapOvr>
</p:sld>
</file>

<file path=ppt/theme/theme1.xml><?xml version="1.0" encoding="utf-8"?>
<a:theme xmlns:a="http://schemas.openxmlformats.org/drawingml/2006/main" name="Facult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Faculty Template</Template>
  <TotalTime>633</TotalTime>
  <Words>1467</Words>
  <Application>Microsoft Office PowerPoint</Application>
  <PresentationFormat>On-screen Show (4:3)</PresentationFormat>
  <Paragraphs>293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Faculty Template</vt:lpstr>
      <vt:lpstr>The Care of Cancer Survivors</vt:lpstr>
      <vt:lpstr>General Principles</vt:lpstr>
      <vt:lpstr>“Joe”</vt:lpstr>
      <vt:lpstr>Individualized Survivorship Plan</vt:lpstr>
      <vt:lpstr>Resources</vt:lpstr>
      <vt:lpstr>American Society of Clinical Oncology</vt:lpstr>
      <vt:lpstr>National Comprehensive  Cancer Network</vt:lpstr>
      <vt:lpstr>American Cancer Society</vt:lpstr>
      <vt:lpstr>Children’s Oncology Group  Long-Term Follow-Up Guidelines for Survivors of Childhood, Adolescent, and Young Adult Cancers</vt:lpstr>
      <vt:lpstr>Slide 10</vt:lpstr>
      <vt:lpstr>BREAST CANCER SURVIVORS</vt:lpstr>
      <vt:lpstr>Breast Cancer Survivors</vt:lpstr>
      <vt:lpstr>NCCN Post-Treatment Breast Cancer Surveillance Guideline</vt:lpstr>
      <vt:lpstr>NCCN Post-Treatment Breast Cancer Surveillance Guideline</vt:lpstr>
      <vt:lpstr>NCCN Post-Treatment Breast Cancer Surveillance Guideline</vt:lpstr>
      <vt:lpstr>ASCO Post-Treatment Breast Cancer Surveillance Guideline</vt:lpstr>
      <vt:lpstr>ASCO Post-Treatment Breast Cancer Surveillance</vt:lpstr>
      <vt:lpstr>H &amp; P</vt:lpstr>
      <vt:lpstr>Complications of Breast CA Treatment</vt:lpstr>
      <vt:lpstr>Complications of Breast CA Treatment –Lymphedema-</vt:lpstr>
      <vt:lpstr>Lymphedema</vt:lpstr>
      <vt:lpstr>Slide 22</vt:lpstr>
      <vt:lpstr>Breast CA Treatment Treating the Family</vt:lpstr>
      <vt:lpstr>COLON CANCER SURVIVORS</vt:lpstr>
      <vt:lpstr>Colon Cancer Survivors</vt:lpstr>
      <vt:lpstr>Colon CA  Complications of Treatment</vt:lpstr>
      <vt:lpstr>Colon CA Treating the Family</vt:lpstr>
      <vt:lpstr>PROSTATE CANCER SURVIVORS</vt:lpstr>
      <vt:lpstr>Prostate Cancer Survivors</vt:lpstr>
      <vt:lpstr>Complications of Prostate Cancer Treatment</vt:lpstr>
      <vt:lpstr>Prostate CA Treating the Family</vt:lpstr>
      <vt:lpstr>CHILDHOOD CANCER SURVIVORS</vt:lpstr>
      <vt:lpstr>Adult Survivors of Childhood Cancer</vt:lpstr>
      <vt:lpstr>Childhood Cancer Survivors Potential Long Term Risks</vt:lpstr>
      <vt:lpstr>All CA Survivors Patient Risk Factors</vt:lpstr>
      <vt:lpstr>All CA Survivors Patient Risk Factors</vt:lpstr>
      <vt:lpstr>“Julianna”</vt:lpstr>
      <vt:lpstr>Plan for “Julianna”</vt:lpstr>
      <vt:lpstr>Fear of Recurrence/Secondary Cancer</vt:lpstr>
      <vt:lpstr>General Principles</vt:lpstr>
      <vt:lpstr>“Joe”</vt:lpstr>
      <vt:lpstr>Resources</vt:lpstr>
      <vt:lpstr>Questions?</vt:lpstr>
      <vt:lpstr>Feel free to contact me ….</vt:lpstr>
    </vt:vector>
  </TitlesOfParts>
  <Company>AAFP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Rover</dc:creator>
  <cp:lastModifiedBy>ppentin</cp:lastModifiedBy>
  <cp:revision>27</cp:revision>
  <cp:lastPrinted>2013-10-02T18:29:36Z</cp:lastPrinted>
  <dcterms:created xsi:type="dcterms:W3CDTF">2013-02-14T19:01:25Z</dcterms:created>
  <dcterms:modified xsi:type="dcterms:W3CDTF">2013-10-02T20:39:27Z</dcterms:modified>
</cp:coreProperties>
</file>