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3"/>
  </p:notesMasterIdLst>
  <p:handoutMasterIdLst>
    <p:handoutMasterId r:id="rId44"/>
  </p:handoutMasterIdLst>
  <p:sldIdLst>
    <p:sldId id="372" r:id="rId2"/>
    <p:sldId id="371" r:id="rId3"/>
    <p:sldId id="366" r:id="rId4"/>
    <p:sldId id="368" r:id="rId5"/>
    <p:sldId id="367" r:id="rId6"/>
    <p:sldId id="373" r:id="rId7"/>
    <p:sldId id="374" r:id="rId8"/>
    <p:sldId id="375" r:id="rId9"/>
    <p:sldId id="376" r:id="rId10"/>
    <p:sldId id="377" r:id="rId11"/>
    <p:sldId id="378" r:id="rId12"/>
    <p:sldId id="383" r:id="rId13"/>
    <p:sldId id="384" r:id="rId14"/>
    <p:sldId id="385" r:id="rId15"/>
    <p:sldId id="386" r:id="rId16"/>
    <p:sldId id="387" r:id="rId17"/>
    <p:sldId id="388" r:id="rId18"/>
    <p:sldId id="400" r:id="rId19"/>
    <p:sldId id="401" r:id="rId20"/>
    <p:sldId id="416" r:id="rId21"/>
    <p:sldId id="389" r:id="rId22"/>
    <p:sldId id="392" r:id="rId23"/>
    <p:sldId id="410" r:id="rId24"/>
    <p:sldId id="393" r:id="rId25"/>
    <p:sldId id="402" r:id="rId26"/>
    <p:sldId id="403" r:id="rId27"/>
    <p:sldId id="404" r:id="rId28"/>
    <p:sldId id="409" r:id="rId29"/>
    <p:sldId id="411" r:id="rId30"/>
    <p:sldId id="412" r:id="rId31"/>
    <p:sldId id="395" r:id="rId32"/>
    <p:sldId id="405" r:id="rId33"/>
    <p:sldId id="407" r:id="rId34"/>
    <p:sldId id="408" r:id="rId35"/>
    <p:sldId id="397" r:id="rId36"/>
    <p:sldId id="398" r:id="rId37"/>
    <p:sldId id="406" r:id="rId38"/>
    <p:sldId id="413" r:id="rId39"/>
    <p:sldId id="414" r:id="rId40"/>
    <p:sldId id="415" r:id="rId41"/>
    <p:sldId id="365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5" autoAdjust="0"/>
  </p:normalViewPr>
  <p:slideViewPr>
    <p:cSldViewPr snapToGrid="0" snapToObjects="1">
      <p:cViewPr>
        <p:scale>
          <a:sx n="100" d="100"/>
          <a:sy n="100" d="100"/>
        </p:scale>
        <p:origin x="-2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3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osa\psychiatry$\shared\icph\Research%20Projects\MHIP\MHIP%20Moms%20Study\MHITS%20Data%20Analysis\Analysis%20Outputs\Dep%20outcome%20across%20orgs%20and%20clinics%20every%206%20month_first%20tx%20episode_1118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'T1 Outcomes by orgs and clinics'!$M$5:$N$18</c:f>
              <c:multiLvlStrCache>
                <c:ptCount val="14"/>
                <c:lvl>
                  <c:pt idx="0">
                    <c:v>Carolyn Downs</c:v>
                  </c:pt>
                  <c:pt idx="1">
                    <c:v>Country Doctor</c:v>
                  </c:pt>
                  <c:pt idx="2">
                    <c:v>Auburn</c:v>
                  </c:pt>
                  <c:pt idx="3">
                    <c:v>Federal Way</c:v>
                  </c:pt>
                  <c:pt idx="4">
                    <c:v>Holly Park</c:v>
                  </c:pt>
                  <c:pt idx="5">
                    <c:v>International District</c:v>
                  </c:pt>
                  <c:pt idx="6">
                    <c:v>45th Street</c:v>
                  </c:pt>
                  <c:pt idx="7">
                    <c:v>Greenwood</c:v>
                  </c:pt>
                  <c:pt idx="8">
                    <c:v>Rainier Park</c:v>
                  </c:pt>
                  <c:pt idx="9">
                    <c:v>Rainier Beach</c:v>
                  </c:pt>
                  <c:pt idx="10">
                    <c:v>Eastgate</c:v>
                  </c:pt>
                  <c:pt idx="11">
                    <c:v>North PHSKC</c:v>
                  </c:pt>
                  <c:pt idx="12">
                    <c:v>Downtown PHSKC</c:v>
                  </c:pt>
                  <c:pt idx="13">
                    <c:v>Burien</c:v>
                  </c:pt>
                </c:lvl>
                <c:lvl>
                  <c:pt idx="0">
                    <c:v>Country Doctor</c:v>
                  </c:pt>
                  <c:pt idx="2">
                    <c:v>Health Point</c:v>
                  </c:pt>
                  <c:pt idx="4">
                    <c:v>ICHS</c:v>
                  </c:pt>
                  <c:pt idx="6">
                    <c:v>NeighborCare</c:v>
                  </c:pt>
                  <c:pt idx="10">
                    <c:v>PHSKC</c:v>
                  </c:pt>
                  <c:pt idx="13">
                    <c:v>SeaMar</c:v>
                  </c:pt>
                </c:lvl>
              </c:multiLvlStrCache>
            </c:multiLvlStrRef>
          </c:cat>
          <c:val>
            <c:numRef>
              <c:f>'T1 Outcomes by orgs and clinics'!$Y$5:$Y$18</c:f>
              <c:numCache>
                <c:formatCode>0.00</c:formatCode>
                <c:ptCount val="14"/>
                <c:pt idx="0">
                  <c:v>0.65048499999999998</c:v>
                </c:pt>
                <c:pt idx="1">
                  <c:v>0.503247</c:v>
                </c:pt>
                <c:pt idx="2">
                  <c:v>0.29292900000000038</c:v>
                </c:pt>
                <c:pt idx="3">
                  <c:v>0.42944800000000038</c:v>
                </c:pt>
                <c:pt idx="4">
                  <c:v>0.42682900000000051</c:v>
                </c:pt>
                <c:pt idx="5">
                  <c:v>0.66666700000000101</c:v>
                </c:pt>
                <c:pt idx="6">
                  <c:v>0.81300799999999951</c:v>
                </c:pt>
                <c:pt idx="7">
                  <c:v>0.77551000000000003</c:v>
                </c:pt>
                <c:pt idx="8">
                  <c:v>0.5</c:v>
                </c:pt>
                <c:pt idx="9">
                  <c:v>0.5</c:v>
                </c:pt>
                <c:pt idx="10">
                  <c:v>0.80851099999999898</c:v>
                </c:pt>
                <c:pt idx="11">
                  <c:v>0.48387100000000038</c:v>
                </c:pt>
                <c:pt idx="12">
                  <c:v>0.32608700000000057</c:v>
                </c:pt>
                <c:pt idx="13">
                  <c:v>0.65202700000000113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6697680"/>
        <c:axId val="213876896"/>
      </c:barChart>
      <c:catAx>
        <c:axId val="216697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0"/>
        </c:spPr>
        <c:txPr>
          <a:bodyPr rot="-2700000" vert="horz" anchor="b" anchorCtr="1"/>
          <a:lstStyle/>
          <a:p>
            <a:pPr>
              <a:defRPr sz="1200" b="1" baseline="0"/>
            </a:pPr>
            <a:endParaRPr lang="en-US"/>
          </a:p>
        </c:txPr>
        <c:crossAx val="213876896"/>
        <c:crosses val="autoZero"/>
        <c:auto val="1"/>
        <c:lblAlgn val="ctr"/>
        <c:lblOffset val="100"/>
        <c:tickLblSkip val="1"/>
        <c:noMultiLvlLbl val="0"/>
      </c:catAx>
      <c:valAx>
        <c:axId val="213876896"/>
        <c:scaling>
          <c:orientation val="minMax"/>
          <c:max val="1"/>
        </c:scaling>
        <c:delete val="0"/>
        <c:axPos val="l"/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66976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02C685-1E06-C747-A166-B43A4194275B}" type="datetime1">
              <a:rPr lang="en-US"/>
              <a:pPr>
                <a:defRPr/>
              </a:pPr>
              <a:t>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E6B1F0-FD5A-4645-9396-D8681EB19F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95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9B71D7-D71D-E341-B4F0-12FBAE7E8D25}" type="datetime1">
              <a:rPr lang="en-US"/>
              <a:pPr>
                <a:defRPr/>
              </a:pPr>
              <a:t>2/2/2016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708594-C901-D340-BE77-9B9CBFAF71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5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99AB547-1AF0-774D-AB18-539C4892EB32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172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392FC-80F9-427C-B2A9-9EC13A64328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2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774D95-7187-45BA-B6A9-B323AA9AD82D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6868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017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708594-C901-D340-BE77-9B9CBFAF719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58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6151-CEAC-44DE-B75C-70774A0357B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54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06151-CEAC-44DE-B75C-70774A0357B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3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5A1149E-7383-6742-98A1-D0F50D00626E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543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A6E02-2E0F-DA46-BEBA-5640015B05B4}" type="datetimeFigureOut">
              <a:rPr lang="en-US"/>
              <a:pPr>
                <a:defRPr/>
              </a:pPr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ADA4-7F4B-F147-A7AD-300F92FC8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4263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79CBA-8261-A54B-AD13-43FB1C4F8C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9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DEF33-3195-114D-BC72-4A2D70B0E3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06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49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F91C-39A7-0242-A422-051B64860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7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D6BE6-A471-284C-8C9C-52F0CEB5F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7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E35F-9F13-F141-AB7D-704A0669A1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4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A5A9F-C679-964F-98B8-8DA6B1E3EF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9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D1502-7D73-0445-B53F-CF7B9AD903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5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50E76-EBDF-5F41-A0B4-02999893B1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0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©2012 Name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D10BB-DB29-C04B-B749-44C0C7ABE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6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C5E4B-CFA8-2D48-BEF8-D426452084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9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99C1DC-55C7-F94C-9BCF-35F29F81F0E4}" type="datetimeFigureOut">
              <a:rPr lang="en-US"/>
              <a:pPr>
                <a:defRPr/>
              </a:pPr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21682A-FE15-634E-8DDA-14A895787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wphllps@u.washington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epts.washington.edu/fammed/grand-rounds" TargetMode="External"/><Relationship Id="rId4" Type="http://schemas.openxmlformats.org/officeDocument/2006/relationships/hyperlink" Target="mailto:katlyn08@uw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37624" y="921823"/>
            <a:ext cx="8707901" cy="338943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/>
                <a:cs typeface="Arial"/>
              </a:rPr>
              <a:t>Family Medicine Grand Rounds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University of Washington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/>
              <a:t>Organizational Social Context of Community Health Centers and variation in maternal depression </a:t>
            </a:r>
            <a:r>
              <a:rPr lang="en-US" dirty="0" smtClean="0"/>
              <a:t>outcomes</a:t>
            </a:r>
            <a:br>
              <a:rPr lang="en-US" dirty="0" smtClean="0"/>
            </a:br>
            <a:r>
              <a:rPr lang="en-US" sz="3100" dirty="0" smtClean="0"/>
              <a:t>12/2/2015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311258"/>
            <a:ext cx="6400800" cy="238799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Ian M. Bennett MD PhD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Professor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Departments </a:t>
            </a:r>
            <a:r>
              <a:rPr lang="en-US" dirty="0" smtClean="0">
                <a:ea typeface="+mn-ea"/>
                <a:cs typeface="+mn-cs"/>
              </a:rPr>
              <a:t>of Family </a:t>
            </a:r>
            <a:r>
              <a:rPr lang="en-US" dirty="0" smtClean="0">
                <a:ea typeface="+mn-ea"/>
                <a:cs typeface="+mn-cs"/>
              </a:rPr>
              <a:t>Medicine &amp; Psychiatry and Behavioral Sciences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3786188" y="6053138"/>
            <a:ext cx="1557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/>
          </a:p>
          <a:p>
            <a:pPr algn="ctr" eaLnBrk="1" hangingPunct="1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7839" y="5257800"/>
            <a:ext cx="818388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Depression </a:t>
            </a:r>
            <a:r>
              <a:rPr lang="en-US" dirty="0"/>
              <a:t>Symptom Trajectories</a:t>
            </a:r>
            <a:br>
              <a:rPr lang="en-US" dirty="0"/>
            </a:br>
            <a:r>
              <a:rPr lang="en-US" sz="1600" dirty="0"/>
              <a:t>Mora, Bennett, et al (2007) A J </a:t>
            </a:r>
            <a:r>
              <a:rPr lang="en-US" sz="1600" dirty="0" err="1" smtClean="0"/>
              <a:t>Epi</a:t>
            </a:r>
            <a:endParaRPr lang="en-US" dirty="0"/>
          </a:p>
        </p:txBody>
      </p:sp>
      <p:pic>
        <p:nvPicPr>
          <p:cNvPr id="10243" name="Picture 3" descr="bennett_revis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9755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95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47003"/>
            <a:ext cx="8183880" cy="1295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Some </a:t>
            </a:r>
            <a:r>
              <a:rPr lang="en-US" dirty="0" smtClean="0"/>
              <a:t>Opportunities and Obstacles </a:t>
            </a:r>
            <a:r>
              <a:rPr lang="en-US" dirty="0" smtClean="0"/>
              <a:t>to Perinatal Depression Care</a:t>
            </a:r>
            <a:br>
              <a:rPr lang="en-US" dirty="0" smtClean="0"/>
            </a:br>
            <a:r>
              <a:rPr lang="en-US" sz="1300" dirty="0" smtClean="0"/>
              <a:t>*Bennett et al (2009)</a:t>
            </a:r>
            <a:endParaRPr lang="en-US" sz="13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02920" y="1943687"/>
            <a:ext cx="818388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Women are willing to get care for depression in the prenatal setting*</a:t>
            </a:r>
          </a:p>
          <a:p>
            <a:r>
              <a:rPr lang="en-US" dirty="0" smtClean="0"/>
              <a:t>Patient </a:t>
            </a:r>
          </a:p>
          <a:p>
            <a:pPr lvl="1"/>
            <a:r>
              <a:rPr lang="en-US" dirty="0" smtClean="0"/>
              <a:t>Stigma, cultural beliefs, fear of effect on fetus</a:t>
            </a:r>
          </a:p>
          <a:p>
            <a:r>
              <a:rPr lang="en-US" dirty="0" smtClean="0"/>
              <a:t>Provider</a:t>
            </a:r>
          </a:p>
          <a:p>
            <a:pPr lvl="1"/>
            <a:r>
              <a:rPr lang="en-US" dirty="0" smtClean="0"/>
              <a:t>Inadequate training and support</a:t>
            </a:r>
          </a:p>
          <a:p>
            <a:r>
              <a:rPr lang="en-US" dirty="0" smtClean="0"/>
              <a:t>Care System</a:t>
            </a:r>
          </a:p>
          <a:p>
            <a:pPr lvl="1"/>
            <a:r>
              <a:rPr lang="en-US" dirty="0" smtClean="0"/>
              <a:t>Focus on specialty care</a:t>
            </a:r>
          </a:p>
          <a:p>
            <a:pPr lvl="1"/>
            <a:r>
              <a:rPr lang="en-US" dirty="0" smtClean="0"/>
              <a:t>Lack of supports for clinical care</a:t>
            </a:r>
          </a:p>
        </p:txBody>
      </p:sp>
    </p:spTree>
    <p:extLst>
      <p:ext uri="{BB962C8B-B14F-4D97-AF65-F5344CB8AC3E}">
        <p14:creationId xmlns:p14="http://schemas.microsoft.com/office/powerpoint/2010/main" val="1371868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" y="228600"/>
            <a:ext cx="8183880" cy="1569720"/>
          </a:xfrm>
        </p:spPr>
        <p:txBody>
          <a:bodyPr/>
          <a:lstStyle/>
          <a:p>
            <a:r>
              <a:rPr lang="en-US" dirty="0" smtClean="0"/>
              <a:t>Collaborative Care for Depression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72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Team based intervention for depression in primary care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Strong evidence base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Cochrane review &amp; other meta-analyses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&gt;80 RCTs showing benefit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DAWN </a:t>
            </a:r>
            <a:r>
              <a:rPr lang="en-US" sz="2000" dirty="0"/>
              <a:t>study </a:t>
            </a:r>
            <a:r>
              <a:rPr lang="en-US" sz="2000" dirty="0" smtClean="0"/>
              <a:t>in OB / GYN &amp; women’s health care settings at UW </a:t>
            </a:r>
            <a:r>
              <a:rPr lang="en-US" sz="2000" i="1" dirty="0" smtClean="0"/>
              <a:t>(Melville et al 2014</a:t>
            </a:r>
            <a:r>
              <a:rPr lang="en-US" sz="2000" i="1" dirty="0"/>
              <a:t>;</a:t>
            </a:r>
            <a:r>
              <a:rPr lang="en-US" sz="2000" i="1" dirty="0" smtClean="0"/>
              <a:t> Grote et al 2015)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Achieves triple aim</a:t>
            </a:r>
          </a:p>
          <a:p>
            <a:pPr marL="603504" lvl="2" indent="0">
              <a:lnSpc>
                <a:spcPct val="120000"/>
              </a:lnSpc>
              <a:buNone/>
            </a:pPr>
            <a:r>
              <a:rPr lang="en-US" sz="2000" dirty="0" smtClean="0"/>
              <a:t>1. More satisfied patients and providers, 2. Better health outcomes, 3) Lower health care costs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D5C7C55-BB1A-48C3-8AC1-E857D6836BA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35024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b="1" dirty="0" smtClean="0">
                <a:ea typeface="+mn-ea"/>
                <a:cs typeface="+mn-cs"/>
              </a:rPr>
              <a:t>Collaborative Care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Oval 2"/>
          <p:cNvSpPr>
            <a:spLocks noChangeArrowheads="1"/>
          </p:cNvSpPr>
          <p:nvPr/>
        </p:nvSpPr>
        <p:spPr bwMode="auto">
          <a:xfrm>
            <a:off x="3390900" y="1600200"/>
            <a:ext cx="2362200" cy="1219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Text Box 3"/>
          <p:cNvSpPr txBox="1">
            <a:spLocks noChangeArrowheads="1"/>
          </p:cNvSpPr>
          <p:nvPr/>
        </p:nvSpPr>
        <p:spPr bwMode="auto">
          <a:xfrm>
            <a:off x="3638675" y="1794668"/>
            <a:ext cx="1911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Effective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Collaboration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Text Box 4"/>
          <p:cNvSpPr txBox="1">
            <a:spLocks noChangeArrowheads="1"/>
          </p:cNvSpPr>
          <p:nvPr/>
        </p:nvSpPr>
        <p:spPr bwMode="auto">
          <a:xfrm>
            <a:off x="257969" y="3191446"/>
            <a:ext cx="2913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PCP supported by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Care Coordinator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Text Box 5"/>
          <p:cNvSpPr txBox="1">
            <a:spLocks noChangeArrowheads="1"/>
          </p:cNvSpPr>
          <p:nvPr/>
        </p:nvSpPr>
        <p:spPr bwMode="auto">
          <a:xfrm>
            <a:off x="5867401" y="3328195"/>
            <a:ext cx="290829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Informed,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Active Patient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4" name="Text Box 7"/>
          <p:cNvSpPr txBox="1">
            <a:spLocks noChangeArrowheads="1"/>
          </p:cNvSpPr>
          <p:nvPr/>
        </p:nvSpPr>
        <p:spPr bwMode="auto">
          <a:xfrm>
            <a:off x="3543300" y="3651251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Practice Support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6" name="Picture 8" descr="product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4394600"/>
            <a:ext cx="1600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8" name="Line 10"/>
          <p:cNvSpPr>
            <a:spLocks noChangeShapeType="1"/>
          </p:cNvSpPr>
          <p:nvPr/>
        </p:nvSpPr>
        <p:spPr bwMode="auto">
          <a:xfrm flipV="1">
            <a:off x="4594225" y="2880804"/>
            <a:ext cx="0" cy="6858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80" name="Picture 12" descr="conta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30" y="4394600"/>
            <a:ext cx="137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82" name="Picture 13" descr="slide2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/>
          <a:stretch/>
        </p:blipFill>
        <p:spPr bwMode="auto">
          <a:xfrm>
            <a:off x="381000" y="1384299"/>
            <a:ext cx="2667000" cy="1807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86" name="Picture 15" descr="slide25r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134038"/>
            <a:ext cx="1449388" cy="1449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88" name="Picture 16" descr="slide25r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4292601"/>
            <a:ext cx="1600200" cy="1127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0" name="Text Box 5"/>
          <p:cNvSpPr txBox="1">
            <a:spLocks noChangeArrowheads="1"/>
          </p:cNvSpPr>
          <p:nvPr/>
        </p:nvSpPr>
        <p:spPr bwMode="auto">
          <a:xfrm>
            <a:off x="854869" y="5576888"/>
            <a:ext cx="1530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Outcome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Measurement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2" name="Text Box 5"/>
          <p:cNvSpPr txBox="1">
            <a:spLocks noChangeArrowheads="1"/>
          </p:cNvSpPr>
          <p:nvPr/>
        </p:nvSpPr>
        <p:spPr bwMode="auto">
          <a:xfrm>
            <a:off x="2552700" y="5551659"/>
            <a:ext cx="419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</a:rPr>
              <a:t>Caseload-focused </a:t>
            </a:r>
            <a:endParaRPr lang="en-US" altLang="en-US" sz="1800" b="1" dirty="0" smtClean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C00000"/>
                </a:solidFill>
              </a:rPr>
              <a:t>Consultation</a:t>
            </a:r>
            <a:endParaRPr lang="en-US" altLang="en-US" sz="1800" b="1" dirty="0">
              <a:solidFill>
                <a:srgbClr val="C0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0"/>
            <a:ext cx="457200" cy="0"/>
          </a:xfrm>
          <a:prstGeom prst="line">
            <a:avLst/>
          </a:prstGeom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4" name="Text Box 5"/>
          <p:cNvSpPr txBox="1">
            <a:spLocks noChangeArrowheads="1"/>
          </p:cNvSpPr>
          <p:nvPr/>
        </p:nvSpPr>
        <p:spPr bwMode="auto">
          <a:xfrm>
            <a:off x="6780212" y="568988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Training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0" y="0"/>
            <a:ext cx="0" cy="457200"/>
          </a:xfrm>
          <a:prstGeom prst="line">
            <a:avLst/>
          </a:prstGeom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07CFBDC-E996-4C3C-B609-BC92A6B4EE65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7322" y="1416557"/>
            <a:ext cx="2528454" cy="1807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1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2954215" y="3580405"/>
            <a:ext cx="5715000" cy="16764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464202" y="622748"/>
            <a:ext cx="8229600" cy="11430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Collaborative Care:  </a:t>
            </a:r>
            <a:br>
              <a:rPr lang="en-US" dirty="0" smtClean="0"/>
            </a:br>
            <a:r>
              <a:rPr lang="en-US" sz="2700" dirty="0" smtClean="0"/>
              <a:t>Mental health providers augment primary care team</a:t>
            </a:r>
          </a:p>
        </p:txBody>
      </p:sp>
      <p:cxnSp>
        <p:nvCxnSpPr>
          <p:cNvPr id="48132" name="Straight Connector 26"/>
          <p:cNvCxnSpPr>
            <a:cxnSpLocks noChangeShapeType="1"/>
          </p:cNvCxnSpPr>
          <p:nvPr/>
        </p:nvCxnSpPr>
        <p:spPr bwMode="auto">
          <a:xfrm rot="2700000">
            <a:off x="2574035" y="3735183"/>
            <a:ext cx="10064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3" name="Straight Connector 5"/>
          <p:cNvCxnSpPr>
            <a:cxnSpLocks noChangeShapeType="1"/>
          </p:cNvCxnSpPr>
          <p:nvPr/>
        </p:nvCxnSpPr>
        <p:spPr bwMode="auto">
          <a:xfrm rot="5400000">
            <a:off x="6909593" y="3491708"/>
            <a:ext cx="111601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ounded Rectangle 14"/>
          <p:cNvSpPr/>
          <p:nvPr/>
        </p:nvSpPr>
        <p:spPr bwMode="auto">
          <a:xfrm>
            <a:off x="771126" y="2540449"/>
            <a:ext cx="1882001" cy="7642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/>
              <a:t>Primary Care</a:t>
            </a:r>
          </a:p>
          <a:p>
            <a:pPr algn="ctr">
              <a:defRPr/>
            </a:pPr>
            <a:r>
              <a:rPr lang="en-US" b="1" dirty="0" smtClean="0"/>
              <a:t>Provider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771126" y="4049714"/>
            <a:ext cx="1882003" cy="7642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High Risk 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Mom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Rounded Rectangle 4"/>
          <p:cNvSpPr/>
          <p:nvPr/>
        </p:nvSpPr>
        <p:spPr bwMode="auto">
          <a:xfrm>
            <a:off x="3505200" y="4075561"/>
            <a:ext cx="1882003" cy="764278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2"/>
                </a:solidFill>
              </a:rPr>
              <a:t>MCH Care</a:t>
            </a:r>
            <a:endParaRPr lang="en-US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b="1" dirty="0" smtClean="0">
                <a:solidFill>
                  <a:schemeClr val="tx2"/>
                </a:solidFill>
              </a:rPr>
              <a:t>Coordinator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594529" y="4036322"/>
            <a:ext cx="2092271" cy="764278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2"/>
                </a:solidFill>
              </a:rPr>
              <a:t>Psychiatric Consultant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48146" name="Straight Arrow Connector 7"/>
          <p:cNvCxnSpPr>
            <a:cxnSpLocks noChangeShapeType="1"/>
          </p:cNvCxnSpPr>
          <p:nvPr/>
        </p:nvCxnSpPr>
        <p:spPr bwMode="auto">
          <a:xfrm flipH="1" flipV="1">
            <a:off x="2692276" y="2918652"/>
            <a:ext cx="4775323" cy="1505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1" name="Straight Connector 25"/>
          <p:cNvCxnSpPr>
            <a:cxnSpLocks noChangeShapeType="1"/>
          </p:cNvCxnSpPr>
          <p:nvPr/>
        </p:nvCxnSpPr>
        <p:spPr bwMode="auto">
          <a:xfrm flipH="1" flipV="1">
            <a:off x="1690405" y="3354662"/>
            <a:ext cx="21721" cy="605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7" name="Straight Connector 28"/>
          <p:cNvCxnSpPr>
            <a:cxnSpLocks noChangeShapeType="1"/>
            <a:stCxn id="16" idx="3"/>
          </p:cNvCxnSpPr>
          <p:nvPr/>
        </p:nvCxnSpPr>
        <p:spPr bwMode="auto">
          <a:xfrm>
            <a:off x="2653129" y="4431853"/>
            <a:ext cx="801271" cy="2584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8" name="Straight Connector 31"/>
          <p:cNvCxnSpPr>
            <a:cxnSpLocks noChangeShapeType="1"/>
          </p:cNvCxnSpPr>
          <p:nvPr/>
        </p:nvCxnSpPr>
        <p:spPr bwMode="auto">
          <a:xfrm>
            <a:off x="5437188" y="4419600"/>
            <a:ext cx="11160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6" name="Straight Connector 29"/>
          <p:cNvCxnSpPr>
            <a:cxnSpLocks noChangeShapeType="1"/>
          </p:cNvCxnSpPr>
          <p:nvPr/>
        </p:nvCxnSpPr>
        <p:spPr bwMode="auto">
          <a:xfrm flipV="1">
            <a:off x="7467599" y="4933392"/>
            <a:ext cx="1" cy="48226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7" name="Straight Arrow Connector 37"/>
          <p:cNvCxnSpPr>
            <a:cxnSpLocks noChangeShapeType="1"/>
          </p:cNvCxnSpPr>
          <p:nvPr/>
        </p:nvCxnSpPr>
        <p:spPr bwMode="auto">
          <a:xfrm flipH="1" flipV="1">
            <a:off x="1690405" y="5415655"/>
            <a:ext cx="5777194" cy="11879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68" name="Straight Connector 39"/>
          <p:cNvCxnSpPr>
            <a:cxnSpLocks noChangeShapeType="1"/>
          </p:cNvCxnSpPr>
          <p:nvPr/>
        </p:nvCxnSpPr>
        <p:spPr bwMode="auto">
          <a:xfrm flipH="1" flipV="1">
            <a:off x="1693499" y="4903169"/>
            <a:ext cx="13680" cy="331789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69" name="TextBox 40"/>
          <p:cNvSpPr txBox="1">
            <a:spLocks noChangeArrowheads="1"/>
          </p:cNvSpPr>
          <p:nvPr/>
        </p:nvSpPr>
        <p:spPr bwMode="auto">
          <a:xfrm>
            <a:off x="5257800" y="36576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/>
              <a:t>New Roles</a:t>
            </a:r>
          </a:p>
        </p:txBody>
      </p:sp>
    </p:spTree>
    <p:extLst>
      <p:ext uri="{BB962C8B-B14F-4D97-AF65-F5344CB8AC3E}">
        <p14:creationId xmlns:p14="http://schemas.microsoft.com/office/powerpoint/2010/main" val="32358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121920"/>
            <a:ext cx="8183880" cy="1676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Applying the CC to Perinatal Depression</a:t>
            </a:r>
            <a:br>
              <a:rPr lang="en-US" dirty="0" smtClean="0"/>
            </a:br>
            <a:r>
              <a:rPr lang="en-US" sz="2800" dirty="0" smtClean="0"/>
              <a:t>*Melville et al (2014), Grote et al (2015)</a:t>
            </a:r>
            <a:endParaRPr lang="en-US" dirty="0"/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502920" y="2049663"/>
            <a:ext cx="8183880" cy="45750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Evidence Based Guideline Care</a:t>
            </a:r>
          </a:p>
          <a:p>
            <a:pPr lvl="1"/>
            <a:r>
              <a:rPr lang="en-US" dirty="0" smtClean="0"/>
              <a:t>Case finding and treatment</a:t>
            </a:r>
          </a:p>
          <a:p>
            <a:r>
              <a:rPr lang="en-US" dirty="0" smtClean="0"/>
              <a:t>Practice Reorganization to Address Needs</a:t>
            </a:r>
          </a:p>
          <a:p>
            <a:pPr lvl="1"/>
            <a:r>
              <a:rPr lang="en-US" dirty="0" smtClean="0"/>
              <a:t>Allowing for short follow up visits</a:t>
            </a:r>
          </a:p>
          <a:p>
            <a:pPr lvl="1"/>
            <a:r>
              <a:rPr lang="en-US" dirty="0" smtClean="0"/>
              <a:t>Telephone follow ups</a:t>
            </a:r>
          </a:p>
          <a:p>
            <a:r>
              <a:rPr lang="en-US" dirty="0" smtClean="0"/>
              <a:t>Multidisciplinary Approach (Care Teams)</a:t>
            </a:r>
          </a:p>
          <a:p>
            <a:pPr lvl="1"/>
            <a:r>
              <a:rPr lang="en-US" dirty="0" smtClean="0"/>
              <a:t>Care managers and other support staff</a:t>
            </a:r>
          </a:p>
          <a:p>
            <a:pPr lvl="1"/>
            <a:r>
              <a:rPr lang="en-US" dirty="0" smtClean="0"/>
              <a:t>Collaborative care with depression care providers</a:t>
            </a:r>
          </a:p>
          <a:p>
            <a:r>
              <a:rPr lang="en-US" dirty="0" smtClean="0"/>
              <a:t>Effectiveness trial shows that this works like for the general </a:t>
            </a:r>
            <a:r>
              <a:rPr lang="en-US" dirty="0"/>
              <a:t>a</a:t>
            </a:r>
            <a:r>
              <a:rPr lang="en-US" dirty="0" smtClean="0"/>
              <a:t>dult population</a:t>
            </a:r>
            <a:r>
              <a:rPr lang="en-US" dirty="0" smtClean="0"/>
              <a:t>*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 – the rates of implementation success are low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4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19200"/>
            <a:ext cx="8183880" cy="3886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Generalizable knowledge of how to get EBP into use</a:t>
            </a:r>
          </a:p>
          <a:p>
            <a:r>
              <a:rPr lang="en-US" dirty="0" smtClean="0"/>
              <a:t>Synonyms = Knowledge Transfer</a:t>
            </a:r>
          </a:p>
          <a:p>
            <a:r>
              <a:rPr lang="en-US" dirty="0" smtClean="0"/>
              <a:t>Overlapping domains with Improvement Science</a:t>
            </a:r>
          </a:p>
          <a:p>
            <a:pPr lvl="1"/>
            <a:r>
              <a:rPr lang="en-US" dirty="0" smtClean="0"/>
              <a:t>Quality improvement</a:t>
            </a:r>
          </a:p>
          <a:p>
            <a:pPr lvl="1"/>
            <a:r>
              <a:rPr lang="en-US" dirty="0" smtClean="0"/>
              <a:t>Focuses on processes of tailoring to a site </a:t>
            </a:r>
          </a:p>
          <a:p>
            <a:pPr lvl="1"/>
            <a:r>
              <a:rPr lang="en-US" dirty="0" smtClean="0"/>
              <a:t>Not necessarily targeting EBP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76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0438" y="4983163"/>
            <a:ext cx="8183562" cy="16827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Consolidated Framework for Implementation Research (CFIR)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2589" y="129418"/>
            <a:ext cx="8556611" cy="45637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6" name="Picture 97" descr="Figure 1 New Textured FatGrey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29418"/>
            <a:ext cx="7275513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98"/>
          <p:cNvSpPr>
            <a:spLocks noChangeArrowheads="1"/>
          </p:cNvSpPr>
          <p:nvPr/>
        </p:nvSpPr>
        <p:spPr bwMode="auto">
          <a:xfrm rot="-5400000">
            <a:off x="765175" y="2487613"/>
            <a:ext cx="172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 u="sng"/>
              <a:t>Core</a:t>
            </a:r>
            <a:r>
              <a:rPr lang="en-US" sz="1400" b="1"/>
              <a:t> Components</a:t>
            </a:r>
          </a:p>
        </p:txBody>
      </p:sp>
      <p:sp>
        <p:nvSpPr>
          <p:cNvPr id="8198" name="Rectangle 99"/>
          <p:cNvSpPr>
            <a:spLocks noChangeArrowheads="1"/>
          </p:cNvSpPr>
          <p:nvPr/>
        </p:nvSpPr>
        <p:spPr bwMode="auto">
          <a:xfrm rot="-5400000">
            <a:off x="250825" y="2482851"/>
            <a:ext cx="190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/>
              <a:t>Adaptable </a:t>
            </a:r>
            <a:r>
              <a:rPr lang="en-US" sz="1400" b="1" u="sng"/>
              <a:t>Periphery</a:t>
            </a:r>
          </a:p>
        </p:txBody>
      </p:sp>
      <p:sp>
        <p:nvSpPr>
          <p:cNvPr id="8199" name="Rectangle 100"/>
          <p:cNvSpPr>
            <a:spLocks noChangeArrowheads="1"/>
          </p:cNvSpPr>
          <p:nvPr/>
        </p:nvSpPr>
        <p:spPr bwMode="auto">
          <a:xfrm>
            <a:off x="3832225" y="542925"/>
            <a:ext cx="1530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Outer Setting</a:t>
            </a:r>
            <a:endParaRPr lang="en-US" b="1" baseline="-25000"/>
          </a:p>
        </p:txBody>
      </p:sp>
      <p:sp>
        <p:nvSpPr>
          <p:cNvPr id="8200" name="Rectangle 101"/>
          <p:cNvSpPr>
            <a:spLocks noChangeArrowheads="1"/>
          </p:cNvSpPr>
          <p:nvPr/>
        </p:nvSpPr>
        <p:spPr bwMode="auto">
          <a:xfrm>
            <a:off x="3910013" y="1765300"/>
            <a:ext cx="1479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Inner Setting</a:t>
            </a:r>
            <a:endParaRPr lang="en-US" b="1" baseline="-25000"/>
          </a:p>
        </p:txBody>
      </p:sp>
      <p:sp>
        <p:nvSpPr>
          <p:cNvPr id="8201" name="Text Box 102"/>
          <p:cNvSpPr txBox="1">
            <a:spLocks noChangeArrowheads="1"/>
          </p:cNvSpPr>
          <p:nvPr/>
        </p:nvSpPr>
        <p:spPr bwMode="auto">
          <a:xfrm>
            <a:off x="936625" y="436562"/>
            <a:ext cx="1377950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Intervention</a:t>
            </a:r>
          </a:p>
          <a:p>
            <a:pPr algn="ctr" eaLnBrk="1" hangingPunct="1"/>
            <a:r>
              <a:rPr lang="en-US" sz="1400" dirty="0"/>
              <a:t>(</a:t>
            </a:r>
            <a:r>
              <a:rPr lang="en-US" sz="1400" dirty="0" err="1"/>
              <a:t>unadapted</a:t>
            </a:r>
            <a:r>
              <a:rPr lang="en-US" sz="1400" dirty="0"/>
              <a:t>)</a:t>
            </a:r>
          </a:p>
        </p:txBody>
      </p:sp>
      <p:sp>
        <p:nvSpPr>
          <p:cNvPr id="8202" name="Text Box 103"/>
          <p:cNvSpPr txBox="1">
            <a:spLocks noChangeArrowheads="1"/>
          </p:cNvSpPr>
          <p:nvPr/>
        </p:nvSpPr>
        <p:spPr bwMode="auto">
          <a:xfrm>
            <a:off x="6746388" y="330201"/>
            <a:ext cx="1377950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Intervention</a:t>
            </a:r>
          </a:p>
          <a:p>
            <a:pPr algn="ctr" eaLnBrk="1" hangingPunct="1"/>
            <a:r>
              <a:rPr lang="en-US" sz="1400" dirty="0"/>
              <a:t>(adapted)</a:t>
            </a:r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2098158" y="3726394"/>
            <a:ext cx="6411912" cy="644525"/>
            <a:chOff x="974" y="3563"/>
            <a:chExt cx="4764" cy="550"/>
          </a:xfrm>
        </p:grpSpPr>
        <p:sp>
          <p:nvSpPr>
            <p:cNvPr id="4202" name="AutoShape 106"/>
            <p:cNvSpPr>
              <a:spLocks noChangeArrowheads="1"/>
            </p:cNvSpPr>
            <p:nvPr/>
          </p:nvSpPr>
          <p:spPr bwMode="auto">
            <a:xfrm>
              <a:off x="974" y="3730"/>
              <a:ext cx="4764" cy="383"/>
            </a:xfrm>
            <a:prstGeom prst="rightArrow">
              <a:avLst>
                <a:gd name="adj1" fmla="val 50000"/>
                <a:gd name="adj2" fmla="val 310156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5F5F5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245" name="Group 107"/>
            <p:cNvGrpSpPr>
              <a:grpSpLocks/>
            </p:cNvGrpSpPr>
            <p:nvPr/>
          </p:nvGrpSpPr>
          <p:grpSpPr bwMode="auto">
            <a:xfrm>
              <a:off x="1346" y="3563"/>
              <a:ext cx="360" cy="390"/>
              <a:chOff x="1536" y="3552"/>
              <a:chExt cx="360" cy="390"/>
            </a:xfrm>
          </p:grpSpPr>
          <p:sp>
            <p:nvSpPr>
              <p:cNvPr id="4204" name="AutoShape 108"/>
              <p:cNvSpPr>
                <a:spLocks noChangeArrowheads="1"/>
              </p:cNvSpPr>
              <p:nvPr/>
            </p:nvSpPr>
            <p:spPr bwMode="auto">
              <a:xfrm rot="-296353">
                <a:off x="1536" y="3552"/>
                <a:ext cx="355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5" name="AutoShape 109"/>
              <p:cNvSpPr>
                <a:spLocks noChangeArrowheads="1"/>
              </p:cNvSpPr>
              <p:nvPr/>
            </p:nvSpPr>
            <p:spPr bwMode="auto">
              <a:xfrm rot="10800000">
                <a:off x="1541" y="3618"/>
                <a:ext cx="355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246" name="Group 110"/>
            <p:cNvGrpSpPr>
              <a:grpSpLocks/>
            </p:cNvGrpSpPr>
            <p:nvPr/>
          </p:nvGrpSpPr>
          <p:grpSpPr bwMode="auto">
            <a:xfrm>
              <a:off x="1748" y="3563"/>
              <a:ext cx="360" cy="390"/>
              <a:chOff x="1536" y="3552"/>
              <a:chExt cx="360" cy="390"/>
            </a:xfrm>
          </p:grpSpPr>
          <p:sp>
            <p:nvSpPr>
              <p:cNvPr id="4207" name="AutoShape 111"/>
              <p:cNvSpPr>
                <a:spLocks noChangeArrowheads="1"/>
              </p:cNvSpPr>
              <p:nvPr/>
            </p:nvSpPr>
            <p:spPr bwMode="auto">
              <a:xfrm rot="-296353">
                <a:off x="1536" y="3552"/>
                <a:ext cx="354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08" name="AutoShape 112"/>
              <p:cNvSpPr>
                <a:spLocks noChangeArrowheads="1"/>
              </p:cNvSpPr>
              <p:nvPr/>
            </p:nvSpPr>
            <p:spPr bwMode="auto">
              <a:xfrm rot="10800000">
                <a:off x="1542" y="3618"/>
                <a:ext cx="354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247" name="Group 113"/>
            <p:cNvGrpSpPr>
              <a:grpSpLocks/>
            </p:cNvGrpSpPr>
            <p:nvPr/>
          </p:nvGrpSpPr>
          <p:grpSpPr bwMode="auto">
            <a:xfrm>
              <a:off x="2158" y="3563"/>
              <a:ext cx="360" cy="390"/>
              <a:chOff x="1536" y="3552"/>
              <a:chExt cx="360" cy="390"/>
            </a:xfrm>
          </p:grpSpPr>
          <p:sp>
            <p:nvSpPr>
              <p:cNvPr id="4210" name="AutoShape 114"/>
              <p:cNvSpPr>
                <a:spLocks noChangeArrowheads="1"/>
              </p:cNvSpPr>
              <p:nvPr/>
            </p:nvSpPr>
            <p:spPr bwMode="auto">
              <a:xfrm rot="-296353">
                <a:off x="1536" y="3552"/>
                <a:ext cx="354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1" name="AutoShape 115"/>
              <p:cNvSpPr>
                <a:spLocks noChangeArrowheads="1"/>
              </p:cNvSpPr>
              <p:nvPr/>
            </p:nvSpPr>
            <p:spPr bwMode="auto">
              <a:xfrm rot="10800000">
                <a:off x="1542" y="3618"/>
                <a:ext cx="354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248" name="Group 116"/>
            <p:cNvGrpSpPr>
              <a:grpSpLocks/>
            </p:cNvGrpSpPr>
            <p:nvPr/>
          </p:nvGrpSpPr>
          <p:grpSpPr bwMode="auto">
            <a:xfrm>
              <a:off x="2575" y="3563"/>
              <a:ext cx="360" cy="390"/>
              <a:chOff x="1536" y="3552"/>
              <a:chExt cx="360" cy="390"/>
            </a:xfrm>
          </p:grpSpPr>
          <p:sp>
            <p:nvSpPr>
              <p:cNvPr id="4213" name="AutoShape 117"/>
              <p:cNvSpPr>
                <a:spLocks noChangeArrowheads="1"/>
              </p:cNvSpPr>
              <p:nvPr/>
            </p:nvSpPr>
            <p:spPr bwMode="auto">
              <a:xfrm rot="-296353">
                <a:off x="1536" y="3552"/>
                <a:ext cx="355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4" name="AutoShape 118"/>
              <p:cNvSpPr>
                <a:spLocks noChangeArrowheads="1"/>
              </p:cNvSpPr>
              <p:nvPr/>
            </p:nvSpPr>
            <p:spPr bwMode="auto">
              <a:xfrm rot="10800000">
                <a:off x="1541" y="3618"/>
                <a:ext cx="355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249" name="Group 119"/>
            <p:cNvGrpSpPr>
              <a:grpSpLocks/>
            </p:cNvGrpSpPr>
            <p:nvPr/>
          </p:nvGrpSpPr>
          <p:grpSpPr bwMode="auto">
            <a:xfrm>
              <a:off x="2985" y="3563"/>
              <a:ext cx="360" cy="390"/>
              <a:chOff x="1536" y="3552"/>
              <a:chExt cx="360" cy="390"/>
            </a:xfrm>
          </p:grpSpPr>
          <p:sp>
            <p:nvSpPr>
              <p:cNvPr id="4216" name="AutoShape 120"/>
              <p:cNvSpPr>
                <a:spLocks noChangeArrowheads="1"/>
              </p:cNvSpPr>
              <p:nvPr/>
            </p:nvSpPr>
            <p:spPr bwMode="auto">
              <a:xfrm rot="-296353">
                <a:off x="1536" y="3552"/>
                <a:ext cx="354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17" name="AutoShape 121"/>
              <p:cNvSpPr>
                <a:spLocks noChangeArrowheads="1"/>
              </p:cNvSpPr>
              <p:nvPr/>
            </p:nvSpPr>
            <p:spPr bwMode="auto">
              <a:xfrm rot="10800000">
                <a:off x="1542" y="3618"/>
                <a:ext cx="354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250" name="Group 122"/>
            <p:cNvGrpSpPr>
              <a:grpSpLocks/>
            </p:cNvGrpSpPr>
            <p:nvPr/>
          </p:nvGrpSpPr>
          <p:grpSpPr bwMode="auto">
            <a:xfrm>
              <a:off x="3387" y="3563"/>
              <a:ext cx="360" cy="390"/>
              <a:chOff x="1536" y="3552"/>
              <a:chExt cx="360" cy="390"/>
            </a:xfrm>
          </p:grpSpPr>
          <p:sp>
            <p:nvSpPr>
              <p:cNvPr id="4219" name="AutoShape 123"/>
              <p:cNvSpPr>
                <a:spLocks noChangeArrowheads="1"/>
              </p:cNvSpPr>
              <p:nvPr/>
            </p:nvSpPr>
            <p:spPr bwMode="auto">
              <a:xfrm rot="-296353">
                <a:off x="1536" y="3552"/>
                <a:ext cx="354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20" name="AutoShape 124"/>
              <p:cNvSpPr>
                <a:spLocks noChangeArrowheads="1"/>
              </p:cNvSpPr>
              <p:nvPr/>
            </p:nvSpPr>
            <p:spPr bwMode="auto">
              <a:xfrm rot="10800000">
                <a:off x="1542" y="3618"/>
                <a:ext cx="354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251" name="Group 125"/>
            <p:cNvGrpSpPr>
              <a:grpSpLocks/>
            </p:cNvGrpSpPr>
            <p:nvPr/>
          </p:nvGrpSpPr>
          <p:grpSpPr bwMode="auto">
            <a:xfrm>
              <a:off x="3804" y="3563"/>
              <a:ext cx="360" cy="390"/>
              <a:chOff x="1536" y="3552"/>
              <a:chExt cx="360" cy="390"/>
            </a:xfrm>
          </p:grpSpPr>
          <p:sp>
            <p:nvSpPr>
              <p:cNvPr id="4222" name="AutoShape 126"/>
              <p:cNvSpPr>
                <a:spLocks noChangeArrowheads="1"/>
              </p:cNvSpPr>
              <p:nvPr/>
            </p:nvSpPr>
            <p:spPr bwMode="auto">
              <a:xfrm rot="-296353">
                <a:off x="1536" y="3552"/>
                <a:ext cx="355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23" name="AutoShape 127"/>
              <p:cNvSpPr>
                <a:spLocks noChangeArrowheads="1"/>
              </p:cNvSpPr>
              <p:nvPr/>
            </p:nvSpPr>
            <p:spPr bwMode="auto">
              <a:xfrm rot="10800000">
                <a:off x="1542" y="3618"/>
                <a:ext cx="355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252" name="Group 128"/>
            <p:cNvGrpSpPr>
              <a:grpSpLocks/>
            </p:cNvGrpSpPr>
            <p:nvPr/>
          </p:nvGrpSpPr>
          <p:grpSpPr bwMode="auto">
            <a:xfrm>
              <a:off x="4206" y="3563"/>
              <a:ext cx="360" cy="390"/>
              <a:chOff x="1536" y="3552"/>
              <a:chExt cx="360" cy="390"/>
            </a:xfrm>
          </p:grpSpPr>
          <p:sp>
            <p:nvSpPr>
              <p:cNvPr id="4225" name="AutoShape 129"/>
              <p:cNvSpPr>
                <a:spLocks noChangeArrowheads="1"/>
              </p:cNvSpPr>
              <p:nvPr/>
            </p:nvSpPr>
            <p:spPr bwMode="auto">
              <a:xfrm rot="-296353">
                <a:off x="1536" y="3552"/>
                <a:ext cx="354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26" name="AutoShape 130"/>
              <p:cNvSpPr>
                <a:spLocks noChangeArrowheads="1"/>
              </p:cNvSpPr>
              <p:nvPr/>
            </p:nvSpPr>
            <p:spPr bwMode="auto">
              <a:xfrm rot="10800000">
                <a:off x="1542" y="3618"/>
                <a:ext cx="354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1" name="Group 131"/>
          <p:cNvGrpSpPr>
            <a:grpSpLocks/>
          </p:cNvGrpSpPr>
          <p:nvPr/>
        </p:nvGrpSpPr>
        <p:grpSpPr bwMode="auto">
          <a:xfrm>
            <a:off x="4182545" y="3974185"/>
            <a:ext cx="766762" cy="655638"/>
            <a:chOff x="2694" y="1729"/>
            <a:chExt cx="570" cy="559"/>
          </a:xfrm>
        </p:grpSpPr>
        <p:pic>
          <p:nvPicPr>
            <p:cNvPr id="8240" name="Picture 132" descr="person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" y="1879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1" name="Picture 133" descr="person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04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2" name="Picture 134" descr="person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889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3" name="Picture 135" descr="person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1729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36"/>
          <p:cNvGrpSpPr>
            <a:grpSpLocks/>
          </p:cNvGrpSpPr>
          <p:nvPr/>
        </p:nvGrpSpPr>
        <p:grpSpPr bwMode="auto">
          <a:xfrm>
            <a:off x="1372637" y="4048656"/>
            <a:ext cx="6411913" cy="644525"/>
            <a:chOff x="756" y="3687"/>
            <a:chExt cx="4764" cy="550"/>
          </a:xfrm>
        </p:grpSpPr>
        <p:sp>
          <p:nvSpPr>
            <p:cNvPr id="4233" name="AutoShape 137"/>
            <p:cNvSpPr>
              <a:spLocks noChangeArrowheads="1"/>
            </p:cNvSpPr>
            <p:nvPr/>
          </p:nvSpPr>
          <p:spPr bwMode="auto">
            <a:xfrm>
              <a:off x="756" y="3854"/>
              <a:ext cx="4764" cy="383"/>
            </a:xfrm>
            <a:prstGeom prst="rightArrow">
              <a:avLst>
                <a:gd name="adj1" fmla="val 50000"/>
                <a:gd name="adj2" fmla="val 310156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5F5F5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216" name="Group 138"/>
            <p:cNvGrpSpPr>
              <a:grpSpLocks/>
            </p:cNvGrpSpPr>
            <p:nvPr/>
          </p:nvGrpSpPr>
          <p:grpSpPr bwMode="auto">
            <a:xfrm>
              <a:off x="1128" y="3687"/>
              <a:ext cx="360" cy="390"/>
              <a:chOff x="1536" y="3552"/>
              <a:chExt cx="360" cy="390"/>
            </a:xfrm>
          </p:grpSpPr>
          <p:sp>
            <p:nvSpPr>
              <p:cNvPr id="4235" name="AutoShape 139"/>
              <p:cNvSpPr>
                <a:spLocks noChangeArrowheads="1"/>
              </p:cNvSpPr>
              <p:nvPr/>
            </p:nvSpPr>
            <p:spPr bwMode="auto">
              <a:xfrm rot="-296353">
                <a:off x="1536" y="3552"/>
                <a:ext cx="355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36" name="AutoShape 140"/>
              <p:cNvSpPr>
                <a:spLocks noChangeArrowheads="1"/>
              </p:cNvSpPr>
              <p:nvPr/>
            </p:nvSpPr>
            <p:spPr bwMode="auto">
              <a:xfrm rot="10800000">
                <a:off x="1541" y="3618"/>
                <a:ext cx="355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217" name="Group 141"/>
            <p:cNvGrpSpPr>
              <a:grpSpLocks/>
            </p:cNvGrpSpPr>
            <p:nvPr/>
          </p:nvGrpSpPr>
          <p:grpSpPr bwMode="auto">
            <a:xfrm>
              <a:off x="1530" y="3687"/>
              <a:ext cx="360" cy="390"/>
              <a:chOff x="1536" y="3552"/>
              <a:chExt cx="360" cy="390"/>
            </a:xfrm>
          </p:grpSpPr>
          <p:sp>
            <p:nvSpPr>
              <p:cNvPr id="4238" name="AutoShape 142"/>
              <p:cNvSpPr>
                <a:spLocks noChangeArrowheads="1"/>
              </p:cNvSpPr>
              <p:nvPr/>
            </p:nvSpPr>
            <p:spPr bwMode="auto">
              <a:xfrm rot="-296353">
                <a:off x="1536" y="3552"/>
                <a:ext cx="354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39" name="AutoShape 143"/>
              <p:cNvSpPr>
                <a:spLocks noChangeArrowheads="1"/>
              </p:cNvSpPr>
              <p:nvPr/>
            </p:nvSpPr>
            <p:spPr bwMode="auto">
              <a:xfrm rot="10800000">
                <a:off x="1542" y="3618"/>
                <a:ext cx="354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218" name="Group 144"/>
            <p:cNvGrpSpPr>
              <a:grpSpLocks/>
            </p:cNvGrpSpPr>
            <p:nvPr/>
          </p:nvGrpSpPr>
          <p:grpSpPr bwMode="auto">
            <a:xfrm>
              <a:off x="1940" y="3687"/>
              <a:ext cx="360" cy="390"/>
              <a:chOff x="1536" y="3552"/>
              <a:chExt cx="360" cy="390"/>
            </a:xfrm>
          </p:grpSpPr>
          <p:sp>
            <p:nvSpPr>
              <p:cNvPr id="4241" name="AutoShape 145"/>
              <p:cNvSpPr>
                <a:spLocks noChangeArrowheads="1"/>
              </p:cNvSpPr>
              <p:nvPr/>
            </p:nvSpPr>
            <p:spPr bwMode="auto">
              <a:xfrm rot="-296353">
                <a:off x="1536" y="3552"/>
                <a:ext cx="354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42" name="AutoShape 146"/>
              <p:cNvSpPr>
                <a:spLocks noChangeArrowheads="1"/>
              </p:cNvSpPr>
              <p:nvPr/>
            </p:nvSpPr>
            <p:spPr bwMode="auto">
              <a:xfrm rot="10800000">
                <a:off x="1542" y="3618"/>
                <a:ext cx="354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219" name="Group 147"/>
            <p:cNvGrpSpPr>
              <a:grpSpLocks/>
            </p:cNvGrpSpPr>
            <p:nvPr/>
          </p:nvGrpSpPr>
          <p:grpSpPr bwMode="auto">
            <a:xfrm>
              <a:off x="2357" y="3687"/>
              <a:ext cx="360" cy="390"/>
              <a:chOff x="1536" y="3552"/>
              <a:chExt cx="360" cy="390"/>
            </a:xfrm>
          </p:grpSpPr>
          <p:sp>
            <p:nvSpPr>
              <p:cNvPr id="4244" name="AutoShape 148"/>
              <p:cNvSpPr>
                <a:spLocks noChangeArrowheads="1"/>
              </p:cNvSpPr>
              <p:nvPr/>
            </p:nvSpPr>
            <p:spPr bwMode="auto">
              <a:xfrm rot="-296353">
                <a:off x="1536" y="3552"/>
                <a:ext cx="355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45" name="AutoShape 149"/>
              <p:cNvSpPr>
                <a:spLocks noChangeArrowheads="1"/>
              </p:cNvSpPr>
              <p:nvPr/>
            </p:nvSpPr>
            <p:spPr bwMode="auto">
              <a:xfrm rot="10800000">
                <a:off x="1541" y="3618"/>
                <a:ext cx="355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220" name="Group 150"/>
            <p:cNvGrpSpPr>
              <a:grpSpLocks/>
            </p:cNvGrpSpPr>
            <p:nvPr/>
          </p:nvGrpSpPr>
          <p:grpSpPr bwMode="auto">
            <a:xfrm>
              <a:off x="2767" y="3687"/>
              <a:ext cx="360" cy="390"/>
              <a:chOff x="1536" y="3552"/>
              <a:chExt cx="360" cy="390"/>
            </a:xfrm>
          </p:grpSpPr>
          <p:sp>
            <p:nvSpPr>
              <p:cNvPr id="4247" name="AutoShape 151"/>
              <p:cNvSpPr>
                <a:spLocks noChangeArrowheads="1"/>
              </p:cNvSpPr>
              <p:nvPr/>
            </p:nvSpPr>
            <p:spPr bwMode="auto">
              <a:xfrm rot="-296353">
                <a:off x="1536" y="3552"/>
                <a:ext cx="354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48" name="AutoShape 152"/>
              <p:cNvSpPr>
                <a:spLocks noChangeArrowheads="1"/>
              </p:cNvSpPr>
              <p:nvPr/>
            </p:nvSpPr>
            <p:spPr bwMode="auto">
              <a:xfrm rot="10800000">
                <a:off x="1542" y="3618"/>
                <a:ext cx="354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221" name="Group 153"/>
            <p:cNvGrpSpPr>
              <a:grpSpLocks/>
            </p:cNvGrpSpPr>
            <p:nvPr/>
          </p:nvGrpSpPr>
          <p:grpSpPr bwMode="auto">
            <a:xfrm>
              <a:off x="3169" y="3687"/>
              <a:ext cx="360" cy="390"/>
              <a:chOff x="1536" y="3552"/>
              <a:chExt cx="360" cy="390"/>
            </a:xfrm>
          </p:grpSpPr>
          <p:sp>
            <p:nvSpPr>
              <p:cNvPr id="4250" name="AutoShape 154"/>
              <p:cNvSpPr>
                <a:spLocks noChangeArrowheads="1"/>
              </p:cNvSpPr>
              <p:nvPr/>
            </p:nvSpPr>
            <p:spPr bwMode="auto">
              <a:xfrm rot="-296353">
                <a:off x="1536" y="3552"/>
                <a:ext cx="354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51" name="AutoShape 155"/>
              <p:cNvSpPr>
                <a:spLocks noChangeArrowheads="1"/>
              </p:cNvSpPr>
              <p:nvPr/>
            </p:nvSpPr>
            <p:spPr bwMode="auto">
              <a:xfrm rot="10800000">
                <a:off x="1542" y="3618"/>
                <a:ext cx="354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222" name="Group 156"/>
            <p:cNvGrpSpPr>
              <a:grpSpLocks/>
            </p:cNvGrpSpPr>
            <p:nvPr/>
          </p:nvGrpSpPr>
          <p:grpSpPr bwMode="auto">
            <a:xfrm>
              <a:off x="3586" y="3687"/>
              <a:ext cx="360" cy="390"/>
              <a:chOff x="1536" y="3552"/>
              <a:chExt cx="360" cy="390"/>
            </a:xfrm>
          </p:grpSpPr>
          <p:sp>
            <p:nvSpPr>
              <p:cNvPr id="4253" name="AutoShape 157"/>
              <p:cNvSpPr>
                <a:spLocks noChangeArrowheads="1"/>
              </p:cNvSpPr>
              <p:nvPr/>
            </p:nvSpPr>
            <p:spPr bwMode="auto">
              <a:xfrm rot="-296353">
                <a:off x="1536" y="3552"/>
                <a:ext cx="355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54" name="AutoShape 158"/>
              <p:cNvSpPr>
                <a:spLocks noChangeArrowheads="1"/>
              </p:cNvSpPr>
              <p:nvPr/>
            </p:nvSpPr>
            <p:spPr bwMode="auto">
              <a:xfrm rot="10800000">
                <a:off x="1542" y="3618"/>
                <a:ext cx="355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223" name="Group 159"/>
            <p:cNvGrpSpPr>
              <a:grpSpLocks/>
            </p:cNvGrpSpPr>
            <p:nvPr/>
          </p:nvGrpSpPr>
          <p:grpSpPr bwMode="auto">
            <a:xfrm>
              <a:off x="3988" y="3687"/>
              <a:ext cx="360" cy="390"/>
              <a:chOff x="1536" y="3552"/>
              <a:chExt cx="360" cy="390"/>
            </a:xfrm>
          </p:grpSpPr>
          <p:sp>
            <p:nvSpPr>
              <p:cNvPr id="4256" name="AutoShape 160"/>
              <p:cNvSpPr>
                <a:spLocks noChangeArrowheads="1"/>
              </p:cNvSpPr>
              <p:nvPr/>
            </p:nvSpPr>
            <p:spPr bwMode="auto">
              <a:xfrm rot="-296353">
                <a:off x="1536" y="3552"/>
                <a:ext cx="354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57" name="AutoShape 161"/>
              <p:cNvSpPr>
                <a:spLocks noChangeArrowheads="1"/>
              </p:cNvSpPr>
              <p:nvPr/>
            </p:nvSpPr>
            <p:spPr bwMode="auto">
              <a:xfrm rot="10800000">
                <a:off x="1542" y="3618"/>
                <a:ext cx="354" cy="324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5F5F5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258" name="Text Box 162"/>
          <p:cNvSpPr txBox="1">
            <a:spLocks noChangeArrowheads="1"/>
          </p:cNvSpPr>
          <p:nvPr/>
        </p:nvSpPr>
        <p:spPr bwMode="auto">
          <a:xfrm>
            <a:off x="5159604" y="4235580"/>
            <a:ext cx="1009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Process</a:t>
            </a:r>
          </a:p>
        </p:txBody>
      </p:sp>
      <p:sp>
        <p:nvSpPr>
          <p:cNvPr id="4259" name="Text Box 163"/>
          <p:cNvSpPr txBox="1">
            <a:spLocks noChangeArrowheads="1"/>
          </p:cNvSpPr>
          <p:nvPr/>
        </p:nvSpPr>
        <p:spPr bwMode="auto">
          <a:xfrm>
            <a:off x="4710113" y="2911475"/>
            <a:ext cx="12636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Individuals</a:t>
            </a:r>
          </a:p>
          <a:p>
            <a:pPr eaLnBrk="1" hangingPunct="1"/>
            <a:r>
              <a:rPr lang="en-US"/>
              <a:t>Involved</a:t>
            </a:r>
          </a:p>
        </p:txBody>
      </p:sp>
      <p:grpSp>
        <p:nvGrpSpPr>
          <p:cNvPr id="21" name="Group 164"/>
          <p:cNvGrpSpPr>
            <a:grpSpLocks/>
          </p:cNvGrpSpPr>
          <p:nvPr/>
        </p:nvGrpSpPr>
        <p:grpSpPr bwMode="auto">
          <a:xfrm>
            <a:off x="4059238" y="2354263"/>
            <a:ext cx="904875" cy="887412"/>
            <a:chOff x="2694" y="1729"/>
            <a:chExt cx="570" cy="559"/>
          </a:xfrm>
        </p:grpSpPr>
        <p:pic>
          <p:nvPicPr>
            <p:cNvPr id="8211" name="Picture 165" descr="person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" y="1879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Picture 166" descr="person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04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167" descr="person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889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Picture 168" descr="person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0" y="1729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09" name="Rectangle 169"/>
          <p:cNvSpPr>
            <a:spLocks noChangeArrowheads="1"/>
          </p:cNvSpPr>
          <p:nvPr/>
        </p:nvSpPr>
        <p:spPr bwMode="auto">
          <a:xfrm rot="5400000">
            <a:off x="6574938" y="2216151"/>
            <a:ext cx="172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 u="sng" dirty="0"/>
              <a:t>Core</a:t>
            </a:r>
            <a:r>
              <a:rPr lang="en-US" sz="1400" b="1" dirty="0"/>
              <a:t> Components</a:t>
            </a:r>
          </a:p>
        </p:txBody>
      </p:sp>
      <p:sp>
        <p:nvSpPr>
          <p:cNvPr id="8210" name="Rectangle 170"/>
          <p:cNvSpPr>
            <a:spLocks noChangeArrowheads="1"/>
          </p:cNvSpPr>
          <p:nvPr/>
        </p:nvSpPr>
        <p:spPr bwMode="auto">
          <a:xfrm rot="5400000">
            <a:off x="6853237" y="2216151"/>
            <a:ext cx="190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/>
              <a:t>Adaptable </a:t>
            </a:r>
            <a:r>
              <a:rPr lang="en-US" sz="1400" b="1" u="sng"/>
              <a:t>Periphery</a:t>
            </a:r>
          </a:p>
        </p:txBody>
      </p:sp>
    </p:spTree>
    <p:extLst>
      <p:ext uri="{BB962C8B-B14F-4D97-AF65-F5344CB8AC3E}">
        <p14:creationId xmlns:p14="http://schemas.microsoft.com/office/powerpoint/2010/main" val="89213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98474"/>
            <a:ext cx="8183880" cy="576775"/>
          </a:xfrm>
        </p:spPr>
        <p:txBody>
          <a:bodyPr/>
          <a:lstStyle/>
          <a:p>
            <a:r>
              <a:rPr lang="en-US" dirty="0" smtClean="0"/>
              <a:t>Inner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61" y="675249"/>
            <a:ext cx="8183880" cy="4745033"/>
          </a:xfrm>
        </p:spPr>
        <p:txBody>
          <a:bodyPr/>
          <a:lstStyle/>
          <a:p>
            <a:r>
              <a:rPr lang="en-US" dirty="0" smtClean="0"/>
              <a:t>Structural Characteristics</a:t>
            </a:r>
          </a:p>
          <a:p>
            <a:r>
              <a:rPr lang="en-US" dirty="0" smtClean="0"/>
              <a:t>Networks and Communication</a:t>
            </a:r>
          </a:p>
          <a:p>
            <a:r>
              <a:rPr lang="en-US" dirty="0" smtClean="0"/>
              <a:t>Readiness for implementation</a:t>
            </a:r>
          </a:p>
          <a:p>
            <a:r>
              <a:rPr lang="en-US" dirty="0" smtClean="0"/>
              <a:t>Culture</a:t>
            </a:r>
          </a:p>
          <a:p>
            <a:pPr lvl="1"/>
            <a:r>
              <a:rPr lang="en-US" dirty="0" smtClean="0"/>
              <a:t>Shared norms, values, and expectations</a:t>
            </a:r>
          </a:p>
          <a:p>
            <a:pPr lvl="1"/>
            <a:r>
              <a:rPr lang="en-US" dirty="0" smtClean="0"/>
              <a:t>Passed on by members of the organization </a:t>
            </a:r>
            <a:endParaRPr lang="en-US" dirty="0"/>
          </a:p>
          <a:p>
            <a:r>
              <a:rPr lang="en-US" dirty="0"/>
              <a:t>Implementation </a:t>
            </a:r>
            <a:r>
              <a:rPr lang="en-US" dirty="0" smtClean="0"/>
              <a:t>Climate</a:t>
            </a:r>
          </a:p>
          <a:p>
            <a:pPr lvl="1"/>
            <a:r>
              <a:rPr lang="en-US" dirty="0" smtClean="0"/>
              <a:t>The shared </a:t>
            </a:r>
            <a:r>
              <a:rPr lang="en-US" dirty="0"/>
              <a:t>receptivity of involved </a:t>
            </a:r>
            <a:r>
              <a:rPr lang="en-US" dirty="0" smtClean="0"/>
              <a:t>individuals to </a:t>
            </a:r>
            <a:r>
              <a:rPr lang="en-US" dirty="0"/>
              <a:t>an intervention </a:t>
            </a:r>
            <a:r>
              <a:rPr lang="en-US" dirty="0" smtClean="0"/>
              <a:t>and </a:t>
            </a:r>
            <a:r>
              <a:rPr lang="en-US" dirty="0"/>
              <a:t>the extent </a:t>
            </a:r>
            <a:r>
              <a:rPr lang="en-US" dirty="0" smtClean="0"/>
              <a:t>to which </a:t>
            </a:r>
            <a:r>
              <a:rPr lang="en-US" dirty="0"/>
              <a:t>use of that intervention will </a:t>
            </a:r>
            <a:r>
              <a:rPr lang="en-US" dirty="0" smtClean="0"/>
              <a:t>be “rewarded</a:t>
            </a:r>
            <a:r>
              <a:rPr lang="en-US" dirty="0"/>
              <a:t>, supported, and </a:t>
            </a:r>
            <a:r>
              <a:rPr lang="en-US" dirty="0" smtClean="0"/>
              <a:t>expected within </a:t>
            </a:r>
            <a:r>
              <a:rPr lang="en-US" dirty="0"/>
              <a:t>their organization”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750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82" y="221566"/>
            <a:ext cx="8183880" cy="1203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Socio-Technical Model of Organizational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82" y="1585429"/>
            <a:ext cx="8183880" cy="466524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Some organizations more effective than others</a:t>
            </a:r>
          </a:p>
          <a:p>
            <a:r>
              <a:rPr lang="en-US" dirty="0" smtClean="0"/>
              <a:t>“Core technology” (care delivery</a:t>
            </a:r>
            <a:r>
              <a:rPr lang="en-US" dirty="0" smtClean="0"/>
              <a:t>)*</a:t>
            </a:r>
            <a:endParaRPr lang="en-US" dirty="0" smtClean="0"/>
          </a:p>
          <a:p>
            <a:pPr lvl="1"/>
            <a:r>
              <a:rPr lang="en-US" dirty="0" smtClean="0"/>
              <a:t>Embedded in a social context</a:t>
            </a:r>
          </a:p>
          <a:p>
            <a:pPr lvl="1"/>
            <a:r>
              <a:rPr lang="en-US" dirty="0" smtClean="0"/>
              <a:t>Social context s</a:t>
            </a:r>
            <a:r>
              <a:rPr lang="en-US" dirty="0" smtClean="0"/>
              <a:t>upports </a:t>
            </a:r>
            <a:r>
              <a:rPr lang="en-US" dirty="0" smtClean="0"/>
              <a:t>or inhibits effectiveness</a:t>
            </a:r>
          </a:p>
          <a:p>
            <a:r>
              <a:rPr lang="en-US" dirty="0" smtClean="0"/>
              <a:t>Implications</a:t>
            </a:r>
          </a:p>
          <a:p>
            <a:pPr lvl="1"/>
            <a:r>
              <a:rPr lang="en-US" dirty="0" smtClean="0"/>
              <a:t>The social context can be measured </a:t>
            </a:r>
          </a:p>
          <a:p>
            <a:pPr lvl="1"/>
            <a:r>
              <a:rPr lang="en-US" dirty="0" smtClean="0"/>
              <a:t>The relationship between context and effectiveness can be assessed across organizations</a:t>
            </a:r>
          </a:p>
          <a:p>
            <a:pPr lvl="1"/>
            <a:r>
              <a:rPr lang="en-US" dirty="0" smtClean="0"/>
              <a:t>The context can be modified to improve </a:t>
            </a:r>
            <a:r>
              <a:rPr lang="en-US" dirty="0" smtClean="0"/>
              <a:t>effectiveness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2387" y="6211669"/>
            <a:ext cx="784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*Organizational Development Theory (Porras &amp; Robertson </a:t>
            </a:r>
            <a:r>
              <a:rPr lang="en-US" dirty="0" smtClean="0"/>
              <a:t>1991)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0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CME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600">
                <a:latin typeface="Arial" charset="0"/>
                <a:cs typeface="Arial" charset="0"/>
              </a:rPr>
              <a:t>This live series activity, UW Family Medicine Grand Rounds, is under review for 1 Prescribed Credit by the American Academy of Family Physicians. Attendees should claim only the credit commensurate with the extent of their participation in the activity.</a:t>
            </a:r>
          </a:p>
          <a:p>
            <a:pPr eaLnBrk="1" hangingPunct="1"/>
            <a:endParaRPr lang="en-US" sz="2600"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221"/>
            <a:ext cx="8229600" cy="909304"/>
          </a:xfrm>
        </p:spPr>
        <p:txBody>
          <a:bodyPr/>
          <a:lstStyle/>
          <a:p>
            <a:r>
              <a:rPr lang="en-US" dirty="0" smtClean="0"/>
              <a:t>Organizational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3457"/>
            <a:ext cx="8229600" cy="5049671"/>
          </a:xfrm>
        </p:spPr>
        <p:txBody>
          <a:bodyPr/>
          <a:lstStyle/>
          <a:p>
            <a:r>
              <a:rPr lang="en-US" dirty="0" smtClean="0"/>
              <a:t>ARC (Availability, Responsiveness, Continuity)</a:t>
            </a:r>
          </a:p>
          <a:p>
            <a:pPr lvl="1"/>
            <a:r>
              <a:rPr lang="en-US" dirty="0" smtClean="0"/>
              <a:t>Glisson and </a:t>
            </a:r>
            <a:r>
              <a:rPr lang="en-US" dirty="0" err="1" smtClean="0"/>
              <a:t>Schoenwald</a:t>
            </a:r>
            <a:endParaRPr lang="en-US" dirty="0" smtClean="0"/>
          </a:p>
          <a:p>
            <a:pPr lvl="1"/>
            <a:r>
              <a:rPr lang="en-US" dirty="0" smtClean="0"/>
              <a:t>Addresses service barriers in the organizational social context</a:t>
            </a:r>
          </a:p>
          <a:p>
            <a:pPr lvl="2"/>
            <a:r>
              <a:rPr lang="en-US" dirty="0" smtClean="0"/>
              <a:t>Organizational tools, principles of effective service systems (mission driven, results oriented), and attitudes of service providers (flexibility, openness)</a:t>
            </a:r>
          </a:p>
          <a:p>
            <a:r>
              <a:rPr lang="en-US" dirty="0" smtClean="0"/>
              <a:t>Trials supporting benefit</a:t>
            </a:r>
          </a:p>
          <a:p>
            <a:pPr lvl="1"/>
            <a:r>
              <a:rPr lang="en-US" dirty="0" smtClean="0"/>
              <a:t>Within child welfare and community mental health systems</a:t>
            </a:r>
          </a:p>
          <a:p>
            <a:pPr lvl="2"/>
            <a:r>
              <a:rPr lang="en-US" dirty="0" smtClean="0"/>
              <a:t>Improvement of established systems</a:t>
            </a:r>
          </a:p>
          <a:p>
            <a:pPr lvl="2"/>
            <a:r>
              <a:rPr lang="en-US" dirty="0" smtClean="0"/>
              <a:t>Improved uptake of EBP innovations </a:t>
            </a:r>
          </a:p>
        </p:txBody>
      </p:sp>
    </p:spTree>
    <p:extLst>
      <p:ext uri="{BB962C8B-B14F-4D97-AF65-F5344CB8AC3E}">
        <p14:creationId xmlns:p14="http://schemas.microsoft.com/office/powerpoint/2010/main" val="1539705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304800"/>
            <a:ext cx="8305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Mental Health Integration Program</a:t>
            </a:r>
          </a:p>
          <a:p>
            <a:r>
              <a:rPr lang="en-US" sz="3600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(MHIP) for High Risk Mothers</a:t>
            </a:r>
            <a:endParaRPr lang="en-US" sz="1600" b="1" dirty="0" smtClean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endParaRPr lang="en-US" dirty="0" smtClean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cs typeface="Arial" panose="020B0604020202020204" pitchFamily="34" charset="0"/>
              </a:rPr>
              <a:t>2,500 low-income moms with depression and other mental disorders treated in 6 community health centers (14 community health clinics) from 2009 – 2014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b="1" dirty="0" smtClean="0">
                <a:cs typeface="Arial" panose="020B0604020202020204" pitchFamily="34" charset="0"/>
              </a:rPr>
              <a:t>Age range 14 – 72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b="1" dirty="0" smtClean="0">
                <a:cs typeface="Arial" panose="020B0604020202020204" pitchFamily="34" charset="0"/>
              </a:rPr>
              <a:t>34 % with thoughts of suicide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b="1" dirty="0" smtClean="0">
                <a:cs typeface="Arial" panose="020B0604020202020204" pitchFamily="34" charset="0"/>
              </a:rPr>
              <a:t>35 % with high levels of PTSD symptoms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cs typeface="Arial" panose="020B0604020202020204" pitchFamily="34" charset="0"/>
              </a:rPr>
              <a:t>Collaborative Care model adapted for pregnant and parenting women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cs typeface="Arial" panose="020B0604020202020204" pitchFamily="34" charset="0"/>
              </a:rPr>
              <a:t>Funded by King County Tax Levy</a:t>
            </a:r>
          </a:p>
          <a:p>
            <a:pPr>
              <a:spcAft>
                <a:spcPts val="1200"/>
              </a:spcAft>
            </a:pPr>
            <a:endParaRPr lang="en-US" sz="2800" b="1" dirty="0" smtClean="0">
              <a:latin typeface="+mj-lt"/>
            </a:endParaRPr>
          </a:p>
          <a:p>
            <a:endParaRPr lang="en-US" sz="20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4673601"/>
            <a:ext cx="2296657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563464"/>
            <a:ext cx="3505200" cy="74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8" y="0"/>
            <a:ext cx="8183880" cy="1645920"/>
          </a:xfrm>
        </p:spPr>
        <p:txBody>
          <a:bodyPr/>
          <a:lstStyle/>
          <a:p>
            <a:r>
              <a:rPr lang="en-US" dirty="0" smtClean="0"/>
              <a:t>Study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22938"/>
            <a:ext cx="818388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Characterize clinical site variation:</a:t>
            </a:r>
          </a:p>
          <a:p>
            <a:pPr lvl="1"/>
            <a:r>
              <a:rPr lang="en-US" dirty="0" smtClean="0"/>
              <a:t>Patient outcomes</a:t>
            </a:r>
          </a:p>
          <a:p>
            <a:pPr lvl="1"/>
            <a:r>
              <a:rPr lang="en-US" dirty="0" smtClean="0"/>
              <a:t>Implementation outcomes</a:t>
            </a:r>
            <a:endParaRPr lang="en-US" dirty="0"/>
          </a:p>
          <a:p>
            <a:r>
              <a:rPr lang="en-US" dirty="0" smtClean="0"/>
              <a:t>Assess whether implementation outcomes are related to clinical outcomes</a:t>
            </a:r>
          </a:p>
          <a:p>
            <a:r>
              <a:rPr lang="en-US" dirty="0" smtClean="0"/>
              <a:t>Implementation outcomes of interest:</a:t>
            </a:r>
          </a:p>
          <a:p>
            <a:pPr lvl="1"/>
            <a:r>
              <a:rPr lang="en-US" dirty="0" smtClean="0"/>
              <a:t>Contextual factors of individual clinical sites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0635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03" y="0"/>
            <a:ext cx="5320423" cy="688525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94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228601"/>
            <a:ext cx="7848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94A9C"/>
                </a:solidFill>
              </a:rPr>
              <a:t>Depression Improvement by Clinic</a:t>
            </a:r>
          </a:p>
          <a:p>
            <a:pPr algn="ctr"/>
            <a:r>
              <a:rPr lang="en-US" sz="2600" b="1" dirty="0" smtClean="0">
                <a:solidFill>
                  <a:srgbClr val="294A9C"/>
                </a:solidFill>
              </a:rPr>
              <a:t>(PHQ-9 &lt;10 or &gt;=50% reduction)</a:t>
            </a:r>
          </a:p>
          <a:p>
            <a:endParaRPr lang="en-US" sz="1600" b="1" dirty="0" smtClean="0">
              <a:solidFill>
                <a:srgbClr val="294A9C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228599" y="1447800"/>
          <a:ext cx="8686801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599" y="4768096"/>
            <a:ext cx="8610600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	     1	      2	     	4	   5	     6		7	8	   9	   10	      11	12	13	    14	      15	</a:t>
            </a:r>
            <a:endParaRPr lang="en-US" sz="2800" dirty="0" smtClean="0"/>
          </a:p>
          <a:p>
            <a:r>
              <a:rPr lang="en-US" sz="2800" dirty="0" smtClean="0"/>
              <a:t>			Prenatal Sites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995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Organizational Social Context (OSC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68991"/>
            <a:ext cx="8183880" cy="538735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Assessment tool for ARC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Survey </a:t>
            </a:r>
            <a:r>
              <a:rPr lang="en-US" dirty="0" smtClean="0"/>
              <a:t>to measure aspects of work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Organizational culture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Organizational climate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Worker attitudes</a:t>
            </a:r>
          </a:p>
          <a:p>
            <a:r>
              <a:rPr lang="en-US" dirty="0"/>
              <a:t>Norms, values, expectations, perceptions, and attitudes of members</a:t>
            </a:r>
          </a:p>
          <a:p>
            <a:r>
              <a:rPr lang="en-US" dirty="0" smtClean="0"/>
              <a:t>105 </a:t>
            </a:r>
            <a:r>
              <a:rPr lang="en-US" dirty="0"/>
              <a:t>items, pencil and </a:t>
            </a:r>
            <a:r>
              <a:rPr lang="en-US" dirty="0" smtClean="0"/>
              <a:t>paper, 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7 scales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Culture: </a:t>
            </a:r>
            <a:r>
              <a:rPr lang="en-US" i="1" dirty="0" smtClean="0"/>
              <a:t>Proficiency, Rigidity, Resistance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Climate: </a:t>
            </a:r>
            <a:r>
              <a:rPr lang="en-US" i="1" dirty="0" smtClean="0"/>
              <a:t>Engaged, Functional, Stressful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Worker attitudes: </a:t>
            </a:r>
            <a:r>
              <a:rPr lang="en-US" i="1" dirty="0" smtClean="0"/>
              <a:t>Morale</a:t>
            </a:r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57C1588C-0220-4F37-9677-19FDD04EE19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1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27074"/>
            <a:ext cx="8183880" cy="746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073834"/>
            <a:ext cx="8183880" cy="54894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Proficient culture - expectations that:</a:t>
            </a:r>
          </a:p>
          <a:p>
            <a:pPr lvl="1"/>
            <a:r>
              <a:rPr lang="en-US" dirty="0" smtClean="0"/>
              <a:t>the wellbeing of </a:t>
            </a:r>
            <a:r>
              <a:rPr lang="en-US" dirty="0"/>
              <a:t>each client </a:t>
            </a:r>
            <a:r>
              <a:rPr lang="en-US" dirty="0" smtClean="0"/>
              <a:t>comes first </a:t>
            </a:r>
          </a:p>
          <a:p>
            <a:pPr lvl="1"/>
            <a:r>
              <a:rPr lang="en-US" dirty="0" smtClean="0"/>
              <a:t>individual </a:t>
            </a:r>
            <a:r>
              <a:rPr lang="en-US" dirty="0"/>
              <a:t>service providers will be </a:t>
            </a:r>
            <a:r>
              <a:rPr lang="en-US" dirty="0" smtClean="0"/>
              <a:t>competent and </a:t>
            </a:r>
            <a:r>
              <a:rPr lang="en-US" dirty="0"/>
              <a:t>have up-to-date knowledge</a:t>
            </a:r>
            <a:endParaRPr lang="en-US" dirty="0" smtClean="0"/>
          </a:p>
          <a:p>
            <a:r>
              <a:rPr lang="en-US" dirty="0" smtClean="0"/>
              <a:t>Rigidity - service </a:t>
            </a:r>
            <a:r>
              <a:rPr lang="en-US" dirty="0"/>
              <a:t>providers </a:t>
            </a:r>
            <a:r>
              <a:rPr lang="en-US" dirty="0" smtClean="0"/>
              <a:t>have: </a:t>
            </a:r>
          </a:p>
          <a:p>
            <a:pPr lvl="1"/>
            <a:r>
              <a:rPr lang="en-US" dirty="0" smtClean="0"/>
              <a:t>less </a:t>
            </a:r>
            <a:r>
              <a:rPr lang="en-US" dirty="0"/>
              <a:t>discretion and flexibility in </a:t>
            </a:r>
            <a:r>
              <a:rPr lang="en-US" dirty="0" smtClean="0"/>
              <a:t>their work</a:t>
            </a:r>
            <a:endParaRPr lang="en-US" dirty="0"/>
          </a:p>
          <a:p>
            <a:pPr lvl="1"/>
            <a:r>
              <a:rPr lang="en-US" dirty="0" smtClean="0"/>
              <a:t>limited </a:t>
            </a:r>
            <a:r>
              <a:rPr lang="en-US" dirty="0"/>
              <a:t>input into key management </a:t>
            </a:r>
            <a:r>
              <a:rPr lang="en-US" dirty="0" smtClean="0"/>
              <a:t>decisions</a:t>
            </a:r>
          </a:p>
          <a:p>
            <a:pPr lvl="1"/>
            <a:r>
              <a:rPr lang="en-US" dirty="0" smtClean="0"/>
              <a:t>controlled </a:t>
            </a:r>
            <a:r>
              <a:rPr lang="en-US" dirty="0"/>
              <a:t>by </a:t>
            </a:r>
            <a:r>
              <a:rPr lang="en-US" dirty="0" smtClean="0"/>
              <a:t>bureaucratic rules/regulations</a:t>
            </a:r>
          </a:p>
          <a:p>
            <a:r>
              <a:rPr lang="en-US" dirty="0" smtClean="0"/>
              <a:t>Resistance - service </a:t>
            </a:r>
            <a:r>
              <a:rPr lang="en-US" dirty="0"/>
              <a:t>providers </a:t>
            </a:r>
            <a:r>
              <a:rPr lang="en-US" dirty="0" smtClean="0"/>
              <a:t>will:</a:t>
            </a:r>
            <a:endParaRPr lang="en-US" dirty="0"/>
          </a:p>
          <a:p>
            <a:pPr lvl="1"/>
            <a:r>
              <a:rPr lang="en-US" dirty="0" smtClean="0"/>
              <a:t>Show </a:t>
            </a:r>
            <a:r>
              <a:rPr lang="en-US" dirty="0"/>
              <a:t>little </a:t>
            </a:r>
            <a:r>
              <a:rPr lang="en-US" dirty="0" smtClean="0"/>
              <a:t>interest in </a:t>
            </a:r>
            <a:r>
              <a:rPr lang="en-US" dirty="0"/>
              <a:t>change or in new ways of providing </a:t>
            </a:r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Will </a:t>
            </a:r>
            <a:r>
              <a:rPr lang="en-US" dirty="0"/>
              <a:t>suppress </a:t>
            </a:r>
            <a:r>
              <a:rPr lang="en-US" dirty="0" smtClean="0"/>
              <a:t>any opportunity </a:t>
            </a:r>
            <a:r>
              <a:rPr lang="en-US" dirty="0"/>
              <a:t>for change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406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3006"/>
            <a:ext cx="8183880" cy="746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072661"/>
            <a:ext cx="8183880" cy="54894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Engaged - </a:t>
            </a:r>
            <a:r>
              <a:rPr lang="en-US" dirty="0"/>
              <a:t>employee perception</a:t>
            </a:r>
            <a:r>
              <a:rPr lang="en-US" dirty="0" smtClean="0"/>
              <a:t> that:</a:t>
            </a:r>
          </a:p>
          <a:p>
            <a:pPr lvl="1"/>
            <a:r>
              <a:rPr lang="en-US" dirty="0"/>
              <a:t>they are able to </a:t>
            </a:r>
            <a:r>
              <a:rPr lang="en-US" dirty="0" smtClean="0"/>
              <a:t>personally accomplish </a:t>
            </a:r>
            <a:r>
              <a:rPr lang="en-US" dirty="0"/>
              <a:t>many worthwhile things in their </a:t>
            </a:r>
            <a:r>
              <a:rPr lang="en-US" dirty="0" smtClean="0"/>
              <a:t>work </a:t>
            </a:r>
          </a:p>
          <a:p>
            <a:pPr lvl="1"/>
            <a:r>
              <a:rPr lang="en-US" dirty="0" smtClean="0"/>
              <a:t>remain </a:t>
            </a:r>
            <a:r>
              <a:rPr lang="en-US" dirty="0"/>
              <a:t>personally involved </a:t>
            </a:r>
            <a:r>
              <a:rPr lang="en-US" dirty="0" smtClean="0"/>
              <a:t>in their work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be concerned </a:t>
            </a:r>
            <a:r>
              <a:rPr lang="en-US" dirty="0"/>
              <a:t>about their clients</a:t>
            </a:r>
            <a:endParaRPr lang="en-US" dirty="0" smtClean="0"/>
          </a:p>
          <a:p>
            <a:r>
              <a:rPr lang="en-US" dirty="0" smtClean="0"/>
              <a:t>Functional: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receive the </a:t>
            </a:r>
            <a:r>
              <a:rPr lang="en-US" dirty="0" smtClean="0"/>
              <a:t>cooperation and </a:t>
            </a:r>
            <a:r>
              <a:rPr lang="en-US" dirty="0"/>
              <a:t>help from coworkers and administration required to do their </a:t>
            </a:r>
            <a:r>
              <a:rPr lang="en-US" dirty="0" smtClean="0"/>
              <a:t>job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a clear understanding </a:t>
            </a:r>
            <a:r>
              <a:rPr lang="en-US" dirty="0" smtClean="0"/>
              <a:t>of how </a:t>
            </a:r>
            <a:r>
              <a:rPr lang="en-US" dirty="0"/>
              <a:t>they fit </a:t>
            </a:r>
            <a:r>
              <a:rPr lang="en-US" dirty="0" smtClean="0"/>
              <a:t>in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work successfully within their organizational unit</a:t>
            </a:r>
            <a:endParaRPr lang="en-US" dirty="0" smtClean="0"/>
          </a:p>
          <a:p>
            <a:r>
              <a:rPr lang="en-US" dirty="0" smtClean="0"/>
              <a:t>Stressful:</a:t>
            </a:r>
            <a:endParaRPr lang="en-US" dirty="0"/>
          </a:p>
          <a:p>
            <a:pPr lvl="1"/>
            <a:r>
              <a:rPr lang="en-US" dirty="0" smtClean="0"/>
              <a:t>Are emotionally</a:t>
            </a:r>
            <a:r>
              <a:rPr lang="en-US" dirty="0"/>
              <a:t> </a:t>
            </a:r>
            <a:r>
              <a:rPr lang="en-US" dirty="0" smtClean="0"/>
              <a:t>exhausted </a:t>
            </a:r>
            <a:r>
              <a:rPr lang="en-US" dirty="0"/>
              <a:t>from their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pulled </a:t>
            </a:r>
            <a:r>
              <a:rPr lang="en-US" dirty="0"/>
              <a:t>in different </a:t>
            </a:r>
            <a:r>
              <a:rPr lang="en-US" dirty="0" smtClean="0"/>
              <a:t>directions</a:t>
            </a:r>
          </a:p>
          <a:p>
            <a:pPr lvl="1"/>
            <a:r>
              <a:rPr lang="en-US" dirty="0" smtClean="0"/>
              <a:t>unable </a:t>
            </a:r>
            <a:r>
              <a:rPr lang="en-US" dirty="0"/>
              <a:t>to get the necessary </a:t>
            </a:r>
            <a:r>
              <a:rPr lang="en-US" dirty="0" smtClean="0"/>
              <a:t>things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24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855"/>
            <a:ext cx="8229600" cy="1143000"/>
          </a:xfrm>
        </p:spPr>
        <p:txBody>
          <a:bodyPr/>
          <a:lstStyle/>
          <a:p>
            <a:r>
              <a:rPr lang="en-US" dirty="0" smtClean="0"/>
              <a:t>Interview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484"/>
            <a:ext cx="8229600" cy="4986680"/>
          </a:xfrm>
        </p:spPr>
        <p:txBody>
          <a:bodyPr/>
          <a:lstStyle/>
          <a:p>
            <a:r>
              <a:rPr lang="en-US" dirty="0" smtClean="0"/>
              <a:t>MOMS team members identified </a:t>
            </a:r>
          </a:p>
          <a:p>
            <a:pPr lvl="1"/>
            <a:r>
              <a:rPr lang="en-US" dirty="0" smtClean="0"/>
              <a:t>Directly clinically involved (no supervisors)</a:t>
            </a:r>
          </a:p>
          <a:p>
            <a:r>
              <a:rPr lang="en-US" dirty="0" smtClean="0"/>
              <a:t>Group interviews </a:t>
            </a:r>
          </a:p>
          <a:p>
            <a:pPr lvl="1"/>
            <a:r>
              <a:rPr lang="en-US" dirty="0" smtClean="0"/>
              <a:t>At lunch times with food provided by the study</a:t>
            </a:r>
          </a:p>
          <a:p>
            <a:pPr lvl="1"/>
            <a:r>
              <a:rPr lang="en-US" dirty="0" smtClean="0"/>
              <a:t>Supervised by study staff</a:t>
            </a:r>
          </a:p>
          <a:p>
            <a:pPr lvl="1"/>
            <a:r>
              <a:rPr lang="en-US" dirty="0" smtClean="0"/>
              <a:t>Responses sealed before leaving the interview</a:t>
            </a:r>
          </a:p>
          <a:p>
            <a:r>
              <a:rPr lang="en-US" dirty="0" smtClean="0"/>
              <a:t>Incentive included analysis and feedback of results to the clinics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64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854"/>
            <a:ext cx="8229600" cy="667897"/>
          </a:xfrm>
        </p:spPr>
        <p:txBody>
          <a:bodyPr/>
          <a:lstStyle/>
          <a:p>
            <a:r>
              <a:rPr lang="en-US" dirty="0" smtClean="0"/>
              <a:t>Analytic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9146"/>
            <a:ext cx="8229600" cy="5057018"/>
          </a:xfrm>
        </p:spPr>
        <p:txBody>
          <a:bodyPr/>
          <a:lstStyle/>
          <a:p>
            <a:r>
              <a:rPr lang="en-US" dirty="0" smtClean="0"/>
              <a:t>Group constructs rather than individual</a:t>
            </a:r>
          </a:p>
          <a:p>
            <a:r>
              <a:rPr lang="en-US" dirty="0" smtClean="0"/>
              <a:t>Hierarchical Linear Models (HLM) with 3 levels</a:t>
            </a:r>
          </a:p>
          <a:p>
            <a:pPr lvl="1"/>
            <a:r>
              <a:rPr lang="en-US" dirty="0" smtClean="0"/>
              <a:t>Level 1 = Individual patient depression growth trajectories</a:t>
            </a:r>
          </a:p>
          <a:p>
            <a:pPr lvl="1"/>
            <a:r>
              <a:rPr lang="en-US" dirty="0" smtClean="0"/>
              <a:t>Level 2 = Patients as a group </a:t>
            </a:r>
          </a:p>
          <a:p>
            <a:pPr lvl="2"/>
            <a:r>
              <a:rPr lang="en-US" dirty="0" smtClean="0"/>
              <a:t>control for race/ethnicity</a:t>
            </a:r>
          </a:p>
          <a:p>
            <a:pPr lvl="1"/>
            <a:r>
              <a:rPr lang="en-US" dirty="0" smtClean="0"/>
              <a:t>Level 3 = Clinics as a group </a:t>
            </a:r>
          </a:p>
          <a:p>
            <a:pPr lvl="2"/>
            <a:r>
              <a:rPr lang="en-US" dirty="0" smtClean="0"/>
              <a:t>Control for clinic level average fidelity to collaborative Care</a:t>
            </a:r>
          </a:p>
          <a:p>
            <a:pPr lvl="2"/>
            <a:r>
              <a:rPr lang="en-US" dirty="0" smtClean="0"/>
              <a:t>Control for clinic size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09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latin typeface="Arial"/>
                <a:ea typeface="+mn-ea"/>
                <a:cs typeface="Arial"/>
              </a:rPr>
              <a:t>At the end of this activity, the participant will be able to: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800" dirty="0" smtClean="0">
              <a:latin typeface="Arial"/>
              <a:ea typeface="+mn-ea"/>
              <a:cs typeface="Arial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latin typeface="Arial"/>
                <a:ea typeface="+mn-ea"/>
                <a:cs typeface="Arial"/>
              </a:rPr>
              <a:t>1. Identify </a:t>
            </a:r>
            <a:r>
              <a:rPr lang="en-US" sz="2800" dirty="0" smtClean="0">
                <a:latin typeface="Arial"/>
                <a:ea typeface="+mn-ea"/>
                <a:cs typeface="Arial"/>
              </a:rPr>
              <a:t>obstacles to </a:t>
            </a:r>
            <a:r>
              <a:rPr lang="en-US" sz="2800" dirty="0" smtClean="0">
                <a:latin typeface="Arial"/>
                <a:ea typeface="+mn-ea"/>
                <a:cs typeface="Arial"/>
              </a:rPr>
              <a:t>perinatal </a:t>
            </a:r>
            <a:r>
              <a:rPr lang="en-US" sz="2800" dirty="0" smtClean="0">
                <a:latin typeface="Arial"/>
                <a:ea typeface="+mn-ea"/>
                <a:cs typeface="Arial"/>
              </a:rPr>
              <a:t>depression care,</a:t>
            </a:r>
            <a:endParaRPr lang="en-US" sz="2800" dirty="0" smtClean="0">
              <a:latin typeface="Arial"/>
              <a:ea typeface="+mn-ea"/>
              <a:cs typeface="Arial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latin typeface="Arial"/>
                <a:ea typeface="+mn-ea"/>
                <a:cs typeface="Arial"/>
              </a:rPr>
              <a:t>2. Describe the influences of contextual factors associated with better outcomes at health </a:t>
            </a:r>
            <a:r>
              <a:rPr lang="en-US" sz="2800" dirty="0" smtClean="0">
                <a:latin typeface="Arial"/>
                <a:ea typeface="+mn-ea"/>
                <a:cs typeface="Arial"/>
              </a:rPr>
              <a:t>centers, and</a:t>
            </a:r>
            <a:endParaRPr lang="en-US" sz="2800" dirty="0" smtClean="0"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latin typeface="Arial"/>
                <a:ea typeface="+mn-ea"/>
                <a:cs typeface="Arial"/>
              </a:rPr>
              <a:t>2. Discuss the possible role of organizational factors of health centers on health outcomes.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Arial"/>
              <a:ea typeface="+mn-ea"/>
              <a:cs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what extent does characterization of culture and climate at the level of the clinic explain velocity of change in patient symptom levels</a:t>
            </a:r>
          </a:p>
          <a:p>
            <a:pPr lvl="1"/>
            <a:r>
              <a:rPr lang="en-US" dirty="0" smtClean="0"/>
              <a:t>Above and beyond the effect of clinic and patient level covariates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79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5824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310"/>
            <a:ext cx="8229600" cy="4663440"/>
          </a:xfrm>
        </p:spPr>
        <p:txBody>
          <a:bodyPr/>
          <a:lstStyle/>
          <a:p>
            <a:r>
              <a:rPr lang="en-US" dirty="0" smtClean="0"/>
              <a:t>12 individual centers and 6 organizations</a:t>
            </a:r>
          </a:p>
          <a:p>
            <a:r>
              <a:rPr lang="en-US" dirty="0" smtClean="0"/>
              <a:t>Depression outcomes for 516 patients seen in the year prior and following the interviews (2013-2014)</a:t>
            </a:r>
          </a:p>
          <a:p>
            <a:r>
              <a:rPr lang="en-US" dirty="0"/>
              <a:t>6</a:t>
            </a:r>
            <a:r>
              <a:rPr lang="en-US" dirty="0" smtClean="0"/>
              <a:t>2 individual interviews</a:t>
            </a:r>
          </a:p>
          <a:p>
            <a:r>
              <a:rPr lang="en-US" dirty="0" smtClean="0"/>
              <a:t>Very good psychometrics </a:t>
            </a:r>
          </a:p>
          <a:p>
            <a:pPr lvl="1"/>
            <a:r>
              <a:rPr lang="en-US" dirty="0" err="1" smtClean="0"/>
              <a:t>Cronbach</a:t>
            </a:r>
            <a:r>
              <a:rPr lang="en-US" dirty="0" smtClean="0"/>
              <a:t> </a:t>
            </a:r>
            <a:r>
              <a:rPr lang="el-GR" dirty="0" smtClean="0"/>
              <a:t>α</a:t>
            </a:r>
            <a:r>
              <a:rPr lang="en-US" dirty="0" smtClean="0"/>
              <a:t> </a:t>
            </a:r>
            <a:r>
              <a:rPr lang="el-GR" dirty="0" smtClean="0"/>
              <a:t>≥</a:t>
            </a:r>
            <a:r>
              <a:rPr lang="en-US" dirty="0" smtClean="0"/>
              <a:t>0.68 for all scales</a:t>
            </a:r>
          </a:p>
          <a:p>
            <a:pPr lvl="1"/>
            <a:r>
              <a:rPr lang="en-US" dirty="0" err="1"/>
              <a:t>r</a:t>
            </a:r>
            <a:r>
              <a:rPr lang="en-US" baseline="-25000" dirty="0" err="1" smtClean="0"/>
              <a:t>wg</a:t>
            </a:r>
            <a:r>
              <a:rPr lang="en-US" baseline="-25000" dirty="0" smtClean="0"/>
              <a:t> </a:t>
            </a:r>
            <a:r>
              <a:rPr lang="en-US" dirty="0" smtClean="0"/>
              <a:t>&gt;0.9 for all scales at all sites</a:t>
            </a:r>
            <a:endParaRPr lang="en-US" baseline="-25000" dirty="0" smtClean="0"/>
          </a:p>
          <a:p>
            <a:r>
              <a:rPr lang="en-US" dirty="0" smtClean="0"/>
              <a:t>National norms for centers providing youth mental health services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21823A5-A051-4E77-86FB-DD856053C17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6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96288"/>
            <a:ext cx="8183880" cy="746760"/>
          </a:xfrm>
        </p:spPr>
        <p:txBody>
          <a:bodyPr/>
          <a:lstStyle/>
          <a:p>
            <a:r>
              <a:rPr lang="en-US" dirty="0" smtClean="0"/>
              <a:t>Sample Selection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836057" y="1575245"/>
            <a:ext cx="6135914" cy="4030674"/>
            <a:chOff x="1836057" y="928914"/>
            <a:chExt cx="6135914" cy="4030674"/>
          </a:xfrm>
        </p:grpSpPr>
        <p:sp>
          <p:nvSpPr>
            <p:cNvPr id="5" name="TextBox 4"/>
            <p:cNvSpPr txBox="1"/>
            <p:nvPr/>
          </p:nvSpPr>
          <p:spPr>
            <a:xfrm>
              <a:off x="1836057" y="928914"/>
              <a:ext cx="2590800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Total Sample </a:t>
              </a:r>
            </a:p>
            <a:p>
              <a:pPr algn="ctr"/>
              <a:r>
                <a:rPr lang="en-US" sz="2000" dirty="0" smtClean="0"/>
                <a:t>Sites = 15</a:t>
              </a:r>
              <a:endParaRPr 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36057" y="1933917"/>
              <a:ext cx="2590800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 </a:t>
              </a:r>
            </a:p>
            <a:p>
              <a:pPr algn="ctr"/>
              <a:r>
                <a:rPr lang="en-US" sz="2000" dirty="0" smtClean="0"/>
                <a:t>Sites = 14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81171" y="2292590"/>
              <a:ext cx="2590800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No Interviews</a:t>
              </a:r>
            </a:p>
            <a:p>
              <a:pPr algn="ctr"/>
              <a:r>
                <a:rPr lang="en-US" sz="2000" dirty="0" smtClean="0"/>
                <a:t>Sites = 2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36057" y="2938921"/>
              <a:ext cx="2590800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Sites = 12</a:t>
              </a:r>
            </a:p>
            <a:p>
              <a:pPr algn="ctr"/>
              <a:r>
                <a:rPr lang="en-US" sz="2000" dirty="0" smtClean="0"/>
                <a:t>Interviews = 65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81171" y="1287586"/>
              <a:ext cx="2590800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Ineligible</a:t>
              </a:r>
            </a:p>
            <a:p>
              <a:pPr algn="ctr"/>
              <a:r>
                <a:rPr lang="en-US" sz="2000" dirty="0" smtClean="0"/>
                <a:t>Sites = 1 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81171" y="3271862"/>
              <a:ext cx="2590800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Interviews missing &gt;10% OSC data = 3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36057" y="3943925"/>
              <a:ext cx="2590800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Final Sample </a:t>
              </a:r>
            </a:p>
            <a:p>
              <a:pPr algn="ctr"/>
              <a:r>
                <a:rPr lang="en-US" sz="2000" dirty="0" smtClean="0"/>
                <a:t>Sites = 12</a:t>
              </a:r>
            </a:p>
            <a:p>
              <a:pPr algn="ctr"/>
              <a:r>
                <a:rPr lang="en-US" sz="2000" dirty="0" smtClean="0"/>
                <a:t>Interviews = 62</a:t>
              </a:r>
              <a:endParaRPr lang="en-US" sz="2000" dirty="0"/>
            </a:p>
          </p:txBody>
        </p:sp>
        <p:cxnSp>
          <p:nvCxnSpPr>
            <p:cNvPr id="13" name="Straight Arrow Connector 12"/>
            <p:cNvCxnSpPr>
              <a:stCxn id="5" idx="3"/>
              <a:endCxn id="9" idx="1"/>
            </p:cNvCxnSpPr>
            <p:nvPr/>
          </p:nvCxnSpPr>
          <p:spPr>
            <a:xfrm>
              <a:off x="4426857" y="1282857"/>
              <a:ext cx="954314" cy="3586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426857" y="3236355"/>
              <a:ext cx="954314" cy="3586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426857" y="2203823"/>
              <a:ext cx="954314" cy="3586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5" idx="2"/>
              <a:endCxn id="6" idx="0"/>
            </p:cNvCxnSpPr>
            <p:nvPr/>
          </p:nvCxnSpPr>
          <p:spPr>
            <a:xfrm>
              <a:off x="3131457" y="1636800"/>
              <a:ext cx="0" cy="2971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153228" y="2615755"/>
              <a:ext cx="0" cy="3586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149600" y="3595027"/>
              <a:ext cx="0" cy="3586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7941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Participating Health Centers &amp; Providers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817592"/>
              </p:ext>
            </p:extLst>
          </p:nvPr>
        </p:nvGraphicFramePr>
        <p:xfrm>
          <a:off x="0" y="0"/>
          <a:ext cx="9144000" cy="322037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995860"/>
                <a:gridCol w="1080505"/>
                <a:gridCol w="1058910"/>
                <a:gridCol w="901861"/>
                <a:gridCol w="1106864"/>
              </a:tblGrid>
              <a:tr h="66183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Min.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Max.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222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Number of participating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clinicians per site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5.17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1.70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974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Number of patients in sample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42.92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29.86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494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Fidelity to CC model (%)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38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79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593116"/>
              </p:ext>
            </p:extLst>
          </p:nvPr>
        </p:nvGraphicFramePr>
        <p:xfrm>
          <a:off x="0" y="3118742"/>
          <a:ext cx="9144000" cy="244385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982096"/>
                <a:gridCol w="1144454"/>
                <a:gridCol w="1049083"/>
                <a:gridCol w="858340"/>
                <a:gridCol w="1110027"/>
              </a:tblGrid>
              <a:tr h="61505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Participating Clinicians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Min.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Max.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188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Age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46.95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12.51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67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188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Years of experience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19.24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11.60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1188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Years in clinic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9.08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7.61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33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3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821794"/>
              </p:ext>
            </p:extLst>
          </p:nvPr>
        </p:nvGraphicFramePr>
        <p:xfrm>
          <a:off x="1448972" y="0"/>
          <a:ext cx="5908431" cy="678452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700409"/>
                <a:gridCol w="1208022"/>
              </a:tblGrid>
              <a:tr h="47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Participating Clinicians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92" marR="356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Percent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92" marR="35692" marT="0" marB="0"/>
                </a:tc>
              </a:tr>
              <a:tr h="47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Educational </a:t>
                      </a:r>
                      <a:r>
                        <a:rPr lang="en-US" sz="1800" dirty="0" smtClean="0">
                          <a:effectLst/>
                        </a:rPr>
                        <a:t>level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7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High school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7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Some college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7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Bachelor’s degree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7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Master’s degree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7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Doctoral degree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7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Major of highest </a:t>
                      </a:r>
                      <a:r>
                        <a:rPr lang="en-US" sz="1800" dirty="0" smtClean="0">
                          <a:effectLst/>
                        </a:rPr>
                        <a:t>degree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7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Education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1538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Social Work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7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Nursing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7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Medicine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7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Psychology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74549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Other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92" marR="356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92" marR="356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039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28600"/>
            <a:ext cx="8183880" cy="1066800"/>
          </a:xfrm>
        </p:spPr>
        <p:txBody>
          <a:bodyPr/>
          <a:lstStyle/>
          <a:p>
            <a:r>
              <a:rPr lang="en-US" dirty="0" smtClean="0"/>
              <a:t>Proficiency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3"/>
          <a:stretch/>
        </p:blipFill>
        <p:spPr bwMode="auto">
          <a:xfrm>
            <a:off x="419100" y="1090140"/>
            <a:ext cx="8229600" cy="533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CB7B6672-EA1F-4428-963D-F2F98E6961FB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33400" y="4953000"/>
            <a:ext cx="8242300" cy="1371600"/>
            <a:chOff x="533400" y="4953000"/>
            <a:chExt cx="8242300" cy="1371600"/>
          </a:xfrm>
        </p:grpSpPr>
        <p:sp>
          <p:nvSpPr>
            <p:cNvPr id="4" name="Rectangle 3"/>
            <p:cNvSpPr/>
            <p:nvPr/>
          </p:nvSpPr>
          <p:spPr>
            <a:xfrm>
              <a:off x="1524000" y="5638800"/>
              <a:ext cx="24384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3400" y="4953000"/>
              <a:ext cx="8242300" cy="838200"/>
              <a:chOff x="533400" y="4953000"/>
              <a:chExt cx="8242300" cy="838200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386" r="4167" b="39584"/>
              <a:stretch/>
            </p:blipFill>
            <p:spPr bwMode="auto">
              <a:xfrm>
                <a:off x="533400" y="4953000"/>
                <a:ext cx="8242300" cy="83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533400" y="4953000"/>
                <a:ext cx="8382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88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" y="167640"/>
            <a:ext cx="8183880" cy="1051560"/>
          </a:xfrm>
        </p:spPr>
        <p:txBody>
          <a:bodyPr/>
          <a:lstStyle/>
          <a:p>
            <a:r>
              <a:rPr lang="en-US" dirty="0" smtClean="0"/>
              <a:t>Stress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99FD81A-887E-42F7-90BF-85109D39C90D}" type="slidenum">
              <a:rPr lang="en-US" smtClean="0"/>
              <a:t>36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1000" y="1066800"/>
            <a:ext cx="8077200" cy="5231339"/>
            <a:chOff x="381000" y="1066800"/>
            <a:chExt cx="8394700" cy="5436973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93"/>
            <a:stretch/>
          </p:blipFill>
          <p:spPr bwMode="auto">
            <a:xfrm>
              <a:off x="381000" y="1066800"/>
              <a:ext cx="8382000" cy="5436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533400" y="4953000"/>
              <a:ext cx="8242300" cy="1371600"/>
              <a:chOff x="533400" y="4953000"/>
              <a:chExt cx="8242300" cy="13716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24000" y="5638800"/>
                <a:ext cx="24384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533400" y="4953000"/>
                <a:ext cx="8242300" cy="838200"/>
                <a:chOff x="533400" y="4953000"/>
                <a:chExt cx="8242300" cy="838200"/>
              </a:xfrm>
            </p:grpSpPr>
            <p:pic>
              <p:nvPicPr>
                <p:cNvPr id="8" name="Picture 7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1386" r="4167" b="39584"/>
                <a:stretch/>
              </p:blipFill>
              <p:spPr bwMode="auto">
                <a:xfrm>
                  <a:off x="533400" y="4953000"/>
                  <a:ext cx="8242300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" name="Rectangle 8"/>
                <p:cNvSpPr/>
                <p:nvPr/>
              </p:nvSpPr>
              <p:spPr>
                <a:xfrm>
                  <a:off x="533400" y="4953000"/>
                  <a:ext cx="838200" cy="685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029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18" y="5908431"/>
            <a:ext cx="8183880" cy="553329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/>
              </a:rPr>
              <a:t>Ave. rates </a:t>
            </a:r>
            <a:r>
              <a:rPr lang="en-US" sz="3600" dirty="0">
                <a:effectLst/>
              </a:rPr>
              <a:t>of change in PHQ-9 </a:t>
            </a:r>
            <a:r>
              <a:rPr lang="en-US" sz="3600" dirty="0" smtClean="0">
                <a:effectLst/>
              </a:rPr>
              <a:t>scores </a:t>
            </a:r>
            <a:r>
              <a:rPr lang="en-US" sz="3600" dirty="0">
                <a:effectLst/>
              </a:rPr>
              <a:t>for </a:t>
            </a:r>
            <a:r>
              <a:rPr lang="en-US" sz="3600" dirty="0" smtClean="0">
                <a:effectLst/>
              </a:rPr>
              <a:t>agencies low vs. </a:t>
            </a:r>
            <a:r>
              <a:rPr lang="en-US" sz="3600" dirty="0">
                <a:effectLst/>
              </a:rPr>
              <a:t>high </a:t>
            </a:r>
            <a:r>
              <a:rPr lang="en-US" sz="3600" dirty="0" smtClean="0">
                <a:effectLst/>
              </a:rPr>
              <a:t>OSC scores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473703"/>
              </p:ext>
            </p:extLst>
          </p:nvPr>
        </p:nvGraphicFramePr>
        <p:xfrm>
          <a:off x="0" y="7034"/>
          <a:ext cx="9143999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692"/>
                <a:gridCol w="1739845"/>
                <a:gridCol w="1561091"/>
                <a:gridCol w="2363371"/>
              </a:tblGrid>
              <a:tr h="10320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Average linear rate of change in PHQ-9 per month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01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OSC dimension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Low OSC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(-1 SD)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High OSC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(+1 SD)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Ratio of high/ low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386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Culture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86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Proficiency*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-.47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-.76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4820" algn="dec"/>
                        </a:tabLst>
                      </a:pPr>
                      <a:r>
                        <a:rPr lang="en-US" sz="2400">
                          <a:effectLst/>
                        </a:rPr>
                        <a:t>1.62*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86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Rigidity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-.62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-.57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4820" algn="dec"/>
                        </a:tabLst>
                      </a:pPr>
                      <a:r>
                        <a:rPr lang="en-US" sz="2400" dirty="0">
                          <a:effectLst/>
                        </a:rPr>
                        <a:t>.92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86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Resistance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-.66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-.53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4820" algn="dec"/>
                        </a:tabLst>
                      </a:pPr>
                      <a:r>
                        <a:rPr lang="en-US" sz="2400" dirty="0">
                          <a:effectLst/>
                        </a:rPr>
                        <a:t>.80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86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Climate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4820" algn="dec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86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Engagement*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-.44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-.79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4820" algn="dec"/>
                        </a:tabLst>
                      </a:pPr>
                      <a:r>
                        <a:rPr lang="en-US" sz="2400" dirty="0">
                          <a:effectLst/>
                        </a:rPr>
                        <a:t>1.80*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86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Functionality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-.59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-.61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4820" algn="dec"/>
                        </a:tabLst>
                      </a:pPr>
                      <a:r>
                        <a:rPr lang="en-US" sz="2400" dirty="0">
                          <a:effectLst/>
                        </a:rPr>
                        <a:t>1.03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86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Stress*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-.80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-.41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64820" algn="dec"/>
                        </a:tabLst>
                      </a:pPr>
                      <a:r>
                        <a:rPr lang="en-US" sz="2400" dirty="0">
                          <a:effectLst/>
                        </a:rPr>
                        <a:t>.51*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419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92" y="841586"/>
            <a:ext cx="3064208" cy="2532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51" y="868999"/>
            <a:ext cx="3161939" cy="2636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92" y="3704675"/>
            <a:ext cx="2916797" cy="23255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51" y="3633236"/>
            <a:ext cx="2913992" cy="239699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15418" y="353624"/>
            <a:ext cx="2374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Culture Subscales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85538" y="3243010"/>
            <a:ext cx="2404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Climate Subscales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0" y="3704675"/>
            <a:ext cx="3166591" cy="232555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1" y="868999"/>
            <a:ext cx="3166590" cy="2450976"/>
          </a:xfrm>
          <a:ln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202763" y="792612"/>
            <a:ext cx="121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Proficiency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06548" y="815289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Rigidity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42605" y="799930"/>
            <a:ext cx="117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Resistance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02763" y="3679549"/>
            <a:ext cx="1352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80254" y="3679549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Functionality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97051" y="3679549"/>
            <a:ext cx="739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37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92" y="841586"/>
            <a:ext cx="3064208" cy="2532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51" y="868999"/>
            <a:ext cx="3161939" cy="2636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92" y="3704675"/>
            <a:ext cx="2916797" cy="23255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51" y="3633236"/>
            <a:ext cx="2913992" cy="239699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15418" y="353624"/>
            <a:ext cx="2374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Culture Subscales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85538" y="3243010"/>
            <a:ext cx="2404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Climate Subscales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0" y="3704675"/>
            <a:ext cx="3166591" cy="232555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1" y="868999"/>
            <a:ext cx="3166590" cy="2450976"/>
          </a:xfrm>
          <a:ln>
            <a:solidFill>
              <a:srgbClr val="FF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202763" y="792612"/>
            <a:ext cx="121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Proficiency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06548" y="815289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Rigidity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42605" y="799930"/>
            <a:ext cx="117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Resistance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02763" y="3679549"/>
            <a:ext cx="1352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80254" y="3679549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Functionality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97051" y="3679549"/>
            <a:ext cx="739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0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Disclosure: Conflicts of Interest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>
                <a:latin typeface="Arial" charset="0"/>
                <a:cs typeface="Arial" charset="0"/>
              </a:rPr>
              <a:t>Dr. </a:t>
            </a:r>
            <a:r>
              <a:rPr lang="en-US" sz="2800" dirty="0" smtClean="0">
                <a:latin typeface="Arial" charset="0"/>
                <a:cs typeface="Arial" charset="0"/>
              </a:rPr>
              <a:t>Bennett </a:t>
            </a:r>
            <a:r>
              <a:rPr lang="en-US" sz="2800" dirty="0">
                <a:latin typeface="Arial" charset="0"/>
                <a:cs typeface="Arial" charset="0"/>
              </a:rPr>
              <a:t>states: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>
                <a:latin typeface="Arial" charset="0"/>
                <a:cs typeface="Arial" charset="0"/>
              </a:rPr>
              <a:t>Neither I, nor any immediate family member has any financial relationship with, or interest in, any commercial interest connected with this presentation.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940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042"/>
            <a:ext cx="8229600" cy="5062122"/>
          </a:xfrm>
        </p:spPr>
        <p:txBody>
          <a:bodyPr/>
          <a:lstStyle/>
          <a:p>
            <a:r>
              <a:rPr lang="en-US" dirty="0" smtClean="0"/>
              <a:t>Three distinct domains of a well validated assessment of organizational culture and climate were associated with improved depression outcomes</a:t>
            </a:r>
          </a:p>
          <a:p>
            <a:r>
              <a:rPr lang="en-US" dirty="0" smtClean="0"/>
              <a:t>Study limitations include: limited sample and cross sectional design</a:t>
            </a:r>
          </a:p>
          <a:p>
            <a:r>
              <a:rPr lang="en-US" dirty="0" smtClean="0"/>
              <a:t>Next steps:</a:t>
            </a:r>
          </a:p>
          <a:p>
            <a:pPr lvl="1"/>
            <a:r>
              <a:rPr lang="en-US" dirty="0" smtClean="0"/>
              <a:t>Assessment in other depression settings</a:t>
            </a:r>
          </a:p>
          <a:p>
            <a:pPr lvl="1"/>
            <a:r>
              <a:rPr lang="en-US" dirty="0" smtClean="0"/>
              <a:t>Using interventions targeting these measures as implementation strategies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333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Family Medicine Grand Rounds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>
                <a:latin typeface="Arial" charset="0"/>
                <a:cs typeface="Arial" charset="0"/>
              </a:rPr>
              <a:t>	</a:t>
            </a:r>
            <a:r>
              <a:rPr lang="en-US" sz="2000">
                <a:latin typeface="Arial" charset="0"/>
                <a:cs typeface="Arial" charset="0"/>
              </a:rPr>
              <a:t>Faculty Coordinator: William R. Phillips, MD, MPH (206) 543-9425 </a:t>
            </a:r>
            <a:r>
              <a:rPr lang="en-US" sz="2000">
                <a:latin typeface="Arial" charset="0"/>
                <a:cs typeface="Arial" charset="0"/>
                <a:hlinkClick r:id="rId3"/>
              </a:rPr>
              <a:t>wphllps@u.washington.edu</a:t>
            </a:r>
            <a:endParaRPr lang="en-US" sz="200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200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>
                <a:latin typeface="Arial" charset="0"/>
                <a:cs typeface="Arial" charset="0"/>
              </a:rPr>
              <a:t>	Staff Coordinator: Katie Clements</a:t>
            </a:r>
          </a:p>
          <a:p>
            <a:pPr eaLnBrk="1" hangingPunct="1">
              <a:buFont typeface="Arial" charset="0"/>
              <a:buNone/>
            </a:pPr>
            <a:r>
              <a:rPr lang="en-US" sz="2000">
                <a:latin typeface="Arial" charset="0"/>
                <a:cs typeface="Arial" charset="0"/>
              </a:rPr>
              <a:t>	(206) 543-3101</a:t>
            </a:r>
          </a:p>
          <a:p>
            <a:pPr eaLnBrk="1" hangingPunct="1">
              <a:buFont typeface="Arial" charset="0"/>
              <a:buNone/>
            </a:pPr>
            <a:r>
              <a:rPr lang="en-US" sz="2000">
                <a:latin typeface="Arial" charset="0"/>
                <a:cs typeface="Arial" charset="0"/>
              </a:rPr>
              <a:t>	</a:t>
            </a:r>
            <a:r>
              <a:rPr lang="en-US" sz="2000">
                <a:latin typeface="Arial" charset="0"/>
                <a:cs typeface="Arial" charset="0"/>
                <a:hlinkClick r:id="rId4"/>
              </a:rPr>
              <a:t>katlyn08@uw.edu</a:t>
            </a:r>
            <a:endParaRPr lang="en-US" sz="200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>
                <a:latin typeface="Arial" charset="0"/>
                <a:cs typeface="Arial" charset="0"/>
              </a:rPr>
              <a:t>	</a:t>
            </a:r>
            <a:r>
              <a:rPr lang="en-US" sz="2400">
                <a:latin typeface="Arial" charset="0"/>
                <a:cs typeface="Arial" charset="0"/>
                <a:hlinkClick r:id="rId5"/>
              </a:rPr>
              <a:t>http://depts.washington.edu/fammed/grand-rounds</a:t>
            </a:r>
            <a:endParaRPr lang="en-US" sz="240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/>
                <a:ea typeface="+mj-ea"/>
                <a:cs typeface="Arial"/>
              </a:rPr>
              <a:t>Disclosure of Off-Label Drug Use</a:t>
            </a:r>
            <a:endParaRPr lang="en-US" dirty="0">
              <a:latin typeface="Arial"/>
              <a:ea typeface="+mj-ea"/>
              <a:cs typeface="Arial"/>
            </a:endParaRPr>
          </a:p>
        </p:txBody>
      </p:sp>
      <p:sp>
        <p:nvSpPr>
          <p:cNvPr id="2048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>
                <a:latin typeface="Calibri" charset="0"/>
              </a:rPr>
              <a:t>The of material in this CME activity will not include discussion of unapproved or investigational uses of products or devices.</a:t>
            </a:r>
            <a:endParaRPr lang="en-US" sz="2800">
              <a:latin typeface="Arial" charset="0"/>
              <a:cs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7" y="31652"/>
            <a:ext cx="8183880" cy="1569720"/>
          </a:xfrm>
        </p:spPr>
        <p:txBody>
          <a:bodyPr/>
          <a:lstStyle/>
          <a:p>
            <a:r>
              <a:rPr lang="en-US" dirty="0" smtClean="0"/>
              <a:t>Thanks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1153551"/>
            <a:ext cx="8890781" cy="558487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AIMS </a:t>
            </a:r>
            <a:r>
              <a:rPr lang="en-US" dirty="0" smtClean="0"/>
              <a:t>Center, Department of Psychiatry and Behavioral Health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Jurgen Unutzer, </a:t>
            </a:r>
            <a:r>
              <a:rPr lang="en-US" dirty="0" err="1" smtClean="0"/>
              <a:t>Ya</a:t>
            </a:r>
            <a:r>
              <a:rPr lang="en-US" dirty="0" smtClean="0"/>
              <a:t> Fen Chan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Mindy Vredevoogd, Johnny Mao</a:t>
            </a:r>
          </a:p>
          <a:p>
            <a:pPr marL="0" indent="0">
              <a:buNone/>
            </a:pPr>
            <a:r>
              <a:rPr lang="en-US" dirty="0" smtClean="0"/>
              <a:t>Enola Proctor – Washington University</a:t>
            </a:r>
          </a:p>
          <a:p>
            <a:pPr marL="0" indent="0">
              <a:buNone/>
            </a:pPr>
            <a:r>
              <a:rPr lang="en-US" dirty="0" smtClean="0"/>
              <a:t>Nathaniel Williams and Phillip Green - University of 	Tennessee</a:t>
            </a:r>
          </a:p>
          <a:p>
            <a:pPr marL="0" indent="0">
              <a:buNone/>
            </a:pPr>
            <a:r>
              <a:rPr lang="en-US" dirty="0" smtClean="0"/>
              <a:t>Funding: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Eitel</a:t>
            </a:r>
            <a:r>
              <a:rPr lang="en-US" dirty="0" smtClean="0"/>
              <a:t> Foundation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University of Pennsylvania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Washington University - Implementation Research 	Institute (NIH)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522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05740"/>
            <a:ext cx="8183880" cy="141732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594925"/>
            <a:ext cx="8183880" cy="3803904"/>
          </a:xfrm>
        </p:spPr>
        <p:txBody>
          <a:bodyPr>
            <a:noAutofit/>
          </a:bodyPr>
          <a:lstStyle/>
          <a:p>
            <a:r>
              <a:rPr lang="en-US" dirty="0" smtClean="0"/>
              <a:t>Perinatal depression </a:t>
            </a:r>
          </a:p>
          <a:p>
            <a:pPr lvl="1"/>
            <a:r>
              <a:rPr lang="en-US" dirty="0" smtClean="0"/>
              <a:t>The Problem Defined</a:t>
            </a:r>
          </a:p>
          <a:p>
            <a:pPr lvl="1"/>
            <a:r>
              <a:rPr lang="en-US" dirty="0" smtClean="0"/>
              <a:t>Evidence based practices</a:t>
            </a:r>
          </a:p>
          <a:p>
            <a:r>
              <a:rPr lang="en-US" dirty="0" smtClean="0"/>
              <a:t>Implementation Science Approaches</a:t>
            </a:r>
          </a:p>
          <a:p>
            <a:pPr lvl="1"/>
            <a:r>
              <a:rPr lang="en-US" dirty="0" smtClean="0"/>
              <a:t>A framework for improving services</a:t>
            </a:r>
          </a:p>
          <a:p>
            <a:r>
              <a:rPr lang="en-US" dirty="0" smtClean="0"/>
              <a:t>Organizational Processes in Care Delivery</a:t>
            </a:r>
          </a:p>
          <a:p>
            <a:pPr lvl="1"/>
            <a:r>
              <a:rPr lang="en-US" dirty="0" smtClean="0"/>
              <a:t>Organizational Social Context</a:t>
            </a:r>
          </a:p>
          <a:p>
            <a:pPr lvl="1"/>
            <a:r>
              <a:rPr lang="en-US" dirty="0" smtClean="0"/>
              <a:t>Data from MOMS</a:t>
            </a:r>
            <a:endParaRPr lang="en-US" sz="2000" dirty="0" smtClean="0"/>
          </a:p>
          <a:p>
            <a:pPr lvl="1"/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8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480060" y="362243"/>
            <a:ext cx="8183880" cy="1066800"/>
          </a:xfrm>
        </p:spPr>
        <p:txBody>
          <a:bodyPr/>
          <a:lstStyle/>
          <a:p>
            <a:r>
              <a:rPr lang="en-US" dirty="0" smtClean="0"/>
              <a:t>Perinatal Depression</a:t>
            </a:r>
            <a:br>
              <a:rPr lang="en-US" dirty="0" smtClean="0"/>
            </a:br>
            <a:endParaRPr lang="en-US" sz="1400" i="1" dirty="0" smtClean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480060" y="1429044"/>
            <a:ext cx="8229600" cy="51953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Common Disorder Affecting</a:t>
            </a:r>
          </a:p>
          <a:p>
            <a:pPr lvl="1"/>
            <a:r>
              <a:rPr lang="en-US" dirty="0" smtClean="0"/>
              <a:t>10% of women in pregnancy/postpartum with major depressive disorder or dysthymia</a:t>
            </a:r>
          </a:p>
          <a:p>
            <a:pPr lvl="1"/>
            <a:r>
              <a:rPr lang="en-US" dirty="0" smtClean="0"/>
              <a:t>5% with minor depression</a:t>
            </a:r>
          </a:p>
          <a:p>
            <a:r>
              <a:rPr lang="en-US" dirty="0" smtClean="0"/>
              <a:t>High Burden</a:t>
            </a:r>
          </a:p>
          <a:p>
            <a:pPr lvl="1"/>
            <a:r>
              <a:rPr lang="en-US" dirty="0" smtClean="0"/>
              <a:t>The greates</a:t>
            </a:r>
            <a:r>
              <a:rPr lang="en-US" dirty="0"/>
              <a:t>t</a:t>
            </a:r>
            <a:r>
              <a:rPr lang="en-US" dirty="0" smtClean="0"/>
              <a:t> source of disabled years lived</a:t>
            </a:r>
          </a:p>
          <a:p>
            <a:pPr lvl="1"/>
            <a:r>
              <a:rPr lang="en-US" dirty="0" smtClean="0"/>
              <a:t>Associated with PTB/LBW</a:t>
            </a:r>
          </a:p>
          <a:p>
            <a:pPr lvl="1"/>
            <a:r>
              <a:rPr lang="en-US" dirty="0" smtClean="0"/>
              <a:t>Association with child mental health</a:t>
            </a:r>
          </a:p>
          <a:p>
            <a:r>
              <a:rPr lang="en-US" dirty="0" smtClean="0"/>
              <a:t>Great Benefit of Treatment</a:t>
            </a:r>
          </a:p>
          <a:p>
            <a:pPr lvl="1"/>
            <a:r>
              <a:rPr lang="en-US" dirty="0" smtClean="0"/>
              <a:t>Increase in function</a:t>
            </a:r>
          </a:p>
          <a:p>
            <a:pPr lvl="1"/>
            <a:r>
              <a:rPr lang="en-US" dirty="0" smtClean="0"/>
              <a:t>Reduced risk to children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pPr marL="457200" lvl="1" indent="0">
              <a:buNone/>
            </a:pPr>
            <a:r>
              <a:rPr lang="en-US" sz="2200" dirty="0" err="1" smtClean="0"/>
              <a:t>Whiteford</a:t>
            </a:r>
            <a:r>
              <a:rPr lang="en-US" sz="2200" dirty="0" smtClean="0"/>
              <a:t> </a:t>
            </a:r>
            <a:r>
              <a:rPr lang="en-US" sz="2200" dirty="0"/>
              <a:t>et al (2013) </a:t>
            </a:r>
            <a:r>
              <a:rPr lang="en-US" sz="2200" dirty="0" err="1"/>
              <a:t>GlobBurdDis</a:t>
            </a:r>
            <a:r>
              <a:rPr lang="en-US" sz="2200" dirty="0"/>
              <a:t> </a:t>
            </a:r>
            <a:r>
              <a:rPr lang="en-US" sz="2200" i="1" dirty="0"/>
              <a:t>Lancet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76842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256735"/>
            <a:ext cx="8183880" cy="1264920"/>
          </a:xfrm>
        </p:spPr>
        <p:txBody>
          <a:bodyPr>
            <a:normAutofit/>
          </a:bodyPr>
          <a:lstStyle/>
          <a:p>
            <a:r>
              <a:rPr lang="en-US" dirty="0" smtClean="0"/>
              <a:t>Effect on pediatric health</a:t>
            </a:r>
            <a:br>
              <a:rPr lang="en-US" dirty="0" smtClean="0"/>
            </a:b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21655"/>
            <a:ext cx="818388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</a:t>
            </a:r>
            <a:endParaRPr lang="en-US" dirty="0" smtClean="0"/>
          </a:p>
          <a:p>
            <a:pPr lvl="1"/>
            <a:r>
              <a:rPr lang="en-US" dirty="0" smtClean="0"/>
              <a:t>Impact on behavioral development*</a:t>
            </a:r>
          </a:p>
          <a:p>
            <a:r>
              <a:rPr lang="en-US" dirty="0" smtClean="0"/>
              <a:t>Global – Low and Middle Income Countries (LMIC)</a:t>
            </a:r>
          </a:p>
          <a:p>
            <a:pPr lvl="1"/>
            <a:r>
              <a:rPr lang="en-US" dirty="0" smtClean="0"/>
              <a:t>Growth (risk of stunting and underweight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Behavioral and developmental </a:t>
            </a:r>
            <a:r>
              <a:rPr lang="en-US" dirty="0" smtClean="0"/>
              <a:t>effects</a:t>
            </a:r>
            <a:endParaRPr lang="en-US" dirty="0" smtClean="0"/>
          </a:p>
          <a:p>
            <a:r>
              <a:rPr lang="en-US" dirty="0" smtClean="0"/>
              <a:t>Effect of depression on these outcomes is reduced† 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r>
              <a:rPr lang="en-US" sz="2100" dirty="0" smtClean="0"/>
              <a:t>Rahman </a:t>
            </a:r>
            <a:r>
              <a:rPr lang="en-US" sz="2100" dirty="0"/>
              <a:t>(2013), Patel (2013), Harpham (2005), </a:t>
            </a:r>
            <a:r>
              <a:rPr lang="en-US" sz="2100" dirty="0" err="1"/>
              <a:t>Weissman</a:t>
            </a:r>
            <a:r>
              <a:rPr lang="en-US" sz="2100" dirty="0"/>
              <a:t> (2005)*†</a:t>
            </a:r>
          </a:p>
        </p:txBody>
      </p:sp>
    </p:spTree>
    <p:extLst>
      <p:ext uri="{BB962C8B-B14F-4D97-AF65-F5344CB8AC3E}">
        <p14:creationId xmlns:p14="http://schemas.microsoft.com/office/powerpoint/2010/main" val="463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6741</TotalTime>
  <Words>1683</Words>
  <Application>Microsoft Office PowerPoint</Application>
  <PresentationFormat>On-screen Show (4:3)</PresentationFormat>
  <Paragraphs>415</Paragraphs>
  <Slides>41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ＭＳ Ｐゴシック</vt:lpstr>
      <vt:lpstr>Arial</vt:lpstr>
      <vt:lpstr>Calibri</vt:lpstr>
      <vt:lpstr>Times New Roman</vt:lpstr>
      <vt:lpstr>Office Theme</vt:lpstr>
      <vt:lpstr>Family Medicine Grand Rounds University of Washington  Organizational Social Context of Community Health Centers and variation in maternal depression outcomes 12/2/2015 </vt:lpstr>
      <vt:lpstr>CME</vt:lpstr>
      <vt:lpstr>Learning Objectives</vt:lpstr>
      <vt:lpstr>Disclosure: Conflicts of Interest</vt:lpstr>
      <vt:lpstr>Disclosure of Off-Label Drug Use</vt:lpstr>
      <vt:lpstr>Thanks to:</vt:lpstr>
      <vt:lpstr>Outline</vt:lpstr>
      <vt:lpstr>Perinatal Depression </vt:lpstr>
      <vt:lpstr>Effect on pediatric health </vt:lpstr>
      <vt:lpstr>Depression Symptom Trajectories Mora, Bennett, et al (2007) A J Epi</vt:lpstr>
      <vt:lpstr>Some Opportunities and Obstacles to Perinatal Depression Care *Bennett et al (2009)</vt:lpstr>
      <vt:lpstr>Collaborative Care for Depression </vt:lpstr>
      <vt:lpstr>Collaborative Care</vt:lpstr>
      <vt:lpstr>Collaborative Care:   Mental health providers augment primary care team</vt:lpstr>
      <vt:lpstr>Applying the CC to Perinatal Depression *Melville et al (2014), Grote et al (2015)</vt:lpstr>
      <vt:lpstr>Implementation Science</vt:lpstr>
      <vt:lpstr>Consolidated Framework for Implementation Research (CFIR)</vt:lpstr>
      <vt:lpstr>Inner Setting</vt:lpstr>
      <vt:lpstr>Socio-Technical Model of Organizational Effectiveness</vt:lpstr>
      <vt:lpstr>Organizational Interventions</vt:lpstr>
      <vt:lpstr>PowerPoint Presentation</vt:lpstr>
      <vt:lpstr>Study Goals</vt:lpstr>
      <vt:lpstr>PowerPoint Presentation</vt:lpstr>
      <vt:lpstr>PowerPoint Presentation</vt:lpstr>
      <vt:lpstr>Organizational Social Context (OSC) </vt:lpstr>
      <vt:lpstr>Culture</vt:lpstr>
      <vt:lpstr>Climate</vt:lpstr>
      <vt:lpstr>Interview Methodology</vt:lpstr>
      <vt:lpstr>Analytic approach</vt:lpstr>
      <vt:lpstr>Study Question</vt:lpstr>
      <vt:lpstr>Results</vt:lpstr>
      <vt:lpstr>Sample Selection</vt:lpstr>
      <vt:lpstr>Participating Health Centers &amp; Providers</vt:lpstr>
      <vt:lpstr>PowerPoint Presentation</vt:lpstr>
      <vt:lpstr>Proficiency</vt:lpstr>
      <vt:lpstr>Stress</vt:lpstr>
      <vt:lpstr>Ave. rates of change in PHQ-9 scores for agencies low vs. high OSC scores</vt:lpstr>
      <vt:lpstr>PowerPoint Presentation</vt:lpstr>
      <vt:lpstr>PowerPoint Presentation</vt:lpstr>
      <vt:lpstr>Summary</vt:lpstr>
      <vt:lpstr>Family Medicine Grand Rounds</vt:lpstr>
    </vt:vector>
  </TitlesOfParts>
  <Company>UW Family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UW Family Medicine</dc:creator>
  <cp:lastModifiedBy>Ian Bennett</cp:lastModifiedBy>
  <cp:revision>108</cp:revision>
  <cp:lastPrinted>2012-03-01T00:18:06Z</cp:lastPrinted>
  <dcterms:created xsi:type="dcterms:W3CDTF">2012-03-15T18:21:48Z</dcterms:created>
  <dcterms:modified xsi:type="dcterms:W3CDTF">2016-02-03T19:37:06Z</dcterms:modified>
</cp:coreProperties>
</file>