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57"/>
  </p:notesMasterIdLst>
  <p:sldIdLst>
    <p:sldId id="256" r:id="rId2"/>
    <p:sldId id="313" r:id="rId3"/>
    <p:sldId id="257" r:id="rId4"/>
    <p:sldId id="258" r:id="rId5"/>
    <p:sldId id="28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Wingdings 2" panose="05020102010507070707" pitchFamily="18" charset="2"/>
      <p:regular r:id="rId62"/>
    </p:embeddedFont>
    <p:embeddedFont>
      <p:font typeface="Tahoma" panose="020B0604030504040204" pitchFamily="34" charset="0"/>
      <p:regular r:id="rId63"/>
      <p:bold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CBC80B-7E1F-483A-923A-99504D51454D}">
  <a:tblStyle styleId="{FBCBC80B-7E1F-483A-923A-99504D51454D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761" autoAdjust="0"/>
  </p:normalViewPr>
  <p:slideViewPr>
    <p:cSldViewPr snapToGrid="0">
      <p:cViewPr varScale="1">
        <p:scale>
          <a:sx n="62" d="100"/>
          <a:sy n="62" d="100"/>
        </p:scale>
        <p:origin x="20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1 - 19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Dose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F-4348-8FEE-E23E41F356FD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20 - 49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Dose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F-4348-8FEE-E23E41F356FD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50 - 99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Dose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5F-4348-8FEE-E23E41F356FD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≥ 100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Dose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5F-4348-8FEE-E23E41F35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4417944"/>
        <c:axId val="-2104414760"/>
      </c:barChart>
      <c:catAx>
        <c:axId val="-21044179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04414760"/>
        <c:crosses val="autoZero"/>
        <c:auto val="0"/>
        <c:lblAlgn val="ctr"/>
        <c:lblOffset val="100"/>
        <c:noMultiLvlLbl val="0"/>
      </c:catAx>
      <c:valAx>
        <c:axId val="-21044147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104417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8871998639059003E-2"/>
          <c:y val="0.92119842782629902"/>
          <c:w val="0.84237945951200499"/>
          <c:h val="5.6353310886545001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52263-080C-9749-AF88-01E1F2CAB043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A8FCAC-6997-EB47-8D35-F287AD6D86C1}">
      <dgm:prSet phldrT="[Text]"/>
      <dgm:spPr/>
      <dgm:t>
        <a:bodyPr/>
        <a:lstStyle/>
        <a:p>
          <a:r>
            <a:rPr lang="en-US" dirty="0" smtClean="0"/>
            <a:t>Patient: </a:t>
          </a:r>
          <a:endParaRPr lang="en-US" dirty="0"/>
        </a:p>
      </dgm:t>
    </dgm:pt>
    <dgm:pt modelId="{73352E38-9890-F34E-B29E-B68CC6691C16}" type="parTrans" cxnId="{68AA9828-53FE-EF45-9A4E-2EF953450F4E}">
      <dgm:prSet/>
      <dgm:spPr/>
      <dgm:t>
        <a:bodyPr/>
        <a:lstStyle/>
        <a:p>
          <a:endParaRPr lang="en-US"/>
        </a:p>
      </dgm:t>
    </dgm:pt>
    <dgm:pt modelId="{7807381B-FE3B-7C4D-9F9A-4BB1E82C7E96}" type="sibTrans" cxnId="{68AA9828-53FE-EF45-9A4E-2EF953450F4E}">
      <dgm:prSet/>
      <dgm:spPr/>
      <dgm:t>
        <a:bodyPr/>
        <a:lstStyle/>
        <a:p>
          <a:endParaRPr lang="en-US"/>
        </a:p>
      </dgm:t>
    </dgm:pt>
    <dgm:pt modelId="{80FB6874-F226-0547-8F57-0412199F6CBE}">
      <dgm:prSet phldrT="[Text]"/>
      <dgm:spPr/>
      <dgm:t>
        <a:bodyPr/>
        <a:lstStyle/>
        <a:p>
          <a:r>
            <a:rPr lang="en-US" dirty="0" smtClean="0"/>
            <a:t>Provider:</a:t>
          </a:r>
          <a:endParaRPr lang="en-US" dirty="0"/>
        </a:p>
      </dgm:t>
    </dgm:pt>
    <dgm:pt modelId="{14D6F9F0-B02C-F845-B59D-60E7F2B83194}" type="parTrans" cxnId="{14EEE34E-DC8E-E64A-8CBD-FEBFAB57823E}">
      <dgm:prSet/>
      <dgm:spPr/>
      <dgm:t>
        <a:bodyPr/>
        <a:lstStyle/>
        <a:p>
          <a:endParaRPr lang="en-US"/>
        </a:p>
      </dgm:t>
    </dgm:pt>
    <dgm:pt modelId="{1D4D3C50-54B1-204C-B513-36B5DEC8C7FD}" type="sibTrans" cxnId="{14EEE34E-DC8E-E64A-8CBD-FEBFAB57823E}">
      <dgm:prSet/>
      <dgm:spPr/>
      <dgm:t>
        <a:bodyPr/>
        <a:lstStyle/>
        <a:p>
          <a:endParaRPr lang="en-US"/>
        </a:p>
      </dgm:t>
    </dgm:pt>
    <dgm:pt modelId="{52B0FCE7-92E5-D744-950A-2612F0CDCFEC}">
      <dgm:prSet phldrT="[Text]"/>
      <dgm:spPr/>
      <dgm:t>
        <a:bodyPr/>
        <a:lstStyle/>
        <a:p>
          <a:r>
            <a:rPr lang="en-US" dirty="0" err="1" smtClean="0"/>
            <a:t>Biopsychosocial</a:t>
          </a:r>
          <a:endParaRPr lang="en-US" dirty="0"/>
        </a:p>
      </dgm:t>
    </dgm:pt>
    <dgm:pt modelId="{E2035EB6-6D06-C04C-9C79-D813DE839E4E}" type="parTrans" cxnId="{E3E1355C-6C65-5345-884B-E4FE9563EB7E}">
      <dgm:prSet/>
      <dgm:spPr/>
      <dgm:t>
        <a:bodyPr/>
        <a:lstStyle/>
        <a:p>
          <a:endParaRPr lang="en-US"/>
        </a:p>
      </dgm:t>
    </dgm:pt>
    <dgm:pt modelId="{7D606669-6B6F-F645-B3AE-F84784194A2D}" type="sibTrans" cxnId="{E3E1355C-6C65-5345-884B-E4FE9563EB7E}">
      <dgm:prSet/>
      <dgm:spPr/>
      <dgm:t>
        <a:bodyPr/>
        <a:lstStyle/>
        <a:p>
          <a:endParaRPr lang="en-US"/>
        </a:p>
      </dgm:t>
    </dgm:pt>
    <dgm:pt modelId="{14E83324-F434-B74C-A495-4F2039651129}">
      <dgm:prSet phldrT="[Text]"/>
      <dgm:spPr/>
      <dgm:t>
        <a:bodyPr/>
        <a:lstStyle/>
        <a:p>
          <a:r>
            <a:rPr lang="en-US" dirty="0" smtClean="0"/>
            <a:t>Care plan/boundaries</a:t>
          </a:r>
          <a:endParaRPr lang="en-US" dirty="0"/>
        </a:p>
      </dgm:t>
    </dgm:pt>
    <dgm:pt modelId="{D47341BC-1B1F-5B4A-BEEC-45E981F8585A}" type="parTrans" cxnId="{A81B90B5-1C11-7E4E-9D5B-11853A0021EE}">
      <dgm:prSet/>
      <dgm:spPr/>
      <dgm:t>
        <a:bodyPr/>
        <a:lstStyle/>
        <a:p>
          <a:endParaRPr lang="en-US"/>
        </a:p>
      </dgm:t>
    </dgm:pt>
    <dgm:pt modelId="{A36104AD-3EC9-8C48-B9D3-99C731C8FB2E}" type="sibTrans" cxnId="{A81B90B5-1C11-7E4E-9D5B-11853A0021EE}">
      <dgm:prSet/>
      <dgm:spPr/>
      <dgm:t>
        <a:bodyPr/>
        <a:lstStyle/>
        <a:p>
          <a:endParaRPr lang="en-US"/>
        </a:p>
      </dgm:t>
    </dgm:pt>
    <dgm:pt modelId="{E1E61597-9F03-C344-8057-3B882769975A}">
      <dgm:prSet phldrT="[Text]"/>
      <dgm:spPr/>
      <dgm:t>
        <a:bodyPr/>
        <a:lstStyle/>
        <a:p>
          <a:r>
            <a:rPr lang="en-US" dirty="0" smtClean="0"/>
            <a:t>Training background</a:t>
          </a:r>
          <a:endParaRPr lang="en-US" dirty="0"/>
        </a:p>
      </dgm:t>
    </dgm:pt>
    <dgm:pt modelId="{3203ED93-743A-1D47-882E-128139E4EC21}" type="parTrans" cxnId="{05B58955-84E8-134B-9177-8629E7E6DBCB}">
      <dgm:prSet/>
      <dgm:spPr/>
      <dgm:t>
        <a:bodyPr/>
        <a:lstStyle/>
        <a:p>
          <a:endParaRPr lang="en-US"/>
        </a:p>
      </dgm:t>
    </dgm:pt>
    <dgm:pt modelId="{0D245A60-3900-314A-93DE-E87648F0565F}" type="sibTrans" cxnId="{05B58955-84E8-134B-9177-8629E7E6DBCB}">
      <dgm:prSet/>
      <dgm:spPr/>
      <dgm:t>
        <a:bodyPr/>
        <a:lstStyle/>
        <a:p>
          <a:endParaRPr lang="en-US"/>
        </a:p>
      </dgm:t>
    </dgm:pt>
    <dgm:pt modelId="{958E7AD4-37B0-924D-B98B-FE0345355626}">
      <dgm:prSet phldrT="[Text]"/>
      <dgm:spPr/>
      <dgm:t>
        <a:bodyPr/>
        <a:lstStyle/>
        <a:p>
          <a:r>
            <a:rPr lang="en-US" dirty="0" smtClean="0"/>
            <a:t>Bias</a:t>
          </a:r>
          <a:endParaRPr lang="en-US" dirty="0"/>
        </a:p>
      </dgm:t>
    </dgm:pt>
    <dgm:pt modelId="{69CEC222-8B53-CD40-8459-310916E0BA23}" type="parTrans" cxnId="{47FFD445-44A0-B743-90C8-F7C20286C8E7}">
      <dgm:prSet/>
      <dgm:spPr/>
      <dgm:t>
        <a:bodyPr/>
        <a:lstStyle/>
        <a:p>
          <a:endParaRPr lang="en-US"/>
        </a:p>
      </dgm:t>
    </dgm:pt>
    <dgm:pt modelId="{5031EAE3-C2A3-274D-8222-6446106740A0}" type="sibTrans" cxnId="{47FFD445-44A0-B743-90C8-F7C20286C8E7}">
      <dgm:prSet/>
      <dgm:spPr/>
      <dgm:t>
        <a:bodyPr/>
        <a:lstStyle/>
        <a:p>
          <a:endParaRPr lang="en-US"/>
        </a:p>
      </dgm:t>
    </dgm:pt>
    <dgm:pt modelId="{C9CA0C45-42A0-484C-8851-30BD8B609F97}">
      <dgm:prSet phldrT="[Text]"/>
      <dgm:spPr/>
      <dgm:t>
        <a:bodyPr/>
        <a:lstStyle/>
        <a:p>
          <a:r>
            <a:rPr lang="en-US" dirty="0" smtClean="0"/>
            <a:t>External pressures</a:t>
          </a:r>
          <a:endParaRPr lang="en-US" dirty="0"/>
        </a:p>
      </dgm:t>
    </dgm:pt>
    <dgm:pt modelId="{89F93E13-10D8-AF4F-8C4C-122D571FBC86}" type="parTrans" cxnId="{BF234876-7CBA-9440-9DEF-DDC718E64C8D}">
      <dgm:prSet/>
      <dgm:spPr/>
      <dgm:t>
        <a:bodyPr/>
        <a:lstStyle/>
        <a:p>
          <a:endParaRPr lang="en-US"/>
        </a:p>
      </dgm:t>
    </dgm:pt>
    <dgm:pt modelId="{DF2D84AF-245E-C747-9819-71CEBA21168D}" type="sibTrans" cxnId="{BF234876-7CBA-9440-9DEF-DDC718E64C8D}">
      <dgm:prSet/>
      <dgm:spPr/>
      <dgm:t>
        <a:bodyPr/>
        <a:lstStyle/>
        <a:p>
          <a:endParaRPr lang="en-US"/>
        </a:p>
      </dgm:t>
    </dgm:pt>
    <dgm:pt modelId="{F027AE1E-88D8-9941-9BBD-FACB0D44432B}" type="pres">
      <dgm:prSet presAssocID="{96B52263-080C-9749-AF88-01E1F2CAB04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79C600-D9C5-4442-B705-D3F6F9E083A1}" type="pres">
      <dgm:prSet presAssocID="{96B52263-080C-9749-AF88-01E1F2CAB043}" presName="divider" presStyleLbl="fgShp" presStyleIdx="0" presStyleCnt="1"/>
      <dgm:spPr/>
    </dgm:pt>
    <dgm:pt modelId="{576FBB31-820C-E049-8BB3-D7E6EB86910E}" type="pres">
      <dgm:prSet presAssocID="{8FA8FCAC-6997-EB47-8D35-F287AD6D86C1}" presName="downArrow" presStyleLbl="node1" presStyleIdx="0" presStyleCnt="2"/>
      <dgm:spPr/>
    </dgm:pt>
    <dgm:pt modelId="{9FCFF85E-FEF3-1349-8D50-9C13B63BE31C}" type="pres">
      <dgm:prSet presAssocID="{8FA8FCAC-6997-EB47-8D35-F287AD6D86C1}" presName="downArrowText" presStyleLbl="revTx" presStyleIdx="0" presStyleCnt="2" custScaleX="150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A4F4A-72FE-2440-912A-E4D2FC0F49F8}" type="pres">
      <dgm:prSet presAssocID="{80FB6874-F226-0547-8F57-0412199F6CBE}" presName="upArrow" presStyleLbl="node1" presStyleIdx="1" presStyleCnt="2"/>
      <dgm:spPr/>
    </dgm:pt>
    <dgm:pt modelId="{A63776A0-C898-C34E-AF41-18E0C75A0B29}" type="pres">
      <dgm:prSet presAssocID="{80FB6874-F226-0547-8F57-0412199F6CBE}" presName="upArrowText" presStyleLbl="revTx" presStyleIdx="1" presStyleCnt="2" custScaleX="137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374661-BAAC-2643-BF6A-5F1F5AED755D}" type="presOf" srcId="{52B0FCE7-92E5-D744-950A-2612F0CDCFEC}" destId="{9FCFF85E-FEF3-1349-8D50-9C13B63BE31C}" srcOrd="0" destOrd="1" presId="urn:microsoft.com/office/officeart/2005/8/layout/arrow3"/>
    <dgm:cxn modelId="{FDCEDD36-0553-B34E-9DD4-00276A079FE4}" type="presOf" srcId="{E1E61597-9F03-C344-8057-3B882769975A}" destId="{A63776A0-C898-C34E-AF41-18E0C75A0B29}" srcOrd="0" destOrd="1" presId="urn:microsoft.com/office/officeart/2005/8/layout/arrow3"/>
    <dgm:cxn modelId="{BF234876-7CBA-9440-9DEF-DDC718E64C8D}" srcId="{80FB6874-F226-0547-8F57-0412199F6CBE}" destId="{C9CA0C45-42A0-484C-8851-30BD8B609F97}" srcOrd="2" destOrd="0" parTransId="{89F93E13-10D8-AF4F-8C4C-122D571FBC86}" sibTransId="{DF2D84AF-245E-C747-9819-71CEBA21168D}"/>
    <dgm:cxn modelId="{BA5C8D22-7E4E-5A47-9780-11D935E72AEF}" type="presOf" srcId="{8FA8FCAC-6997-EB47-8D35-F287AD6D86C1}" destId="{9FCFF85E-FEF3-1349-8D50-9C13B63BE31C}" srcOrd="0" destOrd="0" presId="urn:microsoft.com/office/officeart/2005/8/layout/arrow3"/>
    <dgm:cxn modelId="{E0390C5C-4580-BE47-BD10-7078D0DED70E}" type="presOf" srcId="{14E83324-F434-B74C-A495-4F2039651129}" destId="{9FCFF85E-FEF3-1349-8D50-9C13B63BE31C}" srcOrd="0" destOrd="2" presId="urn:microsoft.com/office/officeart/2005/8/layout/arrow3"/>
    <dgm:cxn modelId="{47FFD445-44A0-B743-90C8-F7C20286C8E7}" srcId="{80FB6874-F226-0547-8F57-0412199F6CBE}" destId="{958E7AD4-37B0-924D-B98B-FE0345355626}" srcOrd="1" destOrd="0" parTransId="{69CEC222-8B53-CD40-8459-310916E0BA23}" sibTransId="{5031EAE3-C2A3-274D-8222-6446106740A0}"/>
    <dgm:cxn modelId="{68AA9828-53FE-EF45-9A4E-2EF953450F4E}" srcId="{96B52263-080C-9749-AF88-01E1F2CAB043}" destId="{8FA8FCAC-6997-EB47-8D35-F287AD6D86C1}" srcOrd="0" destOrd="0" parTransId="{73352E38-9890-F34E-B29E-B68CC6691C16}" sibTransId="{7807381B-FE3B-7C4D-9F9A-4BB1E82C7E96}"/>
    <dgm:cxn modelId="{E3E1355C-6C65-5345-884B-E4FE9563EB7E}" srcId="{8FA8FCAC-6997-EB47-8D35-F287AD6D86C1}" destId="{52B0FCE7-92E5-D744-950A-2612F0CDCFEC}" srcOrd="0" destOrd="0" parTransId="{E2035EB6-6D06-C04C-9C79-D813DE839E4E}" sibTransId="{7D606669-6B6F-F645-B3AE-F84784194A2D}"/>
    <dgm:cxn modelId="{91C4AA86-720B-D34E-84A1-19B812A8FEF9}" type="presOf" srcId="{96B52263-080C-9749-AF88-01E1F2CAB043}" destId="{F027AE1E-88D8-9941-9BBD-FACB0D44432B}" srcOrd="0" destOrd="0" presId="urn:microsoft.com/office/officeart/2005/8/layout/arrow3"/>
    <dgm:cxn modelId="{05B58955-84E8-134B-9177-8629E7E6DBCB}" srcId="{80FB6874-F226-0547-8F57-0412199F6CBE}" destId="{E1E61597-9F03-C344-8057-3B882769975A}" srcOrd="0" destOrd="0" parTransId="{3203ED93-743A-1D47-882E-128139E4EC21}" sibTransId="{0D245A60-3900-314A-93DE-E87648F0565F}"/>
    <dgm:cxn modelId="{14EEE34E-DC8E-E64A-8CBD-FEBFAB57823E}" srcId="{96B52263-080C-9749-AF88-01E1F2CAB043}" destId="{80FB6874-F226-0547-8F57-0412199F6CBE}" srcOrd="1" destOrd="0" parTransId="{14D6F9F0-B02C-F845-B59D-60E7F2B83194}" sibTransId="{1D4D3C50-54B1-204C-B513-36B5DEC8C7FD}"/>
    <dgm:cxn modelId="{A81B90B5-1C11-7E4E-9D5B-11853A0021EE}" srcId="{8FA8FCAC-6997-EB47-8D35-F287AD6D86C1}" destId="{14E83324-F434-B74C-A495-4F2039651129}" srcOrd="1" destOrd="0" parTransId="{D47341BC-1B1F-5B4A-BEEC-45E981F8585A}" sibTransId="{A36104AD-3EC9-8C48-B9D3-99C731C8FB2E}"/>
    <dgm:cxn modelId="{E179F5A4-0B63-E44F-A531-99CBCF1F8D8B}" type="presOf" srcId="{C9CA0C45-42A0-484C-8851-30BD8B609F97}" destId="{A63776A0-C898-C34E-AF41-18E0C75A0B29}" srcOrd="0" destOrd="3" presId="urn:microsoft.com/office/officeart/2005/8/layout/arrow3"/>
    <dgm:cxn modelId="{C76ECE8A-9BDB-9E4E-A87A-B27FE554AF9C}" type="presOf" srcId="{958E7AD4-37B0-924D-B98B-FE0345355626}" destId="{A63776A0-C898-C34E-AF41-18E0C75A0B29}" srcOrd="0" destOrd="2" presId="urn:microsoft.com/office/officeart/2005/8/layout/arrow3"/>
    <dgm:cxn modelId="{C8942603-F700-6241-86F7-4A5DCF36F0E9}" type="presOf" srcId="{80FB6874-F226-0547-8F57-0412199F6CBE}" destId="{A63776A0-C898-C34E-AF41-18E0C75A0B29}" srcOrd="0" destOrd="0" presId="urn:microsoft.com/office/officeart/2005/8/layout/arrow3"/>
    <dgm:cxn modelId="{4E31457C-CD8C-6946-8C77-67ACFFF9D961}" type="presParOf" srcId="{F027AE1E-88D8-9941-9BBD-FACB0D44432B}" destId="{FB79C600-D9C5-4442-B705-D3F6F9E083A1}" srcOrd="0" destOrd="0" presId="urn:microsoft.com/office/officeart/2005/8/layout/arrow3"/>
    <dgm:cxn modelId="{AB0832E7-60B9-0C4D-ADE2-4097F02174F8}" type="presParOf" srcId="{F027AE1E-88D8-9941-9BBD-FACB0D44432B}" destId="{576FBB31-820C-E049-8BB3-D7E6EB86910E}" srcOrd="1" destOrd="0" presId="urn:microsoft.com/office/officeart/2005/8/layout/arrow3"/>
    <dgm:cxn modelId="{630C047A-70EE-FF4C-8790-C6BEF5308146}" type="presParOf" srcId="{F027AE1E-88D8-9941-9BBD-FACB0D44432B}" destId="{9FCFF85E-FEF3-1349-8D50-9C13B63BE31C}" srcOrd="2" destOrd="0" presId="urn:microsoft.com/office/officeart/2005/8/layout/arrow3"/>
    <dgm:cxn modelId="{9C3C189B-D83D-7A44-AABF-0D0986560BA3}" type="presParOf" srcId="{F027AE1E-88D8-9941-9BBD-FACB0D44432B}" destId="{E5AA4F4A-72FE-2440-912A-E4D2FC0F49F8}" srcOrd="3" destOrd="0" presId="urn:microsoft.com/office/officeart/2005/8/layout/arrow3"/>
    <dgm:cxn modelId="{FCF832F1-2471-1443-96EE-E29DBFE39746}" type="presParOf" srcId="{F027AE1E-88D8-9941-9BBD-FACB0D44432B}" destId="{A63776A0-C898-C34E-AF41-18E0C75A0B2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9C600-D9C5-4442-B705-D3F6F9E083A1}">
      <dsp:nvSpPr>
        <dsp:cNvPr id="0" name=""/>
        <dsp:cNvSpPr/>
      </dsp:nvSpPr>
      <dsp:spPr>
        <a:xfrm rot="21300000">
          <a:off x="24679" y="1714045"/>
          <a:ext cx="7992915" cy="915309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76FBB31-820C-E049-8BB3-D7E6EB86910E}">
      <dsp:nvSpPr>
        <dsp:cNvPr id="0" name=""/>
        <dsp:cNvSpPr/>
      </dsp:nvSpPr>
      <dsp:spPr>
        <a:xfrm>
          <a:off x="965073" y="217170"/>
          <a:ext cx="2412682" cy="1737360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CFF85E-FEF3-1349-8D50-9C13B63BE31C}">
      <dsp:nvSpPr>
        <dsp:cNvPr id="0" name=""/>
        <dsp:cNvSpPr/>
      </dsp:nvSpPr>
      <dsp:spPr>
        <a:xfrm>
          <a:off x="3609257" y="0"/>
          <a:ext cx="3879825" cy="182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Patient: 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Biopsychosocial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Care plan/boundaries</a:t>
          </a:r>
          <a:endParaRPr lang="en-US" sz="2000" kern="1200" dirty="0"/>
        </a:p>
      </dsp:txBody>
      <dsp:txXfrm>
        <a:off x="3609257" y="0"/>
        <a:ext cx="3879825" cy="1824228"/>
      </dsp:txXfrm>
    </dsp:sp>
    <dsp:sp modelId="{E5AA4F4A-72FE-2440-912A-E4D2FC0F49F8}">
      <dsp:nvSpPr>
        <dsp:cNvPr id="0" name=""/>
        <dsp:cNvSpPr/>
      </dsp:nvSpPr>
      <dsp:spPr>
        <a:xfrm>
          <a:off x="4664519" y="2388870"/>
          <a:ext cx="2412682" cy="173736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3776A0-C898-C34E-AF41-18E0C75A0B29}">
      <dsp:nvSpPr>
        <dsp:cNvPr id="0" name=""/>
        <dsp:cNvSpPr/>
      </dsp:nvSpPr>
      <dsp:spPr>
        <a:xfrm>
          <a:off x="720729" y="2519172"/>
          <a:ext cx="3544751" cy="182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Provider: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Training background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Bias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External pressures</a:t>
          </a:r>
          <a:endParaRPr lang="en-US" sz="2000" kern="1200" dirty="0"/>
        </a:p>
      </dsp:txBody>
      <dsp:txXfrm>
        <a:off x="720729" y="2519172"/>
        <a:ext cx="3544751" cy="182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521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.offcampus.lib.washington.edu/doi/10.1111/j.1360-0443.2010.03052.x/full#b18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onlinelibrary.wiley.com.offcampus.lib.washington.edu/doi/10.1111/j.1360-0443.2010.03052.x/full#b49" TargetMode="External"/><Relationship Id="rId5" Type="http://schemas.openxmlformats.org/officeDocument/2006/relationships/hyperlink" Target="http://onlinelibrary.wiley.com.offcampus.lib.washington.edu/doi/10.1111/j.1360-0443.2010.03052.x/full#b34" TargetMode="External"/><Relationship Id="rId4" Type="http://schemas.openxmlformats.org/officeDocument/2006/relationships/hyperlink" Target="http://onlinelibrary.wiley.com.offcampus.lib.washington.edu/doi/10.1111/j.1360-0443.2010.03052.x/full#b31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18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38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3-4x more likely to be on COT with dx of depression or other MH disorders (Braden 2009, Edlund 2010)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4-5x more likely: alcohol or non-opioid abuse history (Weisner 2009, Edlund 2010)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5-10x more likely: opioid abuse or dependence (Weisner 2009, Edlund 2010)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060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3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847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Age-adjusted rates per 100,000 population for OPR deaths, crude rates per 10,000 population for OPR abuse treatment admissions, and crude rates per 10,000 population for kilograms of OPR sold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Rates of prescription opioid overdose death, OPR treatment admissions, and kilograms of OPR sold --- United States, 1999--2010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19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395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438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8113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sample of outpatients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705 of 2000 eligible patients interviewed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 ≥18, 4+ prescriptions/12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non cancer pain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26% had diagnosis of opiate addiction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Boscarino, et al, Addiction, 2010, 105, 1776-82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Age&lt;65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 disability BPI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Depression dx, current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Psychotropic meds, current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Severity of opioid dependence: Our study also included the Severity of Dependence Scale (SDS), adopted for opiates, to assess life-time opioid dependence severity [25]. The SDS has been used in addiction research and validated previously [48]. We used a score of 7+ to define high life-time opioid addiction severity.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Lifetime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Hx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opioid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abuse</a:t>
            </a:r>
          </a:p>
          <a:p>
            <a:pPr fontAlgn="base"/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Substance dependence/abuse measures</a:t>
            </a:r>
          </a:p>
          <a:p>
            <a:pPr fontAlgn="base"/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Substance misuse was defined based on DSM-IV criteria which were collected using the CIDI instrument </a:t>
            </a:r>
            <a:r>
              <a:rPr lang="en-US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 tooltip="Link to bibliographic citations"/>
              </a:rPr>
              <a:t>[18,20,21]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modified to capture data relevant to prescription opioid use. Because we assessed prescription opioid dependence at the beginning of the interview, we used a substance dependence scale adapted for telephone administration that had been validated previously </a:t>
            </a:r>
            <a:r>
              <a:rPr lang="en-US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4" tooltip="Link to bibliographic citations"/>
              </a:rPr>
              <a:t>[31–33]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The criteria for dependence on this scale were concordant with DSM-IV nomenclature for dependence </a:t>
            </a:r>
            <a:r>
              <a:rPr lang="en-US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 tooltip="Link to bibliographic citation"/>
              </a:rPr>
              <a:t>[18]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Alcohol dependence was assessed using the CIDI instrument. Because history of prescription opioid abuse is thought to be a predictor of current opioid dependence </a:t>
            </a:r>
            <a:r>
              <a:rPr lang="en-US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5" tooltip="Link to bibliographic citation"/>
              </a:rPr>
              <a:t>[34]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this was defined as the presence of one or more prescription opioid abuse problems (e.g. health, family, functional or legal problems) in the patient's history, consistent with DSM-IV.</a:t>
            </a:r>
          </a:p>
          <a:p>
            <a:pPr fontAlgn="base"/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Odds ratios represent the combined odds of having current prescription opioid dependence (based on DSM-IV criteria) for each respective combination of risk factors, compared to those without these risk factors, respectively </a:t>
            </a:r>
            <a:r>
              <a:rPr lang="en-US" sz="1200" b="1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6" tooltip="Link to bibliographic citation"/>
              </a:rPr>
              <a:t>[49]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Age = less than 65 years old; pain = high current pain impairment; depression = history of depression; meds = current psychotropic medication use; severe = history of high prescription opioid dependence severity; abuse = history of prescription opioid abuse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318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36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189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192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514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698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5114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222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5740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932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moment</a:t>
            </a:r>
            <a:r>
              <a:rPr lang="en-US" baseline="0" dirty="0"/>
              <a:t> BEFORE visit for awareness so you don’t get sandbagged by contextual issues that trigger your own bias</a:t>
            </a:r>
          </a:p>
          <a:p>
            <a:endParaRPr lang="en-US" baseline="0" dirty="0"/>
          </a:p>
          <a:p>
            <a:r>
              <a:rPr lang="en-US" baseline="0" dirty="0"/>
              <a:t>**bias discussion tool for didactics/group process beforehand?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EA8E-80AA-4982-8AD7-089DE6F90D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30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moment</a:t>
            </a:r>
            <a:r>
              <a:rPr lang="en-US" baseline="0" dirty="0" smtClean="0"/>
              <a:t> BEFORE visit for awareness so you don’t get sandbagged by contextual issues that trigger your own bias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**bias discussion tool for didactics/group process beforehand?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Know your patient</a:t>
            </a:r>
          </a:p>
          <a:p>
            <a:pPr lvl="1"/>
            <a:r>
              <a:rPr lang="en-US" dirty="0" err="1" smtClean="0"/>
              <a:t>Biopsychosocial</a:t>
            </a:r>
            <a:r>
              <a:rPr lang="en-US" dirty="0" smtClean="0"/>
              <a:t> factors</a:t>
            </a:r>
          </a:p>
          <a:p>
            <a:pPr lvl="1"/>
            <a:r>
              <a:rPr lang="en-US" dirty="0" smtClean="0"/>
              <a:t>Plan of care previously established/boundaries</a:t>
            </a:r>
          </a:p>
          <a:p>
            <a:r>
              <a:rPr lang="en-US" dirty="0" smtClean="0"/>
              <a:t>Know yourself </a:t>
            </a:r>
          </a:p>
          <a:p>
            <a:pPr lvl="1"/>
            <a:r>
              <a:rPr lang="en-US" dirty="0" smtClean="0"/>
              <a:t>Explore bias – “real pain”, addiction background, training, recall bias, family of origin</a:t>
            </a:r>
          </a:p>
          <a:p>
            <a:pPr lvl="1"/>
            <a:r>
              <a:rPr lang="en-US" dirty="0" smtClean="0"/>
              <a:t>Mindfulness skills/personal preparation</a:t>
            </a:r>
          </a:p>
          <a:p>
            <a:pPr lvl="1"/>
            <a:r>
              <a:rPr lang="en-US" dirty="0" smtClean="0"/>
              <a:t>External pressures – Late? OB patient? Insurance? Preceptor bias?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EA8E-80AA-4982-8AD7-089DE6F90D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19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Barriers – rehashing past, future-tripping,</a:t>
            </a:r>
            <a:r>
              <a:rPr lang="en-US" baseline="0" dirty="0"/>
              <a:t> relationships/expectations, distractions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EA8E-80AA-4982-8AD7-089DE6F90D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932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of these things come from the patient and which come</a:t>
            </a:r>
            <a:r>
              <a:rPr lang="en-US" baseline="0" dirty="0"/>
              <a:t> from things you bring to the table?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EA8E-80AA-4982-8AD7-089DE6F90D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91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agreements, local laws,</a:t>
            </a:r>
            <a:r>
              <a:rPr lang="en-US" baseline="0" dirty="0"/>
              <a:t> prior agreement with patient on POC. </a:t>
            </a:r>
          </a:p>
          <a:p>
            <a:r>
              <a:rPr lang="en-US" baseline="0" dirty="0"/>
              <a:t>Reference signed agreement, AVS written for patient</a:t>
            </a:r>
          </a:p>
          <a:p>
            <a:r>
              <a:rPr lang="en-US" baseline="0" dirty="0"/>
              <a:t>CONSISTENCY IS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EA8E-80AA-4982-8AD7-089DE6F90DD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59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13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13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855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036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4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328166" y="1295400"/>
            <a:ext cx="6487667" cy="31528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</a:pPr>
            <a:endParaRPr sz="32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322920" y="1523999"/>
            <a:ext cx="6498157" cy="1724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22920" y="3299012"/>
            <a:ext cx="6498159" cy="916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33397" y="611872"/>
            <a:ext cx="4079545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3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33397" y="1787856"/>
            <a:ext cx="4079545" cy="3720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5090617" y="359391"/>
            <a:ext cx="3657600" cy="531807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6DB7D7"/>
              </a:buClr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398712" y="-249237"/>
            <a:ext cx="4343400" cy="80422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5344142" y="2393951"/>
            <a:ext cx="55753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1106486" y="-188912"/>
            <a:ext cx="5575300" cy="6689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363537" y="3352801"/>
            <a:ext cx="8416924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363537" y="4771028"/>
            <a:ext cx="8416924" cy="972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6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370980" y="363537"/>
            <a:ext cx="8402039" cy="28368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rgbClr val="6DB7D7"/>
              </a:buClr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rgbClr val="6DB7D7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49275" y="2403143"/>
            <a:ext cx="8056562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549275" y="3736005"/>
            <a:ext cx="8056562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6DB7D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6DB7D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3840479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751071" y="1600200"/>
            <a:ext cx="3840479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49274" y="1453224"/>
            <a:ext cx="3840479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549274" y="2347415"/>
            <a:ext cx="3840479" cy="3596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80339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78753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4751069" y="1453224"/>
            <a:ext cx="3840479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6DB7D7"/>
              </a:buClr>
              <a:buFont typeface="Noto Sans Symbols"/>
              <a:buNone/>
              <a:defRPr sz="2400" b="0" i="0" u="none" strike="noStrike" cap="none">
                <a:solidFill>
                  <a:srgbClr val="6DB7D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rgbClr val="6DB7D7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4751069" y="2347415"/>
            <a:ext cx="3840479" cy="3596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209550" algn="l" rtl="0">
              <a:spcBef>
                <a:spcPts val="1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1716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80339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78753" algn="l" rtl="0">
              <a:spcBef>
                <a:spcPts val="32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77164" algn="l" rtl="0">
              <a:spcBef>
                <a:spcPts val="32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33399" y="611872"/>
            <a:ext cx="384047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3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42823" y="368300"/>
            <a:ext cx="3840479" cy="55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9558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20320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5684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52400" algn="l" rtl="0">
              <a:spcBef>
                <a:spcPts val="40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49225" algn="l" rtl="0">
              <a:spcBef>
                <a:spcPts val="4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50813" algn="l" rtl="0">
              <a:spcBef>
                <a:spcPts val="400"/>
              </a:spcBef>
              <a:buClr>
                <a:schemeClr val="accent2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49225" algn="l" rtl="0">
              <a:spcBef>
                <a:spcPts val="4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533399" y="1787856"/>
            <a:ext cx="3840479" cy="3720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205C7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rgbClr val="6DB7D7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9250" marR="0" lvl="0" indent="-18161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spcBef>
                <a:spcPts val="600"/>
              </a:spcBef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spcBef>
                <a:spcPts val="600"/>
              </a:spcBef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spcBef>
                <a:spcPts val="600"/>
              </a:spcBef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spcBef>
                <a:spcPts val="60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spcBef>
                <a:spcPts val="360"/>
              </a:spcBef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spcBef>
                <a:spcPts val="360"/>
              </a:spcBef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629835" y="627566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64458" y="6275667"/>
            <a:ext cx="48409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897906" y="6275667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36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ncymeddirectors.wa.gov/CMEActivities.as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perems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ctrTitle" idx="4294967295"/>
          </p:nvPr>
        </p:nvSpPr>
        <p:spPr>
          <a:xfrm>
            <a:off x="704850" y="1668780"/>
            <a:ext cx="7829550" cy="21472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4140" b="1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Creating a </a:t>
            </a:r>
            <a:r>
              <a:rPr lang="en-US" sz="4140" b="1" i="0" u="none" strike="noStrike" cap="none" dirty="0" smtClean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Safe </a:t>
            </a:r>
            <a:r>
              <a:rPr lang="en-US" sz="4140" b="1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</a:t>
            </a:r>
            <a:r>
              <a:rPr lang="en-US" sz="4140" b="1" i="0" u="none" strike="noStrike" cap="none" dirty="0" smtClean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Positive Learning Environment </a:t>
            </a:r>
            <a:r>
              <a:rPr lang="en-US" sz="4140" b="1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4140" b="1" i="0" u="none" strike="noStrike" cap="none" dirty="0" smtClean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Residency Around Treatment </a:t>
            </a:r>
            <a:r>
              <a:rPr lang="en-US" sz="4140" b="1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</a:t>
            </a:r>
            <a:r>
              <a:rPr lang="en-US" sz="4140" b="1" i="0" u="none" strike="noStrike" cap="none" dirty="0" smtClean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Chronic Pain</a:t>
            </a:r>
            <a:endParaRPr lang="en-US" sz="4140" b="1" i="0" u="none" strike="noStrike" cap="none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4294967295"/>
          </p:nvPr>
        </p:nvSpPr>
        <p:spPr>
          <a:xfrm>
            <a:off x="0" y="4076700"/>
            <a:ext cx="4492621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Paul Gianutsos, MD, MPH</a:t>
            </a: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 Director</a:t>
            </a:r>
          </a:p>
          <a:p>
            <a:pPr marL="0" marR="0" lvl="0" indent="0" algn="r" rtl="0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Swedish </a:t>
            </a:r>
            <a:r>
              <a:rPr lang="en-US" sz="1800" b="0" i="0" u="none" strike="noStrike" cap="none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Family Medicine </a:t>
            </a:r>
            <a:r>
              <a:rPr lang="en-US" sz="1800" b="0" i="0" u="none" strike="noStrike" cap="none" dirty="0" smtClean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Residency Cherry </a:t>
            </a:r>
            <a:r>
              <a:rPr lang="en-US" sz="1800" b="0" i="0" u="none" strike="noStrike" cap="none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Hill</a:t>
            </a:r>
          </a:p>
          <a:p>
            <a:pPr marL="0" marR="0" lvl="0" indent="0" algn="r" rtl="0">
              <a:spcBef>
                <a:spcPts val="300"/>
              </a:spcBef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Seattle, WA</a:t>
            </a:r>
          </a:p>
        </p:txBody>
      </p:sp>
      <p:sp>
        <p:nvSpPr>
          <p:cNvPr id="6" name="Shape 172"/>
          <p:cNvSpPr txBox="1">
            <a:spLocks/>
          </p:cNvSpPr>
          <p:nvPr/>
        </p:nvSpPr>
        <p:spPr>
          <a:xfrm>
            <a:off x="4701139" y="4058479"/>
            <a:ext cx="4442861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9250" marR="0" lvl="0" indent="-18161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892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10000"/>
              <a:buFont typeface="Noto Sans Symbols"/>
              <a:buChar char="●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68375" marR="0" lvl="2" indent="-142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63650" marR="0" lvl="3" indent="-172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6225" marR="0" lvl="4" indent="-16319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28800" marR="0" lvl="5" indent="-16637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117725" marR="0" lvl="6" indent="-1631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398713" marR="0" lvl="7" indent="-16478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689225" marR="0" lvl="8" indent="-1631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ct val="109999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Font typeface="Noto Sans Symbols"/>
              <a:buNone/>
            </a:pPr>
            <a:r>
              <a:rPr lang="en-US" sz="1800" b="1" dirty="0" err="1" smtClean="0">
                <a:solidFill>
                  <a:srgbClr val="888888"/>
                </a:solidFill>
              </a:rPr>
              <a:t>Abi</a:t>
            </a:r>
            <a:r>
              <a:rPr lang="en-US" sz="1800" b="1" dirty="0" smtClean="0">
                <a:solidFill>
                  <a:srgbClr val="888888"/>
                </a:solidFill>
              </a:rPr>
              <a:t> </a:t>
            </a:r>
            <a:r>
              <a:rPr lang="en-US" sz="1800" b="1" dirty="0" err="1" smtClean="0">
                <a:solidFill>
                  <a:srgbClr val="888888"/>
                </a:solidFill>
              </a:rPr>
              <a:t>Plawman</a:t>
            </a:r>
            <a:r>
              <a:rPr lang="en-US" sz="1800" b="1" dirty="0" smtClean="0">
                <a:solidFill>
                  <a:srgbClr val="888888"/>
                </a:solidFill>
              </a:rPr>
              <a:t>, MD</a:t>
            </a:r>
          </a:p>
          <a:p>
            <a:pPr marL="0" indent="0">
              <a:spcBef>
                <a:spcPts val="300"/>
              </a:spcBef>
              <a:buSzPct val="25000"/>
              <a:buFont typeface="Noto Sans Symbols"/>
              <a:buNone/>
            </a:pPr>
            <a:r>
              <a:rPr lang="en-US" sz="1800" dirty="0" smtClean="0">
                <a:solidFill>
                  <a:srgbClr val="888888"/>
                </a:solidFill>
              </a:rPr>
              <a:t>Associate PD/Fellowship Director</a:t>
            </a:r>
          </a:p>
          <a:p>
            <a:pPr marL="0" indent="0">
              <a:spcBef>
                <a:spcPts val="300"/>
              </a:spcBef>
              <a:buSzPct val="25000"/>
              <a:buFont typeface="Noto Sans Symbols"/>
              <a:buNone/>
            </a:pPr>
            <a:r>
              <a:rPr lang="en-US" sz="1800" dirty="0" smtClean="0">
                <a:solidFill>
                  <a:srgbClr val="888888"/>
                </a:solidFill>
              </a:rPr>
              <a:t>East Pierce Family Medicine Residency</a:t>
            </a:r>
          </a:p>
          <a:p>
            <a:pPr marL="0" indent="0">
              <a:spcBef>
                <a:spcPts val="300"/>
              </a:spcBef>
              <a:buSzPct val="25000"/>
              <a:buFont typeface="Noto Sans Symbols"/>
              <a:buNone/>
            </a:pPr>
            <a:r>
              <a:rPr lang="en-US" sz="1800" dirty="0" smtClean="0">
                <a:solidFill>
                  <a:srgbClr val="888888"/>
                </a:solidFill>
              </a:rPr>
              <a:t>Puyallup, WA</a:t>
            </a:r>
            <a:endParaRPr lang="en-US" sz="1800" dirty="0">
              <a:solidFill>
                <a:srgbClr val="8888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Mood disorders precede pain 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383709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 patients with chronic low back pain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59% met criteria for at least one psychiatric diagnosis: depression and anxiety were the most common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Anxiety disorders preceded pain (95%); depression (54%)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6539"/>
            <a:ext cx="3165230" cy="316523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4611564" y="5613801"/>
            <a:ext cx="375431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Polatin PB et al, Psychiatric illness and chronic back pain. Spine, 1993, 18(1):66-71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756637" y="4150457"/>
            <a:ext cx="3903784" cy="523219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51% Axis 2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Chronic Opioid Therapy Guidelines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50780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Guidelines generally call for </a:t>
            </a:r>
            <a:endParaRPr lang="en-US" sz="2400" b="0" i="0" u="none" strike="noStrike" cap="none" dirty="0" smtClean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endParaRPr lang="en-US" dirty="0"/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ct val="25000"/>
              <a:buFont typeface="Wingdings" panose="05000000000000000000" pitchFamily="2" charset="2"/>
              <a:buChar char="§"/>
            </a:pPr>
            <a:r>
              <a:rPr lang="en-US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</a:t>
            </a:r>
            <a:r>
              <a:rPr lang="en-US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COT </a:t>
            </a:r>
            <a:r>
              <a:rPr lang="en-US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reserved for </a:t>
            </a:r>
            <a:r>
              <a:rPr lang="en-US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intractable </a:t>
            </a:r>
            <a:r>
              <a:rPr lang="en-US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pain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ct val="25000"/>
              <a:buFont typeface="Wingdings" panose="05000000000000000000" pitchFamily="2" charset="2"/>
              <a:buChar char="§"/>
            </a:pPr>
            <a:r>
              <a:rPr lang="en-US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Caution </a:t>
            </a:r>
            <a:r>
              <a:rPr lang="en-US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substance abuse history </a:t>
            </a:r>
            <a:endParaRPr lang="en-US" i="0" u="none" strike="noStrike" cap="none" dirty="0" smtClean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ct val="25000"/>
              <a:buFont typeface="Wingdings" panose="05000000000000000000" pitchFamily="2" charset="2"/>
              <a:buChar char="§"/>
            </a:pPr>
            <a:r>
              <a:rPr lang="en-US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Caution </a:t>
            </a:r>
            <a:r>
              <a:rPr lang="en-US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mental health disorders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>
              <a:lnSpc>
                <a:spcPct val="90000"/>
              </a:lnSpc>
              <a:buSzPct val="25000"/>
              <a:buNone/>
            </a:pPr>
            <a:r>
              <a:rPr lang="en-US" dirty="0"/>
              <a:t>CDC Guideline for Prescribing Opioids for Chronic </a:t>
            </a:r>
            <a:r>
              <a:rPr lang="en-US" dirty="0" smtClean="0"/>
              <a:t>Pain, </a:t>
            </a:r>
            <a:r>
              <a:rPr lang="nl-NL" dirty="0" smtClean="0"/>
              <a:t>MMWR </a:t>
            </a:r>
            <a:r>
              <a:rPr lang="nl-NL" dirty="0"/>
              <a:t>/ March 15, 2016 / Vol. </a:t>
            </a:r>
            <a:r>
              <a:rPr lang="nl-NL" dirty="0" smtClean="0"/>
              <a:t>65</a:t>
            </a:r>
            <a:endParaRPr lang="en-US" sz="2400" b="0" i="0" u="none" strike="noStrike" cap="none" dirty="0" smtClean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lnSpc>
                <a:spcPct val="90000"/>
              </a:lnSpc>
              <a:buSzPct val="25000"/>
              <a:buNone/>
            </a:pPr>
            <a:r>
              <a:rPr lang="en-US" dirty="0"/>
              <a:t>FDA announces safety labeling changes and </a:t>
            </a:r>
            <a:r>
              <a:rPr lang="en-US" dirty="0" err="1"/>
              <a:t>postmarket</a:t>
            </a:r>
            <a:r>
              <a:rPr lang="en-US" dirty="0"/>
              <a:t> study requirements for </a:t>
            </a:r>
            <a:r>
              <a:rPr lang="en-US" dirty="0" smtClean="0"/>
              <a:t>ER/LA opioids</a:t>
            </a:r>
            <a:r>
              <a:rPr lang="en-US" dirty="0"/>
              <a:t>, </a:t>
            </a:r>
            <a:r>
              <a:rPr lang="en-US" dirty="0" smtClean="0"/>
              <a:t>Sept</a:t>
            </a:r>
            <a:r>
              <a:rPr lang="en-US" dirty="0"/>
              <a:t>. 10, 2013</a:t>
            </a:r>
            <a:br>
              <a:rPr lang="en-US" dirty="0"/>
            </a:br>
            <a:r>
              <a:rPr lang="en-US" sz="1600" dirty="0"/>
              <a:t>http://www.fda.gov/NewsEvents/Newsroom/PressAnnouncements/ucm367726.htm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Chou </a:t>
            </a: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 al The Journal of Pain, 10:2, 2009, </a:t>
            </a:r>
            <a:r>
              <a:rPr lang="en-US" sz="240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113-130</a:t>
            </a:r>
            <a:endParaRPr lang="en-US"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002" y="827550"/>
            <a:ext cx="7341972" cy="531643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824209" y="6349687"/>
            <a:ext cx="474258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Braden 2009, Weisner 2009, Edlund 2010 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title" idx="4294967295"/>
          </p:nvPr>
        </p:nvSpPr>
        <p:spPr>
          <a:xfrm>
            <a:off x="0" y="170621"/>
            <a:ext cx="8229600" cy="966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Opioid Prescribing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14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Characteristics of patients with chronic opioid prescriptions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30-40% recipients use sedative-hypnotics most days. 13% drink alcohol within 2 hours of opioid use (Saunders 2012)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Opioid use concentrated (Edlund 2010): </a:t>
            </a:r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publicly insured, 5% patients use 48% opioids </a:t>
            </a:r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commercially insured, 5% patients use 70% opioids 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MH and SUD concentrated in high dose users (Morasco 2010, Seal 2012, Kobus 2012, Merrill 2012) 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Patients with MH and SUD are more likely to receive: </a:t>
            </a:r>
            <a:br>
              <a:rPr lang="en-US"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• Higher daily doses, high potency Schedule II opioids </a:t>
            </a:r>
            <a:br>
              <a:rPr lang="en-US"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• Concurrent sedative-hypnotics (Saunders 2012)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Adverse Selection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214417" y="1867392"/>
            <a:ext cx="3819493" cy="4258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Adverse selection is the practice of prescribing opioids more commonly and at higher doses to the highest risk population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l="5178" t="5846" r="4993" b="24299"/>
          <a:stretch/>
        </p:blipFill>
        <p:spPr>
          <a:xfrm>
            <a:off x="4276692" y="2035458"/>
            <a:ext cx="4867305" cy="482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3975"/>
            <a:ext cx="5919610" cy="520138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14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Opioid mortality is related to prevalence and dose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6265332" y="3471332"/>
            <a:ext cx="276718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6527092" y="3148166"/>
            <a:ext cx="261690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MMWR November 4, 2011 / 60(43);1487-1492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14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Risk of Fatal Opiate Overdose</a:t>
            </a:r>
            <a:br>
              <a:rPr lang="en-US" sz="414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14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Dunn et al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3294969" y="5429346"/>
            <a:ext cx="204552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Opiate dose in MED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196496" y="6202337"/>
            <a:ext cx="671657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Dunn, et al, Annals of Internal Medicine. 2010 Jan;152(2):85-92. 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/>
        </p:nvGraphicFramePr>
        <p:xfrm>
          <a:off x="457200" y="1514427"/>
          <a:ext cx="8229600" cy="382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14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Risk of Fatal Opiate Overdose</a:t>
            </a:r>
            <a:br>
              <a:rPr lang="en-US" sz="414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14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Bohnert, et al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382914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3294969" y="5614012"/>
            <a:ext cx="204552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Opiate dose in MED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547979" y="6349541"/>
            <a:ext cx="605300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Bohnert et al, </a:t>
            </a:r>
            <a:r>
              <a:rPr lang="en-US" sz="1800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JAMA. 2011;305(13):1315-1321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Shape 298"/>
          <p:cNvGraphicFramePr/>
          <p:nvPr>
            <p:extLst>
              <p:ext uri="{D42A27DB-BD31-4B8C-83A1-F6EECF244321}">
                <p14:modId xmlns:p14="http://schemas.microsoft.com/office/powerpoint/2010/main" val="4159059522"/>
              </p:ext>
            </p:extLst>
          </p:nvPr>
        </p:nvGraphicFramePr>
        <p:xfrm>
          <a:off x="307731" y="767862"/>
          <a:ext cx="8458200" cy="5531106"/>
        </p:xfrm>
        <a:graphic>
          <a:graphicData uri="http://schemas.openxmlformats.org/drawingml/2006/table">
            <a:tbl>
              <a:tblPr>
                <a:noFill/>
                <a:tableStyleId>{FBCBC80B-7E1F-483A-923A-99504D51454D}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11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endParaRPr sz="28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Moderate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603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Psychiatric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history of psychiatric disorder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Stable, well compensated mood disorder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Unstable mood, psychotic or personality disorder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Poor adherence to therapy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Chronic benzodiazepine use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981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Addiction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personal or family history of addiction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Past history of addiction or family history of addiction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Active addiction including non substance use </a:t>
                      </a:r>
                      <a:r>
                        <a:rPr lang="en-US" sz="12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disorders</a:t>
                      </a:r>
                    </a:p>
                    <a:p>
                      <a:pPr marL="342900" marR="0" lvl="1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Positive UDT</a:t>
                      </a:r>
                    </a:p>
                    <a:p>
                      <a:pPr marL="342900" marR="0" lvl="1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 risk score (SOAP, DIRE)</a:t>
                      </a:r>
                      <a:endParaRPr lang="en-US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734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Medical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medical comorbidities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Stable comorbidities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Unstable comorbidities, severe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OSA, severe COPD or asthma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Poor adherence to therapy.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358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 social support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 discord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Isolated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Destructive social network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Litigation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358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Activity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Active engagement in work, recreation or hobbies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Unemployment due to compensable injury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satisfying work or recreation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8603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Pain Etiology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etiology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Uncertain etiology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Unclear etiology with non anatomic distribution of pain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Indications FM, IBS, HA, </a:t>
                      </a:r>
                      <a:r>
                        <a:rPr lang="en-US" sz="12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CPP, LBP</a:t>
                      </a:r>
                      <a:endParaRPr lang="en-US" sz="12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9" name="Shape 299"/>
          <p:cNvSpPr txBox="1"/>
          <p:nvPr/>
        </p:nvSpPr>
        <p:spPr>
          <a:xfrm>
            <a:off x="533400" y="6491287"/>
            <a:ext cx="524958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Adapted with permission from Steven Passik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667000" y="228600"/>
            <a:ext cx="61721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Risk Stratification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85" y="1020033"/>
            <a:ext cx="8183863" cy="602710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126866" y="81617"/>
            <a:ext cx="6607189" cy="1876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Odds of Opiate </a:t>
            </a:r>
            <a:r>
              <a:rPr lang="en-US" sz="4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Dependence in Chronic Pain Patients on Chronic Opioid Therapy</a:t>
            </a:r>
            <a:endParaRPr lang="en-US" sz="4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ctrTitle" idx="4294967295"/>
          </p:nvPr>
        </p:nvSpPr>
        <p:spPr>
          <a:xfrm>
            <a:off x="704850" y="1668780"/>
            <a:ext cx="7829550" cy="21472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414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Creating a safe and positive learning environment in residency around treatment of chronic pain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4294967295"/>
          </p:nvPr>
        </p:nvSpPr>
        <p:spPr>
          <a:xfrm>
            <a:off x="1447800" y="4076700"/>
            <a:ext cx="599694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Paul Gianutsos, MD, MPH</a:t>
            </a: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Swedish Family Medicine Residency Cherry Hill</a:t>
            </a:r>
          </a:p>
          <a:p>
            <a:pPr marL="0" marR="0" lvl="0" indent="0" algn="ctr" rtl="0">
              <a:spcBef>
                <a:spcPts val="300"/>
              </a:spcBef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Seattle, WA</a:t>
            </a:r>
          </a:p>
        </p:txBody>
      </p:sp>
    </p:spTree>
    <p:extLst>
      <p:ext uri="{BB962C8B-B14F-4D97-AF65-F5344CB8AC3E}">
        <p14:creationId xmlns:p14="http://schemas.microsoft.com/office/powerpoint/2010/main" val="37430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case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6875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57 </a:t>
            </a:r>
            <a:r>
              <a:rPr lang="en-US" sz="2220" b="0" i="0" u="none" strike="noStrike" cap="none" dirty="0" err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</a:t>
            </a: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male low back pain presents for refill</a:t>
            </a:r>
          </a:p>
          <a:p>
            <a:pPr marL="349250" marR="0" lvl="0" indent="-349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Receiving oxycodone 15mg  #120/</a:t>
            </a:r>
            <a:r>
              <a:rPr lang="en-US" sz="2220" b="0" i="0" u="none" strike="noStrike" cap="none" dirty="0" err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</a:t>
            </a:r>
            <a:endParaRPr lang="en-US" sz="222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Worsening pain “11/10”</a:t>
            </a:r>
          </a:p>
          <a:p>
            <a:pPr marL="349250" marR="0" lvl="0" indent="-349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Unemployed</a:t>
            </a:r>
          </a:p>
          <a:p>
            <a:pPr marL="349250" marR="0" lvl="0" indent="-349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Remote </a:t>
            </a:r>
            <a:r>
              <a:rPr lang="en-US" sz="2220" b="0" i="0" u="none" strike="noStrike" cap="none" dirty="0" err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hx</a:t>
            </a: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IDU reported in </a:t>
            </a:r>
            <a:r>
              <a:rPr lang="en-US" sz="2220" b="0" i="0" u="none" strike="noStrike" cap="none" dirty="0" err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Hx</a:t>
            </a: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denies recent drug use</a:t>
            </a:r>
          </a:p>
          <a:p>
            <a:pPr marL="349250" marR="0" lvl="0" indent="-349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Char char="●"/>
            </a:pPr>
            <a:r>
              <a:rPr lang="en-US" sz="222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Depressed, not taking citalopram</a:t>
            </a:r>
            <a:br>
              <a:rPr lang="en-US" sz="222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2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“you’d be depressed too if…”</a:t>
            </a:r>
          </a:p>
          <a:p>
            <a:pPr marL="349250" marR="0" lvl="0" indent="-349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COPD, 1ppd smoker</a:t>
            </a:r>
          </a:p>
          <a:p>
            <a:pPr marL="349250" marR="0" lvl="0" indent="-349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Resident thinks a long acting preparation might be better</a:t>
            </a:r>
          </a:p>
          <a:p>
            <a:pPr marL="349250" marR="0" lvl="0" indent="-349250" algn="l" rtl="0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1000"/>
              <a:buFont typeface="Noto Sans Symbols"/>
              <a:buNone/>
            </a:pPr>
            <a:endParaRPr sz="222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Audience selection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to Oxycodone SR 20 MG TID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Opioid rotation: trial different opioid 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change</a:t>
            </a:r>
            <a:endParaRPr lang="en-US"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Taper opioids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case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Current dose 90 MED without pain relief or functional improvement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risk age, MDD, high PDI, </a:t>
            </a:r>
            <a:r>
              <a:rPr lang="en-US" sz="2400" b="0" i="0" u="none" strike="noStrike" cap="none" dirty="0" err="1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Hx</a:t>
            </a:r>
            <a:r>
              <a:rPr lang="en-US" sz="240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opiate </a:t>
            </a:r>
            <a:r>
              <a:rPr lang="en-US" sz="240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dependence</a:t>
            </a:r>
            <a:endParaRPr lang="en-US"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Non adherent with medical treatment recs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Taper </a:t>
            </a: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then...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"Oh great, so now you're going to make me go broke.  I already can't afford the extra pills I need to buy from the street"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Evaluate for </a:t>
            </a:r>
            <a:r>
              <a:rPr lang="en-US" sz="240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opiate </a:t>
            </a: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disorder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Offer </a:t>
            </a:r>
            <a:r>
              <a:rPr lang="en-US" sz="240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buprenorphine </a:t>
            </a:r>
            <a:endParaRPr lang="en-US"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14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clinic and residency policies around opioid prescribing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5407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1665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Clinic Policies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7735"/>
              <a:buFont typeface="Noto Sans Symbols"/>
              <a:buChar char="●"/>
            </a:pPr>
            <a:r>
              <a:rPr lang="en-US" sz="1665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Screen for substance use and mental health disorders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7735"/>
              <a:buFont typeface="Noto Sans Symbols"/>
              <a:buChar char="●"/>
            </a:pPr>
            <a:r>
              <a:rPr lang="en-US" sz="1665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Avoid starting higher risk patients on chronic opioid therapy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7735"/>
              <a:buFont typeface="Noto Sans Symbols"/>
              <a:buChar char="●"/>
            </a:pPr>
            <a:r>
              <a:rPr lang="en-US" sz="1665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patient leaves the clinic with &gt; 2wk supply of opioids without real time precepting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7735"/>
              <a:buFont typeface="Noto Sans Symbols"/>
              <a:buChar char="●"/>
            </a:pPr>
            <a:r>
              <a:rPr lang="en-US" sz="1665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 doses less than 100 or even 50 MED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7735"/>
              <a:buFont typeface="Noto Sans Symbols"/>
              <a:buChar char="●"/>
            </a:pPr>
            <a:r>
              <a:rPr lang="en-US" sz="1665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benzos + opioids, no carisoprodol (Soma)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7735"/>
              <a:buFont typeface="Noto Sans Symbols"/>
              <a:buChar char="●"/>
            </a:pPr>
            <a:r>
              <a:rPr lang="en-US" sz="1665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Safety committee/clinic champion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7735"/>
              <a:buFont typeface="Noto Sans Symbols"/>
              <a:buChar char="●"/>
            </a:pPr>
            <a:r>
              <a:rPr lang="en-US" sz="1665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prescriptions for chronic opioids at first visit/do not accept patients into practice who only want a new prescriber for controlled substance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07735"/>
              <a:buFont typeface="Noto Sans Symbols"/>
              <a:buChar char="●"/>
            </a:pPr>
            <a:r>
              <a:rPr lang="en-US" sz="1665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Tools: Registry, UDA, PMP, Informed consent and patient agreements, naloxone – universal precautions (and understand WA legal requirements)</a:t>
            </a: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07735"/>
              <a:buFont typeface="Noto Sans Symbols"/>
              <a:buChar char="●"/>
            </a:pPr>
            <a:r>
              <a:rPr lang="en-US" sz="1665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Obtain buprenorphine waiver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Residency Policies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 residents and faculty to obtain buprenorphine waivers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Prescribe buprenorphine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 annual opioid prescribing training</a:t>
            </a:r>
          </a:p>
          <a:p>
            <a:pPr marL="0" marR="0" lvl="0" indent="0" algn="l" rtl="0">
              <a:spcBef>
                <a:spcPts val="2000"/>
              </a:spcBef>
              <a:buClr>
                <a:srgbClr val="6DB7D7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Resources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CDC Guideline for Prescribing Opioids for Chronic Pain — United States, 2016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2015 Interagency Guideline on Prescribing Opioids for Pain</a:t>
            </a:r>
            <a:b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0" i="0" u="sng" strike="noStrike" cap="none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http://www.agencymeddirectors.wa.gov/CMEActivities.asp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COPE REMS</a:t>
            </a:r>
            <a:b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0" i="0" u="sng" strike="noStrike" cap="none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http://www.coperems.org/</a:t>
            </a: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Summary Points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Source Sans Pro"/>
              <a:buAutoNum type="arabicPeriod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patients at highest risk of adverse outcomes receive the highest doses of opioids and the riskiest combinations.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Source Sans Pro"/>
              <a:buAutoNum type="arabicPeriod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Patients with mental health or substance use disorders are:</a:t>
            </a:r>
          </a:p>
          <a:p>
            <a:pPr marL="800100" marR="0" lvl="2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185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-More likely to be on chronic opioids</a:t>
            </a:r>
            <a:br>
              <a:rPr lang="en-US" sz="185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85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-Have higher doses of opioids</a:t>
            </a:r>
            <a:br>
              <a:rPr lang="en-US" sz="185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85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-More likely to misuse and abuse opioids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Arial"/>
              <a:buAutoNum type="arabicPeriod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Opioid doses &gt; 50-100 MED do not improve chronic pain or function better than lower doses </a:t>
            </a:r>
            <a:r>
              <a:rPr lang="en-US" sz="222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</a:t>
            </a:r>
            <a:endParaRPr lang="en-US" sz="222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Arial"/>
              <a:buAutoNum type="arabicPeriod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Opioid doses &gt; 50-100 MED increase the risk of mortality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Arial"/>
              <a:buAutoNum type="arabicPeriod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Buprenorphine is a useful medication for managing patients with opiate use disorder</a:t>
            </a:r>
          </a:p>
          <a:p>
            <a:pPr marL="685800" marR="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11925"/>
              <a:buFont typeface="Noto Sans Symbols"/>
              <a:buNone/>
            </a:pPr>
            <a:endParaRPr sz="2035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None/>
            </a:pPr>
            <a:endParaRPr sz="222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11000"/>
              <a:buFont typeface="Noto Sans Symbols"/>
              <a:buNone/>
            </a:pPr>
            <a:endParaRPr sz="222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Chronic Pain Management: Setting the Educational Stage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Abi</a:t>
            </a:r>
            <a:r>
              <a:rPr lang="en-US" dirty="0"/>
              <a:t> Plawman, MD</a:t>
            </a:r>
          </a:p>
          <a:p>
            <a:r>
              <a:rPr lang="en-US" dirty="0"/>
              <a:t>Associate PD/Fellowship Director</a:t>
            </a:r>
          </a:p>
          <a:p>
            <a:r>
              <a:rPr lang="en-US" dirty="0"/>
              <a:t>East Pierce Family Medicine Residency</a:t>
            </a:r>
          </a:p>
        </p:txBody>
      </p:sp>
    </p:spTree>
    <p:extLst>
      <p:ext uri="{BB962C8B-B14F-4D97-AF65-F5344CB8AC3E}">
        <p14:creationId xmlns:p14="http://schemas.microsoft.com/office/powerpoint/2010/main" val="41435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your schedule…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55 </a:t>
            </a:r>
            <a:r>
              <a:rPr lang="en-US" dirty="0" err="1" smtClean="0"/>
              <a:t>yo</a:t>
            </a:r>
            <a:r>
              <a:rPr lang="en-US" dirty="0" smtClean="0"/>
              <a:t> male alcoholic, known arthritis/knee </a:t>
            </a:r>
            <a:r>
              <a:rPr lang="en-US" dirty="0"/>
              <a:t>pain. </a:t>
            </a:r>
            <a:r>
              <a:rPr lang="en-US" dirty="0" smtClean="0"/>
              <a:t>EMR shows 2 PT visits followed by a no-show.</a:t>
            </a:r>
          </a:p>
          <a:p>
            <a:pPr lvl="1"/>
            <a:r>
              <a:rPr lang="en-US" dirty="0" smtClean="0"/>
              <a:t>cc: </a:t>
            </a:r>
            <a:r>
              <a:rPr lang="en-US" dirty="0"/>
              <a:t>“pain meds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effective do you feel as a clinician preparing to see </a:t>
            </a:r>
            <a:r>
              <a:rPr lang="en-US" dirty="0" smtClean="0"/>
              <a:t>this patient?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Disclosure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financial conflict of interest</a:t>
            </a: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discuss off label use of sublingual buprenorphine for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your schedule…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55 </a:t>
            </a:r>
            <a:r>
              <a:rPr lang="en-US" dirty="0" err="1" smtClean="0"/>
              <a:t>yo</a:t>
            </a:r>
            <a:r>
              <a:rPr lang="en-US" dirty="0" smtClean="0"/>
              <a:t> man in sustained recovery </a:t>
            </a:r>
            <a:r>
              <a:rPr lang="en-US" dirty="0"/>
              <a:t>from alcohol use </a:t>
            </a:r>
            <a:r>
              <a:rPr lang="en-US" dirty="0" smtClean="0"/>
              <a:t>disorder with scheduled </a:t>
            </a:r>
            <a:r>
              <a:rPr lang="en-US" dirty="0" err="1" smtClean="0"/>
              <a:t>followup</a:t>
            </a:r>
            <a:r>
              <a:rPr lang="en-US" dirty="0" smtClean="0"/>
              <a:t> for knee arthritis/pain. EMR shows 2 </a:t>
            </a:r>
            <a:r>
              <a:rPr lang="en-US" dirty="0"/>
              <a:t>PT </a:t>
            </a:r>
            <a:r>
              <a:rPr lang="en-US" dirty="0" smtClean="0"/>
              <a:t>visits followed by one marked “no-show” with comment on transportation issues</a:t>
            </a:r>
          </a:p>
          <a:p>
            <a:pPr lvl="1"/>
            <a:r>
              <a:rPr lang="en-US" dirty="0" smtClean="0"/>
              <a:t>Cc: “f/u knee pain”</a:t>
            </a:r>
            <a:endParaRPr lang="en-US" dirty="0"/>
          </a:p>
          <a:p>
            <a:r>
              <a:rPr lang="en-US" dirty="0"/>
              <a:t>How effective do you feel as a clinician preparing to see </a:t>
            </a:r>
            <a:r>
              <a:rPr lang="en-US" dirty="0" smtClean="0"/>
              <a:t>this patient?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Learners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514" b="9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46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 the ground-rules </a:t>
            </a:r>
            <a:r>
              <a:rPr lang="en-US" i="1" dirty="0"/>
              <a:t>[Paul]</a:t>
            </a:r>
            <a:endParaRPr lang="en-US" dirty="0"/>
          </a:p>
          <a:p>
            <a:pPr lvl="1"/>
            <a:r>
              <a:rPr lang="en-US" dirty="0"/>
              <a:t>State/federal guidelines</a:t>
            </a:r>
          </a:p>
          <a:p>
            <a:pPr lvl="1"/>
            <a:r>
              <a:rPr lang="en-US" dirty="0"/>
              <a:t>Clinic policy/procedure</a:t>
            </a:r>
          </a:p>
          <a:p>
            <a:pPr lvl="1"/>
            <a:r>
              <a:rPr lang="en-US" dirty="0"/>
              <a:t>Safety parameters</a:t>
            </a:r>
          </a:p>
          <a:p>
            <a:pPr lvl="1"/>
            <a:r>
              <a:rPr lang="en-US" dirty="0"/>
              <a:t>Templates? Forms? EMR issues? </a:t>
            </a:r>
          </a:p>
          <a:p>
            <a:pPr lvl="1"/>
            <a:r>
              <a:rPr lang="en-US" dirty="0"/>
              <a:t>PMP review</a:t>
            </a:r>
          </a:p>
          <a:p>
            <a:r>
              <a:rPr lang="en-US" dirty="0" smtClean="0"/>
              <a:t>Reflect on patient/provider factors interact SEPARATELY from specific visit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factors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211552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62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84" y="1606724"/>
            <a:ext cx="3993857" cy="451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mindfulness?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working with patients managing chronic pain, do you ever feel:</a:t>
            </a:r>
          </a:p>
          <a:p>
            <a:pPr lvl="1"/>
            <a:r>
              <a:rPr lang="en-US" dirty="0"/>
              <a:t>Exhausted</a:t>
            </a:r>
          </a:p>
          <a:p>
            <a:pPr lvl="1"/>
            <a:r>
              <a:rPr lang="en-US" dirty="0"/>
              <a:t>Irritated </a:t>
            </a:r>
          </a:p>
          <a:p>
            <a:pPr lvl="1"/>
            <a:r>
              <a:rPr lang="en-US" dirty="0"/>
              <a:t>Late</a:t>
            </a:r>
          </a:p>
          <a:p>
            <a:pPr lvl="1"/>
            <a:r>
              <a:rPr lang="en-US" dirty="0"/>
              <a:t>Frustrated </a:t>
            </a:r>
          </a:p>
          <a:p>
            <a:pPr lvl="1"/>
            <a:r>
              <a:rPr lang="en-US" dirty="0"/>
              <a:t>Overwhelmed</a:t>
            </a:r>
          </a:p>
          <a:p>
            <a:pPr lvl="1"/>
            <a:r>
              <a:rPr lang="en-US" dirty="0"/>
              <a:t>Sad </a:t>
            </a:r>
          </a:p>
          <a:p>
            <a:pPr lvl="1"/>
            <a:r>
              <a:rPr lang="en-US" dirty="0"/>
              <a:t>Manipulated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2112" y="2734322"/>
            <a:ext cx="13671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70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472" y="2210310"/>
            <a:ext cx="3815365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“Mindfulness means paying attention in a particular way; on purpose, in the present moment, and non-</a:t>
            </a:r>
            <a:r>
              <a:rPr lang="en-US" i="1" dirty="0" err="1"/>
              <a:t>judgementally</a:t>
            </a:r>
            <a:r>
              <a:rPr lang="en-US" i="1" dirty="0"/>
              <a:t>.”  </a:t>
            </a:r>
          </a:p>
          <a:p>
            <a:pPr marL="0" indent="0">
              <a:buNone/>
            </a:pPr>
            <a:r>
              <a:rPr lang="en-US" dirty="0"/>
              <a:t>- Jon </a:t>
            </a:r>
            <a:r>
              <a:rPr lang="en-US" dirty="0" err="1"/>
              <a:t>Kabat</a:t>
            </a:r>
            <a:r>
              <a:rPr lang="en-US" dirty="0"/>
              <a:t>-Zinn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7" y="2021653"/>
            <a:ext cx="2417875" cy="36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</a:t>
            </a:r>
          </a:p>
          <a:p>
            <a:endParaRPr lang="en-US" dirty="0"/>
          </a:p>
          <a:p>
            <a:r>
              <a:rPr lang="en-US" dirty="0"/>
              <a:t>Take a breath</a:t>
            </a:r>
          </a:p>
          <a:p>
            <a:endParaRPr lang="en-US" dirty="0"/>
          </a:p>
          <a:p>
            <a:r>
              <a:rPr lang="en-US" dirty="0"/>
              <a:t>Observe sensations, emotions, thoughts</a:t>
            </a:r>
          </a:p>
          <a:p>
            <a:endParaRPr lang="en-US" dirty="0"/>
          </a:p>
          <a:p>
            <a:r>
              <a:rPr lang="en-US" dirty="0"/>
              <a:t>Proceed in a less reactive 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89" y="124718"/>
            <a:ext cx="4373753" cy="26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STOP?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Stop</a:t>
            </a:r>
          </a:p>
          <a:p>
            <a:pPr lvl="1"/>
            <a:r>
              <a:rPr lang="en-US" i="1" dirty="0"/>
              <a:t>Pause before entering room </a:t>
            </a:r>
            <a:r>
              <a:rPr lang="en-US" i="1" dirty="0" smtClean="0"/>
              <a:t>or conversation</a:t>
            </a:r>
            <a:endParaRPr lang="en-US" i="1" dirty="0"/>
          </a:p>
          <a:p>
            <a:pPr lvl="1"/>
            <a:r>
              <a:rPr lang="en-US" i="1" dirty="0"/>
              <a:t>Step out of exam room</a:t>
            </a:r>
          </a:p>
          <a:p>
            <a:r>
              <a:rPr lang="en-US" dirty="0"/>
              <a:t>Take a breath</a:t>
            </a:r>
          </a:p>
          <a:p>
            <a:pPr lvl="1"/>
            <a:r>
              <a:rPr lang="en-US" i="1" dirty="0"/>
              <a:t>Stand still and balanced or sit squarely and </a:t>
            </a:r>
            <a:r>
              <a:rPr lang="en-US" i="1" dirty="0" smtClean="0"/>
              <a:t>breathe </a:t>
            </a:r>
            <a:r>
              <a:rPr lang="en-US" i="1" dirty="0"/>
              <a:t>from abdomen</a:t>
            </a:r>
          </a:p>
          <a:p>
            <a:r>
              <a:rPr lang="en-US" dirty="0"/>
              <a:t>Observe sensations, emotions, thoughts</a:t>
            </a:r>
          </a:p>
          <a:p>
            <a:pPr lvl="1"/>
            <a:r>
              <a:rPr lang="en-US" i="1" dirty="0" err="1"/>
              <a:t>Tachycardic</a:t>
            </a:r>
            <a:r>
              <a:rPr lang="en-US" i="1" dirty="0"/>
              <a:t>? </a:t>
            </a:r>
            <a:r>
              <a:rPr lang="en-US" i="1" dirty="0" err="1"/>
              <a:t>Tachypneic</a:t>
            </a:r>
            <a:r>
              <a:rPr lang="en-US" i="1" dirty="0"/>
              <a:t>? Tight shoulders? Clenching jaw? </a:t>
            </a:r>
          </a:p>
          <a:p>
            <a:r>
              <a:rPr lang="en-US" dirty="0"/>
              <a:t>Proceed in a less reactive 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020" y="30980"/>
            <a:ext cx="2354246" cy="14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agenda?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refill</a:t>
            </a:r>
          </a:p>
          <a:p>
            <a:r>
              <a:rPr lang="en-US" dirty="0" smtClean="0"/>
              <a:t>Fix a problem</a:t>
            </a:r>
          </a:p>
          <a:p>
            <a:pPr marL="2166938" indent="-344488"/>
            <a:r>
              <a:rPr lang="en-US" dirty="0" smtClean="0"/>
              <a:t>Evaluate safety and efficacy</a:t>
            </a:r>
          </a:p>
          <a:p>
            <a:pPr marL="2166938" indent="-344488"/>
            <a:r>
              <a:rPr lang="en-US" dirty="0" smtClean="0"/>
              <a:t>Comply with rules </a:t>
            </a:r>
          </a:p>
          <a:p>
            <a:pPr marL="2166938" indent="-344488"/>
            <a:r>
              <a:rPr lang="en-US" dirty="0" smtClean="0"/>
              <a:t>Improve relationship</a:t>
            </a:r>
          </a:p>
          <a:p>
            <a:pPr marL="4572000" indent="-342900"/>
            <a:r>
              <a:rPr lang="en-US" dirty="0" smtClean="0"/>
              <a:t>Teach a skill</a:t>
            </a:r>
          </a:p>
          <a:p>
            <a:pPr marL="4572000" indent="-342900"/>
            <a:r>
              <a:rPr lang="en-US" dirty="0" smtClean="0"/>
              <a:t>Model a behavior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00" t="5829" r="12338"/>
          <a:stretch/>
        </p:blipFill>
        <p:spPr>
          <a:xfrm>
            <a:off x="7343984" y="1444532"/>
            <a:ext cx="1620722" cy="147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276" r="23962"/>
          <a:stretch/>
        </p:blipFill>
        <p:spPr>
          <a:xfrm>
            <a:off x="194235" y="2771587"/>
            <a:ext cx="1807883" cy="257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03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case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Char char="●"/>
            </a:pPr>
            <a:r>
              <a:rPr lang="en-US" sz="222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54 </a:t>
            </a:r>
            <a:r>
              <a:rPr lang="en-US" sz="2220" b="0" i="0" u="none" strike="noStrike" cap="none" dirty="0" err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</a:t>
            </a: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male low back pain presents for refill</a:t>
            </a:r>
          </a:p>
          <a:p>
            <a:pPr marL="349250" marR="0" lvl="0" indent="-349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Chronic low back pain</a:t>
            </a:r>
          </a:p>
          <a:p>
            <a:pPr marL="349250" marR="0" lvl="0" indent="-349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Receiving oxycodone 15mg  #120/</a:t>
            </a:r>
            <a:r>
              <a:rPr lang="en-US" sz="2220" b="0" i="0" u="none" strike="noStrike" cap="none" dirty="0" err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</a:t>
            </a:r>
            <a:endParaRPr lang="en-US" sz="222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Char char="●"/>
            </a:pPr>
            <a:r>
              <a:rPr lang="en-US" sz="222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Resident </a:t>
            </a: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thinks a long acting preparation might be better</a:t>
            </a:r>
          </a:p>
          <a:p>
            <a:pPr marL="349250" marR="0" lvl="0" indent="-349250" algn="l" rtl="0">
              <a:lnSpc>
                <a:spcPct val="90000"/>
              </a:lnSpc>
              <a:spcBef>
                <a:spcPts val="2000"/>
              </a:spcBef>
              <a:buClr>
                <a:srgbClr val="6DB7D7"/>
              </a:buClr>
              <a:buSzPct val="111000"/>
              <a:buFont typeface="Noto Sans Symbols"/>
              <a:buNone/>
            </a:pPr>
            <a:endParaRPr sz="222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success?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9275" y="1418327"/>
            <a:ext cx="3568823" cy="3328505"/>
            <a:chOff x="878889" y="3356070"/>
            <a:chExt cx="3568823" cy="3328505"/>
          </a:xfrm>
        </p:grpSpPr>
        <p:sp>
          <p:nvSpPr>
            <p:cNvPr id="4" name="Cloud 3"/>
            <p:cNvSpPr/>
            <p:nvPr/>
          </p:nvSpPr>
          <p:spPr>
            <a:xfrm>
              <a:off x="878889" y="3356070"/>
              <a:ext cx="3568823" cy="2743200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633491" y="6028249"/>
              <a:ext cx="772357" cy="47020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53592" y="6329779"/>
              <a:ext cx="466077" cy="30184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447060" y="6485138"/>
              <a:ext cx="213064" cy="19943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5170166" y="2152814"/>
            <a:ext cx="3824797" cy="3328505"/>
            <a:chOff x="878889" y="3356070"/>
            <a:chExt cx="3568823" cy="3328505"/>
          </a:xfrm>
        </p:grpSpPr>
        <p:sp>
          <p:nvSpPr>
            <p:cNvPr id="11" name="Cloud 10"/>
            <p:cNvSpPr/>
            <p:nvPr/>
          </p:nvSpPr>
          <p:spPr>
            <a:xfrm>
              <a:off x="878889" y="3356070"/>
              <a:ext cx="3568823" cy="2743200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33491" y="6028249"/>
              <a:ext cx="772357" cy="47020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553592" y="6329779"/>
              <a:ext cx="466077" cy="30184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447060" y="6485138"/>
              <a:ext cx="213064" cy="19943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48517" y="2174758"/>
            <a:ext cx="237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Doc will find the right medicine and my pain will finally GO AWAY!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9526" y="2757805"/>
            <a:ext cx="2522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I’m trying to find a safe regimen that allows her to do all the important things and not get sicker! </a:t>
            </a:r>
          </a:p>
        </p:txBody>
      </p:sp>
      <p:grpSp>
        <p:nvGrpSpPr>
          <p:cNvPr id="23" name="Group 22"/>
          <p:cNvGrpSpPr/>
          <p:nvPr/>
        </p:nvGrpSpPr>
        <p:grpSpPr>
          <a:xfrm rot="10800000">
            <a:off x="2180703" y="3302020"/>
            <a:ext cx="3568823" cy="3492856"/>
            <a:chOff x="878889" y="4028415"/>
            <a:chExt cx="3568823" cy="3492856"/>
          </a:xfrm>
        </p:grpSpPr>
        <p:sp>
          <p:nvSpPr>
            <p:cNvPr id="24" name="Cloud 23"/>
            <p:cNvSpPr/>
            <p:nvPr/>
          </p:nvSpPr>
          <p:spPr>
            <a:xfrm>
              <a:off x="878889" y="4028415"/>
              <a:ext cx="3568823" cy="2743200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56426" y="6864945"/>
              <a:ext cx="772357" cy="47020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76527" y="7166475"/>
              <a:ext cx="466077" cy="30184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969995" y="7321834"/>
              <a:ext cx="213064" cy="19943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854650" y="4715855"/>
            <a:ext cx="2370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She’ll learn to provide safe care and develop resiliency and job satisfaction!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Boundaries/Consequences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Encourage the learner to clarify boundaries of safety and behavior BEFORE visit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Restrictions </a:t>
            </a:r>
          </a:p>
          <a:p>
            <a:pPr lvl="1"/>
            <a:r>
              <a:rPr lang="en-US" dirty="0" smtClean="0"/>
              <a:t>Behavioral expectations</a:t>
            </a:r>
            <a:endParaRPr lang="en-US" dirty="0"/>
          </a:p>
          <a:p>
            <a:r>
              <a:rPr lang="en-US" dirty="0"/>
              <a:t>Clarify consequences in advance AND </a:t>
            </a:r>
            <a:r>
              <a:rPr lang="en-US" dirty="0" smtClean="0"/>
              <a:t>DOCUMENT</a:t>
            </a:r>
          </a:p>
          <a:p>
            <a:pPr lvl="1"/>
            <a:r>
              <a:rPr lang="en-US" dirty="0" smtClean="0"/>
              <a:t>EMR – for partners</a:t>
            </a:r>
          </a:p>
          <a:p>
            <a:pPr lvl="1"/>
            <a:r>
              <a:rPr lang="en-US" dirty="0" smtClean="0"/>
              <a:t>Visit summary – for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 have to see the pain specialist.”</a:t>
            </a:r>
          </a:p>
          <a:p>
            <a:endParaRPr lang="en-US" dirty="0" smtClean="0"/>
          </a:p>
          <a:p>
            <a:r>
              <a:rPr lang="en-US" dirty="0"/>
              <a:t>“You must have a </a:t>
            </a:r>
            <a:r>
              <a:rPr lang="en-US" dirty="0" smtClean="0"/>
              <a:t>pain specialist consult </a:t>
            </a:r>
            <a:r>
              <a:rPr lang="en-US" dirty="0"/>
              <a:t>visit scheduled by your next visit. If this consult can not be confirmed at </a:t>
            </a:r>
            <a:r>
              <a:rPr lang="en-US" dirty="0" smtClean="0"/>
              <a:t>that visit</a:t>
            </a:r>
            <a:r>
              <a:rPr lang="en-US" dirty="0"/>
              <a:t>, we will begin tapering off your medication.”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123" y="174532"/>
            <a:ext cx="1905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83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“Benzodiazepines are not allowed.”</a:t>
            </a:r>
          </a:p>
          <a:p>
            <a:endParaRPr lang="en-US" dirty="0" smtClean="0"/>
          </a:p>
          <a:p>
            <a:r>
              <a:rPr lang="en-US" dirty="0"/>
              <a:t>“If </a:t>
            </a:r>
            <a:r>
              <a:rPr lang="en-US" dirty="0" smtClean="0"/>
              <a:t>your urine is confirmed positive for benzodiazepines or you fill any further prescriptions for benzodiazepines, you will not receive any further prescriptions for opioid pain medication.”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8238"/>
          <a:stretch/>
        </p:blipFill>
        <p:spPr>
          <a:xfrm>
            <a:off x="1599892" y="1843256"/>
            <a:ext cx="6035919" cy="343480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“Stop swearing at the receptionists.”</a:t>
            </a:r>
          </a:p>
          <a:p>
            <a:endParaRPr lang="en-US" dirty="0" smtClean="0"/>
          </a:p>
          <a:p>
            <a:r>
              <a:rPr lang="en-US" dirty="0"/>
              <a:t>“</a:t>
            </a:r>
            <a:r>
              <a:rPr lang="en-US" dirty="0" smtClean="0"/>
              <a:t>Your signed contract </a:t>
            </a:r>
            <a:r>
              <a:rPr lang="en-US" dirty="0"/>
              <a:t>states you will </a:t>
            </a:r>
            <a:r>
              <a:rPr lang="en-US" dirty="0" smtClean="0"/>
              <a:t>be polite to staff. </a:t>
            </a:r>
            <a:r>
              <a:rPr lang="en-US" dirty="0"/>
              <a:t>If you continue to speak to staff in this way, you will be asked to </a:t>
            </a:r>
            <a:r>
              <a:rPr lang="en-US" dirty="0" smtClean="0"/>
              <a:t>leave </a:t>
            </a:r>
            <a:r>
              <a:rPr lang="en-US" dirty="0"/>
              <a:t>clinic and be terminated as a </a:t>
            </a:r>
            <a:r>
              <a:rPr lang="en-US" dirty="0" smtClean="0"/>
              <a:t>patient, and your pain medication regimen will be stopped.”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Precepting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069" b="20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65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 excited to precept?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46 </a:t>
            </a:r>
            <a:r>
              <a:rPr lang="en-US" dirty="0" err="1" smtClean="0"/>
              <a:t>yo</a:t>
            </a:r>
            <a:r>
              <a:rPr lang="en-US" dirty="0" smtClean="0"/>
              <a:t> chronic </a:t>
            </a:r>
            <a:r>
              <a:rPr lang="en-US" dirty="0"/>
              <a:t>pain </a:t>
            </a:r>
            <a:r>
              <a:rPr lang="en-US" dirty="0" smtClean="0"/>
              <a:t>patient,10</a:t>
            </a:r>
            <a:r>
              <a:rPr lang="en-US" dirty="0"/>
              <a:t>/10 back pain </a:t>
            </a:r>
            <a:r>
              <a:rPr lang="en-US" dirty="0" smtClean="0"/>
              <a:t>on Percocet. </a:t>
            </a:r>
            <a:r>
              <a:rPr lang="en-US" dirty="0"/>
              <a:t>He refuses </a:t>
            </a:r>
            <a:r>
              <a:rPr lang="en-US" dirty="0" smtClean="0"/>
              <a:t>NSAIDs. Took some of </a:t>
            </a:r>
            <a:r>
              <a:rPr lang="en-US" dirty="0" err="1" smtClean="0"/>
              <a:t>roomate’s</a:t>
            </a:r>
            <a:r>
              <a:rPr lang="en-US" dirty="0" smtClean="0"/>
              <a:t> sleeping medications,</a:t>
            </a:r>
            <a:r>
              <a:rPr lang="en-US" dirty="0"/>
              <a:t> </a:t>
            </a:r>
            <a:r>
              <a:rPr lang="en-US" dirty="0" smtClean="0"/>
              <a:t>requests sedative. </a:t>
            </a:r>
          </a:p>
          <a:p>
            <a:endParaRPr lang="en-US" dirty="0"/>
          </a:p>
          <a:p>
            <a:r>
              <a:rPr lang="en-US" dirty="0" smtClean="0"/>
              <a:t>46 </a:t>
            </a:r>
            <a:r>
              <a:rPr lang="en-US" dirty="0" err="1" smtClean="0"/>
              <a:t>yo</a:t>
            </a:r>
            <a:r>
              <a:rPr lang="en-US" dirty="0" smtClean="0"/>
              <a:t> father </a:t>
            </a:r>
            <a:r>
              <a:rPr lang="en-US" dirty="0"/>
              <a:t>of 3, </a:t>
            </a:r>
            <a:r>
              <a:rPr lang="en-US" dirty="0" smtClean="0"/>
              <a:t>low </a:t>
            </a:r>
            <a:r>
              <a:rPr lang="en-US" dirty="0"/>
              <a:t>back pain after a workplace injury 4 years ago. </a:t>
            </a:r>
            <a:r>
              <a:rPr lang="en-US" dirty="0" smtClean="0"/>
              <a:t>Ongoing severe pain, minimal improvement with trial of Percocet. Sleep better with </a:t>
            </a:r>
            <a:r>
              <a:rPr lang="en-US" dirty="0" err="1" smtClean="0"/>
              <a:t>roomate’s</a:t>
            </a:r>
            <a:r>
              <a:rPr lang="en-US" dirty="0" smtClean="0"/>
              <a:t> sleeping medication; requests evaluation of insomnia. GI </a:t>
            </a:r>
            <a:r>
              <a:rPr lang="en-US" dirty="0"/>
              <a:t>side effects from ibuprofen and is afraid to try similar medications. </a:t>
            </a:r>
          </a:p>
        </p:txBody>
      </p:sp>
    </p:spTree>
    <p:extLst>
      <p:ext uri="{BB962C8B-B14F-4D97-AF65-F5344CB8AC3E}">
        <p14:creationId xmlns:p14="http://schemas.microsoft.com/office/powerpoint/2010/main" val="10958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882" r="-20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9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Precepting</a:t>
            </a:r>
            <a:r>
              <a:rPr lang="en-US" dirty="0"/>
              <a:t> STOP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STOP: </a:t>
            </a:r>
            <a:r>
              <a:rPr lang="en-US" i="1" dirty="0"/>
              <a:t>Are you multitasking? Eye contact with learner. </a:t>
            </a:r>
          </a:p>
          <a:p>
            <a:r>
              <a:rPr lang="en-US" dirty="0"/>
              <a:t>Take a breath: </a:t>
            </a:r>
            <a:r>
              <a:rPr lang="en-US" i="1" dirty="0"/>
              <a:t>How behind is your learner? What are today’s goals? </a:t>
            </a:r>
          </a:p>
          <a:p>
            <a:r>
              <a:rPr lang="en-US" dirty="0"/>
              <a:t>Observe: </a:t>
            </a:r>
            <a:r>
              <a:rPr lang="en-US" i="1" dirty="0"/>
              <a:t>Learner body language? Tone of voice? Choice of words? Rapid vs slow presentation? Tools they are holding? </a:t>
            </a:r>
          </a:p>
          <a:p>
            <a:r>
              <a:rPr lang="en-US" dirty="0"/>
              <a:t>Proceed: </a:t>
            </a:r>
            <a:r>
              <a:rPr lang="en-US" i="1" dirty="0"/>
              <a:t>Ask first, then teach. Inquire about bias, experience, fears. Balance safety and autonomy.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020" y="30980"/>
            <a:ext cx="2354246" cy="14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214" y="0"/>
            <a:ext cx="4274786" cy="3637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2822"/>
            <a:ext cx="4869214" cy="32408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965" y="3281629"/>
            <a:ext cx="3898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/>
            <a:r>
              <a:rPr lang="en-US" dirty="0">
                <a:solidFill>
                  <a:schemeClr val="dk1"/>
                </a:solidFill>
              </a:rPr>
              <a:t>“If you can do no good, at least do no harm.”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3637331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find yourself in a hole, stop digging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897" y="617220"/>
            <a:ext cx="297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Guiding Principles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19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and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you seeing? </a:t>
            </a:r>
          </a:p>
          <a:p>
            <a:pPr lvl="1"/>
            <a:r>
              <a:rPr lang="en-US" dirty="0"/>
              <a:t>“Chronic pain patient”</a:t>
            </a:r>
          </a:p>
          <a:p>
            <a:pPr lvl="1"/>
            <a:r>
              <a:rPr lang="en-US" dirty="0"/>
              <a:t>“Addict” </a:t>
            </a:r>
          </a:p>
          <a:p>
            <a:pPr lvl="1"/>
            <a:r>
              <a:rPr lang="en-US" dirty="0" smtClean="0"/>
              <a:t>“Crazy”</a:t>
            </a:r>
            <a:endParaRPr lang="en-US" dirty="0"/>
          </a:p>
          <a:p>
            <a:pPr lvl="1"/>
            <a:r>
              <a:rPr lang="en-US" dirty="0"/>
              <a:t>“Med seeker”</a:t>
            </a:r>
          </a:p>
          <a:p>
            <a:pPr lvl="1"/>
            <a:r>
              <a:rPr lang="en-US" dirty="0"/>
              <a:t>“Noncompliant” </a:t>
            </a:r>
          </a:p>
          <a:p>
            <a:pPr lvl="1"/>
            <a:r>
              <a:rPr lang="en-US" dirty="0"/>
              <a:t>“Hypochondriac”</a:t>
            </a:r>
          </a:p>
          <a:p>
            <a:pPr lvl="1"/>
            <a:r>
              <a:rPr lang="en-US" dirty="0"/>
              <a:t>“Hysterical”</a:t>
            </a:r>
          </a:p>
        </p:txBody>
      </p:sp>
    </p:spTree>
    <p:extLst>
      <p:ext uri="{BB962C8B-B14F-4D97-AF65-F5344CB8AC3E}">
        <p14:creationId xmlns:p14="http://schemas.microsoft.com/office/powerpoint/2010/main" val="29086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and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you seeing?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“Chronic pain patient”</a:t>
            </a:r>
            <a:r>
              <a:rPr lang="en-US" dirty="0"/>
              <a:t>	“managing chronic leg pain”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“Addict” 	</a:t>
            </a:r>
            <a:r>
              <a:rPr lang="en-US" dirty="0"/>
              <a:t>	</a:t>
            </a:r>
            <a:r>
              <a:rPr lang="en-US" dirty="0" smtClean="0"/>
              <a:t>	“</a:t>
            </a:r>
            <a:r>
              <a:rPr lang="en-US" dirty="0"/>
              <a:t>in recovery or SUD”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“Crazy”</a:t>
            </a:r>
            <a:r>
              <a:rPr lang="en-US" dirty="0"/>
              <a:t>		</a:t>
            </a:r>
            <a:r>
              <a:rPr lang="en-US" dirty="0" smtClean="0"/>
              <a:t>	“</a:t>
            </a:r>
            <a:r>
              <a:rPr lang="en-US" dirty="0"/>
              <a:t>mental health comorbidity”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“Med seeker”	</a:t>
            </a:r>
            <a:r>
              <a:rPr lang="en-US" dirty="0"/>
              <a:t>	describe behaviors in context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“Noncompliant” </a:t>
            </a:r>
            <a:r>
              <a:rPr lang="en-US" dirty="0"/>
              <a:t>	</a:t>
            </a:r>
            <a:r>
              <a:rPr lang="en-US" dirty="0" smtClean="0"/>
              <a:t>	“</a:t>
            </a:r>
            <a:r>
              <a:rPr lang="en-US" dirty="0"/>
              <a:t>did not do X because of Y”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“Hypochondriac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”	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dirty="0" smtClean="0"/>
              <a:t>“</a:t>
            </a:r>
            <a:r>
              <a:rPr lang="en-US" dirty="0"/>
              <a:t>multiple health concerns”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“Hysterical”</a:t>
            </a:r>
            <a:r>
              <a:rPr lang="en-US" dirty="0"/>
              <a:t>		“anxious, fearful, agitated”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8723" y="5539666"/>
            <a:ext cx="530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Patient-centered language changes the context from dismissive to curious and engaged</a:t>
            </a:r>
          </a:p>
        </p:txBody>
      </p:sp>
    </p:spTree>
    <p:extLst>
      <p:ext uri="{BB962C8B-B14F-4D97-AF65-F5344CB8AC3E}">
        <p14:creationId xmlns:p14="http://schemas.microsoft.com/office/powerpoint/2010/main" val="4056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and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doing? </a:t>
            </a:r>
          </a:p>
          <a:p>
            <a:pPr lvl="1"/>
            <a:r>
              <a:rPr lang="en-US" dirty="0"/>
              <a:t>“Med refill”</a:t>
            </a:r>
          </a:p>
          <a:p>
            <a:pPr lvl="1"/>
            <a:r>
              <a:rPr lang="en-US" dirty="0"/>
              <a:t>“Monthly check-in”</a:t>
            </a:r>
          </a:p>
          <a:p>
            <a:pPr lvl="1"/>
            <a:r>
              <a:rPr lang="en-US" dirty="0"/>
              <a:t>“Pain review”</a:t>
            </a:r>
          </a:p>
          <a:p>
            <a:pPr lvl="1"/>
            <a:r>
              <a:rPr lang="en-US" dirty="0"/>
              <a:t>“Pee test”</a:t>
            </a:r>
          </a:p>
          <a:p>
            <a:pPr lvl="1"/>
            <a:r>
              <a:rPr lang="en-US" dirty="0"/>
              <a:t>“Checking boxes”</a:t>
            </a:r>
          </a:p>
        </p:txBody>
      </p:sp>
    </p:spTree>
    <p:extLst>
      <p:ext uri="{BB962C8B-B14F-4D97-AF65-F5344CB8AC3E}">
        <p14:creationId xmlns:p14="http://schemas.microsoft.com/office/powerpoint/2010/main" val="33048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605475" cy="4343400"/>
          </a:xfrm>
        </p:spPr>
        <p:txBody>
          <a:bodyPr/>
          <a:lstStyle/>
          <a:p>
            <a:r>
              <a:rPr lang="en-US" dirty="0"/>
              <a:t>What are you doing?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“Med refill”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“Monthly check-in”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“Pain review”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“Pee test”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“Checking boxes”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and Context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54750" y="1999696"/>
            <a:ext cx="4252403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Reviewing function</a:t>
            </a:r>
          </a:p>
          <a:p>
            <a:pPr lvl="1"/>
            <a:r>
              <a:rPr lang="en-US" dirty="0"/>
              <a:t>Optimizing regimen </a:t>
            </a:r>
          </a:p>
          <a:p>
            <a:pPr lvl="1"/>
            <a:r>
              <a:rPr lang="en-US" dirty="0"/>
              <a:t>Ensuring safety</a:t>
            </a:r>
          </a:p>
          <a:p>
            <a:pPr lvl="1"/>
            <a:r>
              <a:rPr lang="en-US" dirty="0" err="1"/>
              <a:t>Medicolegal</a:t>
            </a:r>
            <a:r>
              <a:rPr lang="en-US" dirty="0"/>
              <a:t> </a:t>
            </a:r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Building rapport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Considering differential diagnosis! </a:t>
            </a:r>
          </a:p>
        </p:txBody>
      </p:sp>
    </p:spTree>
    <p:extLst>
      <p:ext uri="{BB962C8B-B14F-4D97-AF65-F5344CB8AC3E}">
        <p14:creationId xmlns:p14="http://schemas.microsoft.com/office/powerpoint/2010/main" val="22443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Reasons behind behaviors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en-US" dirty="0" err="1"/>
              <a:t>pseudoaddiction</a:t>
            </a:r>
            <a:r>
              <a:rPr lang="en-US" dirty="0"/>
              <a:t>” / insufficient pain control</a:t>
            </a:r>
          </a:p>
          <a:p>
            <a:pPr lvl="1"/>
            <a:r>
              <a:rPr lang="en-US" dirty="0" smtClean="0"/>
              <a:t>Substance Use Disorder</a:t>
            </a:r>
            <a:endParaRPr lang="en-US" dirty="0"/>
          </a:p>
          <a:p>
            <a:pPr lvl="1"/>
            <a:r>
              <a:rPr lang="en-US" dirty="0" smtClean="0"/>
              <a:t>Poverty (to sell?)</a:t>
            </a:r>
          </a:p>
          <a:p>
            <a:pPr lvl="1"/>
            <a:r>
              <a:rPr lang="en-US" dirty="0" smtClean="0"/>
              <a:t>Victimization (stolen?)</a:t>
            </a:r>
            <a:endParaRPr lang="en-US" dirty="0"/>
          </a:p>
          <a:p>
            <a:pPr lvl="1"/>
            <a:r>
              <a:rPr lang="en-US" dirty="0"/>
              <a:t>Maladaptive “training” by system</a:t>
            </a:r>
          </a:p>
          <a:p>
            <a:pPr lvl="1"/>
            <a:r>
              <a:rPr lang="en-US" dirty="0"/>
              <a:t>Behavioral health </a:t>
            </a:r>
            <a:r>
              <a:rPr lang="en-US" dirty="0" smtClean="0"/>
              <a:t>issue</a:t>
            </a:r>
            <a:endParaRPr lang="en-US" dirty="0"/>
          </a:p>
          <a:p>
            <a:pPr lvl="1"/>
            <a:r>
              <a:rPr lang="en-US" dirty="0" smtClean="0"/>
              <a:t>Poor health literacy</a:t>
            </a:r>
          </a:p>
          <a:p>
            <a:pPr lvl="1"/>
            <a:r>
              <a:rPr lang="en-US" dirty="0" smtClean="0"/>
              <a:t>Poor vision</a:t>
            </a:r>
            <a:endParaRPr lang="en-US" dirty="0"/>
          </a:p>
          <a:p>
            <a:r>
              <a:rPr lang="en-US" dirty="0" smtClean="0"/>
              <a:t>IT’S NOT PERSONAL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in advance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Rules/requirements</a:t>
            </a:r>
          </a:p>
          <a:p>
            <a:pPr lvl="1"/>
            <a:r>
              <a:rPr lang="en-US" dirty="0" smtClean="0"/>
              <a:t>Provider background/bias</a:t>
            </a:r>
          </a:p>
          <a:p>
            <a:r>
              <a:rPr lang="en-US" dirty="0" smtClean="0"/>
              <a:t>Mindfulness </a:t>
            </a:r>
            <a:r>
              <a:rPr lang="en-US" dirty="0" smtClean="0">
                <a:sym typeface="Wingdings"/>
              </a:rPr>
              <a:t> STOP! </a:t>
            </a:r>
            <a:endParaRPr lang="en-US" dirty="0" smtClean="0"/>
          </a:p>
          <a:p>
            <a:r>
              <a:rPr lang="en-US" dirty="0" smtClean="0"/>
              <a:t>Define agenda/success</a:t>
            </a:r>
          </a:p>
          <a:p>
            <a:r>
              <a:rPr lang="en-US" dirty="0" smtClean="0"/>
              <a:t>Boundaries/consequences</a:t>
            </a:r>
          </a:p>
          <a:p>
            <a:r>
              <a:rPr lang="en-US" dirty="0" smtClean="0"/>
              <a:t>Language/context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Summary Points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Source Sans Pro"/>
              <a:buAutoNum type="arabicPeriod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patients at highest risk of adverse outcomes receive the highest doses of opioids and the riskiest combinations.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Source Sans Pro"/>
              <a:buAutoNum type="arabicPeriod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Patients with mental health or substance use disorders are:</a:t>
            </a:r>
          </a:p>
          <a:p>
            <a:pPr marL="800100" marR="0" lvl="2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r>
              <a:rPr lang="en-US" sz="185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-More likely to be on chronic opioids</a:t>
            </a:r>
            <a:br>
              <a:rPr lang="en-US" sz="185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85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-Have higher doses of opioids</a:t>
            </a:r>
            <a:br>
              <a:rPr lang="en-US" sz="185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85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-More likely to misuse and abuse opioids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Arial"/>
              <a:buAutoNum type="arabicPeriod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Opioid doses &gt; 50-100 MED do not improve chronic pain or function better than lower doses </a:t>
            </a:r>
            <a:r>
              <a:rPr lang="en-US" sz="222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</a:t>
            </a:r>
            <a:endParaRPr lang="en-US" sz="222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Arial"/>
              <a:buAutoNum type="arabicPeriod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Opioid doses &gt; 50-100 MED increase the risk of mortality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Arial"/>
              <a:buAutoNum type="arabicPeriod"/>
            </a:pPr>
            <a:r>
              <a:rPr lang="en-US" sz="222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Buprenorphine is a useful medication for managing patients with opiate use disorder</a:t>
            </a:r>
          </a:p>
          <a:p>
            <a:pPr marL="685800" marR="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ct val="111925"/>
              <a:buFont typeface="Noto Sans Symbols"/>
              <a:buNone/>
            </a:pPr>
            <a:endParaRPr sz="2035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1000"/>
              <a:buFont typeface="Noto Sans Symbols"/>
              <a:buNone/>
            </a:pPr>
            <a:endParaRPr sz="222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lnSpc>
                <a:spcPct val="80000"/>
              </a:lnSpc>
              <a:spcBef>
                <a:spcPts val="2000"/>
              </a:spcBef>
              <a:buClr>
                <a:srgbClr val="6DB7D7"/>
              </a:buClr>
              <a:buSzPct val="111000"/>
              <a:buFont typeface="Noto Sans Symbols"/>
              <a:buNone/>
            </a:pPr>
            <a:endParaRPr sz="222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0570" y="24105"/>
            <a:ext cx="6053430" cy="683389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167948" y="914400"/>
            <a:ext cx="2922622" cy="18375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Opioid mortality continues to increase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2010 - 2015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71233" y="6167048"/>
            <a:ext cx="2494668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MMWR/December 30, 2016/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Vol. 65/ Nos. 50 &amp; 51</a:t>
            </a:r>
          </a:p>
        </p:txBody>
      </p:sp>
      <p:sp>
        <p:nvSpPr>
          <p:cNvPr id="212" name="Shape 212"/>
          <p:cNvSpPr/>
          <p:nvPr/>
        </p:nvSpPr>
        <p:spPr>
          <a:xfrm>
            <a:off x="3323492" y="4132385"/>
            <a:ext cx="3006970" cy="246184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3323492" y="3376246"/>
            <a:ext cx="3006970" cy="131884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5409" y="2975034"/>
            <a:ext cx="3103133" cy="225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20787" y="87922"/>
            <a:ext cx="8229600" cy="1213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14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Intersection of Pain, Addiction and Mental Health Disorders</a:t>
            </a:r>
          </a:p>
        </p:txBody>
      </p:sp>
      <p:sp>
        <p:nvSpPr>
          <p:cNvPr id="220" name="Shape 220"/>
          <p:cNvSpPr/>
          <p:nvPr/>
        </p:nvSpPr>
        <p:spPr>
          <a:xfrm>
            <a:off x="2269955" y="1888430"/>
            <a:ext cx="2756374" cy="2634444"/>
          </a:xfrm>
          <a:prstGeom prst="ellipse">
            <a:avLst/>
          </a:prstGeom>
          <a:solidFill>
            <a:schemeClr val="accent3">
              <a:alpha val="50980"/>
            </a:schemeClr>
          </a:solidFill>
          <a:ln w="12700" cap="flat" cmpd="sng">
            <a:solidFill>
              <a:srgbClr val="277A9D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4107537" y="1986790"/>
            <a:ext cx="2756374" cy="2634444"/>
          </a:xfrm>
          <a:prstGeom prst="ellipse">
            <a:avLst/>
          </a:prstGeom>
          <a:solidFill>
            <a:schemeClr val="accent6">
              <a:alpha val="50980"/>
            </a:schemeClr>
          </a:solidFill>
          <a:ln w="12700" cap="flat" cmpd="sng">
            <a:solidFill>
              <a:srgbClr val="277A9D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3057400" y="3030023"/>
            <a:ext cx="2756374" cy="2634444"/>
          </a:xfrm>
          <a:prstGeom prst="ellipse">
            <a:avLst/>
          </a:prstGeom>
          <a:solidFill>
            <a:schemeClr val="lt2">
              <a:alpha val="50980"/>
            </a:schemeClr>
          </a:solidFill>
          <a:ln w="12700" cap="flat" cmpd="sng">
            <a:solidFill>
              <a:srgbClr val="277A9D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7038613" y="1888430"/>
            <a:ext cx="205376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Addiction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82242" y="1888430"/>
            <a:ext cx="2723709" cy="23505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Mental </a:t>
            </a:r>
            <a:r>
              <a:rPr lang="en-US" sz="2800" b="1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Health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Anxiety</a:t>
            </a:r>
            <a:r>
              <a:rPr lang="en-US" sz="20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20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1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Depression</a:t>
            </a:r>
            <a:r>
              <a:rPr lang="en-US" sz="20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20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Bipolar</a:t>
            </a:r>
            <a:br>
              <a:rPr lang="en-US" sz="20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1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PTSD</a:t>
            </a:r>
            <a:br>
              <a:rPr lang="en-US" sz="2000" b="1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1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Personality </a:t>
            </a:r>
            <a:r>
              <a:rPr lang="en-US" sz="20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disorders</a:t>
            </a:r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spcBef>
                <a:spcPts val="1000"/>
              </a:spcBef>
              <a:buNone/>
            </a:pPr>
            <a:endParaRPr sz="2000" b="1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5142824" y="5501217"/>
            <a:ext cx="2547591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Chronic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20536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14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414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14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414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140" b="0" i="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50% of chronic pain patients have clinically significant depression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549275" y="1600200"/>
            <a:ext cx="8042276" cy="40094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Depression is associated with greater pain complaints and increased disability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Depression reduces compliance with pain treatment </a:t>
            </a:r>
            <a:r>
              <a:rPr lang="en-US" sz="2400" b="0" i="0" u="none" strike="noStrike" cap="none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recommendations</a:t>
            </a:r>
          </a:p>
          <a:p>
            <a:pPr lvl="1" indent="-349250"/>
            <a:r>
              <a:rPr lang="en-US" sz="1600" dirty="0"/>
              <a:t>Depression and pain comorbidity: a literature review.  Arch </a:t>
            </a:r>
            <a:r>
              <a:rPr lang="en-US" sz="1600" dirty="0" err="1"/>
              <a:t>Int</a:t>
            </a:r>
            <a:r>
              <a:rPr lang="en-US" sz="1600" dirty="0"/>
              <a:t> Med. 2003; 163: 2433-2445</a:t>
            </a:r>
          </a:p>
          <a:p>
            <a:pPr marL="349250" marR="0" lvl="0" indent="-34925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●"/>
            </a:pPr>
            <a:endParaRPr lang="en-US"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9250" marR="0" lvl="0" indent="-349250" algn="l" rtl="0">
              <a:spcBef>
                <a:spcPts val="2000"/>
              </a:spcBef>
              <a:buClr>
                <a:srgbClr val="6DB7D7"/>
              </a:buClr>
              <a:buSzPct val="110000"/>
              <a:buFont typeface="Noto Sans Symbols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2342</Words>
  <Application>Microsoft Office PowerPoint</Application>
  <PresentationFormat>On-screen Show (4:3)</PresentationFormat>
  <Paragraphs>393</Paragraphs>
  <Slides>55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Calibri</vt:lpstr>
      <vt:lpstr>Source Sans Pro</vt:lpstr>
      <vt:lpstr>Noto Sans Symbols</vt:lpstr>
      <vt:lpstr>Wingdings 2</vt:lpstr>
      <vt:lpstr>Tahoma</vt:lpstr>
      <vt:lpstr>Wingdings</vt:lpstr>
      <vt:lpstr>Arial</vt:lpstr>
      <vt:lpstr>Breeze</vt:lpstr>
      <vt:lpstr>Creating a Safe and Positive Learning Environment in Residency Around Treatment of Chronic Pain</vt:lpstr>
      <vt:lpstr>Creating a safe and positive learning environment in residency around treatment of chronic pain</vt:lpstr>
      <vt:lpstr>Disclosure</vt:lpstr>
      <vt:lpstr>A case</vt:lpstr>
      <vt:lpstr>PowerPoint Presentation</vt:lpstr>
      <vt:lpstr>Summary Points</vt:lpstr>
      <vt:lpstr>PowerPoint Presentation</vt:lpstr>
      <vt:lpstr>Intersection of Pain, Addiction and Mental Health Disorders</vt:lpstr>
      <vt:lpstr>  50% of chronic pain patients have clinically significant depression</vt:lpstr>
      <vt:lpstr>Mood disorders precede pain </vt:lpstr>
      <vt:lpstr>Chronic Opioid Therapy Guidelines</vt:lpstr>
      <vt:lpstr>    Opioid Prescribing Reality</vt:lpstr>
      <vt:lpstr>Characteristics of patients with chronic opioid prescriptions</vt:lpstr>
      <vt:lpstr>Adverse Selection</vt:lpstr>
      <vt:lpstr>Opioid mortality is related to prevalence and dose</vt:lpstr>
      <vt:lpstr>Risk of Fatal Opiate Overdose Dunn et al</vt:lpstr>
      <vt:lpstr>Risk of Fatal Opiate Overdose Bohnert, et al</vt:lpstr>
      <vt:lpstr>PowerPoint Presentation</vt:lpstr>
      <vt:lpstr>PowerPoint Presentation</vt:lpstr>
      <vt:lpstr>Our case</vt:lpstr>
      <vt:lpstr>Audience selection</vt:lpstr>
      <vt:lpstr>Our case</vt:lpstr>
      <vt:lpstr>and then...</vt:lpstr>
      <vt:lpstr>Create clinic and residency policies around opioid prescribing</vt:lpstr>
      <vt:lpstr>Residency Policies</vt:lpstr>
      <vt:lpstr>Resources</vt:lpstr>
      <vt:lpstr>Summary Points</vt:lpstr>
      <vt:lpstr>Chronic Pain Management: Setting the Educational Stage </vt:lpstr>
      <vt:lpstr>Reviewing your schedule…</vt:lpstr>
      <vt:lpstr>Reviewing your schedule…</vt:lpstr>
      <vt:lpstr>Preparing Learners</vt:lpstr>
      <vt:lpstr>Setting the Stage</vt:lpstr>
      <vt:lpstr>Interacting factors </vt:lpstr>
      <vt:lpstr>Barriers…</vt:lpstr>
      <vt:lpstr>Why mindfulness? </vt:lpstr>
      <vt:lpstr>Mindfulness </vt:lpstr>
      <vt:lpstr>PowerPoint Presentation</vt:lpstr>
      <vt:lpstr>How do you STOP? </vt:lpstr>
      <vt:lpstr>What’s the agenda?</vt:lpstr>
      <vt:lpstr>What is success? </vt:lpstr>
      <vt:lpstr>Boundaries/Consequences</vt:lpstr>
      <vt:lpstr>Requirements</vt:lpstr>
      <vt:lpstr>Restrictions</vt:lpstr>
      <vt:lpstr>PowerPoint Presentation</vt:lpstr>
      <vt:lpstr>Behavioral Expectations</vt:lpstr>
      <vt:lpstr>Precepting</vt:lpstr>
      <vt:lpstr>Who are you excited to precept? </vt:lpstr>
      <vt:lpstr>PowerPoint Presentation</vt:lpstr>
      <vt:lpstr>Precepting STOP</vt:lpstr>
      <vt:lpstr>Language and Context</vt:lpstr>
      <vt:lpstr>Language and Context</vt:lpstr>
      <vt:lpstr>Language and Context</vt:lpstr>
      <vt:lpstr>Language and Context</vt:lpstr>
      <vt:lpstr>Differential diagnosis</vt:lpstr>
      <vt:lpstr>In Summary…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safe and positive learning environment in residency around treatment of chronic pain</dc:title>
  <dc:creator>Gianutsos, Paul</dc:creator>
  <cp:lastModifiedBy>Jennifer Ames</cp:lastModifiedBy>
  <cp:revision>15</cp:revision>
  <dcterms:modified xsi:type="dcterms:W3CDTF">2017-02-01T17:26:49Z</dcterms:modified>
</cp:coreProperties>
</file>