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26"/>
  </p:notesMasterIdLst>
  <p:sldIdLst>
    <p:sldId id="256" r:id="rId2"/>
    <p:sldId id="257" r:id="rId3"/>
    <p:sldId id="259" r:id="rId4"/>
    <p:sldId id="283" r:id="rId5"/>
    <p:sldId id="287" r:id="rId6"/>
    <p:sldId id="258" r:id="rId7"/>
    <p:sldId id="291" r:id="rId8"/>
    <p:sldId id="290" r:id="rId9"/>
    <p:sldId id="279" r:id="rId10"/>
    <p:sldId id="288" r:id="rId11"/>
    <p:sldId id="263" r:id="rId12"/>
    <p:sldId id="272" r:id="rId13"/>
    <p:sldId id="269" r:id="rId14"/>
    <p:sldId id="277" r:id="rId15"/>
    <p:sldId id="267" r:id="rId16"/>
    <p:sldId id="268" r:id="rId17"/>
    <p:sldId id="278" r:id="rId18"/>
    <p:sldId id="270" r:id="rId19"/>
    <p:sldId id="264" r:id="rId20"/>
    <p:sldId id="274" r:id="rId21"/>
    <p:sldId id="266" r:id="rId22"/>
    <p:sldId id="286" r:id="rId23"/>
    <p:sldId id="280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/>
    <p:restoredTop sz="80415"/>
  </p:normalViewPr>
  <p:slideViewPr>
    <p:cSldViewPr snapToGrid="0" snapToObjects="1">
      <p:cViewPr varScale="1">
        <p:scale>
          <a:sx n="82" d="100"/>
          <a:sy n="82" d="100"/>
        </p:scale>
        <p:origin x="-6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B34A4-FEC4-467D-B7A6-4EEF6D484CC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85C7A4E-03D1-4D8F-A90C-BB0871ECB741}">
      <dgm:prSet phldrT="[Text]" custT="1"/>
      <dgm:spPr/>
      <dgm:t>
        <a:bodyPr/>
        <a:lstStyle/>
        <a:p>
          <a:endParaRPr lang="en-US" sz="1600" dirty="0" smtClean="0"/>
        </a:p>
        <a:p>
          <a:endParaRPr lang="en-US" sz="1500" dirty="0" smtClean="0"/>
        </a:p>
        <a:p>
          <a:r>
            <a:rPr lang="en-US" sz="1500" dirty="0" smtClean="0"/>
            <a:t>ACGME</a:t>
          </a:r>
          <a:endParaRPr lang="en-US" sz="1500" dirty="0"/>
        </a:p>
      </dgm:t>
    </dgm:pt>
    <dgm:pt modelId="{3FE0E30E-983F-43BC-9D01-762DFA39EAAA}" type="parTrans" cxnId="{4569B7CF-5B38-4ED5-8F9C-A4E84683487A}">
      <dgm:prSet/>
      <dgm:spPr/>
      <dgm:t>
        <a:bodyPr/>
        <a:lstStyle/>
        <a:p>
          <a:endParaRPr lang="en-US"/>
        </a:p>
      </dgm:t>
    </dgm:pt>
    <dgm:pt modelId="{1E8428A3-909C-4AD9-AFC2-BB077270A261}" type="sibTrans" cxnId="{4569B7CF-5B38-4ED5-8F9C-A4E84683487A}">
      <dgm:prSet/>
      <dgm:spPr/>
      <dgm:t>
        <a:bodyPr/>
        <a:lstStyle/>
        <a:p>
          <a:endParaRPr lang="en-US"/>
        </a:p>
      </dgm:t>
    </dgm:pt>
    <dgm:pt modelId="{B443E423-E9FC-43C7-8DE2-6BDA5777F9E1}">
      <dgm:prSet phldrT="[Text]"/>
      <dgm:spPr/>
      <dgm:t>
        <a:bodyPr/>
        <a:lstStyle/>
        <a:p>
          <a:r>
            <a:rPr lang="en-US" dirty="0" smtClean="0"/>
            <a:t>Local Healthcare System</a:t>
          </a:r>
          <a:endParaRPr lang="en-US" dirty="0"/>
        </a:p>
      </dgm:t>
    </dgm:pt>
    <dgm:pt modelId="{087F8AAF-6C29-4477-9923-0CBE43C2FFF6}" type="parTrans" cxnId="{494E36D5-8F82-4265-A9D6-C1B3C5701A23}">
      <dgm:prSet/>
      <dgm:spPr/>
      <dgm:t>
        <a:bodyPr/>
        <a:lstStyle/>
        <a:p>
          <a:endParaRPr lang="en-US"/>
        </a:p>
      </dgm:t>
    </dgm:pt>
    <dgm:pt modelId="{31FFE4A4-6A6C-454D-94EC-2EF9F8BB449B}" type="sibTrans" cxnId="{494E36D5-8F82-4265-A9D6-C1B3C5701A23}">
      <dgm:prSet/>
      <dgm:spPr/>
      <dgm:t>
        <a:bodyPr/>
        <a:lstStyle/>
        <a:p>
          <a:endParaRPr lang="en-US"/>
        </a:p>
      </dgm:t>
    </dgm:pt>
    <dgm:pt modelId="{6BE101E1-1FAE-4DFE-9D16-8EDC440E567E}">
      <dgm:prSet phldrT="[Text]"/>
      <dgm:spPr/>
      <dgm:t>
        <a:bodyPr/>
        <a:lstStyle/>
        <a:p>
          <a:r>
            <a:rPr lang="en-US" dirty="0" smtClean="0"/>
            <a:t>Family Medicine Residency</a:t>
          </a:r>
          <a:endParaRPr lang="en-US" dirty="0"/>
        </a:p>
      </dgm:t>
    </dgm:pt>
    <dgm:pt modelId="{25A08B0C-43D9-469C-9353-63CFA8A735EA}" type="parTrans" cxnId="{89D0E833-80D6-4E93-B81B-02F58E260BBD}">
      <dgm:prSet/>
      <dgm:spPr/>
      <dgm:t>
        <a:bodyPr/>
        <a:lstStyle/>
        <a:p>
          <a:endParaRPr lang="en-US"/>
        </a:p>
      </dgm:t>
    </dgm:pt>
    <dgm:pt modelId="{52EBEB6A-9CD3-4A41-B390-F9D99717C0CB}" type="sibTrans" cxnId="{89D0E833-80D6-4E93-B81B-02F58E260BBD}">
      <dgm:prSet/>
      <dgm:spPr/>
      <dgm:t>
        <a:bodyPr/>
        <a:lstStyle/>
        <a:p>
          <a:endParaRPr lang="en-US"/>
        </a:p>
      </dgm:t>
    </dgm:pt>
    <dgm:pt modelId="{F1E28063-C36E-414A-B489-2C72504820D4}" type="pres">
      <dgm:prSet presAssocID="{A6AB34A4-FEC4-467D-B7A6-4EEF6D484CC0}" presName="Name0" presStyleCnt="0">
        <dgm:presLayoutVars>
          <dgm:dir/>
          <dgm:animLvl val="lvl"/>
          <dgm:resizeHandles val="exact"/>
        </dgm:presLayoutVars>
      </dgm:prSet>
      <dgm:spPr/>
    </dgm:pt>
    <dgm:pt modelId="{3821DBB4-2140-4DCF-9583-57CC2F3F7E56}" type="pres">
      <dgm:prSet presAssocID="{F85C7A4E-03D1-4D8F-A90C-BB0871ECB741}" presName="Name8" presStyleCnt="0"/>
      <dgm:spPr/>
    </dgm:pt>
    <dgm:pt modelId="{A4430A2C-3F49-4C75-8DB8-381224A988AC}" type="pres">
      <dgm:prSet presAssocID="{F85C7A4E-03D1-4D8F-A90C-BB0871ECB74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1ED00-D212-4C7F-807D-1CAEBB62E8B6}" type="pres">
      <dgm:prSet presAssocID="{F85C7A4E-03D1-4D8F-A90C-BB0871ECB7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9020-C350-4611-BEA9-7CBF5C954020}" type="pres">
      <dgm:prSet presAssocID="{B443E423-E9FC-43C7-8DE2-6BDA5777F9E1}" presName="Name8" presStyleCnt="0"/>
      <dgm:spPr/>
    </dgm:pt>
    <dgm:pt modelId="{FE669E3D-4199-42B2-B3DA-36F72A64F738}" type="pres">
      <dgm:prSet presAssocID="{B443E423-E9FC-43C7-8DE2-6BDA5777F9E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0AE7A-9C2B-4CA1-835D-E4482FC2B37D}" type="pres">
      <dgm:prSet presAssocID="{B443E423-E9FC-43C7-8DE2-6BDA5777F9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4844A-15DB-4D16-9D0A-E7026479DC71}" type="pres">
      <dgm:prSet presAssocID="{6BE101E1-1FAE-4DFE-9D16-8EDC440E567E}" presName="Name8" presStyleCnt="0"/>
      <dgm:spPr/>
    </dgm:pt>
    <dgm:pt modelId="{E64D61E9-8F6B-46F1-9E5E-C48894AC71D2}" type="pres">
      <dgm:prSet presAssocID="{6BE101E1-1FAE-4DFE-9D16-8EDC440E567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5AAC2-45F2-4089-A3F4-F11BA12A6C23}" type="pres">
      <dgm:prSet presAssocID="{6BE101E1-1FAE-4DFE-9D16-8EDC440E56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6A0672-2671-4DFE-88E3-371864187990}" type="presOf" srcId="{B443E423-E9FC-43C7-8DE2-6BDA5777F9E1}" destId="{F470AE7A-9C2B-4CA1-835D-E4482FC2B37D}" srcOrd="1" destOrd="0" presId="urn:microsoft.com/office/officeart/2005/8/layout/pyramid1"/>
    <dgm:cxn modelId="{34C81DE4-65EC-46FA-8433-BB69C70CC893}" type="presOf" srcId="{F85C7A4E-03D1-4D8F-A90C-BB0871ECB741}" destId="{A4430A2C-3F49-4C75-8DB8-381224A988AC}" srcOrd="0" destOrd="0" presId="urn:microsoft.com/office/officeart/2005/8/layout/pyramid1"/>
    <dgm:cxn modelId="{89D0E833-80D6-4E93-B81B-02F58E260BBD}" srcId="{A6AB34A4-FEC4-467D-B7A6-4EEF6D484CC0}" destId="{6BE101E1-1FAE-4DFE-9D16-8EDC440E567E}" srcOrd="2" destOrd="0" parTransId="{25A08B0C-43D9-469C-9353-63CFA8A735EA}" sibTransId="{52EBEB6A-9CD3-4A41-B390-F9D99717C0CB}"/>
    <dgm:cxn modelId="{494E36D5-8F82-4265-A9D6-C1B3C5701A23}" srcId="{A6AB34A4-FEC4-467D-B7A6-4EEF6D484CC0}" destId="{B443E423-E9FC-43C7-8DE2-6BDA5777F9E1}" srcOrd="1" destOrd="0" parTransId="{087F8AAF-6C29-4477-9923-0CBE43C2FFF6}" sibTransId="{31FFE4A4-6A6C-454D-94EC-2EF9F8BB449B}"/>
    <dgm:cxn modelId="{7EBBB1CC-E2A7-4243-AC7A-4A2BA77DF837}" type="presOf" srcId="{A6AB34A4-FEC4-467D-B7A6-4EEF6D484CC0}" destId="{F1E28063-C36E-414A-B489-2C72504820D4}" srcOrd="0" destOrd="0" presId="urn:microsoft.com/office/officeart/2005/8/layout/pyramid1"/>
    <dgm:cxn modelId="{4569B7CF-5B38-4ED5-8F9C-A4E84683487A}" srcId="{A6AB34A4-FEC4-467D-B7A6-4EEF6D484CC0}" destId="{F85C7A4E-03D1-4D8F-A90C-BB0871ECB741}" srcOrd="0" destOrd="0" parTransId="{3FE0E30E-983F-43BC-9D01-762DFA39EAAA}" sibTransId="{1E8428A3-909C-4AD9-AFC2-BB077270A261}"/>
    <dgm:cxn modelId="{476B6F12-731B-4226-9207-A653FD3AE742}" type="presOf" srcId="{F85C7A4E-03D1-4D8F-A90C-BB0871ECB741}" destId="{8971ED00-D212-4C7F-807D-1CAEBB62E8B6}" srcOrd="1" destOrd="0" presId="urn:microsoft.com/office/officeart/2005/8/layout/pyramid1"/>
    <dgm:cxn modelId="{55FFB463-04E3-4FE5-94F8-F7F3FAC0B097}" type="presOf" srcId="{B443E423-E9FC-43C7-8DE2-6BDA5777F9E1}" destId="{FE669E3D-4199-42B2-B3DA-36F72A64F738}" srcOrd="0" destOrd="0" presId="urn:microsoft.com/office/officeart/2005/8/layout/pyramid1"/>
    <dgm:cxn modelId="{2712B5A5-C4C2-4563-BAC8-9F45606CEE0E}" type="presOf" srcId="{6BE101E1-1FAE-4DFE-9D16-8EDC440E567E}" destId="{E64D61E9-8F6B-46F1-9E5E-C48894AC71D2}" srcOrd="0" destOrd="0" presId="urn:microsoft.com/office/officeart/2005/8/layout/pyramid1"/>
    <dgm:cxn modelId="{E9665912-CE78-496C-9055-67EB7A5E655C}" type="presOf" srcId="{6BE101E1-1FAE-4DFE-9D16-8EDC440E567E}" destId="{29C5AAC2-45F2-4089-A3F4-F11BA12A6C23}" srcOrd="1" destOrd="0" presId="urn:microsoft.com/office/officeart/2005/8/layout/pyramid1"/>
    <dgm:cxn modelId="{DEE473FE-0913-4AD7-9E33-475EB10F60FB}" type="presParOf" srcId="{F1E28063-C36E-414A-B489-2C72504820D4}" destId="{3821DBB4-2140-4DCF-9583-57CC2F3F7E56}" srcOrd="0" destOrd="0" presId="urn:microsoft.com/office/officeart/2005/8/layout/pyramid1"/>
    <dgm:cxn modelId="{B3D7DEB2-2A62-454E-9DA4-579D051B5F55}" type="presParOf" srcId="{3821DBB4-2140-4DCF-9583-57CC2F3F7E56}" destId="{A4430A2C-3F49-4C75-8DB8-381224A988AC}" srcOrd="0" destOrd="0" presId="urn:microsoft.com/office/officeart/2005/8/layout/pyramid1"/>
    <dgm:cxn modelId="{83617919-9732-4E53-9B81-71E73F701622}" type="presParOf" srcId="{3821DBB4-2140-4DCF-9583-57CC2F3F7E56}" destId="{8971ED00-D212-4C7F-807D-1CAEBB62E8B6}" srcOrd="1" destOrd="0" presId="urn:microsoft.com/office/officeart/2005/8/layout/pyramid1"/>
    <dgm:cxn modelId="{BAA29BF3-6A34-4664-9EBF-0DFA25E23CED}" type="presParOf" srcId="{F1E28063-C36E-414A-B489-2C72504820D4}" destId="{442A9020-C350-4611-BEA9-7CBF5C954020}" srcOrd="1" destOrd="0" presId="urn:microsoft.com/office/officeart/2005/8/layout/pyramid1"/>
    <dgm:cxn modelId="{FC6ABAAE-E06A-47F8-BF31-C9B8E24E5EB8}" type="presParOf" srcId="{442A9020-C350-4611-BEA9-7CBF5C954020}" destId="{FE669E3D-4199-42B2-B3DA-36F72A64F738}" srcOrd="0" destOrd="0" presId="urn:microsoft.com/office/officeart/2005/8/layout/pyramid1"/>
    <dgm:cxn modelId="{5108F2BB-9B42-4977-998F-7291F0CCBE54}" type="presParOf" srcId="{442A9020-C350-4611-BEA9-7CBF5C954020}" destId="{F470AE7A-9C2B-4CA1-835D-E4482FC2B37D}" srcOrd="1" destOrd="0" presId="urn:microsoft.com/office/officeart/2005/8/layout/pyramid1"/>
    <dgm:cxn modelId="{CE00BD94-E3F7-4E78-B230-BB0D988B5424}" type="presParOf" srcId="{F1E28063-C36E-414A-B489-2C72504820D4}" destId="{1164844A-15DB-4D16-9D0A-E7026479DC71}" srcOrd="2" destOrd="0" presId="urn:microsoft.com/office/officeart/2005/8/layout/pyramid1"/>
    <dgm:cxn modelId="{53F01990-D7F1-41BE-AF3E-1B6193840823}" type="presParOf" srcId="{1164844A-15DB-4D16-9D0A-E7026479DC71}" destId="{E64D61E9-8F6B-46F1-9E5E-C48894AC71D2}" srcOrd="0" destOrd="0" presId="urn:microsoft.com/office/officeart/2005/8/layout/pyramid1"/>
    <dgm:cxn modelId="{F3D9EC3F-5524-421B-AC5B-A4CB67642C00}" type="presParOf" srcId="{1164844A-15DB-4D16-9D0A-E7026479DC71}" destId="{29C5AAC2-45F2-4089-A3F4-F11BA12A6C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30A2C-3F49-4C75-8DB8-381224A988AC}">
      <dsp:nvSpPr>
        <dsp:cNvPr id="0" name=""/>
        <dsp:cNvSpPr/>
      </dsp:nvSpPr>
      <dsp:spPr>
        <a:xfrm>
          <a:off x="1006797" y="0"/>
          <a:ext cx="1006797" cy="774198"/>
        </a:xfrm>
        <a:prstGeom prst="trapezoid">
          <a:avLst>
            <a:gd name="adj" fmla="val 65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ACGME</a:t>
          </a:r>
          <a:endParaRPr lang="en-US" sz="1500" kern="1200" dirty="0"/>
        </a:p>
      </dsp:txBody>
      <dsp:txXfrm>
        <a:off x="1006797" y="0"/>
        <a:ext cx="1006797" cy="774198"/>
      </dsp:txXfrm>
    </dsp:sp>
    <dsp:sp modelId="{FE669E3D-4199-42B2-B3DA-36F72A64F738}">
      <dsp:nvSpPr>
        <dsp:cNvPr id="0" name=""/>
        <dsp:cNvSpPr/>
      </dsp:nvSpPr>
      <dsp:spPr>
        <a:xfrm>
          <a:off x="503398" y="774198"/>
          <a:ext cx="2013594" cy="774198"/>
        </a:xfrm>
        <a:prstGeom prst="trapezoid">
          <a:avLst>
            <a:gd name="adj" fmla="val 65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 Healthcare System</a:t>
          </a:r>
          <a:endParaRPr lang="en-US" sz="1700" kern="1200" dirty="0"/>
        </a:p>
      </dsp:txBody>
      <dsp:txXfrm>
        <a:off x="855777" y="774198"/>
        <a:ext cx="1308836" cy="774198"/>
      </dsp:txXfrm>
    </dsp:sp>
    <dsp:sp modelId="{E64D61E9-8F6B-46F1-9E5E-C48894AC71D2}">
      <dsp:nvSpPr>
        <dsp:cNvPr id="0" name=""/>
        <dsp:cNvSpPr/>
      </dsp:nvSpPr>
      <dsp:spPr>
        <a:xfrm>
          <a:off x="0" y="1548396"/>
          <a:ext cx="3020391" cy="774198"/>
        </a:xfrm>
        <a:prstGeom prst="trapezoid">
          <a:avLst>
            <a:gd name="adj" fmla="val 65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Family Medicine Residency</a:t>
          </a:r>
          <a:endParaRPr lang="en-US" sz="1700" kern="1200" dirty="0"/>
        </a:p>
      </dsp:txBody>
      <dsp:txXfrm>
        <a:off x="528568" y="1548396"/>
        <a:ext cx="1963254" cy="77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B4A1-80F7-C44F-BC97-C4313C86F811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69C5-D6E9-0C41-A09A-6C492D51B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0379" y="8685213"/>
            <a:ext cx="2971800" cy="458787"/>
          </a:xfrm>
        </p:spPr>
        <p:txBody>
          <a:bodyPr/>
          <a:lstStyle/>
          <a:p>
            <a:fld id="{586D69C5-D6E9-0C41-A09A-6C492D51BF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4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5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2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7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4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9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2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3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2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3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03B0-446B-428B-925E-E23F3F145E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2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7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6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3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9C5-D6E9-0C41-A09A-6C492D51BF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DCD7-35AE-7A46-8879-B7D5F3495E3D}" type="datetimeFigureOut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DC41E11-8201-D64B-B85A-7DBC74D89D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6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xmlns:p14="http://schemas.microsoft.com/office/powerpoint/2010/main"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Steps to a Stellar</a:t>
            </a:r>
            <a:br>
              <a:rPr lang="en-US" dirty="0" smtClean="0"/>
            </a:br>
            <a:r>
              <a:rPr lang="en-US" dirty="0" smtClean="0"/>
              <a:t>Faculty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Leslie A. Waldman, MD, FAAFP</a:t>
            </a:r>
          </a:p>
          <a:p>
            <a:r>
              <a:rPr lang="en-US" dirty="0" smtClean="0"/>
              <a:t>Northwest Washington Family Medicine Residency</a:t>
            </a:r>
          </a:p>
          <a:p>
            <a:r>
              <a:rPr lang="en-US" dirty="0" smtClean="0"/>
              <a:t>May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52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84833" y="13519"/>
            <a:ext cx="6887184" cy="6773197"/>
            <a:chOff x="2684833" y="13519"/>
            <a:chExt cx="6887184" cy="677319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833" y="13519"/>
              <a:ext cx="6887184" cy="6773197"/>
              <a:chOff x="2684833" y="13519"/>
              <a:chExt cx="6887184" cy="67731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18" t="35590" r="10895" b="10561"/>
              <a:stretch/>
            </p:blipFill>
            <p:spPr>
              <a:xfrm>
                <a:off x="2684833" y="3521404"/>
                <a:ext cx="6887183" cy="326531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18" t="32805" r="10895" b="8704"/>
              <a:stretch/>
            </p:blipFill>
            <p:spPr>
              <a:xfrm>
                <a:off x="2684833" y="13519"/>
                <a:ext cx="6887184" cy="354680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684833" y="32974"/>
              <a:ext cx="6887183" cy="6753742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64917"/>
              </p:ext>
            </p:extLst>
          </p:nvPr>
        </p:nvGraphicFramePr>
        <p:xfrm>
          <a:off x="84169" y="1216987"/>
          <a:ext cx="1202366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3h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$5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Promotes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active 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participation in meetings and discussions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Thought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-process aligns with that of the program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9690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2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#4 Introduce all team members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2" y="4324882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Explain the roles of non-faculty members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Explain the roles of faculty members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Share local practice styles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Share some pointers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Answer questions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67724"/>
              </p:ext>
            </p:extLst>
          </p:nvPr>
        </p:nvGraphicFramePr>
        <p:xfrm>
          <a:off x="84169" y="1216987"/>
          <a:ext cx="12023663" cy="292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10h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Lunch x6</a:t>
                      </a: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 people</a:t>
                      </a:r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 new faculty member looks like a superstar!</a:t>
                      </a:r>
                      <a:endParaRPr lang="en-US" sz="16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831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086830"/>
            <a:ext cx="9605635" cy="1059305"/>
          </a:xfrm>
        </p:spPr>
        <p:txBody>
          <a:bodyPr>
            <a:normAutofit/>
          </a:bodyPr>
          <a:lstStyle/>
          <a:p>
            <a:r>
              <a:rPr lang="en-US" dirty="0" smtClean="0"/>
              <a:t>#5 Evaluate, evaluations, evaluators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76509"/>
              </p:ext>
            </p:extLst>
          </p:nvPr>
        </p:nvGraphicFramePr>
        <p:xfrm>
          <a:off x="80705" y="2013400"/>
          <a:ext cx="12023663" cy="341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More objective and effective evaluations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A happier CCC team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356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217845"/>
            <a:ext cx="9605635" cy="1059305"/>
          </a:xfrm>
        </p:spPr>
        <p:txBody>
          <a:bodyPr>
            <a:normAutofit/>
          </a:bodyPr>
          <a:lstStyle/>
          <a:p>
            <a:r>
              <a:rPr lang="en-US" dirty="0" smtClean="0"/>
              <a:t>#6 Shadow a preceptor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7894"/>
              </p:ext>
            </p:extLst>
          </p:nvPr>
        </p:nvGraphicFramePr>
        <p:xfrm>
          <a:off x="80705" y="2013400"/>
          <a:ext cx="12023663" cy="414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 half days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Effe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ctively uses the One-Minute Preceptor Model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Directly observes the intricacies of precepting in the EHR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Secures knowledge of precepting requirements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Builds a solid foundation for their precepting style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515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36" y="11262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#7 Shadow Call and inpatient medicine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176266"/>
              </p:ext>
            </p:extLst>
          </p:nvPr>
        </p:nvGraphicFramePr>
        <p:xfrm>
          <a:off x="80705" y="2013400"/>
          <a:ext cx="12023663" cy="43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3 days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Maintains the inpatient team’s pace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Assimilates them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into the local practice style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Systematic transfer of knowledge demonstrating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307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108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#8 Co-signing: who, what, where, when, and why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68021"/>
              </p:ext>
            </p:extLst>
          </p:nvPr>
        </p:nvGraphicFramePr>
        <p:xfrm>
          <a:off x="80705" y="2013400"/>
          <a:ext cx="12023663" cy="423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safety,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Increases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revenue and production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2738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36" y="101600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#9 Define the alphabet soup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670414"/>
              </p:ext>
            </p:extLst>
          </p:nvPr>
        </p:nvGraphicFramePr>
        <p:xfrm>
          <a:off x="80705" y="2013400"/>
          <a:ext cx="12023663" cy="450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Promotes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active 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participation in meetings and discussions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new faculty member looks like a superstar!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18768" r="17792" b="13666"/>
          <a:stretch/>
        </p:blipFill>
        <p:spPr>
          <a:xfrm>
            <a:off x="979114" y="170772"/>
            <a:ext cx="9846083" cy="651878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3276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983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#10 Advise the advisor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89322"/>
              </p:ext>
            </p:extLst>
          </p:nvPr>
        </p:nvGraphicFramePr>
        <p:xfrm>
          <a:off x="84170" y="1703680"/>
          <a:ext cx="12023663" cy="489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2h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Continues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effective resident guidance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Imparts comfort in their new role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Early identification of strengths/growth areas for the new advisor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408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4395"/>
            <a:ext cx="10515600" cy="918059"/>
          </a:xfrm>
        </p:spPr>
        <p:txBody>
          <a:bodyPr>
            <a:normAutofit/>
          </a:bodyPr>
          <a:lstStyle/>
          <a:p>
            <a:r>
              <a:rPr lang="en-US" dirty="0" smtClean="0"/>
              <a:t>#11 Demonstrate feedback skills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33911"/>
              </p:ext>
            </p:extLst>
          </p:nvPr>
        </p:nvGraphicFramePr>
        <p:xfrm>
          <a:off x="84168" y="1482454"/>
          <a:ext cx="12023663" cy="507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1h FacDev lecture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Integrates them into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our environment of effective listening and performance development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Less pimping and “guess what I’m thinking” and more objective feedback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Continues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effective resident guidance, Imparts comfort in their new role, Early identification of strengths/growth areas for the new advisor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449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82" y="545290"/>
            <a:ext cx="11748650" cy="745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#12 Introduce building a CV and Educators Portfolio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36746"/>
              </p:ext>
            </p:extLst>
          </p:nvPr>
        </p:nvGraphicFramePr>
        <p:xfrm>
          <a:off x="75676" y="1290725"/>
          <a:ext cx="12023663" cy="535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team,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Integrates them into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our environment of effective listening and performance development, Less pimping and “guess what I’m thinking” and more objective feedback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Continues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effective resident guidance, Imparts comfort in their new role, Early identification of strengths/growth areas for the new advisor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Eases the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burden of reporting scholarly activities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Promotes award submissions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Helps w/ performance reviews &amp; goal-setting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414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new faculty want in an orientation </a:t>
            </a:r>
          </a:p>
          <a:p>
            <a:r>
              <a:rPr lang="en-US" dirty="0" smtClean="0"/>
              <a:t>Recognize what you need to commit</a:t>
            </a:r>
          </a:p>
          <a:p>
            <a:r>
              <a:rPr lang="en-US" dirty="0" smtClean="0"/>
              <a:t>Detail the benefits to your program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1248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6810"/>
            <a:ext cx="10515600" cy="638728"/>
          </a:xfrm>
        </p:spPr>
        <p:txBody>
          <a:bodyPr>
            <a:normAutofit/>
          </a:bodyPr>
          <a:lstStyle/>
          <a:p>
            <a:r>
              <a:rPr lang="en-US" dirty="0" smtClean="0"/>
              <a:t>#13 WWAMI benefits and UW appointment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36729"/>
              </p:ext>
            </p:extLst>
          </p:nvPr>
        </p:nvGraphicFramePr>
        <p:xfrm>
          <a:off x="80705" y="995757"/>
          <a:ext cx="12023663" cy="570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team,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Integrates them into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our environment of effective listening and performance development, Less pimping and “guess what I’m thinking” and more objective feedback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Continues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effective resident guidance, Imparts comfort in their new role, Early identification of strengths/growth areas for the new advisor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Eases 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burden of reporting scholarly activities, Promotes award submissions, Helps w/ performance reviews &amp; goal-setting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Instills a sense of value and importance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Integrates them into the regional GME community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Provides networking opportunities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7308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255"/>
            <a:ext cx="10515600" cy="658605"/>
          </a:xfrm>
        </p:spPr>
        <p:txBody>
          <a:bodyPr>
            <a:normAutofit/>
          </a:bodyPr>
          <a:lstStyle/>
          <a:p>
            <a:r>
              <a:rPr lang="en-US" dirty="0" smtClean="0"/>
              <a:t>#14 “Avoid the dump”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43332"/>
              </p:ext>
            </p:extLst>
          </p:nvPr>
        </p:nvGraphicFramePr>
        <p:xfrm>
          <a:off x="80705" y="635097"/>
          <a:ext cx="12023663" cy="606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700" b="0" baseline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Resiliency and Retention</a:t>
                      </a:r>
                      <a:endParaRPr lang="en-US" sz="17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team,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Integrates them into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our environment of effective listening and performance development, Less pimping and “guess what I’m thinking” and more objective feedback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Effectively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Continues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effective resident guidance, Imparts comfort in their new role, Early identification of strengths/growth areas for the new advisor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Eases 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burden of reporting scholarly activities, Promotes award submissions, Helps w/ performance reviews &amp; goal-setting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Instills a sense of value and importance,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Integrates them into the regional GME community, Provides networking opportunities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Demonstrates the collaborative nature of the program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Models appropriate faculty behaviors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Avoids creating a culture where "being the new team member" means offloading work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1475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668"/>
            <a:ext cx="1190624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#15 Consider on-going faculty development options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1801"/>
              </p:ext>
            </p:extLst>
          </p:nvPr>
        </p:nvGraphicFramePr>
        <p:xfrm>
          <a:off x="80705" y="538569"/>
          <a:ext cx="12023663" cy="637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$5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Promotes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active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participation in meetings and discussions,  Thought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-process aligns with that of the program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orientation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 x3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Lunch x6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people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new faculty member looks like a superstar!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1h FacDev lecture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More objective and effective evaluations, A happier CCC team, 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Integrates them into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our environment of effective listening and performance development, Less pimping and “guess what I’m thinking” and more objective feedback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half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Effe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days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Maintains the inpatient team’s pace, Assimilates them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into the local practice style,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Systematic transfer of knowledge demonstrating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commitment to patient safety</a:t>
                      </a:r>
                    </a:p>
                  </a:txBody>
                  <a:tcPr/>
                </a:tc>
              </a:tr>
              <a:tr h="29467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revenue and production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Continues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effective resident guidance, Imparts comfort in their new role, Early identification of strengths/growth areas for the new advisor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Eases the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burden of reporting scholarly activities, Promotes award submissions, Helps w/ performance reviews &amp; goal-setting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Instills a sense of value and importance,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Integrates them into the regional GME community, Provides networking opportunities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Demonstrates the collaborative nature of the program, Models appropriate faculty behaviors,  Avoids creating a culture where "being the new team member" means offloading 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Up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 to 5w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$1000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Creates a cycle of faculty development and retention to perpetuate the effective transition to future leadership roles as others graduate or retire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107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5" y="-30170"/>
            <a:ext cx="10515600" cy="757099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380994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You know what it takes.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You </a:t>
            </a:r>
            <a:r>
              <a:rPr lang="en-US" sz="2400" dirty="0"/>
              <a:t>have a </a:t>
            </a:r>
            <a:r>
              <a:rPr lang="en-US" sz="2400" dirty="0" smtClean="0"/>
              <a:t>means and a framework.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 benefits outweigh the costs.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54638"/>
              </p:ext>
            </p:extLst>
          </p:nvPr>
        </p:nvGraphicFramePr>
        <p:xfrm>
          <a:off x="126425" y="1731486"/>
          <a:ext cx="11894125" cy="504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265"/>
                <a:gridCol w="1213793"/>
                <a:gridCol w="1787882"/>
                <a:gridCol w="7615185"/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Commitment New</a:t>
                      </a:r>
                      <a:r>
                        <a:rPr lang="en-US" baseline="0" dirty="0" smtClean="0"/>
                        <a:t> Hire     Program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Benefits</a:t>
                      </a:r>
                      <a:endParaRPr lang="en-US" sz="2400" dirty="0"/>
                    </a:p>
                  </a:txBody>
                  <a:tcPr anchor="ctr"/>
                </a:tc>
              </a:tr>
              <a:tr h="39589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53 hours</a:t>
                      </a:r>
                      <a:endParaRPr lang="en-US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Up to 5w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PD: 4h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APD: 3h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Faculty: 24h</a:t>
                      </a:r>
                    </a:p>
                    <a:p>
                      <a:pPr algn="ctr"/>
                      <a:endParaRPr lang="en-US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$1005</a:t>
                      </a:r>
                      <a:endParaRPr lang="en-US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lunch x6 people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recruitment, Dials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the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caliber of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educators much earlier in their career,  Avoids the black hold of “On-the-job training”,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feel as important as new interns,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Boosts confidence and diffuses the sense of being overwhelmed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charset="2"/>
                        </a:rPr>
                        <a:t>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Resiliency and Retention,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active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in meetings and discussions,  Thought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-process aligns with that of the program,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Demonstrates the importance of the new Faculty Member to the non-FM community and highlights their already-completed accomplishments to create "credibility" with specialty colleagues,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faculty member looks like a superstar!, More objective and effective evaluations, A happier CCC team,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Integrates them into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our environment of effective listening and performance development, Less pimping and “guess what I’m thinking” and more objective feedback, </a:t>
                      </a:r>
                      <a:r>
                        <a:rPr lang="en-US" sz="1400" b="0" dirty="0" smtClean="0">
                          <a:solidFill>
                            <a:schemeClr val="accent1"/>
                          </a:solidFill>
                        </a:rPr>
                        <a:t>Effe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</a:rPr>
                        <a:t>ctively uses the One-Minute Preceptor Model, Directly observes the intricacies of precepting in the EHR, Secures knowledge of precepting requirements, Builds a solid foundation for their precepting style,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the inpatient team’s pace, Assimilates them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the local practice style,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Systematic transfer of knowledge demonstrating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 to patient safety, Increases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revenue and production,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effective resident guidance, Imparts comfort in their new role, Early identification of strengths/growth areas for the new advisor,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Eases the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burden of reporting scholarly activities, Promotes award submissions, Helps w/ performance reviews &amp; goal-setting,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Instills a sense of value and importance,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Integrates them into the regional GME community, Provides networking opportunities,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Demonstrates the collaborative nature of the program, Models appropriate faculty behaviors,  Avoids creating a culture where "being the new team member" means offloading work,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Creates a cycle of faculty development and retention to perpetuate the effective transition to future leadership roles as others graduate or retire</a:t>
                      </a:r>
                      <a:endParaRPr lang="en-US" sz="1400" b="0" i="0" u="none" strike="noStrike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008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018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87"/>
            <a:ext cx="10515600" cy="1325563"/>
          </a:xfrm>
        </p:spPr>
        <p:txBody>
          <a:bodyPr/>
          <a:lstStyle/>
          <a:p>
            <a:r>
              <a:rPr lang="en-US" dirty="0" smtClean="0"/>
              <a:t>How did I get here, from there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3" y="1027906"/>
            <a:ext cx="9989127" cy="55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76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440892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How did I get here, from there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1" t="19850" r="16804" b="29936"/>
          <a:stretch/>
        </p:blipFill>
        <p:spPr>
          <a:xfrm>
            <a:off x="2715492" y="1403785"/>
            <a:ext cx="7257322" cy="50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09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 get here, from there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" y="1432856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88" y="2461556"/>
            <a:ext cx="2838319" cy="2128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64" y="3336677"/>
            <a:ext cx="1974707" cy="2632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60" y="1955060"/>
            <a:ext cx="2498393" cy="1873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" r="35962"/>
          <a:stretch/>
        </p:blipFill>
        <p:spPr>
          <a:xfrm>
            <a:off x="205855" y="3490256"/>
            <a:ext cx="2367391" cy="2574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14" y="3930161"/>
            <a:ext cx="2805690" cy="210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66" y="1901247"/>
            <a:ext cx="1859522" cy="24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67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111642"/>
            <a:ext cx="9603275" cy="1049235"/>
          </a:xfrm>
        </p:spPr>
        <p:txBody>
          <a:bodyPr/>
          <a:lstStyle/>
          <a:p>
            <a:r>
              <a:rPr lang="en-US" dirty="0" smtClean="0"/>
              <a:t>#1  Have a faculty orientation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31849"/>
              </p:ext>
            </p:extLst>
          </p:nvPr>
        </p:nvGraphicFramePr>
        <p:xfrm>
          <a:off x="84169" y="2160877"/>
          <a:ext cx="1202366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3 half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days 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</a:rPr>
                        <a:t>(preparation)</a:t>
                      </a:r>
                      <a:endParaRPr lang="en-US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Increases recruitment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Dials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up the 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caliber of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educators much earlier in their career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Avoids the black hold of “On-the-job training”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1937"/>
              </p:ext>
            </p:extLst>
          </p:nvPr>
        </p:nvGraphicFramePr>
        <p:xfrm>
          <a:off x="84168" y="2160877"/>
          <a:ext cx="120236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189"/>
                <a:gridCol w="1689246"/>
                <a:gridCol w="7897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847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 Communicate expectations and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66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1372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#2 Communicate expectations and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15682" r="10605" b="11592"/>
          <a:stretch/>
        </p:blipFill>
        <p:spPr>
          <a:xfrm>
            <a:off x="923784" y="171449"/>
            <a:ext cx="10339820" cy="581501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25563"/>
              </p:ext>
            </p:extLst>
          </p:nvPr>
        </p:nvGraphicFramePr>
        <p:xfrm>
          <a:off x="84169" y="2160877"/>
          <a:ext cx="120236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6h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1"/>
                          </a:solidFill>
                        </a:rPr>
                        <a:t>PD:</a:t>
                      </a: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6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558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89" y="10937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#3  Elucidate the administrative layers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9382461"/>
              </p:ext>
            </p:extLst>
          </p:nvPr>
        </p:nvGraphicFramePr>
        <p:xfrm>
          <a:off x="4324627" y="4409358"/>
          <a:ext cx="3020392" cy="23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035267"/>
              </p:ext>
            </p:extLst>
          </p:nvPr>
        </p:nvGraphicFramePr>
        <p:xfrm>
          <a:off x="84169" y="2160877"/>
          <a:ext cx="1202366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5"/>
                <a:gridCol w="1146014"/>
                <a:gridCol w="1689246"/>
                <a:gridCol w="789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Commitment</a:t>
                      </a:r>
                    </a:p>
                    <a:p>
                      <a:pPr algn="l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Hire   Program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Monetary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Benefits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 half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days (preparation)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Increases recruitment, Dials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up the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caliber of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educators much earlier in their career,  Avoids the black hold of “On-the-job training”,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Faculty feel as important as new interns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6h</a:t>
                      </a: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PD: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2h + 1h x2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APD: 2h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Boosts confidence and diffuses the sense of being overwhelmed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 Resiliency and Retention</a:t>
                      </a:r>
                      <a:endParaRPr lang="en-US" sz="12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3h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$5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Promotes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 active </a:t>
                      </a: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participation in meetings and discussions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1"/>
                          </a:solidFill>
                        </a:rPr>
                        <a:t>Thought</a:t>
                      </a:r>
                      <a:r>
                        <a:rPr lang="en-US" sz="1800" b="0" baseline="0" dirty="0" smtClean="0">
                          <a:solidFill>
                            <a:schemeClr val="accent1"/>
                          </a:solidFill>
                        </a:rPr>
                        <a:t>-process aligns with that of the program</a:t>
                      </a: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2107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2715</TotalTime>
  <Words>3865</Words>
  <Application>Microsoft Macintosh PowerPoint</Application>
  <PresentationFormat>Custom</PresentationFormat>
  <Paragraphs>466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Gallery</vt:lpstr>
      <vt:lpstr>15 Steps to a Stellar Faculty Orientation</vt:lpstr>
      <vt:lpstr>Objectives</vt:lpstr>
      <vt:lpstr>How did I get here, from there</vt:lpstr>
      <vt:lpstr>How did I get here, from there</vt:lpstr>
      <vt:lpstr>How did I get here, from there</vt:lpstr>
      <vt:lpstr>#1  Have a faculty orientation</vt:lpstr>
      <vt:lpstr>#2 Communicate expectations and requirements</vt:lpstr>
      <vt:lpstr>#2 Communicate expectations and requirements</vt:lpstr>
      <vt:lpstr>#3  Elucidate the administrative layers</vt:lpstr>
      <vt:lpstr>PowerPoint Presentation</vt:lpstr>
      <vt:lpstr>#4 Introduce all team members</vt:lpstr>
      <vt:lpstr>#5 Evaluate, evaluations, evaluators</vt:lpstr>
      <vt:lpstr>#6 Shadow a preceptor</vt:lpstr>
      <vt:lpstr>#7 Shadow Call and inpatient medicine teams</vt:lpstr>
      <vt:lpstr>#8 Co-signing: who, what, where, when, and why</vt:lpstr>
      <vt:lpstr>#9 Define the alphabet soup</vt:lpstr>
      <vt:lpstr>#10 Advise the advisor</vt:lpstr>
      <vt:lpstr>#11 Demonstrate feedback skills</vt:lpstr>
      <vt:lpstr>#12 Introduce building a CV and Educators Portfolio</vt:lpstr>
      <vt:lpstr>#13 WWAMI benefits and UW appointment</vt:lpstr>
      <vt:lpstr>#14 “Avoid the dump”</vt:lpstr>
      <vt:lpstr>#15 Consider on-going faculty development options</vt:lpstr>
      <vt:lpstr>Conclusions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Orientation</dc:title>
  <dc:creator>Michael Waldman</dc:creator>
  <cp:lastModifiedBy>Marcia McGuire</cp:lastModifiedBy>
  <cp:revision>138</cp:revision>
  <dcterms:created xsi:type="dcterms:W3CDTF">2017-03-28T22:33:02Z</dcterms:created>
  <dcterms:modified xsi:type="dcterms:W3CDTF">2017-05-03T14:18:43Z</dcterms:modified>
</cp:coreProperties>
</file>