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81" r:id="rId4"/>
    <p:sldId id="505" r:id="rId5"/>
    <p:sldId id="506" r:id="rId6"/>
    <p:sldId id="507" r:id="rId7"/>
    <p:sldId id="508" r:id="rId8"/>
    <p:sldId id="509" r:id="rId9"/>
    <p:sldId id="51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490" r:id="rId20"/>
    <p:sldId id="332" r:id="rId21"/>
    <p:sldId id="520" r:id="rId22"/>
    <p:sldId id="521" r:id="rId23"/>
    <p:sldId id="428" r:id="rId24"/>
    <p:sldId id="502" r:id="rId25"/>
    <p:sldId id="503" r:id="rId26"/>
    <p:sldId id="504" r:id="rId27"/>
    <p:sldId id="522" r:id="rId28"/>
    <p:sldId id="39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F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82423" autoAdjust="0"/>
  </p:normalViewPr>
  <p:slideViewPr>
    <p:cSldViewPr>
      <p:cViewPr varScale="1">
        <p:scale>
          <a:sx n="72" d="100"/>
          <a:sy n="72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"/>
    </p:cViewPr>
  </p:sorterViewPr>
  <p:notesViewPr>
    <p:cSldViewPr>
      <p:cViewPr varScale="1">
        <p:scale>
          <a:sx n="85" d="100"/>
          <a:sy n="85" d="100"/>
        </p:scale>
        <p:origin x="-16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B728AF-7748-499A-9AA9-72A9C76C9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58BAF6-DD83-452C-9E9F-31987B283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9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0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observation provides</a:t>
            </a:r>
          </a:p>
          <a:p>
            <a:pPr lvl="1"/>
            <a:r>
              <a:rPr lang="en-US" dirty="0" smtClean="0"/>
              <a:t>Mirror of knowledge, skills, and attitudes </a:t>
            </a:r>
          </a:p>
          <a:p>
            <a:pPr lvl="1"/>
            <a:r>
              <a:rPr lang="en-US" dirty="0" smtClean="0"/>
              <a:t>Evidence of actions and behaviors</a:t>
            </a:r>
          </a:p>
          <a:p>
            <a:pPr lvl="1"/>
            <a:r>
              <a:rPr lang="en-US" dirty="0" smtClean="0"/>
              <a:t>Concrete examples of seen activities in context</a:t>
            </a:r>
          </a:p>
          <a:p>
            <a:pPr lvl="1"/>
            <a:r>
              <a:rPr lang="en-US" dirty="0" smtClean="0"/>
              <a:t>Observable data on which to base assumptions</a:t>
            </a:r>
          </a:p>
          <a:p>
            <a:pPr lvl="1"/>
            <a:r>
              <a:rPr lang="en-US" dirty="0" smtClean="0"/>
              <a:t>Information to guide future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F6-DD83-452C-9E9F-31987B2832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rotation associated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C59-B103-4953-86F1-7AE77BAF6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D732-079D-44A5-8762-B0576BEF2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577-2C3A-4766-BBEA-EF21EAF48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9D2-5AB8-4D2F-A7A8-BC8A6E6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7EAE-D49A-4C36-8A25-E585B80FB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730D-A9CA-4E9F-8F7B-1EC45A444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274F-DBC0-45E5-B087-3FC83FA4E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7738-3153-435A-8305-B9DA1AD04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4DA3-8D17-4E94-AF92-75F9D018A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26D-16CD-46B4-9004-52E7D0883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F424-65F8-469C-BAF3-2B43AF89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6AEF2B-00D8-4D56-9E05-D4D2A9B3A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6629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DIRECT OBSERVATION </a:t>
            </a:r>
            <a:br>
              <a:rPr lang="en-US" sz="5000" dirty="0" smtClean="0"/>
            </a:br>
            <a:r>
              <a:rPr lang="en-US" sz="5000" dirty="0" smtClean="0"/>
              <a:t>of LEARNERS</a:t>
            </a:r>
            <a:endParaRPr lang="en-US" sz="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4343400" cy="32004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Essential skills </a:t>
            </a:r>
          </a:p>
          <a:p>
            <a:pPr algn="ctr"/>
            <a:r>
              <a:rPr lang="en-US" sz="3200" i="1" dirty="0" smtClean="0"/>
              <a:t>for effective feedback</a:t>
            </a:r>
          </a:p>
          <a:p>
            <a:endParaRPr lang="en-US" sz="3200" dirty="0"/>
          </a:p>
          <a:p>
            <a:pPr algn="ctr"/>
            <a:r>
              <a:rPr lang="en-US" sz="1900" dirty="0" smtClean="0"/>
              <a:t>Judy Pauwels, MD</a:t>
            </a:r>
          </a:p>
          <a:p>
            <a:pPr algn="ctr"/>
            <a:r>
              <a:rPr lang="en-US" sz="1900" dirty="0" smtClean="0"/>
              <a:t>University of Washington</a:t>
            </a:r>
          </a:p>
          <a:p>
            <a:pPr algn="ctr"/>
            <a:r>
              <a:rPr lang="en-US" sz="1700" dirty="0" smtClean="0"/>
              <a:t>October 2017</a:t>
            </a:r>
            <a:endParaRPr lang="en-US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5975247" y="748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429000"/>
            <a:ext cx="2794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One: </a:t>
            </a:r>
            <a:br>
              <a:rPr lang="en-US" dirty="0" smtClean="0"/>
            </a:br>
            <a:r>
              <a:rPr lang="en-US" dirty="0" smtClean="0"/>
              <a:t>the “competent” 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6881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R2 resident in good standing, April</a:t>
            </a:r>
          </a:p>
          <a:p>
            <a:r>
              <a:rPr lang="en-US" sz="2400" dirty="0" smtClean="0"/>
              <a:t>Office visit with 58yo patient for chronic disease </a:t>
            </a:r>
            <a:r>
              <a:rPr lang="en-US" sz="2400" dirty="0" err="1" smtClean="0"/>
              <a:t>mgmt</a:t>
            </a:r>
            <a:r>
              <a:rPr lang="en-US" sz="2400" dirty="0" smtClean="0"/>
              <a:t> for DM and HTN; brings up off-handedly that they have been having occasional chest discomfort and shortness of breath, no prior cardiac history</a:t>
            </a:r>
          </a:p>
          <a:p>
            <a:r>
              <a:rPr lang="en-US" sz="2400" dirty="0" smtClean="0"/>
              <a:t>Resident appropriately explores new symptoms, does cardiopulmonary exam, orders EKG in room</a:t>
            </a:r>
          </a:p>
          <a:p>
            <a:r>
              <a:rPr lang="en-US" sz="2400" dirty="0" smtClean="0"/>
              <a:t>Patient appears frightened but resident doesn’t appear to notice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9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One: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“competent” 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in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55856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One: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“competent” 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outside of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166248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One: </a:t>
            </a:r>
            <a:br>
              <a:rPr lang="en-US" dirty="0" smtClean="0"/>
            </a:br>
            <a:r>
              <a:rPr lang="en-US" dirty="0" smtClean="0"/>
              <a:t>the “not-noticing” 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68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R2 resident in good standing, April</a:t>
            </a:r>
          </a:p>
          <a:p>
            <a:r>
              <a:rPr lang="en-US" sz="2400" dirty="0" smtClean="0"/>
              <a:t>Office visit with 58yo patient for chronic disease </a:t>
            </a:r>
            <a:r>
              <a:rPr lang="en-US" sz="2400" dirty="0" err="1" smtClean="0"/>
              <a:t>mgmt</a:t>
            </a:r>
            <a:r>
              <a:rPr lang="en-US" sz="2400" dirty="0" smtClean="0"/>
              <a:t> for DM and HTN; brings up off-handedly that they have been having occasional chest discomfort and shortness of breath, no prior cardiac history</a:t>
            </a:r>
          </a:p>
          <a:p>
            <a:r>
              <a:rPr lang="en-US" sz="2400" dirty="0" smtClean="0"/>
              <a:t>Resident addresses DM and HTN, orders routine labs, does not address new symptoms</a:t>
            </a:r>
          </a:p>
        </p:txBody>
      </p:sp>
    </p:spTree>
    <p:extLst>
      <p:ext uri="{BB962C8B-B14F-4D97-AF65-F5344CB8AC3E}">
        <p14:creationId xmlns:p14="http://schemas.microsoft.com/office/powerpoint/2010/main" val="55156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One: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“not-noticing” 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in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51717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One: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smtClean="0">
                <a:solidFill>
                  <a:srgbClr val="FF0000"/>
                </a:solidFill>
              </a:rPr>
              <a:t>“not-noticing” </a:t>
            </a:r>
            <a:r>
              <a:rPr lang="en-US" dirty="0" smtClean="0">
                <a:solidFill>
                  <a:srgbClr val="FF0000"/>
                </a:solidFill>
              </a:rPr>
              <a:t>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outside of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41040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Two: </a:t>
            </a:r>
            <a:br>
              <a:rPr lang="en-US" dirty="0" smtClean="0"/>
            </a:br>
            <a:r>
              <a:rPr lang="en-US" dirty="0" smtClean="0"/>
              <a:t>the “challenging”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68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R1 resident in good standing, April</a:t>
            </a:r>
          </a:p>
          <a:p>
            <a:r>
              <a:rPr lang="en-US" sz="2400" dirty="0" smtClean="0"/>
              <a:t>Office visit with 36yo patient for chronic pain and depression; multiple concerns brought up at visit.</a:t>
            </a:r>
          </a:p>
          <a:p>
            <a:r>
              <a:rPr lang="en-US" sz="2400" dirty="0" smtClean="0"/>
              <a:t>Resident clearly frustrated, angry about request for more benzos, doesn’t use any tools, fails to set agenda or prioritize.</a:t>
            </a:r>
          </a:p>
          <a:p>
            <a:r>
              <a:rPr lang="en-US" sz="2400" dirty="0" smtClean="0"/>
              <a:t>Patient very focused on medications, crying in the room, becomes angry when resident refuses to prescribe benzos.</a:t>
            </a:r>
          </a:p>
        </p:txBody>
      </p:sp>
    </p:spTree>
    <p:extLst>
      <p:ext uri="{BB962C8B-B14F-4D97-AF65-F5344CB8AC3E}">
        <p14:creationId xmlns:p14="http://schemas.microsoft.com/office/powerpoint/2010/main" val="15272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Two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“challenging” patient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in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6397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Scenario Two: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“challenging” patient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YOU say </a:t>
            </a:r>
            <a:r>
              <a:rPr lang="en-US" sz="2400" u="sng" dirty="0" smtClean="0"/>
              <a:t>outside of</a:t>
            </a:r>
            <a:r>
              <a:rPr lang="en-US" sz="2400" dirty="0" smtClean="0"/>
              <a:t> the room?</a:t>
            </a:r>
          </a:p>
        </p:txBody>
      </p:sp>
    </p:spTree>
    <p:extLst>
      <p:ext uri="{BB962C8B-B14F-4D97-AF65-F5344CB8AC3E}">
        <p14:creationId xmlns:p14="http://schemas.microsoft.com/office/powerpoint/2010/main" val="165300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</a:t>
            </a:r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Is well-timed - provided often</a:t>
            </a:r>
          </a:p>
          <a:p>
            <a:pPr lvl="1"/>
            <a:r>
              <a:rPr lang="en-US" sz="2800" dirty="0" smtClean="0"/>
              <a:t>Provided </a:t>
            </a:r>
            <a:r>
              <a:rPr lang="en-US" sz="2800" dirty="0"/>
              <a:t>soon after the event to ensure relevancy to learner</a:t>
            </a:r>
          </a:p>
          <a:p>
            <a:r>
              <a:rPr lang="en-US" sz="2800" dirty="0" smtClean="0"/>
              <a:t>Contains relevant, specific content: </a:t>
            </a:r>
            <a:endParaRPr lang="en-US" sz="2800" dirty="0"/>
          </a:p>
          <a:p>
            <a:pPr lvl="1"/>
            <a:r>
              <a:rPr lang="en-US" sz="2800" dirty="0"/>
              <a:t>Relates to resident’s major learning goals</a:t>
            </a:r>
          </a:p>
          <a:p>
            <a:pPr lvl="1"/>
            <a:r>
              <a:rPr lang="en-US" sz="2800" dirty="0"/>
              <a:t>Considers the </a:t>
            </a:r>
            <a:r>
              <a:rPr lang="en-US" sz="2800" dirty="0" smtClean="0"/>
              <a:t>learner’s </a:t>
            </a:r>
            <a:r>
              <a:rPr lang="en-US" sz="2800" dirty="0"/>
              <a:t>development level</a:t>
            </a:r>
          </a:p>
          <a:p>
            <a:r>
              <a:rPr lang="en-US" sz="2800" dirty="0"/>
              <a:t>Is </a:t>
            </a:r>
            <a:r>
              <a:rPr lang="en-US" sz="2800" dirty="0" smtClean="0"/>
              <a:t>interactive—a dialogue</a:t>
            </a:r>
          </a:p>
          <a:p>
            <a:r>
              <a:rPr lang="en-US" sz="2800" dirty="0"/>
              <a:t>Helps develop </a:t>
            </a:r>
            <a:r>
              <a:rPr lang="en-US" sz="2800" i="1" dirty="0"/>
              <a:t>self-regulation</a:t>
            </a:r>
            <a:r>
              <a:rPr lang="en-US" sz="2800" dirty="0"/>
              <a:t> within </a:t>
            </a:r>
            <a:r>
              <a:rPr lang="en-US" sz="2800" dirty="0" smtClean="0"/>
              <a:t>learners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617220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Brookhart</a:t>
            </a:r>
            <a:r>
              <a:rPr lang="en-US" dirty="0" smtClean="0"/>
              <a:t>, SM. ASCD,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conversation about feedback…</a:t>
            </a:r>
            <a:endParaRPr lang="en-US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58674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Establishing the relationship with the learner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Active engagement of the learner in goal-setting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Techniques of direct observation</a:t>
            </a:r>
          </a:p>
          <a:p>
            <a:pPr lvl="1">
              <a:lnSpc>
                <a:spcPct val="90000"/>
              </a:lnSpc>
            </a:pPr>
            <a:r>
              <a:rPr lang="en-US" sz="2600" b="1" i="1" dirty="0" smtClean="0"/>
              <a:t>Handling the bear traps</a:t>
            </a:r>
            <a:r>
              <a:rPr lang="is-IS" sz="2600" b="1" i="1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is-IS" sz="2800" dirty="0" smtClean="0"/>
              <a:t>Providing feedback (ADAPT), and documenting the observation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3124200"/>
            <a:ext cx="3265714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/>
              <a:t>ASK</a:t>
            </a:r>
            <a:r>
              <a:rPr lang="en-US" sz="4000" dirty="0" smtClean="0"/>
              <a:t>: </a:t>
            </a:r>
            <a:r>
              <a:rPr lang="en-US" sz="4000" i="1" dirty="0" smtClean="0"/>
              <a:t>resident self-assessment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010400" cy="495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Positive regard!</a:t>
            </a:r>
          </a:p>
          <a:p>
            <a:r>
              <a:rPr lang="en-US" sz="2200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Remember the underlying goals: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Resident ability to self-assess and self-regulate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Resident confidence in self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Resident trust in teacher</a:t>
            </a:r>
            <a:endParaRPr lang="en-US" sz="20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79370"/>
            <a:ext cx="5067300" cy="2227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4600" cy="1477962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DISCUSS</a:t>
            </a:r>
            <a:r>
              <a:rPr lang="en-US" sz="4000" dirty="0"/>
              <a:t>: </a:t>
            </a:r>
            <a:r>
              <a:rPr lang="en-US" sz="4000" i="1" dirty="0" smtClean="0"/>
              <a:t>your </a:t>
            </a:r>
            <a:r>
              <a:rPr lang="en-US" sz="4000" i="1" u="sng" dirty="0"/>
              <a:t>observations</a:t>
            </a:r>
            <a:r>
              <a:rPr lang="en-US" sz="4000" i="1" dirty="0"/>
              <a:t> with </a:t>
            </a:r>
            <a:r>
              <a:rPr lang="en-US" sz="4400" i="1" dirty="0" smtClean="0"/>
              <a:t>resident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010400" cy="495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Based </a:t>
            </a:r>
            <a:r>
              <a:rPr lang="en-US" sz="2600" dirty="0"/>
              <a:t>on first-hand </a:t>
            </a:r>
            <a:r>
              <a:rPr lang="en-US" sz="2600" dirty="0" smtClean="0"/>
              <a:t>data: </a:t>
            </a:r>
            <a:r>
              <a:rPr lang="en-US" sz="2600" b="1" i="1" dirty="0" smtClean="0"/>
              <a:t>direct </a:t>
            </a:r>
            <a:r>
              <a:rPr lang="en-US" sz="2600" b="1" i="1" dirty="0"/>
              <a:t>observation</a:t>
            </a:r>
          </a:p>
          <a:p>
            <a:r>
              <a:rPr lang="en-US" sz="2600" dirty="0"/>
              <a:t>Limited to behaviors that are changeable: DIRECTED TOWARDS IMPROVEMENT</a:t>
            </a:r>
          </a:p>
          <a:p>
            <a:r>
              <a:rPr lang="en-US" sz="2600" dirty="0"/>
              <a:t>Phrased in descriptive language:  SPECIFIC</a:t>
            </a:r>
          </a:p>
          <a:p>
            <a:r>
              <a:rPr lang="en-US" sz="2600" dirty="0"/>
              <a:t>Specific performances, not generalizations: CONSIDERATE</a:t>
            </a:r>
          </a:p>
          <a:p>
            <a:r>
              <a:rPr lang="en-US" sz="2600" dirty="0"/>
              <a:t>Subjective data should be labeled as such</a:t>
            </a:r>
          </a:p>
          <a:p>
            <a:r>
              <a:rPr lang="en-US" sz="2600" dirty="0"/>
              <a:t>Actions are emphasized, not assumed intentions behind the </a:t>
            </a:r>
            <a:r>
              <a:rPr lang="en-US" sz="2600" dirty="0" smtClean="0"/>
              <a:t>actions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8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/>
              <a:t>ASK</a:t>
            </a:r>
            <a:r>
              <a:rPr lang="en-US" sz="4000" dirty="0" smtClean="0"/>
              <a:t>: </a:t>
            </a:r>
            <a:r>
              <a:rPr lang="en-US" sz="4000" i="1" dirty="0" smtClean="0"/>
              <a:t>reflective dialogue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010400" cy="495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Identify what was done WELL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Discuss resident’s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self-assessed areas for improvement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first, ask how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he/she might improve </a:t>
            </a:r>
            <a:endParaRPr lang="en-US" sz="22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Identify what the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learner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might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improve on that he/she did not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identify, </a:t>
            </a:r>
            <a:r>
              <a:rPr lang="en-US" sz="2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and explore improvement strategies with him/her. </a:t>
            </a:r>
            <a:endParaRPr lang="en-US" sz="22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89119"/>
            <a:ext cx="295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4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Time</a:t>
            </a:r>
            <a:r>
              <a:rPr lang="is-IS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629400" cy="5102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Schedule time</a:t>
            </a:r>
          </a:p>
          <a:p>
            <a:pPr lvl="1"/>
            <a:r>
              <a:rPr lang="en-US" sz="2600" dirty="0" smtClean="0"/>
              <a:t>OK to “start slowly”, but </a:t>
            </a:r>
            <a:r>
              <a:rPr lang="en-US" sz="2600" u="sng" dirty="0" smtClean="0"/>
              <a:t>must</a:t>
            </a:r>
            <a:r>
              <a:rPr lang="en-US" sz="2600" dirty="0" smtClean="0"/>
              <a:t> be regularly planned</a:t>
            </a:r>
          </a:p>
          <a:p>
            <a:r>
              <a:rPr lang="en-US" sz="2800" dirty="0" smtClean="0"/>
              <a:t>Look for efficiencies</a:t>
            </a:r>
          </a:p>
          <a:p>
            <a:pPr lvl="1"/>
            <a:r>
              <a:rPr lang="en-US" sz="2600" dirty="0" smtClean="0"/>
              <a:t>Overlapping work anyway</a:t>
            </a:r>
          </a:p>
          <a:p>
            <a:pPr lvl="1"/>
            <a:r>
              <a:rPr lang="en-US" sz="2600" dirty="0" smtClean="0"/>
              <a:t>Consider in-room </a:t>
            </a:r>
            <a:r>
              <a:rPr lang="en-US" sz="2600" dirty="0" err="1" smtClean="0"/>
              <a:t>precepting</a:t>
            </a:r>
            <a:r>
              <a:rPr lang="en-US" sz="2600" dirty="0" smtClean="0"/>
              <a:t> as partial “surrogate”</a:t>
            </a:r>
          </a:p>
          <a:p>
            <a:r>
              <a:rPr lang="en-US" sz="2800" dirty="0" smtClean="0"/>
              <a:t>THIS IS A CRITICAL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TEACHING ROLE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03064"/>
            <a:ext cx="3848100" cy="21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Patient </a:t>
            </a:r>
            <a:r>
              <a:rPr lang="en-US" sz="2400" dirty="0"/>
              <a:t>declines </a:t>
            </a:r>
            <a:r>
              <a:rPr lang="en-US" sz="2400" dirty="0" smtClean="0"/>
              <a:t>being observed: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Respect patient preference unless safety concern.</a:t>
            </a:r>
            <a:endParaRPr lang="en-US" sz="2400" dirty="0"/>
          </a:p>
          <a:p>
            <a:r>
              <a:rPr lang="en-US" sz="2400" dirty="0"/>
              <a:t>Patient raises new issues:</a:t>
            </a:r>
          </a:p>
          <a:p>
            <a:pPr lvl="1"/>
            <a:r>
              <a:rPr lang="en-US" sz="2400" dirty="0" smtClean="0"/>
              <a:t>Have resident explore </a:t>
            </a:r>
            <a:r>
              <a:rPr lang="en-US" sz="2400" dirty="0"/>
              <a:t>issues with </a:t>
            </a:r>
            <a:r>
              <a:rPr lang="en-US" sz="2400" dirty="0" smtClean="0"/>
              <a:t>patient if appropriate.</a:t>
            </a:r>
            <a:endParaRPr lang="en-US" sz="2400" dirty="0"/>
          </a:p>
          <a:p>
            <a:r>
              <a:rPr lang="en-US" sz="2400" dirty="0" smtClean="0"/>
              <a:t>Resident </a:t>
            </a:r>
            <a:r>
              <a:rPr lang="en-US" sz="2400" dirty="0"/>
              <a:t>isn’t sure of assessment or plan, and needs to do more investigation and discussion:</a:t>
            </a:r>
          </a:p>
          <a:p>
            <a:pPr lvl="1"/>
            <a:r>
              <a:rPr lang="en-US" sz="2400" dirty="0"/>
              <a:t>Discuss with the patient that research and discussion is needed, and that one of the team will be back with them that day to </a:t>
            </a:r>
            <a:r>
              <a:rPr lang="en-US" sz="2400" dirty="0" smtClean="0"/>
              <a:t>follow up </a:t>
            </a:r>
            <a:r>
              <a:rPr lang="en-US" sz="2400" dirty="0"/>
              <a:t>in detail.</a:t>
            </a:r>
          </a:p>
          <a:p>
            <a:r>
              <a:rPr lang="en-US" sz="2400" dirty="0" smtClean="0"/>
              <a:t>Faculty disagrees with resident about direction of visit:</a:t>
            </a:r>
            <a:endParaRPr lang="en-US" sz="2400" dirty="0"/>
          </a:p>
          <a:p>
            <a:pPr lvl="1"/>
            <a:r>
              <a:rPr lang="en-US" sz="2400" dirty="0" smtClean="0"/>
              <a:t>Consider </a:t>
            </a:r>
            <a:r>
              <a:rPr lang="en-US" sz="2400" dirty="0"/>
              <a:t>taking a “time-out” </a:t>
            </a:r>
            <a:r>
              <a:rPr lang="en-US" sz="2400" dirty="0" smtClean="0"/>
              <a:t>to </a:t>
            </a:r>
            <a:r>
              <a:rPr lang="en-US" sz="2400" dirty="0"/>
              <a:t>discuss and regroup outside of the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residents during direct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Residents in the lead </a:t>
            </a:r>
            <a:r>
              <a:rPr lang="en-US" sz="2400" dirty="0"/>
              <a:t>in talking with the patient and family, and team members.</a:t>
            </a:r>
          </a:p>
          <a:p>
            <a:r>
              <a:rPr lang="en-US" sz="2400" dirty="0"/>
              <a:t>Resident decisions supported, and disagreements handled appropriate to situation.</a:t>
            </a:r>
          </a:p>
          <a:p>
            <a:r>
              <a:rPr lang="en-US" sz="2400" dirty="0"/>
              <a:t>Support for efficient process.</a:t>
            </a:r>
          </a:p>
          <a:p>
            <a:r>
              <a:rPr lang="en-US" sz="2400" dirty="0" smtClean="0"/>
              <a:t>Identify </a:t>
            </a:r>
            <a:r>
              <a:rPr lang="en-US" sz="2400" dirty="0"/>
              <a:t>teaching topics.</a:t>
            </a:r>
          </a:p>
          <a:p>
            <a:r>
              <a:rPr lang="en-US" sz="2400" dirty="0" smtClean="0"/>
              <a:t>Model </a:t>
            </a:r>
            <a:r>
              <a:rPr lang="en-US" sz="2400" dirty="0"/>
              <a:t>effective feedback.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10097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supporting residents during direct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Shaming </a:t>
            </a:r>
            <a:r>
              <a:rPr lang="en-US" sz="2400" dirty="0"/>
              <a:t>the resident in front of patients and/or other team members.</a:t>
            </a:r>
          </a:p>
          <a:p>
            <a:r>
              <a:rPr lang="en-US" sz="2400" dirty="0"/>
              <a:t>Taking over “control</a:t>
            </a:r>
            <a:r>
              <a:rPr lang="en-US" sz="2400" dirty="0" smtClean="0"/>
              <a:t>” (of either/and the visit and the feedback).</a:t>
            </a:r>
            <a:endParaRPr lang="en-US" sz="2400" dirty="0"/>
          </a:p>
          <a:p>
            <a:r>
              <a:rPr lang="en-US" sz="2400" dirty="0"/>
              <a:t>Making </a:t>
            </a:r>
            <a:r>
              <a:rPr lang="en-US" sz="2400" dirty="0" smtClean="0"/>
              <a:t>work </a:t>
            </a:r>
            <a:r>
              <a:rPr lang="en-US" sz="2400" dirty="0"/>
              <a:t>inefficient.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8118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POLL: what advice or questions do you have?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text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Direct observation: </a:t>
            </a:r>
            <a:r>
              <a:rPr lang="en-US" sz="3200" dirty="0"/>
              <a:t>k</a:t>
            </a:r>
            <a:r>
              <a:rPr lang="en-US" sz="3200" dirty="0" smtClean="0"/>
              <a:t>ey </a:t>
            </a:r>
            <a:r>
              <a:rPr lang="en-US" sz="3200" dirty="0"/>
              <a:t>c</a:t>
            </a:r>
            <a:r>
              <a:rPr lang="en-US" sz="3200" dirty="0" smtClean="0"/>
              <a:t>oncepts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162801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Learner is at the center:  seeks information, responds to comments, forms new goals.</a:t>
            </a:r>
          </a:p>
          <a:p>
            <a:r>
              <a:rPr lang="en-US" sz="2800" dirty="0" smtClean="0"/>
              <a:t>Prior to observation:  orientation/briefing; anticipate feedback;  working towards self-evaluation and personal initiatives.</a:t>
            </a:r>
          </a:p>
          <a:p>
            <a:r>
              <a:rPr lang="en-US" sz="2800" dirty="0" smtClean="0"/>
              <a:t>After observation:  working towards sustainable assessment.</a:t>
            </a:r>
          </a:p>
          <a:p>
            <a:r>
              <a:rPr lang="en-US" sz="2800" dirty="0" smtClean="0"/>
              <a:t>Importance of emotion, culture, relationships:  TRUST.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635170"/>
            <a:ext cx="476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147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POLL:  Your Direct Observation Experiences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81200"/>
            <a:ext cx="6347714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smtClean="0"/>
              <a:t>Which techniques does your program currently use (</a:t>
            </a:r>
            <a:r>
              <a:rPr lang="en-US" sz="2800" i="1" u="sng" dirty="0" smtClean="0"/>
              <a:t>exclude</a:t>
            </a:r>
            <a:r>
              <a:rPr lang="en-US" sz="2800" i="1" dirty="0" smtClean="0"/>
              <a:t> procedures)?</a:t>
            </a:r>
          </a:p>
          <a:p>
            <a:r>
              <a:rPr lang="en-US" sz="2800" i="1" dirty="0" smtClean="0"/>
              <a:t>Direct observation of full visit</a:t>
            </a:r>
          </a:p>
          <a:p>
            <a:r>
              <a:rPr lang="en-US" sz="2800" i="1" dirty="0" smtClean="0"/>
              <a:t>Direct observation of partial visit</a:t>
            </a:r>
          </a:p>
          <a:p>
            <a:r>
              <a:rPr lang="en-US" sz="2800" i="1" dirty="0" smtClean="0"/>
              <a:t>In-room </a:t>
            </a:r>
            <a:r>
              <a:rPr lang="en-US" sz="2800" i="1" dirty="0" err="1" smtClean="0"/>
              <a:t>precepting</a:t>
            </a:r>
            <a:r>
              <a:rPr lang="en-US" sz="2800" i="1" dirty="0" smtClean="0"/>
              <a:t>/presentations</a:t>
            </a:r>
          </a:p>
          <a:p>
            <a:r>
              <a:rPr lang="en-US" sz="2800" i="1" dirty="0" smtClean="0"/>
              <a:t>Video real-time observation</a:t>
            </a:r>
          </a:p>
          <a:p>
            <a:r>
              <a:rPr lang="en-US" sz="2800" i="1" dirty="0" smtClean="0"/>
              <a:t>Video review of visit</a:t>
            </a:r>
          </a:p>
          <a:p>
            <a:r>
              <a:rPr lang="en-US" sz="2800" i="1" dirty="0" smtClean="0"/>
              <a:t>Simulations/OSCE</a:t>
            </a:r>
          </a:p>
          <a:p>
            <a:r>
              <a:rPr lang="en-US" sz="2800" i="1" dirty="0" smtClean="0"/>
              <a:t>Other?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147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POLL:  Your Direct Observation Experiences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How often would a resident in your program </a:t>
            </a:r>
            <a:r>
              <a:rPr lang="en-US" sz="2800" dirty="0" smtClean="0"/>
              <a:t>be</a:t>
            </a:r>
            <a:r>
              <a:rPr lang="en-US" sz="2800" i="1" dirty="0" smtClean="0"/>
              <a:t> directly observed (</a:t>
            </a:r>
            <a:r>
              <a:rPr lang="en-US" sz="2800" i="1" u="sng" dirty="0" smtClean="0"/>
              <a:t>exclude</a:t>
            </a:r>
            <a:r>
              <a:rPr lang="en-US" sz="2800" i="1" dirty="0" smtClean="0"/>
              <a:t> procedures)?</a:t>
            </a:r>
          </a:p>
          <a:p>
            <a:r>
              <a:rPr lang="en-US" sz="2800" i="1" dirty="0" smtClean="0"/>
              <a:t>Daily</a:t>
            </a:r>
          </a:p>
          <a:p>
            <a:r>
              <a:rPr lang="en-US" sz="2800" i="1" dirty="0" smtClean="0"/>
              <a:t>Weekly</a:t>
            </a:r>
          </a:p>
          <a:p>
            <a:r>
              <a:rPr lang="en-US" sz="2800" i="1" dirty="0" smtClean="0"/>
              <a:t>Every other week</a:t>
            </a:r>
          </a:p>
          <a:p>
            <a:r>
              <a:rPr lang="en-US" sz="2800" i="1" dirty="0" smtClean="0"/>
              <a:t>Monthly</a:t>
            </a:r>
          </a:p>
          <a:p>
            <a:r>
              <a:rPr lang="en-US" sz="2800" i="1" dirty="0" smtClean="0"/>
              <a:t>Quarterly</a:t>
            </a:r>
          </a:p>
          <a:p>
            <a:r>
              <a:rPr lang="en-US" sz="2800" i="1" dirty="0" smtClean="0"/>
              <a:t>Less often</a:t>
            </a:r>
            <a:r>
              <a:rPr lang="is-IS" sz="2800" i="1" dirty="0" smtClean="0"/>
              <a:t>…</a:t>
            </a:r>
            <a:endParaRPr lang="en-US" sz="2800" i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Establishing </a:t>
            </a:r>
            <a:r>
              <a:rPr lang="en-US" b="1" dirty="0" smtClean="0"/>
              <a:t>the </a:t>
            </a:r>
            <a:r>
              <a:rPr lang="en-US" b="1" dirty="0"/>
              <a:t>relationship with the learner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30400"/>
            <a:ext cx="6858000" cy="4622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Teacher:  </a:t>
            </a:r>
          </a:p>
          <a:p>
            <a:pPr lvl="1"/>
            <a:r>
              <a:rPr lang="en-US" sz="2600" dirty="0"/>
              <a:t>Underscores strengths of learners’ performances</a:t>
            </a:r>
          </a:p>
          <a:p>
            <a:pPr lvl="1"/>
            <a:r>
              <a:rPr lang="en-US" sz="2600" dirty="0" smtClean="0"/>
              <a:t>Knows </a:t>
            </a:r>
            <a:r>
              <a:rPr lang="en-US" sz="2600" dirty="0"/>
              <a:t>learners’ developmental levels:  push towards greater capability </a:t>
            </a:r>
          </a:p>
          <a:p>
            <a:r>
              <a:rPr lang="en-US" sz="2600" b="1" dirty="0"/>
              <a:t>Learner:</a:t>
            </a:r>
          </a:p>
          <a:p>
            <a:pPr lvl="1"/>
            <a:r>
              <a:rPr lang="en-US" sz="2600" dirty="0" smtClean="0"/>
              <a:t>Develops trust/safety in teachers</a:t>
            </a:r>
            <a:endParaRPr lang="en-US" sz="2600" dirty="0"/>
          </a:p>
          <a:p>
            <a:pPr lvl="1"/>
            <a:r>
              <a:rPr lang="en-US" sz="2600" dirty="0"/>
              <a:t>More likely they will explore and ask questions </a:t>
            </a:r>
            <a:r>
              <a:rPr lang="en-US" sz="2600" dirty="0" smtClean="0"/>
              <a:t>freely</a:t>
            </a:r>
          </a:p>
          <a:p>
            <a:r>
              <a:rPr lang="en-US" sz="3000" b="1" dirty="0"/>
              <a:t>Teacher and learner working </a:t>
            </a:r>
            <a:r>
              <a:rPr lang="en-US" sz="3000" b="1" i="1" dirty="0"/>
              <a:t>together</a:t>
            </a:r>
            <a:r>
              <a:rPr lang="en-US" sz="3000" b="1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067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Active engagement of the learner in goal-setting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6858000" cy="4572000"/>
          </a:xfrm>
        </p:spPr>
        <p:txBody>
          <a:bodyPr>
            <a:normAutofit/>
          </a:bodyPr>
          <a:lstStyle/>
          <a:p>
            <a:r>
              <a:rPr lang="en-US" sz="2600" b="1" dirty="0"/>
              <a:t>Teacher:  </a:t>
            </a:r>
          </a:p>
          <a:p>
            <a:pPr lvl="1"/>
            <a:r>
              <a:rPr lang="en-US" sz="2600" u="sng" dirty="0" smtClean="0"/>
              <a:t>Planned</a:t>
            </a:r>
            <a:r>
              <a:rPr lang="en-US" sz="2600" dirty="0" smtClean="0"/>
              <a:t> </a:t>
            </a:r>
            <a:r>
              <a:rPr lang="en-US" sz="2600" dirty="0"/>
              <a:t>experiences</a:t>
            </a:r>
          </a:p>
          <a:p>
            <a:pPr lvl="1"/>
            <a:r>
              <a:rPr lang="en-US" sz="2600" dirty="0"/>
              <a:t>Time allocated</a:t>
            </a:r>
          </a:p>
          <a:p>
            <a:r>
              <a:rPr lang="en-US" sz="2600" b="1" dirty="0" smtClean="0"/>
              <a:t>Learner:</a:t>
            </a:r>
          </a:p>
          <a:p>
            <a:pPr lvl="1"/>
            <a:r>
              <a:rPr lang="en-US" sz="2400" dirty="0" smtClean="0"/>
              <a:t>Identifies learning goals</a:t>
            </a:r>
          </a:p>
          <a:p>
            <a:pPr lvl="1"/>
            <a:r>
              <a:rPr lang="en-US" sz="2400" dirty="0" smtClean="0"/>
              <a:t>Uncovers “blocks”</a:t>
            </a:r>
          </a:p>
          <a:p>
            <a:pPr lvl="1"/>
            <a:r>
              <a:rPr lang="en-US" sz="2400" dirty="0" smtClean="0"/>
              <a:t>Clarifies process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37375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s-IS" b="1" dirty="0"/>
              <a:t>Providing feedback (ADAPT), and documenting the observation</a:t>
            </a:r>
            <a:endParaRPr 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6858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700" dirty="0" smtClean="0"/>
              <a:t>A: ASK: resident assesses, identifies learning points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dirty="0" smtClean="0"/>
              <a:t>D: DISCUSS: faculty responds, reinforces, identifies additional learning points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dirty="0" smtClean="0"/>
              <a:t>A: ASK: clarification and reflection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dirty="0" smtClean="0"/>
              <a:t>PT: PLAN TOGETHER: resident identifies strengths, areas for improvement, and specific plan for ”next time”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dirty="0" smtClean="0"/>
              <a:t>Documentation: “field notes” or other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3128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conversation about feedback…</a:t>
            </a:r>
            <a:endParaRPr lang="en-US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68580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Establishing a relationship with the learner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Active engagement of the learner in goal-setting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Techniques of direct observation</a:t>
            </a:r>
          </a:p>
          <a:p>
            <a:pPr lvl="1">
              <a:lnSpc>
                <a:spcPct val="90000"/>
              </a:lnSpc>
            </a:pPr>
            <a:r>
              <a:rPr lang="en-US" sz="2600" b="1" i="1" dirty="0" smtClean="0"/>
              <a:t>Handling the bear traps</a:t>
            </a:r>
            <a:r>
              <a:rPr lang="is-IS" sz="2600" b="1" i="1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is-IS" sz="2800" dirty="0" smtClean="0"/>
              <a:t>Providing feedback (ADAPT), and documenting the observation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4759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3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POLL: What “bear traps” have you experienced in directly observing residents?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743200"/>
            <a:ext cx="6347714" cy="3298163"/>
          </a:xfrm>
        </p:spPr>
        <p:txBody>
          <a:bodyPr/>
          <a:lstStyle/>
          <a:p>
            <a:r>
              <a:rPr lang="en-US" dirty="0" smtClean="0"/>
              <a:t>Free text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1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41390</TotalTime>
  <Words>1083</Words>
  <Application>Microsoft Office PowerPoint</Application>
  <PresentationFormat>On-screen Show (4:3)</PresentationFormat>
  <Paragraphs>166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Trebuchet MS</vt:lpstr>
      <vt:lpstr>Wingdings 3</vt:lpstr>
      <vt:lpstr>Facet</vt:lpstr>
      <vt:lpstr>DIRECT OBSERVATION  of LEARNERS</vt:lpstr>
      <vt:lpstr>A conversation about feedback…</vt:lpstr>
      <vt:lpstr>POLL:  Your Direct Observation Experiences</vt:lpstr>
      <vt:lpstr>POLL:  Your Direct Observation Experiences</vt:lpstr>
      <vt:lpstr>Establishing the relationship with the learner</vt:lpstr>
      <vt:lpstr>Active engagement of the learner in goal-setting</vt:lpstr>
      <vt:lpstr>Providing feedback (ADAPT), and documenting the observation</vt:lpstr>
      <vt:lpstr>A conversation about feedback…</vt:lpstr>
      <vt:lpstr>POLL: What “bear traps” have you experienced in directly observing residents?</vt:lpstr>
      <vt:lpstr>Scenario One:  the “competent” resident</vt:lpstr>
      <vt:lpstr>Scenario One:  the “competent” resident</vt:lpstr>
      <vt:lpstr>Scenario One:  the “competent” resident</vt:lpstr>
      <vt:lpstr>Scenario One:  the “not-noticing” resident</vt:lpstr>
      <vt:lpstr>Scenario One:  the “not-noticing” resident</vt:lpstr>
      <vt:lpstr>Scenario One:  the “not-noticing” resident</vt:lpstr>
      <vt:lpstr>Scenario Two:  the “challenging” patient</vt:lpstr>
      <vt:lpstr>Scenario Two  the “challenging” patient</vt:lpstr>
      <vt:lpstr>Scenario Two:  the “challenging” patient</vt:lpstr>
      <vt:lpstr>EFFECTIVE feedback</vt:lpstr>
      <vt:lpstr>ASK: resident self-assessment  </vt:lpstr>
      <vt:lpstr>DISCUSS: your observations with resident   </vt:lpstr>
      <vt:lpstr>ASK: reflective dialogue  </vt:lpstr>
      <vt:lpstr>Time…</vt:lpstr>
      <vt:lpstr>Managing potential problems</vt:lpstr>
      <vt:lpstr>Supporting residents during direct observation</vt:lpstr>
      <vt:lpstr>NOT supporting residents during direct observation</vt:lpstr>
      <vt:lpstr>POLL: what advice or questions do you have?</vt:lpstr>
      <vt:lpstr>Direct observation: key concepts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AND RECEIVING EFFECTIVE FEEDBACK</dc:title>
  <dc:creator>mdankosk</dc:creator>
  <cp:lastModifiedBy>Jennifer Ames</cp:lastModifiedBy>
  <cp:revision>300</cp:revision>
  <cp:lastPrinted>2014-12-29T16:57:21Z</cp:lastPrinted>
  <dcterms:created xsi:type="dcterms:W3CDTF">2015-02-22T01:06:03Z</dcterms:created>
  <dcterms:modified xsi:type="dcterms:W3CDTF">2017-10-02T15:55:54Z</dcterms:modified>
</cp:coreProperties>
</file>