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4" r:id="rId1"/>
  </p:sldMasterIdLst>
  <p:notesMasterIdLst>
    <p:notesMasterId r:id="rId30"/>
  </p:notesMasterIdLst>
  <p:handoutMasterIdLst>
    <p:handoutMasterId r:id="rId31"/>
  </p:handoutMasterIdLst>
  <p:sldIdLst>
    <p:sldId id="257" r:id="rId2"/>
    <p:sldId id="323" r:id="rId3"/>
    <p:sldId id="291" r:id="rId4"/>
    <p:sldId id="259" r:id="rId5"/>
    <p:sldId id="320" r:id="rId6"/>
    <p:sldId id="321" r:id="rId7"/>
    <p:sldId id="260" r:id="rId8"/>
    <p:sldId id="310" r:id="rId9"/>
    <p:sldId id="262" r:id="rId10"/>
    <p:sldId id="273" r:id="rId11"/>
    <p:sldId id="312" r:id="rId12"/>
    <p:sldId id="326" r:id="rId13"/>
    <p:sldId id="278" r:id="rId14"/>
    <p:sldId id="283" r:id="rId15"/>
    <p:sldId id="263" r:id="rId16"/>
    <p:sldId id="296" r:id="rId17"/>
    <p:sldId id="301" r:id="rId18"/>
    <p:sldId id="270" r:id="rId19"/>
    <p:sldId id="287" r:id="rId20"/>
    <p:sldId id="289" r:id="rId21"/>
    <p:sldId id="338" r:id="rId22"/>
    <p:sldId id="327" r:id="rId23"/>
    <p:sldId id="328" r:id="rId24"/>
    <p:sldId id="330" r:id="rId25"/>
    <p:sldId id="333" r:id="rId26"/>
    <p:sldId id="337" r:id="rId27"/>
    <p:sldId id="334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6D9440-2488-8240-B3EE-57034AFADDEC}">
          <p14:sldIdLst>
            <p14:sldId id="257"/>
            <p14:sldId id="323"/>
            <p14:sldId id="291"/>
            <p14:sldId id="259"/>
            <p14:sldId id="320"/>
            <p14:sldId id="321"/>
            <p14:sldId id="260"/>
            <p14:sldId id="310"/>
            <p14:sldId id="262"/>
            <p14:sldId id="273"/>
            <p14:sldId id="312"/>
            <p14:sldId id="326"/>
            <p14:sldId id="278"/>
            <p14:sldId id="283"/>
            <p14:sldId id="263"/>
            <p14:sldId id="296"/>
            <p14:sldId id="301"/>
            <p14:sldId id="270"/>
            <p14:sldId id="287"/>
            <p14:sldId id="289"/>
            <p14:sldId id="338"/>
            <p14:sldId id="327"/>
            <p14:sldId id="328"/>
            <p14:sldId id="330"/>
            <p14:sldId id="333"/>
            <p14:sldId id="337"/>
            <p14:sldId id="334"/>
            <p14:sldId id="271"/>
          </p14:sldIdLst>
        </p14:section>
        <p14:section name="Untitled Section" id="{C15C669C-5437-E648-96D8-BBB6A0889CD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323">
          <p15:clr>
            <a:srgbClr val="A4A3A4"/>
          </p15:clr>
        </p15:guide>
        <p15:guide id="4" pos="3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77" autoAdjust="0"/>
    <p:restoredTop sz="95982" autoAdjust="0"/>
  </p:normalViewPr>
  <p:slideViewPr>
    <p:cSldViewPr snapToGrid="0" snapToObjects="1">
      <p:cViewPr varScale="1">
        <p:scale>
          <a:sx n="107" d="100"/>
          <a:sy n="107" d="100"/>
        </p:scale>
        <p:origin x="1620" y="114"/>
      </p:cViewPr>
      <p:guideLst>
        <p:guide orient="horz" pos="2160"/>
        <p:guide pos="2880"/>
        <p:guide orient="horz" pos="1323"/>
        <p:guide pos="3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21EDE-EBF9-0C44-A2DA-C209CE86D48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7C49EF-2E40-6048-ADC5-84904D201FD4}">
      <dgm:prSet phldrT="[Text]" custT="1"/>
      <dgm:spPr/>
      <dgm:t>
        <a:bodyPr/>
        <a:lstStyle/>
        <a:p>
          <a:r>
            <a:rPr lang="en-US" sz="2000" dirty="0" smtClean="0">
              <a:latin typeface="Helvetica"/>
              <a:cs typeface="Helvetica"/>
            </a:rPr>
            <a:t>Site Director collects feedback from preceptors about student’s performance.</a:t>
          </a:r>
          <a:endParaRPr lang="en-US" sz="2000" dirty="0">
            <a:latin typeface="Helvetica"/>
            <a:cs typeface="Helvetica"/>
          </a:endParaRPr>
        </a:p>
      </dgm:t>
    </dgm:pt>
    <dgm:pt modelId="{CF275BE2-6813-9540-9D2A-3787BB0F9E35}" type="parTrans" cxnId="{FBD81C69-72C9-1C4D-9E4F-62A7FBCBA8DE}">
      <dgm:prSet/>
      <dgm:spPr/>
      <dgm:t>
        <a:bodyPr/>
        <a:lstStyle/>
        <a:p>
          <a:endParaRPr lang="en-US"/>
        </a:p>
      </dgm:t>
    </dgm:pt>
    <dgm:pt modelId="{A959CA7F-7785-6843-810A-3F668B1A2571}" type="sibTrans" cxnId="{FBD81C69-72C9-1C4D-9E4F-62A7FBCBA8DE}">
      <dgm:prSet/>
      <dgm:spPr>
        <a:solidFill>
          <a:schemeClr val="bg2"/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7E0170B3-360C-4D45-9E79-CFC10172A929}">
      <dgm:prSet custT="1"/>
      <dgm:spPr/>
      <dgm:t>
        <a:bodyPr/>
        <a:lstStyle/>
        <a:p>
          <a:r>
            <a:rPr lang="en-US" sz="2000" dirty="0" smtClean="0">
              <a:latin typeface="Helvetica"/>
              <a:cs typeface="Helvetica"/>
            </a:rPr>
            <a:t>Final grades are assigned by Clerkship Directors at the Seattle office based on the site’s scores and final exam performance. </a:t>
          </a:r>
          <a:endParaRPr lang="en-US" sz="2000" dirty="0">
            <a:latin typeface="Helvetica"/>
            <a:cs typeface="Helvetica"/>
          </a:endParaRPr>
        </a:p>
      </dgm:t>
    </dgm:pt>
    <dgm:pt modelId="{8F81C7DE-04CD-E44C-B091-128EECA244E4}" type="parTrans" cxnId="{44F9B268-B399-4346-931D-4ED32AC29BB5}">
      <dgm:prSet/>
      <dgm:spPr/>
      <dgm:t>
        <a:bodyPr/>
        <a:lstStyle/>
        <a:p>
          <a:endParaRPr lang="en-US"/>
        </a:p>
      </dgm:t>
    </dgm:pt>
    <dgm:pt modelId="{63A1DF38-19DA-CE47-BCFB-4E41FD536F51}" type="sibTrans" cxnId="{44F9B268-B399-4346-931D-4ED32AC29BB5}">
      <dgm:prSet/>
      <dgm:spPr/>
      <dgm:t>
        <a:bodyPr/>
        <a:lstStyle/>
        <a:p>
          <a:endParaRPr lang="en-US"/>
        </a:p>
      </dgm:t>
    </dgm:pt>
    <dgm:pt modelId="{0B5A722D-0476-5546-BB13-D2A4C6C195E4}">
      <dgm:prSet/>
      <dgm:spPr/>
      <dgm:t>
        <a:bodyPr/>
        <a:lstStyle/>
        <a:p>
          <a:r>
            <a:rPr lang="en-US" dirty="0" smtClean="0">
              <a:latin typeface="Helvetica"/>
              <a:cs typeface="Helvetica"/>
            </a:rPr>
            <a:t>Site Director incorporates feedback into preliminary grade form considering depth, length of time, and when each faculty worked with the student. </a:t>
          </a:r>
          <a:endParaRPr lang="en-US" dirty="0">
            <a:latin typeface="Helvetica"/>
            <a:cs typeface="Helvetica"/>
          </a:endParaRPr>
        </a:p>
      </dgm:t>
    </dgm:pt>
    <dgm:pt modelId="{9CF033B8-54B2-2A41-85BF-DFE8D6954B98}" type="parTrans" cxnId="{96F8FC4E-B85A-BF46-9327-4D8EB791A382}">
      <dgm:prSet/>
      <dgm:spPr/>
      <dgm:t>
        <a:bodyPr/>
        <a:lstStyle/>
        <a:p>
          <a:endParaRPr lang="en-US"/>
        </a:p>
      </dgm:t>
    </dgm:pt>
    <dgm:pt modelId="{207E7A7B-F46C-C44F-81DD-3C2EE70E2112}" type="sibTrans" cxnId="{96F8FC4E-B85A-BF46-9327-4D8EB791A382}">
      <dgm:prSet/>
      <dgm:spPr>
        <a:solidFill>
          <a:schemeClr val="bg2"/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39093C0D-6A1A-F74F-A90A-03DB9668A699}" type="pres">
      <dgm:prSet presAssocID="{B3621EDE-EBF9-0C44-A2DA-C209CE86D4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92686-10E5-BC46-936A-92CE8F526766}" type="pres">
      <dgm:prSet presAssocID="{B3621EDE-EBF9-0C44-A2DA-C209CE86D488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3076449C-E2D0-A340-9367-F57F49619C1A}" type="pres">
      <dgm:prSet presAssocID="{B3621EDE-EBF9-0C44-A2DA-C209CE86D48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16484-05DA-0240-BDF2-4A95BEF9BEF9}" type="pres">
      <dgm:prSet presAssocID="{B3621EDE-EBF9-0C44-A2DA-C209CE86D488}" presName="ThreeNodes_2" presStyleLbl="node1" presStyleIdx="1" presStyleCnt="3" custScaleX="103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9ECE0-F7A9-2140-A0F1-A4C79D007538}" type="pres">
      <dgm:prSet presAssocID="{B3621EDE-EBF9-0C44-A2DA-C209CE86D48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0D96F-255E-5641-B24E-D2EC7B806B70}" type="pres">
      <dgm:prSet presAssocID="{B3621EDE-EBF9-0C44-A2DA-C209CE86D4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82E53-372B-AD44-B694-FF59C1492963}" type="pres">
      <dgm:prSet presAssocID="{B3621EDE-EBF9-0C44-A2DA-C209CE86D4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F30EE-B045-A84A-BE75-364EB5F225DC}" type="pres">
      <dgm:prSet presAssocID="{B3621EDE-EBF9-0C44-A2DA-C209CE86D4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BA080-558D-F342-ADF0-7D66397107C2}" type="pres">
      <dgm:prSet presAssocID="{B3621EDE-EBF9-0C44-A2DA-C209CE86D4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135B9-5E57-4748-97EA-623AA91A67B8}" type="pres">
      <dgm:prSet presAssocID="{B3621EDE-EBF9-0C44-A2DA-C209CE86D4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2B171F-6950-B24C-8985-BE6DFDBDC165}" type="presOf" srcId="{207C49EF-2E40-6048-ADC5-84904D201FD4}" destId="{3076449C-E2D0-A340-9367-F57F49619C1A}" srcOrd="0" destOrd="0" presId="urn:microsoft.com/office/officeart/2005/8/layout/vProcess5"/>
    <dgm:cxn modelId="{B633413B-A108-6346-98BC-14B93146458E}" type="presOf" srcId="{A959CA7F-7785-6843-810A-3F668B1A2571}" destId="{D400D96F-255E-5641-B24E-D2EC7B806B70}" srcOrd="0" destOrd="0" presId="urn:microsoft.com/office/officeart/2005/8/layout/vProcess5"/>
    <dgm:cxn modelId="{96F8FC4E-B85A-BF46-9327-4D8EB791A382}" srcId="{B3621EDE-EBF9-0C44-A2DA-C209CE86D488}" destId="{0B5A722D-0476-5546-BB13-D2A4C6C195E4}" srcOrd="1" destOrd="0" parTransId="{9CF033B8-54B2-2A41-85BF-DFE8D6954B98}" sibTransId="{207E7A7B-F46C-C44F-81DD-3C2EE70E2112}"/>
    <dgm:cxn modelId="{9C94C64D-BEAE-2A4F-8151-C21EF9C712AD}" type="presOf" srcId="{0B5A722D-0476-5546-BB13-D2A4C6C195E4}" destId="{8E716484-05DA-0240-BDF2-4A95BEF9BEF9}" srcOrd="0" destOrd="0" presId="urn:microsoft.com/office/officeart/2005/8/layout/vProcess5"/>
    <dgm:cxn modelId="{BD2700FF-D001-4848-BB06-19F81D8DAA85}" type="presOf" srcId="{7E0170B3-360C-4D45-9E79-CFC10172A929}" destId="{9679ECE0-F7A9-2140-A0F1-A4C79D007538}" srcOrd="0" destOrd="0" presId="urn:microsoft.com/office/officeart/2005/8/layout/vProcess5"/>
    <dgm:cxn modelId="{FBD81C69-72C9-1C4D-9E4F-62A7FBCBA8DE}" srcId="{B3621EDE-EBF9-0C44-A2DA-C209CE86D488}" destId="{207C49EF-2E40-6048-ADC5-84904D201FD4}" srcOrd="0" destOrd="0" parTransId="{CF275BE2-6813-9540-9D2A-3787BB0F9E35}" sibTransId="{A959CA7F-7785-6843-810A-3F668B1A2571}"/>
    <dgm:cxn modelId="{1F2D3E56-24A1-5D47-B158-9F4360634E1F}" type="presOf" srcId="{207E7A7B-F46C-C44F-81DD-3C2EE70E2112}" destId="{FA282E53-372B-AD44-B694-FF59C1492963}" srcOrd="0" destOrd="0" presId="urn:microsoft.com/office/officeart/2005/8/layout/vProcess5"/>
    <dgm:cxn modelId="{44F9B268-B399-4346-931D-4ED32AC29BB5}" srcId="{B3621EDE-EBF9-0C44-A2DA-C209CE86D488}" destId="{7E0170B3-360C-4D45-9E79-CFC10172A929}" srcOrd="2" destOrd="0" parTransId="{8F81C7DE-04CD-E44C-B091-128EECA244E4}" sibTransId="{63A1DF38-19DA-CE47-BCFB-4E41FD536F51}"/>
    <dgm:cxn modelId="{841D039F-2E4B-FF49-A03A-780E6DD033D5}" type="presOf" srcId="{B3621EDE-EBF9-0C44-A2DA-C209CE86D488}" destId="{39093C0D-6A1A-F74F-A90A-03DB9668A699}" srcOrd="0" destOrd="0" presId="urn:microsoft.com/office/officeart/2005/8/layout/vProcess5"/>
    <dgm:cxn modelId="{E76C87AB-FBFD-F445-9787-A1A2759F25EF}" type="presOf" srcId="{207C49EF-2E40-6048-ADC5-84904D201FD4}" destId="{400F30EE-B045-A84A-BE75-364EB5F225DC}" srcOrd="1" destOrd="0" presId="urn:microsoft.com/office/officeart/2005/8/layout/vProcess5"/>
    <dgm:cxn modelId="{FBDC34C0-4E2E-264D-A71B-6E3847546CE8}" type="presOf" srcId="{0B5A722D-0476-5546-BB13-D2A4C6C195E4}" destId="{907BA080-558D-F342-ADF0-7D66397107C2}" srcOrd="1" destOrd="0" presId="urn:microsoft.com/office/officeart/2005/8/layout/vProcess5"/>
    <dgm:cxn modelId="{3DF6E1CD-33CF-3D4D-A567-2D3CC7FBC80C}" type="presOf" srcId="{7E0170B3-360C-4D45-9E79-CFC10172A929}" destId="{4FB135B9-5E57-4748-97EA-623AA91A67B8}" srcOrd="1" destOrd="0" presId="urn:microsoft.com/office/officeart/2005/8/layout/vProcess5"/>
    <dgm:cxn modelId="{C210647F-FEC2-4640-9B47-947638EA5ADB}" type="presParOf" srcId="{39093C0D-6A1A-F74F-A90A-03DB9668A699}" destId="{E8392686-10E5-BC46-936A-92CE8F526766}" srcOrd="0" destOrd="0" presId="urn:microsoft.com/office/officeart/2005/8/layout/vProcess5"/>
    <dgm:cxn modelId="{2B649906-16CA-3548-9CE5-0B060B55A34B}" type="presParOf" srcId="{39093C0D-6A1A-F74F-A90A-03DB9668A699}" destId="{3076449C-E2D0-A340-9367-F57F49619C1A}" srcOrd="1" destOrd="0" presId="urn:microsoft.com/office/officeart/2005/8/layout/vProcess5"/>
    <dgm:cxn modelId="{9416B802-111B-AA4C-B864-5C19E819BE1F}" type="presParOf" srcId="{39093C0D-6A1A-F74F-A90A-03DB9668A699}" destId="{8E716484-05DA-0240-BDF2-4A95BEF9BEF9}" srcOrd="2" destOrd="0" presId="urn:microsoft.com/office/officeart/2005/8/layout/vProcess5"/>
    <dgm:cxn modelId="{C581AE53-9090-7649-ACE3-58769AB747CD}" type="presParOf" srcId="{39093C0D-6A1A-F74F-A90A-03DB9668A699}" destId="{9679ECE0-F7A9-2140-A0F1-A4C79D007538}" srcOrd="3" destOrd="0" presId="urn:microsoft.com/office/officeart/2005/8/layout/vProcess5"/>
    <dgm:cxn modelId="{8B4EFD1A-EA5D-6445-B5BB-7F12FDBC5E66}" type="presParOf" srcId="{39093C0D-6A1A-F74F-A90A-03DB9668A699}" destId="{D400D96F-255E-5641-B24E-D2EC7B806B70}" srcOrd="4" destOrd="0" presId="urn:microsoft.com/office/officeart/2005/8/layout/vProcess5"/>
    <dgm:cxn modelId="{65053C8B-3335-1C48-8982-A534BA5554F9}" type="presParOf" srcId="{39093C0D-6A1A-F74F-A90A-03DB9668A699}" destId="{FA282E53-372B-AD44-B694-FF59C1492963}" srcOrd="5" destOrd="0" presId="urn:microsoft.com/office/officeart/2005/8/layout/vProcess5"/>
    <dgm:cxn modelId="{F0A8FA12-7BF1-B34C-A475-5E0714C7296E}" type="presParOf" srcId="{39093C0D-6A1A-F74F-A90A-03DB9668A699}" destId="{400F30EE-B045-A84A-BE75-364EB5F225DC}" srcOrd="6" destOrd="0" presId="urn:microsoft.com/office/officeart/2005/8/layout/vProcess5"/>
    <dgm:cxn modelId="{B1DF9B26-EA4D-E644-9574-F4013C9BE7B1}" type="presParOf" srcId="{39093C0D-6A1A-F74F-A90A-03DB9668A699}" destId="{907BA080-558D-F342-ADF0-7D66397107C2}" srcOrd="7" destOrd="0" presId="urn:microsoft.com/office/officeart/2005/8/layout/vProcess5"/>
    <dgm:cxn modelId="{85A6DC03-FC14-9E4D-8A60-BD4800E47A8B}" type="presParOf" srcId="{39093C0D-6A1A-F74F-A90A-03DB9668A699}" destId="{4FB135B9-5E57-4748-97EA-623AA91A67B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6449C-E2D0-A340-9367-F57F49619C1A}">
      <dsp:nvSpPr>
        <dsp:cNvPr id="0" name=""/>
        <dsp:cNvSpPr/>
      </dsp:nvSpPr>
      <dsp:spPr>
        <a:xfrm>
          <a:off x="0" y="0"/>
          <a:ext cx="6531542" cy="11216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Helvetica"/>
              <a:cs typeface="Helvetica"/>
            </a:rPr>
            <a:t>Site Director collects feedback from preceptors about student’s performance.</a:t>
          </a:r>
          <a:endParaRPr lang="en-US" sz="2000" kern="1200" dirty="0">
            <a:latin typeface="Helvetica"/>
            <a:cs typeface="Helvetica"/>
          </a:endParaRPr>
        </a:p>
      </dsp:txBody>
      <dsp:txXfrm>
        <a:off x="32852" y="32852"/>
        <a:ext cx="5321194" cy="1055946"/>
      </dsp:txXfrm>
    </dsp:sp>
    <dsp:sp modelId="{8E716484-05DA-0240-BDF2-4A95BEF9BEF9}">
      <dsp:nvSpPr>
        <dsp:cNvPr id="0" name=""/>
        <dsp:cNvSpPr/>
      </dsp:nvSpPr>
      <dsp:spPr>
        <a:xfrm>
          <a:off x="474322" y="1308592"/>
          <a:ext cx="6735522" cy="1121650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"/>
              <a:cs typeface="Helvetica"/>
            </a:rPr>
            <a:t>Site Director incorporates feedback into preliminary grade form considering depth, length of time, and when each faculty worked with the student. </a:t>
          </a:r>
          <a:endParaRPr lang="en-US" sz="1800" kern="1200" dirty="0">
            <a:latin typeface="Helvetica"/>
            <a:cs typeface="Helvetica"/>
          </a:endParaRPr>
        </a:p>
      </dsp:txBody>
      <dsp:txXfrm>
        <a:off x="507174" y="1341444"/>
        <a:ext cx="5323666" cy="1055946"/>
      </dsp:txXfrm>
    </dsp:sp>
    <dsp:sp modelId="{9679ECE0-F7A9-2140-A0F1-A4C79D007538}">
      <dsp:nvSpPr>
        <dsp:cNvPr id="0" name=""/>
        <dsp:cNvSpPr/>
      </dsp:nvSpPr>
      <dsp:spPr>
        <a:xfrm>
          <a:off x="1152625" y="2617185"/>
          <a:ext cx="6531542" cy="1121650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Helvetica"/>
              <a:cs typeface="Helvetica"/>
            </a:rPr>
            <a:t>Final grades are assigned by Clerkship Directors at the Seattle office based on the site’s scores and final exam performance. </a:t>
          </a:r>
          <a:endParaRPr lang="en-US" sz="2000" kern="1200" dirty="0">
            <a:latin typeface="Helvetica"/>
            <a:cs typeface="Helvetica"/>
          </a:endParaRPr>
        </a:p>
      </dsp:txBody>
      <dsp:txXfrm>
        <a:off x="1185477" y="2650037"/>
        <a:ext cx="5160453" cy="1055946"/>
      </dsp:txXfrm>
    </dsp:sp>
    <dsp:sp modelId="{D400D96F-255E-5641-B24E-D2EC7B806B70}">
      <dsp:nvSpPr>
        <dsp:cNvPr id="0" name=""/>
        <dsp:cNvSpPr/>
      </dsp:nvSpPr>
      <dsp:spPr>
        <a:xfrm>
          <a:off x="5802469" y="850585"/>
          <a:ext cx="729073" cy="729073"/>
        </a:xfrm>
        <a:prstGeom prst="downArrow">
          <a:avLst>
            <a:gd name="adj1" fmla="val 55000"/>
            <a:gd name="adj2" fmla="val 45000"/>
          </a:avLst>
        </a:prstGeom>
        <a:solidFill>
          <a:schemeClr val="bg2"/>
        </a:solidFill>
        <a:ln w="15875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5966510" y="850585"/>
        <a:ext cx="400991" cy="548627"/>
      </dsp:txXfrm>
    </dsp:sp>
    <dsp:sp modelId="{FA282E53-372B-AD44-B694-FF59C1492963}">
      <dsp:nvSpPr>
        <dsp:cNvPr id="0" name=""/>
        <dsp:cNvSpPr/>
      </dsp:nvSpPr>
      <dsp:spPr>
        <a:xfrm>
          <a:off x="6378782" y="2151700"/>
          <a:ext cx="729073" cy="729073"/>
        </a:xfrm>
        <a:prstGeom prst="downArrow">
          <a:avLst>
            <a:gd name="adj1" fmla="val 55000"/>
            <a:gd name="adj2" fmla="val 45000"/>
          </a:avLst>
        </a:prstGeom>
        <a:solidFill>
          <a:schemeClr val="bg2"/>
        </a:solidFill>
        <a:ln w="15875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6542823" y="2151700"/>
        <a:ext cx="400991" cy="548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7F0EB-4CEC-A94C-8625-3EC87A9370D8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AF3BE-B913-E84A-915E-35193D19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8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B627A-264A-6447-B5CD-C1CFB05EA5FD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83119-D923-C44F-927B-C46442B53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8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83119-D923-C44F-927B-C46442B539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7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83119-D923-C44F-927B-C46442B539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83119-D923-C44F-927B-C46442B539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3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83119-D923-C44F-927B-C46442B539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66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83119-D923-C44F-927B-C46442B539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92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You, clinic manager, whom to call if the student can’t make it,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heavy residency audience, this could also</a:t>
            </a:r>
            <a:r>
              <a:rPr lang="en-US" baseline="0" dirty="0" smtClean="0"/>
              <a:t> be useful to talk about which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 to see, pregame if residents have any questions about patients</a:t>
            </a:r>
          </a:p>
          <a:p>
            <a:r>
              <a:rPr lang="en-US" baseline="0" dirty="0" smtClean="0"/>
              <a:t>Finding out what the student is working on makes it easier to provide feedback at the end,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565B-5C87-2F42-9559-52A9DDE2D5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DB12-91BE-4F41-9ABA-75CEE7387588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94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DB12-91BE-4F41-9ABA-75CEE7387588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2BEC-DCA9-0446-8E08-1C6F8AEBB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4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DB12-91BE-4F41-9ABA-75CEE7387588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2BEC-DCA9-0446-8E08-1C6F8AEBB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2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DB12-91BE-4F41-9ABA-75CEE7387588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2BEC-DCA9-0446-8E08-1C6F8AEBB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DB12-91BE-4F41-9ABA-75CEE7387588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2BEC-DCA9-0446-8E08-1C6F8AEBB5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99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DB12-91BE-4F41-9ABA-75CEE7387588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2BEC-DCA9-0446-8E08-1C6F8AEBB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9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DB12-91BE-4F41-9ABA-75CEE7387588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2BEC-DCA9-0446-8E08-1C6F8AEBB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6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DB12-91BE-4F41-9ABA-75CEE7387588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2BEC-DCA9-0446-8E08-1C6F8AEBB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9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DB12-91BE-4F41-9ABA-75CEE7387588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2BEC-DCA9-0446-8E08-1C6F8AEBB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6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2C8DB12-91BE-4F41-9ABA-75CEE7387588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2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DB12-91BE-4F41-9ABA-75CEE7387588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2BEC-DCA9-0446-8E08-1C6F8AEBB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5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C8DB12-91BE-4F41-9ABA-75CEE7387588}" type="datetimeFigureOut">
              <a:rPr lang="en-US" smtClean="0"/>
              <a:pPr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DB92BEC-DCA9-0446-8E08-1C6F8AEBB5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57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pts.washington.edu/fammed/wp-content/uploads/2015/03/Best-Practices-Orientation-Handout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depts.washington.edu/fammed/wp-content/uploads/2015/03/Sample-Orientation-examples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teachingphysician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XgMobMU8U" TargetMode="External"/><Relationship Id="rId2" Type="http://schemas.openxmlformats.org/officeDocument/2006/relationships/hyperlink" Target="https://depts.washington.edu/fammed/wp-content/uploads/2015/06/FiveMicroskillsforClinicalTeaching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fmc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6382" y="2420724"/>
            <a:ext cx="3356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Helvetica"/>
                <a:cs typeface="Helvetica"/>
              </a:rPr>
              <a:t>Misbah</a:t>
            </a:r>
            <a:r>
              <a:rPr lang="en-US" b="1" dirty="0" smtClean="0">
                <a:latin typeface="Helvetica"/>
                <a:cs typeface="Helvetica"/>
              </a:rPr>
              <a:t> Keen, MD, MPH, MBI</a:t>
            </a:r>
          </a:p>
          <a:p>
            <a:r>
              <a:rPr lang="en-US" dirty="0" smtClean="0">
                <a:latin typeface="Helvetica"/>
                <a:cs typeface="Helvetica"/>
              </a:rPr>
              <a:t>Co-Director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4413" y="3200369"/>
            <a:ext cx="383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Jeanne </a:t>
            </a:r>
            <a:r>
              <a:rPr lang="en-US" b="1" dirty="0" err="1" smtClean="0">
                <a:latin typeface="Helvetica"/>
                <a:cs typeface="Helvetica"/>
              </a:rPr>
              <a:t>Cawse</a:t>
            </a:r>
            <a:r>
              <a:rPr lang="en-US" b="1" dirty="0" smtClean="0">
                <a:latin typeface="Helvetica"/>
                <a:cs typeface="Helvetica"/>
              </a:rPr>
              <a:t>-Lucas, MD</a:t>
            </a:r>
          </a:p>
          <a:p>
            <a:r>
              <a:rPr lang="en-US" dirty="0" smtClean="0">
                <a:latin typeface="Helvetica"/>
                <a:cs typeface="Helvetica"/>
              </a:rPr>
              <a:t>Co-Director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" name="Picture 1" descr="uwfmclerkshiplogo_som_allcap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29" y="5485672"/>
            <a:ext cx="3280419" cy="5273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4443" y="53010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51130" y="6441204"/>
            <a:ext cx="1462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Helvetica"/>
                <a:cs typeface="Helvetica"/>
              </a:rPr>
              <a:t>Updated </a:t>
            </a:r>
            <a:r>
              <a:rPr lang="en-US" sz="1100" i="1" dirty="0" smtClean="0">
                <a:latin typeface="Helvetica"/>
                <a:cs typeface="Helvetica"/>
              </a:rPr>
              <a:t>12/22/2017</a:t>
            </a:r>
            <a:endParaRPr lang="en-US" sz="1100" i="1" dirty="0" smtClean="0">
              <a:latin typeface="Helvetica"/>
              <a:cs typeface="Helvetica"/>
            </a:endParaRPr>
          </a:p>
          <a:p>
            <a:endParaRPr lang="en-US" sz="1100" i="1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6382" y="3980014"/>
            <a:ext cx="2885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Stephanie Drake</a:t>
            </a:r>
          </a:p>
          <a:p>
            <a:r>
              <a:rPr lang="en-US" dirty="0" smtClean="0">
                <a:latin typeface="Helvetica"/>
                <a:cs typeface="Helvetica"/>
              </a:rPr>
              <a:t>Program Administrator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1159" y="1366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2960" y="300492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Faculty </a:t>
            </a:r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Orientation </a:t>
            </a:r>
            <a:r>
              <a:rPr lang="en-US" sz="4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br>
              <a:rPr lang="en-US" sz="4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Clerkship </a:t>
            </a:r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n-US" sz="4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oals </a:t>
            </a:r>
            <a:r>
              <a:rPr lang="en-US" sz="4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4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Objectives</a:t>
            </a:r>
            <a:endParaRPr lang="en-US" sz="4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8" y="385216"/>
            <a:ext cx="9190616" cy="145075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latin typeface="Helvetica"/>
                <a:cs typeface="Helvetica"/>
              </a:rPr>
              <a:t>Professional Learning Environment</a:t>
            </a:r>
            <a:endParaRPr lang="en-US" sz="4000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212" y="2019300"/>
            <a:ext cx="7447548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Teacher-learner relationships: Both have rights and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responsibilities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Helvetica"/>
                <a:cs typeface="Helvetica"/>
              </a:rPr>
              <a:t>Responsibilities </a:t>
            </a: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of </a:t>
            </a:r>
            <a:r>
              <a:rPr lang="en-US" b="1" dirty="0" smtClean="0">
                <a:solidFill>
                  <a:srgbClr val="000000"/>
                </a:solidFill>
                <a:latin typeface="Helvetica"/>
                <a:cs typeface="Helvetica"/>
              </a:rPr>
              <a:t>Teachers:</a:t>
            </a:r>
            <a:endParaRPr lang="en-US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Helvetica"/>
                <a:cs typeface="Helvetica"/>
              </a:rPr>
              <a:t>Treat learners fairly, respectfully, and without bias related to their age, race, gender, sexual orientation, disability, religion, or national origin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.</a:t>
            </a: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endParaRPr lang="en-US" sz="8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lvl="1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Give </a:t>
            </a:r>
            <a:r>
              <a:rPr lang="en-US" sz="2000" dirty="0">
                <a:solidFill>
                  <a:srgbClr val="000000"/>
                </a:solidFill>
                <a:latin typeface="Helvetica"/>
                <a:cs typeface="Helvetica"/>
              </a:rPr>
              <a:t>learners timely, constructive, and accurate feedback.</a:t>
            </a:r>
          </a:p>
          <a:p>
            <a:pPr>
              <a:buFont typeface="Arial" charset="0"/>
              <a:buChar char="•"/>
            </a:pPr>
            <a:endParaRPr lang="en-US" b="1" i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576814"/>
            <a:ext cx="8352112" cy="1065426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latin typeface="Helvetica"/>
                <a:cs typeface="Helvetica"/>
              </a:rPr>
              <a:t>Professional Learning Environment</a:t>
            </a:r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702733" y="2118264"/>
            <a:ext cx="8075507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100" b="1" dirty="0" smtClean="0"/>
          </a:p>
          <a:p>
            <a:r>
              <a:rPr lang="en-US" b="1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Responsibilities of Learners: </a:t>
            </a:r>
          </a:p>
          <a:p>
            <a:pPr lvl="1"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Helvetica"/>
                <a:cs typeface="Helvetica"/>
              </a:rPr>
              <a:t>Be courteous and respectful of others.</a:t>
            </a:r>
          </a:p>
          <a:p>
            <a:pPr lvl="1"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Helvetica"/>
                <a:cs typeface="Helvetica"/>
              </a:rPr>
              <a:t>Put patients' welfare ahead of educational needs.</a:t>
            </a:r>
          </a:p>
          <a:p>
            <a:pPr lvl="1"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Helvetica"/>
                <a:cs typeface="Helvetica"/>
              </a:rPr>
              <a:t>Know limitations and ask for help when needed.</a:t>
            </a:r>
          </a:p>
          <a:p>
            <a:pPr lvl="1"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Helvetica"/>
                <a:cs typeface="Helvetica"/>
              </a:rPr>
              <a:t>Maintain patient confidentiality.</a:t>
            </a:r>
          </a:p>
          <a:p>
            <a:pPr lvl="1"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Helvetica"/>
                <a:cs typeface="Helvetica"/>
              </a:rPr>
              <a:t>View feedback as an opportunity to improve knowledge and performance skills.</a:t>
            </a:r>
          </a:p>
          <a:p>
            <a:endParaRPr lang="en-US" sz="2400" i="1" dirty="0" smtClean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02"/>
            <a:ext cx="8070029" cy="88571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Professional 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Learning </a:t>
            </a: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nvironment 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174597"/>
            <a:ext cx="7543801" cy="27182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The UWSOM takes faculty and student professionalism very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seriously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school reviews all reports of mistreatment, and investigates as appropriate. 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Faculty 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with an ongoing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and substantiated record 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of mistreating students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may be 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removed from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teaching duties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67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758" y="529813"/>
            <a:ext cx="7543800" cy="8050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Concerns </a:t>
            </a:r>
            <a:r>
              <a:rPr lang="en-US" sz="4000" dirty="0">
                <a:latin typeface="Helvetica"/>
                <a:cs typeface="Helvetica"/>
              </a:rPr>
              <a:t>A</a:t>
            </a:r>
            <a:r>
              <a:rPr lang="en-US" sz="4000" dirty="0" smtClean="0">
                <a:latin typeface="Helvetica"/>
                <a:cs typeface="Helvetica"/>
              </a:rPr>
              <a:t>bout </a:t>
            </a:r>
            <a:r>
              <a:rPr lang="en-US" sz="4000" dirty="0">
                <a:latin typeface="Helvetica"/>
                <a:cs typeface="Helvetica"/>
              </a:rPr>
              <a:t>S</a:t>
            </a:r>
            <a:r>
              <a:rPr lang="en-US" sz="4000" dirty="0" smtClean="0">
                <a:latin typeface="Helvetica"/>
                <a:cs typeface="Helvetica"/>
              </a:rPr>
              <a:t>tudents</a:t>
            </a:r>
            <a:endParaRPr lang="en-US" sz="4000" dirty="0">
              <a:latin typeface="Helvetica"/>
              <a:cs typeface="Helvetica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822960" y="1954895"/>
            <a:ext cx="7615396" cy="1544721"/>
          </a:xfrm>
        </p:spPr>
        <p:txBody>
          <a:bodyPr/>
          <a:lstStyle/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If you are concerned about a student’s performance, even early in the clerkship, feel free to reach out to the clerkship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team</a:t>
            </a:r>
          </a:p>
          <a:p>
            <a:pPr marL="201168" lvl="1" indent="0">
              <a:buNone/>
            </a:pPr>
            <a:endParaRPr lang="en-US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We can offer you resources and/or connect you with the student’s college mentor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5" name="Content Placeholder 3" descr="Omak_Flowers-Lake_836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5719" y="3769924"/>
            <a:ext cx="3202637" cy="1761327"/>
          </a:xfrm>
          <a:prstGeom prst="rect">
            <a:avLst/>
          </a:prstGeom>
          <a:ln w="76200" cmpd="sng">
            <a:solidFill>
              <a:srgbClr val="66336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439718" y="5647671"/>
            <a:ext cx="1091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i="1" dirty="0" smtClean="0">
                <a:latin typeface="Helvetica"/>
                <a:cs typeface="Helvetica"/>
              </a:rPr>
              <a:t>Omak, WA</a:t>
            </a:r>
            <a:r>
              <a:rPr lang="ja-JP" altLang="en-US" sz="1400" i="1" dirty="0" smtClean="0">
                <a:latin typeface="Helvetica"/>
                <a:cs typeface="Helvetica"/>
              </a:rPr>
              <a:t> </a:t>
            </a:r>
            <a:endParaRPr lang="en-US" sz="14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109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9856"/>
            <a:ext cx="2765786" cy="145075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latin typeface="Helvetica"/>
                <a:cs typeface="Helvetica"/>
              </a:rPr>
              <a:t>Duty Hours</a:t>
            </a:r>
            <a:endParaRPr lang="en-US" sz="4000" dirty="0">
              <a:latin typeface="Helvetica"/>
              <a:cs typeface="Helvetica"/>
            </a:endParaRPr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822960" y="1905075"/>
            <a:ext cx="71077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The FM clerkship adheres to the UWSOM duty hour restrictions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5" y="2751470"/>
            <a:ext cx="7032796" cy="33846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31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95" y="550151"/>
            <a:ext cx="7543800" cy="86306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Helvetica"/>
                <a:cs typeface="Helvetica"/>
              </a:rPr>
              <a:t>Formal Curriculum:  </a:t>
            </a:r>
            <a:r>
              <a:rPr lang="en-US" sz="4000" dirty="0" err="1" smtClean="0">
                <a:latin typeface="Helvetica"/>
                <a:cs typeface="Helvetica"/>
              </a:rPr>
              <a:t>fmCASES</a:t>
            </a:r>
            <a:endParaRPr lang="en-US" sz="4000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9336" y="2083212"/>
            <a:ext cx="48552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40 interactive virtual cases: </a:t>
            </a:r>
            <a:endParaRPr lang="en-US" sz="2400" dirty="0">
              <a:latin typeface="Helvetica"/>
              <a:cs typeface="Helvetica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"/>
                <a:cs typeface="Helvetica"/>
              </a:rPr>
              <a:t>33 	</a:t>
            </a:r>
            <a:r>
              <a:rPr lang="en-US" sz="2400" dirty="0" err="1" smtClean="0">
                <a:latin typeface="Helvetica"/>
                <a:cs typeface="Helvetica"/>
              </a:rPr>
              <a:t>fmCASES</a:t>
            </a:r>
            <a:r>
              <a:rPr lang="en-US" sz="2400" dirty="0" smtClean="0">
                <a:latin typeface="Helvetica"/>
                <a:cs typeface="Helvetica"/>
              </a:rPr>
              <a:t> (1-33)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"/>
                <a:cs typeface="Helvetica"/>
              </a:rPr>
              <a:t>5 	CLIPP (1,2,3,4,13)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"/>
                <a:cs typeface="Helvetica"/>
              </a:rPr>
              <a:t>2 	SIMPLE Cases (2,6)</a:t>
            </a:r>
          </a:p>
          <a:p>
            <a:pPr>
              <a:buClr>
                <a:schemeClr val="accent1"/>
              </a:buClr>
            </a:pPr>
            <a:endParaRPr lang="en-US" sz="2400" dirty="0">
              <a:latin typeface="Helvetica"/>
              <a:cs typeface="Helvetica"/>
            </a:endParaRPr>
          </a:p>
          <a:p>
            <a:pPr>
              <a:buClr>
                <a:schemeClr val="accent1"/>
              </a:buClr>
            </a:pPr>
            <a:endParaRPr lang="en-US" sz="2400" dirty="0" smtClean="0">
              <a:solidFill>
                <a:srgbClr val="000000"/>
              </a:solidFill>
              <a:latin typeface="Helvetica"/>
              <a:ea typeface="Geneva"/>
              <a:cs typeface="Helvetica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Helvetica"/>
                <a:ea typeface="Geneva"/>
                <a:cs typeface="Helvetica"/>
              </a:rPr>
              <a:t>Use the </a:t>
            </a:r>
            <a:r>
              <a:rPr lang="en-US" sz="2400" dirty="0" err="1" smtClean="0">
                <a:solidFill>
                  <a:srgbClr val="000000"/>
                </a:solidFill>
                <a:latin typeface="Helvetica"/>
                <a:ea typeface="Geneva"/>
                <a:cs typeface="Helvetica"/>
              </a:rPr>
              <a:t>fmCASES</a:t>
            </a:r>
            <a:r>
              <a:rPr lang="en-US" sz="2400" dirty="0" smtClean="0">
                <a:solidFill>
                  <a:srgbClr val="000000"/>
                </a:solidFill>
                <a:latin typeface="Helvetica"/>
                <a:ea typeface="Geneva"/>
                <a:cs typeface="Helvetica"/>
              </a:rPr>
              <a:t> content area list to engage the students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3505" y="6421137"/>
            <a:ext cx="1514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Helvetica"/>
                <a:cs typeface="Helvetica"/>
              </a:rPr>
              <a:t>Tacoma FMR</a:t>
            </a:r>
            <a:endParaRPr lang="en-US" sz="1600" i="1" dirty="0">
              <a:latin typeface="Helvetica"/>
              <a:cs typeface="Helvetica"/>
            </a:endParaRPr>
          </a:p>
        </p:txBody>
      </p:sp>
      <p:pic>
        <p:nvPicPr>
          <p:cNvPr id="7" name="Picture 6" descr="Picture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004" y="3062909"/>
            <a:ext cx="2367719" cy="3153684"/>
          </a:xfrm>
          <a:prstGeom prst="rect">
            <a:avLst/>
          </a:prstGeom>
          <a:ln w="76200" cmpd="sng">
            <a:solidFill>
              <a:srgbClr val="663366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191" y="522117"/>
            <a:ext cx="4303060" cy="81494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Helvetica"/>
                <a:cs typeface="Helvetica"/>
              </a:rPr>
              <a:t>Required Activities</a:t>
            </a:r>
            <a:endParaRPr lang="en-US" sz="40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191" y="2030276"/>
            <a:ext cx="488014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Week One: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"/>
                <a:cs typeface="Helvetica"/>
              </a:rPr>
              <a:t>Site Orientation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"/>
                <a:cs typeface="Helvetica"/>
              </a:rPr>
              <a:t>Clerkship Orientation Webinar</a:t>
            </a:r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b="1" dirty="0" smtClean="0">
                <a:latin typeface="Helvetica"/>
                <a:cs typeface="Helvetica"/>
              </a:rPr>
              <a:t>Week Two: 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"/>
                <a:cs typeface="Helvetica"/>
              </a:rPr>
              <a:t>Required Clinical Reasoning Practice Test (Catalyst)</a:t>
            </a:r>
            <a:endParaRPr lang="en-US" sz="2400" b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831468" y="5767853"/>
            <a:ext cx="3657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Outside of Havre, Montana</a:t>
            </a:r>
            <a:endParaRPr lang="en-US" sz="1400" i="1" dirty="0"/>
          </a:p>
        </p:txBody>
      </p:sp>
      <p:pic>
        <p:nvPicPr>
          <p:cNvPr id="7" name="Picture 6" descr="pho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742" y="3596552"/>
            <a:ext cx="2261332" cy="2039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51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58" y="161364"/>
            <a:ext cx="5571120" cy="11925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Helvetica"/>
                <a:cs typeface="Helvetica"/>
              </a:rPr>
              <a:t>Required Activities</a:t>
            </a:r>
            <a:endParaRPr lang="en-US" sz="40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030" y="1841616"/>
            <a:ext cx="6352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Helvetica"/>
                <a:cs typeface="Helvetica"/>
              </a:rPr>
              <a:t>Week Three </a:t>
            </a:r>
            <a:endParaRPr lang="en-US" sz="2000" dirty="0" smtClean="0">
              <a:latin typeface="Helvetica"/>
              <a:cs typeface="Helvetica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latin typeface="Helvetica"/>
                <a:cs typeface="Helvetica"/>
              </a:rPr>
              <a:t>	Mid-Clerkship </a:t>
            </a:r>
            <a:r>
              <a:rPr lang="en-US" sz="2000" dirty="0" smtClean="0">
                <a:latin typeface="Helvetica"/>
                <a:cs typeface="Helvetica"/>
              </a:rPr>
              <a:t>Review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Helvetica"/>
              <a:cs typeface="Helvetica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Helvetica"/>
                <a:cs typeface="Helvetica"/>
              </a:rPr>
              <a:t>Week Six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latin typeface="Helvetica"/>
                <a:cs typeface="Helvetica"/>
              </a:rPr>
              <a:t>	Final </a:t>
            </a:r>
            <a:r>
              <a:rPr lang="en-US" sz="2000" dirty="0" smtClean="0">
                <a:latin typeface="Helvetica"/>
                <a:cs typeface="Helvetica"/>
              </a:rPr>
              <a:t>Exam - Thu 9:30am-12:30pm PT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latin typeface="Helvetica"/>
                <a:cs typeface="Helvetica"/>
              </a:rPr>
              <a:t>	End </a:t>
            </a:r>
            <a:r>
              <a:rPr lang="en-US" sz="2000" dirty="0" smtClean="0">
                <a:latin typeface="Helvetica"/>
                <a:cs typeface="Helvetica"/>
              </a:rPr>
              <a:t>of Clerkship Review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Helvetica"/>
              <a:cs typeface="Helvetica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Helvetica"/>
                <a:cs typeface="Helvetica"/>
              </a:rPr>
              <a:t>End of Week Six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latin typeface="Helvetica"/>
                <a:cs typeface="Helvetica"/>
              </a:rPr>
              <a:t>	Site </a:t>
            </a:r>
            <a:r>
              <a:rPr lang="en-US" sz="2000" dirty="0" smtClean="0">
                <a:latin typeface="Helvetica"/>
                <a:cs typeface="Helvetica"/>
              </a:rPr>
              <a:t>and Faculty Evaluations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Helvetica"/>
              <a:cs typeface="Helvetica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Helvetica"/>
                <a:cs typeface="Helvetica"/>
              </a:rPr>
              <a:t>4-6 times DURING the rotation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latin typeface="Helvetica"/>
                <a:cs typeface="Helvetica"/>
              </a:rPr>
              <a:t>	Use </a:t>
            </a:r>
            <a:r>
              <a:rPr lang="en-US" sz="2000" dirty="0" smtClean="0">
                <a:latin typeface="Helvetica"/>
                <a:cs typeface="Helvetica"/>
              </a:rPr>
              <a:t>of the PCOF form as the mini-CEX 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3336" y="4669051"/>
            <a:ext cx="1602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Helvetica"/>
                <a:cs typeface="Helvetica"/>
              </a:rPr>
              <a:t>Pocatello, ID </a:t>
            </a:r>
            <a:endParaRPr lang="en-US" sz="1600" i="1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9" name="Content Placeholder 3" descr="dav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9821" y="2939194"/>
            <a:ext cx="2570437" cy="1590495"/>
          </a:xfrm>
          <a:prstGeom prst="rect">
            <a:avLst/>
          </a:prstGeom>
          <a:ln w="76200" cmpd="sng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304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112" y="523314"/>
            <a:ext cx="4864672" cy="114591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latin typeface="Helvetica"/>
                <a:cs typeface="Helvetica"/>
              </a:rPr>
              <a:t>Evaluation </a:t>
            </a:r>
            <a:r>
              <a:rPr lang="en-US" sz="4000" dirty="0" smtClean="0">
                <a:latin typeface="Helvetica"/>
                <a:cs typeface="Helvetica"/>
              </a:rPr>
              <a:t>Process</a:t>
            </a:r>
            <a:endParaRPr lang="en-US" sz="4000" dirty="0">
              <a:latin typeface="Helvetica"/>
              <a:cs typeface="Helvetic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91910"/>
              </p:ext>
            </p:extLst>
          </p:nvPr>
        </p:nvGraphicFramePr>
        <p:xfrm>
          <a:off x="809112" y="1996218"/>
          <a:ext cx="7684168" cy="373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8365" y="2065618"/>
            <a:ext cx="4119029" cy="38062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 cmpd="sng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17" y="445060"/>
            <a:ext cx="1982426" cy="1139819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 smtClean="0">
                <a:latin typeface="Helvetica"/>
                <a:cs typeface="Helvetica"/>
              </a:rPr>
              <a:t>Grading</a:t>
            </a:r>
            <a:endParaRPr lang="en-US" sz="4000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2411504" y="1820083"/>
            <a:ext cx="387275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 </a:t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000" dirty="0" smtClean="0">
                <a:latin typeface="Helvetica"/>
                <a:cs typeface="Helvetica"/>
              </a:rPr>
              <a:t>Knowledge </a:t>
            </a:r>
            <a:r>
              <a:rPr lang="en-US" sz="2000" dirty="0">
                <a:latin typeface="Helvetica"/>
                <a:cs typeface="Helvetica"/>
              </a:rPr>
              <a:t>of </a:t>
            </a:r>
            <a:r>
              <a:rPr lang="en-US" sz="2000" dirty="0" smtClean="0">
                <a:latin typeface="Helvetica"/>
                <a:cs typeface="Helvetica"/>
              </a:rPr>
              <a:t>Subject</a:t>
            </a:r>
            <a:r>
              <a:rPr lang="ja-JP" altLang="en-US" sz="2000" dirty="0" smtClean="0">
                <a:latin typeface="Helvetica"/>
                <a:cs typeface="Helvetica"/>
              </a:rPr>
              <a:t> </a:t>
            </a:r>
            <a:r>
              <a:rPr lang="en-US" altLang="ja-JP" sz="2000" dirty="0" smtClean="0">
                <a:latin typeface="Helvetica"/>
                <a:cs typeface="Helvetica"/>
              </a:rPr>
              <a:t>Area</a:t>
            </a:r>
            <a:endParaRPr lang="en-US" sz="2000" dirty="0">
              <a:latin typeface="Helvetica"/>
              <a:cs typeface="Helvetica"/>
            </a:endParaRPr>
          </a:p>
          <a:p>
            <a:pPr lvl="0"/>
            <a:r>
              <a:rPr lang="en-US" sz="2000" dirty="0">
                <a:latin typeface="Helvetica"/>
                <a:cs typeface="Helvetica"/>
              </a:rPr>
              <a:t>Data-Gathering Skills</a:t>
            </a:r>
          </a:p>
          <a:p>
            <a:pPr lvl="0"/>
            <a:r>
              <a:rPr lang="en-US" sz="2000" dirty="0">
                <a:latin typeface="Helvetica"/>
                <a:cs typeface="Helvetica"/>
              </a:rPr>
              <a:t>Clinical Skills</a:t>
            </a:r>
          </a:p>
          <a:p>
            <a:pPr lvl="0"/>
            <a:r>
              <a:rPr lang="en-US" sz="2000" dirty="0">
                <a:latin typeface="Helvetica"/>
                <a:cs typeface="Helvetica"/>
              </a:rPr>
              <a:t>Patient-Centered Care Skills</a:t>
            </a:r>
          </a:p>
          <a:p>
            <a:pPr lvl="0"/>
            <a:r>
              <a:rPr lang="en-US" sz="2000" dirty="0">
                <a:latin typeface="Helvetica"/>
                <a:cs typeface="Helvetica"/>
              </a:rPr>
              <a:t>Management Skills</a:t>
            </a:r>
          </a:p>
          <a:p>
            <a:pPr lvl="0"/>
            <a:r>
              <a:rPr lang="en-US" sz="2000" dirty="0">
                <a:latin typeface="Helvetica"/>
                <a:cs typeface="Helvetica"/>
              </a:rPr>
              <a:t>Integration Skills</a:t>
            </a:r>
          </a:p>
          <a:p>
            <a:pPr lvl="0"/>
            <a:r>
              <a:rPr lang="en-US" sz="2000" dirty="0" smtClean="0">
                <a:latin typeface="Helvetica"/>
                <a:cs typeface="Helvetica"/>
              </a:rPr>
              <a:t>Communication </a:t>
            </a:r>
            <a:r>
              <a:rPr lang="en-US" sz="2000" dirty="0">
                <a:latin typeface="Helvetica"/>
                <a:cs typeface="Helvetica"/>
              </a:rPr>
              <a:t>Skills</a:t>
            </a:r>
          </a:p>
          <a:p>
            <a:pPr lvl="0"/>
            <a:r>
              <a:rPr lang="en-US" sz="2000" dirty="0">
                <a:latin typeface="Helvetica"/>
                <a:cs typeface="Helvetica"/>
              </a:rPr>
              <a:t>Relationships with Patients</a:t>
            </a:r>
          </a:p>
          <a:p>
            <a:pPr lvl="0"/>
            <a:r>
              <a:rPr lang="en-US" sz="2000" dirty="0">
                <a:latin typeface="Helvetica"/>
                <a:cs typeface="Helvetica"/>
              </a:rPr>
              <a:t>Professional Relationships</a:t>
            </a:r>
          </a:p>
          <a:p>
            <a:pPr lvl="0"/>
            <a:r>
              <a:rPr lang="en-US" sz="2000" dirty="0">
                <a:latin typeface="Helvetica"/>
                <a:cs typeface="Helvetica"/>
              </a:rPr>
              <a:t>Dependability and Responsibility</a:t>
            </a:r>
          </a:p>
          <a:p>
            <a:r>
              <a:rPr lang="en-US" sz="2000" dirty="0">
                <a:latin typeface="Helvetica"/>
                <a:cs typeface="Helvetica"/>
              </a:rPr>
              <a:t>Educational Attitudes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0255" y="724521"/>
            <a:ext cx="476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Student Evaluations are based on 11 scoring categories and the final exam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450757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Foundational 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Knowledge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68251"/>
            <a:ext cx="8229600" cy="3298515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Clinical Phase now goes from end of March to March 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Students have all completed the Foundations phase, which includes:</a:t>
            </a:r>
          </a:p>
          <a:p>
            <a:endParaRPr lang="en-US" sz="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68680" lvl="1" indent="-457200">
              <a:buFont typeface="+mj-lt"/>
              <a:buAutoNum type="arabicPeriod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Basic sciences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Foundations of Clinical Medicine curriculum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Primary Care Practicum (outpatient)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College Mornings (inpatient)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Ecology of Health and Medicine 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Epidemiology and biostatistics</a:t>
            </a:r>
          </a:p>
        </p:txBody>
      </p:sp>
    </p:spTree>
    <p:extLst>
      <p:ext uri="{BB962C8B-B14F-4D97-AF65-F5344CB8AC3E}">
        <p14:creationId xmlns:p14="http://schemas.microsoft.com/office/powerpoint/2010/main" val="86109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212" y="493059"/>
            <a:ext cx="4627581" cy="912608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latin typeface="Helvetica"/>
                <a:cs typeface="Helvetica"/>
              </a:rPr>
              <a:t>Final</a:t>
            </a:r>
            <a:r>
              <a:rPr lang="ja-JP" altLang="en-US" sz="4000" dirty="0" smtClean="0">
                <a:latin typeface="Helvetica"/>
                <a:cs typeface="Helvetica"/>
              </a:rPr>
              <a:t> </a:t>
            </a:r>
            <a:r>
              <a:rPr lang="en-US" altLang="ja-JP" sz="4000" dirty="0" smtClean="0">
                <a:latin typeface="Helvetica"/>
                <a:cs typeface="Helvetica"/>
              </a:rPr>
              <a:t>Exam Scores</a:t>
            </a:r>
            <a:endParaRPr lang="en-US" sz="40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212" y="2150267"/>
            <a:ext cx="82791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2000" b="1" dirty="0" smtClean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Honors</a:t>
            </a:r>
            <a:r>
              <a:rPr lang="en-US" sz="2000" dirty="0" smtClean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 	(82 percent and above) – grade adjustment: </a:t>
            </a:r>
            <a:r>
              <a:rPr lang="en-US" sz="200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+0.1 </a:t>
            </a:r>
            <a:endParaRPr lang="en-US" sz="2000" dirty="0" smtClean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	</a:t>
            </a:r>
            <a:r>
              <a:rPr lang="en-US" sz="2000" b="1" dirty="0" smtClean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High </a:t>
            </a:r>
            <a:r>
              <a:rPr lang="en-US" sz="2000" b="1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Pass </a:t>
            </a:r>
            <a:r>
              <a:rPr lang="en-US" sz="2000" dirty="0" smtClean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	(</a:t>
            </a:r>
            <a:r>
              <a:rPr lang="en-US" sz="200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75 to 81.9 percent) – </a:t>
            </a:r>
            <a:r>
              <a:rPr lang="en-US" sz="2000" dirty="0" smtClean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grade adjustment: No adjustment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	</a:t>
            </a:r>
            <a:r>
              <a:rPr lang="en-US" sz="2000" b="1" dirty="0" smtClean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Pass</a:t>
            </a:r>
            <a:r>
              <a:rPr lang="en-US" sz="2000" dirty="0" smtClean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 		(55 to </a:t>
            </a:r>
            <a:r>
              <a:rPr lang="en-US" sz="200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74.9 percent) – </a:t>
            </a:r>
            <a:r>
              <a:rPr lang="en-US" sz="2000" dirty="0" smtClean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grade adjustment: -0.2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	</a:t>
            </a:r>
            <a:r>
              <a:rPr lang="en-US" sz="2000" b="1" dirty="0" smtClean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Fail</a:t>
            </a:r>
            <a:r>
              <a:rPr lang="en-US" sz="2000" dirty="0" smtClean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 		(</a:t>
            </a:r>
            <a:r>
              <a:rPr lang="en-US" sz="200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less than </a:t>
            </a:r>
            <a:r>
              <a:rPr lang="en-US" sz="2000" dirty="0" smtClean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55 percent</a:t>
            </a:r>
            <a:r>
              <a:rPr lang="en-US" sz="200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) </a:t>
            </a:r>
            <a:r>
              <a:rPr lang="en-US" sz="2000" dirty="0" smtClean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–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Fail clerkship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b="1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n-US" sz="2000" b="1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1600" i="1" dirty="0" smtClean="0">
                <a:latin typeface="Helvetica" charset="0"/>
                <a:ea typeface="Helvetica" charset="0"/>
                <a:cs typeface="Helvetica" charset="0"/>
              </a:rPr>
              <a:t>NOTE: If you Pass on the Exam it is not possible to get Honors as a Final Grade</a:t>
            </a:r>
            <a:endParaRPr lang="en-US" sz="1600" i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376" y="430306"/>
            <a:ext cx="7543800" cy="957432"/>
          </a:xfrm>
        </p:spPr>
        <p:txBody>
          <a:bodyPr>
            <a:normAutofit/>
          </a:bodyPr>
          <a:lstStyle/>
          <a:p>
            <a:r>
              <a:rPr lang="en-US" altLang="ja-JP" sz="4400" dirty="0" smtClean="0">
                <a:latin typeface="Helvetica"/>
                <a:cs typeface="Helvetica"/>
              </a:rPr>
              <a:t>Teaching Pearls</a:t>
            </a:r>
            <a:endParaRPr lang="en-US" sz="4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792" y="2708931"/>
            <a:ext cx="4261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Helvetica" charset="0"/>
                <a:ea typeface="Helvetica" charset="0"/>
                <a:cs typeface="Helvetica" charset="0"/>
              </a:rPr>
              <a:t>OPTIONAL !</a:t>
            </a:r>
            <a:endParaRPr lang="en-US" sz="4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b="1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n-US" sz="2000" b="1" dirty="0" smtClean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412377"/>
            <a:ext cx="7543800" cy="84985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Clinic Orientation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57165"/>
            <a:ext cx="7543801" cy="402336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is the patient population?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whom will the student be working?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Who are the main contact people?</a:t>
            </a:r>
          </a:p>
          <a:p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84048" lvl="2" indent="0">
              <a:buNone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 FAMILY MEDICINE Website :</a:t>
            </a: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Orientation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best practices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Sample orientations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compass_rose_by_draconicparagon-d6rjgqi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633" y="4643716"/>
            <a:ext cx="1239126" cy="119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4998" y="604965"/>
            <a:ext cx="8765628" cy="1591019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“I'd like </a:t>
            </a:r>
            <a:r>
              <a:rPr lang="en-US" sz="2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(my faculty) to </a:t>
            </a:r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… sit down with </a:t>
            </a:r>
            <a:r>
              <a:rPr lang="en-US" sz="2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7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 </a:t>
            </a:r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and go over </a:t>
            </a:r>
            <a:r>
              <a:rPr lang="en-US" sz="2700" dirty="0" smtClean="0">
                <a:solidFill>
                  <a:srgbClr val="4BAC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goals </a:t>
            </a:r>
            <a:r>
              <a:rPr lang="en-US" sz="2700" dirty="0">
                <a:solidFill>
                  <a:srgbClr val="4BAC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expectations</a:t>
            </a:r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.”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54083" y="2266907"/>
            <a:ext cx="4619251" cy="2277547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6980" y="2408752"/>
            <a:ext cx="2907103" cy="4271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GLEAM</a:t>
            </a: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Goals</a:t>
            </a: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Learning style</a:t>
            </a: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Experiences</a:t>
            </a: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Activities</a:t>
            </a: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More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7256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Pre-Clinic Huddle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663" y="2142564"/>
            <a:ext cx="3916873" cy="451048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is the student working on? Are there any particular expectations (from student or faculty) for that day? (This will help focus your feedback at the end of the day!)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Which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patients may be good to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? 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Students should have “first touch” with 3-4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patients per half day. 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Students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should write at least one note per half day.</a:t>
            </a:r>
          </a:p>
          <a:p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206" y="2465293"/>
            <a:ext cx="3437534" cy="257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65" y="2882299"/>
            <a:ext cx="8698608" cy="3997805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“Let’s go in together. You take the history and I’ll be </a:t>
            </a:r>
            <a:endParaRPr lang="en-US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01168" lvl="1" indent="0">
              <a:buNone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your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scribe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.”</a:t>
            </a:r>
          </a:p>
          <a:p>
            <a:pPr marL="201168" lvl="1" indent="0">
              <a:buNone/>
            </a:pPr>
            <a:endParaRPr lang="en-US" sz="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“I want you to take 10 minutes to interview the patient. I’ll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knock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 the door and you present what you’ve found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.”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“I don’t know what the best next step is. Can you look it up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can talk after I see the next patient by myself?”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42" y="119805"/>
            <a:ext cx="5922067" cy="25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93059"/>
            <a:ext cx="6814969" cy="912608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Stfm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Teaching </a:t>
            </a: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hysician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752" y="5425736"/>
            <a:ext cx="8029751" cy="1516117"/>
          </a:xfrm>
        </p:spPr>
        <p:txBody>
          <a:bodyPr/>
          <a:lstStyle/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www.teachingphysician.org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username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: 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uwfamedmse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password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uwfamedpassword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52" y="2023915"/>
            <a:ext cx="5114907" cy="331336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5295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564776"/>
            <a:ext cx="6205369" cy="733314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Other 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Teaching </a:t>
            </a: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esources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32604"/>
            <a:ext cx="7543801" cy="40233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One Minute Preceptor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If the link doesn’t work, this is the “5 </a:t>
            </a:r>
            <a:r>
              <a:rPr lang="en-US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Microskills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for Teaching” link on the Info for Faculty Page</a:t>
            </a:r>
          </a:p>
          <a:p>
            <a:pPr lvl="1"/>
            <a:endParaRPr lang="en-US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14300" indent="0">
              <a:buNone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Ask Tell Ask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” feedback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method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instructional video</a:t>
            </a:r>
          </a:p>
          <a:p>
            <a:pPr lvl="1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 the link doesn’t work, google “Ask Tell Ask Columbia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”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702676" y="6495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QUESTIONS?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1" y="3127064"/>
            <a:ext cx="3568700" cy="2286000"/>
          </a:xfrm>
          <a:prstGeom prst="rect">
            <a:avLst/>
          </a:prstGeom>
          <a:ln w="38100" cmpd="sng">
            <a:solidFill>
              <a:srgbClr val="75367A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6128" y="1964266"/>
            <a:ext cx="8341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YOU CAN ALWAYS </a:t>
            </a:r>
            <a:r>
              <a:rPr lang="en-US" sz="2400" smtClean="0">
                <a:latin typeface="Helvetica" charset="0"/>
                <a:ea typeface="Helvetica" charset="0"/>
                <a:cs typeface="Helvetica" charset="0"/>
              </a:rPr>
              <a:t>CONTACT US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AT </a:t>
            </a:r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FMCLERK@UW.EDU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10" y="371968"/>
            <a:ext cx="1867349" cy="145075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latin typeface="Helvetica"/>
                <a:cs typeface="Helvetica"/>
              </a:rPr>
              <a:t>Goals</a:t>
            </a:r>
            <a:endParaRPr lang="en-US" sz="40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960" y="2015267"/>
            <a:ext cx="803909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  <a:cs typeface="Helvetica"/>
              </a:rPr>
              <a:t>L</a:t>
            </a:r>
            <a:r>
              <a:rPr lang="en-US" sz="2000" dirty="0" smtClean="0">
                <a:latin typeface="Helvetica"/>
                <a:cs typeface="Helvetica"/>
              </a:rPr>
              <a:t>earn </a:t>
            </a:r>
            <a:r>
              <a:rPr lang="en-US" sz="2000" dirty="0">
                <a:latin typeface="Helvetica"/>
                <a:cs typeface="Helvetica"/>
              </a:rPr>
              <a:t>and </a:t>
            </a:r>
            <a:r>
              <a:rPr lang="en-US" sz="2000" dirty="0" smtClean="0">
                <a:latin typeface="Helvetica"/>
                <a:cs typeface="Helvetica"/>
              </a:rPr>
              <a:t>apply </a:t>
            </a:r>
            <a:r>
              <a:rPr lang="en-US" sz="2000" dirty="0">
                <a:latin typeface="Helvetica"/>
                <a:cs typeface="Helvetica"/>
              </a:rPr>
              <a:t>key components of the </a:t>
            </a:r>
            <a:r>
              <a:rPr lang="en-US" sz="2000" b="1" dirty="0" smtClean="0">
                <a:latin typeface="Helvetica"/>
                <a:cs typeface="Helvetica"/>
              </a:rPr>
              <a:t>Family Medicine </a:t>
            </a:r>
            <a:r>
              <a:rPr lang="en-US" sz="2000" b="1" dirty="0">
                <a:latin typeface="Helvetica"/>
                <a:cs typeface="Helvetica"/>
              </a:rPr>
              <a:t>approach to health </a:t>
            </a:r>
            <a:r>
              <a:rPr lang="en-US" sz="2000" b="1" dirty="0" smtClean="0">
                <a:latin typeface="Helvetica"/>
                <a:cs typeface="Helvetica"/>
              </a:rPr>
              <a:t>care</a:t>
            </a:r>
            <a:r>
              <a:rPr lang="en-US" sz="2000" dirty="0" smtClean="0">
                <a:latin typeface="Helvetica"/>
                <a:cs typeface="Helvetica"/>
              </a:rPr>
              <a:t>:</a:t>
            </a:r>
          </a:p>
          <a:p>
            <a:pPr marL="342900" indent="-342900">
              <a:buAutoNum type="arabicPeriod"/>
            </a:pPr>
            <a:endParaRPr lang="en-US" sz="2000" dirty="0" smtClean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dirty="0" err="1" smtClean="0">
                <a:latin typeface="Helvetica"/>
                <a:cs typeface="Helvetica"/>
              </a:rPr>
              <a:t>Biopsychosocial</a:t>
            </a:r>
            <a:r>
              <a:rPr lang="en-US" sz="2000" dirty="0" smtClean="0">
                <a:latin typeface="Helvetica"/>
                <a:cs typeface="Helvetica"/>
              </a:rPr>
              <a:t> Aspects of Care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latin typeface="Helvetica"/>
                <a:cs typeface="Helvetica"/>
              </a:rPr>
              <a:t>Comprehensive </a:t>
            </a:r>
            <a:r>
              <a:rPr lang="en-US" sz="2000" dirty="0" smtClean="0">
                <a:latin typeface="Helvetica"/>
                <a:cs typeface="Helvetica"/>
              </a:rPr>
              <a:t>Care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latin typeface="Helvetica"/>
                <a:cs typeface="Helvetica"/>
              </a:rPr>
              <a:t>Continuity </a:t>
            </a:r>
            <a:r>
              <a:rPr lang="en-US" sz="2000" dirty="0" smtClean="0">
                <a:latin typeface="Helvetica"/>
                <a:cs typeface="Helvetica"/>
              </a:rPr>
              <a:t>of Care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latin typeface="Helvetica"/>
                <a:cs typeface="Helvetica"/>
              </a:rPr>
              <a:t>Context </a:t>
            </a:r>
            <a:r>
              <a:rPr lang="en-US" sz="2000" dirty="0" smtClean="0">
                <a:latin typeface="Helvetica"/>
                <a:cs typeface="Helvetica"/>
              </a:rPr>
              <a:t>of Care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latin typeface="Helvetica"/>
                <a:cs typeface="Helvetica"/>
              </a:rPr>
              <a:t>Coordination </a:t>
            </a:r>
            <a:r>
              <a:rPr lang="en-US" sz="2000" dirty="0" smtClean="0">
                <a:latin typeface="Helvetica"/>
                <a:cs typeface="Helvetica"/>
              </a:rPr>
              <a:t>and Integration of Care</a:t>
            </a:r>
          </a:p>
          <a:p>
            <a:pPr marL="342900" indent="-342900">
              <a:buFont typeface="Wingdings" charset="2"/>
              <a:buChar char="ü"/>
            </a:pPr>
            <a:endParaRPr lang="en-US" dirty="0"/>
          </a:p>
        </p:txBody>
      </p:sp>
      <p:pic>
        <p:nvPicPr>
          <p:cNvPr id="7" name="Picture 6" descr="03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008" y="3717687"/>
            <a:ext cx="1953051" cy="2044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324296" y="5814609"/>
            <a:ext cx="1311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Helvetica"/>
                <a:cs typeface="Helvetica"/>
              </a:rPr>
              <a:t>Buffalo, WY</a:t>
            </a:r>
            <a:endParaRPr lang="en-US" sz="16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953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11" y="333520"/>
            <a:ext cx="2644590" cy="145075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latin typeface="Helvetica"/>
                <a:cs typeface="Helvetica"/>
              </a:rPr>
              <a:t>Objectives</a:t>
            </a:r>
            <a:endParaRPr lang="en-US" sz="4000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6335" y="6365359"/>
            <a:ext cx="153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Helvetica"/>
                <a:cs typeface="Helvetica"/>
              </a:rPr>
              <a:t>Bozeman, MT</a:t>
            </a:r>
            <a:endParaRPr lang="en-US" sz="1600" i="1" dirty="0">
              <a:latin typeface="Helvetic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08" y="4568912"/>
            <a:ext cx="2150140" cy="1612605"/>
          </a:xfrm>
          <a:prstGeom prst="rect">
            <a:avLst/>
          </a:prstGeom>
          <a:ln w="76200" cmpd="sng">
            <a:solidFill>
              <a:srgbClr val="663366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22960" y="2085979"/>
            <a:ext cx="7594899" cy="229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Helvetica"/>
                <a:cs typeface="Helvetica"/>
              </a:rPr>
              <a:t>1.  Discuss</a:t>
            </a:r>
            <a:r>
              <a:rPr lang="en-US" sz="2400" dirty="0" smtClean="0">
                <a:latin typeface="Helvetica"/>
                <a:cs typeface="Helvetica"/>
              </a:rPr>
              <a:t>: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dirty="0" smtClean="0">
                <a:latin typeface="Helvetica"/>
                <a:cs typeface="Helvetica"/>
              </a:rPr>
              <a:t>The </a:t>
            </a:r>
            <a:r>
              <a:rPr lang="en-US" sz="2400" dirty="0">
                <a:latin typeface="Helvetica"/>
                <a:cs typeface="Helvetica"/>
              </a:rPr>
              <a:t>principles of care within the framework of </a:t>
            </a:r>
            <a:r>
              <a:rPr lang="en-US" sz="2400" dirty="0" smtClean="0">
                <a:latin typeface="Helvetica"/>
                <a:cs typeface="Helvetica"/>
              </a:rPr>
              <a:t>	family medicine &amp; </a:t>
            </a:r>
            <a:r>
              <a:rPr lang="en-US" sz="2400" dirty="0">
                <a:latin typeface="Helvetica"/>
                <a:cs typeface="Helvetica"/>
              </a:rPr>
              <a:t>t</a:t>
            </a:r>
            <a:r>
              <a:rPr lang="en-US" sz="2400" dirty="0" smtClean="0">
                <a:latin typeface="Helvetica"/>
                <a:cs typeface="Helvetica"/>
              </a:rPr>
              <a:t>he </a:t>
            </a:r>
            <a:r>
              <a:rPr lang="en-US" sz="2400" dirty="0">
                <a:latin typeface="Helvetica"/>
                <a:cs typeface="Helvetica"/>
              </a:rPr>
              <a:t>critical role of family </a:t>
            </a:r>
            <a:r>
              <a:rPr lang="en-US" sz="2400" dirty="0" smtClean="0">
                <a:latin typeface="Helvetica"/>
                <a:cs typeface="Helvetica"/>
              </a:rPr>
              <a:t>	physicians </a:t>
            </a:r>
            <a:r>
              <a:rPr lang="en-US" sz="2400" dirty="0">
                <a:latin typeface="Helvetica"/>
                <a:cs typeface="Helvetica"/>
              </a:rPr>
              <a:t>within any </a:t>
            </a:r>
            <a:r>
              <a:rPr lang="en-US" sz="2400" dirty="0" smtClean="0">
                <a:latin typeface="Helvetica"/>
                <a:cs typeface="Helvetica"/>
              </a:rPr>
              <a:t>health </a:t>
            </a:r>
            <a:r>
              <a:rPr lang="en-US" sz="2400" dirty="0">
                <a:latin typeface="Helvetica"/>
                <a:cs typeface="Helvetica"/>
              </a:rPr>
              <a:t>care </a:t>
            </a:r>
            <a:r>
              <a:rPr lang="en-US" sz="2400" dirty="0" smtClean="0">
                <a:latin typeface="Helvetica"/>
                <a:cs typeface="Helvetica"/>
              </a:rPr>
              <a:t>system</a:t>
            </a:r>
            <a:r>
              <a:rPr lang="en-US" sz="2400" dirty="0">
                <a:latin typeface="Helvetica"/>
                <a:cs typeface="Helvetica"/>
              </a:rPr>
              <a:t>.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22" y="336516"/>
            <a:ext cx="8690008" cy="145075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latin typeface="Helvetica"/>
                <a:cs typeface="Helvetica"/>
              </a:rPr>
              <a:t>Objectives 2-4: Clinical Knowledge</a:t>
            </a:r>
            <a:endParaRPr lang="en-US" sz="4000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960" y="1787273"/>
            <a:ext cx="786166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000" dirty="0">
                <a:latin typeface="Helvetica"/>
                <a:cs typeface="Helvetica"/>
              </a:rPr>
              <a:t>Gather information, formulate differential diagnoses, propose initial diagnostic evaluation, and offer management plans for patients with common presentations within the within the framework of the family medicine. </a:t>
            </a:r>
            <a:endParaRPr lang="en-US" sz="2000" dirty="0" smtClean="0">
              <a:latin typeface="Helvetica"/>
              <a:cs typeface="Helvetica"/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en-US" sz="800" dirty="0">
              <a:latin typeface="Helvetica"/>
              <a:cs typeface="Helvetica"/>
            </a:endParaRPr>
          </a:p>
          <a:p>
            <a:pPr marL="457200" lvl="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US" sz="2000" dirty="0" smtClean="0">
                <a:latin typeface="Helvetica"/>
                <a:cs typeface="Helvetica"/>
              </a:rPr>
              <a:t>Manage </a:t>
            </a:r>
            <a:r>
              <a:rPr lang="en-US" sz="2000" dirty="0">
                <a:latin typeface="Helvetica"/>
                <a:cs typeface="Helvetica"/>
              </a:rPr>
              <a:t>initial evaluation and follow-up visits </a:t>
            </a:r>
            <a:r>
              <a:rPr lang="en-US" sz="2000" dirty="0" smtClean="0">
                <a:latin typeface="Helvetica"/>
                <a:cs typeface="Helvetica"/>
              </a:rPr>
              <a:t>with patients needing longitudinal care such as such as chronic disease and pregnancy, in a family medicine setting.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8998" y="6335997"/>
            <a:ext cx="3135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Helvetica"/>
                <a:cs typeface="Helvetica"/>
              </a:rPr>
              <a:t>Central </a:t>
            </a:r>
            <a:r>
              <a:rPr lang="en-US" sz="1600" i="1" dirty="0">
                <a:latin typeface="Helvetica"/>
                <a:cs typeface="Helvetica"/>
              </a:rPr>
              <a:t>WA </a:t>
            </a:r>
            <a:r>
              <a:rPr lang="en-US" sz="1600" i="1" dirty="0" smtClean="0">
                <a:latin typeface="Helvetica"/>
                <a:cs typeface="Helvetica"/>
              </a:rPr>
              <a:t>FMRP in Yakima </a:t>
            </a:r>
            <a:endParaRPr lang="en-US" sz="1600" i="1" dirty="0">
              <a:latin typeface="Helvetica"/>
              <a:cs typeface="Helvetica"/>
            </a:endParaRPr>
          </a:p>
        </p:txBody>
      </p:sp>
      <p:pic>
        <p:nvPicPr>
          <p:cNvPr id="10" name="Picture 9" descr="clerkship-yakima-didactics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728" y="4699626"/>
            <a:ext cx="2184802" cy="1502052"/>
          </a:xfrm>
          <a:prstGeom prst="rect">
            <a:avLst/>
          </a:prstGeom>
          <a:ln w="76200" cmpd="sng">
            <a:solidFill>
              <a:srgbClr val="663366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22960" y="4206697"/>
            <a:ext cx="52455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sz="2000" dirty="0" smtClean="0">
                <a:latin typeface="Helvetica"/>
                <a:cs typeface="Helvetica"/>
              </a:rPr>
              <a:t>Collaboratively, with patient input, develop </a:t>
            </a:r>
            <a:r>
              <a:rPr lang="en-US" sz="2000" dirty="0">
                <a:latin typeface="Helvetica"/>
                <a:cs typeface="Helvetica"/>
              </a:rPr>
              <a:t>evidence-based health promotion/disease prevention plans for patients of any age or gender in a family medicine setting.</a:t>
            </a:r>
          </a:p>
        </p:txBody>
      </p:sp>
    </p:spTree>
    <p:extLst>
      <p:ext uri="{BB962C8B-B14F-4D97-AF65-F5344CB8AC3E}">
        <p14:creationId xmlns:p14="http://schemas.microsoft.com/office/powerpoint/2010/main" val="118304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91" y="426007"/>
            <a:ext cx="8604775" cy="1272946"/>
          </a:xfrm>
        </p:spPr>
        <p:txBody>
          <a:bodyPr anchor="ctr">
            <a:normAutofit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Objectives 5-6: Patient Centered Communication &amp; Professionalism</a:t>
            </a:r>
            <a:endParaRPr lang="en-US" sz="4000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486" y="1978168"/>
            <a:ext cx="76370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000" dirty="0">
                <a:latin typeface="Helvetica"/>
                <a:cs typeface="Helvetica"/>
              </a:rPr>
              <a:t>Demonstrate use of patient centered communication skills </a:t>
            </a:r>
            <a:r>
              <a:rPr lang="en-US" sz="2000" dirty="0" smtClean="0">
                <a:latin typeface="Helvetica"/>
                <a:cs typeface="Helvetica"/>
              </a:rPr>
              <a:t>during </a:t>
            </a:r>
            <a:r>
              <a:rPr lang="en-US" sz="2000" dirty="0">
                <a:latin typeface="Helvetica"/>
                <a:cs typeface="Helvetica"/>
              </a:rPr>
              <a:t>history taking, physical exam, use of electronic health </a:t>
            </a:r>
            <a:r>
              <a:rPr lang="en-US" sz="2000" dirty="0" smtClean="0">
                <a:latin typeface="Helvetica"/>
                <a:cs typeface="Helvetica"/>
              </a:rPr>
              <a:t>records, and collaborative </a:t>
            </a:r>
            <a:r>
              <a:rPr lang="en-US" sz="2000" dirty="0">
                <a:latin typeface="Helvetica"/>
                <a:cs typeface="Helvetica"/>
              </a:rPr>
              <a:t>decisions </a:t>
            </a:r>
            <a:r>
              <a:rPr lang="en-US" sz="2000" dirty="0" smtClean="0">
                <a:latin typeface="Helvetica"/>
                <a:cs typeface="Helvetica"/>
              </a:rPr>
              <a:t>making in an outpatient </a:t>
            </a:r>
            <a:r>
              <a:rPr lang="en-US" sz="2000" dirty="0">
                <a:latin typeface="Helvetica"/>
                <a:cs typeface="Helvetica"/>
              </a:rPr>
              <a:t>setting. </a:t>
            </a:r>
            <a:endParaRPr lang="en-US" sz="2000" dirty="0" smtClean="0">
              <a:latin typeface="Helvetica"/>
              <a:cs typeface="Helvetica"/>
            </a:endParaRPr>
          </a:p>
          <a:p>
            <a:pPr marL="457200" lvl="0" indent="-457200">
              <a:buFont typeface="+mj-lt"/>
              <a:buAutoNum type="arabicPeriod" startAt="5"/>
            </a:pPr>
            <a:endParaRPr lang="en-US" sz="2000" dirty="0">
              <a:latin typeface="Helvetica"/>
              <a:cs typeface="Helvetica"/>
            </a:endParaRPr>
          </a:p>
          <a:p>
            <a:pPr marL="457200" lvl="0" indent="-457200">
              <a:buFont typeface="+mj-lt"/>
              <a:buAutoNum type="arabicPeriod" startAt="5"/>
            </a:pPr>
            <a:r>
              <a:rPr lang="en-US" sz="2000" dirty="0" smtClean="0">
                <a:latin typeface="Helvetica"/>
                <a:cs typeface="Helvetica"/>
              </a:rPr>
              <a:t>Demonstrate </a:t>
            </a:r>
            <a:r>
              <a:rPr lang="en-US" sz="2000" dirty="0">
                <a:latin typeface="Helvetica"/>
                <a:cs typeface="Helvetica"/>
              </a:rPr>
              <a:t>professionalism in the care of patients and families, and in interactions with the health care team and communities.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4455" y="6364089"/>
            <a:ext cx="3135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Helvetica"/>
                <a:cs typeface="Helvetica"/>
              </a:rPr>
              <a:t>Bozeman, MT</a:t>
            </a:r>
            <a:endParaRPr lang="en-US" sz="1600" i="1" dirty="0"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07" y="4683431"/>
            <a:ext cx="2039920" cy="1529940"/>
          </a:xfrm>
          <a:prstGeom prst="rect">
            <a:avLst/>
          </a:prstGeom>
          <a:ln w="76200" cmpd="sng">
            <a:solidFill>
              <a:srgbClr val="663366"/>
            </a:solidFill>
          </a:ln>
        </p:spPr>
      </p:pic>
    </p:spTree>
    <p:extLst>
      <p:ext uri="{BB962C8B-B14F-4D97-AF65-F5344CB8AC3E}">
        <p14:creationId xmlns:p14="http://schemas.microsoft.com/office/powerpoint/2010/main" val="14345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31" y="430964"/>
            <a:ext cx="5630780" cy="119708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Family Medicine Clerkship</a:t>
            </a:r>
            <a:br>
              <a:rPr lang="en-US" sz="3600" dirty="0" smtClean="0">
                <a:latin typeface="Helvetica"/>
                <a:cs typeface="Helvetica"/>
              </a:rPr>
            </a:br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  <a:hlinkClick r:id="rId3"/>
              </a:rPr>
              <a:t>www.uwfmc.org</a:t>
            </a:r>
            <a:r>
              <a:rPr lang="en-US" sz="1400" b="1" dirty="0" smtClean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1400" dirty="0">
                <a:latin typeface="Helvetica"/>
                <a:cs typeface="Helvetica"/>
              </a:rPr>
              <a:t/>
            </a:r>
            <a:br>
              <a:rPr lang="en-US" sz="1400" dirty="0">
                <a:latin typeface="Helvetica"/>
                <a:cs typeface="Helvetica"/>
              </a:rPr>
            </a:br>
            <a:endParaRPr lang="en-US" sz="1400" b="1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486" y="2712896"/>
            <a:ext cx="855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830651" y="3921366"/>
            <a:ext cx="1446382" cy="286840"/>
          </a:xfrm>
          <a:prstGeom prst="round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78" y="1838938"/>
            <a:ext cx="6423746" cy="43292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Donut 6"/>
          <p:cNvSpPr/>
          <p:nvPr/>
        </p:nvSpPr>
        <p:spPr>
          <a:xfrm>
            <a:off x="1300528" y="2228742"/>
            <a:ext cx="1152808" cy="273269"/>
          </a:xfrm>
          <a:prstGeom prst="donut">
            <a:avLst>
              <a:gd name="adj" fmla="val 8001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93" y="429033"/>
            <a:ext cx="4906384" cy="126948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latin typeface="Helvetica"/>
                <a:cs typeface="Helvetica"/>
              </a:rPr>
              <a:t>Assignment Tracker</a:t>
            </a:r>
            <a:endParaRPr lang="en-US" sz="40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6493" y="1837167"/>
            <a:ext cx="35882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Helvetica"/>
                <a:cs typeface="Helvetica"/>
              </a:rPr>
              <a:t>Track all curricular activities and timelines online</a:t>
            </a:r>
          </a:p>
          <a:p>
            <a:pPr marL="342900" indent="-342900">
              <a:buClr>
                <a:schemeClr val="accent1"/>
              </a:buClr>
              <a:buFont typeface="Wingdings" charset="2"/>
              <a:buChar char="§"/>
            </a:pPr>
            <a:endParaRPr lang="en-US" sz="2000" dirty="0" smtClean="0">
              <a:latin typeface="Helvetica"/>
              <a:cs typeface="Helvetica"/>
            </a:endParaRPr>
          </a:p>
          <a:p>
            <a:pPr marL="342900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Helvetica"/>
                <a:cs typeface="Helvetica"/>
              </a:rPr>
              <a:t>Update Assignment Tracker WEEKLY</a:t>
            </a:r>
          </a:p>
          <a:p>
            <a:pPr marL="342900" indent="-342900">
              <a:buClr>
                <a:schemeClr val="accent1"/>
              </a:buClr>
              <a:buFont typeface="Wingdings" charset="2"/>
              <a:buChar char="§"/>
            </a:pPr>
            <a:endParaRPr lang="en-US" sz="2000" dirty="0" smtClean="0">
              <a:latin typeface="Helvetica"/>
              <a:cs typeface="Helvetica"/>
            </a:endParaRPr>
          </a:p>
          <a:p>
            <a:pPr marL="342900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Helvetica"/>
                <a:cs typeface="Helvetica"/>
              </a:rPr>
              <a:t>Bring print out of tracker to Mid &amp; End of Clerkship Reviews</a:t>
            </a:r>
          </a:p>
          <a:p>
            <a:pPr marL="342900" indent="-34290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latin typeface="Helvetica"/>
              <a:cs typeface="Helvetica"/>
            </a:endParaRPr>
          </a:p>
          <a:p>
            <a:pPr marL="342900" indent="-34290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Helvetica"/>
                <a:cs typeface="Helvetica"/>
              </a:rPr>
              <a:t>SCROLL ALL THE WAY DOWN, weekly assignments at bottom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93" y="2187388"/>
            <a:ext cx="3640444" cy="3161802"/>
          </a:xfrm>
          <a:prstGeom prst="rect">
            <a:avLst/>
          </a:prstGeom>
          <a:ln w="57150" cmpd="sng">
            <a:solidFill>
              <a:srgbClr val="663366"/>
            </a:solidFill>
          </a:ln>
        </p:spPr>
      </p:pic>
    </p:spTree>
    <p:extLst>
      <p:ext uri="{BB962C8B-B14F-4D97-AF65-F5344CB8AC3E}">
        <p14:creationId xmlns:p14="http://schemas.microsoft.com/office/powerpoint/2010/main" val="10522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10" y="2157663"/>
            <a:ext cx="3570822" cy="3738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75367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5101" y="689810"/>
            <a:ext cx="8583563" cy="1030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endParaRPr lang="en-US" sz="40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9903" y="2335862"/>
            <a:ext cx="39265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Effective Patient 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Centered Care (EPPC)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MINI-CEX for 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Family Medicine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982" y="730387"/>
            <a:ext cx="3970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Objective 2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49056</TotalTime>
  <Words>944</Words>
  <Application>Microsoft Office PowerPoint</Application>
  <PresentationFormat>On-screen Show (4:3)</PresentationFormat>
  <Paragraphs>193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Geneva</vt:lpstr>
      <vt:lpstr>Helvetica</vt:lpstr>
      <vt:lpstr>Wingdings</vt:lpstr>
      <vt:lpstr>Retrospect</vt:lpstr>
      <vt:lpstr>Faculty Orientation to  Clerkship Goals and Objectives</vt:lpstr>
      <vt:lpstr>Foundational Knowledge</vt:lpstr>
      <vt:lpstr>Goals</vt:lpstr>
      <vt:lpstr>Objectives</vt:lpstr>
      <vt:lpstr>Objectives 2-4: Clinical Knowledge</vt:lpstr>
      <vt:lpstr>Objectives 5-6: Patient Centered Communication &amp; Professionalism</vt:lpstr>
      <vt:lpstr>Family Medicine Clerkship www.uwfmc.org  </vt:lpstr>
      <vt:lpstr>Assignment Tracker</vt:lpstr>
      <vt:lpstr>PowerPoint Presentation</vt:lpstr>
      <vt:lpstr>Professional Learning Environment</vt:lpstr>
      <vt:lpstr>Professional Learning Environment</vt:lpstr>
      <vt:lpstr>Professional Learning Environment </vt:lpstr>
      <vt:lpstr>Concerns About Students</vt:lpstr>
      <vt:lpstr>Duty Hours</vt:lpstr>
      <vt:lpstr>Formal Curriculum:  fmCASES</vt:lpstr>
      <vt:lpstr>Required Activities</vt:lpstr>
      <vt:lpstr>Required Activities</vt:lpstr>
      <vt:lpstr>Evaluation Process</vt:lpstr>
      <vt:lpstr>Grading</vt:lpstr>
      <vt:lpstr>Final Exam Scores</vt:lpstr>
      <vt:lpstr>Teaching Pearls</vt:lpstr>
      <vt:lpstr>Clinic Orientation</vt:lpstr>
      <vt:lpstr>“I'd like (my faculty) to … sit down with  me and go over goals and expectations.”  </vt:lpstr>
      <vt:lpstr>Pre-Clinic Huddle</vt:lpstr>
      <vt:lpstr>PowerPoint Presentation</vt:lpstr>
      <vt:lpstr>Stfm Teaching Physician</vt:lpstr>
      <vt:lpstr>Other Teaching Resources</vt:lpstr>
      <vt:lpstr>QUESTIONS?</vt:lpstr>
    </vt:vector>
  </TitlesOfParts>
  <Company>University of Washington Family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Family Medicine Clerkship</dc:title>
  <dc:creator>Toby Keys</dc:creator>
  <cp:lastModifiedBy>Stephanie Drake</cp:lastModifiedBy>
  <cp:revision>249</cp:revision>
  <cp:lastPrinted>2015-03-02T23:13:34Z</cp:lastPrinted>
  <dcterms:created xsi:type="dcterms:W3CDTF">2013-01-07T16:54:46Z</dcterms:created>
  <dcterms:modified xsi:type="dcterms:W3CDTF">2017-12-22T19:38:56Z</dcterms:modified>
</cp:coreProperties>
</file>