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0" r:id="rId2"/>
    <p:sldMasterId id="2147483682" r:id="rId3"/>
    <p:sldMasterId id="2147483698" r:id="rId4"/>
    <p:sldMasterId id="2147483714" r:id="rId5"/>
  </p:sldMasterIdLst>
  <p:notesMasterIdLst>
    <p:notesMasterId r:id="rId58"/>
  </p:notesMasterIdLst>
  <p:sldIdLst>
    <p:sldId id="301" r:id="rId6"/>
    <p:sldId id="303" r:id="rId7"/>
    <p:sldId id="304" r:id="rId8"/>
    <p:sldId id="305" r:id="rId9"/>
    <p:sldId id="306" r:id="rId10"/>
    <p:sldId id="307" r:id="rId11"/>
    <p:sldId id="308" r:id="rId12"/>
    <p:sldId id="309" r:id="rId13"/>
    <p:sldId id="310" r:id="rId14"/>
    <p:sldId id="311" r:id="rId15"/>
    <p:sldId id="256" r:id="rId16"/>
    <p:sldId id="257" r:id="rId17"/>
    <p:sldId id="258" r:id="rId18"/>
    <p:sldId id="271" r:id="rId19"/>
    <p:sldId id="259" r:id="rId20"/>
    <p:sldId id="260" r:id="rId21"/>
    <p:sldId id="278" r:id="rId22"/>
    <p:sldId id="276" r:id="rId23"/>
    <p:sldId id="277" r:id="rId24"/>
    <p:sldId id="261" r:id="rId25"/>
    <p:sldId id="265" r:id="rId26"/>
    <p:sldId id="263" r:id="rId27"/>
    <p:sldId id="269" r:id="rId28"/>
    <p:sldId id="270" r:id="rId29"/>
    <p:sldId id="272" r:id="rId30"/>
    <p:sldId id="266" r:id="rId31"/>
    <p:sldId id="268" r:id="rId32"/>
    <p:sldId id="274" r:id="rId33"/>
    <p:sldId id="280" r:id="rId34"/>
    <p:sldId id="264" r:id="rId35"/>
    <p:sldId id="267"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 id="296" r:id="rId52"/>
    <p:sldId id="297" r:id="rId53"/>
    <p:sldId id="298" r:id="rId54"/>
    <p:sldId id="299" r:id="rId55"/>
    <p:sldId id="300" r:id="rId56"/>
    <p:sldId id="302"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p:scale>
          <a:sx n="68" d="100"/>
          <a:sy n="68" d="100"/>
        </p:scale>
        <p:origin x="-1240" y="-61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3" Type="http://schemas.openxmlformats.org/officeDocument/2006/relationships/tableStyles" Target="tableStyles.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notesMaster" Target="notesMasters/notesMaster1.xml"/><Relationship Id="rId59" Type="http://schemas.openxmlformats.org/officeDocument/2006/relationships/printerSettings" Target="printerSettings/printerSettings1.bin"/><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60" Type="http://schemas.openxmlformats.org/officeDocument/2006/relationships/presProps" Target="presProps.xml"/><Relationship Id="rId61" Type="http://schemas.openxmlformats.org/officeDocument/2006/relationships/viewProps" Target="viewProps.xml"/><Relationship Id="rId62" Type="http://schemas.openxmlformats.org/officeDocument/2006/relationships/theme" Target="theme/theme1.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A.J\Downloads\IEP%20ITE%20data%20TEST.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A.J\Downloads\IEP%20ITE%20data%20TES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'Intervention %'!$B$24</c:f>
              <c:strCache>
                <c:ptCount val="1"/>
                <c:pt idx="0">
                  <c:v>Score</c:v>
                </c:pt>
              </c:strCache>
            </c:strRef>
          </c:tx>
          <c:spPr>
            <a:ln w="28575" cap="rnd">
              <a:solidFill>
                <a:schemeClr val="accent6"/>
              </a:solidFill>
              <a:round/>
            </a:ln>
            <a:effectLst/>
          </c:spPr>
          <c:marker>
            <c:symbol val="none"/>
          </c:marker>
          <c:cat>
            <c:strRef>
              <c:f>'Intervention %'!$A$25:$A$26</c:f>
              <c:strCache>
                <c:ptCount val="2"/>
                <c:pt idx="0">
                  <c:v>2016 ITE</c:v>
                </c:pt>
                <c:pt idx="1">
                  <c:v>2017 ITE</c:v>
                </c:pt>
              </c:strCache>
            </c:strRef>
          </c:cat>
          <c:val>
            <c:numRef>
              <c:f>'Intervention %'!$B$25:$B$26</c:f>
              <c:numCache>
                <c:formatCode>General</c:formatCode>
                <c:ptCount val="2"/>
                <c:pt idx="0">
                  <c:v>270.0</c:v>
                </c:pt>
                <c:pt idx="1">
                  <c:v>430.0</c:v>
                </c:pt>
              </c:numCache>
            </c:numRef>
          </c:val>
          <c:smooth val="0"/>
          <c:extLst xmlns:c16r2="http://schemas.microsoft.com/office/drawing/2015/06/chart">
            <c:ext xmlns:c16="http://schemas.microsoft.com/office/drawing/2014/chart" uri="{C3380CC4-5D6E-409C-BE32-E72D297353CC}">
              <c16:uniqueId val="{00000000-3522-4F2C-BD14-DC2B5915E686}"/>
            </c:ext>
          </c:extLst>
        </c:ser>
        <c:ser>
          <c:idx val="1"/>
          <c:order val="1"/>
          <c:tx>
            <c:strRef>
              <c:f>'Intervention %'!$C$24</c:f>
              <c:strCache>
                <c:ptCount val="1"/>
                <c:pt idx="0">
                  <c:v>Intensive</c:v>
                </c:pt>
              </c:strCache>
            </c:strRef>
          </c:tx>
          <c:spPr>
            <a:ln>
              <a:solidFill>
                <a:schemeClr val="accent2"/>
              </a:solidFill>
            </a:ln>
          </c:spPr>
          <c:marker>
            <c:symbol val="none"/>
          </c:marker>
          <c:cat>
            <c:strRef>
              <c:f>'Intervention %'!$A$25:$A$26</c:f>
              <c:strCache>
                <c:ptCount val="2"/>
                <c:pt idx="0">
                  <c:v>2016 ITE</c:v>
                </c:pt>
                <c:pt idx="1">
                  <c:v>2017 ITE</c:v>
                </c:pt>
              </c:strCache>
            </c:strRef>
          </c:cat>
          <c:val>
            <c:numRef>
              <c:f>'Intervention %'!$C$25:$C$26</c:f>
              <c:numCache>
                <c:formatCode>General</c:formatCode>
                <c:ptCount val="2"/>
                <c:pt idx="0">
                  <c:v>280.0</c:v>
                </c:pt>
                <c:pt idx="1">
                  <c:v>330.0</c:v>
                </c:pt>
              </c:numCache>
            </c:numRef>
          </c:val>
          <c:smooth val="0"/>
          <c:extLst xmlns:c16r2="http://schemas.microsoft.com/office/drawing/2015/06/chart">
            <c:ext xmlns:c16="http://schemas.microsoft.com/office/drawing/2014/chart" uri="{C3380CC4-5D6E-409C-BE32-E72D297353CC}">
              <c16:uniqueId val="{00000000-264D-493C-B26F-F8584FC91AD8}"/>
            </c:ext>
          </c:extLst>
        </c:ser>
        <c:ser>
          <c:idx val="2"/>
          <c:order val="2"/>
          <c:tx>
            <c:strRef>
              <c:f>'Intervention %'!$D$24</c:f>
              <c:strCache>
                <c:ptCount val="1"/>
                <c:pt idx="0">
                  <c:v>Moderate</c:v>
                </c:pt>
              </c:strCache>
            </c:strRef>
          </c:tx>
          <c:spPr>
            <a:ln>
              <a:solidFill>
                <a:schemeClr val="accent4"/>
              </a:solidFill>
            </a:ln>
          </c:spPr>
          <c:marker>
            <c:symbol val="none"/>
          </c:marker>
          <c:cat>
            <c:strRef>
              <c:f>'Intervention %'!$A$25:$A$26</c:f>
              <c:strCache>
                <c:ptCount val="2"/>
                <c:pt idx="0">
                  <c:v>2016 ITE</c:v>
                </c:pt>
                <c:pt idx="1">
                  <c:v>2017 ITE</c:v>
                </c:pt>
              </c:strCache>
            </c:strRef>
          </c:cat>
          <c:val>
            <c:numRef>
              <c:f>'Intervention %'!$D$25:$D$26</c:f>
              <c:numCache>
                <c:formatCode>General</c:formatCode>
                <c:ptCount val="2"/>
                <c:pt idx="0">
                  <c:v>330.0</c:v>
                </c:pt>
                <c:pt idx="1">
                  <c:v>380.0</c:v>
                </c:pt>
              </c:numCache>
            </c:numRef>
          </c:val>
          <c:smooth val="0"/>
          <c:extLst xmlns:c16r2="http://schemas.microsoft.com/office/drawing/2015/06/chart">
            <c:ext xmlns:c16="http://schemas.microsoft.com/office/drawing/2014/chart" uri="{C3380CC4-5D6E-409C-BE32-E72D297353CC}">
              <c16:uniqueId val="{00000001-264D-493C-B26F-F8584FC91AD8}"/>
            </c:ext>
          </c:extLst>
        </c:ser>
        <c:dLbls>
          <c:showLegendKey val="0"/>
          <c:showVal val="0"/>
          <c:showCatName val="0"/>
          <c:showSerName val="0"/>
          <c:showPercent val="0"/>
          <c:showBubbleSize val="0"/>
        </c:dLbls>
        <c:marker val="1"/>
        <c:smooth val="0"/>
        <c:axId val="-2079125464"/>
        <c:axId val="-2076349448"/>
      </c:lineChart>
      <c:catAx>
        <c:axId val="-2079125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76349448"/>
        <c:crosses val="autoZero"/>
        <c:auto val="1"/>
        <c:lblAlgn val="ctr"/>
        <c:lblOffset val="100"/>
        <c:noMultiLvlLbl val="0"/>
      </c:catAx>
      <c:valAx>
        <c:axId val="-2076349448"/>
        <c:scaling>
          <c:orientation val="minMax"/>
          <c:max val="500.0"/>
          <c:min val="2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125464"/>
        <c:crosses val="autoZero"/>
        <c:crossBetween val="between"/>
        <c:majorUnit val="50.0"/>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Need for intervention by our current guidelines</a:t>
            </a:r>
          </a:p>
        </c:rich>
      </c:tx>
      <c:layout/>
      <c:overlay val="0"/>
      <c:spPr>
        <a:noFill/>
        <a:ln>
          <a:noFill/>
        </a:ln>
        <a:effectLst/>
      </c:spPr>
    </c:title>
    <c:autoTitleDeleted val="0"/>
    <c:plotArea>
      <c:layout/>
      <c:barChart>
        <c:barDir val="col"/>
        <c:grouping val="stacked"/>
        <c:varyColors val="0"/>
        <c:ser>
          <c:idx val="0"/>
          <c:order val="0"/>
          <c:tx>
            <c:strRef>
              <c:f>'Intervention %'!$M$1</c:f>
              <c:strCache>
                <c:ptCount val="1"/>
                <c:pt idx="0">
                  <c:v>No Intervention</c:v>
                </c:pt>
              </c:strCache>
            </c:strRef>
          </c:tx>
          <c:spPr>
            <a:solidFill>
              <a:schemeClr val="accent5">
                <a:lumMod val="75000"/>
              </a:schemeClr>
            </a:solidFill>
            <a:ln>
              <a:solidFill>
                <a:schemeClr val="accent1"/>
              </a:solidFill>
            </a:ln>
            <a:effectLst/>
          </c:spPr>
          <c:invertIfNegative val="0"/>
          <c:cat>
            <c:multiLvlStrRef>
              <c:f>'Intervention %'!$K$2:$L$22</c:f>
              <c:multiLvlStrCache>
                <c:ptCount val="21"/>
                <c:lvl>
                  <c:pt idx="0">
                    <c:v>R1</c:v>
                  </c:pt>
                  <c:pt idx="1">
                    <c:v>R2</c:v>
                  </c:pt>
                  <c:pt idx="2">
                    <c:v>R3</c:v>
                  </c:pt>
                  <c:pt idx="3">
                    <c:v>R1</c:v>
                  </c:pt>
                  <c:pt idx="4">
                    <c:v>R2</c:v>
                  </c:pt>
                  <c:pt idx="5">
                    <c:v>R3</c:v>
                  </c:pt>
                  <c:pt idx="6">
                    <c:v>R1</c:v>
                  </c:pt>
                  <c:pt idx="7">
                    <c:v>R2</c:v>
                  </c:pt>
                  <c:pt idx="8">
                    <c:v>R3</c:v>
                  </c:pt>
                  <c:pt idx="9">
                    <c:v>R1</c:v>
                  </c:pt>
                  <c:pt idx="10">
                    <c:v>R2</c:v>
                  </c:pt>
                  <c:pt idx="11">
                    <c:v>R3</c:v>
                  </c:pt>
                  <c:pt idx="12">
                    <c:v>R1</c:v>
                  </c:pt>
                  <c:pt idx="13">
                    <c:v>R2</c:v>
                  </c:pt>
                  <c:pt idx="14">
                    <c:v>R3</c:v>
                  </c:pt>
                  <c:pt idx="15">
                    <c:v>R1</c:v>
                  </c:pt>
                  <c:pt idx="16">
                    <c:v>R2</c:v>
                  </c:pt>
                  <c:pt idx="17">
                    <c:v>R3</c:v>
                  </c:pt>
                  <c:pt idx="18">
                    <c:v>R1</c:v>
                  </c:pt>
                  <c:pt idx="19">
                    <c:v>R2</c:v>
                  </c:pt>
                  <c:pt idx="20">
                    <c:v>R3</c:v>
                  </c:pt>
                </c:lvl>
                <c:lvl>
                  <c:pt idx="0">
                    <c:v>2011</c:v>
                  </c:pt>
                  <c:pt idx="3">
                    <c:v>2012</c:v>
                  </c:pt>
                  <c:pt idx="6">
                    <c:v>2013</c:v>
                  </c:pt>
                  <c:pt idx="9">
                    <c:v>2014</c:v>
                  </c:pt>
                  <c:pt idx="12">
                    <c:v>2015</c:v>
                  </c:pt>
                  <c:pt idx="15">
                    <c:v>2016</c:v>
                  </c:pt>
                  <c:pt idx="18">
                    <c:v>2017</c:v>
                  </c:pt>
                </c:lvl>
              </c:multiLvlStrCache>
            </c:multiLvlStrRef>
          </c:cat>
          <c:val>
            <c:numRef>
              <c:f>'Intervention %'!$M$2:$M$22</c:f>
              <c:numCache>
                <c:formatCode>General</c:formatCode>
                <c:ptCount val="21"/>
                <c:pt idx="0">
                  <c:v>0.875</c:v>
                </c:pt>
                <c:pt idx="1">
                  <c:v>1.0</c:v>
                </c:pt>
                <c:pt idx="2">
                  <c:v>0.714285714285714</c:v>
                </c:pt>
                <c:pt idx="3">
                  <c:v>1.0</c:v>
                </c:pt>
                <c:pt idx="4">
                  <c:v>1.0</c:v>
                </c:pt>
                <c:pt idx="5">
                  <c:v>1.0</c:v>
                </c:pt>
                <c:pt idx="6">
                  <c:v>0.714285714285714</c:v>
                </c:pt>
                <c:pt idx="7">
                  <c:v>1.0</c:v>
                </c:pt>
                <c:pt idx="8">
                  <c:v>1.0</c:v>
                </c:pt>
                <c:pt idx="9">
                  <c:v>0.571428571428572</c:v>
                </c:pt>
                <c:pt idx="10">
                  <c:v>0.714285714285714</c:v>
                </c:pt>
                <c:pt idx="11">
                  <c:v>0.857142857142857</c:v>
                </c:pt>
                <c:pt idx="12">
                  <c:v>0.857142857142857</c:v>
                </c:pt>
                <c:pt idx="13">
                  <c:v>0.428571428571429</c:v>
                </c:pt>
                <c:pt idx="14">
                  <c:v>1.0</c:v>
                </c:pt>
                <c:pt idx="15">
                  <c:v>0.571428571428572</c:v>
                </c:pt>
                <c:pt idx="16">
                  <c:v>0.571428571428572</c:v>
                </c:pt>
                <c:pt idx="17">
                  <c:v>0.142857142857143</c:v>
                </c:pt>
                <c:pt idx="18">
                  <c:v>1.0</c:v>
                </c:pt>
                <c:pt idx="19">
                  <c:v>1.0</c:v>
                </c:pt>
                <c:pt idx="20">
                  <c:v>1.0</c:v>
                </c:pt>
              </c:numCache>
            </c:numRef>
          </c:val>
          <c:extLst xmlns:c16r2="http://schemas.microsoft.com/office/drawing/2015/06/chart">
            <c:ext xmlns:c16="http://schemas.microsoft.com/office/drawing/2014/chart" uri="{C3380CC4-5D6E-409C-BE32-E72D297353CC}">
              <c16:uniqueId val="{00000000-785C-4397-A6E8-ADBD8577B392}"/>
            </c:ext>
          </c:extLst>
        </c:ser>
        <c:ser>
          <c:idx val="1"/>
          <c:order val="1"/>
          <c:tx>
            <c:strRef>
              <c:f>'Intervention %'!$N$1</c:f>
              <c:strCache>
                <c:ptCount val="1"/>
                <c:pt idx="0">
                  <c:v>Moderate</c:v>
                </c:pt>
              </c:strCache>
            </c:strRef>
          </c:tx>
          <c:spPr>
            <a:solidFill>
              <a:schemeClr val="accent4"/>
            </a:solidFill>
            <a:ln>
              <a:solidFill>
                <a:schemeClr val="accent1"/>
              </a:solidFill>
            </a:ln>
            <a:effectLst/>
          </c:spPr>
          <c:invertIfNegative val="0"/>
          <c:cat>
            <c:multiLvlStrRef>
              <c:f>'Intervention %'!$K$2:$L$22</c:f>
              <c:multiLvlStrCache>
                <c:ptCount val="21"/>
                <c:lvl>
                  <c:pt idx="0">
                    <c:v>R1</c:v>
                  </c:pt>
                  <c:pt idx="1">
                    <c:v>R2</c:v>
                  </c:pt>
                  <c:pt idx="2">
                    <c:v>R3</c:v>
                  </c:pt>
                  <c:pt idx="3">
                    <c:v>R1</c:v>
                  </c:pt>
                  <c:pt idx="4">
                    <c:v>R2</c:v>
                  </c:pt>
                  <c:pt idx="5">
                    <c:v>R3</c:v>
                  </c:pt>
                  <c:pt idx="6">
                    <c:v>R1</c:v>
                  </c:pt>
                  <c:pt idx="7">
                    <c:v>R2</c:v>
                  </c:pt>
                  <c:pt idx="8">
                    <c:v>R3</c:v>
                  </c:pt>
                  <c:pt idx="9">
                    <c:v>R1</c:v>
                  </c:pt>
                  <c:pt idx="10">
                    <c:v>R2</c:v>
                  </c:pt>
                  <c:pt idx="11">
                    <c:v>R3</c:v>
                  </c:pt>
                  <c:pt idx="12">
                    <c:v>R1</c:v>
                  </c:pt>
                  <c:pt idx="13">
                    <c:v>R2</c:v>
                  </c:pt>
                  <c:pt idx="14">
                    <c:v>R3</c:v>
                  </c:pt>
                  <c:pt idx="15">
                    <c:v>R1</c:v>
                  </c:pt>
                  <c:pt idx="16">
                    <c:v>R2</c:v>
                  </c:pt>
                  <c:pt idx="17">
                    <c:v>R3</c:v>
                  </c:pt>
                  <c:pt idx="18">
                    <c:v>R1</c:v>
                  </c:pt>
                  <c:pt idx="19">
                    <c:v>R2</c:v>
                  </c:pt>
                  <c:pt idx="20">
                    <c:v>R3</c:v>
                  </c:pt>
                </c:lvl>
                <c:lvl>
                  <c:pt idx="0">
                    <c:v>2011</c:v>
                  </c:pt>
                  <c:pt idx="3">
                    <c:v>2012</c:v>
                  </c:pt>
                  <c:pt idx="6">
                    <c:v>2013</c:v>
                  </c:pt>
                  <c:pt idx="9">
                    <c:v>2014</c:v>
                  </c:pt>
                  <c:pt idx="12">
                    <c:v>2015</c:v>
                  </c:pt>
                  <c:pt idx="15">
                    <c:v>2016</c:v>
                  </c:pt>
                  <c:pt idx="18">
                    <c:v>2017</c:v>
                  </c:pt>
                </c:lvl>
              </c:multiLvlStrCache>
            </c:multiLvlStrRef>
          </c:cat>
          <c:val>
            <c:numRef>
              <c:f>'Intervention %'!$N$2:$N$22</c:f>
              <c:numCache>
                <c:formatCode>General</c:formatCode>
                <c:ptCount val="21"/>
                <c:pt idx="0">
                  <c:v>0.125</c:v>
                </c:pt>
                <c:pt idx="1">
                  <c:v>0.0</c:v>
                </c:pt>
                <c:pt idx="2">
                  <c:v>0.0</c:v>
                </c:pt>
                <c:pt idx="3">
                  <c:v>0.0</c:v>
                </c:pt>
                <c:pt idx="4">
                  <c:v>0.0</c:v>
                </c:pt>
                <c:pt idx="5">
                  <c:v>0.0</c:v>
                </c:pt>
                <c:pt idx="6">
                  <c:v>0.285714285714286</c:v>
                </c:pt>
                <c:pt idx="7">
                  <c:v>0.0</c:v>
                </c:pt>
                <c:pt idx="8">
                  <c:v>0.0</c:v>
                </c:pt>
                <c:pt idx="9">
                  <c:v>0.0</c:v>
                </c:pt>
                <c:pt idx="10">
                  <c:v>0.142857142857143</c:v>
                </c:pt>
                <c:pt idx="11">
                  <c:v>0.0</c:v>
                </c:pt>
                <c:pt idx="12">
                  <c:v>0.0</c:v>
                </c:pt>
                <c:pt idx="13">
                  <c:v>0.428571428571429</c:v>
                </c:pt>
                <c:pt idx="14">
                  <c:v>0.0</c:v>
                </c:pt>
                <c:pt idx="15">
                  <c:v>0.142857142857143</c:v>
                </c:pt>
                <c:pt idx="16">
                  <c:v>0.285714285714286</c:v>
                </c:pt>
                <c:pt idx="17">
                  <c:v>0.428571428571429</c:v>
                </c:pt>
                <c:pt idx="18">
                  <c:v>0.0</c:v>
                </c:pt>
                <c:pt idx="19">
                  <c:v>0.0</c:v>
                </c:pt>
                <c:pt idx="20">
                  <c:v>0.0</c:v>
                </c:pt>
              </c:numCache>
            </c:numRef>
          </c:val>
          <c:extLst xmlns:c16r2="http://schemas.microsoft.com/office/drawing/2015/06/chart">
            <c:ext xmlns:c16="http://schemas.microsoft.com/office/drawing/2014/chart" uri="{C3380CC4-5D6E-409C-BE32-E72D297353CC}">
              <c16:uniqueId val="{00000001-785C-4397-A6E8-ADBD8577B392}"/>
            </c:ext>
          </c:extLst>
        </c:ser>
        <c:ser>
          <c:idx val="2"/>
          <c:order val="2"/>
          <c:tx>
            <c:strRef>
              <c:f>'Intervention %'!$O$1</c:f>
              <c:strCache>
                <c:ptCount val="1"/>
                <c:pt idx="0">
                  <c:v>Intensive</c:v>
                </c:pt>
              </c:strCache>
            </c:strRef>
          </c:tx>
          <c:spPr>
            <a:solidFill>
              <a:schemeClr val="accent2"/>
            </a:solidFill>
            <a:ln>
              <a:solidFill>
                <a:schemeClr val="accent1"/>
              </a:solidFill>
            </a:ln>
            <a:effectLst/>
          </c:spPr>
          <c:invertIfNegative val="0"/>
          <c:cat>
            <c:multiLvlStrRef>
              <c:f>'Intervention %'!$K$2:$L$22</c:f>
              <c:multiLvlStrCache>
                <c:ptCount val="21"/>
                <c:lvl>
                  <c:pt idx="0">
                    <c:v>R1</c:v>
                  </c:pt>
                  <c:pt idx="1">
                    <c:v>R2</c:v>
                  </c:pt>
                  <c:pt idx="2">
                    <c:v>R3</c:v>
                  </c:pt>
                  <c:pt idx="3">
                    <c:v>R1</c:v>
                  </c:pt>
                  <c:pt idx="4">
                    <c:v>R2</c:v>
                  </c:pt>
                  <c:pt idx="5">
                    <c:v>R3</c:v>
                  </c:pt>
                  <c:pt idx="6">
                    <c:v>R1</c:v>
                  </c:pt>
                  <c:pt idx="7">
                    <c:v>R2</c:v>
                  </c:pt>
                  <c:pt idx="8">
                    <c:v>R3</c:v>
                  </c:pt>
                  <c:pt idx="9">
                    <c:v>R1</c:v>
                  </c:pt>
                  <c:pt idx="10">
                    <c:v>R2</c:v>
                  </c:pt>
                  <c:pt idx="11">
                    <c:v>R3</c:v>
                  </c:pt>
                  <c:pt idx="12">
                    <c:v>R1</c:v>
                  </c:pt>
                  <c:pt idx="13">
                    <c:v>R2</c:v>
                  </c:pt>
                  <c:pt idx="14">
                    <c:v>R3</c:v>
                  </c:pt>
                  <c:pt idx="15">
                    <c:v>R1</c:v>
                  </c:pt>
                  <c:pt idx="16">
                    <c:v>R2</c:v>
                  </c:pt>
                  <c:pt idx="17">
                    <c:v>R3</c:v>
                  </c:pt>
                  <c:pt idx="18">
                    <c:v>R1</c:v>
                  </c:pt>
                  <c:pt idx="19">
                    <c:v>R2</c:v>
                  </c:pt>
                  <c:pt idx="20">
                    <c:v>R3</c:v>
                  </c:pt>
                </c:lvl>
                <c:lvl>
                  <c:pt idx="0">
                    <c:v>2011</c:v>
                  </c:pt>
                  <c:pt idx="3">
                    <c:v>2012</c:v>
                  </c:pt>
                  <c:pt idx="6">
                    <c:v>2013</c:v>
                  </c:pt>
                  <c:pt idx="9">
                    <c:v>2014</c:v>
                  </c:pt>
                  <c:pt idx="12">
                    <c:v>2015</c:v>
                  </c:pt>
                  <c:pt idx="15">
                    <c:v>2016</c:v>
                  </c:pt>
                  <c:pt idx="18">
                    <c:v>2017</c:v>
                  </c:pt>
                </c:lvl>
              </c:multiLvlStrCache>
            </c:multiLvlStrRef>
          </c:cat>
          <c:val>
            <c:numRef>
              <c:f>'Intervention %'!$O$2:$O$22</c:f>
              <c:numCache>
                <c:formatCode>General</c:formatCode>
                <c:ptCount val="21"/>
                <c:pt idx="0">
                  <c:v>0.0</c:v>
                </c:pt>
                <c:pt idx="1">
                  <c:v>0.0</c:v>
                </c:pt>
                <c:pt idx="2">
                  <c:v>0.285714285714286</c:v>
                </c:pt>
                <c:pt idx="3">
                  <c:v>0.0</c:v>
                </c:pt>
                <c:pt idx="4">
                  <c:v>0.0</c:v>
                </c:pt>
                <c:pt idx="5">
                  <c:v>0.0</c:v>
                </c:pt>
                <c:pt idx="6">
                  <c:v>0.0</c:v>
                </c:pt>
                <c:pt idx="7">
                  <c:v>0.0</c:v>
                </c:pt>
                <c:pt idx="8">
                  <c:v>0.0</c:v>
                </c:pt>
                <c:pt idx="9">
                  <c:v>0.428571428571429</c:v>
                </c:pt>
                <c:pt idx="10">
                  <c:v>0.142857142857143</c:v>
                </c:pt>
                <c:pt idx="11">
                  <c:v>0.142857142857143</c:v>
                </c:pt>
                <c:pt idx="12">
                  <c:v>0.142857142857143</c:v>
                </c:pt>
                <c:pt idx="13">
                  <c:v>0.142857142857143</c:v>
                </c:pt>
                <c:pt idx="14">
                  <c:v>0.0</c:v>
                </c:pt>
                <c:pt idx="15">
                  <c:v>0.285714285714286</c:v>
                </c:pt>
                <c:pt idx="16">
                  <c:v>0.142857142857143</c:v>
                </c:pt>
                <c:pt idx="17">
                  <c:v>0.428571428571429</c:v>
                </c:pt>
                <c:pt idx="18">
                  <c:v>0.0</c:v>
                </c:pt>
                <c:pt idx="19">
                  <c:v>0.0</c:v>
                </c:pt>
                <c:pt idx="20">
                  <c:v>0.0</c:v>
                </c:pt>
              </c:numCache>
            </c:numRef>
          </c:val>
          <c:extLst xmlns:c16r2="http://schemas.microsoft.com/office/drawing/2015/06/chart">
            <c:ext xmlns:c16="http://schemas.microsoft.com/office/drawing/2014/chart" uri="{C3380CC4-5D6E-409C-BE32-E72D297353CC}">
              <c16:uniqueId val="{00000002-785C-4397-A6E8-ADBD8577B392}"/>
            </c:ext>
          </c:extLst>
        </c:ser>
        <c:dLbls>
          <c:showLegendKey val="0"/>
          <c:showVal val="0"/>
          <c:showCatName val="0"/>
          <c:showSerName val="0"/>
          <c:showPercent val="0"/>
          <c:showBubbleSize val="0"/>
        </c:dLbls>
        <c:gapWidth val="150"/>
        <c:overlap val="100"/>
        <c:axId val="-2079303544"/>
        <c:axId val="-2079307272"/>
      </c:barChart>
      <c:catAx>
        <c:axId val="-207930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9307272"/>
        <c:crosses val="autoZero"/>
        <c:auto val="1"/>
        <c:lblAlgn val="ctr"/>
        <c:lblOffset val="100"/>
        <c:noMultiLvlLbl val="0"/>
      </c:catAx>
      <c:valAx>
        <c:axId val="-2079307272"/>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txPr>
          <a:bodyPr rot="-60000000" vert="horz"/>
          <a:lstStyle/>
          <a:p>
            <a:pPr>
              <a:defRPr/>
            </a:pPr>
            <a:endParaRPr lang="en-US"/>
          </a:p>
        </c:txPr>
        <c:crossAx val="-2079303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A0C4B-8180-493F-B714-D698BDE42998}" type="datetimeFigureOut">
              <a:rPr lang="en-US" smtClean="0"/>
              <a:t>1/2/18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00E3F-1E2D-46BE-B5F6-91554F732146}" type="slidenum">
              <a:rPr lang="en-US" smtClean="0"/>
              <a:t>‹#›</a:t>
            </a:fld>
            <a:endParaRPr lang="en-US"/>
          </a:p>
        </p:txBody>
      </p:sp>
    </p:spTree>
    <p:extLst>
      <p:ext uri="{BB962C8B-B14F-4D97-AF65-F5344CB8AC3E}">
        <p14:creationId xmlns:p14="http://schemas.microsoft.com/office/powerpoint/2010/main" val="122634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10,000</a:t>
            </a:r>
            <a:r>
              <a:rPr lang="en-US" baseline="0" dirty="0" smtClean="0"/>
              <a:t> residents in 450 ACGME accredited residencies take the ITE (as of 2015, though with dual accreditation I’m unsure what the numbers are in 2017</a:t>
            </a:r>
            <a:r>
              <a:rPr lang="is-IS" baseline="0" dirty="0" smtClean="0"/>
              <a:t>…)</a:t>
            </a:r>
          </a:p>
          <a:p>
            <a:endParaRPr lang="is-IS" baseline="0" dirty="0" smtClean="0"/>
          </a:p>
          <a:p>
            <a:r>
              <a:rPr lang="is-IS" baseline="0" dirty="0" smtClean="0"/>
              <a:t>Also worth noting that </a:t>
            </a:r>
            <a:r>
              <a:rPr lang="en-US" b="1" baseline="0" dirty="0" smtClean="0"/>
              <a:t>All ABFM </a:t>
            </a:r>
            <a:r>
              <a:rPr lang="en-US" b="1" baseline="0" dirty="0" err="1" smtClean="0"/>
              <a:t>diplomates</a:t>
            </a:r>
            <a:r>
              <a:rPr lang="en-US" b="1" baseline="0" dirty="0" smtClean="0"/>
              <a:t> have access to the last 3 years of ITEs for free</a:t>
            </a:r>
            <a:r>
              <a:rPr lang="en-US" baseline="0" dirty="0" smtClean="0"/>
              <a:t>, and it is not uncommon for </a:t>
            </a:r>
            <a:r>
              <a:rPr lang="en-US" baseline="0" dirty="0" err="1" smtClean="0"/>
              <a:t>diplomates</a:t>
            </a:r>
            <a:r>
              <a:rPr lang="en-US" baseline="0" dirty="0" smtClean="0"/>
              <a:t> to download and take an ITE to assess how well prepared they are for their next certification examination. </a:t>
            </a:r>
            <a:endParaRPr lang="en-US"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6426160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13</a:t>
            </a:fld>
            <a:endParaRPr lang="en-US"/>
          </a:p>
        </p:txBody>
      </p:sp>
    </p:spTree>
    <p:extLst>
      <p:ext uri="{BB962C8B-B14F-4D97-AF65-F5344CB8AC3E}">
        <p14:creationId xmlns:p14="http://schemas.microsoft.com/office/powerpoint/2010/main" val="3062738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14</a:t>
            </a:fld>
            <a:endParaRPr lang="en-US"/>
          </a:p>
        </p:txBody>
      </p:sp>
    </p:spTree>
    <p:extLst>
      <p:ext uri="{BB962C8B-B14F-4D97-AF65-F5344CB8AC3E}">
        <p14:creationId xmlns:p14="http://schemas.microsoft.com/office/powerpoint/2010/main" val="335166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15</a:t>
            </a:fld>
            <a:endParaRPr lang="en-US"/>
          </a:p>
        </p:txBody>
      </p:sp>
    </p:spTree>
    <p:extLst>
      <p:ext uri="{BB962C8B-B14F-4D97-AF65-F5344CB8AC3E}">
        <p14:creationId xmlns:p14="http://schemas.microsoft.com/office/powerpoint/2010/main" val="1184172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16</a:t>
            </a:fld>
            <a:endParaRPr lang="en-US"/>
          </a:p>
        </p:txBody>
      </p:sp>
    </p:spTree>
    <p:extLst>
      <p:ext uri="{BB962C8B-B14F-4D97-AF65-F5344CB8AC3E}">
        <p14:creationId xmlns:p14="http://schemas.microsoft.com/office/powerpoint/2010/main" val="1988938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20</a:t>
            </a:fld>
            <a:endParaRPr lang="en-US"/>
          </a:p>
        </p:txBody>
      </p:sp>
    </p:spTree>
    <p:extLst>
      <p:ext uri="{BB962C8B-B14F-4D97-AF65-F5344CB8AC3E}">
        <p14:creationId xmlns:p14="http://schemas.microsoft.com/office/powerpoint/2010/main" val="2036860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21</a:t>
            </a:fld>
            <a:endParaRPr lang="en-US"/>
          </a:p>
        </p:txBody>
      </p:sp>
    </p:spTree>
    <p:extLst>
      <p:ext uri="{BB962C8B-B14F-4D97-AF65-F5344CB8AC3E}">
        <p14:creationId xmlns:p14="http://schemas.microsoft.com/office/powerpoint/2010/main" val="2111947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22</a:t>
            </a:fld>
            <a:endParaRPr lang="en-US"/>
          </a:p>
        </p:txBody>
      </p:sp>
    </p:spTree>
    <p:extLst>
      <p:ext uri="{BB962C8B-B14F-4D97-AF65-F5344CB8AC3E}">
        <p14:creationId xmlns:p14="http://schemas.microsoft.com/office/powerpoint/2010/main" val="851752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23</a:t>
            </a:fld>
            <a:endParaRPr lang="en-US"/>
          </a:p>
        </p:txBody>
      </p:sp>
    </p:spTree>
    <p:extLst>
      <p:ext uri="{BB962C8B-B14F-4D97-AF65-F5344CB8AC3E}">
        <p14:creationId xmlns:p14="http://schemas.microsoft.com/office/powerpoint/2010/main" val="41923931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24</a:t>
            </a:fld>
            <a:endParaRPr lang="en-US"/>
          </a:p>
        </p:txBody>
      </p:sp>
    </p:spTree>
    <p:extLst>
      <p:ext uri="{BB962C8B-B14F-4D97-AF65-F5344CB8AC3E}">
        <p14:creationId xmlns:p14="http://schemas.microsoft.com/office/powerpoint/2010/main" val="3626087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25</a:t>
            </a:fld>
            <a:endParaRPr lang="en-US"/>
          </a:p>
        </p:txBody>
      </p:sp>
    </p:spTree>
    <p:extLst>
      <p:ext uri="{BB962C8B-B14F-4D97-AF65-F5344CB8AC3E}">
        <p14:creationId xmlns:p14="http://schemas.microsoft.com/office/powerpoint/2010/main" val="4107628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16 content</a:t>
            </a:r>
            <a:r>
              <a:rPr lang="en-US" baseline="0" dirty="0" smtClean="0"/>
              <a:t> areas, but m</a:t>
            </a:r>
            <a:r>
              <a:rPr lang="en-US" dirty="0" smtClean="0"/>
              <a:t>ore than 1/3 of the test questions are</a:t>
            </a:r>
            <a:r>
              <a:rPr lang="en-US" baseline="0" dirty="0" smtClean="0"/>
              <a:t> centered in</a:t>
            </a:r>
            <a:r>
              <a:rPr lang="en-US" dirty="0" smtClean="0"/>
              <a:t> </a:t>
            </a:r>
            <a:r>
              <a:rPr lang="en-US" dirty="0" err="1" smtClean="0"/>
              <a:t>CV+Resp+MSK</a:t>
            </a:r>
            <a:r>
              <a:rPr lang="en-US" dirty="0" smtClean="0"/>
              <a:t> = 37%</a:t>
            </a:r>
            <a:endParaRPr lang="en-US"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2203901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26</a:t>
            </a:fld>
            <a:endParaRPr lang="en-US"/>
          </a:p>
        </p:txBody>
      </p:sp>
    </p:spTree>
    <p:extLst>
      <p:ext uri="{BB962C8B-B14F-4D97-AF65-F5344CB8AC3E}">
        <p14:creationId xmlns:p14="http://schemas.microsoft.com/office/powerpoint/2010/main" val="28826804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27</a:t>
            </a:fld>
            <a:endParaRPr lang="en-US"/>
          </a:p>
        </p:txBody>
      </p:sp>
    </p:spTree>
    <p:extLst>
      <p:ext uri="{BB962C8B-B14F-4D97-AF65-F5344CB8AC3E}">
        <p14:creationId xmlns:p14="http://schemas.microsoft.com/office/powerpoint/2010/main" val="3655800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28</a:t>
            </a:fld>
            <a:endParaRPr lang="en-US"/>
          </a:p>
        </p:txBody>
      </p:sp>
    </p:spTree>
    <p:extLst>
      <p:ext uri="{BB962C8B-B14F-4D97-AF65-F5344CB8AC3E}">
        <p14:creationId xmlns:p14="http://schemas.microsoft.com/office/powerpoint/2010/main" val="566330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mtClean="0"/>
              <a:t>A.J.</a:t>
            </a:r>
            <a:endParaRPr lang="en-US"/>
          </a:p>
        </p:txBody>
      </p:sp>
      <p:sp>
        <p:nvSpPr>
          <p:cNvPr id="4" name="Slide Number Placeholder 3"/>
          <p:cNvSpPr>
            <a:spLocks noGrp="1"/>
          </p:cNvSpPr>
          <p:nvPr>
            <p:ph type="sldNum" sz="quarter" idx="10"/>
          </p:nvPr>
        </p:nvSpPr>
        <p:spPr/>
        <p:txBody>
          <a:bodyPr/>
          <a:lstStyle/>
          <a:p>
            <a:fld id="{9AA00E3F-1E2D-46BE-B5F6-91554F732146}" type="slidenum">
              <a:rPr lang="en-US" smtClean="0"/>
              <a:t>29</a:t>
            </a:fld>
            <a:endParaRPr lang="en-US"/>
          </a:p>
        </p:txBody>
      </p:sp>
    </p:spTree>
    <p:extLst>
      <p:ext uri="{BB962C8B-B14F-4D97-AF65-F5344CB8AC3E}">
        <p14:creationId xmlns:p14="http://schemas.microsoft.com/office/powerpoint/2010/main" val="1738860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A.J.</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30</a:t>
            </a:fld>
            <a:endParaRPr lang="en-US"/>
          </a:p>
        </p:txBody>
      </p:sp>
    </p:spTree>
    <p:extLst>
      <p:ext uri="{BB962C8B-B14F-4D97-AF65-F5344CB8AC3E}">
        <p14:creationId xmlns:p14="http://schemas.microsoft.com/office/powerpoint/2010/main" val="154673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We’ll talk in a little bit about the predictive value of ITE</a:t>
            </a:r>
            <a:r>
              <a:rPr lang="en-US" baseline="0" dirty="0" smtClean="0"/>
              <a:t> scores.</a:t>
            </a:r>
          </a:p>
          <a:p>
            <a:endParaRPr lang="en-US" dirty="0" smtClean="0"/>
          </a:p>
          <a:p>
            <a:r>
              <a:rPr lang="en-US" dirty="0" smtClean="0"/>
              <a:t>STFM:</a:t>
            </a:r>
            <a:r>
              <a:rPr lang="en-US" b="1" dirty="0" smtClean="0"/>
              <a:t> The Predictive Validity of the ABFM’s In-Training Examination</a:t>
            </a:r>
          </a:p>
          <a:p>
            <a:r>
              <a:rPr lang="en-US" dirty="0" smtClean="0"/>
              <a:t>ITE scores generally correlate at about .7 with the following year’s ITE or with the following year’s certification examination. </a:t>
            </a:r>
          </a:p>
          <a:p>
            <a:r>
              <a:rPr lang="en-US" dirty="0" smtClean="0"/>
              <a:t>The mean growth </a:t>
            </a:r>
            <a:r>
              <a:rPr lang="en-US" b="1" dirty="0" smtClean="0"/>
              <a:t>from PGY1 to PGY2 was 52 points</a:t>
            </a:r>
            <a:r>
              <a:rPr lang="en-US" dirty="0" smtClean="0"/>
              <a:t>, </a:t>
            </a:r>
            <a:r>
              <a:rPr lang="en-US" b="1" dirty="0" smtClean="0"/>
              <a:t>from PGY2 to PGY3 was 34 points</a:t>
            </a:r>
            <a:r>
              <a:rPr lang="en-US" dirty="0" smtClean="0"/>
              <a:t>, and from </a:t>
            </a:r>
            <a:r>
              <a:rPr lang="en-US" b="1" dirty="0" smtClean="0"/>
              <a:t>PGY3 to initial certification was 27 points</a:t>
            </a:r>
            <a:r>
              <a:rPr lang="en-US" dirty="0" smtClean="0"/>
              <a:t>. </a:t>
            </a:r>
          </a:p>
          <a:p>
            <a:endParaRPr lang="en-US" dirty="0" smtClean="0"/>
          </a:p>
          <a:p>
            <a:r>
              <a:rPr lang="en-US" dirty="0" smtClean="0"/>
              <a:t>Very good sensitivity and positive</a:t>
            </a:r>
            <a:r>
              <a:rPr lang="en-US" baseline="0" dirty="0" smtClean="0"/>
              <a:t> predictive value. </a:t>
            </a:r>
          </a:p>
          <a:p>
            <a:r>
              <a:rPr lang="en-US" baseline="0" dirty="0" smtClean="0"/>
              <a:t>S</a:t>
            </a:r>
            <a:r>
              <a:rPr lang="en-US" dirty="0" smtClean="0"/>
              <a:t>ensitivity .91</a:t>
            </a:r>
          </a:p>
          <a:p>
            <a:r>
              <a:rPr lang="en-US" dirty="0" smtClean="0"/>
              <a:t>Specificity .47</a:t>
            </a:r>
          </a:p>
          <a:p>
            <a:r>
              <a:rPr lang="en-US" dirty="0" smtClean="0"/>
              <a:t>Positive predictive value .96</a:t>
            </a:r>
          </a:p>
          <a:p>
            <a:r>
              <a:rPr lang="en-US" dirty="0" smtClean="0"/>
              <a:t>Negative predictive value were</a:t>
            </a:r>
            <a:r>
              <a:rPr lang="en-US" baseline="0" dirty="0" smtClean="0"/>
              <a:t> </a:t>
            </a:r>
            <a:r>
              <a:rPr lang="en-US" dirty="0" smtClean="0"/>
              <a:t>.27</a:t>
            </a:r>
          </a:p>
          <a:p>
            <a:r>
              <a:rPr lang="nb-NO" dirty="0" smtClean="0"/>
              <a:t>(</a:t>
            </a:r>
            <a:r>
              <a:rPr lang="nb-NO" dirty="0" err="1" smtClean="0"/>
              <a:t>Fam</a:t>
            </a:r>
            <a:r>
              <a:rPr lang="nb-NO" dirty="0" smtClean="0"/>
              <a:t> Med 2015;47(5):349-56.)</a:t>
            </a:r>
            <a:endParaRPr lang="en-US"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127969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In its initial state, each box is populated with the expected distribution of scores for the COMLEX-USA Level 2 CE, the ITE, and the certification examination. However, if the user clicks on a score in any one of these boxes, it changes the distribution from the expected distribution of scores to an observed score. Note observed scores have 100% probability of happening because they actually happened.</a:t>
            </a:r>
          </a:p>
          <a:p>
            <a:endParaRPr lang="en-US" dirty="0" smtClean="0"/>
          </a:p>
          <a:p>
            <a:r>
              <a:rPr lang="en-US" dirty="0" smtClean="0"/>
              <a:t>Clicking on any score will, in turn, cascade forward to revise the distribution of expected ITE scores in later years of residency and/or the expected distribution of the certification examination scores. These revisions represent the probabilities that are expected based upon only those people who actually received the score that was selected.</a:t>
            </a:r>
            <a:endParaRPr lang="en-US"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58141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resident made dramatic improvement (over twice what we</a:t>
            </a:r>
            <a:r>
              <a:rPr lang="en-US" baseline="0" dirty="0" smtClean="0"/>
              <a:t> generally expect from R1 to R2 based solely on residency learning.) And has come up to a 90% pass </a:t>
            </a:r>
            <a:r>
              <a:rPr lang="en-US" baseline="0" dirty="0" err="1" smtClean="0"/>
              <a:t>liklihood</a:t>
            </a:r>
            <a:r>
              <a:rPr lang="en-US" baseline="0" dirty="0" smtClean="0"/>
              <a:t> in R3 year. In our program, for instance we use that 90% predicted pass rate as a cutoff for participation in an AOC. Lower than that and we figure the residents would be better served by focusing on general medical knowledge and test prep, rather than taking on extra curricular demands.</a:t>
            </a:r>
            <a:endParaRPr lang="en-US"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012543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STFM:</a:t>
            </a:r>
            <a:r>
              <a:rPr lang="en-US" b="1" dirty="0" smtClean="0"/>
              <a:t> The Predictive Validity of the ABFM’s In-Training Examination</a:t>
            </a:r>
          </a:p>
          <a:p>
            <a:r>
              <a:rPr lang="en-US" dirty="0" smtClean="0"/>
              <a:t>ITE scores generally correlate at about .7 with the following year’s ITE or with the following year’s certification examination. </a:t>
            </a:r>
          </a:p>
          <a:p>
            <a:r>
              <a:rPr lang="en-US" dirty="0" smtClean="0"/>
              <a:t>The mean growth </a:t>
            </a:r>
            <a:r>
              <a:rPr lang="en-US" b="1" dirty="0" smtClean="0"/>
              <a:t>from PGY1 to PGY2 was 52 points</a:t>
            </a:r>
            <a:r>
              <a:rPr lang="en-US" dirty="0" smtClean="0"/>
              <a:t>, </a:t>
            </a:r>
            <a:r>
              <a:rPr lang="en-US" b="1" dirty="0" smtClean="0"/>
              <a:t>from PGY2 to PGY3 was 34 points</a:t>
            </a:r>
            <a:r>
              <a:rPr lang="en-US" dirty="0" smtClean="0"/>
              <a:t>, and from </a:t>
            </a:r>
            <a:r>
              <a:rPr lang="en-US" b="1" dirty="0" smtClean="0"/>
              <a:t>PGY3 to initial certification was 27 points</a:t>
            </a:r>
            <a:r>
              <a:rPr lang="en-US" dirty="0" smtClean="0"/>
              <a:t>. </a:t>
            </a:r>
          </a:p>
          <a:p>
            <a:r>
              <a:rPr lang="en-US" dirty="0" smtClean="0"/>
              <a:t>Very good sensitivity and positive</a:t>
            </a:r>
            <a:r>
              <a:rPr lang="en-US" baseline="0" dirty="0" smtClean="0"/>
              <a:t> predictive value. </a:t>
            </a:r>
          </a:p>
          <a:p>
            <a:r>
              <a:rPr lang="en-US" baseline="0" dirty="0" smtClean="0"/>
              <a:t>S</a:t>
            </a:r>
            <a:r>
              <a:rPr lang="en-US" dirty="0" smtClean="0"/>
              <a:t>ensitivity .91</a:t>
            </a:r>
          </a:p>
          <a:p>
            <a:r>
              <a:rPr lang="en-US" dirty="0" smtClean="0"/>
              <a:t>Specificity .47</a:t>
            </a:r>
          </a:p>
          <a:p>
            <a:r>
              <a:rPr lang="en-US" dirty="0" smtClean="0"/>
              <a:t>Positive predictive value .96</a:t>
            </a:r>
          </a:p>
          <a:p>
            <a:r>
              <a:rPr lang="en-US" dirty="0" smtClean="0"/>
              <a:t>Negative predictive value were</a:t>
            </a:r>
            <a:r>
              <a:rPr lang="en-US" baseline="0" dirty="0" smtClean="0"/>
              <a:t> </a:t>
            </a:r>
            <a:r>
              <a:rPr lang="en-US" dirty="0" smtClean="0"/>
              <a:t>.27</a:t>
            </a:r>
          </a:p>
          <a:p>
            <a:r>
              <a:rPr lang="nb-NO" dirty="0" smtClean="0"/>
              <a:t>(</a:t>
            </a:r>
            <a:r>
              <a:rPr lang="nb-NO" dirty="0" err="1" smtClean="0"/>
              <a:t>Fam</a:t>
            </a:r>
            <a:r>
              <a:rPr lang="nb-NO" dirty="0" smtClean="0"/>
              <a:t> Med 2015;47(5):349-56.)</a:t>
            </a:r>
          </a:p>
          <a:p>
            <a:endParaRPr lang="nb-NO" dirty="0" smtClean="0"/>
          </a:p>
          <a:p>
            <a:r>
              <a:rPr lang="nb-NO" dirty="0" smtClean="0"/>
              <a:t>For </a:t>
            </a:r>
            <a:r>
              <a:rPr lang="nb-NO" dirty="0" err="1" smtClean="0"/>
              <a:t>people</a:t>
            </a:r>
            <a:r>
              <a:rPr lang="nb-NO" dirty="0" smtClean="0"/>
              <a:t> </a:t>
            </a:r>
            <a:r>
              <a:rPr lang="nb-NO" dirty="0" err="1" smtClean="0"/>
              <a:t>who</a:t>
            </a:r>
            <a:r>
              <a:rPr lang="nb-NO" dirty="0" smtClean="0"/>
              <a:t> pass, </a:t>
            </a:r>
            <a:r>
              <a:rPr lang="nb-NO" dirty="0" err="1" smtClean="0"/>
              <a:t>the</a:t>
            </a:r>
            <a:r>
              <a:rPr lang="nb-NO" dirty="0" smtClean="0"/>
              <a:t> ITE </a:t>
            </a:r>
            <a:r>
              <a:rPr lang="nb-NO" dirty="0" err="1" smtClean="0"/>
              <a:t>was</a:t>
            </a:r>
            <a:r>
              <a:rPr lang="nb-NO" dirty="0" smtClean="0"/>
              <a:t> </a:t>
            </a:r>
            <a:r>
              <a:rPr lang="nb-NO" dirty="0" err="1" smtClean="0"/>
              <a:t>usually</a:t>
            </a:r>
            <a:r>
              <a:rPr lang="nb-NO" dirty="0" smtClean="0"/>
              <a:t> (91%) </a:t>
            </a:r>
            <a:r>
              <a:rPr lang="nb-NO" dirty="0" err="1" smtClean="0"/>
              <a:t>correct</a:t>
            </a:r>
            <a:r>
              <a:rPr lang="nb-NO" dirty="0" smtClean="0"/>
              <a:t> </a:t>
            </a:r>
            <a:r>
              <a:rPr lang="nb-NO" dirty="0" err="1" smtClean="0"/>
              <a:t>when</a:t>
            </a:r>
            <a:r>
              <a:rPr lang="nb-NO" dirty="0" smtClean="0"/>
              <a:t> </a:t>
            </a:r>
            <a:r>
              <a:rPr lang="nb-NO" dirty="0" err="1" smtClean="0"/>
              <a:t>assuming</a:t>
            </a:r>
            <a:r>
              <a:rPr lang="nb-NO" dirty="0" smtClean="0"/>
              <a:t> </a:t>
            </a:r>
            <a:r>
              <a:rPr lang="nb-NO" dirty="0" err="1" smtClean="0"/>
              <a:t>that</a:t>
            </a:r>
            <a:r>
              <a:rPr lang="nb-NO" dirty="0" smtClean="0"/>
              <a:t> an ITE </a:t>
            </a:r>
            <a:r>
              <a:rPr lang="nb-NO" dirty="0" err="1" smtClean="0"/>
              <a:t>of</a:t>
            </a:r>
            <a:r>
              <a:rPr lang="nb-NO" dirty="0" smtClean="0"/>
              <a:t> 390 </a:t>
            </a:r>
            <a:r>
              <a:rPr lang="nb-NO" dirty="0" err="1" smtClean="0"/>
              <a:t>predicts</a:t>
            </a:r>
            <a:r>
              <a:rPr lang="nb-NO" dirty="0" smtClean="0"/>
              <a:t> passing. For </a:t>
            </a:r>
            <a:r>
              <a:rPr lang="nb-NO" dirty="0" err="1" smtClean="0"/>
              <a:t>people</a:t>
            </a:r>
            <a:r>
              <a:rPr lang="nb-NO" dirty="0" smtClean="0"/>
              <a:t> </a:t>
            </a:r>
            <a:r>
              <a:rPr lang="nb-NO" dirty="0" err="1" smtClean="0"/>
              <a:t>who</a:t>
            </a:r>
            <a:r>
              <a:rPr lang="nb-NO" dirty="0" smtClean="0"/>
              <a:t> </a:t>
            </a:r>
            <a:r>
              <a:rPr lang="nb-NO" dirty="0" err="1" smtClean="0"/>
              <a:t>fail</a:t>
            </a:r>
            <a:r>
              <a:rPr lang="nb-NO" dirty="0" smtClean="0"/>
              <a:t>, </a:t>
            </a:r>
            <a:r>
              <a:rPr lang="nb-NO" dirty="0" err="1" smtClean="0"/>
              <a:t>the</a:t>
            </a:r>
            <a:r>
              <a:rPr lang="nb-NO" dirty="0" smtClean="0"/>
              <a:t> ITE </a:t>
            </a:r>
            <a:r>
              <a:rPr lang="nb-NO" dirty="0" err="1" smtClean="0"/>
              <a:t>was</a:t>
            </a:r>
            <a:r>
              <a:rPr lang="nb-NO" dirty="0" smtClean="0"/>
              <a:t> far less </a:t>
            </a:r>
            <a:r>
              <a:rPr lang="nb-NO" dirty="0" err="1" smtClean="0"/>
              <a:t>predictive</a:t>
            </a:r>
            <a:r>
              <a:rPr lang="nb-NO" dirty="0" smtClean="0"/>
              <a:t> (47%). </a:t>
            </a:r>
          </a:p>
          <a:p>
            <a:endParaRPr lang="nb-NO" dirty="0" smtClean="0"/>
          </a:p>
          <a:p>
            <a:r>
              <a:rPr lang="nb-NO" b="1" dirty="0" smtClean="0"/>
              <a:t>So </a:t>
            </a:r>
            <a:r>
              <a:rPr lang="nb-NO" b="1" dirty="0" err="1" smtClean="0"/>
              <a:t>why</a:t>
            </a:r>
            <a:r>
              <a:rPr lang="nb-NO" b="1" dirty="0" smtClean="0"/>
              <a:t> </a:t>
            </a:r>
            <a:r>
              <a:rPr lang="nb-NO" b="1" dirty="0" err="1" smtClean="0"/>
              <a:t>such</a:t>
            </a:r>
            <a:r>
              <a:rPr lang="nb-NO" b="1" dirty="0" smtClean="0"/>
              <a:t> </a:t>
            </a:r>
            <a:r>
              <a:rPr lang="nb-NO" b="1" dirty="0" err="1" smtClean="0"/>
              <a:t>poor</a:t>
            </a:r>
            <a:r>
              <a:rPr lang="nb-NO" b="1" dirty="0" smtClean="0"/>
              <a:t> NPV? </a:t>
            </a:r>
            <a:r>
              <a:rPr lang="nb-NO" dirty="0" smtClean="0"/>
              <a:t>Turns </a:t>
            </a:r>
            <a:r>
              <a:rPr lang="nb-NO" dirty="0" err="1" smtClean="0"/>
              <a:t>out</a:t>
            </a:r>
            <a:r>
              <a:rPr lang="nb-NO" dirty="0" smtClean="0"/>
              <a:t> </a:t>
            </a:r>
            <a:r>
              <a:rPr lang="nb-NO" dirty="0" err="1" smtClean="0"/>
              <a:t>advisors</a:t>
            </a:r>
            <a:r>
              <a:rPr lang="nb-NO" dirty="0" smtClean="0"/>
              <a:t> and programs </a:t>
            </a:r>
            <a:r>
              <a:rPr lang="nb-NO" dirty="0" err="1" smtClean="0"/>
              <a:t>are</a:t>
            </a:r>
            <a:r>
              <a:rPr lang="nb-NO" dirty="0" smtClean="0"/>
              <a:t> </a:t>
            </a:r>
            <a:r>
              <a:rPr lang="nb-NO" dirty="0" err="1" smtClean="0"/>
              <a:t>doing</a:t>
            </a:r>
            <a:r>
              <a:rPr lang="nb-NO" dirty="0" smtClean="0"/>
              <a:t> a </a:t>
            </a:r>
            <a:r>
              <a:rPr lang="nb-NO" dirty="0" err="1" smtClean="0"/>
              <a:t>good</a:t>
            </a:r>
            <a:r>
              <a:rPr lang="nb-NO" dirty="0" smtClean="0"/>
              <a:t> </a:t>
            </a:r>
            <a:r>
              <a:rPr lang="nb-NO" dirty="0" err="1" smtClean="0"/>
              <a:t>job</a:t>
            </a:r>
            <a:r>
              <a:rPr lang="nb-NO" dirty="0" smtClean="0"/>
              <a:t> </a:t>
            </a:r>
            <a:r>
              <a:rPr lang="nb-NO" dirty="0" err="1" smtClean="0"/>
              <a:t>identifying</a:t>
            </a:r>
            <a:r>
              <a:rPr lang="nb-NO" baseline="0" dirty="0" smtClean="0"/>
              <a:t> </a:t>
            </a:r>
            <a:r>
              <a:rPr lang="nb-NO" baseline="0" dirty="0" err="1" smtClean="0"/>
              <a:t>those</a:t>
            </a:r>
            <a:r>
              <a:rPr lang="nb-NO" baseline="0" dirty="0" smtClean="0"/>
              <a:t> </a:t>
            </a:r>
            <a:r>
              <a:rPr lang="nb-NO" dirty="0" smtClean="0"/>
              <a:t>residents </a:t>
            </a:r>
            <a:r>
              <a:rPr lang="nb-NO" dirty="0" err="1" smtClean="0"/>
              <a:t>who</a:t>
            </a:r>
            <a:r>
              <a:rPr lang="nb-NO" dirty="0" smtClean="0"/>
              <a:t> </a:t>
            </a:r>
            <a:r>
              <a:rPr lang="nb-NO" dirty="0" err="1" smtClean="0"/>
              <a:t>may</a:t>
            </a:r>
            <a:r>
              <a:rPr lang="nb-NO" dirty="0" smtClean="0"/>
              <a:t> have </a:t>
            </a:r>
            <a:r>
              <a:rPr lang="nb-NO" dirty="0" err="1" smtClean="0"/>
              <a:t>been</a:t>
            </a:r>
            <a:r>
              <a:rPr lang="nb-NO" dirty="0" smtClean="0"/>
              <a:t> </a:t>
            </a:r>
            <a:r>
              <a:rPr lang="nb-NO" dirty="0" err="1" smtClean="0"/>
              <a:t>sick</a:t>
            </a:r>
            <a:r>
              <a:rPr lang="nb-NO" dirty="0" smtClean="0"/>
              <a:t>, </a:t>
            </a:r>
            <a:r>
              <a:rPr lang="nb-NO" dirty="0" err="1" smtClean="0"/>
              <a:t>failed</a:t>
            </a:r>
            <a:r>
              <a:rPr lang="nb-NO" dirty="0" smtClean="0"/>
              <a:t> to </a:t>
            </a:r>
            <a:r>
              <a:rPr lang="nb-NO" dirty="0" err="1" smtClean="0"/>
              <a:t>take</a:t>
            </a:r>
            <a:r>
              <a:rPr lang="nb-NO" dirty="0" smtClean="0"/>
              <a:t> </a:t>
            </a:r>
            <a:r>
              <a:rPr lang="nb-NO" dirty="0" err="1" smtClean="0"/>
              <a:t>the</a:t>
            </a:r>
            <a:r>
              <a:rPr lang="nb-NO" dirty="0" smtClean="0"/>
              <a:t> test </a:t>
            </a:r>
            <a:r>
              <a:rPr lang="nb-NO" dirty="0" err="1" smtClean="0"/>
              <a:t>seriously</a:t>
            </a:r>
            <a:r>
              <a:rPr lang="nb-NO" dirty="0" smtClean="0"/>
              <a:t>, </a:t>
            </a:r>
            <a:r>
              <a:rPr lang="nb-NO" dirty="0" err="1" smtClean="0"/>
              <a:t>been</a:t>
            </a:r>
            <a:r>
              <a:rPr lang="nb-NO" dirty="0" smtClean="0"/>
              <a:t> </a:t>
            </a:r>
            <a:r>
              <a:rPr lang="nb-NO" dirty="0" err="1" smtClean="0"/>
              <a:t>called</a:t>
            </a:r>
            <a:r>
              <a:rPr lang="nb-NO" dirty="0" smtClean="0"/>
              <a:t> </a:t>
            </a:r>
            <a:r>
              <a:rPr lang="nb-NO" dirty="0" err="1" smtClean="0"/>
              <a:t>away</a:t>
            </a:r>
            <a:r>
              <a:rPr lang="nb-NO" dirty="0" smtClean="0"/>
              <a:t> to </a:t>
            </a:r>
            <a:r>
              <a:rPr lang="nb-NO" dirty="0" err="1" smtClean="0"/>
              <a:t>perform</a:t>
            </a:r>
            <a:r>
              <a:rPr lang="nb-NO" dirty="0" smtClean="0"/>
              <a:t> a </a:t>
            </a:r>
            <a:r>
              <a:rPr lang="nb-NO" dirty="0" err="1" smtClean="0"/>
              <a:t>clinical</a:t>
            </a:r>
            <a:r>
              <a:rPr lang="nb-NO" dirty="0" smtClean="0"/>
              <a:t> </a:t>
            </a:r>
            <a:r>
              <a:rPr lang="nb-NO" dirty="0" err="1" smtClean="0"/>
              <a:t>task</a:t>
            </a:r>
            <a:r>
              <a:rPr lang="nb-NO" dirty="0" smtClean="0"/>
              <a:t>, </a:t>
            </a:r>
            <a:r>
              <a:rPr lang="nb-NO" dirty="0" err="1" smtClean="0"/>
              <a:t>had</a:t>
            </a:r>
            <a:r>
              <a:rPr lang="nb-NO" dirty="0" smtClean="0"/>
              <a:t> a </a:t>
            </a:r>
            <a:r>
              <a:rPr lang="nb-NO" dirty="0" err="1" smtClean="0"/>
              <a:t>serious</a:t>
            </a:r>
            <a:r>
              <a:rPr lang="nb-NO" dirty="0" smtClean="0"/>
              <a:t> </a:t>
            </a:r>
            <a:r>
              <a:rPr lang="nb-NO" dirty="0" err="1" smtClean="0"/>
              <a:t>family</a:t>
            </a:r>
            <a:r>
              <a:rPr lang="nb-NO" dirty="0" smtClean="0"/>
              <a:t> </a:t>
            </a:r>
            <a:r>
              <a:rPr lang="nb-NO" dirty="0" err="1" smtClean="0"/>
              <a:t>issue</a:t>
            </a:r>
            <a:r>
              <a:rPr lang="nb-NO" dirty="0" smtClean="0"/>
              <a:t>, etc. The ITE </a:t>
            </a:r>
            <a:r>
              <a:rPr lang="nb-NO" dirty="0" err="1" smtClean="0"/>
              <a:t>should</a:t>
            </a:r>
            <a:r>
              <a:rPr lang="nb-NO" dirty="0" smtClean="0"/>
              <a:t> be used to </a:t>
            </a:r>
            <a:r>
              <a:rPr lang="nb-NO" dirty="0" err="1" smtClean="0"/>
              <a:t>help</a:t>
            </a:r>
            <a:r>
              <a:rPr lang="nb-NO" dirty="0" smtClean="0"/>
              <a:t> residents </a:t>
            </a:r>
            <a:r>
              <a:rPr lang="nb-NO" dirty="0" err="1" smtClean="0"/>
              <a:t>identify</a:t>
            </a:r>
            <a:r>
              <a:rPr lang="nb-NO" dirty="0" smtClean="0"/>
              <a:t> </a:t>
            </a:r>
            <a:r>
              <a:rPr lang="nb-NO" dirty="0" err="1" smtClean="0"/>
              <a:t>issues</a:t>
            </a:r>
            <a:r>
              <a:rPr lang="nb-NO" dirty="0" smtClean="0"/>
              <a:t> </a:t>
            </a:r>
            <a:r>
              <a:rPr lang="nb-NO" dirty="0" err="1" smtClean="0"/>
              <a:t>related</a:t>
            </a:r>
            <a:r>
              <a:rPr lang="nb-NO" dirty="0" smtClean="0"/>
              <a:t> to </a:t>
            </a:r>
            <a:r>
              <a:rPr lang="nb-NO" dirty="0" err="1" smtClean="0"/>
              <a:t>their</a:t>
            </a:r>
            <a:r>
              <a:rPr lang="nb-NO" dirty="0" smtClean="0"/>
              <a:t> </a:t>
            </a:r>
            <a:r>
              <a:rPr lang="nb-NO" dirty="0" err="1" smtClean="0"/>
              <a:t>timely</a:t>
            </a:r>
            <a:r>
              <a:rPr lang="nb-NO" dirty="0" smtClean="0"/>
              <a:t> progress </a:t>
            </a:r>
            <a:r>
              <a:rPr lang="nb-NO" dirty="0" err="1" smtClean="0"/>
              <a:t>toward</a:t>
            </a:r>
            <a:r>
              <a:rPr lang="nb-NO" dirty="0" smtClean="0"/>
              <a:t> </a:t>
            </a:r>
            <a:r>
              <a:rPr lang="nb-NO" dirty="0" err="1" smtClean="0"/>
              <a:t>becoming</a:t>
            </a:r>
            <a:r>
              <a:rPr lang="nb-NO" dirty="0" smtClean="0"/>
              <a:t> </a:t>
            </a:r>
            <a:r>
              <a:rPr lang="nb-NO" dirty="0" err="1" smtClean="0"/>
              <a:t>certified</a:t>
            </a:r>
            <a:r>
              <a:rPr lang="nb-NO" dirty="0" smtClean="0"/>
              <a:t> by </a:t>
            </a:r>
            <a:r>
              <a:rPr lang="nb-NO" dirty="0" err="1" smtClean="0"/>
              <a:t>the</a:t>
            </a:r>
            <a:r>
              <a:rPr lang="nb-NO" dirty="0" smtClean="0"/>
              <a:t> ABFM. It </a:t>
            </a:r>
            <a:r>
              <a:rPr lang="nb-NO" dirty="0" err="1" smtClean="0"/>
              <a:t>seems</a:t>
            </a:r>
            <a:r>
              <a:rPr lang="nb-NO" dirty="0" smtClean="0"/>
              <a:t> </a:t>
            </a:r>
            <a:r>
              <a:rPr lang="nb-NO" dirty="0" err="1" smtClean="0"/>
              <a:t>that</a:t>
            </a:r>
            <a:r>
              <a:rPr lang="nb-NO" dirty="0" smtClean="0"/>
              <a:t> </a:t>
            </a:r>
            <a:r>
              <a:rPr lang="nb-NO" dirty="0" err="1" smtClean="0"/>
              <a:t>this</a:t>
            </a:r>
            <a:r>
              <a:rPr lang="nb-NO" dirty="0" smtClean="0"/>
              <a:t> is </a:t>
            </a:r>
            <a:r>
              <a:rPr lang="nb-NO" dirty="0" err="1" smtClean="0"/>
              <a:t>indeed</a:t>
            </a:r>
            <a:r>
              <a:rPr lang="nb-NO" dirty="0" smtClean="0"/>
              <a:t> happening. </a:t>
            </a:r>
            <a:r>
              <a:rPr lang="nb-NO" b="1" dirty="0" smtClean="0"/>
              <a:t>The </a:t>
            </a:r>
            <a:r>
              <a:rPr lang="nb-NO" b="1" dirty="0" err="1" smtClean="0"/>
              <a:t>low</a:t>
            </a:r>
            <a:r>
              <a:rPr lang="nb-NO" b="1" dirty="0" smtClean="0"/>
              <a:t> NPV (.27) shows </a:t>
            </a:r>
            <a:r>
              <a:rPr lang="nb-NO" b="1" dirty="0" err="1" smtClean="0"/>
              <a:t>that</a:t>
            </a:r>
            <a:r>
              <a:rPr lang="nb-NO" b="1" dirty="0" smtClean="0"/>
              <a:t> a </a:t>
            </a:r>
            <a:r>
              <a:rPr lang="nb-NO" b="1" dirty="0" err="1" smtClean="0"/>
              <a:t>substantial</a:t>
            </a:r>
            <a:r>
              <a:rPr lang="nb-NO" b="1" dirty="0" smtClean="0"/>
              <a:t> </a:t>
            </a:r>
            <a:r>
              <a:rPr lang="nb-NO" b="1" dirty="0" err="1" smtClean="0"/>
              <a:t>number</a:t>
            </a:r>
            <a:r>
              <a:rPr lang="nb-NO" b="1" dirty="0" smtClean="0"/>
              <a:t> </a:t>
            </a:r>
            <a:r>
              <a:rPr lang="nb-NO" b="1" dirty="0" err="1" smtClean="0"/>
              <a:t>of</a:t>
            </a:r>
            <a:r>
              <a:rPr lang="nb-NO" b="1" dirty="0" smtClean="0"/>
              <a:t> </a:t>
            </a:r>
            <a:r>
              <a:rPr lang="nb-NO" b="1" dirty="0" err="1" smtClean="0"/>
              <a:t>people</a:t>
            </a:r>
            <a:r>
              <a:rPr lang="nb-NO" b="1" dirty="0" smtClean="0"/>
              <a:t> </a:t>
            </a:r>
            <a:r>
              <a:rPr lang="nb-NO" b="1" dirty="0" err="1" smtClean="0"/>
              <a:t>who</a:t>
            </a:r>
            <a:r>
              <a:rPr lang="nb-NO" b="1" dirty="0" smtClean="0"/>
              <a:t> </a:t>
            </a:r>
            <a:r>
              <a:rPr lang="nb-NO" b="1" dirty="0" err="1" smtClean="0"/>
              <a:t>were</a:t>
            </a:r>
            <a:r>
              <a:rPr lang="nb-NO" b="1" dirty="0" smtClean="0"/>
              <a:t> </a:t>
            </a:r>
            <a:r>
              <a:rPr lang="nb-NO" b="1" dirty="0" err="1" smtClean="0"/>
              <a:t>predicted</a:t>
            </a:r>
            <a:r>
              <a:rPr lang="nb-NO" b="1" dirty="0" smtClean="0"/>
              <a:t> to </a:t>
            </a:r>
            <a:r>
              <a:rPr lang="nb-NO" b="1" dirty="0" err="1" smtClean="0"/>
              <a:t>fail</a:t>
            </a:r>
            <a:r>
              <a:rPr lang="nb-NO" b="1" dirty="0" smtClean="0"/>
              <a:t> </a:t>
            </a:r>
            <a:r>
              <a:rPr lang="nb-NO" b="1" dirty="0" err="1" smtClean="0"/>
              <a:t>were</a:t>
            </a:r>
            <a:r>
              <a:rPr lang="nb-NO" b="1" dirty="0" smtClean="0"/>
              <a:t> </a:t>
            </a:r>
            <a:r>
              <a:rPr lang="nb-NO" b="1" dirty="0" err="1" smtClean="0"/>
              <a:t>able</a:t>
            </a:r>
            <a:r>
              <a:rPr lang="nb-NO" b="1" dirty="0" smtClean="0"/>
              <a:t> to </a:t>
            </a:r>
            <a:r>
              <a:rPr lang="nb-NO" b="1" dirty="0" err="1" smtClean="0"/>
              <a:t>successfully</a:t>
            </a:r>
            <a:r>
              <a:rPr lang="nb-NO" b="1" dirty="0" smtClean="0"/>
              <a:t> </a:t>
            </a:r>
            <a:r>
              <a:rPr lang="nb-NO" b="1" dirty="0" err="1" smtClean="0"/>
              <a:t>remediate</a:t>
            </a:r>
            <a:r>
              <a:rPr lang="nb-NO" b="1" dirty="0" smtClean="0"/>
              <a:t> </a:t>
            </a:r>
            <a:r>
              <a:rPr lang="nb-NO" b="1" dirty="0" err="1" smtClean="0"/>
              <a:t>before</a:t>
            </a:r>
            <a:r>
              <a:rPr lang="nb-NO" b="1" dirty="0" smtClean="0"/>
              <a:t> taking </a:t>
            </a:r>
            <a:r>
              <a:rPr lang="nb-NO" b="1" dirty="0" err="1" smtClean="0"/>
              <a:t>the</a:t>
            </a:r>
            <a:r>
              <a:rPr lang="nb-NO" b="1" dirty="0" smtClean="0"/>
              <a:t> MC-FP </a:t>
            </a:r>
            <a:r>
              <a:rPr lang="nb-NO" b="1" dirty="0" err="1" smtClean="0"/>
              <a:t>Examination</a:t>
            </a:r>
            <a:r>
              <a:rPr lang="nb-NO" b="1" dirty="0" smtClean="0"/>
              <a:t>.  </a:t>
            </a:r>
            <a:r>
              <a:rPr lang="nb-NO" b="1" dirty="0" err="1" smtClean="0"/>
              <a:t>That</a:t>
            </a:r>
            <a:r>
              <a:rPr lang="nb-NO" b="1" dirty="0" smtClean="0"/>
              <a:t> is </a:t>
            </a:r>
            <a:r>
              <a:rPr lang="nb-NO" b="1" dirty="0" err="1" smtClean="0"/>
              <a:t>really</a:t>
            </a:r>
            <a:r>
              <a:rPr lang="nb-NO" b="1" dirty="0" smtClean="0"/>
              <a:t> </a:t>
            </a:r>
            <a:r>
              <a:rPr lang="nb-NO" b="1" dirty="0" err="1" smtClean="0"/>
              <a:t>what</a:t>
            </a:r>
            <a:r>
              <a:rPr lang="nb-NO" b="1" dirty="0" smtClean="0"/>
              <a:t> </a:t>
            </a:r>
            <a:r>
              <a:rPr lang="nb-NO" b="1" dirty="0" err="1" smtClean="0"/>
              <a:t>we</a:t>
            </a:r>
            <a:r>
              <a:rPr lang="nb-NO" b="1" baseline="0" dirty="0" smtClean="0"/>
              <a:t> </a:t>
            </a:r>
            <a:r>
              <a:rPr lang="nb-NO" b="1" baseline="0" dirty="0" err="1" smtClean="0"/>
              <a:t>want</a:t>
            </a:r>
            <a:r>
              <a:rPr lang="nb-NO" b="1" baseline="0" dirty="0" smtClean="0"/>
              <a:t> to spend </a:t>
            </a:r>
            <a:r>
              <a:rPr lang="nb-NO" b="1" baseline="0" dirty="0" err="1" smtClean="0"/>
              <a:t>the</a:t>
            </a:r>
            <a:r>
              <a:rPr lang="nb-NO" b="1" baseline="0" dirty="0" smtClean="0"/>
              <a:t> rest </a:t>
            </a:r>
            <a:r>
              <a:rPr lang="nb-NO" b="1" baseline="0" dirty="0" err="1" smtClean="0"/>
              <a:t>of</a:t>
            </a:r>
            <a:r>
              <a:rPr lang="nb-NO" b="1" baseline="0" dirty="0" smtClean="0"/>
              <a:t> </a:t>
            </a:r>
            <a:r>
              <a:rPr lang="nb-NO" b="1" baseline="0" dirty="0" err="1" smtClean="0"/>
              <a:t>our</a:t>
            </a:r>
            <a:r>
              <a:rPr lang="nb-NO" b="1" baseline="0" dirty="0" smtClean="0"/>
              <a:t> time </a:t>
            </a:r>
            <a:r>
              <a:rPr lang="nb-NO" b="1" baseline="0" dirty="0" err="1" smtClean="0"/>
              <a:t>addressing</a:t>
            </a:r>
            <a:r>
              <a:rPr lang="nb-NO" b="1" baseline="0" dirty="0" smtClean="0"/>
              <a:t>.</a:t>
            </a:r>
            <a:endParaRPr lang="en-US" b="1"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1127969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52FF5-D366-AD47-A251-1AB5A9C1675B}" type="slidenum">
              <a:rPr lang="en-US" smtClean="0">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3912880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11</a:t>
            </a:fld>
            <a:endParaRPr lang="en-US"/>
          </a:p>
        </p:txBody>
      </p:sp>
    </p:spTree>
    <p:extLst>
      <p:ext uri="{BB962C8B-B14F-4D97-AF65-F5344CB8AC3E}">
        <p14:creationId xmlns:p14="http://schemas.microsoft.com/office/powerpoint/2010/main" val="1022466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Kelli</a:t>
            </a:r>
            <a:endParaRPr lang="en-US" dirty="0"/>
          </a:p>
        </p:txBody>
      </p:sp>
      <p:sp>
        <p:nvSpPr>
          <p:cNvPr id="4" name="Slide Number Placeholder 3"/>
          <p:cNvSpPr>
            <a:spLocks noGrp="1"/>
          </p:cNvSpPr>
          <p:nvPr>
            <p:ph type="sldNum" sz="quarter" idx="10"/>
          </p:nvPr>
        </p:nvSpPr>
        <p:spPr/>
        <p:txBody>
          <a:bodyPr/>
          <a:lstStyle/>
          <a:p>
            <a:fld id="{9AA00E3F-1E2D-46BE-B5F6-91554F732146}" type="slidenum">
              <a:rPr lang="en-US" smtClean="0"/>
              <a:t>12</a:t>
            </a:fld>
            <a:endParaRPr lang="en-US"/>
          </a:p>
        </p:txBody>
      </p:sp>
    </p:spTree>
    <p:extLst>
      <p:ext uri="{BB962C8B-B14F-4D97-AF65-F5344CB8AC3E}">
        <p14:creationId xmlns:p14="http://schemas.microsoft.com/office/powerpoint/2010/main" val="2737429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2"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9" y="1871135"/>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9"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3" y="5037663"/>
            <a:ext cx="897467" cy="279400"/>
          </a:xfrm>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a:xfrm>
            <a:off x="2692399"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2"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401"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7"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403"/>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7"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9"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9" y="4343403"/>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3"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403"/>
            <a:ext cx="9609667"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5"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8"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3"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3"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4" y="982132"/>
            <a:ext cx="9296399"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6" name="Text Placeholder 2"/>
          <p:cNvSpPr>
            <a:spLocks noGrp="1"/>
          </p:cNvSpPr>
          <p:nvPr>
            <p:ph type="body" idx="13"/>
          </p:nvPr>
        </p:nvSpPr>
        <p:spPr>
          <a:xfrm>
            <a:off x="1295403"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3"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5"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8"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7"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295403"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2" y="4470403"/>
            <a:ext cx="9609671"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8" y="982135"/>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1"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1"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3" y="213043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1" y="3886200"/>
            <a:ext cx="85344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6"/>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6"/>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9"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9"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9"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4"/>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4"/>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smtClean="0"/>
              <a:t>Click to edit Master title style</a:t>
            </a:r>
            <a:endParaRPr/>
          </a:p>
        </p:txBody>
      </p:sp>
      <p:sp>
        <p:nvSpPr>
          <p:cNvPr id="3" name="Subtitle 2"/>
          <p:cNvSpPr>
            <a:spLocks noGrp="1"/>
          </p:cNvSpPr>
          <p:nvPr>
            <p:ph type="subTitle" idx="1"/>
          </p:nvPr>
        </p:nvSpPr>
        <p:spPr>
          <a:xfrm>
            <a:off x="1219200" y="3034559"/>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5"/>
            <a:ext cx="8158691"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smtClean="0"/>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5" y="1129553"/>
            <a:ext cx="10651067"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8773459" y="188265"/>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494117" y="2017719"/>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863379" y="2017719"/>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8773459" y="188265"/>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8" name="Footer Placeholder 7"/>
          <p:cNvSpPr>
            <a:spLocks noGrp="1"/>
          </p:cNvSpPr>
          <p:nvPr>
            <p:ph type="ftr" sz="quarter" idx="11"/>
          </p:nvPr>
        </p:nvSpPr>
        <p:spPr>
          <a:xfrm>
            <a:off x="1494119" y="188265"/>
            <a:ext cx="3860800" cy="365125"/>
          </a:xfrm>
        </p:spPr>
        <p:txBody>
          <a:bodyPr/>
          <a:lstStyle/>
          <a:p>
            <a:endParaRPr lang="en-US">
              <a:solidFill>
                <a:prstClr val="black">
                  <a:lumMod val="65000"/>
                  <a:lumOff val="35000"/>
                </a:prstClr>
              </a:solidFill>
              <a:latin typeface="Century Gothic"/>
            </a:endParaRPr>
          </a:p>
        </p:txBody>
      </p:sp>
      <p:sp>
        <p:nvSpPr>
          <p:cNvPr id="9" name="Slide Number Placeholder 8"/>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cxnSp>
        <p:nvCxnSpPr>
          <p:cNvPr id="11" name="Straight Connector 10"/>
          <p:cNvCxnSpPr/>
          <p:nvPr/>
        </p:nvCxnSpPr>
        <p:spPr>
          <a:xfrm>
            <a:off x="161603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5" name="Slide Number Placeholder 4"/>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4" name="Slide Number Placeholder 3"/>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6863379" y="2590806"/>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773459" y="188265"/>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7317318"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219202" y="2039112"/>
            <a:ext cx="6096001"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8773459" y="188265"/>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1219200" y="5002311"/>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5" y="1129553"/>
            <a:ext cx="10651067"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9"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1219200" y="5002311"/>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8773459" y="188265"/>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1219200" y="5002311"/>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8773459" y="188265"/>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10058401" y="1129553"/>
            <a:ext cx="18288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10058401" y="2629169"/>
            <a:ext cx="18288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3" y="1129554"/>
            <a:ext cx="1219201"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490135" y="1734671"/>
            <a:ext cx="8568267"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11887200" cy="877824"/>
          </a:xfrm>
        </p:spPr>
        <p:txBody>
          <a:bodyPr/>
          <a:lstStyle/>
          <a:p>
            <a:r>
              <a:rPr lang="en-US" smtClean="0"/>
              <a:t>Click to edit Master title style</a:t>
            </a:r>
            <a:endParaRPr/>
          </a:p>
        </p:txBody>
      </p:sp>
      <p:sp>
        <p:nvSpPr>
          <p:cNvPr id="3" name="Subtitle 2"/>
          <p:cNvSpPr>
            <a:spLocks noGrp="1"/>
          </p:cNvSpPr>
          <p:nvPr>
            <p:ph type="subTitle" idx="1"/>
          </p:nvPr>
        </p:nvSpPr>
        <p:spPr>
          <a:xfrm>
            <a:off x="1219200" y="3034557"/>
            <a:ext cx="10668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11887200" cy="914400"/>
          </a:xfrm>
        </p:spPr>
        <p:txBody>
          <a:bodyPr/>
          <a:lstStyle/>
          <a:p>
            <a:r>
              <a:rPr lang="en-US" smtClean="0"/>
              <a:t>Click to edit Master title style</a:t>
            </a:r>
            <a:endParaRPr/>
          </a:p>
        </p:txBody>
      </p:sp>
      <p:sp>
        <p:nvSpPr>
          <p:cNvPr id="3" name="Subtitle 2"/>
          <p:cNvSpPr>
            <a:spLocks noGrp="1"/>
          </p:cNvSpPr>
          <p:nvPr>
            <p:ph type="subTitle" idx="1"/>
          </p:nvPr>
        </p:nvSpPr>
        <p:spPr>
          <a:xfrm>
            <a:off x="1219200" y="5943600"/>
            <a:ext cx="10668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3" y="1129553"/>
            <a:ext cx="10651067"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118872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219200" y="5484607"/>
            <a:ext cx="10668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490133"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863379" y="2595563"/>
            <a:ext cx="475488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8773459" y="188263"/>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494117" y="2017717"/>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94117"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863379" y="2017717"/>
            <a:ext cx="475488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863379" y="3065929"/>
            <a:ext cx="475488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8773459" y="188263"/>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8" name="Footer Placeholder 7"/>
          <p:cNvSpPr>
            <a:spLocks noGrp="1"/>
          </p:cNvSpPr>
          <p:nvPr>
            <p:ph type="ftr" sz="quarter" idx="11"/>
          </p:nvPr>
        </p:nvSpPr>
        <p:spPr>
          <a:xfrm>
            <a:off x="1494119" y="188263"/>
            <a:ext cx="3860800" cy="365125"/>
          </a:xfrm>
        </p:spPr>
        <p:txBody>
          <a:bodyPr/>
          <a:lstStyle/>
          <a:p>
            <a:endParaRPr lang="en-US">
              <a:solidFill>
                <a:prstClr val="black">
                  <a:lumMod val="65000"/>
                  <a:lumOff val="35000"/>
                </a:prstClr>
              </a:solidFill>
              <a:latin typeface="Century Gothic"/>
            </a:endParaRPr>
          </a:p>
        </p:txBody>
      </p:sp>
      <p:sp>
        <p:nvSpPr>
          <p:cNvPr id="9" name="Slide Number Placeholder 8"/>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cxnSp>
        <p:nvCxnSpPr>
          <p:cNvPr id="11" name="Straight Connector 10"/>
          <p:cNvCxnSpPr/>
          <p:nvPr/>
        </p:nvCxnSpPr>
        <p:spPr>
          <a:xfrm>
            <a:off x="161603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61603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1603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985299" y="2904565"/>
            <a:ext cx="451104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1" y="3243266"/>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2"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2" y="3243266"/>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5" name="Slide Number Placeholder 4"/>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4" name="Slide Number Placeholder 3"/>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6863379" y="2590804"/>
            <a:ext cx="475488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201269" y="2039111"/>
            <a:ext cx="475488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8773459" y="188263"/>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118872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7317318" y="2048256"/>
            <a:ext cx="4569884"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219201" y="2039112"/>
            <a:ext cx="6096001"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8773459" y="188263"/>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7" name="Slide Number Placeholder 6"/>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1219200" y="5002309"/>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3" y="1129553"/>
            <a:ext cx="10651067"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1219200" y="5002309"/>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8773459" y="188263"/>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3" y="1129553"/>
            <a:ext cx="5315712"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6571488" y="1129553"/>
            <a:ext cx="5315712"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118872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1219200" y="5002309"/>
            <a:ext cx="10668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8773459" y="188263"/>
            <a:ext cx="2844800" cy="365125"/>
          </a:xfrm>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9" name="Picture Placeholder 8"/>
          <p:cNvSpPr>
            <a:spLocks noGrp="1"/>
          </p:cNvSpPr>
          <p:nvPr>
            <p:ph type="pic" sz="quarter" idx="13"/>
          </p:nvPr>
        </p:nvSpPr>
        <p:spPr>
          <a:xfrm>
            <a:off x="1236133" y="1129553"/>
            <a:ext cx="880262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10058401" y="1129553"/>
            <a:ext cx="18288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10058401" y="2629169"/>
            <a:ext cx="18288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50073" y="1129554"/>
            <a:ext cx="1219201"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490133" y="1734671"/>
            <a:ext cx="8568267"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12"/>
          </p:nvPr>
        </p:nvSpPr>
        <p:spPr/>
        <p:txBody>
          <a:body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283671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55548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28210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3565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607914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245379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5982433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95755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267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59183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403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4"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5"/>
            <a:ext cx="5469467"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4"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9"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3"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4.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8.xml"/><Relationship Id="rId12" Type="http://schemas.openxmlformats.org/officeDocument/2006/relationships/theme" Target="../theme/theme2.xml"/><Relationship Id="rId1" Type="http://schemas.openxmlformats.org/officeDocument/2006/relationships/slideLayout" Target="../slideLayouts/slideLayout18.xml"/><Relationship Id="rId2" Type="http://schemas.openxmlformats.org/officeDocument/2006/relationships/slideLayout" Target="../slideLayouts/slideLayout19.xml"/><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slideLayout" Target="../slideLayouts/slideLayout24.xml"/><Relationship Id="rId8" Type="http://schemas.openxmlformats.org/officeDocument/2006/relationships/slideLayout" Target="../slideLayouts/slideLayout25.xml"/><Relationship Id="rId9" Type="http://schemas.openxmlformats.org/officeDocument/2006/relationships/slideLayout" Target="../slideLayouts/slideLayout26.xml"/><Relationship Id="rId10"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slideLayout" Target="../slideLayouts/slideLayout43.xml"/><Relationship Id="rId16" Type="http://schemas.openxmlformats.org/officeDocument/2006/relationships/theme" Target="../theme/theme3.xml"/><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4.xml"/><Relationship Id="rId12" Type="http://schemas.openxmlformats.org/officeDocument/2006/relationships/slideLayout" Target="../slideLayouts/slideLayout55.xml"/><Relationship Id="rId13" Type="http://schemas.openxmlformats.org/officeDocument/2006/relationships/slideLayout" Target="../slideLayouts/slideLayout56.xml"/><Relationship Id="rId14" Type="http://schemas.openxmlformats.org/officeDocument/2006/relationships/slideLayout" Target="../slideLayouts/slideLayout57.xml"/><Relationship Id="rId15" Type="http://schemas.openxmlformats.org/officeDocument/2006/relationships/slideLayout" Target="../slideLayouts/slideLayout58.xml"/><Relationship Id="rId16" Type="http://schemas.openxmlformats.org/officeDocument/2006/relationships/theme" Target="../theme/theme4.xml"/><Relationship Id="rId1" Type="http://schemas.openxmlformats.org/officeDocument/2006/relationships/slideLayout" Target="../slideLayouts/slideLayout44.xml"/><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 Id="rId9" Type="http://schemas.openxmlformats.org/officeDocument/2006/relationships/slideLayout" Target="../slideLayouts/slideLayout52.xml"/><Relationship Id="rId10"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9.xml"/><Relationship Id="rId12"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2" y="4"/>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3" y="982136"/>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2"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1/2/18</a:t>
            </a:fld>
            <a:endParaRPr lang="en-US" dirty="0"/>
          </a:p>
        </p:txBody>
      </p:sp>
      <p:sp>
        <p:nvSpPr>
          <p:cNvPr id="5" name="Footer Placeholder 4"/>
          <p:cNvSpPr>
            <a:spLocks noGrp="1"/>
          </p:cNvSpPr>
          <p:nvPr>
            <p:ph type="ftr" sz="quarter" idx="3"/>
          </p:nvPr>
        </p:nvSpPr>
        <p:spPr>
          <a:xfrm>
            <a:off x="1295403"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2"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2" y="274638"/>
            <a:ext cx="10972801"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2" y="1600206"/>
            <a:ext cx="10972801"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E03BE8-5729-824A-BC50-22DE65ACBCD7}"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3" y="6356356"/>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3" y="6356356"/>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1447E5-1A53-924D-8C06-0E66F693A0B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1123856"/>
            <a:ext cx="11885084"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485899" y="2595568"/>
            <a:ext cx="10147303"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773459" y="188265"/>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3"/>
          </p:nvPr>
        </p:nvSpPr>
        <p:spPr>
          <a:xfrm>
            <a:off x="1494119" y="188265"/>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4"/>
          </p:nvPr>
        </p:nvSpPr>
        <p:spPr>
          <a:xfrm>
            <a:off x="11719859" y="6569081"/>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 y="1123856"/>
            <a:ext cx="11885084"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485899" y="2595566"/>
            <a:ext cx="10147303"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773459" y="188263"/>
            <a:ext cx="28448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F680D8CE-98B9-C94A-8DCC-FC6674B731DF}" type="datetimeFigureOut">
              <a:rPr lang="en-US" smtClean="0">
                <a:solidFill>
                  <a:prstClr val="black">
                    <a:lumMod val="65000"/>
                    <a:lumOff val="35000"/>
                  </a:prstClr>
                </a:solidFill>
                <a:latin typeface="Century Gothic"/>
              </a:rPr>
              <a:pPr/>
              <a:t>1/2/18</a:t>
            </a:fld>
            <a:endParaRPr lang="en-US">
              <a:solidFill>
                <a:prstClr val="black">
                  <a:lumMod val="65000"/>
                  <a:lumOff val="35000"/>
                </a:prstClr>
              </a:solidFill>
              <a:latin typeface="Century Gothic"/>
            </a:endParaRPr>
          </a:p>
        </p:txBody>
      </p:sp>
      <p:sp>
        <p:nvSpPr>
          <p:cNvPr id="5" name="Footer Placeholder 4"/>
          <p:cNvSpPr>
            <a:spLocks noGrp="1"/>
          </p:cNvSpPr>
          <p:nvPr>
            <p:ph type="ftr" sz="quarter" idx="3"/>
          </p:nvPr>
        </p:nvSpPr>
        <p:spPr>
          <a:xfrm>
            <a:off x="1494119" y="188263"/>
            <a:ext cx="38608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solidFill>
                <a:prstClr val="black">
                  <a:lumMod val="65000"/>
                  <a:lumOff val="35000"/>
                </a:prstClr>
              </a:solidFill>
              <a:latin typeface="Century Gothic"/>
            </a:endParaRPr>
          </a:p>
        </p:txBody>
      </p:sp>
      <p:sp>
        <p:nvSpPr>
          <p:cNvPr id="6" name="Slide Number Placeholder 5"/>
          <p:cNvSpPr>
            <a:spLocks noGrp="1"/>
          </p:cNvSpPr>
          <p:nvPr>
            <p:ph type="sldNum" sz="quarter" idx="4"/>
          </p:nvPr>
        </p:nvSpPr>
        <p:spPr>
          <a:xfrm>
            <a:off x="11719859" y="6569079"/>
            <a:ext cx="6096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6EE3A00D-499F-0642-AB6D-8BCD6B2DD303}" type="slidenum">
              <a:rPr lang="en-US" smtClean="0">
                <a:solidFill>
                  <a:prstClr val="black">
                    <a:lumMod val="65000"/>
                    <a:lumOff val="35000"/>
                  </a:prstClr>
                </a:solidFill>
                <a:latin typeface="Century Gothic"/>
              </a:rPr>
              <a:pPr/>
              <a:t>‹#›</a:t>
            </a:fld>
            <a:endParaRPr lang="en-US">
              <a:solidFill>
                <a:prstClr val="black">
                  <a:lumMod val="65000"/>
                  <a:lumOff val="35000"/>
                </a:prstClr>
              </a:solidFill>
              <a:latin typeface="Century Gothic"/>
            </a:endParaRPr>
          </a:p>
        </p:txBody>
      </p:sp>
      <p:sp>
        <p:nvSpPr>
          <p:cNvPr id="7" name="Rectangle 6"/>
          <p:cNvSpPr/>
          <p:nvPr/>
        </p:nvSpPr>
        <p:spPr>
          <a:xfrm>
            <a:off x="1219201" y="0"/>
            <a:ext cx="10665884"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
        <p:nvSpPr>
          <p:cNvPr id="8" name="Rectangle 7"/>
          <p:cNvSpPr/>
          <p:nvPr/>
        </p:nvSpPr>
        <p:spPr>
          <a:xfrm>
            <a:off x="1219201" y="6675120"/>
            <a:ext cx="10665884"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solidFill>
                <a:prstClr val="white"/>
              </a:solidFill>
              <a:latin typeface="Century Gothic"/>
            </a:endParaRP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2AC43-2A0F-CF40-A950-86A24B3627E3}" type="datetimeFigureOut">
              <a:rPr lang="en-US" smtClean="0">
                <a:solidFill>
                  <a:prstClr val="black">
                    <a:tint val="75000"/>
                  </a:prstClr>
                </a:solidFill>
                <a:latin typeface="Calibri"/>
              </a:rPr>
              <a:pPr/>
              <a:t>1/2/18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B0316-0A8B-A143-BB0D-55892854C3D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9331733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nf.aafp.org/Quiz/Quiz/Home.aspx?grpKey=048ef0fd-580c-4106-b871-1e2442c49db3" TargetMode="External"/><Relationship Id="rId4" Type="http://schemas.openxmlformats.org/officeDocument/2006/relationships/hyperlink" Target="http://www.aafp.org/online/en/home/cme/boardrev/questions.html" TargetMode="External"/><Relationship Id="rId1" Type="http://schemas.openxmlformats.org/officeDocument/2006/relationships/slideLayout" Target="../slideLayouts/slideLayout7.xml"/><Relationship Id="rId2" Type="http://schemas.openxmlformats.org/officeDocument/2006/relationships/hyperlink" Target="http://www.aafp.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nf.aafp.org/Quiz/Quiz/Home.aspx?grpKey=048ef0fd-580c-4106-b871-1e2442c49db3" TargetMode="External"/><Relationship Id="rId4" Type="http://schemas.openxmlformats.org/officeDocument/2006/relationships/hyperlink" Target="http://www.aafp.org/online/en/home/cme/boardrev/questions.html" TargetMode="External"/><Relationship Id="rId5" Type="http://schemas.openxmlformats.org/officeDocument/2006/relationships/hyperlink" Target="https://nf.aafp.org/eweb/DynamicPage.aspx?Action=Add&amp;site=aafpv&amp;ObjectKeyFrom=1A83491A-9853-4C87-86A4-F7D95601C2E2&amp;WebCode=ProdDetailAdd&amp;DoNotSave=yes&amp;ParentObject=CentralizedOrderEntry&amp;ParentDataObject=Invoice%20Detail&amp;ivd_formkey=69202792-63d7-4ba2-bf4e-" TargetMode="External"/><Relationship Id="rId1" Type="http://schemas.openxmlformats.org/officeDocument/2006/relationships/slideLayout" Target="../slideLayouts/slideLayout7.xml"/><Relationship Id="rId2" Type="http://schemas.openxmlformats.org/officeDocument/2006/relationships/hyperlink" Target="http://www.aafp.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chrikell@isu.edu" TargetMode="External"/><Relationship Id="rId3" Type="http://schemas.openxmlformats.org/officeDocument/2006/relationships/hyperlink" Target="mailto:weinana@isu.ed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9" Type="http://schemas.openxmlformats.org/officeDocument/2006/relationships/hyperlink" Target="https://www.ncbi.nlm.nih.gov/pubmed/28632015" TargetMode="External"/><Relationship Id="rId20" Type="http://schemas.openxmlformats.org/officeDocument/2006/relationships/hyperlink" Target="https://www.ncbi.nlm.nih.gov/pubmed/?term=Kreuder%20JG%5BAuthor%5D&amp;cauthor=true&amp;cauthor_uid=28434911" TargetMode="External"/><Relationship Id="rId21" Type="http://schemas.openxmlformats.org/officeDocument/2006/relationships/hyperlink" Target="https://www.ncbi.nlm.nih.gov/pubmed/28434911" TargetMode="External"/><Relationship Id="rId10" Type="http://schemas.openxmlformats.org/officeDocument/2006/relationships/hyperlink" Target="https://www.ncbi.nlm.nih.gov/pubmed/?term=Schleicher%20I%5BAuthor%5D&amp;cauthor=true&amp;cauthor_uid=28434911" TargetMode="External"/><Relationship Id="rId11" Type="http://schemas.openxmlformats.org/officeDocument/2006/relationships/hyperlink" Target="https://www.ncbi.nlm.nih.gov/pubmed/?term=Leitner%20K%5BAuthor%5D&amp;cauthor=true&amp;cauthor_uid=28434911" TargetMode="External"/><Relationship Id="rId12" Type="http://schemas.openxmlformats.org/officeDocument/2006/relationships/hyperlink" Target="https://www.ncbi.nlm.nih.gov/pubmed/?term=Juenger%20J%5BAuthor%5D&amp;cauthor=true&amp;cauthor_uid=28434911" TargetMode="External"/><Relationship Id="rId13" Type="http://schemas.openxmlformats.org/officeDocument/2006/relationships/hyperlink" Target="https://www.ncbi.nlm.nih.gov/pubmed/?term=Moeltner%20A%5BAuthor%5D&amp;cauthor=true&amp;cauthor_uid=28434911" TargetMode="External"/><Relationship Id="rId14" Type="http://schemas.openxmlformats.org/officeDocument/2006/relationships/hyperlink" Target="https://www.ncbi.nlm.nih.gov/pubmed/?term=Ruesseler%20M%5BAuthor%5D&amp;cauthor=true&amp;cauthor_uid=28434911" TargetMode="External"/><Relationship Id="rId15" Type="http://schemas.openxmlformats.org/officeDocument/2006/relationships/hyperlink" Target="https://www.ncbi.nlm.nih.gov/pubmed/?term=Bender%20B%5BAuthor%5D&amp;cauthor=true&amp;cauthor_uid=28434911" TargetMode="External"/><Relationship Id="rId16" Type="http://schemas.openxmlformats.org/officeDocument/2006/relationships/hyperlink" Target="https://www.ncbi.nlm.nih.gov/pubmed/?term=Sterz%20J%5BAuthor%5D&amp;cauthor=true&amp;cauthor_uid=28434911" TargetMode="External"/><Relationship Id="rId17" Type="http://schemas.openxmlformats.org/officeDocument/2006/relationships/hyperlink" Target="https://www.ncbi.nlm.nih.gov/pubmed/?term=Stibane%20T%5BAuthor%5D&amp;cauthor=true&amp;cauthor_uid=28434911" TargetMode="External"/><Relationship Id="rId18" Type="http://schemas.openxmlformats.org/officeDocument/2006/relationships/hyperlink" Target="https://www.ncbi.nlm.nih.gov/pubmed/?term=Koenig%20S%5BAuthor%5D&amp;cauthor=true&amp;cauthor_uid=28434911" TargetMode="External"/><Relationship Id="rId19" Type="http://schemas.openxmlformats.org/officeDocument/2006/relationships/hyperlink" Target="https://www.ncbi.nlm.nih.gov/pubmed/?term=Frankenhauser%20S%5BAuthor%5D&amp;cauthor=true&amp;cauthor_uid=28434911" TargetMode="External"/><Relationship Id="rId1" Type="http://schemas.openxmlformats.org/officeDocument/2006/relationships/slideLayout" Target="../slideLayouts/slideLayout19.xml"/><Relationship Id="rId2" Type="http://schemas.openxmlformats.org/officeDocument/2006/relationships/hyperlink" Target="https://www.ncbi.nlm.nih.gov/pubmed/?term=Dong%20T%5BAuthor%5D&amp;cauthor=true&amp;cauthor_uid=28632015" TargetMode="External"/><Relationship Id="rId3" Type="http://schemas.openxmlformats.org/officeDocument/2006/relationships/hyperlink" Target="https://www.ncbi.nlm.nih.gov/pubmed/?term=Zahn%20C%5BAuthor%5D&amp;cauthor=true&amp;cauthor_uid=28632015" TargetMode="External"/><Relationship Id="rId4" Type="http://schemas.openxmlformats.org/officeDocument/2006/relationships/hyperlink" Target="https://www.ncbi.nlm.nih.gov/pubmed/?term=Saguil%20A%5BAuthor%5D&amp;cauthor=true&amp;cauthor_uid=28632015" TargetMode="External"/><Relationship Id="rId5" Type="http://schemas.openxmlformats.org/officeDocument/2006/relationships/hyperlink" Target="https://www.ncbi.nlm.nih.gov/pubmed/?term=Swygert%20KA%5BAuthor%5D&amp;cauthor=true&amp;cauthor_uid=28632015" TargetMode="External"/><Relationship Id="rId6" Type="http://schemas.openxmlformats.org/officeDocument/2006/relationships/hyperlink" Target="https://www.ncbi.nlm.nih.gov/pubmed/?term=Yoon%20M%5BAuthor%5D&amp;cauthor=true&amp;cauthor_uid=28632015" TargetMode="External"/><Relationship Id="rId7" Type="http://schemas.openxmlformats.org/officeDocument/2006/relationships/hyperlink" Target="https://www.ncbi.nlm.nih.gov/pubmed/?term=Servey%20J%5BAuthor%5D&amp;cauthor=true&amp;cauthor_uid=28632015" TargetMode="External"/><Relationship Id="rId8" Type="http://schemas.openxmlformats.org/officeDocument/2006/relationships/hyperlink" Target="https://www.ncbi.nlm.nih.gov/pubmed/?term=Durning%20S%5BAuthor%5D&amp;cauthor=true&amp;cauthor_uid=28632015"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14.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notesSlide" Target="../notesSlides/notesSlide5.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0.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Program Support for In-Training Exams: </a:t>
            </a:r>
            <a:br>
              <a:rPr lang="en-US" dirty="0" smtClean="0"/>
            </a:br>
            <a:r>
              <a:rPr lang="en-US" sz="3100" dirty="0" smtClean="0"/>
              <a:t>Individual Education Plans and OSCEs</a:t>
            </a:r>
            <a:endParaRPr lang="en-US" sz="3100" dirty="0"/>
          </a:p>
        </p:txBody>
      </p:sp>
      <p:sp>
        <p:nvSpPr>
          <p:cNvPr id="3" name="Subtitle 2"/>
          <p:cNvSpPr>
            <a:spLocks noGrp="1"/>
          </p:cNvSpPr>
          <p:nvPr>
            <p:ph type="subTitle" idx="1"/>
          </p:nvPr>
        </p:nvSpPr>
        <p:spPr/>
        <p:txBody>
          <a:bodyPr>
            <a:normAutofit fontScale="92500" lnSpcReduction="10000"/>
          </a:bodyPr>
          <a:lstStyle/>
          <a:p>
            <a:endParaRPr lang="en-US" dirty="0" smtClean="0"/>
          </a:p>
          <a:p>
            <a:r>
              <a:rPr lang="en-US" dirty="0" smtClean="0"/>
              <a:t>Kelli Christensen, MD </a:t>
            </a:r>
            <a:r>
              <a:rPr lang="mr-IN" dirty="0" smtClean="0"/>
              <a:t>–</a:t>
            </a:r>
            <a:r>
              <a:rPr lang="en-US" dirty="0" smtClean="0"/>
              <a:t> Idaho State University Family Medicine Residency, Pocatello, ID</a:t>
            </a:r>
          </a:p>
          <a:p>
            <a:r>
              <a:rPr lang="en-US" dirty="0" smtClean="0"/>
              <a:t>A.J. </a:t>
            </a:r>
            <a:r>
              <a:rPr lang="en-US" dirty="0" err="1" smtClean="0"/>
              <a:t>Weinhold</a:t>
            </a:r>
            <a:r>
              <a:rPr lang="en-US" dirty="0" smtClean="0"/>
              <a:t>, MD </a:t>
            </a:r>
            <a:r>
              <a:rPr lang="mr-IN" dirty="0" smtClean="0"/>
              <a:t>–</a:t>
            </a:r>
            <a:r>
              <a:rPr lang="en-US" dirty="0" smtClean="0"/>
              <a:t> Idaho State University Family Medicine Residency, Pocatello, ID</a:t>
            </a:r>
          </a:p>
          <a:p>
            <a:r>
              <a:rPr lang="en-US" dirty="0" err="1" smtClean="0"/>
              <a:t>Laila</a:t>
            </a:r>
            <a:r>
              <a:rPr lang="en-US" dirty="0" smtClean="0"/>
              <a:t> </a:t>
            </a:r>
            <a:r>
              <a:rPr lang="en-US" dirty="0" err="1" smtClean="0"/>
              <a:t>Siddiqui</a:t>
            </a:r>
            <a:r>
              <a:rPr lang="en-US" dirty="0" smtClean="0"/>
              <a:t>, MD </a:t>
            </a:r>
            <a:r>
              <a:rPr lang="mr-IN" dirty="0" smtClean="0"/>
              <a:t>–</a:t>
            </a:r>
            <a:r>
              <a:rPr lang="en-US" dirty="0" smtClean="0"/>
              <a:t> Community Health Care Family Medicine Residency, Tacoma, WA</a:t>
            </a:r>
          </a:p>
          <a:p>
            <a:r>
              <a:rPr lang="en-US" dirty="0" smtClean="0"/>
              <a:t>Shannon Waterman, MD </a:t>
            </a:r>
            <a:r>
              <a:rPr lang="mr-IN" dirty="0" smtClean="0"/>
              <a:t>–</a:t>
            </a:r>
            <a:r>
              <a:rPr lang="en-US" dirty="0" smtClean="0"/>
              <a:t> Swedish Family Medicine Cherry Hill, Seattle, WA</a:t>
            </a:r>
          </a:p>
          <a:p>
            <a:endParaRPr lang="en-US" dirty="0"/>
          </a:p>
          <a:p>
            <a:pPr algn="r"/>
            <a:r>
              <a:rPr lang="en-US" sz="1300" i="1" dirty="0" smtClean="0"/>
              <a:t>January 3, </a:t>
            </a:r>
            <a:r>
              <a:rPr lang="en-US" sz="1300" i="1" dirty="0" smtClean="0"/>
              <a:t>2018</a:t>
            </a:r>
            <a:endParaRPr lang="en-US" sz="1300" i="1" dirty="0" smtClean="0"/>
          </a:p>
          <a:p>
            <a:pPr algn="r"/>
            <a:r>
              <a:rPr lang="en-US" sz="1300" i="1" dirty="0" smtClean="0"/>
              <a:t>Family Medicine Residency Network - Webinar</a:t>
            </a:r>
            <a:endParaRPr lang="en-US" sz="1300" i="1" dirty="0"/>
          </a:p>
        </p:txBody>
      </p:sp>
    </p:spTree>
    <p:extLst>
      <p:ext uri="{BB962C8B-B14F-4D97-AF65-F5344CB8AC3E}">
        <p14:creationId xmlns:p14="http://schemas.microsoft.com/office/powerpoint/2010/main" val="5979365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Training Exam (ITE)</a:t>
            </a:r>
            <a:endParaRPr lang="en-US" dirty="0"/>
          </a:p>
        </p:txBody>
      </p:sp>
      <p:sp>
        <p:nvSpPr>
          <p:cNvPr id="3" name="Content Placeholder 2"/>
          <p:cNvSpPr>
            <a:spLocks noGrp="1"/>
          </p:cNvSpPr>
          <p:nvPr>
            <p:ph idx="1"/>
          </p:nvPr>
        </p:nvSpPr>
        <p:spPr/>
        <p:txBody>
          <a:bodyPr/>
          <a:lstStyle/>
          <a:p>
            <a:pPr marL="0" indent="0">
              <a:buNone/>
            </a:pPr>
            <a:r>
              <a:rPr lang="en-US" dirty="0" smtClean="0"/>
              <a:t>After ITE, resident (or program) can download a document from resident Physician Portfolio containing answers and critiques for all questions.</a:t>
            </a:r>
            <a:endParaRPr lang="en-US" dirty="0"/>
          </a:p>
        </p:txBody>
      </p:sp>
    </p:spTree>
    <p:extLst>
      <p:ext uri="{BB962C8B-B14F-4D97-AF65-F5344CB8AC3E}">
        <p14:creationId xmlns:p14="http://schemas.microsoft.com/office/powerpoint/2010/main" val="33529289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Academic Individual Educational Plans</a:t>
            </a:r>
            <a:endParaRPr lang="en-US" dirty="0"/>
          </a:p>
        </p:txBody>
      </p:sp>
      <p:sp>
        <p:nvSpPr>
          <p:cNvPr id="3" name="Subtitle 2"/>
          <p:cNvSpPr>
            <a:spLocks noGrp="1"/>
          </p:cNvSpPr>
          <p:nvPr>
            <p:ph type="subTitle" idx="1"/>
          </p:nvPr>
        </p:nvSpPr>
        <p:spPr/>
        <p:txBody>
          <a:bodyPr>
            <a:normAutofit lnSpcReduction="10000"/>
          </a:bodyPr>
          <a:lstStyle/>
          <a:p>
            <a:r>
              <a:rPr lang="en-US" dirty="0" smtClean="0"/>
              <a:t>Kelli Christensen, M.D. &amp; </a:t>
            </a:r>
            <a:r>
              <a:rPr lang="en-US" dirty="0"/>
              <a:t>A.J. </a:t>
            </a:r>
            <a:r>
              <a:rPr lang="en-US" dirty="0" err="1"/>
              <a:t>Weinhold</a:t>
            </a:r>
            <a:r>
              <a:rPr lang="en-US" dirty="0"/>
              <a:t> M.D</a:t>
            </a:r>
            <a:r>
              <a:rPr lang="en-US" dirty="0" smtClean="0"/>
              <a:t>.</a:t>
            </a:r>
          </a:p>
          <a:p>
            <a:r>
              <a:rPr lang="en-US" dirty="0" smtClean="0"/>
              <a:t>Idaho State University Family Medicine Residency</a:t>
            </a:r>
          </a:p>
          <a:p>
            <a:r>
              <a:rPr lang="en-US" dirty="0" smtClean="0"/>
              <a:t>January 3, 2018</a:t>
            </a:r>
            <a:endParaRPr lang="en-US" dirty="0"/>
          </a:p>
        </p:txBody>
      </p:sp>
    </p:spTree>
    <p:extLst>
      <p:ext uri="{BB962C8B-B14F-4D97-AF65-F5344CB8AC3E}">
        <p14:creationId xmlns:p14="http://schemas.microsoft.com/office/powerpoint/2010/main" val="25084360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Assessment at ISUFMR</a:t>
            </a:r>
            <a:endParaRPr lang="en-US" dirty="0"/>
          </a:p>
        </p:txBody>
      </p:sp>
      <p:sp>
        <p:nvSpPr>
          <p:cNvPr id="3" name="Content Placeholder 2"/>
          <p:cNvSpPr>
            <a:spLocks noGrp="1"/>
          </p:cNvSpPr>
          <p:nvPr>
            <p:ph idx="1"/>
          </p:nvPr>
        </p:nvSpPr>
        <p:spPr/>
        <p:txBody>
          <a:bodyPr/>
          <a:lstStyle/>
          <a:p>
            <a:r>
              <a:rPr lang="en-US" dirty="0" smtClean="0"/>
              <a:t>Mock ITE during orientation</a:t>
            </a:r>
          </a:p>
          <a:p>
            <a:r>
              <a:rPr lang="en-US" dirty="0" smtClean="0"/>
              <a:t>Orientation OSCE</a:t>
            </a:r>
          </a:p>
          <a:p>
            <a:r>
              <a:rPr lang="en-US" dirty="0" smtClean="0"/>
              <a:t>Annual ITE</a:t>
            </a:r>
          </a:p>
          <a:p>
            <a:r>
              <a:rPr lang="en-US" dirty="0" smtClean="0"/>
              <a:t>Ongoing rotation &amp; clinic evaluations</a:t>
            </a:r>
            <a:endParaRPr lang="en-US" dirty="0"/>
          </a:p>
        </p:txBody>
      </p:sp>
    </p:spTree>
    <p:extLst>
      <p:ext uri="{BB962C8B-B14F-4D97-AF65-F5344CB8AC3E}">
        <p14:creationId xmlns:p14="http://schemas.microsoft.com/office/powerpoint/2010/main" val="50602795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History of Academic </a:t>
            </a:r>
            <a:r>
              <a:rPr lang="en-US" dirty="0"/>
              <a:t>R</a:t>
            </a:r>
            <a:r>
              <a:rPr lang="en-US" dirty="0" smtClean="0"/>
              <a:t>emediation at ISUFMR</a:t>
            </a:r>
            <a:endParaRPr lang="en-US" dirty="0"/>
          </a:p>
        </p:txBody>
      </p:sp>
      <p:sp>
        <p:nvSpPr>
          <p:cNvPr id="3" name="Content Placeholder 2"/>
          <p:cNvSpPr>
            <a:spLocks noGrp="1"/>
          </p:cNvSpPr>
          <p:nvPr>
            <p:ph idx="1"/>
          </p:nvPr>
        </p:nvSpPr>
        <p:spPr/>
        <p:txBody>
          <a:bodyPr/>
          <a:lstStyle/>
          <a:p>
            <a:r>
              <a:rPr lang="en-US" dirty="0" smtClean="0"/>
              <a:t>Individual and personal</a:t>
            </a:r>
          </a:p>
          <a:p>
            <a:r>
              <a:rPr lang="en-US" dirty="0" smtClean="0"/>
              <a:t>Punishment for the advisor</a:t>
            </a:r>
          </a:p>
          <a:p>
            <a:r>
              <a:rPr lang="en-US" dirty="0" smtClean="0"/>
              <a:t>Struggling for appropriate resources</a:t>
            </a:r>
          </a:p>
          <a:p>
            <a:r>
              <a:rPr lang="en-US" dirty="0" smtClean="0"/>
              <a:t>Perceived as punitive to the resident</a:t>
            </a:r>
            <a:endParaRPr lang="en-US" dirty="0"/>
          </a:p>
        </p:txBody>
      </p:sp>
    </p:spTree>
    <p:extLst>
      <p:ext uri="{BB962C8B-B14F-4D97-AF65-F5344CB8AC3E}">
        <p14:creationId xmlns:p14="http://schemas.microsoft.com/office/powerpoint/2010/main" val="342762150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Question…</a:t>
            </a:r>
            <a:endParaRPr lang="en-US" dirty="0"/>
          </a:p>
        </p:txBody>
      </p:sp>
      <p:sp>
        <p:nvSpPr>
          <p:cNvPr id="3" name="Content Placeholder 2"/>
          <p:cNvSpPr>
            <a:spLocks noGrp="1"/>
          </p:cNvSpPr>
          <p:nvPr>
            <p:ph idx="1"/>
          </p:nvPr>
        </p:nvSpPr>
        <p:spPr/>
        <p:txBody>
          <a:bodyPr/>
          <a:lstStyle/>
          <a:p>
            <a:r>
              <a:rPr lang="en-US" dirty="0" smtClean="0"/>
              <a:t>What sort of intervention do you currently have for a struggling learner? (may choose more than one)</a:t>
            </a:r>
          </a:p>
          <a:p>
            <a:pPr lvl="1"/>
            <a:r>
              <a:rPr lang="en-US" dirty="0" smtClean="0"/>
              <a:t>Standardized IEP (Medical Knowledge Enhancement Plan)</a:t>
            </a:r>
          </a:p>
          <a:p>
            <a:pPr lvl="1"/>
            <a:r>
              <a:rPr lang="en-US" dirty="0" smtClean="0"/>
              <a:t>Individualized/Ad hoc Study </a:t>
            </a:r>
            <a:r>
              <a:rPr lang="en-US" dirty="0"/>
              <a:t>P</a:t>
            </a:r>
            <a:r>
              <a:rPr lang="en-US" dirty="0" smtClean="0"/>
              <a:t>lan</a:t>
            </a:r>
          </a:p>
          <a:p>
            <a:pPr lvl="1"/>
            <a:r>
              <a:rPr lang="en-US" dirty="0" smtClean="0"/>
              <a:t>None</a:t>
            </a:r>
          </a:p>
          <a:p>
            <a:pPr lvl="1"/>
            <a:r>
              <a:rPr lang="en-US" dirty="0" smtClean="0"/>
              <a:t>Other (free text)</a:t>
            </a:r>
            <a:endParaRPr lang="en-US" dirty="0"/>
          </a:p>
        </p:txBody>
      </p:sp>
    </p:spTree>
    <p:extLst>
      <p:ext uri="{BB962C8B-B14F-4D97-AF65-F5344CB8AC3E}">
        <p14:creationId xmlns:p14="http://schemas.microsoft.com/office/powerpoint/2010/main" val="187357640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Developing An </a:t>
            </a:r>
            <a:r>
              <a:rPr lang="en-US" dirty="0"/>
              <a:t>A</a:t>
            </a:r>
            <a:r>
              <a:rPr lang="en-US" dirty="0" smtClean="0"/>
              <a:t>cademic IEP</a:t>
            </a:r>
            <a:endParaRPr lang="en-US" dirty="0"/>
          </a:p>
        </p:txBody>
      </p:sp>
      <p:sp>
        <p:nvSpPr>
          <p:cNvPr id="3" name="Content Placeholder 2"/>
          <p:cNvSpPr>
            <a:spLocks noGrp="1"/>
          </p:cNvSpPr>
          <p:nvPr>
            <p:ph idx="1"/>
          </p:nvPr>
        </p:nvSpPr>
        <p:spPr/>
        <p:txBody>
          <a:bodyPr/>
          <a:lstStyle/>
          <a:p>
            <a:r>
              <a:rPr lang="en-US" dirty="0" smtClean="0"/>
              <a:t>Create a standardized process</a:t>
            </a:r>
          </a:p>
          <a:p>
            <a:r>
              <a:rPr lang="en-US" dirty="0" smtClean="0"/>
              <a:t>Reduce advisor workload – why reinvent the wheel?</a:t>
            </a:r>
          </a:p>
          <a:p>
            <a:r>
              <a:rPr lang="en-US" dirty="0" smtClean="0"/>
              <a:t>Create standardization of intervention intensity</a:t>
            </a:r>
          </a:p>
          <a:p>
            <a:r>
              <a:rPr lang="en-US" dirty="0" smtClean="0"/>
              <a:t>Allow standardized tracking of individual and residency progress</a:t>
            </a:r>
          </a:p>
          <a:p>
            <a:r>
              <a:rPr lang="en-US" dirty="0"/>
              <a:t>A</a:t>
            </a:r>
            <a:r>
              <a:rPr lang="en-US" dirty="0" smtClean="0"/>
              <a:t>llow us to track impact on ITE scores</a:t>
            </a:r>
            <a:endParaRPr lang="en-US" dirty="0"/>
          </a:p>
        </p:txBody>
      </p:sp>
    </p:spTree>
    <p:extLst>
      <p:ext uri="{BB962C8B-B14F-4D97-AF65-F5344CB8AC3E}">
        <p14:creationId xmlns:p14="http://schemas.microsoft.com/office/powerpoint/2010/main" val="206121320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of Development</a:t>
            </a:r>
            <a:endParaRPr lang="en-US" dirty="0"/>
          </a:p>
        </p:txBody>
      </p:sp>
      <p:sp>
        <p:nvSpPr>
          <p:cNvPr id="3" name="Content Placeholder 2"/>
          <p:cNvSpPr>
            <a:spLocks noGrp="1"/>
          </p:cNvSpPr>
          <p:nvPr>
            <p:ph idx="1"/>
          </p:nvPr>
        </p:nvSpPr>
        <p:spPr/>
        <p:txBody>
          <a:bodyPr/>
          <a:lstStyle/>
          <a:p>
            <a:r>
              <a:rPr lang="en-US" dirty="0" smtClean="0"/>
              <a:t>Reached out to other FMRs (why reinvent the wheel?)</a:t>
            </a:r>
          </a:p>
          <a:p>
            <a:r>
              <a:rPr lang="en-US" dirty="0" smtClean="0"/>
              <a:t>AFMRD listserv for resources</a:t>
            </a:r>
          </a:p>
          <a:p>
            <a:r>
              <a:rPr lang="en-US" dirty="0" smtClean="0"/>
              <a:t>Reviewed plans from 8 programs, identified 4 that seemed to be within reach from our existing academic assessment structure</a:t>
            </a:r>
          </a:p>
          <a:p>
            <a:r>
              <a:rPr lang="en-US" dirty="0" smtClean="0"/>
              <a:t>Shared amongst faculty at faculty meeting then held 2 faculty development hours to develop ISU FMR’s IEP using those 4 plans as templates</a:t>
            </a:r>
            <a:endParaRPr lang="en-US" dirty="0"/>
          </a:p>
        </p:txBody>
      </p:sp>
    </p:spTree>
    <p:extLst>
      <p:ext uri="{BB962C8B-B14F-4D97-AF65-F5344CB8AC3E}">
        <p14:creationId xmlns:p14="http://schemas.microsoft.com/office/powerpoint/2010/main" val="65143725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3" y="781051"/>
            <a:ext cx="9601196" cy="1143000"/>
          </a:xfrm>
        </p:spPr>
        <p:txBody>
          <a:bodyPr/>
          <a:lstStyle/>
          <a:p>
            <a:r>
              <a:rPr lang="en-US" dirty="0" smtClean="0"/>
              <a:t>Tool For Intervention</a:t>
            </a:r>
            <a:endParaRPr lang="en-US" dirty="0"/>
          </a:p>
        </p:txBody>
      </p:sp>
      <p:sp>
        <p:nvSpPr>
          <p:cNvPr id="3" name="Content Placeholder 2"/>
          <p:cNvSpPr>
            <a:spLocks noGrp="1"/>
          </p:cNvSpPr>
          <p:nvPr>
            <p:ph idx="1"/>
          </p:nvPr>
        </p:nvSpPr>
        <p:spPr>
          <a:xfrm>
            <a:off x="1295402" y="2476500"/>
            <a:ext cx="9601196" cy="3399368"/>
          </a:xfrm>
        </p:spPr>
        <p:txBody>
          <a:bodyPr>
            <a:normAutofit lnSpcReduction="10000"/>
          </a:bodyPr>
          <a:lstStyle/>
          <a:p>
            <a:r>
              <a:rPr lang="en-US" dirty="0" smtClean="0"/>
              <a:t>Purpose</a:t>
            </a:r>
          </a:p>
          <a:p>
            <a:r>
              <a:rPr lang="en-US" dirty="0" smtClean="0"/>
              <a:t>Procedure</a:t>
            </a:r>
          </a:p>
          <a:p>
            <a:r>
              <a:rPr lang="en-US" dirty="0" smtClean="0"/>
              <a:t>Intensity of Plan Specs</a:t>
            </a:r>
          </a:p>
          <a:p>
            <a:r>
              <a:rPr lang="en-US" dirty="0" smtClean="0"/>
              <a:t>Outline of Plans</a:t>
            </a:r>
          </a:p>
          <a:p>
            <a:r>
              <a:rPr lang="en-US" dirty="0" smtClean="0"/>
              <a:t>Definition of Compliance</a:t>
            </a:r>
          </a:p>
          <a:p>
            <a:r>
              <a:rPr lang="en-US" dirty="0" smtClean="0"/>
              <a:t>Resources</a:t>
            </a:r>
          </a:p>
          <a:p>
            <a:r>
              <a:rPr lang="en-US" dirty="0" smtClean="0"/>
              <a:t>Agreement</a:t>
            </a:r>
          </a:p>
        </p:txBody>
      </p:sp>
    </p:spTree>
    <p:extLst>
      <p:ext uri="{BB962C8B-B14F-4D97-AF65-F5344CB8AC3E}">
        <p14:creationId xmlns:p14="http://schemas.microsoft.com/office/powerpoint/2010/main" val="36689497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927" y="666363"/>
            <a:ext cx="8496300" cy="5355311"/>
          </a:xfrm>
          <a:prstGeom prst="rect">
            <a:avLst/>
          </a:prstGeom>
        </p:spPr>
        <p:txBody>
          <a:bodyPr wrap="square">
            <a:spAutoFit/>
          </a:bodyPr>
          <a:lstStyle/>
          <a:p>
            <a:r>
              <a:rPr lang="en-US" sz="1400" b="1" u="sng" dirty="0">
                <a:latin typeface="Times New Roman" panose="02020603050405020304" pitchFamily="18" charset="0"/>
                <a:ea typeface="Times New Roman" panose="02020603050405020304" pitchFamily="18" charset="0"/>
              </a:rPr>
              <a:t>Moderate MKEP</a:t>
            </a:r>
            <a:r>
              <a:rPr lang="en-US" sz="1400" dirty="0">
                <a:latin typeface="Times New Roman" panose="02020603050405020304" pitchFamily="18" charset="0"/>
                <a:ea typeface="Times New Roman" panose="02020603050405020304" pitchFamily="18" charset="0"/>
              </a:rPr>
              <a:t>:	</a:t>
            </a:r>
            <a:r>
              <a:rPr lang="en-US" sz="1000"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R1 score </a:t>
            </a:r>
            <a:r>
              <a:rPr lang="en-US" sz="1400" u="sng" dirty="0">
                <a:latin typeface="Times New Roman" panose="02020603050405020304" pitchFamily="18" charset="0"/>
                <a:ea typeface="Times New Roman" panose="02020603050405020304" pitchFamily="18" charset="0"/>
              </a:rPr>
              <a:t>&gt;</a:t>
            </a:r>
            <a:r>
              <a:rPr lang="en-US" sz="1400" dirty="0">
                <a:latin typeface="Times New Roman" panose="02020603050405020304" pitchFamily="18" charset="0"/>
                <a:ea typeface="Times New Roman" panose="02020603050405020304" pitchFamily="18" charset="0"/>
              </a:rPr>
              <a:t> 280  &lt; 330 (85-90% chance of passing boards)</a:t>
            </a:r>
          </a:p>
          <a:p>
            <a:r>
              <a:rPr lang="en-US" sz="1400" dirty="0">
                <a:latin typeface="Times New Roman" panose="02020603050405020304" pitchFamily="18" charset="0"/>
                <a:ea typeface="Times New Roman" panose="02020603050405020304" pitchFamily="18" charset="0"/>
              </a:rPr>
              <a:t>		        		R2 score </a:t>
            </a:r>
            <a:r>
              <a:rPr lang="en-US" sz="1400" u="sng" dirty="0">
                <a:latin typeface="Times New Roman" panose="02020603050405020304" pitchFamily="18" charset="0"/>
                <a:ea typeface="Times New Roman" panose="02020603050405020304" pitchFamily="18" charset="0"/>
              </a:rPr>
              <a:t>&gt;</a:t>
            </a:r>
            <a:r>
              <a:rPr lang="en-US" sz="1400" dirty="0">
                <a:latin typeface="Times New Roman" panose="02020603050405020304" pitchFamily="18" charset="0"/>
                <a:ea typeface="Times New Roman" panose="02020603050405020304" pitchFamily="18" charset="0"/>
              </a:rPr>
              <a:t> 330 &lt; 380 (83-89% chance of passing boards)</a:t>
            </a:r>
          </a:p>
          <a:p>
            <a:r>
              <a:rPr lang="en-US" sz="1400" dirty="0">
                <a:latin typeface="Times New Roman" panose="02020603050405020304" pitchFamily="18" charset="0"/>
                <a:ea typeface="Times New Roman" panose="02020603050405020304" pitchFamily="18" charset="0"/>
              </a:rPr>
              <a:t>		         		R3 score </a:t>
            </a:r>
            <a:r>
              <a:rPr lang="en-US" sz="1400" u="sng" dirty="0">
                <a:latin typeface="Times New Roman" panose="02020603050405020304" pitchFamily="18" charset="0"/>
                <a:ea typeface="Times New Roman" panose="02020603050405020304" pitchFamily="18" charset="0"/>
              </a:rPr>
              <a:t>&gt;</a:t>
            </a:r>
            <a:r>
              <a:rPr lang="en-US" sz="1400" dirty="0">
                <a:latin typeface="Times New Roman" panose="02020603050405020304" pitchFamily="18" charset="0"/>
                <a:ea typeface="Times New Roman" panose="02020603050405020304" pitchFamily="18" charset="0"/>
              </a:rPr>
              <a:t> 380 &lt; 410 (85-89% chance of passing boards)</a:t>
            </a:r>
          </a:p>
          <a:p>
            <a:r>
              <a:rPr lang="en-US" sz="1200" dirty="0">
                <a:latin typeface="Times New Roman" panose="02020603050405020304" pitchFamily="18" charset="0"/>
                <a:ea typeface="Times New Roman" panose="02020603050405020304" pitchFamily="18" charset="0"/>
              </a:rPr>
              <a:t> </a:t>
            </a:r>
          </a:p>
          <a:p>
            <a:pPr marL="1600200" marR="0" lvl="3" indent="-228600">
              <a:spcBef>
                <a:spcPts val="0"/>
              </a:spcBef>
              <a:spcAft>
                <a:spcPts val="0"/>
              </a:spcAft>
              <a:buFont typeface="Symbol" panose="05050102010706020507" pitchFamily="18" charset="2"/>
              <a:buChar char=""/>
              <a:tabLst>
                <a:tab pos="1828800" algn="l"/>
              </a:tabLst>
            </a:pPr>
            <a:r>
              <a:rPr lang="en-US" sz="1200" dirty="0">
                <a:latin typeface="Times New Roman" panose="02020603050405020304" pitchFamily="18" charset="0"/>
                <a:ea typeface="Times New Roman" panose="02020603050405020304" pitchFamily="18" charset="0"/>
              </a:rPr>
              <a:t>Review your ITE results.  Log on to the ABFM website.  You will need your username &amp; password.  Review your board score, z-score, and ITE questions (highlighted questions are the ones that are incorrect).</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Focus your study in the content areas where you had difficulty.</a:t>
            </a:r>
          </a:p>
          <a:p>
            <a:pPr marL="1600200" marR="0" lvl="3" indent="-228600">
              <a:spcBef>
                <a:spcPts val="0"/>
              </a:spcBef>
              <a:spcAft>
                <a:spcPts val="0"/>
              </a:spcAft>
              <a:buFont typeface="Symbol" panose="05050102010706020507" pitchFamily="18" charset="2"/>
              <a:buChar char=""/>
              <a:tabLst>
                <a:tab pos="1828800" algn="l"/>
              </a:tabLst>
            </a:pPr>
            <a:r>
              <a:rPr lang="en-US" sz="1200" dirty="0">
                <a:latin typeface="Times New Roman" panose="02020603050405020304" pitchFamily="18" charset="0"/>
                <a:ea typeface="Times New Roman" panose="02020603050405020304" pitchFamily="18" charset="0"/>
              </a:rPr>
              <a:t>After in-training exam, meet with faculty advisor to develop MKEP (required portions of MKEP listed below).</a:t>
            </a:r>
          </a:p>
          <a:p>
            <a:pPr marL="1600200" marR="0" lvl="3" indent="-228600">
              <a:spcBef>
                <a:spcPts val="0"/>
              </a:spcBef>
              <a:spcAft>
                <a:spcPts val="0"/>
              </a:spcAft>
              <a:buFont typeface="Symbol" panose="05050102010706020507" pitchFamily="18" charset="2"/>
              <a:buChar char=""/>
              <a:tabLst>
                <a:tab pos="1828800" algn="l"/>
              </a:tabLst>
            </a:pPr>
            <a:r>
              <a:rPr lang="en-US" sz="1200" u="sng" dirty="0">
                <a:latin typeface="Times New Roman" panose="02020603050405020304" pitchFamily="18" charset="0"/>
                <a:ea typeface="Times New Roman" panose="02020603050405020304" pitchFamily="18" charset="0"/>
              </a:rPr>
              <a:t>Meet monthly</a:t>
            </a:r>
            <a:r>
              <a:rPr lang="en-US" sz="1200" dirty="0">
                <a:latin typeface="Times New Roman" panose="02020603050405020304" pitchFamily="18" charset="0"/>
                <a:ea typeface="Times New Roman" panose="02020603050405020304" pitchFamily="18" charset="0"/>
              </a:rPr>
              <a:t> with faculty advisor and review MKEP progress.</a:t>
            </a:r>
          </a:p>
          <a:p>
            <a:pPr marL="1600200" marR="0" lvl="3" indent="-228600">
              <a:spcBef>
                <a:spcPts val="0"/>
              </a:spcBef>
              <a:spcAft>
                <a:spcPts val="0"/>
              </a:spcAft>
              <a:buFont typeface="Symbol" panose="05050102010706020507" pitchFamily="18" charset="2"/>
              <a:buChar char=""/>
              <a:tabLst>
                <a:tab pos="1828800" algn="l"/>
              </a:tabLst>
            </a:pPr>
            <a:r>
              <a:rPr lang="en-US" sz="1200" b="1" dirty="0">
                <a:latin typeface="Times New Roman" panose="02020603050405020304" pitchFamily="18" charset="0"/>
                <a:ea typeface="Times New Roman" panose="02020603050405020304" pitchFamily="18" charset="0"/>
              </a:rPr>
              <a:t>Read TWICE MONTHLY AFP journal and complete each quiz</a:t>
            </a:r>
            <a:r>
              <a:rPr lang="en-US" sz="1200" dirty="0">
                <a:latin typeface="Times New Roman" panose="02020603050405020304" pitchFamily="18" charset="0"/>
                <a:ea typeface="Times New Roman" panose="02020603050405020304" pitchFamily="18" charset="0"/>
              </a:rPr>
              <a:t> (2 per month).   </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Log on to the AAFP website:  </a:t>
            </a:r>
            <a:r>
              <a:rPr lang="en-US" sz="1200" u="sng" dirty="0">
                <a:solidFill>
                  <a:srgbClr val="0000FF"/>
                </a:solidFill>
                <a:latin typeface="Times New Roman" panose="02020603050405020304" pitchFamily="18" charset="0"/>
                <a:ea typeface="Times New Roman" panose="02020603050405020304" pitchFamily="18" charset="0"/>
                <a:hlinkClick r:id="rId2"/>
              </a:rPr>
              <a:t>www.aafp.org</a:t>
            </a:r>
            <a:r>
              <a:rPr lang="en-US" sz="1200" dirty="0">
                <a:latin typeface="Times New Roman" panose="02020603050405020304" pitchFamily="18" charset="0"/>
                <a:ea typeface="Times New Roman" panose="02020603050405020304" pitchFamily="18" charset="0"/>
              </a:rPr>
              <a:t>. or the AAFP app</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You must use your own username and password to obtain access to the site and appropriate CME credit.   If you do not remember your username and password, contact AAFP at 800-274-2237.</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Sign in to AFP quizzes:  </a:t>
            </a:r>
            <a:r>
              <a:rPr lang="en-US" sz="1200" u="sng" dirty="0">
                <a:solidFill>
                  <a:srgbClr val="0000FF"/>
                </a:solidFill>
                <a:latin typeface="Times New Roman" panose="02020603050405020304" pitchFamily="18" charset="0"/>
                <a:ea typeface="Times New Roman" panose="02020603050405020304" pitchFamily="18" charset="0"/>
                <a:hlinkClick r:id="rId3"/>
              </a:rPr>
              <a:t>AFP CME Quizzes</a:t>
            </a:r>
            <a:endParaRPr lang="en-US" sz="1200" dirty="0">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Courier New" panose="02070309020205020404" pitchFamily="49" charset="0"/>
              <a:buChar char="o"/>
              <a:tabLst>
                <a:tab pos="2286000" algn="l"/>
              </a:tabLst>
            </a:pPr>
            <a:r>
              <a:rPr lang="en-US" sz="1200" u="sng" dirty="0">
                <a:latin typeface="Times New Roman" panose="02020603050405020304" pitchFamily="18" charset="0"/>
                <a:ea typeface="Times New Roman" panose="02020603050405020304" pitchFamily="18" charset="0"/>
              </a:rPr>
              <a:t>Report CME</a:t>
            </a:r>
            <a:r>
              <a:rPr lang="en-US" sz="1200" dirty="0">
                <a:latin typeface="Times New Roman" panose="02020603050405020304" pitchFamily="18" charset="0"/>
                <a:ea typeface="Times New Roman" panose="02020603050405020304" pitchFamily="18" charset="0"/>
              </a:rPr>
              <a:t> from quiz completion on your AAFP CME site. </a:t>
            </a:r>
          </a:p>
          <a:p>
            <a:pPr marL="1600200" marR="0" lvl="3" indent="-228600">
              <a:spcBef>
                <a:spcPts val="0"/>
              </a:spcBef>
              <a:spcAft>
                <a:spcPts val="0"/>
              </a:spcAft>
              <a:buFont typeface="Symbol" panose="05050102010706020507" pitchFamily="18" charset="2"/>
              <a:buChar char=""/>
              <a:tabLst>
                <a:tab pos="1828800" algn="l"/>
              </a:tabLst>
            </a:pPr>
            <a:r>
              <a:rPr lang="en-US" sz="1200" b="1" dirty="0">
                <a:latin typeface="Times New Roman" panose="02020603050405020304" pitchFamily="18" charset="0"/>
                <a:ea typeface="Times New Roman" panose="02020603050405020304" pitchFamily="18" charset="0"/>
              </a:rPr>
              <a:t>Complete 10 board review questions weekly</a:t>
            </a:r>
            <a:r>
              <a:rPr lang="en-US" sz="1200" dirty="0">
                <a:latin typeface="Times New Roman" panose="02020603050405020304" pitchFamily="18" charset="0"/>
                <a:ea typeface="Times New Roman" panose="02020603050405020304" pitchFamily="18" charset="0"/>
              </a:rPr>
              <a:t>; choose topic areas for board questions based on performance on ITE and focus on areas where performance was suboptimal.  </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Log on to the AAFP website:  </a:t>
            </a:r>
            <a:r>
              <a:rPr lang="en-US" sz="1200" u="sng" dirty="0">
                <a:solidFill>
                  <a:srgbClr val="0000FF"/>
                </a:solidFill>
                <a:latin typeface="Times New Roman" panose="02020603050405020304" pitchFamily="18" charset="0"/>
                <a:ea typeface="Times New Roman" panose="02020603050405020304" pitchFamily="18" charset="0"/>
                <a:hlinkClick r:id="rId2"/>
              </a:rPr>
              <a:t>www.aafp.org</a:t>
            </a:r>
            <a:r>
              <a:rPr lang="en-US" sz="1200" dirty="0">
                <a:latin typeface="Times New Roman" panose="02020603050405020304" pitchFamily="18" charset="0"/>
                <a:ea typeface="Times New Roman" panose="02020603050405020304" pitchFamily="18" charset="0"/>
              </a:rPr>
              <a:t> or the AAFP app</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You must use your own username and password to obtain access to the site and appropriate CME credit.   If you do not remember your username and password, contact AAFP at 800-274-2237.</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Sign into the Sample Board Questions.</a:t>
            </a:r>
          </a:p>
          <a:p>
            <a:pPr marL="2514600" marR="0" lvl="5" indent="-228600">
              <a:spcBef>
                <a:spcPts val="0"/>
              </a:spcBef>
              <a:spcAft>
                <a:spcPts val="0"/>
              </a:spcAft>
              <a:buFont typeface="Wingdings" panose="05000000000000000000" pitchFamily="2" charset="2"/>
              <a:buChar char=""/>
              <a:tabLst>
                <a:tab pos="2743200" algn="l"/>
              </a:tabLst>
            </a:pPr>
            <a:r>
              <a:rPr lang="en-US" sz="1200" u="sng" dirty="0">
                <a:solidFill>
                  <a:srgbClr val="0000FF"/>
                </a:solidFill>
                <a:latin typeface="Times New Roman" panose="02020603050405020304" pitchFamily="18" charset="0"/>
                <a:ea typeface="Times New Roman" panose="02020603050405020304" pitchFamily="18" charset="0"/>
                <a:hlinkClick r:id="rId4"/>
              </a:rPr>
              <a:t>AAFP Sample Board Review Questions</a:t>
            </a:r>
            <a:endParaRPr lang="en-US" sz="1200" dirty="0">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Wingdings" panose="05000000000000000000" pitchFamily="2" charset="2"/>
              <a:buChar char=""/>
              <a:tabLst>
                <a:tab pos="2743200" algn="l"/>
              </a:tabLst>
            </a:pPr>
            <a:r>
              <a:rPr lang="en-US" sz="1200" dirty="0">
                <a:latin typeface="Times New Roman" panose="02020603050405020304" pitchFamily="18" charset="0"/>
                <a:ea typeface="Times New Roman" panose="02020603050405020304" pitchFamily="18" charset="0"/>
              </a:rPr>
              <a:t>After you complete the board review section you have selected, it will automatically score, have answer explanations, and will list your completion on your CME tracker.</a:t>
            </a:r>
          </a:p>
          <a:p>
            <a:pPr marL="2057400" marR="0" lvl="4" indent="-228600">
              <a:spcBef>
                <a:spcPts val="0"/>
              </a:spcBef>
              <a:spcAft>
                <a:spcPts val="0"/>
              </a:spcAft>
              <a:buFont typeface="Courier New" panose="02070309020205020404" pitchFamily="49" charset="0"/>
              <a:buChar char="o"/>
              <a:tabLst>
                <a:tab pos="2286000" algn="l"/>
              </a:tabLst>
            </a:pPr>
            <a:r>
              <a:rPr lang="en-US" sz="1200" dirty="0">
                <a:latin typeface="Times New Roman" panose="02020603050405020304" pitchFamily="18" charset="0"/>
                <a:ea typeface="Times New Roman" panose="02020603050405020304" pitchFamily="18" charset="0"/>
              </a:rPr>
              <a:t> See resources below for URL.</a:t>
            </a:r>
          </a:p>
          <a:p>
            <a:pPr marL="1600200" marR="0" lvl="3" indent="-228600">
              <a:spcBef>
                <a:spcPts val="0"/>
              </a:spcBef>
              <a:spcAft>
                <a:spcPts val="0"/>
              </a:spcAft>
              <a:buFont typeface="Symbol" panose="05050102010706020507" pitchFamily="18" charset="2"/>
              <a:buChar char=""/>
              <a:tabLst>
                <a:tab pos="1828800" algn="l"/>
              </a:tabLst>
            </a:pPr>
            <a:r>
              <a:rPr lang="en-US" sz="1200" u="sng" dirty="0">
                <a:latin typeface="Times New Roman" panose="02020603050405020304" pitchFamily="18" charset="0"/>
                <a:ea typeface="Times New Roman" panose="02020603050405020304" pitchFamily="18" charset="0"/>
              </a:rPr>
              <a:t>Take screen shots from AAFP website or app upon completion of each section</a:t>
            </a:r>
            <a:r>
              <a:rPr lang="en-US" sz="1200" dirty="0">
                <a:latin typeface="Times New Roman" panose="02020603050405020304" pitchFamily="18" charset="0"/>
                <a:ea typeface="Times New Roman" panose="02020603050405020304" pitchFamily="18" charset="0"/>
              </a:rPr>
              <a:t> to review with faculty advisor and file in resident file. </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66465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501" y="542389"/>
            <a:ext cx="10953751" cy="5801590"/>
          </a:xfrm>
          <a:prstGeom prst="rect">
            <a:avLst/>
          </a:prstGeom>
        </p:spPr>
        <p:txBody>
          <a:bodyPr wrap="square">
            <a:spAutoFit/>
          </a:bodyPr>
          <a:lstStyle/>
          <a:p>
            <a:r>
              <a:rPr lang="en-US" sz="1400" b="1" u="sng" dirty="0">
                <a:latin typeface="Times New Roman" panose="02020603050405020304" pitchFamily="18" charset="0"/>
                <a:ea typeface="Times New Roman" panose="02020603050405020304" pitchFamily="18" charset="0"/>
              </a:rPr>
              <a:t>Intensive MKEP</a:t>
            </a:r>
            <a:r>
              <a:rPr lang="en-US" sz="1400" dirty="0">
                <a:latin typeface="Times New Roman" panose="02020603050405020304" pitchFamily="18" charset="0"/>
                <a:ea typeface="Times New Roman" panose="02020603050405020304" pitchFamily="18" charset="0"/>
              </a:rPr>
              <a:t>:</a:t>
            </a:r>
            <a:r>
              <a:rPr lang="en-US" sz="1200" dirty="0">
                <a:latin typeface="Times New Roman" panose="02020603050405020304" pitchFamily="18" charset="0"/>
                <a:ea typeface="Times New Roman" panose="02020603050405020304" pitchFamily="18" charset="0"/>
              </a:rPr>
              <a:t>		</a:t>
            </a:r>
            <a:r>
              <a:rPr lang="en-US" sz="1400" dirty="0">
                <a:latin typeface="Times New Roman" panose="02020603050405020304" pitchFamily="18" charset="0"/>
                <a:ea typeface="Times New Roman" panose="02020603050405020304" pitchFamily="18" charset="0"/>
              </a:rPr>
              <a:t>R1 score  &lt;  280 (&lt;85% chance of passing boards)</a:t>
            </a:r>
          </a:p>
          <a:p>
            <a:r>
              <a:rPr lang="en-US" sz="1400" dirty="0">
                <a:latin typeface="Times New Roman" panose="02020603050405020304" pitchFamily="18" charset="0"/>
                <a:ea typeface="Times New Roman" panose="02020603050405020304" pitchFamily="18" charset="0"/>
              </a:rPr>
              <a:t>		        		R2 score  &lt;  330 (&lt;83% chance of passing boards)</a:t>
            </a:r>
          </a:p>
          <a:p>
            <a:r>
              <a:rPr lang="en-US" sz="1400" dirty="0">
                <a:latin typeface="Times New Roman" panose="02020603050405020304" pitchFamily="18" charset="0"/>
                <a:ea typeface="Times New Roman" panose="02020603050405020304" pitchFamily="18" charset="0"/>
              </a:rPr>
              <a:t>		         		R3 score  &lt;  380 (&lt;85% chance of passing boards)</a:t>
            </a:r>
          </a:p>
          <a:p>
            <a:pPr marL="1828800" marR="0">
              <a:spcBef>
                <a:spcPts val="0"/>
              </a:spcBef>
              <a:spcAft>
                <a:spcPts val="0"/>
              </a:spcAft>
            </a:pPr>
            <a:r>
              <a:rPr lang="en-US" sz="1000" dirty="0">
                <a:latin typeface="Times New Roman" panose="02020603050405020304" pitchFamily="18" charset="0"/>
                <a:ea typeface="Times New Roman" panose="02020603050405020304" pitchFamily="18" charset="0"/>
              </a:rPr>
              <a:t> </a:t>
            </a:r>
          </a:p>
          <a:p>
            <a:pPr marL="1600200" marR="0" lvl="3" indent="-228600">
              <a:spcBef>
                <a:spcPts val="0"/>
              </a:spcBef>
              <a:spcAft>
                <a:spcPts val="0"/>
              </a:spcAft>
              <a:buFont typeface="Symbol" panose="05050102010706020507" pitchFamily="18" charset="2"/>
              <a:buChar char=""/>
              <a:tabLst>
                <a:tab pos="1828800" algn="l"/>
              </a:tabLst>
            </a:pPr>
            <a:r>
              <a:rPr lang="en-US" sz="1100" dirty="0">
                <a:latin typeface="Times New Roman" panose="02020603050405020304" pitchFamily="18" charset="0"/>
                <a:ea typeface="Times New Roman" panose="02020603050405020304" pitchFamily="18" charset="0"/>
              </a:rPr>
              <a:t>Review your ITE results.  Log on to the ABFM website.  You will need your username &amp; password.  Review your board score, z-score, and ITE questions (highlighted questions are the ones that are incorrect).</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Focus your study in the content areas where you had difficulty.</a:t>
            </a:r>
          </a:p>
          <a:p>
            <a:pPr marL="1600200" marR="0" lvl="3" indent="-228600">
              <a:spcBef>
                <a:spcPts val="0"/>
              </a:spcBef>
              <a:spcAft>
                <a:spcPts val="0"/>
              </a:spcAft>
              <a:buFont typeface="Symbol" panose="05050102010706020507" pitchFamily="18" charset="2"/>
              <a:buChar char=""/>
              <a:tabLst>
                <a:tab pos="1828800" algn="l"/>
              </a:tabLst>
            </a:pPr>
            <a:r>
              <a:rPr lang="en-US" sz="1100" dirty="0">
                <a:latin typeface="Times New Roman" panose="02020603050405020304" pitchFamily="18" charset="0"/>
                <a:ea typeface="Times New Roman" panose="02020603050405020304" pitchFamily="18" charset="0"/>
              </a:rPr>
              <a:t>After in-training exam, meet with faculty advisor to develop MKEP (required portions of MKEP listed below).</a:t>
            </a:r>
          </a:p>
          <a:p>
            <a:pPr marL="1600200" marR="0" lvl="3" indent="-228600">
              <a:spcBef>
                <a:spcPts val="0"/>
              </a:spcBef>
              <a:spcAft>
                <a:spcPts val="0"/>
              </a:spcAft>
              <a:buFont typeface="Symbol" panose="05050102010706020507" pitchFamily="18" charset="2"/>
              <a:buChar char=""/>
              <a:tabLst>
                <a:tab pos="1828800" algn="l"/>
              </a:tabLst>
            </a:pPr>
            <a:r>
              <a:rPr lang="en-US" sz="1100" u="sng" dirty="0">
                <a:latin typeface="Times New Roman" panose="02020603050405020304" pitchFamily="18" charset="0"/>
                <a:ea typeface="Times New Roman" panose="02020603050405020304" pitchFamily="18" charset="0"/>
              </a:rPr>
              <a:t>Meet monthly</a:t>
            </a:r>
            <a:r>
              <a:rPr lang="en-US" sz="1100" dirty="0">
                <a:latin typeface="Times New Roman" panose="02020603050405020304" pitchFamily="18" charset="0"/>
                <a:ea typeface="Times New Roman" panose="02020603050405020304" pitchFamily="18" charset="0"/>
              </a:rPr>
              <a:t> with faculty advisor and review MKEP progress.</a:t>
            </a:r>
          </a:p>
          <a:p>
            <a:pPr marL="1600200" marR="0" lvl="3" indent="-228600">
              <a:spcBef>
                <a:spcPts val="0"/>
              </a:spcBef>
              <a:spcAft>
                <a:spcPts val="0"/>
              </a:spcAft>
              <a:buFont typeface="Symbol" panose="05050102010706020507" pitchFamily="18" charset="2"/>
              <a:buChar char=""/>
              <a:tabLst>
                <a:tab pos="1828800" algn="l"/>
              </a:tabLst>
            </a:pPr>
            <a:r>
              <a:rPr lang="en-US" sz="1100" b="1" dirty="0">
                <a:latin typeface="Times New Roman" panose="02020603050405020304" pitchFamily="18" charset="0"/>
                <a:ea typeface="Times New Roman" panose="02020603050405020304" pitchFamily="18" charset="0"/>
              </a:rPr>
              <a:t>Read TWICE MONTHLY AFP journal and complete each quiz</a:t>
            </a:r>
            <a:r>
              <a:rPr lang="en-US" sz="1100" dirty="0">
                <a:latin typeface="Times New Roman" panose="02020603050405020304" pitchFamily="18" charset="0"/>
                <a:ea typeface="Times New Roman" panose="02020603050405020304" pitchFamily="18" charset="0"/>
              </a:rPr>
              <a:t> (2 per month – one current and one from 2 years prior).   </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Log on to the AAFP website:  </a:t>
            </a:r>
            <a:r>
              <a:rPr lang="en-US" sz="1100" u="sng" dirty="0">
                <a:solidFill>
                  <a:srgbClr val="0000FF"/>
                </a:solidFill>
                <a:latin typeface="Times New Roman" panose="02020603050405020304" pitchFamily="18" charset="0"/>
                <a:ea typeface="Times New Roman" panose="02020603050405020304" pitchFamily="18" charset="0"/>
                <a:hlinkClick r:id="rId2"/>
              </a:rPr>
              <a:t>www.aafp.org</a:t>
            </a:r>
            <a:r>
              <a:rPr lang="en-US" sz="1100" dirty="0">
                <a:latin typeface="Times New Roman" panose="02020603050405020304" pitchFamily="18" charset="0"/>
                <a:ea typeface="Times New Roman" panose="02020603050405020304" pitchFamily="18" charset="0"/>
              </a:rPr>
              <a:t>.</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You must use your own username and password to obtain access to the site and appropriate CME credit.   If you do not remember your username and password, contact AAFP at 800-274-2237.</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Sign in to AFP quizzes:  </a:t>
            </a:r>
            <a:r>
              <a:rPr lang="en-US" sz="1100" u="sng" dirty="0">
                <a:solidFill>
                  <a:srgbClr val="0000FF"/>
                </a:solidFill>
                <a:latin typeface="Times New Roman" panose="02020603050405020304" pitchFamily="18" charset="0"/>
                <a:ea typeface="Times New Roman" panose="02020603050405020304" pitchFamily="18" charset="0"/>
                <a:hlinkClick r:id="rId3"/>
              </a:rPr>
              <a:t>AFP CME Quizzes</a:t>
            </a:r>
            <a:endParaRPr lang="en-US" sz="1100" dirty="0">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Courier New" panose="02070309020205020404" pitchFamily="49" charset="0"/>
              <a:buChar char="o"/>
              <a:tabLst>
                <a:tab pos="2286000" algn="l"/>
              </a:tabLst>
            </a:pPr>
            <a:r>
              <a:rPr lang="en-US" sz="1100" u="sng" dirty="0">
                <a:latin typeface="Times New Roman" panose="02020603050405020304" pitchFamily="18" charset="0"/>
                <a:ea typeface="Times New Roman" panose="02020603050405020304" pitchFamily="18" charset="0"/>
              </a:rPr>
              <a:t>Report CME</a:t>
            </a:r>
            <a:r>
              <a:rPr lang="en-US" sz="1100" dirty="0">
                <a:latin typeface="Times New Roman" panose="02020603050405020304" pitchFamily="18" charset="0"/>
                <a:ea typeface="Times New Roman" panose="02020603050405020304" pitchFamily="18" charset="0"/>
              </a:rPr>
              <a:t> from quiz completion on your AAFP CME site. </a:t>
            </a:r>
          </a:p>
          <a:p>
            <a:pPr marL="1600200" marR="0" lvl="3" indent="-228600">
              <a:spcBef>
                <a:spcPts val="0"/>
              </a:spcBef>
              <a:spcAft>
                <a:spcPts val="0"/>
              </a:spcAft>
              <a:buFont typeface="Symbol" panose="05050102010706020507" pitchFamily="18" charset="2"/>
              <a:buChar char=""/>
              <a:tabLst>
                <a:tab pos="1828800" algn="l"/>
              </a:tabLst>
            </a:pPr>
            <a:r>
              <a:rPr lang="en-US" sz="1100" b="1" dirty="0">
                <a:latin typeface="Times New Roman" panose="02020603050405020304" pitchFamily="18" charset="0"/>
                <a:ea typeface="Times New Roman" panose="02020603050405020304" pitchFamily="18" charset="0"/>
              </a:rPr>
              <a:t>Complete 20 board review questions WEEKLY</a:t>
            </a:r>
            <a:r>
              <a:rPr lang="en-US" sz="1100" dirty="0">
                <a:latin typeface="Times New Roman" panose="02020603050405020304" pitchFamily="18" charset="0"/>
                <a:ea typeface="Times New Roman" panose="02020603050405020304" pitchFamily="18" charset="0"/>
              </a:rPr>
              <a:t> (10 from AAFP, 10 from ABFM); choose topic areas for board questions based on performance on ITE and focus on areas where performance was suboptimal.  </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Log on to the AAFP website:  </a:t>
            </a:r>
            <a:r>
              <a:rPr lang="en-US" sz="1100" u="sng" dirty="0">
                <a:solidFill>
                  <a:srgbClr val="0000FF"/>
                </a:solidFill>
                <a:latin typeface="Times New Roman" panose="02020603050405020304" pitchFamily="18" charset="0"/>
                <a:ea typeface="Times New Roman" panose="02020603050405020304" pitchFamily="18" charset="0"/>
                <a:hlinkClick r:id="rId2"/>
              </a:rPr>
              <a:t>www.aafp.org</a:t>
            </a:r>
            <a:endParaRPr lang="en-US" sz="1100" dirty="0">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You must use your own username and password to obtain access to the site and appropriate CME credit.   If you do not remember your username and password, contact AAFP at 800-274-2237.</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Sign into the Sample Board Questions.</a:t>
            </a:r>
          </a:p>
          <a:p>
            <a:pPr marL="2514600" marR="0" lvl="5" indent="-228600">
              <a:spcBef>
                <a:spcPts val="0"/>
              </a:spcBef>
              <a:spcAft>
                <a:spcPts val="0"/>
              </a:spcAft>
              <a:buFont typeface="Wingdings" panose="05000000000000000000" pitchFamily="2" charset="2"/>
              <a:buChar char=""/>
              <a:tabLst>
                <a:tab pos="2743200" algn="l"/>
              </a:tabLst>
            </a:pPr>
            <a:r>
              <a:rPr lang="en-US" sz="1100" u="sng" dirty="0">
                <a:solidFill>
                  <a:srgbClr val="0000FF"/>
                </a:solidFill>
                <a:latin typeface="Times New Roman" panose="02020603050405020304" pitchFamily="18" charset="0"/>
                <a:ea typeface="Times New Roman" panose="02020603050405020304" pitchFamily="18" charset="0"/>
                <a:hlinkClick r:id="rId4"/>
              </a:rPr>
              <a:t>AAFP Sample Board Review Questions</a:t>
            </a:r>
            <a:endParaRPr lang="en-US" sz="1100" dirty="0">
              <a:latin typeface="Times New Roman" panose="02020603050405020304" pitchFamily="18" charset="0"/>
              <a:ea typeface="Times New Roman" panose="02020603050405020304" pitchFamily="18" charset="0"/>
            </a:endParaRPr>
          </a:p>
          <a:p>
            <a:pPr marL="2514600" marR="0" lvl="5" indent="-228600">
              <a:spcBef>
                <a:spcPts val="0"/>
              </a:spcBef>
              <a:spcAft>
                <a:spcPts val="0"/>
              </a:spcAft>
              <a:buFont typeface="Wingdings" panose="05000000000000000000" pitchFamily="2" charset="2"/>
              <a:buChar char=""/>
              <a:tabLst>
                <a:tab pos="2743200" algn="l"/>
              </a:tabLst>
            </a:pPr>
            <a:r>
              <a:rPr lang="en-US" sz="1100" dirty="0">
                <a:latin typeface="Times New Roman" panose="02020603050405020304" pitchFamily="18" charset="0"/>
                <a:ea typeface="Times New Roman" panose="02020603050405020304" pitchFamily="18" charset="0"/>
              </a:rPr>
              <a:t>Login using your AAFP # and select: “go to review questions”</a:t>
            </a:r>
          </a:p>
          <a:p>
            <a:pPr marL="2514600" marR="0" lvl="5" indent="-228600">
              <a:spcBef>
                <a:spcPts val="0"/>
              </a:spcBef>
              <a:spcAft>
                <a:spcPts val="0"/>
              </a:spcAft>
              <a:buFont typeface="Wingdings" panose="05000000000000000000" pitchFamily="2" charset="2"/>
              <a:buChar char=""/>
              <a:tabLst>
                <a:tab pos="2743200" algn="l"/>
              </a:tabLst>
            </a:pPr>
            <a:r>
              <a:rPr lang="en-US" sz="1100" dirty="0">
                <a:latin typeface="Times New Roman" panose="02020603050405020304" pitchFamily="18" charset="0"/>
                <a:ea typeface="Times New Roman" panose="02020603050405020304" pitchFamily="18" charset="0"/>
              </a:rPr>
              <a:t>After you complete the board review section you have selected, it will automatically score, have answer explanations, and will list your completion on your CME tracker.</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 See resources below for URL.</a:t>
            </a:r>
          </a:p>
          <a:p>
            <a:pPr marL="1600200" marR="0" lvl="3" indent="-228600">
              <a:spcBef>
                <a:spcPts val="0"/>
              </a:spcBef>
              <a:spcAft>
                <a:spcPts val="0"/>
              </a:spcAft>
              <a:buFont typeface="Symbol" panose="05050102010706020507" pitchFamily="18" charset="2"/>
              <a:buChar char=""/>
              <a:tabLst>
                <a:tab pos="1828800" algn="l"/>
              </a:tabLst>
            </a:pPr>
            <a:r>
              <a:rPr lang="en-US" sz="1100" u="sng" dirty="0">
                <a:latin typeface="Times New Roman" panose="02020603050405020304" pitchFamily="18" charset="0"/>
                <a:ea typeface="Times New Roman" panose="02020603050405020304" pitchFamily="18" charset="0"/>
              </a:rPr>
              <a:t>Take screen shots from AAFP website or app upon completion of each section</a:t>
            </a:r>
            <a:r>
              <a:rPr lang="en-US" sz="1100" dirty="0">
                <a:latin typeface="Times New Roman" panose="02020603050405020304" pitchFamily="18" charset="0"/>
                <a:ea typeface="Times New Roman" panose="02020603050405020304" pitchFamily="18" charset="0"/>
              </a:rPr>
              <a:t> to review with faculty advisor and file in resident file. </a:t>
            </a:r>
          </a:p>
          <a:p>
            <a:pPr marL="1600200" marR="0" lvl="3" indent="-228600">
              <a:spcBef>
                <a:spcPts val="0"/>
              </a:spcBef>
              <a:spcAft>
                <a:spcPts val="0"/>
              </a:spcAft>
              <a:buFont typeface="Symbol" panose="05050102010706020507" pitchFamily="18" charset="2"/>
              <a:buChar char=""/>
              <a:tabLst>
                <a:tab pos="1828800" algn="l"/>
              </a:tabLst>
            </a:pPr>
            <a:r>
              <a:rPr lang="en-US" sz="1100" b="1" dirty="0">
                <a:latin typeface="Times New Roman" panose="02020603050405020304" pitchFamily="18" charset="0"/>
                <a:ea typeface="Times New Roman" panose="02020603050405020304" pitchFamily="18" charset="0"/>
              </a:rPr>
              <a:t>Must complete </a:t>
            </a:r>
            <a:r>
              <a:rPr lang="en-US" sz="1100" b="1" u="sng" dirty="0">
                <a:latin typeface="Times New Roman" panose="02020603050405020304" pitchFamily="18" charset="0"/>
                <a:ea typeface="Times New Roman" panose="02020603050405020304" pitchFamily="18" charset="0"/>
              </a:rPr>
              <a:t>The FP Comprehensive ™:  a board preparation tool and family medicine reference.</a:t>
            </a:r>
            <a:r>
              <a:rPr lang="en-US" sz="1100" b="1" dirty="0">
                <a:latin typeface="Times New Roman" panose="02020603050405020304" pitchFamily="18" charset="0"/>
                <a:ea typeface="Times New Roman" panose="02020603050405020304" pitchFamily="18" charset="0"/>
              </a:rPr>
              <a:t>   The complete CD review must be completed before the next ITE (October, 2018).  </a:t>
            </a:r>
            <a:endParaRPr lang="en-US" sz="1100" dirty="0">
              <a:latin typeface="Times New Roman" panose="02020603050405020304" pitchFamily="18" charset="0"/>
              <a:ea typeface="Times New Roman" panose="02020603050405020304" pitchFamily="18" charset="0"/>
            </a:endParaRP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A program copy can be checked out from Renee Thompson, ISU FMR Assistant Coordinator.</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An individual copy may be purchased through this link:  </a:t>
            </a:r>
            <a:r>
              <a:rPr lang="en-US" sz="1100" u="sng" dirty="0">
                <a:solidFill>
                  <a:srgbClr val="0000FF"/>
                </a:solidFill>
                <a:latin typeface="Times New Roman" panose="02020603050405020304" pitchFamily="18" charset="0"/>
                <a:ea typeface="Times New Roman" panose="02020603050405020304" pitchFamily="18" charset="0"/>
                <a:hlinkClick r:id="rId5"/>
              </a:rPr>
              <a:t>AAFP FP Comprehensive ™</a:t>
            </a:r>
            <a:r>
              <a:rPr lang="en-US" sz="1100" dirty="0">
                <a:latin typeface="Times New Roman" panose="02020603050405020304" pitchFamily="18" charset="0"/>
                <a:ea typeface="Times New Roman" panose="02020603050405020304" pitchFamily="18" charset="0"/>
              </a:rPr>
              <a:t> </a:t>
            </a:r>
          </a:p>
          <a:p>
            <a:pPr marL="2057400" marR="0" lvl="4" indent="-228600">
              <a:spcBef>
                <a:spcPts val="0"/>
              </a:spcBef>
              <a:spcAft>
                <a:spcPts val="0"/>
              </a:spcAft>
              <a:buFont typeface="Courier New" panose="02070309020205020404" pitchFamily="49" charset="0"/>
              <a:buChar char="o"/>
              <a:tabLst>
                <a:tab pos="2286000" algn="l"/>
              </a:tabLst>
            </a:pPr>
            <a:r>
              <a:rPr lang="en-US" sz="1100" dirty="0">
                <a:latin typeface="Times New Roman" panose="02020603050405020304" pitchFamily="18" charset="0"/>
                <a:ea typeface="Times New Roman" panose="02020603050405020304" pitchFamily="18" charset="0"/>
              </a:rPr>
              <a:t>Provide proof of completion of the FP </a:t>
            </a:r>
            <a:r>
              <a:rPr lang="en-US" sz="1100" dirty="0" err="1">
                <a:latin typeface="Times New Roman" panose="02020603050405020304" pitchFamily="18" charset="0"/>
                <a:ea typeface="Times New Roman" panose="02020603050405020304" pitchFamily="18" charset="0"/>
              </a:rPr>
              <a:t>Comprehesive</a:t>
            </a:r>
            <a:r>
              <a:rPr lang="en-US" sz="1100" dirty="0">
                <a:latin typeface="Times New Roman" panose="02020603050405020304" pitchFamily="18" charset="0"/>
                <a:ea typeface="Times New Roman" panose="02020603050405020304" pitchFamily="18" charset="0"/>
              </a:rPr>
              <a:t> ™ by submitting </a:t>
            </a:r>
            <a:r>
              <a:rPr lang="en-US" sz="1100" b="1" dirty="0">
                <a:latin typeface="Times New Roman" panose="02020603050405020304" pitchFamily="18" charset="0"/>
                <a:ea typeface="Times New Roman" panose="02020603050405020304" pitchFamily="18" charset="0"/>
              </a:rPr>
              <a:t>completed practice tests</a:t>
            </a:r>
            <a:r>
              <a:rPr lang="en-US" sz="1100" dirty="0">
                <a:latin typeface="Times New Roman" panose="02020603050405020304" pitchFamily="18" charset="0"/>
                <a:ea typeface="Times New Roman" panose="02020603050405020304" pitchFamily="18" charset="0"/>
              </a:rPr>
              <a:t> (17 total) to faculty advisor quarterly (4 due each quarter with 5 due last quarter prior to next ITE).  Compliance is reviewed at quarterly resident review.</a:t>
            </a:r>
            <a:endParaRPr lang="en-US"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7826905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ABFM ITE – What is it?</a:t>
            </a:r>
            <a:endParaRPr lang="en-US" dirty="0"/>
          </a:p>
        </p:txBody>
      </p:sp>
      <p:sp>
        <p:nvSpPr>
          <p:cNvPr id="3" name="Subtitle 2"/>
          <p:cNvSpPr>
            <a:spLocks noGrp="1"/>
          </p:cNvSpPr>
          <p:nvPr>
            <p:ph type="subTitle" idx="1"/>
          </p:nvPr>
        </p:nvSpPr>
        <p:spPr>
          <a:xfrm>
            <a:off x="1828800" y="3886202"/>
            <a:ext cx="8534400" cy="2502877"/>
          </a:xfrm>
        </p:spPr>
        <p:txBody>
          <a:bodyPr/>
          <a:lstStyle/>
          <a:p>
            <a:r>
              <a:rPr lang="en-US" dirty="0" smtClean="0"/>
              <a:t>Shannon U Waterman, MD</a:t>
            </a:r>
          </a:p>
          <a:p>
            <a:r>
              <a:rPr lang="en-US" dirty="0" smtClean="0"/>
              <a:t>Swedish Family Medicine Cherry Hill</a:t>
            </a:r>
          </a:p>
          <a:p>
            <a:r>
              <a:rPr lang="en-US" dirty="0" smtClean="0"/>
              <a:t>Seattle, WA</a:t>
            </a:r>
          </a:p>
          <a:p>
            <a:r>
              <a:rPr lang="en-US" dirty="0" smtClean="0"/>
              <a:t>January 3, 2018</a:t>
            </a:r>
            <a:endParaRPr lang="en-US" dirty="0"/>
          </a:p>
        </p:txBody>
      </p:sp>
    </p:spTree>
    <p:extLst>
      <p:ext uri="{BB962C8B-B14F-4D97-AF65-F5344CB8AC3E}">
        <p14:creationId xmlns:p14="http://schemas.microsoft.com/office/powerpoint/2010/main" val="984551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For </a:t>
            </a:r>
            <a:r>
              <a:rPr lang="en-US" dirty="0"/>
              <a:t>I</a:t>
            </a:r>
            <a:r>
              <a:rPr lang="en-US" dirty="0" smtClean="0"/>
              <a:t>ntervention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Present the IEP to all residents as a potential study guide for those who wish</a:t>
            </a:r>
          </a:p>
          <a:p>
            <a:r>
              <a:rPr lang="en-US" dirty="0" smtClean="0"/>
              <a:t>Intern meets with advisor to review mock ITE performance and is notified of scoring criteria for possible intervention, again notified of study guide</a:t>
            </a:r>
          </a:p>
          <a:p>
            <a:r>
              <a:rPr lang="en-US" dirty="0" smtClean="0"/>
              <a:t>Based on ITE scores, administration will automatically notify resident and advisor of moderate or intensive ITE status and schedule monthly advising meetings</a:t>
            </a:r>
          </a:p>
          <a:p>
            <a:r>
              <a:rPr lang="en-US" dirty="0" smtClean="0"/>
              <a:t>Initial 2 hour long advising meeting to discuss ITE, learning styles, implementation process/plan</a:t>
            </a:r>
          </a:p>
          <a:p>
            <a:r>
              <a:rPr lang="en-US" dirty="0" smtClean="0"/>
              <a:t>Monthly advising meeting to check on progress through IEP</a:t>
            </a:r>
            <a:endParaRPr lang="en-US" dirty="0"/>
          </a:p>
        </p:txBody>
      </p:sp>
    </p:spTree>
    <p:extLst>
      <p:ext uri="{BB962C8B-B14F-4D97-AF65-F5344CB8AC3E}">
        <p14:creationId xmlns:p14="http://schemas.microsoft.com/office/powerpoint/2010/main" val="32502524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of IEP Intervention</a:t>
            </a:r>
            <a:endParaRPr lang="en-US" dirty="0"/>
          </a:p>
        </p:txBody>
      </p:sp>
      <p:sp>
        <p:nvSpPr>
          <p:cNvPr id="3" name="Content Placeholder 2"/>
          <p:cNvSpPr>
            <a:spLocks noGrp="1"/>
          </p:cNvSpPr>
          <p:nvPr>
            <p:ph idx="1"/>
          </p:nvPr>
        </p:nvSpPr>
        <p:spPr/>
        <p:txBody>
          <a:bodyPr/>
          <a:lstStyle/>
          <a:p>
            <a:r>
              <a:rPr lang="en-US" dirty="0"/>
              <a:t>Older adult learner</a:t>
            </a:r>
          </a:p>
          <a:p>
            <a:r>
              <a:rPr lang="en-US" dirty="0"/>
              <a:t>2016 ITE score 270</a:t>
            </a:r>
          </a:p>
          <a:p>
            <a:r>
              <a:rPr lang="en-US" dirty="0"/>
              <a:t>Identified in evaluations with poor fund of medical knowledge</a:t>
            </a:r>
          </a:p>
          <a:p>
            <a:r>
              <a:rPr lang="en-US"/>
              <a:t>Intensive IEP implemented</a:t>
            </a:r>
            <a:endParaRPr lang="en-US" dirty="0"/>
          </a:p>
        </p:txBody>
      </p:sp>
    </p:spTree>
    <p:extLst>
      <p:ext uri="{BB962C8B-B14F-4D97-AF65-F5344CB8AC3E}">
        <p14:creationId xmlns:p14="http://schemas.microsoft.com/office/powerpoint/2010/main" val="27292082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Having a resident with insight into his learning style</a:t>
            </a:r>
          </a:p>
          <a:p>
            <a:r>
              <a:rPr lang="en-US" dirty="0" smtClean="0"/>
              <a:t>Lack of tracking of resident progress on AAFB and ABFM question bank apps (screen shots to document compliance)</a:t>
            </a:r>
          </a:p>
          <a:p>
            <a:r>
              <a:rPr lang="en-US" dirty="0" smtClean="0"/>
              <a:t>A need to protect study time to some degree</a:t>
            </a:r>
          </a:p>
        </p:txBody>
      </p:sp>
    </p:spTree>
    <p:extLst>
      <p:ext uri="{BB962C8B-B14F-4D97-AF65-F5344CB8AC3E}">
        <p14:creationId xmlns:p14="http://schemas.microsoft.com/office/powerpoint/2010/main" val="14968283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it help?</a:t>
            </a:r>
            <a:endParaRPr lang="en-US" dirty="0"/>
          </a:p>
        </p:txBody>
      </p:sp>
      <p:sp>
        <p:nvSpPr>
          <p:cNvPr id="3" name="Content Placeholder 2"/>
          <p:cNvSpPr>
            <a:spLocks noGrp="1"/>
          </p:cNvSpPr>
          <p:nvPr>
            <p:ph idx="1"/>
          </p:nvPr>
        </p:nvSpPr>
        <p:spPr/>
        <p:txBody>
          <a:bodyPr/>
          <a:lstStyle/>
          <a:p>
            <a:endParaRPr lang="en-US"/>
          </a:p>
        </p:txBody>
      </p:sp>
      <p:graphicFrame>
        <p:nvGraphicFramePr>
          <p:cNvPr id="7" name="Chart 6">
            <a:extLst>
              <a:ext uri="{FF2B5EF4-FFF2-40B4-BE49-F238E27FC236}">
                <a16:creationId xmlns:a16="http://schemas.microsoft.com/office/drawing/2014/main" xmlns="" id="{00000000-0008-0000-0000-000005000000}"/>
              </a:ext>
            </a:extLst>
          </p:cNvPr>
          <p:cNvGraphicFramePr>
            <a:graphicFrameLocks/>
          </p:cNvGraphicFramePr>
          <p:nvPr>
            <p:extLst>
              <p:ext uri="{D42A27DB-BD31-4B8C-83A1-F6EECF244321}">
                <p14:modId xmlns:p14="http://schemas.microsoft.com/office/powerpoint/2010/main" val="1908951838"/>
              </p:ext>
            </p:extLst>
          </p:nvPr>
        </p:nvGraphicFramePr>
        <p:xfrm>
          <a:off x="1302709" y="2544762"/>
          <a:ext cx="9607463" cy="3330576"/>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8539587" y="4159276"/>
            <a:ext cx="3177309" cy="276999"/>
          </a:xfrm>
          <a:prstGeom prst="rect">
            <a:avLst/>
          </a:prstGeom>
          <a:noFill/>
        </p:spPr>
        <p:txBody>
          <a:bodyPr wrap="square" rtlCol="0">
            <a:spAutoFit/>
          </a:bodyPr>
          <a:lstStyle/>
          <a:p>
            <a:r>
              <a:rPr lang="en-US" sz="1200" b="1" dirty="0" smtClean="0">
                <a:solidFill>
                  <a:schemeClr val="accent2"/>
                </a:solidFill>
              </a:rPr>
              <a:t>Intensive </a:t>
            </a:r>
            <a:r>
              <a:rPr lang="en-US" sz="1200" b="1" dirty="0">
                <a:solidFill>
                  <a:schemeClr val="accent2"/>
                </a:solidFill>
              </a:rPr>
              <a:t> </a:t>
            </a:r>
            <a:r>
              <a:rPr lang="en-US" sz="1200" b="1" dirty="0" smtClean="0">
                <a:solidFill>
                  <a:schemeClr val="accent2"/>
                </a:solidFill>
              </a:rPr>
              <a:t>Intervention</a:t>
            </a:r>
            <a:endParaRPr lang="en-US" sz="1200" b="1" dirty="0">
              <a:solidFill>
                <a:schemeClr val="accent2"/>
              </a:solidFill>
            </a:endParaRPr>
          </a:p>
        </p:txBody>
      </p:sp>
      <p:sp>
        <p:nvSpPr>
          <p:cNvPr id="9" name="TextBox 8"/>
          <p:cNvSpPr txBox="1"/>
          <p:nvPr/>
        </p:nvSpPr>
        <p:spPr>
          <a:xfrm>
            <a:off x="8527062" y="3697901"/>
            <a:ext cx="3177309" cy="276999"/>
          </a:xfrm>
          <a:prstGeom prst="rect">
            <a:avLst/>
          </a:prstGeom>
          <a:noFill/>
          <a:ln>
            <a:noFill/>
          </a:ln>
        </p:spPr>
        <p:txBody>
          <a:bodyPr wrap="square" rtlCol="0">
            <a:spAutoFit/>
          </a:bodyPr>
          <a:lstStyle/>
          <a:p>
            <a:r>
              <a:rPr lang="en-US" sz="1200" b="1" dirty="0" smtClean="0">
                <a:solidFill>
                  <a:schemeClr val="accent4"/>
                </a:solidFill>
              </a:rPr>
              <a:t>Moderate  Intervention</a:t>
            </a:r>
            <a:endParaRPr lang="en-US" sz="1200" b="1" dirty="0">
              <a:solidFill>
                <a:schemeClr val="accent4"/>
              </a:solidFill>
            </a:endParaRPr>
          </a:p>
        </p:txBody>
      </p:sp>
      <p:sp>
        <p:nvSpPr>
          <p:cNvPr id="10" name="TextBox 9"/>
          <p:cNvSpPr txBox="1"/>
          <p:nvPr/>
        </p:nvSpPr>
        <p:spPr>
          <a:xfrm>
            <a:off x="8554202" y="3196862"/>
            <a:ext cx="3177309" cy="276999"/>
          </a:xfrm>
          <a:prstGeom prst="rect">
            <a:avLst/>
          </a:prstGeom>
          <a:noFill/>
        </p:spPr>
        <p:txBody>
          <a:bodyPr wrap="square" rtlCol="0">
            <a:spAutoFit/>
          </a:bodyPr>
          <a:lstStyle/>
          <a:p>
            <a:r>
              <a:rPr lang="en-US" sz="1200" b="1" dirty="0" smtClean="0">
                <a:solidFill>
                  <a:schemeClr val="accent6"/>
                </a:solidFill>
              </a:rPr>
              <a:t>Index Resident Scores</a:t>
            </a:r>
            <a:endParaRPr lang="en-US" sz="1200" b="1" dirty="0">
              <a:solidFill>
                <a:schemeClr val="accent6"/>
              </a:solidFill>
            </a:endParaRPr>
          </a:p>
        </p:txBody>
      </p:sp>
    </p:spTree>
    <p:extLst>
      <p:ext uri="{BB962C8B-B14F-4D97-AF65-F5344CB8AC3E}">
        <p14:creationId xmlns:p14="http://schemas.microsoft.com/office/powerpoint/2010/main" val="2667214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Tweaking…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Prior to the 2017 ITE we sent out an email with the IEP to all residents and faculty: this provoked anxiety, residents took offense, and residents criticized our motives.  There was also misunderstanding about the relationship between scores and national averages.</a:t>
            </a:r>
          </a:p>
          <a:p>
            <a:r>
              <a:rPr lang="en-US" dirty="0" smtClean="0"/>
              <a:t>We assessed this again at faculty meeting</a:t>
            </a:r>
          </a:p>
          <a:p>
            <a:r>
              <a:rPr lang="en-US" dirty="0" smtClean="0"/>
              <a:t>We formally presented national and ISUFMR trends in ITE scores to identify our need to intervene</a:t>
            </a:r>
          </a:p>
          <a:p>
            <a:r>
              <a:rPr lang="en-US" dirty="0" smtClean="0"/>
              <a:t>Adjusting benchmarks and intervention lines based on ABFM Bayesian Score Predictor – defensible and standardized.  Explained the nature of a scaled test.</a:t>
            </a:r>
          </a:p>
          <a:p>
            <a:pPr lvl="1"/>
            <a:r>
              <a:rPr lang="en-US" dirty="0" smtClean="0"/>
              <a:t>Benchmark goal 93-95% predicted pass, moderate 90%, intensive 85%</a:t>
            </a:r>
          </a:p>
          <a:p>
            <a:r>
              <a:rPr lang="en-US" dirty="0" smtClean="0"/>
              <a:t>Renaming, as some found IEP pejorative – Medical Knowledge Enhancement Plan</a:t>
            </a:r>
          </a:p>
        </p:txBody>
      </p:sp>
    </p:spTree>
    <p:extLst>
      <p:ext uri="{BB962C8B-B14F-4D97-AF65-F5344CB8AC3E}">
        <p14:creationId xmlns:p14="http://schemas.microsoft.com/office/powerpoint/2010/main" val="219494238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Question…</a:t>
            </a:r>
            <a:endParaRPr lang="en-US" dirty="0"/>
          </a:p>
        </p:txBody>
      </p:sp>
      <p:sp>
        <p:nvSpPr>
          <p:cNvPr id="3" name="Content Placeholder 2"/>
          <p:cNvSpPr>
            <a:spLocks noGrp="1"/>
          </p:cNvSpPr>
          <p:nvPr>
            <p:ph idx="1"/>
          </p:nvPr>
        </p:nvSpPr>
        <p:spPr/>
        <p:txBody>
          <a:bodyPr/>
          <a:lstStyle/>
          <a:p>
            <a:r>
              <a:rPr lang="en-US" dirty="0" smtClean="0"/>
              <a:t>Do you perceive that your program needs to implement a standardized IEP?</a:t>
            </a:r>
            <a:endParaRPr lang="en-US" dirty="0"/>
          </a:p>
        </p:txBody>
      </p:sp>
    </p:spTree>
    <p:extLst>
      <p:ext uri="{BB962C8B-B14F-4D97-AF65-F5344CB8AC3E}">
        <p14:creationId xmlns:p14="http://schemas.microsoft.com/office/powerpoint/2010/main" val="7473534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t>
            </a:r>
            <a:r>
              <a:rPr lang="en-US" dirty="0" smtClean="0"/>
              <a:t>eed For </a:t>
            </a:r>
            <a:r>
              <a:rPr lang="en-US" dirty="0"/>
              <a:t>I</a:t>
            </a:r>
            <a:r>
              <a:rPr lang="en-US" dirty="0" smtClean="0"/>
              <a:t>ntervention?</a:t>
            </a:r>
            <a:endParaRPr lang="en-US" dirty="0"/>
          </a:p>
        </p:txBody>
      </p:sp>
      <p:sp>
        <p:nvSpPr>
          <p:cNvPr id="3" name="Content Placeholder 2"/>
          <p:cNvSpPr>
            <a:spLocks noGrp="1"/>
          </p:cNvSpPr>
          <p:nvPr>
            <p:ph idx="1"/>
          </p:nvPr>
        </p:nvSpPr>
        <p:spPr/>
        <p:txBody>
          <a:bodyPr/>
          <a:lstStyle/>
          <a:p>
            <a:r>
              <a:rPr lang="en-US" dirty="0" smtClean="0"/>
              <a:t>While we have a 100% boards pass rate for over 5 years, we could have been helping our residents earlier</a:t>
            </a:r>
          </a:p>
          <a:p>
            <a:r>
              <a:rPr lang="en-US" dirty="0" smtClean="0"/>
              <a:t>It is about more than just passing boards</a:t>
            </a:r>
            <a:endParaRPr lang="en-US" dirty="0"/>
          </a:p>
        </p:txBody>
      </p:sp>
    </p:spTree>
    <p:extLst>
      <p:ext uri="{BB962C8B-B14F-4D97-AF65-F5344CB8AC3E}">
        <p14:creationId xmlns:p14="http://schemas.microsoft.com/office/powerpoint/2010/main" val="5185706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xmlns="" id="{00000000-0008-0000-0000-000004000000}"/>
              </a:ext>
            </a:extLst>
          </p:cNvPr>
          <p:cNvGraphicFramePr>
            <a:graphicFrameLocks/>
          </p:cNvGraphicFramePr>
          <p:nvPr>
            <p:extLst>
              <p:ext uri="{D42A27DB-BD31-4B8C-83A1-F6EECF244321}">
                <p14:modId xmlns:p14="http://schemas.microsoft.com/office/powerpoint/2010/main" val="114236375"/>
              </p:ext>
            </p:extLst>
          </p:nvPr>
        </p:nvGraphicFramePr>
        <p:xfrm>
          <a:off x="1728593" y="851774"/>
          <a:ext cx="9018740" cy="5110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129378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Audience Question…</a:t>
            </a:r>
            <a:endParaRPr lang="en-US" dirty="0"/>
          </a:p>
        </p:txBody>
      </p:sp>
      <p:sp>
        <p:nvSpPr>
          <p:cNvPr id="3" name="Content Placeholder 2"/>
          <p:cNvSpPr>
            <a:spLocks noGrp="1"/>
          </p:cNvSpPr>
          <p:nvPr>
            <p:ph idx="1"/>
          </p:nvPr>
        </p:nvSpPr>
        <p:spPr/>
        <p:txBody>
          <a:bodyPr/>
          <a:lstStyle/>
          <a:p>
            <a:r>
              <a:rPr lang="en-US" dirty="0" smtClean="0"/>
              <a:t>What do you perceive to be barriers to implementing a standardized intervention in your program? (type a response)</a:t>
            </a:r>
            <a:endParaRPr lang="en-US" dirty="0"/>
          </a:p>
        </p:txBody>
      </p:sp>
    </p:spTree>
    <p:extLst>
      <p:ext uri="{BB962C8B-B14F-4D97-AF65-F5344CB8AC3E}">
        <p14:creationId xmlns:p14="http://schemas.microsoft.com/office/powerpoint/2010/main" val="15301006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Ease of Administrative </a:t>
            </a:r>
          </a:p>
          <a:p>
            <a:pPr marL="0" indent="0">
              <a:buNone/>
            </a:pPr>
            <a:r>
              <a:rPr lang="en-US" dirty="0" smtClean="0"/>
              <a:t>Implementation</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 t="1365" r="40311" b="16780"/>
          <a:stretch/>
        </p:blipFill>
        <p:spPr bwMode="auto">
          <a:xfrm>
            <a:off x="4722314" y="726510"/>
            <a:ext cx="6726477" cy="525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46069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Training Exam (ITE)</a:t>
            </a:r>
            <a:endParaRPr lang="en-US" dirty="0"/>
          </a:p>
        </p:txBody>
      </p:sp>
      <p:sp>
        <p:nvSpPr>
          <p:cNvPr id="3" name="Content Placeholder 2"/>
          <p:cNvSpPr>
            <a:spLocks noGrp="1"/>
          </p:cNvSpPr>
          <p:nvPr>
            <p:ph idx="1"/>
          </p:nvPr>
        </p:nvSpPr>
        <p:spPr/>
        <p:txBody>
          <a:bodyPr/>
          <a:lstStyle/>
          <a:p>
            <a:r>
              <a:rPr lang="en-US" dirty="0" smtClean="0"/>
              <a:t>240 questions</a:t>
            </a:r>
          </a:p>
          <a:p>
            <a:r>
              <a:rPr lang="en-US" dirty="0" smtClean="0"/>
              <a:t>Internet-based, last week of October</a:t>
            </a:r>
          </a:p>
          <a:p>
            <a:r>
              <a:rPr lang="en-US" dirty="0" smtClean="0"/>
              <a:t>Annual “practice” exam</a:t>
            </a:r>
          </a:p>
          <a:p>
            <a:r>
              <a:rPr lang="en-US" dirty="0" smtClean="0"/>
              <a:t>Identify knowledge gaps</a:t>
            </a:r>
            <a:endParaRPr lang="en-US" dirty="0"/>
          </a:p>
          <a:p>
            <a:endParaRPr lang="en-US" dirty="0" smtClean="0"/>
          </a:p>
          <a:p>
            <a:r>
              <a:rPr lang="en-US" dirty="0" smtClean="0"/>
              <a:t>Milestones: Medical Knowledge</a:t>
            </a:r>
          </a:p>
        </p:txBody>
      </p:sp>
      <p:sp>
        <p:nvSpPr>
          <p:cNvPr id="4" name="TextBox 3"/>
          <p:cNvSpPr txBox="1"/>
          <p:nvPr/>
        </p:nvSpPr>
        <p:spPr>
          <a:xfrm>
            <a:off x="609602" y="6167260"/>
            <a:ext cx="3903633" cy="369332"/>
          </a:xfrm>
          <a:prstGeom prst="rect">
            <a:avLst/>
          </a:prstGeom>
          <a:noFill/>
        </p:spPr>
        <p:txBody>
          <a:bodyPr wrap="none" rtlCol="0">
            <a:spAutoFit/>
          </a:bodyPr>
          <a:lstStyle/>
          <a:p>
            <a:r>
              <a:rPr lang="en-US" dirty="0" smtClean="0">
                <a:solidFill>
                  <a:prstClr val="black"/>
                </a:solidFill>
                <a:latin typeface="Calibri"/>
              </a:rPr>
              <a:t>https://</a:t>
            </a:r>
            <a:r>
              <a:rPr lang="en-US" dirty="0" err="1" smtClean="0">
                <a:solidFill>
                  <a:prstClr val="black"/>
                </a:solidFill>
                <a:latin typeface="Calibri"/>
              </a:rPr>
              <a:t>www.theabfm.org</a:t>
            </a:r>
            <a:r>
              <a:rPr lang="en-US" dirty="0" smtClean="0">
                <a:solidFill>
                  <a:prstClr val="black"/>
                </a:solidFill>
                <a:latin typeface="Calibri"/>
              </a:rPr>
              <a:t>/cert/</a:t>
            </a:r>
            <a:r>
              <a:rPr lang="en-US" dirty="0" err="1" smtClean="0">
                <a:solidFill>
                  <a:prstClr val="black"/>
                </a:solidFill>
                <a:latin typeface="Calibri"/>
              </a:rPr>
              <a:t>ite.aspx</a:t>
            </a:r>
            <a:endParaRPr lang="en-US" dirty="0">
              <a:solidFill>
                <a:prstClr val="black"/>
              </a:solidFill>
              <a:latin typeface="Calibri"/>
            </a:endParaRPr>
          </a:p>
        </p:txBody>
      </p:sp>
    </p:spTree>
    <p:extLst>
      <p:ext uri="{BB962C8B-B14F-4D97-AF65-F5344CB8AC3E}">
        <p14:creationId xmlns:p14="http://schemas.microsoft.com/office/powerpoint/2010/main" val="2843808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Add a Learning Styles questionnaire to implementation notification email for review at initial advisor meeting.</a:t>
            </a:r>
          </a:p>
          <a:p>
            <a:r>
              <a:rPr lang="en-US" dirty="0" smtClean="0"/>
              <a:t>Codify administrative implementation.</a:t>
            </a:r>
          </a:p>
          <a:p>
            <a:r>
              <a:rPr lang="en-US" dirty="0" smtClean="0"/>
              <a:t>Determine a method for tracking our own compliance with intervention.</a:t>
            </a:r>
          </a:p>
          <a:p>
            <a:r>
              <a:rPr lang="en-US" dirty="0" smtClean="0"/>
              <a:t>Should we implement a mid-year mock ITE for residents participating in interventions to track progress?</a:t>
            </a:r>
            <a:endParaRPr lang="en-US" dirty="0"/>
          </a:p>
        </p:txBody>
      </p:sp>
    </p:spTree>
    <p:extLst>
      <p:ext uri="{BB962C8B-B14F-4D97-AF65-F5344CB8AC3E}">
        <p14:creationId xmlns:p14="http://schemas.microsoft.com/office/powerpoint/2010/main" val="220351538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Kelli Christensen, M.D. </a:t>
            </a:r>
            <a:r>
              <a:rPr lang="en-US" dirty="0" smtClean="0">
                <a:hlinkClick r:id="rId2"/>
              </a:rPr>
              <a:t>chrikell@isu.edu</a:t>
            </a:r>
            <a:endParaRPr lang="en-US" dirty="0" smtClean="0"/>
          </a:p>
          <a:p>
            <a:r>
              <a:rPr lang="en-US" dirty="0" smtClean="0"/>
              <a:t>A.J. Weinhold, M.D. </a:t>
            </a:r>
            <a:r>
              <a:rPr lang="en-US" dirty="0" smtClean="0">
                <a:hlinkClick r:id="rId3"/>
              </a:rPr>
              <a:t>weinana@isu.edu</a:t>
            </a:r>
            <a:r>
              <a:rPr lang="en-US" dirty="0" smtClean="0"/>
              <a:t>	</a:t>
            </a:r>
          </a:p>
          <a:p>
            <a:endParaRPr lang="en-US" dirty="0"/>
          </a:p>
        </p:txBody>
      </p:sp>
    </p:spTree>
    <p:extLst>
      <p:ext uri="{BB962C8B-B14F-4D97-AF65-F5344CB8AC3E}">
        <p14:creationId xmlns:p14="http://schemas.microsoft.com/office/powerpoint/2010/main" val="389809428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OSCEs</a:t>
            </a:r>
            <a:r>
              <a:rPr lang="en-US" dirty="0" smtClean="0"/>
              <a:t> for Interns: An assessment of Baseline Knowledge</a:t>
            </a:r>
            <a:endParaRPr lang="en-US" dirty="0"/>
          </a:p>
        </p:txBody>
      </p:sp>
      <p:sp>
        <p:nvSpPr>
          <p:cNvPr id="3" name="Subtitle 2"/>
          <p:cNvSpPr>
            <a:spLocks noGrp="1"/>
          </p:cNvSpPr>
          <p:nvPr>
            <p:ph type="subTitle" idx="1"/>
          </p:nvPr>
        </p:nvSpPr>
        <p:spPr>
          <a:xfrm>
            <a:off x="1828801" y="3886200"/>
            <a:ext cx="8534401" cy="2425588"/>
          </a:xfrm>
        </p:spPr>
        <p:txBody>
          <a:bodyPr>
            <a:normAutofit fontScale="92500" lnSpcReduction="10000"/>
          </a:bodyPr>
          <a:lstStyle/>
          <a:p>
            <a:r>
              <a:rPr lang="en-US" dirty="0" smtClean="0"/>
              <a:t>Laila F. Siddiqui, MD</a:t>
            </a:r>
          </a:p>
          <a:p>
            <a:r>
              <a:rPr lang="en-US" dirty="0" smtClean="0"/>
              <a:t>Community Health Care Family Medicine Residency</a:t>
            </a:r>
          </a:p>
          <a:p>
            <a:r>
              <a:rPr lang="en-US" dirty="0" smtClean="0"/>
              <a:t>Tacoma, </a:t>
            </a:r>
            <a:r>
              <a:rPr lang="en-US" dirty="0" smtClean="0"/>
              <a:t>WA</a:t>
            </a:r>
          </a:p>
          <a:p>
            <a:endParaRPr lang="en-US" dirty="0"/>
          </a:p>
          <a:p>
            <a:r>
              <a:rPr lang="en-US" sz="2200" dirty="0" smtClean="0"/>
              <a:t>January 3, 2018</a:t>
            </a:r>
            <a:endParaRPr lang="en-US" sz="2200"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CHC Tacoma</a:t>
            </a:r>
            <a:endParaRPr lang="en-US" dirty="0"/>
          </a:p>
        </p:txBody>
      </p:sp>
      <p:sp>
        <p:nvSpPr>
          <p:cNvPr id="3" name="Content Placeholder 2"/>
          <p:cNvSpPr>
            <a:spLocks noGrp="1"/>
          </p:cNvSpPr>
          <p:nvPr>
            <p:ph idx="1"/>
          </p:nvPr>
        </p:nvSpPr>
        <p:spPr/>
        <p:txBody>
          <a:bodyPr/>
          <a:lstStyle/>
          <a:p>
            <a:r>
              <a:rPr lang="en-US" dirty="0" smtClean="0"/>
              <a:t>6/6/6 program</a:t>
            </a:r>
          </a:p>
          <a:p>
            <a:r>
              <a:rPr lang="en-US" dirty="0" smtClean="0"/>
              <a:t>Teaching Health Center/FQHC</a:t>
            </a:r>
          </a:p>
          <a:p>
            <a:r>
              <a:rPr lang="en-US" dirty="0" smtClean="0"/>
              <a:t>Urban underserved population</a:t>
            </a:r>
          </a:p>
          <a:p>
            <a:r>
              <a:rPr lang="en-US" dirty="0" smtClean="0"/>
              <a:t>Graduated 1</a:t>
            </a:r>
            <a:r>
              <a:rPr lang="en-US" baseline="30000" dirty="0" smtClean="0"/>
              <a:t>st</a:t>
            </a:r>
            <a:r>
              <a:rPr lang="en-US" dirty="0" smtClean="0"/>
              <a:t> class in 2017</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a:t>
            </a:r>
            <a:r>
              <a:rPr lang="en-US" dirty="0" err="1" smtClean="0"/>
              <a:t>OSCEs</a:t>
            </a:r>
            <a:r>
              <a:rPr lang="en-US" dirty="0" smtClean="0"/>
              <a:t>, anyway?</a:t>
            </a:r>
            <a:endParaRPr lang="en-US" dirty="0"/>
          </a:p>
        </p:txBody>
      </p:sp>
      <p:sp>
        <p:nvSpPr>
          <p:cNvPr id="3" name="Content Placeholder 2"/>
          <p:cNvSpPr>
            <a:spLocks noGrp="1"/>
          </p:cNvSpPr>
          <p:nvPr>
            <p:ph idx="1"/>
          </p:nvPr>
        </p:nvSpPr>
        <p:spPr/>
        <p:txBody>
          <a:bodyPr>
            <a:normAutofit/>
          </a:bodyPr>
          <a:lstStyle/>
          <a:p>
            <a:r>
              <a:rPr lang="en-US" dirty="0" smtClean="0"/>
              <a:t>Newer programs, like ours, have </a:t>
            </a:r>
            <a:r>
              <a:rPr lang="en-US" dirty="0"/>
              <a:t>a history of getting “pioneers” as interns, who have a variety of backgrounds with their medical education. It is important for their future advisors to have an idea of where the intern’s baseline skill set and knowledge is.</a:t>
            </a:r>
            <a:r>
              <a:rPr lang="en-US" dirty="0" smtClean="0"/>
              <a:t> </a:t>
            </a:r>
            <a:r>
              <a:rPr lang="en-US" dirty="0" err="1" smtClean="0"/>
              <a:t>OSCEs</a:t>
            </a:r>
            <a:r>
              <a:rPr lang="en-US" dirty="0" smtClean="0"/>
              <a:t> </a:t>
            </a:r>
            <a:r>
              <a:rPr lang="en-US" dirty="0"/>
              <a:t>can also show potential areas for improvement that the advisor may want to pay closer attention to throughout</a:t>
            </a:r>
            <a:r>
              <a:rPr lang="en-US" dirty="0" smtClean="0"/>
              <a:t> residency training. </a:t>
            </a:r>
            <a:endParaRPr lang="en-US"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Evidence-Based</a:t>
            </a:r>
            <a:endParaRPr lang="en-US" dirty="0"/>
          </a:p>
        </p:txBody>
      </p:sp>
      <p:sp>
        <p:nvSpPr>
          <p:cNvPr id="3" name="Content Placeholder 2"/>
          <p:cNvSpPr>
            <a:spLocks noGrp="1"/>
          </p:cNvSpPr>
          <p:nvPr>
            <p:ph idx="1"/>
          </p:nvPr>
        </p:nvSpPr>
        <p:spPr/>
        <p:txBody>
          <a:bodyPr>
            <a:normAutofit/>
          </a:bodyPr>
          <a:lstStyle/>
          <a:p>
            <a:r>
              <a:rPr lang="en-US" dirty="0" smtClean="0"/>
              <a:t>There is good evidence that using </a:t>
            </a:r>
            <a:r>
              <a:rPr lang="en-US" dirty="0" err="1" smtClean="0"/>
              <a:t>OSCEs</a:t>
            </a:r>
            <a:r>
              <a:rPr lang="en-US" dirty="0" smtClean="0"/>
              <a:t> and resident self evaluation is beneficial in assessing baseline skills</a:t>
            </a:r>
          </a:p>
          <a:p>
            <a:pPr lvl="0"/>
            <a:r>
              <a:rPr lang="en-US" sz="2000" dirty="0">
                <a:hlinkClick r:id="rId2"/>
              </a:rPr>
              <a:t>Dong T</a:t>
            </a:r>
            <a:r>
              <a:rPr lang="en-US" sz="2000" baseline="30000" dirty="0"/>
              <a:t>1</a:t>
            </a:r>
            <a:r>
              <a:rPr lang="en-US" sz="2000" dirty="0"/>
              <a:t>, </a:t>
            </a:r>
            <a:r>
              <a:rPr lang="en-US" sz="2000" dirty="0">
                <a:hlinkClick r:id="rId3"/>
              </a:rPr>
              <a:t>Zahn C</a:t>
            </a:r>
            <a:r>
              <a:rPr lang="en-US" sz="2000" baseline="30000" dirty="0"/>
              <a:t>2</a:t>
            </a:r>
            <a:r>
              <a:rPr lang="en-US" sz="2000" dirty="0"/>
              <a:t>, </a:t>
            </a:r>
            <a:r>
              <a:rPr lang="en-US" sz="2000" dirty="0">
                <a:hlinkClick r:id="rId4"/>
              </a:rPr>
              <a:t>Saguil A</a:t>
            </a:r>
            <a:r>
              <a:rPr lang="en-US" sz="2000" baseline="30000" dirty="0"/>
              <a:t>3</a:t>
            </a:r>
            <a:r>
              <a:rPr lang="en-US" sz="2000" dirty="0"/>
              <a:t>, </a:t>
            </a:r>
            <a:r>
              <a:rPr lang="en-US" sz="2000" dirty="0">
                <a:hlinkClick r:id="rId5"/>
              </a:rPr>
              <a:t>Swygert KA</a:t>
            </a:r>
            <a:r>
              <a:rPr lang="en-US" sz="2000" baseline="30000" dirty="0"/>
              <a:t>4</a:t>
            </a:r>
            <a:r>
              <a:rPr lang="en-US" sz="2000" dirty="0"/>
              <a:t>, </a:t>
            </a:r>
            <a:r>
              <a:rPr lang="en-US" sz="2000" dirty="0">
                <a:hlinkClick r:id="rId6"/>
              </a:rPr>
              <a:t>Yoon M</a:t>
            </a:r>
            <a:r>
              <a:rPr lang="en-US" sz="2000" baseline="30000" dirty="0"/>
              <a:t>5</a:t>
            </a:r>
            <a:r>
              <a:rPr lang="en-US" sz="2000" dirty="0"/>
              <a:t>, </a:t>
            </a:r>
            <a:r>
              <a:rPr lang="en-US" sz="2000" dirty="0">
                <a:hlinkClick r:id="rId7"/>
              </a:rPr>
              <a:t>Servey J</a:t>
            </a:r>
            <a:r>
              <a:rPr lang="en-US" sz="2000" baseline="30000" dirty="0"/>
              <a:t>6</a:t>
            </a:r>
            <a:r>
              <a:rPr lang="en-US" sz="2000" dirty="0"/>
              <a:t>, </a:t>
            </a:r>
            <a:r>
              <a:rPr lang="en-US" sz="2000" dirty="0">
                <a:hlinkClick r:id="rId8"/>
              </a:rPr>
              <a:t>Durning S</a:t>
            </a:r>
            <a:r>
              <a:rPr lang="en-US" sz="2000" baseline="30000" dirty="0"/>
              <a:t>7</a:t>
            </a:r>
            <a:r>
              <a:rPr lang="en-US" sz="2000" dirty="0"/>
              <a:t>. The Associations Between Clerkship Objective Structured Clinical Examination (OSCE) Grades and Subsequent Performance. </a:t>
            </a:r>
            <a:r>
              <a:rPr lang="en-US" sz="2000" dirty="0">
                <a:hlinkClick r:id="rId9"/>
              </a:rPr>
              <a:t>Teach Learn Med.</a:t>
            </a:r>
            <a:r>
              <a:rPr lang="en-US" sz="2000" dirty="0"/>
              <a:t> 2017 Mar 2:1-6</a:t>
            </a:r>
            <a:r>
              <a:rPr lang="en-US" sz="2000" dirty="0" smtClean="0"/>
              <a:t>.</a:t>
            </a:r>
          </a:p>
          <a:p>
            <a:r>
              <a:rPr lang="en-US" sz="2000" dirty="0">
                <a:hlinkClick r:id="rId10"/>
              </a:rPr>
              <a:t>Schleicher I</a:t>
            </a:r>
            <a:r>
              <a:rPr lang="en-US" sz="2000" baseline="30000" dirty="0"/>
              <a:t>1</a:t>
            </a:r>
            <a:r>
              <a:rPr lang="en-US" sz="2000" dirty="0"/>
              <a:t>, </a:t>
            </a:r>
            <a:r>
              <a:rPr lang="en-US" sz="2000" dirty="0">
                <a:hlinkClick r:id="rId11"/>
              </a:rPr>
              <a:t>Leitner K</a:t>
            </a:r>
            <a:r>
              <a:rPr lang="en-US" sz="2000" baseline="30000" dirty="0"/>
              <a:t>2</a:t>
            </a:r>
            <a:r>
              <a:rPr lang="en-US" sz="2000" dirty="0"/>
              <a:t>, </a:t>
            </a:r>
            <a:r>
              <a:rPr lang="en-US" sz="2000" dirty="0">
                <a:hlinkClick r:id="rId12"/>
              </a:rPr>
              <a:t>Juenger J</a:t>
            </a:r>
            <a:r>
              <a:rPr lang="en-US" sz="2000" baseline="30000" dirty="0"/>
              <a:t>3</a:t>
            </a:r>
            <a:r>
              <a:rPr lang="en-US" sz="2000" dirty="0"/>
              <a:t>, </a:t>
            </a:r>
            <a:r>
              <a:rPr lang="en-US" sz="2000" dirty="0">
                <a:hlinkClick r:id="rId13"/>
              </a:rPr>
              <a:t>Moeltner A</a:t>
            </a:r>
            <a:r>
              <a:rPr lang="en-US" sz="2000" baseline="30000" dirty="0"/>
              <a:t>4</a:t>
            </a:r>
            <a:r>
              <a:rPr lang="en-US" sz="2000" dirty="0"/>
              <a:t>, </a:t>
            </a:r>
            <a:r>
              <a:rPr lang="en-US" sz="2000" dirty="0">
                <a:hlinkClick r:id="rId14"/>
              </a:rPr>
              <a:t>Ruesseler M</a:t>
            </a:r>
            <a:r>
              <a:rPr lang="en-US" sz="2000" baseline="30000" dirty="0"/>
              <a:t>5</a:t>
            </a:r>
            <a:r>
              <a:rPr lang="en-US" sz="2000" dirty="0"/>
              <a:t>, </a:t>
            </a:r>
            <a:r>
              <a:rPr lang="en-US" sz="2000" dirty="0">
                <a:hlinkClick r:id="rId15"/>
              </a:rPr>
              <a:t>Bender B</a:t>
            </a:r>
            <a:r>
              <a:rPr lang="en-US" sz="2000" baseline="30000" dirty="0"/>
              <a:t>6</a:t>
            </a:r>
            <a:r>
              <a:rPr lang="en-US" sz="2000" dirty="0"/>
              <a:t>, </a:t>
            </a:r>
            <a:r>
              <a:rPr lang="en-US" sz="2000" dirty="0">
                <a:hlinkClick r:id="rId16"/>
              </a:rPr>
              <a:t>Sterz J</a:t>
            </a:r>
            <a:r>
              <a:rPr lang="en-US" sz="2000" baseline="30000" dirty="0"/>
              <a:t>7</a:t>
            </a:r>
            <a:r>
              <a:rPr lang="en-US" sz="2000" dirty="0"/>
              <a:t>, </a:t>
            </a:r>
            <a:r>
              <a:rPr lang="en-US" sz="2000" dirty="0">
                <a:hlinkClick r:id="rId17"/>
              </a:rPr>
              <a:t>Stibane T</a:t>
            </a:r>
            <a:r>
              <a:rPr lang="en-US" sz="2000" baseline="30000" dirty="0"/>
              <a:t>8</a:t>
            </a:r>
            <a:r>
              <a:rPr lang="en-US" sz="2000" dirty="0"/>
              <a:t>, </a:t>
            </a:r>
            <a:r>
              <a:rPr lang="en-US" sz="2000" dirty="0">
                <a:hlinkClick r:id="rId18"/>
              </a:rPr>
              <a:t>Koenig S</a:t>
            </a:r>
            <a:r>
              <a:rPr lang="en-US" sz="2000" baseline="30000" dirty="0"/>
              <a:t>9</a:t>
            </a:r>
            <a:r>
              <a:rPr lang="en-US" sz="2000" dirty="0"/>
              <a:t>, </a:t>
            </a:r>
            <a:r>
              <a:rPr lang="en-US" sz="2000" dirty="0">
                <a:hlinkClick r:id="rId19"/>
              </a:rPr>
              <a:t>Frankenhauser S</a:t>
            </a:r>
            <a:r>
              <a:rPr lang="en-US" sz="2000" baseline="30000" dirty="0"/>
              <a:t>10</a:t>
            </a:r>
            <a:r>
              <a:rPr lang="en-US" sz="2000" dirty="0"/>
              <a:t>, </a:t>
            </a:r>
            <a:r>
              <a:rPr lang="en-US" sz="2000" dirty="0">
                <a:hlinkClick r:id="rId20"/>
              </a:rPr>
              <a:t>Kreuder JG</a:t>
            </a:r>
            <a:r>
              <a:rPr lang="en-US" sz="2000" baseline="30000" dirty="0"/>
              <a:t>11</a:t>
            </a:r>
            <a:r>
              <a:rPr lang="en-US" sz="2000" dirty="0"/>
              <a:t>. </a:t>
            </a:r>
            <a:r>
              <a:rPr lang="en-US" sz="2000" i="1" dirty="0"/>
              <a:t>Does quantity ensure quality? Standardized OSCE-stations for outcome-oriented evaluation of practical skills at different medical faculties. </a:t>
            </a:r>
            <a:r>
              <a:rPr lang="en-US" sz="2000" dirty="0">
                <a:hlinkClick r:id="rId21"/>
              </a:rPr>
              <a:t>Ann Anat.</a:t>
            </a:r>
            <a:r>
              <a:rPr lang="en-US" sz="2000" dirty="0"/>
              <a:t> 2017 Jul;212:55-60</a:t>
            </a:r>
          </a:p>
          <a:p>
            <a:pPr lvl="0"/>
            <a:endParaRPr lang="en-US" sz="2000"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ACGME required</a:t>
            </a:r>
            <a:endParaRPr lang="en-US" dirty="0"/>
          </a:p>
        </p:txBody>
      </p:sp>
      <p:sp>
        <p:nvSpPr>
          <p:cNvPr id="3" name="Content Placeholder 2"/>
          <p:cNvSpPr>
            <a:spLocks noGrp="1"/>
          </p:cNvSpPr>
          <p:nvPr>
            <p:ph idx="1"/>
          </p:nvPr>
        </p:nvSpPr>
        <p:spPr/>
        <p:txBody>
          <a:bodyPr/>
          <a:lstStyle/>
          <a:p>
            <a:pPr marL="0" indent="0">
              <a:buNone/>
            </a:pPr>
            <a:r>
              <a:rPr lang="en-US" sz="1900" b="1" dirty="0" smtClean="0"/>
              <a:t>V.A.2.b) The program must: </a:t>
            </a:r>
            <a:endParaRPr lang="en-US" sz="1900" dirty="0" smtClean="0"/>
          </a:p>
          <a:p>
            <a:pPr marL="400050" lvl="1" indent="0">
              <a:buNone/>
            </a:pPr>
            <a:r>
              <a:rPr lang="en-US" sz="1900" b="1" dirty="0" smtClean="0"/>
              <a:t>V.A.2.b).(1) provide objective assessments of competence in patient care and procedural skills, medical knowledge, practice-based learning and improvement, interpersonal and communication skills, professionalism, and systems-based practice based on the specialty-specific Milestones; (Core) </a:t>
            </a:r>
          </a:p>
          <a:p>
            <a:pPr marL="800100" lvl="2" indent="0">
              <a:buNone/>
            </a:pPr>
            <a:r>
              <a:rPr lang="en-US" sz="1900" dirty="0" smtClean="0"/>
              <a:t>V.A.2.b).(1).(a) This assessment must involve direct observation of resident-patient encounters. (Detail)</a:t>
            </a:r>
            <a:endParaRPr lang="en-US" dirty="0" smtClean="0"/>
          </a:p>
          <a:p>
            <a:pPr marL="800100" lvl="2" indent="0">
              <a:buNone/>
            </a:pPr>
            <a:r>
              <a:rPr lang="en-US" sz="1900" dirty="0" smtClean="0"/>
              <a:t>V.A.2.b).(1).(b) Each resident should be assessed in each of the six competency areas on entrance into the program.</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Choices</a:t>
            </a:r>
            <a:endParaRPr lang="en-US" dirty="0"/>
          </a:p>
        </p:txBody>
      </p:sp>
      <p:sp>
        <p:nvSpPr>
          <p:cNvPr id="3" name="Content Placeholder 2"/>
          <p:cNvSpPr>
            <a:spLocks noGrp="1"/>
          </p:cNvSpPr>
          <p:nvPr>
            <p:ph idx="1"/>
          </p:nvPr>
        </p:nvSpPr>
        <p:spPr/>
        <p:txBody>
          <a:bodyPr/>
          <a:lstStyle/>
          <a:p>
            <a:r>
              <a:rPr lang="en-US" dirty="0" smtClean="0"/>
              <a:t>Relevant to our program</a:t>
            </a:r>
          </a:p>
          <a:p>
            <a:pPr lvl="1"/>
            <a:r>
              <a:rPr lang="en-US" dirty="0" smtClean="0"/>
              <a:t>OB and pediatrics heavy curriculum</a:t>
            </a:r>
          </a:p>
          <a:p>
            <a:pPr lvl="1"/>
            <a:r>
              <a:rPr lang="en-US" dirty="0" smtClean="0"/>
              <a:t>Urban underserved population</a:t>
            </a:r>
          </a:p>
          <a:p>
            <a:pPr marL="342900" lvl="1" indent="-342900">
              <a:buFont typeface="Arial"/>
              <a:buChar char="•"/>
            </a:pPr>
            <a:r>
              <a:rPr lang="en-US" dirty="0" smtClean="0"/>
              <a:t>Trouble with these areas with previous classes</a:t>
            </a:r>
          </a:p>
          <a:p>
            <a:pPr marL="342900" lvl="1" indent="-342900">
              <a:buFont typeface="Arial"/>
              <a:buChar char="•"/>
            </a:pPr>
            <a:r>
              <a:rPr lang="en-US" dirty="0" smtClean="0"/>
              <a:t>Low ITE scores in topic areas globally</a:t>
            </a:r>
          </a:p>
          <a:p>
            <a:pPr marL="342900" lvl="1" indent="-342900">
              <a:buFont typeface="Arial"/>
              <a:buChar char="•"/>
            </a:pPr>
            <a:r>
              <a:rPr lang="en-US" dirty="0" smtClean="0"/>
              <a:t>Wide variety of topics to attempt to reflect full spectrum training</a:t>
            </a:r>
          </a:p>
          <a:p>
            <a:pPr marL="342900" lvl="1" indent="-342900">
              <a:buFont typeface="Arial"/>
              <a:buChar char="•"/>
            </a:pPr>
            <a:endParaRPr lang="en-US" dirty="0" smtClean="0"/>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Scenario</a:t>
            </a:r>
            <a:endParaRPr lang="en-US" dirty="0"/>
          </a:p>
        </p:txBody>
      </p:sp>
      <p:sp>
        <p:nvSpPr>
          <p:cNvPr id="3" name="Content Placeholder 2"/>
          <p:cNvSpPr>
            <a:spLocks noGrp="1"/>
          </p:cNvSpPr>
          <p:nvPr>
            <p:ph idx="1"/>
          </p:nvPr>
        </p:nvSpPr>
        <p:spPr/>
        <p:txBody>
          <a:bodyPr>
            <a:normAutofit/>
          </a:bodyPr>
          <a:lstStyle/>
          <a:p>
            <a:r>
              <a:rPr lang="en-US" b="1" dirty="0" smtClean="0"/>
              <a:t>A 58 </a:t>
            </a:r>
            <a:r>
              <a:rPr lang="en-US" b="1" dirty="0" err="1" smtClean="0"/>
              <a:t>y/o</a:t>
            </a:r>
            <a:r>
              <a:rPr lang="en-US" b="1" dirty="0" smtClean="0"/>
              <a:t> male reports to the ER with chest pain. 30 pack year smoker with elevated blood pressure, but no official diagnosis of HTN.</a:t>
            </a:r>
            <a:endParaRPr lang="en-US" dirty="0" smtClean="0"/>
          </a:p>
          <a:p>
            <a:r>
              <a:rPr lang="en-US" b="1" dirty="0" err="1" smtClean="0"/>
              <a:t>FHx</a:t>
            </a:r>
            <a:r>
              <a:rPr lang="en-US" b="1" dirty="0" smtClean="0"/>
              <a:t>: Diabetes, father with CAD </a:t>
            </a:r>
            <a:r>
              <a:rPr lang="en-US" b="1" dirty="0" err="1" smtClean="0"/>
              <a:t>s/p</a:t>
            </a:r>
            <a:r>
              <a:rPr lang="en-US" b="1" dirty="0" smtClean="0"/>
              <a:t> CABG</a:t>
            </a:r>
            <a:endParaRPr lang="en-US" dirty="0" smtClean="0"/>
          </a:p>
          <a:p>
            <a:r>
              <a:rPr lang="en-US" b="1" dirty="0" smtClean="0"/>
              <a:t>Vitals: BP 185/98, HR: 108, RR: 18, T: 99F SaO2: 98%</a:t>
            </a:r>
            <a:endParaRPr lang="en-US" dirty="0" smtClean="0"/>
          </a:p>
          <a:p>
            <a:pPr lvl="1"/>
            <a:r>
              <a:rPr lang="en-US" b="1" dirty="0" smtClean="0"/>
              <a:t>How should this patient be evaluated?</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Template</a:t>
            </a:r>
            <a:endParaRPr lang="en-US" dirty="0"/>
          </a:p>
        </p:txBody>
      </p:sp>
      <p:pic>
        <p:nvPicPr>
          <p:cNvPr id="6" name="Content Placeholder 5" descr="Screen Shot 2017-12-22 at 2.37.49 PM.png"/>
          <p:cNvPicPr>
            <a:picLocks noGrp="1" noChangeAspect="1"/>
          </p:cNvPicPr>
          <p:nvPr>
            <p:ph idx="1"/>
          </p:nvPr>
        </p:nvPicPr>
        <p:blipFill>
          <a:blip r:embed="rId2"/>
          <a:srcRect l="-6615" r="-6615"/>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47335" y="0"/>
            <a:ext cx="8275484" cy="6858000"/>
          </a:xfrm>
          <a:prstGeom prst="rect">
            <a:avLst/>
          </a:prstGeom>
        </p:spPr>
      </p:pic>
      <p:sp>
        <p:nvSpPr>
          <p:cNvPr id="3" name="Notched Right Arrow 2"/>
          <p:cNvSpPr/>
          <p:nvPr/>
        </p:nvSpPr>
        <p:spPr>
          <a:xfrm>
            <a:off x="1259728" y="656082"/>
            <a:ext cx="687605" cy="226825"/>
          </a:xfrm>
          <a:prstGeom prst="notch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4" name="Notched Right Arrow 3"/>
          <p:cNvSpPr/>
          <p:nvPr/>
        </p:nvSpPr>
        <p:spPr>
          <a:xfrm>
            <a:off x="1259728" y="2249010"/>
            <a:ext cx="687605" cy="226825"/>
          </a:xfrm>
          <a:prstGeom prst="notch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Notched Right Arrow 4"/>
          <p:cNvSpPr/>
          <p:nvPr/>
        </p:nvSpPr>
        <p:spPr>
          <a:xfrm>
            <a:off x="1259728" y="4402058"/>
            <a:ext cx="687605" cy="226825"/>
          </a:xfrm>
          <a:prstGeom prst="notched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569118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(Chest Pain)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Intern #1: Ok </a:t>
            </a:r>
            <a:r>
              <a:rPr lang="en-US" dirty="0"/>
              <a:t>overall. Needed prompting for cardiac risk factors.</a:t>
            </a:r>
            <a:r>
              <a:rPr lang="en-US" dirty="0" smtClean="0"/>
              <a:t> </a:t>
            </a:r>
          </a:p>
          <a:p>
            <a:r>
              <a:rPr lang="en-US" dirty="0" smtClean="0">
                <a:solidFill>
                  <a:schemeClr val="accent1"/>
                </a:solidFill>
              </a:rPr>
              <a:t>Intern #2</a:t>
            </a:r>
            <a:r>
              <a:rPr lang="en-US" dirty="0" smtClean="0"/>
              <a:t>: Met </a:t>
            </a:r>
            <a:r>
              <a:rPr lang="en-US" dirty="0"/>
              <a:t>expectations, no corrections</a:t>
            </a:r>
            <a:r>
              <a:rPr lang="en-US" dirty="0" smtClean="0"/>
              <a:t> </a:t>
            </a:r>
          </a:p>
          <a:p>
            <a:r>
              <a:rPr lang="en-US" dirty="0" smtClean="0"/>
              <a:t>Intern #3: </a:t>
            </a:r>
            <a:r>
              <a:rPr lang="en-US" dirty="0"/>
              <a:t>met </a:t>
            </a:r>
            <a:r>
              <a:rPr lang="en-US" dirty="0" smtClean="0"/>
              <a:t>expectations. </a:t>
            </a:r>
            <a:r>
              <a:rPr lang="en-US" dirty="0"/>
              <a:t>N</a:t>
            </a:r>
            <a:r>
              <a:rPr lang="en-US" dirty="0" smtClean="0"/>
              <a:t>eeded </a:t>
            </a:r>
            <a:r>
              <a:rPr lang="en-US" dirty="0"/>
              <a:t>some prompting with office </a:t>
            </a:r>
            <a:r>
              <a:rPr lang="en-US" dirty="0" err="1"/>
              <a:t>tx</a:t>
            </a:r>
            <a:r>
              <a:rPr lang="en-US" dirty="0"/>
              <a:t> of angina, but done correctly. </a:t>
            </a:r>
            <a:endParaRPr lang="en-US" dirty="0" smtClean="0"/>
          </a:p>
          <a:p>
            <a:r>
              <a:rPr lang="en-US" dirty="0" smtClean="0"/>
              <a:t>Intern #4: No issues, can clearly identify emergent problems in adult medicine easily </a:t>
            </a:r>
          </a:p>
          <a:p>
            <a:r>
              <a:rPr lang="en-US" dirty="0" smtClean="0">
                <a:solidFill>
                  <a:schemeClr val="accent2"/>
                </a:solidFill>
              </a:rPr>
              <a:t>Intern #5</a:t>
            </a:r>
            <a:r>
              <a:rPr lang="en-US" dirty="0" smtClean="0"/>
              <a:t>: adequate performance, met expectations</a:t>
            </a:r>
          </a:p>
          <a:p>
            <a:r>
              <a:rPr lang="en-US" dirty="0" smtClean="0">
                <a:solidFill>
                  <a:schemeClr val="accent2"/>
                </a:solidFill>
              </a:rPr>
              <a:t>Intern #6</a:t>
            </a:r>
            <a:r>
              <a:rPr lang="en-US" dirty="0" smtClean="0"/>
              <a:t>: </a:t>
            </a:r>
            <a:r>
              <a:rPr lang="en-US" dirty="0"/>
              <a:t>met expectations. Can adequately identify adult emergent problems and triage to ED</a:t>
            </a:r>
            <a:r>
              <a:rPr lang="en-US"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normAutofit/>
          </a:bodyPr>
          <a:lstStyle/>
          <a:p>
            <a:r>
              <a:rPr lang="en-US" b="1" dirty="0" smtClean="0"/>
              <a:t>32 YO G3P3 Female at 6 week postpartum visit reports feeling overwhelmed and fatigued.  She is sleeping poorly and has little appetite.  The FOB is in jail again and she has little family around to help her.  She asks for help. She sometimes has thoughts of getting in her car and driving away. </a:t>
            </a:r>
            <a:endParaRPr lang="en-US" dirty="0" smtClean="0"/>
          </a:p>
          <a:p>
            <a:pPr lvl="1"/>
            <a:r>
              <a:rPr lang="en-US" dirty="0" smtClean="0"/>
              <a:t>How should this patient be evaluated?</a:t>
            </a:r>
          </a:p>
          <a:p>
            <a:pPr lvl="1"/>
            <a:r>
              <a:rPr lang="en-US" dirty="0" smtClean="0"/>
              <a:t>What are the next steps in management?</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Template</a:t>
            </a:r>
            <a:endParaRPr lang="en-US" dirty="0"/>
          </a:p>
        </p:txBody>
      </p:sp>
      <p:pic>
        <p:nvPicPr>
          <p:cNvPr id="4" name="Content Placeholder 3" descr="Screen Shot 2017-12-22 at 2.47.51 PM.png"/>
          <p:cNvPicPr>
            <a:picLocks noGrp="1" noChangeAspect="1"/>
          </p:cNvPicPr>
          <p:nvPr>
            <p:ph idx="1"/>
          </p:nvPr>
        </p:nvPicPr>
        <p:blipFill>
          <a:blip r:embed="rId2"/>
          <a:srcRect l="-5329" r="-5329"/>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(Depression)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Intern #1: Marginal </a:t>
            </a:r>
            <a:r>
              <a:rPr lang="en-US" dirty="0"/>
              <a:t>pass overall.  Did not expand on differential, did well with MDD as diagnosis</a:t>
            </a:r>
            <a:r>
              <a:rPr lang="en-US" dirty="0" smtClean="0"/>
              <a:t> </a:t>
            </a:r>
          </a:p>
          <a:p>
            <a:r>
              <a:rPr lang="en-US" dirty="0" smtClean="0">
                <a:solidFill>
                  <a:schemeClr val="accent1"/>
                </a:solidFill>
              </a:rPr>
              <a:t>Intern #2</a:t>
            </a:r>
            <a:r>
              <a:rPr lang="en-US" dirty="0" smtClean="0"/>
              <a:t>: Met </a:t>
            </a:r>
            <a:r>
              <a:rPr lang="en-US" dirty="0"/>
              <a:t>expectations.</a:t>
            </a:r>
            <a:r>
              <a:rPr lang="en-US" dirty="0" smtClean="0"/>
              <a:t> Needed </a:t>
            </a:r>
            <a:r>
              <a:rPr lang="en-US" dirty="0"/>
              <a:t>guidance for other signs of MDD (reading topic</a:t>
            </a:r>
            <a:r>
              <a:rPr lang="en-US" dirty="0" smtClean="0"/>
              <a:t>)</a:t>
            </a:r>
          </a:p>
          <a:p>
            <a:r>
              <a:rPr lang="en-US" dirty="0" smtClean="0"/>
              <a:t>Intern #3: </a:t>
            </a:r>
            <a:r>
              <a:rPr lang="en-US" dirty="0"/>
              <a:t>non-pass </a:t>
            </a:r>
            <a:r>
              <a:rPr lang="en-US" dirty="0" smtClean="0"/>
              <a:t>overall.</a:t>
            </a:r>
            <a:r>
              <a:rPr lang="en-US" dirty="0"/>
              <a:t> </a:t>
            </a:r>
            <a:r>
              <a:rPr lang="en-US" dirty="0" smtClean="0"/>
              <a:t>Meets </a:t>
            </a:r>
            <a:r>
              <a:rPr lang="en-US" dirty="0"/>
              <a:t>expectations with MDD,  but needed coaching and showed lack of experience with PPD.</a:t>
            </a:r>
            <a:r>
              <a:rPr lang="en-US" dirty="0" smtClean="0"/>
              <a:t> Did </a:t>
            </a:r>
            <a:r>
              <a:rPr lang="en-US" dirty="0"/>
              <a:t>not do exam or discuss what needed to be </a:t>
            </a:r>
            <a:r>
              <a:rPr lang="en-US" dirty="0" smtClean="0"/>
              <a:t>done.</a:t>
            </a:r>
          </a:p>
          <a:p>
            <a:r>
              <a:rPr lang="en-US" dirty="0" smtClean="0"/>
              <a:t>Intern #4: </a:t>
            </a:r>
            <a:r>
              <a:rPr lang="en-US" dirty="0"/>
              <a:t>Non-pass overall, due to inability to diagnose post-partum depression or ask relevant questions pertaining to this topic. Tended to use judgmental language, and did not do an appropriate (or any) physical exam.</a:t>
            </a:r>
            <a:endParaRPr lang="en-US" dirty="0" smtClean="0"/>
          </a:p>
          <a:p>
            <a:r>
              <a:rPr lang="en-US" dirty="0" smtClean="0">
                <a:solidFill>
                  <a:schemeClr val="accent2"/>
                </a:solidFill>
              </a:rPr>
              <a:t>Intern #5</a:t>
            </a:r>
            <a:r>
              <a:rPr lang="en-US" dirty="0" smtClean="0"/>
              <a:t>: Non </a:t>
            </a:r>
            <a:r>
              <a:rPr lang="en-US" dirty="0"/>
              <a:t>pass overall.  Appears that the issues were with the post-partum section of this case, but was closer to the mark for MDD.</a:t>
            </a:r>
            <a:r>
              <a:rPr lang="en-US" dirty="0" smtClean="0"/>
              <a:t> </a:t>
            </a:r>
          </a:p>
          <a:p>
            <a:r>
              <a:rPr lang="en-US" dirty="0" smtClean="0">
                <a:solidFill>
                  <a:schemeClr val="accent2"/>
                </a:solidFill>
              </a:rPr>
              <a:t>Intern #6</a:t>
            </a:r>
            <a:r>
              <a:rPr lang="en-US" dirty="0" smtClean="0"/>
              <a:t>: Non</a:t>
            </a:r>
            <a:r>
              <a:rPr lang="en-US" dirty="0"/>
              <a:t>-pass overall.  Global improvement needed. </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#3</a:t>
            </a:r>
            <a:endParaRPr lang="en-US" dirty="0"/>
          </a:p>
        </p:txBody>
      </p:sp>
      <p:sp>
        <p:nvSpPr>
          <p:cNvPr id="3" name="Content Placeholder 2"/>
          <p:cNvSpPr>
            <a:spLocks noGrp="1"/>
          </p:cNvSpPr>
          <p:nvPr>
            <p:ph idx="1"/>
          </p:nvPr>
        </p:nvSpPr>
        <p:spPr/>
        <p:txBody>
          <a:bodyPr>
            <a:normAutofit/>
          </a:bodyPr>
          <a:lstStyle/>
          <a:p>
            <a:r>
              <a:rPr lang="en-US" b="1" dirty="0" smtClean="0"/>
              <a:t>A 58 </a:t>
            </a:r>
            <a:r>
              <a:rPr lang="en-US" b="1" dirty="0" err="1" smtClean="0"/>
              <a:t>y/o</a:t>
            </a:r>
            <a:r>
              <a:rPr lang="en-US" b="1" dirty="0" smtClean="0"/>
              <a:t> female reports to the clinic for a well woman exam.  She has no chronic medical conditions.  She has not seen a doctor for 10 years.  </a:t>
            </a:r>
            <a:endParaRPr lang="en-US" dirty="0" smtClean="0"/>
          </a:p>
          <a:p>
            <a:r>
              <a:rPr lang="en-US" b="1" dirty="0" smtClean="0"/>
              <a:t>What are the recommendations for her?</a:t>
            </a:r>
          </a:p>
          <a:p>
            <a:r>
              <a:rPr lang="en-US" b="1" dirty="0" smtClean="0"/>
              <a:t>She reports that she cannot afford the appropriate screenings-what now?</a:t>
            </a:r>
          </a:p>
          <a:p>
            <a:r>
              <a:rPr lang="en-US" b="1" dirty="0" smtClean="0"/>
              <a:t>She is also a current every day smoker who would like to quit.</a:t>
            </a: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Woman Template</a:t>
            </a:r>
            <a:endParaRPr lang="en-US" dirty="0"/>
          </a:p>
        </p:txBody>
      </p:sp>
      <p:pic>
        <p:nvPicPr>
          <p:cNvPr id="4" name="Content Placeholder 3" descr="Screen Shot 2017-12-23 at 9.55.25 AM.png"/>
          <p:cNvPicPr>
            <a:picLocks noGrp="1" noChangeAspect="1"/>
          </p:cNvPicPr>
          <p:nvPr>
            <p:ph idx="1"/>
          </p:nvPr>
        </p:nvPicPr>
        <p:blipFill>
          <a:blip r:embed="rId2"/>
          <a:srcRect l="-8023" r="-8023"/>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(Preventative Health)</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Intern #1: Met expectations overall, with prompting </a:t>
            </a:r>
          </a:p>
          <a:p>
            <a:r>
              <a:rPr lang="en-US" dirty="0" smtClean="0">
                <a:solidFill>
                  <a:schemeClr val="accent1"/>
                </a:solidFill>
              </a:rPr>
              <a:t>Intern #2</a:t>
            </a:r>
            <a:r>
              <a:rPr lang="en-US" dirty="0" smtClean="0"/>
              <a:t>: Did well overall </a:t>
            </a:r>
          </a:p>
          <a:p>
            <a:r>
              <a:rPr lang="en-US" dirty="0" smtClean="0"/>
              <a:t>Intern #3: Met expectations, needed prompting with some guidelines</a:t>
            </a:r>
          </a:p>
          <a:p>
            <a:r>
              <a:rPr lang="en-US" dirty="0" smtClean="0"/>
              <a:t>Intern #4: Needs improvement in knowing standard of care guidelines and current recommendations. Will need overall guidance in how to look up resources.</a:t>
            </a:r>
          </a:p>
          <a:p>
            <a:r>
              <a:rPr lang="en-US" dirty="0" smtClean="0">
                <a:solidFill>
                  <a:schemeClr val="accent2"/>
                </a:solidFill>
              </a:rPr>
              <a:t>Intern #5</a:t>
            </a:r>
            <a:r>
              <a:rPr lang="en-US" dirty="0" smtClean="0"/>
              <a:t>: Adequate, but needed a lot of prompting Needs more guidance in how to use preventative care guidelines (USPSTF, etc). </a:t>
            </a:r>
          </a:p>
          <a:p>
            <a:r>
              <a:rPr lang="en-US" dirty="0" smtClean="0">
                <a:solidFill>
                  <a:schemeClr val="accent2"/>
                </a:solidFill>
              </a:rPr>
              <a:t>Intern #6</a:t>
            </a:r>
            <a:r>
              <a:rPr lang="en-US" dirty="0" smtClean="0"/>
              <a:t>: Adequate. As previously, needs guidance for community resources. Needed significant prompting for all preventative measures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2017 ITE Results</a:t>
            </a:r>
            <a:endParaRPr lang="en-US" dirty="0"/>
          </a:p>
        </p:txBody>
      </p:sp>
      <p:sp>
        <p:nvSpPr>
          <p:cNvPr id="3" name="Content Placeholder 2"/>
          <p:cNvSpPr>
            <a:spLocks noGrp="1"/>
          </p:cNvSpPr>
          <p:nvPr>
            <p:ph idx="1"/>
          </p:nvPr>
        </p:nvSpPr>
        <p:spPr/>
        <p:txBody>
          <a:bodyPr>
            <a:normAutofit/>
          </a:bodyPr>
          <a:lstStyle/>
          <a:p>
            <a:r>
              <a:rPr lang="en-US" dirty="0" smtClean="0"/>
              <a:t>Our program separates residents into “zones” to best assess the degree of medical knowledge intervention needed</a:t>
            </a:r>
          </a:p>
          <a:p>
            <a:r>
              <a:rPr lang="en-US" dirty="0" smtClean="0"/>
              <a:t>Intern #2 green, Intern #5 red, Intern #6 yellow</a:t>
            </a:r>
          </a:p>
          <a:p>
            <a:pPr lvl="1"/>
            <a:r>
              <a:rPr lang="en-US" dirty="0" smtClean="0"/>
              <a:t>Green zone: &gt;440</a:t>
            </a:r>
          </a:p>
          <a:p>
            <a:pPr lvl="1"/>
            <a:r>
              <a:rPr lang="en-US" dirty="0" smtClean="0"/>
              <a:t>Yellow zone: 350-420</a:t>
            </a:r>
          </a:p>
          <a:p>
            <a:pPr lvl="1"/>
            <a:r>
              <a:rPr lang="en-US" dirty="0" smtClean="0"/>
              <a:t>Red zone: &lt;340</a:t>
            </a: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Conclusions</a:t>
            </a:r>
            <a:endParaRPr lang="en-US" dirty="0"/>
          </a:p>
        </p:txBody>
      </p:sp>
      <p:sp>
        <p:nvSpPr>
          <p:cNvPr id="3" name="Content Placeholder 2"/>
          <p:cNvSpPr>
            <a:spLocks noGrp="1"/>
          </p:cNvSpPr>
          <p:nvPr>
            <p:ph idx="1"/>
          </p:nvPr>
        </p:nvSpPr>
        <p:spPr/>
        <p:txBody>
          <a:bodyPr>
            <a:normAutofit/>
          </a:bodyPr>
          <a:lstStyle/>
          <a:p>
            <a:r>
              <a:rPr lang="en-US" dirty="0" smtClean="0"/>
              <a:t>Intern #2: Only intern who successfully passed all 6 OSCE stations. Also did well in hospital, OMM, and clinic baselines. Did not start the academic year with an IEP. Currently doing well with commendations on rotations.</a:t>
            </a:r>
          </a:p>
          <a:p>
            <a:r>
              <a:rPr lang="en-US" dirty="0" smtClean="0"/>
              <a:t>The OSCE evaluations gave the advisor and the CCC a strong idea that this would not be a resident in difficulty for the coming academic year. </a:t>
            </a:r>
          </a:p>
          <a:p>
            <a:pPr>
              <a:buNone/>
            </a:pPr>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Conclusions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Intern #5: Passed 2 of the 6 OSCE stations, needing significant prompting on 1 station, and was given a non-pass on 3 stations. </a:t>
            </a:r>
          </a:p>
          <a:p>
            <a:r>
              <a:rPr lang="en-US" dirty="0" smtClean="0"/>
              <a:t>Passed OMM baseline, but non-pass on hospital and clinic baselines</a:t>
            </a:r>
          </a:p>
          <a:p>
            <a:r>
              <a:rPr lang="en-US" dirty="0" smtClean="0"/>
              <a:t>Advisor and CCC cautioned that this would be a resident with possible struggles, so advisor started the year with additional meetings and a reading plan for the year</a:t>
            </a:r>
          </a:p>
          <a:p>
            <a:r>
              <a:rPr lang="en-US" dirty="0" smtClean="0"/>
              <a:t>So far, has had adequate performance on almost all hospital rotations </a:t>
            </a:r>
          </a:p>
          <a:p>
            <a:r>
              <a:rPr lang="en-US" dirty="0" smtClean="0"/>
              <a:t>Recent ITE score in red zone will prompt an official IEP for the remainder of the academic year.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Training Exam (ITE)</a:t>
            </a:r>
            <a:endParaRPr lang="en-US" dirty="0"/>
          </a:p>
        </p:txBody>
      </p:sp>
      <p:sp>
        <p:nvSpPr>
          <p:cNvPr id="3" name="Content Placeholder 2"/>
          <p:cNvSpPr>
            <a:spLocks noGrp="1"/>
          </p:cNvSpPr>
          <p:nvPr>
            <p:ph idx="1"/>
          </p:nvPr>
        </p:nvSpPr>
        <p:spPr/>
        <p:txBody>
          <a:bodyPr/>
          <a:lstStyle/>
          <a:p>
            <a:r>
              <a:rPr lang="en-US" dirty="0" smtClean="0"/>
              <a:t>No “Passing Score”</a:t>
            </a:r>
          </a:p>
          <a:p>
            <a:r>
              <a:rPr lang="en-US" dirty="0" smtClean="0"/>
              <a:t>Bayesian Score Predictor – how likely to pass certification exam</a:t>
            </a:r>
          </a:p>
          <a:p>
            <a:pPr marL="0" indent="0">
              <a:buNone/>
            </a:pPr>
            <a:r>
              <a:rPr lang="en-US" sz="2400" dirty="0" smtClean="0"/>
              <a:t>	https://</a:t>
            </a:r>
            <a:r>
              <a:rPr lang="en-US" sz="2400" dirty="0" err="1" smtClean="0"/>
              <a:t>cbas.theabfm.org</a:t>
            </a:r>
            <a:r>
              <a:rPr lang="en-US" sz="2400" dirty="0" smtClean="0"/>
              <a:t>/</a:t>
            </a:r>
            <a:r>
              <a:rPr lang="en-US" sz="2400" dirty="0" err="1" smtClean="0"/>
              <a:t>BayesianPrediction.aspx</a:t>
            </a:r>
            <a:endParaRPr lang="en-US" sz="2400" dirty="0" smtClean="0"/>
          </a:p>
          <a:p>
            <a:endParaRPr lang="en-US" dirty="0" smtClean="0"/>
          </a:p>
          <a:p>
            <a:r>
              <a:rPr lang="en-US" dirty="0" smtClean="0"/>
              <a:t>Residents show gains each year of residency </a:t>
            </a:r>
          </a:p>
          <a:p>
            <a:r>
              <a:rPr lang="en-US" dirty="0"/>
              <a:t>B</a:t>
            </a:r>
            <a:r>
              <a:rPr lang="en-US" dirty="0" smtClean="0"/>
              <a:t>iggest gain between years 1 and 2</a:t>
            </a:r>
            <a:endParaRPr lang="en-US" dirty="0"/>
          </a:p>
        </p:txBody>
      </p:sp>
    </p:spTree>
    <p:extLst>
      <p:ext uri="{BB962C8B-B14F-4D97-AF65-F5344CB8AC3E}">
        <p14:creationId xmlns:p14="http://schemas.microsoft.com/office/powerpoint/2010/main" val="196627190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Selected Conclusions</a:t>
            </a:r>
            <a:endParaRPr lang="en-US" dirty="0"/>
          </a:p>
        </p:txBody>
      </p:sp>
      <p:sp>
        <p:nvSpPr>
          <p:cNvPr id="3" name="Content Placeholder 2"/>
          <p:cNvSpPr>
            <a:spLocks noGrp="1"/>
          </p:cNvSpPr>
          <p:nvPr>
            <p:ph idx="1"/>
          </p:nvPr>
        </p:nvSpPr>
        <p:spPr/>
        <p:txBody>
          <a:bodyPr>
            <a:normAutofit/>
          </a:bodyPr>
          <a:lstStyle/>
          <a:p>
            <a:r>
              <a:rPr lang="en-US" dirty="0" smtClean="0"/>
              <a:t>Intern #6: Non-pass on 2 stations, adequate performance on the other 4.</a:t>
            </a:r>
          </a:p>
          <a:p>
            <a:r>
              <a:rPr lang="en-US" dirty="0" smtClean="0"/>
              <a:t>Passed clinical and OMM baselines, was given a marginal pass on hospital baseline</a:t>
            </a:r>
          </a:p>
          <a:p>
            <a:r>
              <a:rPr lang="en-US" dirty="0" smtClean="0"/>
              <a:t>No initial learning plan in place.</a:t>
            </a:r>
          </a:p>
          <a:p>
            <a:r>
              <a:rPr lang="en-US" dirty="0" smtClean="0"/>
              <a:t>Yellow zone on ITE with marginal pass on some hospital rotations, now has IEP for the rest of the year based on CCC recommendations.</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Brian </a:t>
            </a:r>
            <a:r>
              <a:rPr lang="en-US" dirty="0" err="1" smtClean="0"/>
              <a:t>Veauthier</a:t>
            </a:r>
            <a:r>
              <a:rPr lang="en-US" dirty="0" smtClean="0"/>
              <a:t>, MD (University of Wyoming Family Medicine Residency-Casper)</a:t>
            </a:r>
          </a:p>
          <a:p>
            <a:r>
              <a:rPr lang="en-US" dirty="0" smtClean="0"/>
              <a:t>Nancy Stevens, MD</a:t>
            </a:r>
          </a:p>
          <a:p>
            <a:r>
              <a:rPr lang="en-US" dirty="0" err="1" smtClean="0"/>
              <a:t>Ardis</a:t>
            </a:r>
            <a:r>
              <a:rPr lang="en-US" dirty="0" smtClean="0"/>
              <a:t> Davis and Marcia McGuire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sp>
        <p:nvSpPr>
          <p:cNvPr id="3" name="Content Placeholder 2"/>
          <p:cNvSpPr>
            <a:spLocks noGrp="1"/>
          </p:cNvSpPr>
          <p:nvPr>
            <p:ph idx="1"/>
          </p:nvPr>
        </p:nvSpPr>
        <p:spPr/>
        <p:txBody>
          <a:bodyPr/>
          <a:lstStyle/>
          <a:p>
            <a:r>
              <a:rPr lang="en-US" dirty="0"/>
              <a:t>Kelli Christensen, MD </a:t>
            </a:r>
            <a:r>
              <a:rPr lang="mr-IN" dirty="0"/>
              <a:t>–</a:t>
            </a:r>
            <a:r>
              <a:rPr lang="en-US" dirty="0"/>
              <a:t> Idaho State University Family Medicine Residency, Pocatello, ID</a:t>
            </a:r>
          </a:p>
          <a:p>
            <a:r>
              <a:rPr lang="en-US" dirty="0"/>
              <a:t>A.J. </a:t>
            </a:r>
            <a:r>
              <a:rPr lang="en-US" dirty="0" err="1"/>
              <a:t>Weinhold</a:t>
            </a:r>
            <a:r>
              <a:rPr lang="en-US" dirty="0"/>
              <a:t>, MD </a:t>
            </a:r>
            <a:r>
              <a:rPr lang="mr-IN" dirty="0"/>
              <a:t>–</a:t>
            </a:r>
            <a:r>
              <a:rPr lang="en-US" dirty="0"/>
              <a:t> Idaho State University Family Medicine Residency, Pocatello, ID</a:t>
            </a:r>
          </a:p>
          <a:p>
            <a:r>
              <a:rPr lang="en-US" dirty="0" err="1"/>
              <a:t>Laila</a:t>
            </a:r>
            <a:r>
              <a:rPr lang="en-US" dirty="0"/>
              <a:t> </a:t>
            </a:r>
            <a:r>
              <a:rPr lang="en-US" dirty="0" err="1"/>
              <a:t>Siddiqui</a:t>
            </a:r>
            <a:r>
              <a:rPr lang="en-US" dirty="0"/>
              <a:t>, MD </a:t>
            </a:r>
            <a:r>
              <a:rPr lang="mr-IN" dirty="0"/>
              <a:t>–</a:t>
            </a:r>
            <a:r>
              <a:rPr lang="en-US" dirty="0"/>
              <a:t> Community Health Care Family Medicine Residency, Tacoma, WA</a:t>
            </a:r>
          </a:p>
          <a:p>
            <a:r>
              <a:rPr lang="en-US" dirty="0"/>
              <a:t>Shannon Waterman, MD </a:t>
            </a:r>
            <a:r>
              <a:rPr lang="mr-IN" dirty="0"/>
              <a:t>–</a:t>
            </a:r>
            <a:r>
              <a:rPr lang="en-US" dirty="0"/>
              <a:t> Swedish Family Medicine Cherry Hill, Seattle</a:t>
            </a:r>
            <a:r>
              <a:rPr lang="en-US"/>
              <a:t>, </a:t>
            </a:r>
            <a:r>
              <a:rPr lang="en-US" smtClean="0"/>
              <a:t>WA</a:t>
            </a:r>
            <a:endParaRPr lang="en-US" dirty="0"/>
          </a:p>
        </p:txBody>
      </p:sp>
    </p:spTree>
    <p:extLst>
      <p:ext uri="{BB962C8B-B14F-4D97-AF65-F5344CB8AC3E}">
        <p14:creationId xmlns:p14="http://schemas.microsoft.com/office/powerpoint/2010/main" val="1173628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55601" y="0"/>
            <a:ext cx="11453731" cy="6858000"/>
          </a:xfrm>
          <a:prstGeom prst="rect">
            <a:avLst/>
          </a:prstGeom>
        </p:spPr>
      </p:pic>
    </p:spTree>
    <p:extLst>
      <p:ext uri="{BB962C8B-B14F-4D97-AF65-F5344CB8AC3E}">
        <p14:creationId xmlns:p14="http://schemas.microsoft.com/office/powerpoint/2010/main" val="122065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00668" y="0"/>
            <a:ext cx="9972483" cy="6858000"/>
          </a:xfrm>
          <a:prstGeom prst="rect">
            <a:avLst/>
          </a:prstGeom>
        </p:spPr>
      </p:pic>
    </p:spTree>
    <p:extLst>
      <p:ext uri="{BB962C8B-B14F-4D97-AF65-F5344CB8AC3E}">
        <p14:creationId xmlns:p14="http://schemas.microsoft.com/office/powerpoint/2010/main" val="21574557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72535" y="0"/>
            <a:ext cx="11414343" cy="6858000"/>
          </a:xfrm>
          <a:prstGeom prst="rect">
            <a:avLst/>
          </a:prstGeom>
        </p:spPr>
      </p:pic>
    </p:spTree>
    <p:extLst>
      <p:ext uri="{BB962C8B-B14F-4D97-AF65-F5344CB8AC3E}">
        <p14:creationId xmlns:p14="http://schemas.microsoft.com/office/powerpoint/2010/main" val="15406528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Training Exam (ITE)</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smtClean="0"/>
              <a:t>Intended to show progress</a:t>
            </a:r>
          </a:p>
          <a:p>
            <a:r>
              <a:rPr lang="en-US" dirty="0"/>
              <a:t>M</a:t>
            </a:r>
            <a:r>
              <a:rPr lang="en-US" dirty="0" smtClean="0"/>
              <a:t>ean growth </a:t>
            </a:r>
          </a:p>
          <a:p>
            <a:pPr lvl="1"/>
            <a:r>
              <a:rPr lang="en-US" b="1" dirty="0" smtClean="0"/>
              <a:t>PGY1 to PGY2 was 52 points</a:t>
            </a:r>
          </a:p>
          <a:p>
            <a:pPr lvl="1"/>
            <a:r>
              <a:rPr lang="en-US" b="1" dirty="0" smtClean="0"/>
              <a:t>PGY2 to PGY3 was 34 points</a:t>
            </a:r>
            <a:endParaRPr lang="en-US" dirty="0" smtClean="0"/>
          </a:p>
          <a:p>
            <a:pPr lvl="1"/>
            <a:r>
              <a:rPr lang="en-US" b="1" dirty="0" smtClean="0"/>
              <a:t>PGY3 to initial certification was 27 points</a:t>
            </a:r>
            <a:r>
              <a:rPr lang="en-US" dirty="0" smtClean="0"/>
              <a:t>. </a:t>
            </a:r>
          </a:p>
          <a:p>
            <a:pPr lvl="1"/>
            <a:endParaRPr lang="en-US" dirty="0" smtClean="0"/>
          </a:p>
          <a:p>
            <a:r>
              <a:rPr lang="en-US" dirty="0" smtClean="0"/>
              <a:t>Very good sensitivity and positive</a:t>
            </a:r>
            <a:r>
              <a:rPr lang="en-US" baseline="0" dirty="0" smtClean="0"/>
              <a:t> predictive value. </a:t>
            </a:r>
          </a:p>
          <a:p>
            <a:pPr lvl="1"/>
            <a:r>
              <a:rPr lang="en-US" b="1" baseline="0" dirty="0" smtClean="0"/>
              <a:t>S</a:t>
            </a:r>
            <a:r>
              <a:rPr lang="en-US" b="1" dirty="0" smtClean="0"/>
              <a:t>ensitivity .91</a:t>
            </a:r>
          </a:p>
          <a:p>
            <a:pPr lvl="1"/>
            <a:r>
              <a:rPr lang="en-US" dirty="0" smtClean="0"/>
              <a:t>Specificity .47</a:t>
            </a:r>
          </a:p>
          <a:p>
            <a:pPr lvl="1"/>
            <a:r>
              <a:rPr lang="en-US" b="1" dirty="0" smtClean="0"/>
              <a:t>Positive predictive value .96</a:t>
            </a:r>
          </a:p>
          <a:p>
            <a:pPr lvl="1"/>
            <a:r>
              <a:rPr lang="en-US" dirty="0" smtClean="0"/>
              <a:t>Negative predictive value were</a:t>
            </a:r>
            <a:r>
              <a:rPr lang="en-US" baseline="0" dirty="0" smtClean="0"/>
              <a:t> </a:t>
            </a:r>
            <a:r>
              <a:rPr lang="en-US" dirty="0" smtClean="0"/>
              <a:t>.27</a:t>
            </a:r>
          </a:p>
        </p:txBody>
      </p:sp>
      <p:sp>
        <p:nvSpPr>
          <p:cNvPr id="4" name="TextBox 3"/>
          <p:cNvSpPr txBox="1"/>
          <p:nvPr/>
        </p:nvSpPr>
        <p:spPr>
          <a:xfrm>
            <a:off x="609602" y="6211672"/>
            <a:ext cx="3059927" cy="646331"/>
          </a:xfrm>
          <a:prstGeom prst="rect">
            <a:avLst/>
          </a:prstGeom>
          <a:noFill/>
        </p:spPr>
        <p:txBody>
          <a:bodyPr wrap="none" rtlCol="0">
            <a:spAutoFit/>
          </a:bodyPr>
          <a:lstStyle/>
          <a:p>
            <a:r>
              <a:rPr lang="nb-NO" dirty="0" smtClean="0">
                <a:solidFill>
                  <a:prstClr val="black"/>
                </a:solidFill>
                <a:latin typeface="Calibri"/>
              </a:rPr>
              <a:t>(</a:t>
            </a:r>
            <a:r>
              <a:rPr lang="nb-NO" dirty="0" err="1" smtClean="0">
                <a:solidFill>
                  <a:prstClr val="black"/>
                </a:solidFill>
                <a:latin typeface="Calibri"/>
              </a:rPr>
              <a:t>Fam</a:t>
            </a:r>
            <a:r>
              <a:rPr lang="nb-NO" dirty="0" smtClean="0">
                <a:solidFill>
                  <a:prstClr val="black"/>
                </a:solidFill>
                <a:latin typeface="Calibri"/>
              </a:rPr>
              <a:t> Med 2015;47(5):349-56.)</a:t>
            </a:r>
            <a:endParaRPr lang="en-US" dirty="0" smtClean="0">
              <a:solidFill>
                <a:prstClr val="black"/>
              </a:solidFill>
              <a:latin typeface="Calibri"/>
            </a:endParaRPr>
          </a:p>
          <a:p>
            <a:endParaRPr lang="en-US" dirty="0">
              <a:solidFill>
                <a:prstClr val="black"/>
              </a:solidFill>
              <a:latin typeface="Calibri"/>
            </a:endParaRPr>
          </a:p>
        </p:txBody>
      </p:sp>
    </p:spTree>
    <p:extLst>
      <p:ext uri="{BB962C8B-B14F-4D97-AF65-F5344CB8AC3E}">
        <p14:creationId xmlns:p14="http://schemas.microsoft.com/office/powerpoint/2010/main" val="1481187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830</TotalTime>
  <Words>2989</Words>
  <Application>Microsoft Macintosh PowerPoint</Application>
  <PresentationFormat>Custom</PresentationFormat>
  <Paragraphs>346</Paragraphs>
  <Slides>52</Slides>
  <Notes>24</Notes>
  <HiddenSlides>0</HiddenSlides>
  <MMClips>0</MMClips>
  <ScaleCrop>false</ScaleCrop>
  <HeadingPairs>
    <vt:vector size="4" baseType="variant">
      <vt:variant>
        <vt:lpstr>Theme</vt:lpstr>
      </vt:variant>
      <vt:variant>
        <vt:i4>5</vt:i4>
      </vt:variant>
      <vt:variant>
        <vt:lpstr>Slide Titles</vt:lpstr>
      </vt:variant>
      <vt:variant>
        <vt:i4>52</vt:i4>
      </vt:variant>
    </vt:vector>
  </HeadingPairs>
  <TitlesOfParts>
    <vt:vector size="57" baseType="lpstr">
      <vt:lpstr>Organic</vt:lpstr>
      <vt:lpstr>Office Theme</vt:lpstr>
      <vt:lpstr>Perception</vt:lpstr>
      <vt:lpstr>1_Perception</vt:lpstr>
      <vt:lpstr>1_Office Theme</vt:lpstr>
      <vt:lpstr>Program Support for In-Training Exams:  Individual Education Plans and OSCEs</vt:lpstr>
      <vt:lpstr>ABFM ITE – What is it?</vt:lpstr>
      <vt:lpstr>In Training Exam (ITE)</vt:lpstr>
      <vt:lpstr>PowerPoint Presentation</vt:lpstr>
      <vt:lpstr>In Training Exam (ITE)</vt:lpstr>
      <vt:lpstr>PowerPoint Presentation</vt:lpstr>
      <vt:lpstr>PowerPoint Presentation</vt:lpstr>
      <vt:lpstr>PowerPoint Presentation</vt:lpstr>
      <vt:lpstr>In Training Exam (ITE)</vt:lpstr>
      <vt:lpstr>In Training Exam (ITE)</vt:lpstr>
      <vt:lpstr>Academic Individual Educational Plans</vt:lpstr>
      <vt:lpstr>Academic Assessment at ISUFMR</vt:lpstr>
      <vt:lpstr>History of Academic Remediation at ISUFMR</vt:lpstr>
      <vt:lpstr>Audience Question…</vt:lpstr>
      <vt:lpstr>Goals For Developing An Academic IEP</vt:lpstr>
      <vt:lpstr>Methods of Development</vt:lpstr>
      <vt:lpstr>Tool For Intervention</vt:lpstr>
      <vt:lpstr>PowerPoint Presentation</vt:lpstr>
      <vt:lpstr>PowerPoint Presentation</vt:lpstr>
      <vt:lpstr>Process For Intervention</vt:lpstr>
      <vt:lpstr>Trial of IEP Intervention</vt:lpstr>
      <vt:lpstr>Lessons Learned</vt:lpstr>
      <vt:lpstr>Did it help?</vt:lpstr>
      <vt:lpstr>Further Tweaking…</vt:lpstr>
      <vt:lpstr>Audience Question…</vt:lpstr>
      <vt:lpstr>Need For Intervention?</vt:lpstr>
      <vt:lpstr>PowerPoint Presentation</vt:lpstr>
      <vt:lpstr>Audience Question…</vt:lpstr>
      <vt:lpstr>PowerPoint Presentation</vt:lpstr>
      <vt:lpstr>Next Steps</vt:lpstr>
      <vt:lpstr>Questions?</vt:lpstr>
      <vt:lpstr>OSCEs for Interns: An assessment of Baseline Knowledge</vt:lpstr>
      <vt:lpstr>About CHC Tacoma</vt:lpstr>
      <vt:lpstr>Why do OSCEs, anyway?</vt:lpstr>
      <vt:lpstr>Evidence-Based</vt:lpstr>
      <vt:lpstr>ACGME required</vt:lpstr>
      <vt:lpstr>Topic Choices</vt:lpstr>
      <vt:lpstr>Sample Scenario</vt:lpstr>
      <vt:lpstr>Sample Template</vt:lpstr>
      <vt:lpstr>Results (Chest Pain)</vt:lpstr>
      <vt:lpstr>Scenario #2</vt:lpstr>
      <vt:lpstr>Depression Template</vt:lpstr>
      <vt:lpstr>Results (Depression)</vt:lpstr>
      <vt:lpstr>Scenario #3</vt:lpstr>
      <vt:lpstr>Well Woman Template</vt:lpstr>
      <vt:lpstr>Results (Preventative Health)</vt:lpstr>
      <vt:lpstr>2017 ITE Results</vt:lpstr>
      <vt:lpstr>Selected Conclusions</vt:lpstr>
      <vt:lpstr>Selected Conclusions</vt:lpstr>
      <vt:lpstr>Selected Conclusions</vt:lpstr>
      <vt:lpstr>Acknowledgements</vt:lpstr>
      <vt:lpstr>Questions and Discussion</vt:lpstr>
    </vt:vector>
  </TitlesOfParts>
  <Company>Idaho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Marcia McGuire</cp:lastModifiedBy>
  <cp:revision>70</cp:revision>
  <dcterms:created xsi:type="dcterms:W3CDTF">2017-10-27T17:10:07Z</dcterms:created>
  <dcterms:modified xsi:type="dcterms:W3CDTF">2018-01-02T19:21:49Z</dcterms:modified>
</cp:coreProperties>
</file>