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5" r:id="rId1"/>
    <p:sldMasterId id="2147483667" r:id="rId2"/>
  </p:sldMasterIdLst>
  <p:notesMasterIdLst>
    <p:notesMasterId r:id="rId4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88" r:id="rId11"/>
    <p:sldId id="289" r:id="rId12"/>
    <p:sldId id="264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275" r:id="rId32"/>
    <p:sldId id="276" r:id="rId33"/>
    <p:sldId id="277" r:id="rId34"/>
    <p:sldId id="278" r:id="rId35"/>
    <p:sldId id="280" r:id="rId36"/>
    <p:sldId id="282" r:id="rId37"/>
    <p:sldId id="283" r:id="rId38"/>
    <p:sldId id="285" r:id="rId39"/>
    <p:sldId id="286" r:id="rId40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nf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4" d="100"/>
          <a:sy n="134" d="100"/>
        </p:scale>
        <p:origin x="-72" y="-2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commentAuthors" Target="commentAuthors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0531211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Link to the Unique Session URL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2C4C8-FEEC-47B1-8EE8-F9FC549D6292}" type="datetimeFigureOut">
              <a:rPr lang="en-US" smtClean="0"/>
              <a:t>4/2/18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AE04F-EE90-44DE-8557-825715218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01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2C4C8-FEEC-47B1-8EE8-F9FC549D6292}" type="datetimeFigureOut">
              <a:rPr lang="en-US" smtClean="0"/>
              <a:t>4/2/18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AE04F-EE90-44DE-8557-825715218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58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2C4C8-FEEC-47B1-8EE8-F9FC549D6292}" type="datetimeFigureOut">
              <a:rPr lang="en-US" smtClean="0"/>
              <a:t>4/2/18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AE04F-EE90-44DE-8557-825715218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74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DC87-6D6D-4033-839A-72805FBC8DE7}" type="datetimeFigureOut">
              <a:rPr lang="en-US" smtClean="0"/>
              <a:t>4/2/18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43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DC87-6D6D-4033-839A-72805FBC8DE7}" type="datetimeFigureOut">
              <a:rPr lang="en-US" smtClean="0"/>
              <a:t>4/2/18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28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DC87-6D6D-4033-839A-72805FBC8DE7}" type="datetimeFigureOut">
              <a:rPr lang="en-US" smtClean="0"/>
              <a:t>4/2/18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92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DC87-6D6D-4033-839A-72805FBC8DE7}" type="datetimeFigureOut">
              <a:rPr lang="en-US" smtClean="0"/>
              <a:t>4/2/18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60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DC87-6D6D-4033-839A-72805FBC8DE7}" type="datetimeFigureOut">
              <a:rPr lang="en-US" smtClean="0"/>
              <a:t>4/2/18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49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DC87-6D6D-4033-839A-72805FBC8DE7}" type="datetimeFigureOut">
              <a:rPr lang="en-US" smtClean="0"/>
              <a:t>4/2/18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16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DC87-6D6D-4033-839A-72805FBC8DE7}" type="datetimeFigureOut">
              <a:rPr lang="en-US" smtClean="0"/>
              <a:t>4/2/18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242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DC87-6D6D-4033-839A-72805FBC8DE7}" type="datetimeFigureOut">
              <a:rPr lang="en-US" smtClean="0"/>
              <a:t>4/2/18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76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2C4C8-FEEC-47B1-8EE8-F9FC549D6292}" type="datetimeFigureOut">
              <a:rPr lang="en-US" smtClean="0"/>
              <a:t>4/2/18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AE04F-EE90-44DE-8557-825715218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444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DC87-6D6D-4033-839A-72805FBC8DE7}" type="datetimeFigureOut">
              <a:rPr lang="en-US" smtClean="0"/>
              <a:t>4/2/18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227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DC87-6D6D-4033-839A-72805FBC8DE7}" type="datetimeFigureOut">
              <a:rPr lang="en-US" smtClean="0"/>
              <a:t>4/2/18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285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DC87-6D6D-4033-839A-72805FBC8DE7}" type="datetimeFigureOut">
              <a:rPr lang="en-US" smtClean="0"/>
              <a:t>4/2/18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623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200150"/>
            <a:ext cx="4038600" cy="3394473"/>
          </a:xfrm>
          <a:prstGeom prst="rect">
            <a:avLst/>
          </a:prstGeom>
        </p:spPr>
        <p:txBody>
          <a:bodyPr/>
          <a:lstStyle>
            <a:lvl1pPr>
              <a:spcBef>
                <a:spcPts val="400"/>
              </a:spcBef>
              <a:defRPr sz="2000"/>
            </a:lvl1pPr>
            <a:lvl2pPr marL="742950" indent="-285750">
              <a:spcBef>
                <a:spcPts val="400"/>
              </a:spcBef>
              <a:defRPr sz="2000"/>
            </a:lvl2pPr>
            <a:lvl3pPr marL="1143000" indent="-228600">
              <a:spcBef>
                <a:spcPts val="400"/>
              </a:spcBef>
              <a:defRPr sz="2000"/>
            </a:lvl3pPr>
            <a:lvl4pPr marL="1600200" indent="-228600">
              <a:spcBef>
                <a:spcPts val="400"/>
              </a:spcBef>
              <a:defRPr sz="2000"/>
            </a:lvl4pPr>
            <a:lvl5pPr marL="2057400" indent="-228600">
              <a:spcBef>
                <a:spcPts val="400"/>
              </a:spcBef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57200" y="4783585"/>
            <a:ext cx="273656" cy="26425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dirty="0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2C4C8-FEEC-47B1-8EE8-F9FC549D6292}" type="datetimeFigureOut">
              <a:rPr lang="en-US" smtClean="0"/>
              <a:t>4/2/18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AE04F-EE90-44DE-8557-825715218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03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2C4C8-FEEC-47B1-8EE8-F9FC549D6292}" type="datetimeFigureOut">
              <a:rPr lang="en-US" smtClean="0"/>
              <a:t>4/2/18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AE04F-EE90-44DE-8557-825715218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468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2C4C8-FEEC-47B1-8EE8-F9FC549D6292}" type="datetimeFigureOut">
              <a:rPr lang="en-US" smtClean="0"/>
              <a:t>4/2/18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AE04F-EE90-44DE-8557-825715218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23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2C4C8-FEEC-47B1-8EE8-F9FC549D6292}" type="datetimeFigureOut">
              <a:rPr lang="en-US" smtClean="0"/>
              <a:t>4/2/18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AE04F-EE90-44DE-8557-825715218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2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2C4C8-FEEC-47B1-8EE8-F9FC549D6292}" type="datetimeFigureOut">
              <a:rPr lang="en-US" smtClean="0"/>
              <a:t>4/2/18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AE04F-EE90-44DE-8557-825715218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28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2C4C8-FEEC-47B1-8EE8-F9FC549D6292}" type="datetimeFigureOut">
              <a:rPr lang="en-US" smtClean="0"/>
              <a:t>4/2/18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AE04F-EE90-44DE-8557-825715218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4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2C4C8-FEEC-47B1-8EE8-F9FC549D6292}" type="datetimeFigureOut">
              <a:rPr lang="en-US" smtClean="0"/>
              <a:t>4/2/18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AE04F-EE90-44DE-8557-825715218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8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2C4C8-FEEC-47B1-8EE8-F9FC549D6292}" type="datetimeFigureOut">
              <a:rPr lang="en-US" smtClean="0"/>
              <a:t>4/2/18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AE04F-EE90-44DE-8557-825715218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54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DDC87-6D6D-4033-839A-72805FBC8DE7}" type="datetimeFigureOut">
              <a:rPr lang="en-US" smtClean="0"/>
              <a:t>4/2/18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34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742950"/>
            <a:ext cx="628409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Foundational Faculty Training:</a:t>
            </a:r>
          </a:p>
          <a:p>
            <a:pPr algn="ctr"/>
            <a:r>
              <a:rPr lang="en-US" sz="3600" dirty="0" smtClean="0"/>
              <a:t>Using the STFM</a:t>
            </a:r>
          </a:p>
          <a:p>
            <a:pPr algn="ctr"/>
            <a:r>
              <a:rPr lang="en-US" sz="3600" dirty="0" smtClean="0"/>
              <a:t>Residency Faculty Fundamentals</a:t>
            </a:r>
          </a:p>
          <a:p>
            <a:pPr algn="ctr"/>
            <a:r>
              <a:rPr lang="en-US" sz="3600" dirty="0" smtClean="0"/>
              <a:t>Certificate Program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33800" y="3844688"/>
            <a:ext cx="1891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Emily Walters</a:t>
            </a:r>
          </a:p>
          <a:p>
            <a:pPr algn="ctr"/>
            <a:r>
              <a:rPr lang="en-US" dirty="0" smtClean="0"/>
              <a:t>Russell Maier, MD</a:t>
            </a:r>
            <a:endParaRPr lang="en-US" dirty="0"/>
          </a:p>
        </p:txBody>
      </p:sp>
      <p:sp>
        <p:nvSpPr>
          <p:cNvPr id="4" name="AutoShape 2" descr="Image result for foundatio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57550"/>
            <a:ext cx="26289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40220"/>
            <a:ext cx="2459352" cy="100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EXPENSIVE and limited options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0"/>
            <a:ext cx="6096000" cy="3394473"/>
          </a:xfrm>
        </p:spPr>
        <p:txBody>
          <a:bodyPr/>
          <a:lstStyle/>
          <a:p>
            <a:r>
              <a:rPr lang="en-US" dirty="0" smtClean="0"/>
              <a:t>It costs time and money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Where do you get training?</a:t>
            </a:r>
          </a:p>
          <a:p>
            <a:pPr lvl="1"/>
            <a:r>
              <a:rPr lang="en-US" dirty="0" smtClean="0"/>
              <a:t>WWAMI Fellowship</a:t>
            </a:r>
          </a:p>
          <a:p>
            <a:pPr lvl="1"/>
            <a:r>
              <a:rPr lang="en-US" dirty="0" smtClean="0"/>
              <a:t>WWAMI Certificate Program</a:t>
            </a:r>
          </a:p>
          <a:p>
            <a:pPr lvl="1"/>
            <a:r>
              <a:rPr lang="en-US" dirty="0" smtClean="0"/>
              <a:t>WWAMI Webinars</a:t>
            </a:r>
          </a:p>
          <a:p>
            <a:pPr lvl="1"/>
            <a:r>
              <a:rPr lang="en-US" dirty="0" smtClean="0"/>
              <a:t>WWAMI Conferences</a:t>
            </a:r>
          </a:p>
          <a:p>
            <a:pPr lvl="1"/>
            <a:r>
              <a:rPr lang="en-US" dirty="0" smtClean="0"/>
              <a:t>STFM Annual and MSE, PDW, RPS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91200" y="1200150"/>
            <a:ext cx="2871140" cy="338812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94113752"/>
      </p:ext>
    </p:extLst>
  </p:cSld>
  <p:clrMapOvr>
    <a:masterClrMapping/>
  </p:clrMapOvr>
  <p:transition xmlns:p14="http://schemas.microsoft.com/office/powerpoint/2010/main"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Need for Intervention!</a:t>
            </a:r>
          </a:p>
        </p:txBody>
      </p:sp>
      <p:sp>
        <p:nvSpPr>
          <p:cNvPr id="102" name="Content Placeholder 2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2012 study by </a:t>
            </a:r>
            <a:r>
              <a:rPr dirty="0" err="1"/>
              <a:t>Danilkewich</a:t>
            </a:r>
            <a:r>
              <a:rPr dirty="0"/>
              <a:t> </a:t>
            </a:r>
          </a:p>
          <a:p>
            <a:r>
              <a:rPr dirty="0"/>
              <a:t>Faculty with 5 years of experience or less </a:t>
            </a:r>
          </a:p>
          <a:p>
            <a:r>
              <a:rPr dirty="0"/>
              <a:t>Identified as needs:</a:t>
            </a:r>
          </a:p>
          <a:p>
            <a:pPr lvl="1"/>
            <a:r>
              <a:rPr dirty="0"/>
              <a:t>Teaching</a:t>
            </a:r>
          </a:p>
          <a:p>
            <a:pPr lvl="1"/>
            <a:r>
              <a:rPr dirty="0"/>
              <a:t>Developing Scholarly Activities</a:t>
            </a:r>
          </a:p>
          <a:p>
            <a:pPr lvl="1"/>
            <a:r>
              <a:rPr dirty="0"/>
              <a:t>Career Development</a:t>
            </a:r>
          </a:p>
        </p:txBody>
      </p:sp>
      <p:sp>
        <p:nvSpPr>
          <p:cNvPr id="103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457200" y="4783585"/>
            <a:ext cx="381000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 dirty="0"/>
          </a:p>
        </p:txBody>
      </p:sp>
      <p:pic>
        <p:nvPicPr>
          <p:cNvPr id="104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33448" y="1352550"/>
            <a:ext cx="4253351" cy="2821391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TextBox 6"/>
          <p:cNvSpPr txBox="1"/>
          <p:nvPr/>
        </p:nvSpPr>
        <p:spPr>
          <a:xfrm>
            <a:off x="4318573" y="4178490"/>
            <a:ext cx="4483100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/>
            </a:lvl1pPr>
          </a:lstStyle>
          <a:p>
            <a:pPr algn="ctr"/>
            <a:r>
              <a:rPr dirty="0" err="1"/>
              <a:t>Danilkewich</a:t>
            </a:r>
            <a:r>
              <a:rPr dirty="0"/>
              <a:t> A, et al. Implementing an evidence-informed faculty development program. Can Fam Physician. 2012 Jun; 58(6):e337-43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630936">
              <a:defRPr sz="2691"/>
            </a:lvl1pPr>
          </a:lstStyle>
          <a:p>
            <a:r>
              <a:rPr dirty="0"/>
              <a:t>Polling Question - How do you currently educate new faculty?</a:t>
            </a:r>
          </a:p>
        </p:txBody>
      </p:sp>
      <p:sp>
        <p:nvSpPr>
          <p:cNvPr id="11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372791"/>
            <a:ext cx="8229600" cy="33944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buFontTx/>
              <a:buAutoNum type="alphaUcPeriod"/>
            </a:pPr>
            <a:r>
              <a:rPr sz="2400" dirty="0"/>
              <a:t>Formal faculty development fellowship</a:t>
            </a:r>
          </a:p>
          <a:p>
            <a:pPr marL="514350" indent="-514350">
              <a:lnSpc>
                <a:spcPct val="90000"/>
              </a:lnSpc>
              <a:buFontTx/>
              <a:buAutoNum type="alphaUcPeriod"/>
            </a:pPr>
            <a:r>
              <a:rPr sz="2400" dirty="0"/>
              <a:t>Institution-based education</a:t>
            </a:r>
          </a:p>
          <a:p>
            <a:pPr marL="514350" indent="-514350">
              <a:lnSpc>
                <a:spcPct val="90000"/>
              </a:lnSpc>
              <a:buFontTx/>
              <a:buAutoNum type="alphaUcPeriod"/>
            </a:pPr>
            <a:r>
              <a:rPr sz="2400" dirty="0"/>
              <a:t>Peer mentoring</a:t>
            </a:r>
          </a:p>
          <a:p>
            <a:pPr marL="514350" indent="-514350">
              <a:lnSpc>
                <a:spcPct val="90000"/>
              </a:lnSpc>
              <a:buFontTx/>
              <a:buAutoNum type="alphaUcPeriod"/>
            </a:pPr>
            <a:r>
              <a:rPr sz="2400" dirty="0"/>
              <a:t>Conference attendance (STFM, PDW, etc.)</a:t>
            </a:r>
          </a:p>
          <a:p>
            <a:pPr marL="514350" indent="-514350">
              <a:lnSpc>
                <a:spcPct val="90000"/>
              </a:lnSpc>
              <a:buFontTx/>
              <a:buAutoNum type="alphaUcPeriod"/>
            </a:pPr>
            <a:r>
              <a:rPr sz="2400" dirty="0"/>
              <a:t>Online education</a:t>
            </a:r>
          </a:p>
        </p:txBody>
      </p:sp>
      <p:sp>
        <p:nvSpPr>
          <p:cNvPr id="114" name="Slide Number Placeholder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04087">
              <a:defRPr sz="3003"/>
            </a:lvl1pPr>
          </a:lstStyle>
          <a:p>
            <a:r>
              <a:t>Advantages of On-line / Asynchronous Learning</a:t>
            </a:r>
          </a:p>
        </p:txBody>
      </p:sp>
      <p:sp>
        <p:nvSpPr>
          <p:cNvPr id="123" name="Content Placeholder 4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Allows for on-demand learning</a:t>
            </a:r>
          </a:p>
          <a:p>
            <a:r>
              <a:t>Self-paced</a:t>
            </a:r>
          </a:p>
          <a:p>
            <a:r>
              <a:t>Can fit into a variety of busy schedules</a:t>
            </a:r>
          </a:p>
          <a:p>
            <a:r>
              <a:t>Allows opportunities for reviewing/revisiting material</a:t>
            </a:r>
          </a:p>
          <a:p>
            <a:r>
              <a:t>Does not require time away from the residency program</a:t>
            </a:r>
          </a:p>
          <a:p>
            <a:r>
              <a:t>Typically less expensive</a:t>
            </a:r>
          </a:p>
        </p:txBody>
      </p:sp>
      <p:sp>
        <p:nvSpPr>
          <p:cNvPr id="125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457200" y="4783585"/>
            <a:ext cx="457200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 dirty="0"/>
          </a:p>
        </p:txBody>
      </p:sp>
      <p:pic>
        <p:nvPicPr>
          <p:cNvPr id="124" name="Content Placeholder 6" descr="Content Placeholder 6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1104" y="1381411"/>
            <a:ext cx="3660040" cy="30762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5"/>
          <p:cNvSpPr txBox="1">
            <a:spLocks noGrp="1"/>
          </p:cNvSpPr>
          <p:nvPr>
            <p:ph type="title"/>
          </p:nvPr>
        </p:nvSpPr>
        <p:spPr>
          <a:xfrm>
            <a:off x="457200" y="2006163"/>
            <a:ext cx="8229600" cy="857251"/>
          </a:xfrm>
          <a:prstGeom prst="rect">
            <a:avLst/>
          </a:prstGeom>
        </p:spPr>
        <p:txBody>
          <a:bodyPr/>
          <a:lstStyle>
            <a:lvl1pPr defTabSz="795527">
              <a:defRPr sz="3393"/>
            </a:lvl1pPr>
          </a:lstStyle>
          <a:p>
            <a:r>
              <a:t>What is available to address these needs?</a:t>
            </a:r>
          </a:p>
        </p:txBody>
      </p:sp>
      <p:sp>
        <p:nvSpPr>
          <p:cNvPr id="128" name="Slide Number Placeholder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le 5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7962900" cy="1070372"/>
          </a:xfrm>
          <a:prstGeom prst="rect">
            <a:avLst/>
          </a:prstGeom>
        </p:spPr>
        <p:txBody>
          <a:bodyPr>
            <a:noAutofit/>
          </a:bodyPr>
          <a:lstStyle>
            <a:lvl1pPr defTabSz="630936">
              <a:defRPr sz="2691"/>
            </a:lvl1pPr>
          </a:lstStyle>
          <a:p>
            <a:r>
              <a:rPr sz="3200" b="1" dirty="0"/>
              <a:t>Residency Faculty Fundamentals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sz="3200" b="1" dirty="0" smtClean="0"/>
              <a:t>Certificate </a:t>
            </a:r>
            <a:r>
              <a:rPr sz="3200" b="1" dirty="0"/>
              <a:t>Program</a:t>
            </a:r>
          </a:p>
        </p:txBody>
      </p:sp>
      <p:sp>
        <p:nvSpPr>
          <p:cNvPr id="131" name="Content Placeholder 6"/>
          <p:cNvSpPr txBox="1">
            <a:spLocks noGrp="1"/>
          </p:cNvSpPr>
          <p:nvPr>
            <p:ph idx="1"/>
          </p:nvPr>
        </p:nvSpPr>
        <p:spPr>
          <a:xfrm>
            <a:off x="457200" y="1428750"/>
            <a:ext cx="7962901" cy="3246835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defRPr sz="2400"/>
            </a:pPr>
            <a:r>
              <a:rPr dirty="0"/>
              <a:t>Developed by STFM under the guidance of the GMEC</a:t>
            </a:r>
          </a:p>
          <a:p>
            <a:pPr>
              <a:spcBef>
                <a:spcPts val="500"/>
              </a:spcBef>
              <a:defRPr sz="2400"/>
            </a:pPr>
            <a:r>
              <a:rPr dirty="0"/>
              <a:t>Launched June 2017</a:t>
            </a:r>
          </a:p>
          <a:p>
            <a:pPr>
              <a:spcBef>
                <a:spcPts val="500"/>
              </a:spcBef>
              <a:defRPr sz="2400"/>
            </a:pPr>
            <a:r>
              <a:rPr lang="en-US" dirty="0" smtClean="0"/>
              <a:t>25 </a:t>
            </a:r>
            <a:r>
              <a:rPr dirty="0" smtClean="0"/>
              <a:t>CME </a:t>
            </a:r>
            <a:r>
              <a:rPr dirty="0"/>
              <a:t>credits available</a:t>
            </a:r>
          </a:p>
          <a:p>
            <a:pPr>
              <a:spcBef>
                <a:spcPts val="500"/>
              </a:spcBef>
              <a:defRPr sz="2400"/>
            </a:pPr>
            <a:r>
              <a:rPr dirty="0"/>
              <a:t>Online training in fundamental topics pertinent to ALL faculty</a:t>
            </a:r>
          </a:p>
          <a:p>
            <a:pPr>
              <a:spcBef>
                <a:spcPts val="500"/>
              </a:spcBef>
              <a:defRPr sz="2400"/>
            </a:pPr>
            <a:r>
              <a:rPr dirty="0"/>
              <a:t>~25 hours to complete</a:t>
            </a:r>
          </a:p>
          <a:p>
            <a:pPr>
              <a:spcBef>
                <a:spcPts val="500"/>
              </a:spcBef>
              <a:defRPr sz="2400"/>
            </a:pPr>
            <a:r>
              <a:rPr dirty="0"/>
              <a:t>$995 for STFM members; $1,495 for non-members</a:t>
            </a:r>
          </a:p>
        </p:txBody>
      </p:sp>
      <p:sp>
        <p:nvSpPr>
          <p:cNvPr id="132" name="Slide Number Placeholder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4000" dirty="0"/>
              <a:t>Certificate Program Content</a:t>
            </a:r>
          </a:p>
        </p:txBody>
      </p:sp>
      <p:sp>
        <p:nvSpPr>
          <p:cNvPr id="135" name="Content Placeholder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defRPr sz="2900"/>
            </a:pPr>
            <a:r>
              <a:rPr sz="2400" dirty="0"/>
              <a:t>14 courses on key topics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900"/>
            </a:pPr>
            <a:r>
              <a:rPr sz="2400" dirty="0"/>
              <a:t>Individual courses include:   </a:t>
            </a:r>
            <a:r>
              <a:rPr sz="2800" dirty="0"/>
              <a:t>  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defRPr sz="2500"/>
            </a:pPr>
            <a:r>
              <a:rPr sz="2400" dirty="0"/>
              <a:t>Interactive learning activities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defRPr sz="2500"/>
            </a:pPr>
            <a:r>
              <a:rPr sz="2400" dirty="0"/>
              <a:t>Reading assignments         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defRPr sz="2500"/>
            </a:pPr>
            <a:r>
              <a:rPr sz="2400" dirty="0"/>
              <a:t>Videos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defRPr sz="2500"/>
            </a:pPr>
            <a:r>
              <a:rPr sz="2400" dirty="0"/>
              <a:t>Assignments                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defRPr sz="2500"/>
            </a:pPr>
            <a:r>
              <a:rPr sz="2400" dirty="0"/>
              <a:t>Reflective &amp; knowledge assessment quizzes</a:t>
            </a:r>
          </a:p>
        </p:txBody>
      </p:sp>
      <p:sp>
        <p:nvSpPr>
          <p:cNvPr id="136" name="Slide Number Placeholder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Topics</a:t>
            </a:r>
          </a:p>
        </p:txBody>
      </p:sp>
      <p:sp>
        <p:nvSpPr>
          <p:cNvPr id="139" name="Content Placeholder 4"/>
          <p:cNvSpPr txBox="1">
            <a:spLocks noGrp="1"/>
          </p:cNvSpPr>
          <p:nvPr>
            <p:ph type="body" sz="half" idx="1"/>
          </p:nvPr>
        </p:nvSpPr>
        <p:spPr>
          <a:xfrm>
            <a:off x="457200" y="1076623"/>
            <a:ext cx="4038600" cy="3394473"/>
          </a:xfrm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rPr dirty="0"/>
              <a:t>ACGME Program Requirements</a:t>
            </a:r>
          </a:p>
          <a:p>
            <a:pPr>
              <a:defRPr sz="1800"/>
            </a:pPr>
            <a:r>
              <a:rPr dirty="0"/>
              <a:t>Definition of Competencies, Milestones, and EPAs</a:t>
            </a:r>
          </a:p>
          <a:p>
            <a:pPr>
              <a:defRPr sz="1800"/>
            </a:pPr>
            <a:r>
              <a:rPr dirty="0"/>
              <a:t>Structure and Funding of Residency Programs</a:t>
            </a:r>
          </a:p>
          <a:p>
            <a:pPr>
              <a:defRPr sz="1800"/>
            </a:pPr>
            <a:r>
              <a:rPr dirty="0"/>
              <a:t>Billing and Documentation Requirements</a:t>
            </a:r>
          </a:p>
          <a:p>
            <a:pPr>
              <a:defRPr sz="1800"/>
            </a:pPr>
            <a:r>
              <a:rPr dirty="0"/>
              <a:t>Recruiting and Interviewing Residents</a:t>
            </a:r>
          </a:p>
          <a:p>
            <a:pPr>
              <a:defRPr sz="1800"/>
            </a:pPr>
            <a:r>
              <a:rPr dirty="0"/>
              <a:t>ABFM Rules and Requirements</a:t>
            </a:r>
          </a:p>
        </p:txBody>
      </p:sp>
      <p:sp>
        <p:nvSpPr>
          <p:cNvPr id="141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457200" y="4783585"/>
            <a:ext cx="533400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 dirty="0"/>
          </a:p>
        </p:txBody>
      </p:sp>
      <p:sp>
        <p:nvSpPr>
          <p:cNvPr id="140" name="Content Placeholder 5"/>
          <p:cNvSpPr txBox="1"/>
          <p:nvPr/>
        </p:nvSpPr>
        <p:spPr>
          <a:xfrm>
            <a:off x="4648200" y="1058591"/>
            <a:ext cx="4038600" cy="3394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342900" indent="-342900">
              <a:spcBef>
                <a:spcPts val="400"/>
              </a:spcBef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Scholarly Activity for Residency Faculty</a:t>
            </a:r>
          </a:p>
          <a:p>
            <a:pPr marL="342900" indent="-342900">
              <a:spcBef>
                <a:spcPts val="400"/>
              </a:spcBef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Writing for Academic Publication</a:t>
            </a:r>
          </a:p>
          <a:p>
            <a:pPr marL="342900" indent="-342900">
              <a:spcBef>
                <a:spcPts val="400"/>
              </a:spcBef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Curriculum Development</a:t>
            </a:r>
          </a:p>
          <a:p>
            <a:pPr marL="342900" indent="-342900">
              <a:spcBef>
                <a:spcPts val="400"/>
              </a:spcBef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Didactic Teaching Skills</a:t>
            </a:r>
          </a:p>
          <a:p>
            <a:pPr marL="342900" indent="-342900">
              <a:spcBef>
                <a:spcPts val="400"/>
              </a:spcBef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Clinical Teaching Skills</a:t>
            </a:r>
          </a:p>
          <a:p>
            <a:pPr marL="342900" indent="-342900">
              <a:spcBef>
                <a:spcPts val="400"/>
              </a:spcBef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Assessment and Evaluation</a:t>
            </a:r>
          </a:p>
          <a:p>
            <a:pPr marL="342900" indent="-342900">
              <a:spcBef>
                <a:spcPts val="400"/>
              </a:spcBef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Giving Feedback</a:t>
            </a:r>
          </a:p>
          <a:p>
            <a:pPr marL="342900" indent="-342900">
              <a:spcBef>
                <a:spcPts val="400"/>
              </a:spcBef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Residents in Difficulty: Academic and Behavioral Problems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900"/>
            </a:lvl1pPr>
          </a:lstStyle>
          <a:p>
            <a:r>
              <a:t>Developing the Certificate Program</a:t>
            </a:r>
          </a:p>
        </p:txBody>
      </p:sp>
      <p:sp>
        <p:nvSpPr>
          <p:cNvPr id="144" name="Content Placeholder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2800" dirty="0"/>
              <a:t>Subject Matter Experts</a:t>
            </a:r>
          </a:p>
          <a:p>
            <a:r>
              <a:rPr sz="2800" dirty="0"/>
              <a:t>Outlines and Scripts</a:t>
            </a:r>
          </a:p>
          <a:p>
            <a:r>
              <a:rPr sz="2800" dirty="0"/>
              <a:t>Peer Review</a:t>
            </a:r>
          </a:p>
          <a:p>
            <a:r>
              <a:rPr sz="2800" dirty="0"/>
              <a:t>Instructional Design</a:t>
            </a:r>
          </a:p>
          <a:p>
            <a:r>
              <a:rPr sz="2800" dirty="0"/>
              <a:t>Assignments</a:t>
            </a:r>
          </a:p>
        </p:txBody>
      </p:sp>
      <p:sp>
        <p:nvSpPr>
          <p:cNvPr id="145" name="Slide Number Placeholder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pic>
        <p:nvPicPr>
          <p:cNvPr id="146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52794" y="1597278"/>
            <a:ext cx="3316995" cy="22113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le 4"/>
          <p:cNvSpPr txBox="1">
            <a:spLocks noGrp="1"/>
          </p:cNvSpPr>
          <p:nvPr>
            <p:ph type="ctrTitle"/>
          </p:nvPr>
        </p:nvSpPr>
        <p:spPr>
          <a:xfrm>
            <a:off x="0" y="1276350"/>
            <a:ext cx="8991600" cy="1600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 smtClean="0"/>
              <a:t>Demonstration of </a:t>
            </a:r>
            <a:br>
              <a:rPr lang="en-US" sz="3200" dirty="0" smtClean="0"/>
            </a:br>
            <a:r>
              <a:rPr lang="en-US" sz="3200" dirty="0" smtClean="0"/>
              <a:t>the Format and Content</a:t>
            </a:r>
            <a:endParaRPr sz="3200" dirty="0"/>
          </a:p>
        </p:txBody>
      </p:sp>
      <p:sp>
        <p:nvSpPr>
          <p:cNvPr id="149" name="Slide Number Placeholder 3"/>
          <p:cNvSpPr txBox="1">
            <a:spLocks noGrp="1"/>
          </p:cNvSpPr>
          <p:nvPr>
            <p:ph type="sldNum" sz="quarter" idx="12"/>
          </p:nvPr>
        </p:nvSpPr>
        <p:spPr>
          <a:xfrm>
            <a:off x="0" y="4769961"/>
            <a:ext cx="533400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Objectives</a:t>
            </a:r>
          </a:p>
        </p:txBody>
      </p:sp>
      <p:sp>
        <p:nvSpPr>
          <p:cNvPr id="69" name="Content Placeholder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 sz="27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Define the importance of faculty development to provide the proper tools to ensure success as an educator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 sz="27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Describe an approach to faculty development that identifies and emphasizes the fundamental skills that all faculty educators should possess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 sz="27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Discuss a resource for faculty development that includes distance-learning to ensure that all faculty can have access to educational opportunities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 sz="2700">
                <a:latin typeface="Arial Narrow"/>
                <a:ea typeface="Arial Narrow"/>
                <a:cs typeface="Arial Narrow"/>
                <a:sym typeface="Arial Narrow"/>
              </a:defRPr>
            </a:pPr>
            <a:endParaRPr sz="2400" dirty="0"/>
          </a:p>
        </p:txBody>
      </p:sp>
      <p:sp>
        <p:nvSpPr>
          <p:cNvPr id="70" name="Slide Number Placeholder 3"/>
          <p:cNvSpPr txBox="1">
            <a:spLocks noGrp="1"/>
          </p:cNvSpPr>
          <p:nvPr>
            <p:ph type="sldNum" sz="quarter" idx="12"/>
          </p:nvPr>
        </p:nvSpPr>
        <p:spPr>
          <a:xfrm>
            <a:off x="457200" y="4769564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85750"/>
            <a:ext cx="5486400" cy="4250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Residency Faculty Fundamentals: Learner Dashboard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" r="1212"/>
          <a:stretch>
            <a:fillRect/>
          </a:stretch>
        </p:blipFill>
        <p:spPr>
          <a:xfrm>
            <a:off x="914400" y="819150"/>
            <a:ext cx="6863820" cy="3860899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93395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85750"/>
            <a:ext cx="5486400" cy="425054"/>
          </a:xfrm>
        </p:spPr>
        <p:txBody>
          <a:bodyPr>
            <a:normAutofit/>
          </a:bodyPr>
          <a:lstStyle/>
          <a:p>
            <a:r>
              <a:rPr lang="en-US" dirty="0" smtClean="0"/>
              <a:t>Residency Faculty Fundamentals: Course List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89176"/>
            <a:ext cx="6863820" cy="3720847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81911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85750"/>
            <a:ext cx="5638800" cy="425054"/>
          </a:xfrm>
        </p:spPr>
        <p:txBody>
          <a:bodyPr>
            <a:normAutofit/>
          </a:bodyPr>
          <a:lstStyle/>
          <a:p>
            <a:r>
              <a:rPr lang="en-US" dirty="0" smtClean="0"/>
              <a:t>Residency Faculty Fundamentals: Feedback Course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99407"/>
            <a:ext cx="6863820" cy="3700385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29906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85750"/>
            <a:ext cx="5638800" cy="425054"/>
          </a:xfrm>
        </p:spPr>
        <p:txBody>
          <a:bodyPr>
            <a:normAutofit/>
          </a:bodyPr>
          <a:lstStyle/>
          <a:p>
            <a:r>
              <a:rPr lang="en-US" dirty="0" smtClean="0"/>
              <a:t>Residency Faculty Fundamentals: Feedback Course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55524"/>
            <a:ext cx="6863820" cy="3388151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386490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85750"/>
            <a:ext cx="5638800" cy="425054"/>
          </a:xfrm>
        </p:spPr>
        <p:txBody>
          <a:bodyPr>
            <a:normAutofit/>
          </a:bodyPr>
          <a:lstStyle/>
          <a:p>
            <a:r>
              <a:rPr lang="en-US" dirty="0" smtClean="0"/>
              <a:t>Residency Faculty Fundamentals: Feedback Course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824" y="1055524"/>
            <a:ext cx="6300971" cy="3388151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80241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85750"/>
            <a:ext cx="5638800" cy="425054"/>
          </a:xfrm>
        </p:spPr>
        <p:txBody>
          <a:bodyPr>
            <a:normAutofit/>
          </a:bodyPr>
          <a:lstStyle/>
          <a:p>
            <a:r>
              <a:rPr lang="en-US" dirty="0" smtClean="0"/>
              <a:t>Residency Faculty Fundamentals: Feedback Course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824" y="1084370"/>
            <a:ext cx="6300971" cy="3330459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451622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85750"/>
            <a:ext cx="5638800" cy="4250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Residency Faculty Fundamentals: Feedback Course Quiz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311" y="1084370"/>
            <a:ext cx="6103997" cy="3330459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115768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85750"/>
            <a:ext cx="5638800" cy="4250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Residency Faculty Fundamentals: Feedback Course Video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311" y="1113876"/>
            <a:ext cx="6103997" cy="3271447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391141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85750"/>
            <a:ext cx="5638800" cy="4250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Residency Faculty Fundamentals: Feedback Course Video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411" y="1113876"/>
            <a:ext cx="6029797" cy="3271447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630205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85750"/>
            <a:ext cx="6248400" cy="4250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Residency Faculty Fundamentals: Feedback Course Assignment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411" y="1130655"/>
            <a:ext cx="6029797" cy="3237888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68973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Scope of the Problem</a:t>
            </a:r>
          </a:p>
        </p:txBody>
      </p:sp>
      <p:sp>
        <p:nvSpPr>
          <p:cNvPr id="73" name="Content Placeholder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2800"/>
            </a:pPr>
            <a:r>
              <a:rPr dirty="0"/>
              <a:t>There is a national shortage of Family Medicine faculty</a:t>
            </a:r>
          </a:p>
          <a:p>
            <a:pPr>
              <a:spcBef>
                <a:spcPts val="600"/>
              </a:spcBef>
              <a:defRPr sz="2800"/>
            </a:pPr>
            <a:r>
              <a:rPr dirty="0"/>
              <a:t>Expected to worsen with increased demand for Family Medicine physicians and the need for the training of more physicians to fill this care gap</a:t>
            </a:r>
          </a:p>
        </p:txBody>
      </p:sp>
      <p:sp>
        <p:nvSpPr>
          <p:cNvPr id="74" name="Slide Number Placeholder 3"/>
          <p:cNvSpPr txBox="1">
            <a:spLocks noGrp="1"/>
          </p:cNvSpPr>
          <p:nvPr>
            <p:ph type="sldNum" sz="quarter" idx="12"/>
          </p:nvPr>
        </p:nvSpPr>
        <p:spPr>
          <a:xfrm>
            <a:off x="457200" y="4769564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75" name="TextBox 4"/>
          <p:cNvSpPr txBox="1"/>
          <p:nvPr/>
        </p:nvSpPr>
        <p:spPr>
          <a:xfrm>
            <a:off x="643724" y="3910908"/>
            <a:ext cx="7856550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/>
            </a:lvl1pPr>
          </a:lstStyle>
          <a:p>
            <a:r>
              <a:t>STFM Residency Accreditation Toolkit, STFM Launches Initiative in Response to Faculty Shortage. Ann Fam Med. 2015 May; 13(3): 290–291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Self-Directed Learning</a:t>
            </a:r>
          </a:p>
        </p:txBody>
      </p:sp>
      <p:sp>
        <p:nvSpPr>
          <p:cNvPr id="152" name="Content Placeholder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Clear, concise content</a:t>
            </a:r>
          </a:p>
          <a:p>
            <a:r>
              <a:rPr dirty="0"/>
              <a:t>Frequent quizzing</a:t>
            </a:r>
          </a:p>
          <a:p>
            <a:r>
              <a:rPr dirty="0"/>
              <a:t>Stories from experienced faculty</a:t>
            </a:r>
          </a:p>
          <a:p>
            <a:r>
              <a:rPr dirty="0"/>
              <a:t>Assignments that require interactions with program director and other faculty</a:t>
            </a:r>
          </a:p>
        </p:txBody>
      </p:sp>
      <p:sp>
        <p:nvSpPr>
          <p:cNvPr id="153" name="Slide Number Placeholder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900"/>
            </a:lvl1pPr>
          </a:lstStyle>
          <a:p>
            <a:r>
              <a:t>Data From the First Seven Months</a:t>
            </a:r>
          </a:p>
        </p:txBody>
      </p:sp>
      <p:sp>
        <p:nvSpPr>
          <p:cNvPr id="156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068653"/>
            <a:ext cx="8229600" cy="3394472"/>
          </a:xfrm>
          <a:prstGeom prst="rect">
            <a:avLst/>
          </a:prstGeom>
        </p:spPr>
        <p:txBody>
          <a:bodyPr/>
          <a:lstStyle/>
          <a:p>
            <a:r>
              <a:rPr dirty="0" smtClean="0"/>
              <a:t>1</a:t>
            </a:r>
            <a:r>
              <a:rPr lang="en-US" dirty="0" smtClean="0"/>
              <a:t>49</a:t>
            </a:r>
            <a:r>
              <a:rPr dirty="0" smtClean="0"/>
              <a:t> </a:t>
            </a:r>
            <a:r>
              <a:rPr dirty="0"/>
              <a:t>learners (94 have started, </a:t>
            </a:r>
            <a:r>
              <a:rPr lang="en-US" dirty="0" smtClean="0"/>
              <a:t>5</a:t>
            </a:r>
            <a:r>
              <a:rPr dirty="0" smtClean="0"/>
              <a:t> </a:t>
            </a:r>
            <a:r>
              <a:rPr dirty="0"/>
              <a:t>have completed)</a:t>
            </a:r>
          </a:p>
          <a:p>
            <a:r>
              <a:rPr dirty="0"/>
              <a:t>65 institutions (22 with more than one learner)</a:t>
            </a:r>
          </a:p>
          <a:p>
            <a:r>
              <a:rPr dirty="0"/>
              <a:t>30 states represented</a:t>
            </a:r>
          </a:p>
          <a:p>
            <a:r>
              <a:rPr dirty="0"/>
              <a:t>1 international learner</a:t>
            </a:r>
          </a:p>
        </p:txBody>
      </p:sp>
      <p:sp>
        <p:nvSpPr>
          <p:cNvPr id="157" name="Slide Number Placeholder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900"/>
            </a:lvl1pPr>
          </a:lstStyle>
          <a:p>
            <a:r>
              <a:rPr dirty="0"/>
              <a:t>Data From the First Seven Months</a:t>
            </a:r>
          </a:p>
        </p:txBody>
      </p:sp>
      <p:sp>
        <p:nvSpPr>
          <p:cNvPr id="160" name="Content Placeholder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Average pre-test score: 57%</a:t>
            </a:r>
          </a:p>
          <a:p>
            <a:r>
              <a:rPr dirty="0"/>
              <a:t>Average post-test score: 100%</a:t>
            </a:r>
          </a:p>
          <a:p>
            <a:r>
              <a:rPr dirty="0"/>
              <a:t>Most users start at the beginning and then proceed in order; some pick a specific topic to start with and then go in order</a:t>
            </a:r>
          </a:p>
        </p:txBody>
      </p:sp>
      <p:sp>
        <p:nvSpPr>
          <p:cNvPr id="161" name="Slide Number Placeholder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32</a:t>
            </a:fld>
            <a:endParaRPr/>
          </a:p>
        </p:txBody>
      </p:sp>
      <p:pic>
        <p:nvPicPr>
          <p:cNvPr id="162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26606" y="1281911"/>
            <a:ext cx="1093407" cy="9473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4000" dirty="0"/>
              <a:t>Early Feedback from Learners</a:t>
            </a:r>
          </a:p>
        </p:txBody>
      </p:sp>
      <p:sp>
        <p:nvSpPr>
          <p:cNvPr id="165" name="Content Placeholder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spcAft>
                <a:spcPts val="600"/>
              </a:spcAft>
              <a:defRPr sz="2000"/>
            </a:pPr>
            <a:r>
              <a:rPr dirty="0">
                <a:latin typeface="+mj-lt"/>
              </a:rPr>
              <a:t>“The pacing was just right. The material wasn’t too hard or too easy. Could definitely be done rapidly (i.e. 2 weeks like an elective) or slowly over time.”</a:t>
            </a:r>
          </a:p>
          <a:p>
            <a:pPr>
              <a:spcBef>
                <a:spcPts val="400"/>
              </a:spcBef>
              <a:spcAft>
                <a:spcPts val="600"/>
              </a:spcAft>
              <a:defRPr sz="2000"/>
            </a:pPr>
            <a:r>
              <a:rPr dirty="0">
                <a:latin typeface="+mj-lt"/>
              </a:rPr>
              <a:t>“Very pleased with the end result and look forward to applying the information.”</a:t>
            </a:r>
          </a:p>
          <a:p>
            <a:pPr>
              <a:spcBef>
                <a:spcPts val="400"/>
              </a:spcBef>
              <a:spcAft>
                <a:spcPts val="600"/>
              </a:spcAft>
              <a:defRPr sz="2000">
                <a:latin typeface="Helvetica Neue LT Std 55 Roman"/>
                <a:ea typeface="Helvetica Neue LT Std 55 Roman"/>
                <a:cs typeface="Helvetica Neue LT Std 55 Roman"/>
                <a:sym typeface="Helvetica Neue LT Std 55 Roman"/>
              </a:defRPr>
            </a:pPr>
            <a:r>
              <a:rPr dirty="0">
                <a:latin typeface="+mj-lt"/>
              </a:rPr>
              <a:t>“The material in the courses required me to focus intensely so the video mentors provided a nice break.”</a:t>
            </a:r>
          </a:p>
          <a:p>
            <a:pPr>
              <a:spcBef>
                <a:spcPts val="400"/>
              </a:spcBef>
              <a:spcAft>
                <a:spcPts val="600"/>
              </a:spcAft>
              <a:defRPr sz="2000"/>
            </a:pPr>
            <a:r>
              <a:rPr dirty="0">
                <a:latin typeface="+mj-lt"/>
              </a:rPr>
              <a:t>One learner surprised at how often she needed to “bother” her </a:t>
            </a:r>
            <a:r>
              <a:rPr dirty="0" smtClean="0">
                <a:latin typeface="+mj-lt"/>
              </a:rPr>
              <a:t>PD</a:t>
            </a:r>
            <a:endParaRPr dirty="0">
              <a:latin typeface="+mj-lt"/>
            </a:endParaRPr>
          </a:p>
        </p:txBody>
      </p:sp>
      <p:sp>
        <p:nvSpPr>
          <p:cNvPr id="166" name="Slide Number Placeholder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itle 1"/>
          <p:cNvSpPr txBox="1">
            <a:spLocks noGrp="1"/>
          </p:cNvSpPr>
          <p:nvPr>
            <p:ph type="title"/>
          </p:nvPr>
        </p:nvSpPr>
        <p:spPr>
          <a:xfrm>
            <a:off x="0" y="213359"/>
            <a:ext cx="9144000" cy="1539242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Polling Question – Do you plan to use online faculty development in the future?</a:t>
            </a:r>
          </a:p>
        </p:txBody>
      </p:sp>
      <p:sp>
        <p:nvSpPr>
          <p:cNvPr id="17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890147"/>
            <a:ext cx="8365529" cy="2877117"/>
          </a:xfrm>
          <a:prstGeom prst="rect">
            <a:avLst/>
          </a:prstGeom>
        </p:spPr>
        <p:txBody>
          <a:bodyPr/>
          <a:lstStyle/>
          <a:p>
            <a:pPr marL="514350" indent="-514350">
              <a:buFontTx/>
              <a:buAutoNum type="alphaUcPeriod"/>
            </a:pPr>
            <a:r>
              <a:rPr dirty="0"/>
              <a:t>Yes</a:t>
            </a:r>
          </a:p>
          <a:p>
            <a:pPr marL="514350" indent="-514350">
              <a:buFontTx/>
              <a:buAutoNum type="alphaUcPeriod"/>
            </a:pPr>
            <a:r>
              <a:rPr dirty="0"/>
              <a:t>No </a:t>
            </a:r>
          </a:p>
        </p:txBody>
      </p:sp>
      <p:sp>
        <p:nvSpPr>
          <p:cNvPr id="174" name="Slide Number Placeholder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4000" dirty="0"/>
              <a:t>Take Home Points</a:t>
            </a:r>
          </a:p>
        </p:txBody>
      </p:sp>
      <p:sp>
        <p:nvSpPr>
          <p:cNvPr id="18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063230"/>
            <a:ext cx="8229600" cy="339447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500"/>
              </a:spcBef>
              <a:spcAft>
                <a:spcPts val="600"/>
              </a:spcAft>
              <a:defRPr sz="2400"/>
            </a:pPr>
            <a:r>
              <a:rPr dirty="0"/>
              <a:t>There is an increasing need for Family Medicine faculty educators</a:t>
            </a:r>
          </a:p>
          <a:p>
            <a:pPr>
              <a:lnSpc>
                <a:spcPct val="80000"/>
              </a:lnSpc>
              <a:spcBef>
                <a:spcPts val="500"/>
              </a:spcBef>
              <a:spcAft>
                <a:spcPts val="600"/>
              </a:spcAft>
              <a:defRPr sz="2400"/>
            </a:pPr>
            <a:r>
              <a:rPr dirty="0"/>
              <a:t>Programs need to equip faculty with the necessary tools to fulfill the role they are being asked to</a:t>
            </a:r>
          </a:p>
          <a:p>
            <a:pPr>
              <a:lnSpc>
                <a:spcPct val="80000"/>
              </a:lnSpc>
              <a:spcBef>
                <a:spcPts val="500"/>
              </a:spcBef>
              <a:spcAft>
                <a:spcPts val="600"/>
              </a:spcAft>
              <a:defRPr sz="2400"/>
            </a:pPr>
            <a:r>
              <a:rPr dirty="0"/>
              <a:t>Online education such as the STFM Residency Faculty Fundamentals Certificate Program can prepare new faculty members or provide additional training to established ones</a:t>
            </a:r>
          </a:p>
          <a:p>
            <a:pPr>
              <a:lnSpc>
                <a:spcPct val="80000"/>
              </a:lnSpc>
              <a:spcBef>
                <a:spcPts val="500"/>
              </a:spcBef>
              <a:spcAft>
                <a:spcPts val="600"/>
              </a:spcAft>
              <a:defRPr sz="2400"/>
            </a:pPr>
            <a:r>
              <a:rPr dirty="0"/>
              <a:t>Together we can work to develop the Family Medicine physicians of the future!</a:t>
            </a:r>
          </a:p>
        </p:txBody>
      </p:sp>
      <p:sp>
        <p:nvSpPr>
          <p:cNvPr id="184" name="Slide Number Placeholder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lide Number Placeholder 4"/>
          <p:cNvSpPr txBox="1">
            <a:spLocks noGrp="1"/>
          </p:cNvSpPr>
          <p:nvPr>
            <p:ph type="sldNum" sz="quarter" idx="12"/>
          </p:nvPr>
        </p:nvSpPr>
        <p:spPr>
          <a:xfrm>
            <a:off x="457200" y="4762712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36</a:t>
            </a:fld>
            <a:endParaRPr/>
          </a:p>
        </p:txBody>
      </p:sp>
      <p:sp>
        <p:nvSpPr>
          <p:cNvPr id="187" name="Rectangle 5"/>
          <p:cNvSpPr txBox="1"/>
          <p:nvPr/>
        </p:nvSpPr>
        <p:spPr>
          <a:xfrm>
            <a:off x="380095" y="1036874"/>
            <a:ext cx="8524876" cy="2594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8575" tIns="28575" rIns="28575" bIns="28575">
            <a:spAutoFit/>
          </a:bodyPr>
          <a:lstStyle>
            <a:lvl1pPr algn="ctr">
              <a:lnSpc>
                <a:spcPct val="80000"/>
              </a:lnSpc>
              <a:defRPr sz="9600" b="1">
                <a:solidFill>
                  <a:srgbClr val="00B050"/>
                </a:solidFill>
                <a:effectLst>
                  <a:outerShdw blurRad="50800" dist="39000" dir="5460000" rotWithShape="0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r>
              <a:t>Questions and Answers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itle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Thank you for your attention!</a:t>
            </a:r>
          </a:p>
        </p:txBody>
      </p:sp>
      <p:sp>
        <p:nvSpPr>
          <p:cNvPr id="198" name="Slide Number Placeholder 3"/>
          <p:cNvSpPr txBox="1">
            <a:spLocks noGrp="1"/>
          </p:cNvSpPr>
          <p:nvPr>
            <p:ph type="sldNum" sz="quarter" idx="12"/>
          </p:nvPr>
        </p:nvSpPr>
        <p:spPr>
          <a:xfrm>
            <a:off x="0" y="4769961"/>
            <a:ext cx="26398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685800">
              <a:defRPr sz="2925" b="1" i="1"/>
            </a:lvl1pPr>
          </a:lstStyle>
          <a:p>
            <a:r>
              <a:rPr sz="2800" i="0" dirty="0"/>
              <a:t>STFM Graduate Medical Education Committee</a:t>
            </a:r>
          </a:p>
        </p:txBody>
      </p:sp>
      <p:sp>
        <p:nvSpPr>
          <p:cNvPr id="201" name="Content Placeholder 2"/>
          <p:cNvSpPr txBox="1">
            <a:spLocks noGrp="1"/>
          </p:cNvSpPr>
          <p:nvPr>
            <p:ph idx="1"/>
          </p:nvPr>
        </p:nvSpPr>
        <p:spPr>
          <a:xfrm>
            <a:off x="428367" y="1379839"/>
            <a:ext cx="3571104" cy="339447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500"/>
              </a:spcBef>
              <a:defRPr sz="2200"/>
            </a:pPr>
            <a:r>
              <a:rPr dirty="0"/>
              <a:t>Russell Maier, MD (Chair)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200"/>
            </a:pPr>
            <a:r>
              <a:rPr dirty="0"/>
              <a:t>Wendy Biggs, MD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200"/>
            </a:pPr>
            <a:r>
              <a:rPr dirty="0"/>
              <a:t>Isabel Chen, MD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200"/>
            </a:pPr>
            <a:r>
              <a:rPr dirty="0"/>
              <a:t>Timothy Graham, MD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200"/>
            </a:pPr>
            <a:r>
              <a:rPr dirty="0"/>
              <a:t>Simon </a:t>
            </a:r>
            <a:r>
              <a:rPr dirty="0" err="1"/>
              <a:t>Griesbach</a:t>
            </a:r>
            <a:r>
              <a:rPr dirty="0"/>
              <a:t>, MD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200"/>
            </a:pPr>
            <a:r>
              <a:rPr dirty="0"/>
              <a:t>Marcy Lake, DO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200"/>
            </a:pPr>
            <a:r>
              <a:rPr dirty="0"/>
              <a:t>Harald </a:t>
            </a:r>
            <a:r>
              <a:rPr dirty="0" err="1"/>
              <a:t>Lausen</a:t>
            </a:r>
            <a:r>
              <a:rPr dirty="0"/>
              <a:t>, DO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200"/>
            </a:pPr>
            <a:r>
              <a:rPr dirty="0"/>
              <a:t>David Lick, MD, MBA</a:t>
            </a:r>
          </a:p>
        </p:txBody>
      </p:sp>
      <p:sp>
        <p:nvSpPr>
          <p:cNvPr id="202" name="Slide Number Placeholder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38</a:t>
            </a:fld>
            <a:endParaRPr/>
          </a:p>
        </p:txBody>
      </p:sp>
      <p:sp>
        <p:nvSpPr>
          <p:cNvPr id="203" name="Content Placeholder 2"/>
          <p:cNvSpPr txBox="1"/>
          <p:nvPr/>
        </p:nvSpPr>
        <p:spPr>
          <a:xfrm>
            <a:off x="4180702" y="1380357"/>
            <a:ext cx="3571104" cy="3394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342900" indent="-342900">
              <a:spcBef>
                <a:spcPts val="500"/>
              </a:spcBef>
              <a:buSzPct val="100000"/>
              <a:buFont typeface="Arial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Mary Theobald, MBA</a:t>
            </a:r>
            <a:endParaRPr sz="3200" dirty="0"/>
          </a:p>
          <a:p>
            <a:pPr marL="342900" indent="-342900">
              <a:spcBef>
                <a:spcPts val="500"/>
              </a:spcBef>
              <a:buSzPct val="100000"/>
              <a:buFont typeface="Arial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Emily Walters</a:t>
            </a:r>
            <a:endParaRPr sz="3200" dirty="0"/>
          </a:p>
          <a:p>
            <a:pPr marL="342900" indent="-342900">
              <a:spcBef>
                <a:spcPts val="500"/>
              </a:spcBef>
              <a:buSzPct val="100000"/>
              <a:buFont typeface="Arial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Brian </a:t>
            </a:r>
            <a:r>
              <a:rPr dirty="0" err="1" smtClean="0"/>
              <a:t>Hischier</a:t>
            </a:r>
            <a:endParaRPr sz="3200" dirty="0"/>
          </a:p>
          <a:p>
            <a:pPr>
              <a:spcBef>
                <a:spcPts val="500"/>
              </a:spcBef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u="sng" dirty="0"/>
              <a:t>Former members:</a:t>
            </a:r>
            <a:endParaRPr sz="3200" u="sng" dirty="0"/>
          </a:p>
          <a:p>
            <a:pPr marL="342900" indent="-342900">
              <a:spcBef>
                <a:spcPts val="500"/>
              </a:spcBef>
              <a:buSzPct val="100000"/>
              <a:buFont typeface="Arial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Alisahah</a:t>
            </a:r>
            <a:r>
              <a:rPr dirty="0"/>
              <a:t> Cole, MD</a:t>
            </a:r>
            <a:endParaRPr sz="3200" dirty="0"/>
          </a:p>
          <a:p>
            <a:pPr marL="342900" indent="-342900">
              <a:spcBef>
                <a:spcPts val="500"/>
              </a:spcBef>
              <a:buSzPct val="100000"/>
              <a:buFont typeface="Arial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Rob Freelove, MD</a:t>
            </a:r>
            <a:endParaRPr sz="3200" dirty="0"/>
          </a:p>
          <a:p>
            <a:pPr marL="342900" indent="-342900">
              <a:spcBef>
                <a:spcPts val="500"/>
              </a:spcBef>
              <a:buSzPct val="100000"/>
              <a:buFont typeface="Arial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Cynthia Passmore, MA</a:t>
            </a:r>
            <a:endParaRPr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Why is There a Shortage?</a:t>
            </a:r>
          </a:p>
        </p:txBody>
      </p:sp>
      <p:sp>
        <p:nvSpPr>
          <p:cNvPr id="78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016253"/>
            <a:ext cx="8229600" cy="339447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2800"/>
            </a:pPr>
            <a:r>
              <a:rPr dirty="0"/>
              <a:t>Salary gap between primary care and specialty care </a:t>
            </a:r>
          </a:p>
          <a:p>
            <a:pPr>
              <a:spcBef>
                <a:spcPts val="600"/>
              </a:spcBef>
              <a:defRPr sz="2800"/>
            </a:pPr>
            <a:r>
              <a:rPr dirty="0"/>
              <a:t>Salary gap between private/clinical practice and academic medicine</a:t>
            </a:r>
          </a:p>
          <a:p>
            <a:pPr>
              <a:spcBef>
                <a:spcPts val="600"/>
              </a:spcBef>
              <a:defRPr sz="2800"/>
            </a:pPr>
            <a:r>
              <a:rPr dirty="0"/>
              <a:t>Physicians feel unprepared to assume academic role</a:t>
            </a:r>
          </a:p>
        </p:txBody>
      </p:sp>
      <p:sp>
        <p:nvSpPr>
          <p:cNvPr id="79" name="Slide Number Placeholder 3"/>
          <p:cNvSpPr txBox="1">
            <a:spLocks noGrp="1"/>
          </p:cNvSpPr>
          <p:nvPr>
            <p:ph type="sldNum" sz="quarter" idx="12"/>
          </p:nvPr>
        </p:nvSpPr>
        <p:spPr>
          <a:xfrm>
            <a:off x="457200" y="4769564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80" name="TextBox 4"/>
          <p:cNvSpPr txBox="1"/>
          <p:nvPr/>
        </p:nvSpPr>
        <p:spPr>
          <a:xfrm>
            <a:off x="726795" y="3942662"/>
            <a:ext cx="7803154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/>
            </a:lvl1pPr>
          </a:lstStyle>
          <a:p>
            <a:r>
              <a:t>STFM Residency Accreditation Toolkit, STFM Launches Initiative in Response to Faculty Shortage. Ann Fam Med. 2015 May; 13(3): 290–291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Why is There a Shortage?</a:t>
            </a:r>
          </a:p>
        </p:txBody>
      </p:sp>
      <p:sp>
        <p:nvSpPr>
          <p:cNvPr id="84" name="Content Placeholder 4"/>
          <p:cNvSpPr txBox="1">
            <a:spLocks noGrp="1"/>
          </p:cNvSpPr>
          <p:nvPr>
            <p:ph type="body" sz="half" idx="1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/>
          <a:p>
            <a:pPr marL="322325" indent="-322325" defTabSz="859536">
              <a:defRPr sz="1879"/>
            </a:pPr>
            <a:r>
              <a:t>Faculty role can be less attractive</a:t>
            </a:r>
          </a:p>
          <a:p>
            <a:pPr marL="698373" lvl="1" indent="-268604" defTabSz="859536">
              <a:defRPr sz="1879"/>
            </a:pPr>
            <a:r>
              <a:t>Lack of protected time</a:t>
            </a:r>
          </a:p>
          <a:p>
            <a:pPr marL="698373" lvl="1" indent="-268604" defTabSz="859536">
              <a:defRPr sz="1879"/>
            </a:pPr>
            <a:r>
              <a:t>Increased demands for scholarship - a change for new faculty</a:t>
            </a:r>
          </a:p>
          <a:p>
            <a:pPr marL="698373" lvl="1" indent="-268604" defTabSz="859536">
              <a:defRPr sz="1879"/>
            </a:pPr>
            <a:r>
              <a:t>Demands to be the triple threat</a:t>
            </a:r>
          </a:p>
          <a:p>
            <a:pPr marL="1128141" lvl="2" indent="-268604" defTabSz="859536">
              <a:buChar char="–"/>
              <a:defRPr sz="1879"/>
            </a:pPr>
            <a:r>
              <a:t>Excellent ambulatory care</a:t>
            </a:r>
          </a:p>
          <a:p>
            <a:pPr marL="1128141" lvl="2" indent="-268604" defTabSz="859536">
              <a:buChar char="–"/>
              <a:defRPr sz="1879"/>
            </a:pPr>
            <a:r>
              <a:t>Excellent teacher</a:t>
            </a:r>
          </a:p>
          <a:p>
            <a:pPr marL="1128141" lvl="2" indent="-268604" defTabSz="859536">
              <a:buChar char="–"/>
              <a:defRPr sz="1879"/>
            </a:pPr>
            <a:r>
              <a:t>Excellent in the hospital</a:t>
            </a:r>
          </a:p>
        </p:txBody>
      </p:sp>
      <p:sp>
        <p:nvSpPr>
          <p:cNvPr id="85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457200" y="4783585"/>
            <a:ext cx="188898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pic>
        <p:nvPicPr>
          <p:cNvPr id="83" name="Content Placeholder 5" descr="Content Placeholder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395278"/>
            <a:ext cx="4038600" cy="2654254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TextBox 6"/>
          <p:cNvSpPr txBox="1"/>
          <p:nvPr/>
        </p:nvSpPr>
        <p:spPr>
          <a:xfrm>
            <a:off x="550995" y="3944025"/>
            <a:ext cx="4117506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/>
            </a:lvl1pPr>
          </a:lstStyle>
          <a:p>
            <a:r>
              <a:t>STFM Residency Accreditation Toolkit, STFM Launches Initiative in Response to Faculty Shortage. Ann Fam Med. 2015 May; 13(3): 290–291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le 5"/>
          <p:cNvSpPr txBox="1">
            <a:spLocks noGrp="1"/>
          </p:cNvSpPr>
          <p:nvPr>
            <p:ph type="title"/>
          </p:nvPr>
        </p:nvSpPr>
        <p:spPr>
          <a:xfrm>
            <a:off x="457200" y="339327"/>
            <a:ext cx="8229600" cy="1504713"/>
          </a:xfrm>
          <a:prstGeom prst="rect">
            <a:avLst/>
          </a:prstGeom>
        </p:spPr>
        <p:txBody>
          <a:bodyPr/>
          <a:lstStyle>
            <a:lvl1pPr>
              <a:defRPr sz="3900"/>
            </a:lvl1pPr>
          </a:lstStyle>
          <a:p>
            <a:r>
              <a:rPr dirty="0"/>
              <a:t>Polling Question – Are you currently recruiting faculty at your program?</a:t>
            </a:r>
          </a:p>
        </p:txBody>
      </p:sp>
      <p:sp>
        <p:nvSpPr>
          <p:cNvPr id="89" name="Content Placeholder 6"/>
          <p:cNvSpPr txBox="1">
            <a:spLocks noGrp="1"/>
          </p:cNvSpPr>
          <p:nvPr>
            <p:ph idx="1"/>
          </p:nvPr>
        </p:nvSpPr>
        <p:spPr>
          <a:xfrm>
            <a:off x="457200" y="2012394"/>
            <a:ext cx="8229600" cy="1584247"/>
          </a:xfrm>
          <a:prstGeom prst="rect">
            <a:avLst/>
          </a:prstGeom>
        </p:spPr>
        <p:txBody>
          <a:bodyPr/>
          <a:lstStyle/>
          <a:p>
            <a:pPr marL="514350" indent="-514350">
              <a:buFontTx/>
              <a:buAutoNum type="alphaUcPeriod"/>
            </a:pPr>
            <a:r>
              <a:rPr dirty="0"/>
              <a:t>Yes</a:t>
            </a:r>
          </a:p>
          <a:p>
            <a:pPr marL="514350" indent="-514350">
              <a:buFontTx/>
              <a:buAutoNum type="alphaUcPeriod"/>
            </a:pPr>
            <a:r>
              <a:rPr dirty="0"/>
              <a:t>No</a:t>
            </a:r>
          </a:p>
        </p:txBody>
      </p:sp>
      <p:sp>
        <p:nvSpPr>
          <p:cNvPr id="90" name="Slide Number Placeholder 4"/>
          <p:cNvSpPr txBox="1">
            <a:spLocks noGrp="1"/>
          </p:cNvSpPr>
          <p:nvPr>
            <p:ph type="sldNum" sz="quarter" idx="12"/>
          </p:nvPr>
        </p:nvSpPr>
        <p:spPr>
          <a:xfrm>
            <a:off x="457200" y="4769564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Need for Intervention!</a:t>
            </a:r>
          </a:p>
        </p:txBody>
      </p:sp>
      <p:sp>
        <p:nvSpPr>
          <p:cNvPr id="93" name="Content Placeholder 4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Programs need to prepare faculty for success!</a:t>
            </a:r>
          </a:p>
          <a:p>
            <a:r>
              <a:rPr dirty="0"/>
              <a:t>Provide them with the necessary tools to perform the roles that are being requested of them</a:t>
            </a:r>
          </a:p>
          <a:p>
            <a:r>
              <a:rPr dirty="0"/>
              <a:t>Provide role modeling, mentoring and support</a:t>
            </a:r>
          </a:p>
        </p:txBody>
      </p:sp>
      <p:sp>
        <p:nvSpPr>
          <p:cNvPr id="95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457200" y="4783585"/>
            <a:ext cx="188898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pic>
        <p:nvPicPr>
          <p:cNvPr id="94" name="Content Placeholder 6" descr="Content Placeholder 6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8200" y="979893"/>
            <a:ext cx="4038600" cy="33944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olling ques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Polling question</a:t>
            </a:r>
          </a:p>
        </p:txBody>
      </p:sp>
      <p:sp>
        <p:nvSpPr>
          <p:cNvPr id="98" name="How long have you been recruiting faculty?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How long have you been recruiting faculty?</a:t>
            </a:r>
          </a:p>
          <a:p>
            <a:pPr marL="800100" lvl="1" indent="-342900">
              <a:buChar char="•"/>
            </a:pPr>
            <a:r>
              <a:t>&lt;6 months</a:t>
            </a:r>
          </a:p>
          <a:p>
            <a:pPr marL="800100" lvl="1" indent="-342900">
              <a:buChar char="•"/>
            </a:pPr>
            <a:r>
              <a:t>6-12 months</a:t>
            </a:r>
          </a:p>
          <a:p>
            <a:pPr marL="800100" lvl="1" indent="-342900">
              <a:buChar char="•"/>
            </a:pPr>
            <a:r>
              <a:t>1-2 years</a:t>
            </a:r>
          </a:p>
          <a:p>
            <a:pPr marL="800100" lvl="1" indent="-342900">
              <a:buChar char="•"/>
            </a:pPr>
            <a:r>
              <a:t>&gt;2 years</a:t>
            </a:r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57200" y="4783585"/>
            <a:ext cx="188898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Polling question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0"/>
            <a:ext cx="8458200" cy="3394473"/>
          </a:xfrm>
        </p:spPr>
        <p:txBody>
          <a:bodyPr/>
          <a:lstStyle/>
          <a:p>
            <a:r>
              <a:rPr lang="en-US" dirty="0" smtClean="0"/>
              <a:t>What is your average turnover of new faculty?</a:t>
            </a:r>
          </a:p>
          <a:p>
            <a:pPr lvl="1"/>
            <a:r>
              <a:rPr lang="en-US" dirty="0" smtClean="0"/>
              <a:t>A. &lt;6 months</a:t>
            </a:r>
          </a:p>
          <a:p>
            <a:pPr lvl="1"/>
            <a:r>
              <a:rPr lang="en-US" dirty="0" smtClean="0"/>
              <a:t> B. 6 months to 2 years</a:t>
            </a:r>
          </a:p>
          <a:p>
            <a:pPr lvl="1"/>
            <a:r>
              <a:rPr lang="en-US" dirty="0" smtClean="0"/>
              <a:t>C. 2-5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104084"/>
      </p:ext>
    </p:extLst>
  </p:cSld>
  <p:clrMapOvr>
    <a:masterClrMapping/>
  </p:clrMapOvr>
  <p:transition xmlns:p14="http://schemas.microsoft.com/office/powerpoint/2010/main" spd="med"/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res17-powerpoint-template (4)">
  <a:themeElements>
    <a:clrScheme name="res17-powerpoint-template (4)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res17-powerpoint-template (4)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res17-powerpoint-template (4)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1133</Words>
  <Application>Microsoft Macintosh PowerPoint</Application>
  <PresentationFormat>On-screen Show (16:9)</PresentationFormat>
  <Paragraphs>195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Custom Design</vt:lpstr>
      <vt:lpstr>Office Theme</vt:lpstr>
      <vt:lpstr>PowerPoint Presentation</vt:lpstr>
      <vt:lpstr>Objectives</vt:lpstr>
      <vt:lpstr>The Scope of the Problem</vt:lpstr>
      <vt:lpstr>Why is There a Shortage?</vt:lpstr>
      <vt:lpstr>Why is There a Shortage?</vt:lpstr>
      <vt:lpstr>Polling Question – Are you currently recruiting faculty at your program?</vt:lpstr>
      <vt:lpstr>Need for Intervention!</vt:lpstr>
      <vt:lpstr>Polling question</vt:lpstr>
      <vt:lpstr>Polling question</vt:lpstr>
      <vt:lpstr>EXPENSIVE and limited options</vt:lpstr>
      <vt:lpstr>Need for Intervention!</vt:lpstr>
      <vt:lpstr>Polling Question - How do you currently educate new faculty?</vt:lpstr>
      <vt:lpstr>Advantages of On-line / Asynchronous Learning</vt:lpstr>
      <vt:lpstr>What is available to address these needs?</vt:lpstr>
      <vt:lpstr>Residency Faculty Fundamentals  Certificate Program</vt:lpstr>
      <vt:lpstr>Certificate Program Content</vt:lpstr>
      <vt:lpstr>Topics</vt:lpstr>
      <vt:lpstr>Developing the Certificate Program</vt:lpstr>
      <vt:lpstr>Demonstration of  the Format and Content</vt:lpstr>
      <vt:lpstr>Residency Faculty Fundamentals: Learner Dashboard</vt:lpstr>
      <vt:lpstr>Residency Faculty Fundamentals: Course List</vt:lpstr>
      <vt:lpstr>Residency Faculty Fundamentals: Feedback Course</vt:lpstr>
      <vt:lpstr>Residency Faculty Fundamentals: Feedback Course</vt:lpstr>
      <vt:lpstr>Residency Faculty Fundamentals: Feedback Course</vt:lpstr>
      <vt:lpstr>Residency Faculty Fundamentals: Feedback Course</vt:lpstr>
      <vt:lpstr>Residency Faculty Fundamentals: Feedback Course Quiz</vt:lpstr>
      <vt:lpstr>Residency Faculty Fundamentals: Feedback Course Video</vt:lpstr>
      <vt:lpstr>Residency Faculty Fundamentals: Feedback Course Video</vt:lpstr>
      <vt:lpstr>Residency Faculty Fundamentals: Feedback Course Assignment</vt:lpstr>
      <vt:lpstr>Self-Directed Learning</vt:lpstr>
      <vt:lpstr>Data From the First Seven Months</vt:lpstr>
      <vt:lpstr>Data From the First Seven Months</vt:lpstr>
      <vt:lpstr>Early Feedback from Learners</vt:lpstr>
      <vt:lpstr>Polling Question – Do you plan to use online faculty development in the future?</vt:lpstr>
      <vt:lpstr>Take Home Points</vt:lpstr>
      <vt:lpstr>PowerPoint Presentation</vt:lpstr>
      <vt:lpstr>Thank you for your attention!</vt:lpstr>
      <vt:lpstr>STFM Graduate Medical Education Committee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Russell Maier</dc:creator>
  <cp:lastModifiedBy>Marcia McGuire</cp:lastModifiedBy>
  <cp:revision>30</cp:revision>
  <dcterms:modified xsi:type="dcterms:W3CDTF">2018-04-02T20:50:58Z</dcterms:modified>
</cp:coreProperties>
</file>