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xlsx" ContentType="application/vnd.openxmlformats-officedocument.spreadsheetml.sheet"/>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94" r:id="rId1"/>
    <p:sldMasterId id="2147483906" r:id="rId2"/>
    <p:sldMasterId id="2147483919" r:id="rId3"/>
    <p:sldMasterId id="2147483931" r:id="rId4"/>
  </p:sldMasterIdLst>
  <p:notesMasterIdLst>
    <p:notesMasterId r:id="rId48"/>
  </p:notesMasterIdLst>
  <p:sldIdLst>
    <p:sldId id="256" r:id="rId5"/>
    <p:sldId id="260" r:id="rId6"/>
    <p:sldId id="325" r:id="rId7"/>
    <p:sldId id="262" r:id="rId8"/>
    <p:sldId id="263" r:id="rId9"/>
    <p:sldId id="264" r:id="rId10"/>
    <p:sldId id="259" r:id="rId11"/>
    <p:sldId id="274" r:id="rId12"/>
    <p:sldId id="275" r:id="rId13"/>
    <p:sldId id="265" r:id="rId14"/>
    <p:sldId id="266" r:id="rId15"/>
    <p:sldId id="271" r:id="rId16"/>
    <p:sldId id="272" r:id="rId17"/>
    <p:sldId id="267" r:id="rId18"/>
    <p:sldId id="268" r:id="rId19"/>
    <p:sldId id="261" r:id="rId20"/>
    <p:sldId id="295" r:id="rId21"/>
    <p:sldId id="298" r:id="rId22"/>
    <p:sldId id="299" r:id="rId23"/>
    <p:sldId id="300" r:id="rId24"/>
    <p:sldId id="301" r:id="rId25"/>
    <p:sldId id="302" r:id="rId26"/>
    <p:sldId id="303" r:id="rId27"/>
    <p:sldId id="304" r:id="rId28"/>
    <p:sldId id="305" r:id="rId29"/>
    <p:sldId id="306" r:id="rId30"/>
    <p:sldId id="307" r:id="rId31"/>
    <p:sldId id="277" r:id="rId32"/>
    <p:sldId id="310" r:id="rId33"/>
    <p:sldId id="311" r:id="rId34"/>
    <p:sldId id="312" r:id="rId35"/>
    <p:sldId id="313" r:id="rId36"/>
    <p:sldId id="326" r:id="rId37"/>
    <p:sldId id="314" r:id="rId38"/>
    <p:sldId id="315" r:id="rId39"/>
    <p:sldId id="316" r:id="rId40"/>
    <p:sldId id="317" r:id="rId41"/>
    <p:sldId id="320" r:id="rId42"/>
    <p:sldId id="321" r:id="rId43"/>
    <p:sldId id="322" r:id="rId44"/>
    <p:sldId id="323" r:id="rId45"/>
    <p:sldId id="324" r:id="rId46"/>
    <p:sldId id="293" r:id="rId4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5395" autoAdjust="0"/>
  </p:normalViewPr>
  <p:slideViewPr>
    <p:cSldViewPr snapToGrid="0" snapToObjects="1">
      <p:cViewPr>
        <p:scale>
          <a:sx n="85" d="100"/>
          <a:sy n="85" d="100"/>
        </p:scale>
        <p:origin x="-1248" y="-8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50" Type="http://schemas.openxmlformats.org/officeDocument/2006/relationships/presProps" Target="presProps.xml"/><Relationship Id="rId51" Type="http://schemas.openxmlformats.org/officeDocument/2006/relationships/viewProps" Target="viewProps.xml"/><Relationship Id="rId52" Type="http://schemas.openxmlformats.org/officeDocument/2006/relationships/theme" Target="theme/theme1.xml"/><Relationship Id="rId53" Type="http://schemas.openxmlformats.org/officeDocument/2006/relationships/tableStyles" Target="tableStyles.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notesMaster" Target="notesMasters/notesMaster1.xml"/><Relationship Id="rId4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package" Target="../embeddings/Microsoft_Excel_Sheet1.xlsx"/></Relationships>
</file>

<file path=ppt/charts/_rels/chart2.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package" Target="../embeddings/Microsoft_Excel_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title>
      <c:tx>
        <c:rich>
          <a:bodyPr/>
          <a:lstStyle/>
          <a:p>
            <a:pPr>
              <a:defRPr/>
            </a:pPr>
            <a:r>
              <a:rPr lang="en-US" sz="1600" dirty="0"/>
              <a:t>Country of Origin</a:t>
            </a:r>
          </a:p>
        </c:rich>
      </c:tx>
      <c:layout>
        <c:manualLayout>
          <c:xMode val="edge"/>
          <c:yMode val="edge"/>
          <c:x val="0.729529790026247"/>
          <c:y val="0.126984126984127"/>
        </c:manualLayout>
      </c:layout>
      <c:overlay val="0"/>
    </c:title>
    <c:autoTitleDeleted val="0"/>
    <c:plotArea>
      <c:layout/>
      <c:pieChart>
        <c:varyColors val="1"/>
        <c:ser>
          <c:idx val="0"/>
          <c:order val="0"/>
          <c:tx>
            <c:strRef>
              <c:f>Sheet1!$B$1</c:f>
              <c:strCache>
                <c:ptCount val="1"/>
                <c:pt idx="0">
                  <c:v>Country of Origin</c:v>
                </c:pt>
              </c:strCache>
            </c:strRef>
          </c:tx>
          <c:dLbls>
            <c:showLegendKey val="0"/>
            <c:showVal val="0"/>
            <c:showCatName val="0"/>
            <c:showSerName val="0"/>
            <c:showPercent val="1"/>
            <c:showBubbleSize val="0"/>
            <c:showLeaderLines val="1"/>
          </c:dLbls>
          <c:cat>
            <c:strRef>
              <c:f>Sheet1!$A$2:$A$7</c:f>
              <c:strCache>
                <c:ptCount val="6"/>
                <c:pt idx="0">
                  <c:v>Congo</c:v>
                </c:pt>
                <c:pt idx="1">
                  <c:v>Syria</c:v>
                </c:pt>
                <c:pt idx="2">
                  <c:v>Iraq </c:v>
                </c:pt>
                <c:pt idx="3">
                  <c:v>Afghanistan</c:v>
                </c:pt>
                <c:pt idx="4">
                  <c:v>Bhutan</c:v>
                </c:pt>
                <c:pt idx="5">
                  <c:v>Other</c:v>
                </c:pt>
              </c:strCache>
            </c:strRef>
          </c:cat>
          <c:val>
            <c:numRef>
              <c:f>Sheet1!$B$2:$B$7</c:f>
              <c:numCache>
                <c:formatCode>0%</c:formatCode>
                <c:ptCount val="6"/>
                <c:pt idx="0">
                  <c:v>0.493</c:v>
                </c:pt>
                <c:pt idx="1">
                  <c:v>0.12</c:v>
                </c:pt>
                <c:pt idx="2">
                  <c:v>0.1</c:v>
                </c:pt>
                <c:pt idx="3" formatCode="0.00%">
                  <c:v>0.07</c:v>
                </c:pt>
                <c:pt idx="4" formatCode="0.00%">
                  <c:v>0.06</c:v>
                </c:pt>
                <c:pt idx="5" formatCode="0.00%">
                  <c:v>0.16</c:v>
                </c:pt>
              </c:numCache>
            </c:numRef>
          </c:val>
        </c:ser>
        <c:dLbls>
          <c:showLegendKey val="0"/>
          <c:showVal val="0"/>
          <c:showCatName val="0"/>
          <c:showSerName val="0"/>
          <c:showPercent val="1"/>
          <c:showBubbleSize val="0"/>
          <c:showLeaderLines val="1"/>
        </c:dLbls>
        <c:firstSliceAng val="0"/>
      </c:pieChart>
    </c:plotArea>
    <c:legend>
      <c:legendPos val="r"/>
      <c:layout/>
      <c:overlay val="0"/>
      <c:txPr>
        <a:bodyPr/>
        <a:lstStyle/>
        <a:p>
          <a:pPr>
            <a:defRPr sz="1200"/>
          </a:pPr>
          <a:endParaRPr lang="en-US"/>
        </a:p>
      </c:txPr>
    </c:legend>
    <c:plotVisOnly val="1"/>
    <c:dispBlanksAs val="gap"/>
    <c:showDLblsOverMax val="0"/>
  </c:chart>
  <c:txPr>
    <a:bodyPr/>
    <a:lstStyle/>
    <a:p>
      <a:pPr>
        <a:defRPr sz="1800"/>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title>
      <c:tx>
        <c:rich>
          <a:bodyPr/>
          <a:lstStyle/>
          <a:p>
            <a:pPr>
              <a:defRPr/>
            </a:pPr>
            <a:r>
              <a:rPr lang="en-US" sz="1600" dirty="0"/>
              <a:t>Country of Origin</a:t>
            </a:r>
          </a:p>
        </c:rich>
      </c:tx>
      <c:layout>
        <c:manualLayout>
          <c:xMode val="edge"/>
          <c:yMode val="edge"/>
          <c:x val="0.729529790026247"/>
          <c:y val="0.126984126984127"/>
        </c:manualLayout>
      </c:layout>
      <c:overlay val="0"/>
    </c:title>
    <c:autoTitleDeleted val="0"/>
    <c:plotArea>
      <c:layout/>
      <c:pieChart>
        <c:varyColors val="1"/>
        <c:ser>
          <c:idx val="0"/>
          <c:order val="0"/>
          <c:tx>
            <c:strRef>
              <c:f>Sheet1!$B$1</c:f>
              <c:strCache>
                <c:ptCount val="1"/>
                <c:pt idx="0">
                  <c:v>Country of Origin</c:v>
                </c:pt>
              </c:strCache>
            </c:strRef>
          </c:tx>
          <c:dLbls>
            <c:showLegendKey val="0"/>
            <c:showVal val="0"/>
            <c:showCatName val="0"/>
            <c:showSerName val="0"/>
            <c:showPercent val="1"/>
            <c:showBubbleSize val="0"/>
            <c:showLeaderLines val="1"/>
          </c:dLbls>
          <c:cat>
            <c:strRef>
              <c:f>Sheet1!$A$2:$A$8</c:f>
              <c:strCache>
                <c:ptCount val="7"/>
                <c:pt idx="0">
                  <c:v>Congo</c:v>
                </c:pt>
                <c:pt idx="1">
                  <c:v>Syria</c:v>
                </c:pt>
                <c:pt idx="2">
                  <c:v>Iraq </c:v>
                </c:pt>
                <c:pt idx="3">
                  <c:v>Afghanistan</c:v>
                </c:pt>
                <c:pt idx="4">
                  <c:v>Bhutan</c:v>
                </c:pt>
                <c:pt idx="5">
                  <c:v>Eritrea</c:v>
                </c:pt>
                <c:pt idx="6">
                  <c:v>Other</c:v>
                </c:pt>
              </c:strCache>
            </c:strRef>
          </c:cat>
          <c:val>
            <c:numRef>
              <c:f>Sheet1!$B$2:$B$8</c:f>
              <c:numCache>
                <c:formatCode>0%</c:formatCode>
                <c:ptCount val="7"/>
                <c:pt idx="0">
                  <c:v>0.359</c:v>
                </c:pt>
                <c:pt idx="1">
                  <c:v>0.086</c:v>
                </c:pt>
                <c:pt idx="2">
                  <c:v>0.075</c:v>
                </c:pt>
                <c:pt idx="3" formatCode="0.00%">
                  <c:v>0.09</c:v>
                </c:pt>
                <c:pt idx="4" formatCode="0.00%">
                  <c:v>0.11</c:v>
                </c:pt>
                <c:pt idx="5" formatCode="0.00%">
                  <c:v>0.075</c:v>
                </c:pt>
                <c:pt idx="6" formatCode="0.00%">
                  <c:v>0.195</c:v>
                </c:pt>
              </c:numCache>
            </c:numRef>
          </c:val>
        </c:ser>
        <c:dLbls>
          <c:showLegendKey val="0"/>
          <c:showVal val="0"/>
          <c:showCatName val="0"/>
          <c:showSerName val="0"/>
          <c:showPercent val="1"/>
          <c:showBubbleSize val="0"/>
          <c:showLeaderLines val="1"/>
        </c:dLbls>
        <c:firstSliceAng val="0"/>
      </c:pieChart>
    </c:plotArea>
    <c:legend>
      <c:legendPos val="r"/>
      <c:layout/>
      <c:overlay val="0"/>
      <c:txPr>
        <a:bodyPr/>
        <a:lstStyle/>
        <a:p>
          <a:pPr>
            <a:defRPr sz="1200"/>
          </a:pPr>
          <a:endParaRPr lang="en-US"/>
        </a:p>
      </c:txPr>
    </c:legend>
    <c:plotVisOnly val="1"/>
    <c:dispBlanksAs val="gap"/>
    <c:showDLblsOverMax val="0"/>
  </c:chart>
  <c:txPr>
    <a:bodyPr/>
    <a:lstStyle/>
    <a:p>
      <a:pPr>
        <a:defRPr sz="1800"/>
      </a:pPr>
      <a:endParaRPr lang="en-US"/>
    </a:p>
  </c:txPr>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73693D-5E66-4FA3-8356-C6A4B50D7A60}" type="datetimeFigureOut">
              <a:rPr lang="en-US" smtClean="0"/>
              <a:t>9/4/18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B5FBAE-3D71-47BB-8EC0-94F7F26A1F83}" type="slidenum">
              <a:rPr lang="en-US" smtClean="0"/>
              <a:t>‹#›</a:t>
            </a:fld>
            <a:endParaRPr lang="en-US"/>
          </a:p>
        </p:txBody>
      </p:sp>
    </p:spTree>
    <p:extLst>
      <p:ext uri="{BB962C8B-B14F-4D97-AF65-F5344CB8AC3E}">
        <p14:creationId xmlns:p14="http://schemas.microsoft.com/office/powerpoint/2010/main" val="36124285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B5FBAE-3D71-47BB-8EC0-94F7F26A1F83}" type="slidenum">
              <a:rPr lang="en-US" smtClean="0"/>
              <a:t>6</a:t>
            </a:fld>
            <a:endParaRPr lang="en-US"/>
          </a:p>
        </p:txBody>
      </p:sp>
    </p:spTree>
    <p:extLst>
      <p:ext uri="{BB962C8B-B14F-4D97-AF65-F5344CB8AC3E}">
        <p14:creationId xmlns:p14="http://schemas.microsoft.com/office/powerpoint/2010/main" val="37127993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Red</a:t>
            </a:r>
            <a:r>
              <a:rPr lang="en-US" baseline="0" dirty="0" smtClean="0"/>
              <a:t> line is the presidential determination, which is set annually for the federal fiscal year</a:t>
            </a:r>
          </a:p>
          <a:p>
            <a:r>
              <a:rPr lang="en-US" baseline="0" dirty="0" smtClean="0"/>
              <a:t>Green line is the number of refugees actually admitted nationally</a:t>
            </a:r>
          </a:p>
          <a:p>
            <a:r>
              <a:rPr lang="en-US" baseline="0" dirty="0" smtClean="0"/>
              <a:t>Dark blue bar is actual WA refugee arrivals</a:t>
            </a:r>
          </a:p>
          <a:p>
            <a:r>
              <a:rPr lang="en-US" baseline="0" dirty="0" smtClean="0"/>
              <a:t>Teal bar (and yellow) is the number that had been proposed for WA refugee arrivals for that year.</a:t>
            </a:r>
            <a:endParaRPr lang="en-US" dirty="0" smtClean="0"/>
          </a:p>
          <a:p>
            <a:endParaRPr lang="en-US" dirty="0"/>
          </a:p>
        </p:txBody>
      </p:sp>
      <p:sp>
        <p:nvSpPr>
          <p:cNvPr id="4" name="Slide Number Placeholder 3"/>
          <p:cNvSpPr>
            <a:spLocks noGrp="1"/>
          </p:cNvSpPr>
          <p:nvPr>
            <p:ph type="sldNum" sz="quarter" idx="10"/>
          </p:nvPr>
        </p:nvSpPr>
        <p:spPr/>
        <p:txBody>
          <a:bodyPr/>
          <a:lstStyle/>
          <a:p>
            <a:fld id="{E1F40D2F-8FEA-FC43-A2A3-D464C3AD5448}" type="slidenum">
              <a:rPr lang="en-US" smtClean="0">
                <a:solidFill>
                  <a:prstClr val="black"/>
                </a:solidFill>
                <a:latin typeface="Calibri"/>
              </a:rPr>
              <a:pPr/>
              <a:t>30</a:t>
            </a:fld>
            <a:endParaRPr lang="en-US">
              <a:solidFill>
                <a:prstClr val="black"/>
              </a:solidFill>
              <a:latin typeface="Calibri"/>
            </a:endParaRPr>
          </a:p>
        </p:txBody>
      </p:sp>
    </p:spTree>
    <p:extLst>
      <p:ext uri="{BB962C8B-B14F-4D97-AF65-F5344CB8AC3E}">
        <p14:creationId xmlns:p14="http://schemas.microsoft.com/office/powerpoint/2010/main" val="7727039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5" name="Google Shape;135;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dirty="0"/>
              <a:t>The way that we built this elective was to look at the resettlement process and all of the communities partners at play, try to have residents engaged in many parts of the process, with reading/meetings to reinforce clinical and community based experiences</a:t>
            </a:r>
            <a:endParaRPr dirty="0"/>
          </a:p>
          <a:p>
            <a:pPr marL="0" marR="0" lvl="0" indent="0" algn="l" rtl="0">
              <a:lnSpc>
                <a:spcPct val="100000"/>
              </a:lnSpc>
              <a:spcBef>
                <a:spcPts val="0"/>
              </a:spcBef>
              <a:spcAft>
                <a:spcPts val="0"/>
              </a:spcAft>
              <a:buClr>
                <a:srgbClr val="000000"/>
              </a:buClr>
              <a:buSzPts val="1400"/>
              <a:buFont typeface="Arial"/>
              <a:buNone/>
            </a:pPr>
            <a:endParaRPr dirty="0"/>
          </a:p>
          <a:p>
            <a:pPr marL="0" marR="0" lvl="0" indent="0" algn="l" rtl="0">
              <a:lnSpc>
                <a:spcPct val="100000"/>
              </a:lnSpc>
              <a:spcBef>
                <a:spcPts val="0"/>
              </a:spcBef>
              <a:spcAft>
                <a:spcPts val="0"/>
              </a:spcAft>
              <a:buClr>
                <a:schemeClr val="dk1"/>
              </a:buClr>
              <a:buSzPts val="1400"/>
              <a:buFont typeface="Arial"/>
              <a:buNone/>
            </a:pPr>
            <a:r>
              <a:rPr lang="en" sz="1100" b="0" i="0" u="none" strike="noStrike" cap="none" dirty="0">
                <a:solidFill>
                  <a:schemeClr val="dk1"/>
                </a:solidFill>
                <a:latin typeface="Arial"/>
                <a:ea typeface="Arial"/>
                <a:cs typeface="Arial"/>
                <a:sym typeface="Arial"/>
              </a:rPr>
              <a:t>Meet with faculty lead- to get an </a:t>
            </a:r>
            <a:r>
              <a:rPr lang="en" sz="1100" b="0" i="0" u="none" strike="noStrike" cap="none" dirty="0" err="1">
                <a:solidFill>
                  <a:schemeClr val="dk1"/>
                </a:solidFill>
                <a:latin typeface="Arial"/>
                <a:ea typeface="Arial"/>
                <a:cs typeface="Arial"/>
                <a:sym typeface="Arial"/>
              </a:rPr>
              <a:t>overiview</a:t>
            </a:r>
            <a:r>
              <a:rPr lang="en" sz="1100" b="0" i="0" u="none" strike="noStrike" cap="none" dirty="0">
                <a:solidFill>
                  <a:schemeClr val="dk1"/>
                </a:solidFill>
                <a:latin typeface="Arial"/>
                <a:ea typeface="Arial"/>
                <a:cs typeface="Arial"/>
                <a:sym typeface="Arial"/>
              </a:rPr>
              <a:t> of resettlement process, discuss background reading, understand goals of elective, CDC guidelines, local numbers  </a:t>
            </a:r>
            <a:endParaRPr sz="11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Arial"/>
              <a:buNone/>
            </a:pPr>
            <a:r>
              <a:rPr lang="en" sz="1100" b="0" i="0" u="none" strike="noStrike" cap="none" dirty="0" err="1">
                <a:solidFill>
                  <a:schemeClr val="dk1"/>
                </a:solidFill>
                <a:latin typeface="Arial"/>
                <a:ea typeface="Arial"/>
                <a:cs typeface="Arial"/>
                <a:sym typeface="Arial"/>
              </a:rPr>
              <a:t>Ethnomed</a:t>
            </a:r>
            <a:r>
              <a:rPr lang="en" sz="1100" b="0" i="0" u="none" strike="noStrike" cap="none" dirty="0">
                <a:solidFill>
                  <a:schemeClr val="dk1"/>
                </a:solidFill>
                <a:latin typeface="Arial"/>
                <a:ea typeface="Arial"/>
                <a:cs typeface="Arial"/>
                <a:sym typeface="Arial"/>
              </a:rPr>
              <a:t>- local (national </a:t>
            </a:r>
            <a:r>
              <a:rPr lang="en" sz="1100" b="0" i="0" u="none" strike="noStrike" cap="none" dirty="0" err="1">
                <a:solidFill>
                  <a:schemeClr val="dk1"/>
                </a:solidFill>
                <a:latin typeface="Arial"/>
                <a:ea typeface="Arial"/>
                <a:cs typeface="Arial"/>
                <a:sym typeface="Arial"/>
              </a:rPr>
              <a:t>resoruces</a:t>
            </a:r>
            <a:r>
              <a:rPr lang="en" sz="1100" b="0" i="0" u="none" strike="noStrike" cap="none" dirty="0">
                <a:solidFill>
                  <a:schemeClr val="dk1"/>
                </a:solidFill>
                <a:latin typeface="Arial"/>
                <a:ea typeface="Arial"/>
                <a:cs typeface="Arial"/>
                <a:sym typeface="Arial"/>
              </a:rPr>
              <a:t>) with CDC guidelines, background reading- refugee </a:t>
            </a:r>
            <a:r>
              <a:rPr lang="en" sz="1100" b="0" i="0" u="none" strike="noStrike" cap="none" dirty="0" err="1">
                <a:solidFill>
                  <a:schemeClr val="dk1"/>
                </a:solidFill>
                <a:latin typeface="Arial"/>
                <a:ea typeface="Arial"/>
                <a:cs typeface="Arial"/>
                <a:sym typeface="Arial"/>
              </a:rPr>
              <a:t>specefic</a:t>
            </a:r>
            <a:r>
              <a:rPr lang="en" sz="1100" b="0" i="0" u="none" strike="noStrike" cap="none" dirty="0">
                <a:solidFill>
                  <a:schemeClr val="dk1"/>
                </a:solidFill>
                <a:latin typeface="Arial"/>
                <a:ea typeface="Arial"/>
                <a:cs typeface="Arial"/>
                <a:sym typeface="Arial"/>
              </a:rPr>
              <a:t> </a:t>
            </a:r>
            <a:endParaRPr sz="11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Arial"/>
              <a:buNone/>
            </a:pPr>
            <a:r>
              <a:rPr lang="en" sz="1100" b="0" i="0" u="none" strike="noStrike" cap="none" dirty="0">
                <a:solidFill>
                  <a:schemeClr val="dk1"/>
                </a:solidFill>
                <a:latin typeface="Arial"/>
                <a:ea typeface="Arial"/>
                <a:cs typeface="Arial"/>
                <a:sym typeface="Arial"/>
              </a:rPr>
              <a:t>VOLAG orientation – all </a:t>
            </a:r>
            <a:r>
              <a:rPr lang="en" sz="1100" b="0" i="0" u="none" strike="noStrike" cap="none" dirty="0" err="1">
                <a:solidFill>
                  <a:schemeClr val="dk1"/>
                </a:solidFill>
                <a:latin typeface="Arial"/>
                <a:ea typeface="Arial"/>
                <a:cs typeface="Arial"/>
                <a:sym typeface="Arial"/>
              </a:rPr>
              <a:t>volags</a:t>
            </a:r>
            <a:r>
              <a:rPr lang="en" sz="1100" b="0" i="0" u="none" strike="noStrike" cap="none" dirty="0">
                <a:solidFill>
                  <a:schemeClr val="dk1"/>
                </a:solidFill>
                <a:latin typeface="Arial"/>
                <a:ea typeface="Arial"/>
                <a:cs typeface="Arial"/>
                <a:sym typeface="Arial"/>
              </a:rPr>
              <a:t> do a cultural orientation with a medical component- great </a:t>
            </a:r>
            <a:r>
              <a:rPr lang="en" sz="1100" b="0" i="0" u="none" strike="noStrike" cap="none" dirty="0" err="1">
                <a:solidFill>
                  <a:schemeClr val="dk1"/>
                </a:solidFill>
                <a:latin typeface="Arial"/>
                <a:ea typeface="Arial"/>
                <a:cs typeface="Arial"/>
                <a:sym typeface="Arial"/>
              </a:rPr>
              <a:t>perspecive</a:t>
            </a:r>
            <a:r>
              <a:rPr lang="en" sz="1100" b="0" i="0" u="none" strike="noStrike" cap="none" dirty="0">
                <a:solidFill>
                  <a:schemeClr val="dk1"/>
                </a:solidFill>
                <a:latin typeface="Arial"/>
                <a:ea typeface="Arial"/>
                <a:cs typeface="Arial"/>
                <a:sym typeface="Arial"/>
              </a:rPr>
              <a:t> for learners on what introduction to this new health care system refugees get, also feedback from VOLAGS that refugees like having a doctor there for questions </a:t>
            </a:r>
            <a:endParaRPr sz="11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Arial"/>
              <a:buNone/>
            </a:pPr>
            <a:endParaRPr sz="11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Arial"/>
              <a:buNone/>
            </a:pPr>
            <a:r>
              <a:rPr lang="en" sz="1100" b="0" i="0" u="none" strike="noStrike" cap="none" dirty="0">
                <a:solidFill>
                  <a:schemeClr val="dk1"/>
                </a:solidFill>
                <a:latin typeface="Arial"/>
                <a:ea typeface="Arial"/>
                <a:cs typeface="Arial"/>
                <a:sym typeface="Arial"/>
              </a:rPr>
              <a:t>VOLAG - meet with local </a:t>
            </a:r>
            <a:r>
              <a:rPr lang="en" sz="1100" b="0" i="0" u="none" strike="noStrike" cap="none" dirty="0" err="1">
                <a:solidFill>
                  <a:schemeClr val="dk1"/>
                </a:solidFill>
                <a:latin typeface="Arial"/>
                <a:ea typeface="Arial"/>
                <a:cs typeface="Arial"/>
                <a:sym typeface="Arial"/>
              </a:rPr>
              <a:t>volags</a:t>
            </a:r>
            <a:r>
              <a:rPr lang="en" sz="1100" b="0" i="0" u="none" strike="noStrike" cap="none" dirty="0">
                <a:solidFill>
                  <a:schemeClr val="dk1"/>
                </a:solidFill>
                <a:latin typeface="Arial"/>
                <a:ea typeface="Arial"/>
                <a:cs typeface="Arial"/>
                <a:sym typeface="Arial"/>
              </a:rPr>
              <a:t> to better understand their role, how they find PCPs, CMs involvement </a:t>
            </a:r>
            <a:endParaRPr sz="11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Arial"/>
              <a:buNone/>
            </a:pPr>
            <a:r>
              <a:rPr lang="en" sz="1100" b="0" i="0" u="none" strike="noStrike" cap="none" dirty="0">
                <a:solidFill>
                  <a:schemeClr val="dk1"/>
                </a:solidFill>
                <a:latin typeface="Arial"/>
                <a:ea typeface="Arial"/>
                <a:cs typeface="Arial"/>
                <a:sym typeface="Arial"/>
              </a:rPr>
              <a:t>DOH- overview of health process, recent trends in </a:t>
            </a:r>
            <a:r>
              <a:rPr lang="en" sz="1100" b="0" i="0" u="none" strike="noStrike" cap="none" dirty="0" err="1">
                <a:solidFill>
                  <a:schemeClr val="dk1"/>
                </a:solidFill>
                <a:latin typeface="Arial"/>
                <a:ea typeface="Arial"/>
                <a:cs typeface="Arial"/>
                <a:sym typeface="Arial"/>
              </a:rPr>
              <a:t>epideimiology</a:t>
            </a:r>
            <a:r>
              <a:rPr lang="en" sz="1100" b="0" i="0" u="none" strike="noStrike" cap="none" dirty="0">
                <a:solidFill>
                  <a:schemeClr val="dk1"/>
                </a:solidFill>
                <a:latin typeface="Arial"/>
                <a:ea typeface="Arial"/>
                <a:cs typeface="Arial"/>
                <a:sym typeface="Arial"/>
              </a:rPr>
              <a:t> </a:t>
            </a:r>
            <a:endParaRPr sz="11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Arial"/>
              <a:buNone/>
            </a:pPr>
            <a:endParaRPr sz="11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Arial"/>
              <a:buNone/>
            </a:pPr>
            <a:r>
              <a:rPr lang="en" sz="1100" b="0" i="0" u="none" strike="noStrike" cap="none" dirty="0">
                <a:solidFill>
                  <a:schemeClr val="dk1"/>
                </a:solidFill>
                <a:latin typeface="Arial"/>
                <a:ea typeface="Arial"/>
                <a:cs typeface="Arial"/>
                <a:sym typeface="Arial"/>
              </a:rPr>
              <a:t>Clinical</a:t>
            </a:r>
            <a:endParaRPr sz="11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Arial"/>
              <a:buNone/>
            </a:pPr>
            <a:r>
              <a:rPr lang="en" sz="1100" b="0" i="0" u="none" strike="noStrike" cap="none" dirty="0">
                <a:solidFill>
                  <a:schemeClr val="dk1"/>
                </a:solidFill>
                <a:latin typeface="Arial"/>
                <a:ea typeface="Arial"/>
                <a:cs typeface="Arial"/>
                <a:sym typeface="Arial"/>
              </a:rPr>
              <a:t>Having a clinic or two that sees most newly arrived- partner with them to get residents exposure – I now have a newly arrived refugee clinic residents rotate through, and HMC </a:t>
            </a:r>
            <a:r>
              <a:rPr lang="en" sz="1100" b="0" i="0" u="none" strike="noStrike" cap="none" dirty="0" err="1">
                <a:solidFill>
                  <a:schemeClr val="dk1"/>
                </a:solidFill>
                <a:latin typeface="Arial"/>
                <a:ea typeface="Arial"/>
                <a:cs typeface="Arial"/>
                <a:sym typeface="Arial"/>
              </a:rPr>
              <a:t>peds</a:t>
            </a:r>
            <a:endParaRPr sz="11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Arial"/>
              <a:buNone/>
            </a:pPr>
            <a:r>
              <a:rPr lang="en" sz="1100" b="0" i="0" u="none" strike="noStrike" cap="none" dirty="0">
                <a:solidFill>
                  <a:schemeClr val="dk1"/>
                </a:solidFill>
                <a:latin typeface="Arial"/>
                <a:ea typeface="Arial"/>
                <a:cs typeface="Arial"/>
                <a:sym typeface="Arial"/>
              </a:rPr>
              <a:t>Or in our case, PH does all screening, residents spend time there in clinic </a:t>
            </a:r>
            <a:endParaRPr sz="11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Arial"/>
              <a:buNone/>
            </a:pPr>
            <a:r>
              <a:rPr lang="en" sz="1100" b="0" i="0" u="none" strike="noStrike" cap="none" dirty="0">
                <a:solidFill>
                  <a:schemeClr val="dk1"/>
                </a:solidFill>
                <a:latin typeface="Arial"/>
                <a:ea typeface="Arial"/>
                <a:cs typeface="Arial"/>
                <a:sym typeface="Arial"/>
              </a:rPr>
              <a:t>In KC high rates of hep B and TB with our refugee patients, often managed in primary care, but at times need consultation with specialists </a:t>
            </a:r>
            <a:endParaRPr sz="11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Arial"/>
              <a:buNone/>
            </a:pPr>
            <a:r>
              <a:rPr lang="en" sz="1100" b="0" i="0" u="none" strike="noStrike" cap="none" dirty="0">
                <a:solidFill>
                  <a:schemeClr val="dk1"/>
                </a:solidFill>
                <a:latin typeface="Arial"/>
                <a:ea typeface="Arial"/>
                <a:cs typeface="Arial"/>
                <a:sym typeface="Arial"/>
              </a:rPr>
              <a:t>Somali pain </a:t>
            </a:r>
            <a:endParaRPr sz="11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Arial"/>
              <a:buNone/>
            </a:pPr>
            <a:endParaRPr sz="11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Arial"/>
              <a:buNone/>
            </a:pPr>
            <a:r>
              <a:rPr lang="en" sz="1100" b="0" i="0" u="none" strike="noStrike" cap="none" dirty="0">
                <a:solidFill>
                  <a:schemeClr val="dk1"/>
                </a:solidFill>
                <a:latin typeface="Arial"/>
                <a:ea typeface="Arial"/>
                <a:cs typeface="Arial"/>
                <a:sym typeface="Arial"/>
              </a:rPr>
              <a:t>Mental health</a:t>
            </a:r>
            <a:endParaRPr sz="11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Arial"/>
              <a:buNone/>
            </a:pPr>
            <a:r>
              <a:rPr lang="en" sz="1100" b="0" i="0" u="none" strike="noStrike" cap="none" dirty="0">
                <a:solidFill>
                  <a:schemeClr val="dk1"/>
                </a:solidFill>
                <a:latin typeface="Arial"/>
                <a:ea typeface="Arial"/>
                <a:cs typeface="Arial"/>
                <a:sym typeface="Arial"/>
              </a:rPr>
              <a:t>Can’t talk about refugee care without talking about mental health care </a:t>
            </a:r>
            <a:endParaRPr sz="11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Arial"/>
              <a:buNone/>
            </a:pPr>
            <a:r>
              <a:rPr lang="en" sz="1100" b="0" i="0" u="none" strike="noStrike" cap="none" dirty="0">
                <a:solidFill>
                  <a:schemeClr val="dk1"/>
                </a:solidFill>
                <a:latin typeface="Arial"/>
                <a:ea typeface="Arial"/>
                <a:cs typeface="Arial"/>
                <a:sym typeface="Arial"/>
              </a:rPr>
              <a:t>We have a few local </a:t>
            </a:r>
            <a:r>
              <a:rPr lang="en" sz="1100" b="0" i="0" u="none" strike="noStrike" cap="none" dirty="0" err="1">
                <a:solidFill>
                  <a:schemeClr val="dk1"/>
                </a:solidFill>
                <a:latin typeface="Arial"/>
                <a:ea typeface="Arial"/>
                <a:cs typeface="Arial"/>
                <a:sym typeface="Arial"/>
              </a:rPr>
              <a:t>organiations</a:t>
            </a:r>
            <a:r>
              <a:rPr lang="en" sz="1100" b="0" i="0" u="none" strike="noStrike" cap="none" dirty="0">
                <a:solidFill>
                  <a:schemeClr val="dk1"/>
                </a:solidFill>
                <a:latin typeface="Arial"/>
                <a:ea typeface="Arial"/>
                <a:cs typeface="Arial"/>
                <a:sym typeface="Arial"/>
              </a:rPr>
              <a:t> with linguistically parallel and </a:t>
            </a:r>
            <a:r>
              <a:rPr lang="en" sz="1100" b="0" i="0" u="none" strike="noStrike" cap="none" dirty="0" err="1">
                <a:solidFill>
                  <a:schemeClr val="dk1"/>
                </a:solidFill>
                <a:latin typeface="Arial"/>
                <a:ea typeface="Arial"/>
                <a:cs typeface="Arial"/>
                <a:sym typeface="Arial"/>
              </a:rPr>
              <a:t>cultulrally</a:t>
            </a:r>
            <a:r>
              <a:rPr lang="en" sz="1100" b="0" i="0" u="none" strike="noStrike" cap="none" dirty="0">
                <a:solidFill>
                  <a:schemeClr val="dk1"/>
                </a:solidFill>
                <a:latin typeface="Arial"/>
                <a:ea typeface="Arial"/>
                <a:cs typeface="Arial"/>
                <a:sym typeface="Arial"/>
              </a:rPr>
              <a:t> matched counselors, trauma focused care, our residents observe and intake apt (with permission of patient)</a:t>
            </a:r>
            <a:endParaRPr sz="11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Arial"/>
              <a:buNone/>
            </a:pPr>
            <a:r>
              <a:rPr lang="en" sz="1100" b="0" i="0" u="none" strike="noStrike" cap="none" dirty="0">
                <a:solidFill>
                  <a:schemeClr val="dk1"/>
                </a:solidFill>
                <a:latin typeface="Arial"/>
                <a:ea typeface="Arial"/>
                <a:cs typeface="Arial"/>
                <a:sym typeface="Arial"/>
              </a:rPr>
              <a:t>Also do home visits with CM for medically or mental health complex families </a:t>
            </a:r>
          </a:p>
          <a:p>
            <a:pPr marL="0" marR="0" lvl="0" indent="0" algn="l" rtl="0">
              <a:lnSpc>
                <a:spcPct val="100000"/>
              </a:lnSpc>
              <a:spcBef>
                <a:spcPts val="0"/>
              </a:spcBef>
              <a:spcAft>
                <a:spcPts val="0"/>
              </a:spcAft>
              <a:buClr>
                <a:schemeClr val="dk1"/>
              </a:buClr>
              <a:buSzPts val="1400"/>
              <a:buFont typeface="Arial"/>
              <a:buNone/>
            </a:pPr>
            <a:r>
              <a:rPr lang="en" sz="1100" b="0" i="0" u="none" strike="noStrike" cap="none" dirty="0">
                <a:solidFill>
                  <a:schemeClr val="dk1"/>
                </a:solidFill>
                <a:latin typeface="Arial"/>
                <a:ea typeface="Arial"/>
                <a:cs typeface="Arial"/>
                <a:sym typeface="Arial"/>
              </a:rPr>
              <a:t>** now having our residents come to community groups </a:t>
            </a:r>
            <a:r>
              <a:rPr lang="en" sz="1100" b="0" i="0" u="none" strike="noStrike" cap="none" dirty="0" err="1">
                <a:solidFill>
                  <a:schemeClr val="dk1"/>
                </a:solidFill>
                <a:latin typeface="Arial"/>
                <a:ea typeface="Arial"/>
                <a:cs typeface="Arial"/>
                <a:sym typeface="Arial"/>
              </a:rPr>
              <a:t>russian</a:t>
            </a:r>
            <a:r>
              <a:rPr lang="en" sz="1100" b="0" i="0" u="none" strike="noStrike" cap="none" dirty="0">
                <a:solidFill>
                  <a:schemeClr val="dk1"/>
                </a:solidFill>
                <a:latin typeface="Arial"/>
                <a:ea typeface="Arial"/>
                <a:cs typeface="Arial"/>
                <a:sym typeface="Arial"/>
              </a:rPr>
              <a:t> elders group </a:t>
            </a:r>
            <a:r>
              <a:rPr lang="en" sz="1100" b="0" i="0" u="none" strike="noStrike" cap="none" dirty="0" err="1">
                <a:solidFill>
                  <a:schemeClr val="dk1"/>
                </a:solidFill>
                <a:latin typeface="Arial"/>
                <a:ea typeface="Arial"/>
                <a:cs typeface="Arial"/>
                <a:sym typeface="Arial"/>
              </a:rPr>
              <a:t>etc</a:t>
            </a:r>
            <a:r>
              <a:rPr lang="en" sz="1100" b="0" i="0" u="none" strike="noStrike" cap="none" dirty="0">
                <a:solidFill>
                  <a:schemeClr val="dk1"/>
                </a:solidFill>
                <a:latin typeface="Arial"/>
                <a:ea typeface="Arial"/>
                <a:cs typeface="Arial"/>
                <a:sym typeface="Arial"/>
              </a:rPr>
              <a:t> </a:t>
            </a:r>
            <a:endParaRPr sz="11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Arial"/>
              <a:buNone/>
            </a:pPr>
            <a:endParaRPr sz="11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Arial"/>
              <a:buNone/>
            </a:pPr>
            <a:r>
              <a:rPr lang="en-US" sz="1100" b="0" i="0" u="none" strike="noStrike" cap="none" dirty="0">
                <a:solidFill>
                  <a:schemeClr val="dk1"/>
                </a:solidFill>
                <a:latin typeface="Arial"/>
                <a:ea typeface="Arial"/>
                <a:cs typeface="Arial"/>
                <a:sym typeface="Arial"/>
              </a:rPr>
              <a:t>N</a:t>
            </a:r>
            <a:r>
              <a:rPr lang="en" sz="1100" b="0" i="0" u="none" strike="noStrike" cap="none" dirty="0" err="1">
                <a:solidFill>
                  <a:schemeClr val="dk1"/>
                </a:solidFill>
                <a:latin typeface="Arial"/>
                <a:ea typeface="Arial"/>
                <a:cs typeface="Arial"/>
                <a:sym typeface="Arial"/>
              </a:rPr>
              <a:t>ot</a:t>
            </a:r>
            <a:r>
              <a:rPr lang="en" sz="1100" b="0" i="0" u="none" strike="noStrike" cap="none" dirty="0">
                <a:solidFill>
                  <a:schemeClr val="dk1"/>
                </a:solidFill>
                <a:latin typeface="Arial"/>
                <a:ea typeface="Arial"/>
                <a:cs typeface="Arial"/>
                <a:sym typeface="Arial"/>
              </a:rPr>
              <a:t> pictured here-- Legal</a:t>
            </a:r>
            <a:endParaRPr sz="11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Arial"/>
              <a:buNone/>
            </a:pPr>
            <a:r>
              <a:rPr lang="en" sz="1100" b="0" i="0" u="none" strike="noStrike" cap="none" dirty="0">
                <a:solidFill>
                  <a:schemeClr val="dk1"/>
                </a:solidFill>
                <a:latin typeface="Arial"/>
                <a:ea typeface="Arial"/>
                <a:cs typeface="Arial"/>
                <a:sym typeface="Arial"/>
              </a:rPr>
              <a:t>Have our residents meet with one of the asylum attorneys at our immigration legal aid non profit NWIRP, and see a hearing if time permits </a:t>
            </a:r>
            <a:endParaRPr sz="11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Arial"/>
              <a:buNone/>
            </a:pPr>
            <a:r>
              <a:rPr lang="en" sz="1100" b="0" i="0" u="none" strike="noStrike" cap="none" dirty="0">
                <a:solidFill>
                  <a:schemeClr val="dk1"/>
                </a:solidFill>
                <a:latin typeface="Arial"/>
                <a:ea typeface="Arial"/>
                <a:cs typeface="Arial"/>
                <a:sym typeface="Arial"/>
              </a:rPr>
              <a:t>Asylum </a:t>
            </a:r>
            <a:r>
              <a:rPr lang="en" sz="1100" b="0" i="0" u="none" strike="noStrike" cap="none" dirty="0" err="1">
                <a:solidFill>
                  <a:schemeClr val="dk1"/>
                </a:solidFill>
                <a:latin typeface="Arial"/>
                <a:ea typeface="Arial"/>
                <a:cs typeface="Arial"/>
                <a:sym typeface="Arial"/>
              </a:rPr>
              <a:t>eval</a:t>
            </a:r>
            <a:r>
              <a:rPr lang="en" sz="1100" b="0" i="0" u="none" strike="noStrike" cap="none" dirty="0">
                <a:solidFill>
                  <a:schemeClr val="dk1"/>
                </a:solidFill>
                <a:latin typeface="Arial"/>
                <a:ea typeface="Arial"/>
                <a:cs typeface="Arial"/>
                <a:sym typeface="Arial"/>
              </a:rPr>
              <a:t> – work with a faculty member to prepare, observe and write up evaluation</a:t>
            </a:r>
            <a:endParaRPr sz="11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1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100" b="0" i="0" u="none" strike="noStrike" cap="none" dirty="0">
              <a:solidFill>
                <a:schemeClr val="dk1"/>
              </a:solidFill>
              <a:latin typeface="Arial"/>
              <a:ea typeface="Arial"/>
              <a:cs typeface="Arial"/>
              <a:sym typeface="Arial"/>
            </a:endParaRPr>
          </a:p>
        </p:txBody>
      </p:sp>
      <p:sp>
        <p:nvSpPr>
          <p:cNvPr id="136" name="Google Shape;136;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t" anchorCtr="0">
            <a:noAutofit/>
          </a:bodyPr>
          <a:lstStyle/>
          <a:p>
            <a:pPr algn="l">
              <a:buClr>
                <a:srgbClr val="000000"/>
              </a:buClr>
              <a:buSzPts val="1400"/>
              <a:buFont typeface="Arial"/>
              <a:buNone/>
            </a:pPr>
            <a:fld id="{00000000-1234-1234-1234-123412341234}" type="slidenum">
              <a:rPr lang="en" sz="1400">
                <a:solidFill>
                  <a:srgbClr val="000000"/>
                </a:solidFill>
                <a:latin typeface="Arial"/>
                <a:ea typeface="Arial"/>
                <a:cs typeface="Arial"/>
                <a:sym typeface="Arial"/>
              </a:rPr>
              <a:pPr algn="l">
                <a:buClr>
                  <a:srgbClr val="000000"/>
                </a:buClr>
                <a:buSzPts val="1400"/>
                <a:buFont typeface="Arial"/>
                <a:buNone/>
              </a:pPr>
              <a:t>31</a:t>
            </a:fld>
            <a:endParaRPr sz="1400">
              <a:solidFill>
                <a:srgbClr val="000000"/>
              </a:solidFill>
              <a:latin typeface="Arial"/>
              <a:ea typeface="Arial"/>
              <a:cs typeface="Arial"/>
              <a:sym typeface="Arial"/>
            </a:endParaRPr>
          </a:p>
        </p:txBody>
      </p:sp>
    </p:spTree>
    <p:extLst>
      <p:ext uri="{BB962C8B-B14F-4D97-AF65-F5344CB8AC3E}">
        <p14:creationId xmlns:p14="http://schemas.microsoft.com/office/powerpoint/2010/main" val="2788741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8" name="Google Shape;128;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Clr>
                <a:schemeClr val="dk1"/>
              </a:buClr>
              <a:buSzPts val="1400"/>
              <a:buFont typeface="Arial"/>
              <a:buNone/>
            </a:pPr>
            <a:r>
              <a:rPr lang="en-US" dirty="0"/>
              <a:t>Same information expressed in a different way</a:t>
            </a:r>
            <a:endParaRPr dirty="0"/>
          </a:p>
          <a:p>
            <a:pPr marL="0" lvl="0" indent="0" rtl="0">
              <a:spcBef>
                <a:spcPts val="0"/>
              </a:spcBef>
              <a:spcAft>
                <a:spcPts val="0"/>
              </a:spcAft>
              <a:buClr>
                <a:schemeClr val="dk1"/>
              </a:buClr>
              <a:buSzPts val="1400"/>
              <a:buFont typeface="Arial"/>
              <a:buNone/>
            </a:pPr>
            <a:endParaRPr dirty="0"/>
          </a:p>
          <a:p>
            <a:pPr marL="0" marR="0" lvl="0" indent="0" algn="l" rtl="0">
              <a:lnSpc>
                <a:spcPct val="100000"/>
              </a:lnSpc>
              <a:spcBef>
                <a:spcPts val="0"/>
              </a:spcBef>
              <a:spcAft>
                <a:spcPts val="0"/>
              </a:spcAft>
              <a:buClr>
                <a:schemeClr val="dk1"/>
              </a:buClr>
              <a:buSzPts val="1400"/>
              <a:buFont typeface="Arial"/>
              <a:buNone/>
            </a:pPr>
            <a:endParaRPr dirty="0"/>
          </a:p>
        </p:txBody>
      </p:sp>
    </p:spTree>
    <p:extLst>
      <p:ext uri="{BB962C8B-B14F-4D97-AF65-F5344CB8AC3E}">
        <p14:creationId xmlns:p14="http://schemas.microsoft.com/office/powerpoint/2010/main" val="7253785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2017 – 3500</a:t>
            </a:r>
            <a:r>
              <a:rPr lang="en-US" baseline="0" dirty="0" smtClean="0"/>
              <a:t> refugees in WA, majority in KC, majority establish primary care at HP, many in our refugee clinic, over 300 in 2017</a:t>
            </a:r>
            <a:endParaRPr lang="en-US" dirty="0"/>
          </a:p>
        </p:txBody>
      </p:sp>
      <p:sp>
        <p:nvSpPr>
          <p:cNvPr id="4" name="Slide Number Placeholder 3"/>
          <p:cNvSpPr>
            <a:spLocks noGrp="1"/>
          </p:cNvSpPr>
          <p:nvPr>
            <p:ph type="sldNum" sz="quarter" idx="10"/>
          </p:nvPr>
        </p:nvSpPr>
        <p:spPr/>
        <p:txBody>
          <a:bodyPr/>
          <a:lstStyle/>
          <a:p>
            <a:fld id="{E1F40D2F-8FEA-FC43-A2A3-D464C3AD5448}" type="slidenum">
              <a:rPr lang="en-US" smtClean="0"/>
              <a:t>33</a:t>
            </a:fld>
            <a:endParaRPr lang="en-US"/>
          </a:p>
        </p:txBody>
      </p:sp>
    </p:spTree>
    <p:extLst>
      <p:ext uri="{BB962C8B-B14F-4D97-AF65-F5344CB8AC3E}">
        <p14:creationId xmlns:p14="http://schemas.microsoft.com/office/powerpoint/2010/main" val="21327238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400"/>
              <a:buFont typeface="Arial"/>
              <a:buNone/>
            </a:pPr>
            <a:r>
              <a:rPr lang="en-US" dirty="0"/>
              <a:t>Figure from MPI report 2017</a:t>
            </a:r>
          </a:p>
          <a:p>
            <a:pPr marL="0" marR="0" lvl="0" indent="0" algn="l" rtl="0">
              <a:lnSpc>
                <a:spcPct val="100000"/>
              </a:lnSpc>
              <a:spcBef>
                <a:spcPts val="0"/>
              </a:spcBef>
              <a:spcAft>
                <a:spcPts val="0"/>
              </a:spcAft>
              <a:buClr>
                <a:schemeClr val="dk1"/>
              </a:buClr>
              <a:buSzPts val="1400"/>
              <a:buFont typeface="Arial"/>
              <a:buNone/>
            </a:pPr>
            <a:r>
              <a:rPr lang="en-US" dirty="0"/>
              <a:t>ADD WA specific graph if able to obtain from DOH- I emailed Jasmine</a:t>
            </a:r>
          </a:p>
          <a:p>
            <a:pPr marL="0" marR="0" lvl="0" indent="0" algn="l" rtl="0">
              <a:lnSpc>
                <a:spcPct val="100000"/>
              </a:lnSpc>
              <a:spcBef>
                <a:spcPts val="0"/>
              </a:spcBef>
              <a:spcAft>
                <a:spcPts val="0"/>
              </a:spcAft>
              <a:buClr>
                <a:schemeClr val="dk1"/>
              </a:buClr>
              <a:buSzPts val="1400"/>
              <a:buFont typeface="Arial"/>
              <a:buNone/>
            </a:pPr>
            <a:endParaRPr lang="en-US" dirty="0"/>
          </a:p>
          <a:p>
            <a:pPr marL="0" marR="0" lvl="0" indent="0" algn="l" rtl="0">
              <a:lnSpc>
                <a:spcPct val="100000"/>
              </a:lnSpc>
              <a:spcBef>
                <a:spcPts val="0"/>
              </a:spcBef>
              <a:spcAft>
                <a:spcPts val="0"/>
              </a:spcAft>
              <a:buClr>
                <a:schemeClr val="dk1"/>
              </a:buClr>
              <a:buSzPts val="1400"/>
              <a:buFont typeface="Arial"/>
              <a:buNone/>
            </a:pPr>
            <a:r>
              <a:rPr lang="en-US" dirty="0"/>
              <a:t>Many logistical challenges including:</a:t>
            </a:r>
          </a:p>
          <a:p>
            <a:pPr marL="0" marR="0" lvl="0" indent="0" algn="l" rtl="0">
              <a:lnSpc>
                <a:spcPct val="100000"/>
              </a:lnSpc>
              <a:spcBef>
                <a:spcPts val="0"/>
              </a:spcBef>
              <a:spcAft>
                <a:spcPts val="0"/>
              </a:spcAft>
              <a:buClr>
                <a:schemeClr val="dk1"/>
              </a:buClr>
              <a:buSzPts val="1400"/>
              <a:buFont typeface="Arial"/>
              <a:buNone/>
            </a:pPr>
            <a:endParaRPr lang="en-US" dirty="0"/>
          </a:p>
          <a:p>
            <a:pPr marL="285750" lvl="0" indent="-209550" rtl="0">
              <a:spcBef>
                <a:spcPts val="0"/>
              </a:spcBef>
              <a:spcAft>
                <a:spcPts val="0"/>
              </a:spcAft>
              <a:buClr>
                <a:schemeClr val="dk1"/>
              </a:buClr>
              <a:buSzPts val="1200"/>
              <a:buChar char="•"/>
            </a:pPr>
            <a:r>
              <a:rPr lang="en-US" sz="1200" dirty="0">
                <a:latin typeface="Helvetica Neue"/>
                <a:ea typeface="Helvetica Neue"/>
                <a:cs typeface="Helvetica Neue"/>
                <a:sym typeface="Helvetica Neue"/>
              </a:rPr>
              <a:t>Arrival Numbers decreasing- when started elective in 2015 arrivals were increasing significantly, now at the lowest in decades, and new proposals threaten this even further – means organizations are loosing funding, and/or have less opportunities for learners, lesson is to stay informed about national policies and local numbers (go to multidisciplinary meetings, stay in touch with DOH contacts)</a:t>
            </a:r>
            <a:endParaRPr lang="en-US" sz="1200" dirty="0"/>
          </a:p>
          <a:p>
            <a:pPr marL="285750" lvl="0" indent="-209550" rtl="0">
              <a:spcBef>
                <a:spcPts val="0"/>
              </a:spcBef>
              <a:spcAft>
                <a:spcPts val="0"/>
              </a:spcAft>
              <a:buClr>
                <a:schemeClr val="dk1"/>
              </a:buClr>
              <a:buSzPts val="1200"/>
              <a:buChar char="•"/>
            </a:pPr>
            <a:r>
              <a:rPr lang="en-US" sz="1200" dirty="0">
                <a:latin typeface="Helvetica Neue"/>
                <a:ea typeface="Helvetica Neue"/>
                <a:cs typeface="Helvetica Neue"/>
                <a:sym typeface="Helvetica Neue"/>
              </a:rPr>
              <a:t>Institutional requirements for residencies to be able to send residents </a:t>
            </a:r>
            <a:r>
              <a:rPr lang="en-US" sz="1200" dirty="0" err="1">
                <a:latin typeface="Helvetica Neue"/>
                <a:ea typeface="Helvetica Neue"/>
                <a:cs typeface="Helvetica Neue"/>
                <a:sym typeface="Helvetica Neue"/>
              </a:rPr>
              <a:t>palces</a:t>
            </a:r>
            <a:r>
              <a:rPr lang="en-US" sz="1200" dirty="0">
                <a:latin typeface="Helvetica Neue"/>
                <a:ea typeface="Helvetica Neue"/>
                <a:cs typeface="Helvetica Neue"/>
                <a:sym typeface="Helvetica Neue"/>
              </a:rPr>
              <a:t> – PLAs are scary for community based organizations – lesson: </a:t>
            </a:r>
            <a:r>
              <a:rPr lang="en" sz="1200" dirty="0">
                <a:latin typeface="Helvetica Neue"/>
                <a:ea typeface="Helvetica Neue"/>
                <a:cs typeface="Helvetica Neue"/>
                <a:sym typeface="Helvetica Neue"/>
              </a:rPr>
              <a:t>Clear contact person, initial conversation through them, not just  blast to the main office - make sure the point person in your organization is cc’d on everything. </a:t>
            </a:r>
            <a:endParaRPr lang="en-US" sz="1200" dirty="0">
              <a:latin typeface="Helvetica Neue"/>
              <a:ea typeface="Helvetica Neue"/>
              <a:cs typeface="Helvetica Neue"/>
              <a:sym typeface="Helvetica Neue"/>
            </a:endParaRPr>
          </a:p>
          <a:p>
            <a:pPr marL="285750" lvl="0" indent="-209550" rtl="0">
              <a:spcBef>
                <a:spcPts val="0"/>
              </a:spcBef>
              <a:spcAft>
                <a:spcPts val="0"/>
              </a:spcAft>
              <a:buClr>
                <a:schemeClr val="dk1"/>
              </a:buClr>
              <a:buSzPts val="1200"/>
              <a:buChar char="•"/>
            </a:pPr>
            <a:r>
              <a:rPr lang="en-US" sz="1200" dirty="0">
                <a:latin typeface="Helvetica Neue"/>
                <a:ea typeface="Helvetica Neue"/>
                <a:cs typeface="Helvetica Neue"/>
                <a:sym typeface="Helvetica Neue"/>
              </a:rPr>
              <a:t>Evaluation of residents and of the experiences – going to so many places, how to we evaluate them appropriately, and how do we know what kind of educational experience they are having – created some resident </a:t>
            </a:r>
            <a:r>
              <a:rPr lang="en-US" sz="1200" dirty="0" err="1">
                <a:latin typeface="Helvetica Neue"/>
                <a:ea typeface="Helvetica Neue"/>
                <a:cs typeface="Helvetica Neue"/>
                <a:sym typeface="Helvetica Neue"/>
              </a:rPr>
              <a:t>eval</a:t>
            </a:r>
            <a:r>
              <a:rPr lang="en-US" sz="1200" dirty="0">
                <a:latin typeface="Helvetica Neue"/>
                <a:ea typeface="Helvetica Neue"/>
                <a:cs typeface="Helvetica Neue"/>
                <a:sym typeface="Helvetica Neue"/>
              </a:rPr>
              <a:t> which we will talk about later</a:t>
            </a:r>
          </a:p>
          <a:p>
            <a:pPr marL="285750" lvl="0" indent="-209550" rtl="0">
              <a:spcBef>
                <a:spcPts val="0"/>
              </a:spcBef>
              <a:spcAft>
                <a:spcPts val="0"/>
              </a:spcAft>
              <a:buClr>
                <a:schemeClr val="dk1"/>
              </a:buClr>
              <a:buSzPts val="1200"/>
              <a:buFont typeface="Helvetica Neue"/>
              <a:buChar char="•"/>
            </a:pPr>
            <a:r>
              <a:rPr lang="en-US" sz="1200" dirty="0">
                <a:latin typeface="Helvetica Neue"/>
                <a:ea typeface="Helvetica Neue"/>
                <a:cs typeface="Helvetica Neue"/>
                <a:sym typeface="Helvetica Neue"/>
              </a:rPr>
              <a:t>Relationship building - (between the faculty leads and with the organizations) – turnover high, lots of asks – try to meet in person, frequent check ins , capitalize on relationships </a:t>
            </a:r>
          </a:p>
          <a:p>
            <a:pPr marL="285750" marR="0" lvl="0" indent="-209550" algn="l" defTabSz="914400" rtl="0" eaLnBrk="1" fontAlgn="auto" latinLnBrk="0" hangingPunct="1">
              <a:lnSpc>
                <a:spcPct val="100000"/>
              </a:lnSpc>
              <a:spcBef>
                <a:spcPts val="0"/>
              </a:spcBef>
              <a:spcAft>
                <a:spcPts val="0"/>
              </a:spcAft>
              <a:buClr>
                <a:schemeClr val="dk1"/>
              </a:buClr>
              <a:buSzPts val="1200"/>
              <a:buFont typeface="Helvetica Neue"/>
              <a:buChar char="•"/>
              <a:tabLst/>
              <a:defRPr/>
            </a:pPr>
            <a:r>
              <a:rPr lang="en-US" sz="1200" dirty="0">
                <a:latin typeface="Helvetica Neue"/>
                <a:ea typeface="Helvetica Neue"/>
                <a:cs typeface="Helvetica Neue"/>
                <a:sym typeface="Helvetica Neue"/>
              </a:rPr>
              <a:t>Strain on smaller organizations – especially with expansion to three residencies – once established, can meet asks of organizations </a:t>
            </a:r>
          </a:p>
          <a:p>
            <a:pPr marL="285750" lvl="0" indent="-209550" rtl="0">
              <a:spcBef>
                <a:spcPts val="0"/>
              </a:spcBef>
              <a:spcAft>
                <a:spcPts val="0"/>
              </a:spcAft>
              <a:buClr>
                <a:schemeClr val="dk1"/>
              </a:buClr>
              <a:buSzPts val="1200"/>
              <a:buFont typeface="Helvetica Neue"/>
              <a:buChar char="•"/>
            </a:pPr>
            <a:endParaRPr lang="en-US" sz="1200" dirty="0">
              <a:latin typeface="Helvetica Neue"/>
              <a:ea typeface="Helvetica Neue"/>
              <a:cs typeface="Helvetica Neue"/>
              <a:sym typeface="Helvetica Neue"/>
            </a:endParaRPr>
          </a:p>
          <a:p>
            <a:pPr marL="0" lvl="0" indent="0" rtl="0">
              <a:spcBef>
                <a:spcPts val="0"/>
              </a:spcBef>
              <a:spcAft>
                <a:spcPts val="0"/>
              </a:spcAft>
              <a:buNone/>
            </a:pPr>
            <a:r>
              <a:rPr lang="en-US" sz="1200" dirty="0">
                <a:latin typeface="Helvetica Neue"/>
                <a:ea typeface="Helvetica Neue"/>
                <a:cs typeface="Helvetica Neue"/>
                <a:sym typeface="Helvetica Neue"/>
              </a:rPr>
              <a:t>Most Important: </a:t>
            </a:r>
          </a:p>
          <a:p>
            <a:pPr marL="285750" lvl="0" indent="-209550" rtl="0">
              <a:spcBef>
                <a:spcPts val="0"/>
              </a:spcBef>
              <a:spcAft>
                <a:spcPts val="0"/>
              </a:spcAft>
              <a:buClr>
                <a:schemeClr val="dk1"/>
              </a:buClr>
              <a:buSzPts val="1200"/>
              <a:buChar char="•"/>
            </a:pPr>
            <a:r>
              <a:rPr lang="en-US" sz="1200" dirty="0">
                <a:latin typeface="Helvetica Neue"/>
                <a:ea typeface="Helvetica Neue"/>
                <a:cs typeface="Helvetica Neue"/>
                <a:sym typeface="Helvetica Neue"/>
              </a:rPr>
              <a:t>Scheduling!!!! = tons of emails/ timing for each place/ sharing experiences</a:t>
            </a:r>
          </a:p>
          <a:p>
            <a:pPr marL="0" lvl="0" indent="0" rtl="0">
              <a:spcBef>
                <a:spcPts val="0"/>
              </a:spcBef>
              <a:spcAft>
                <a:spcPts val="0"/>
              </a:spcAft>
              <a:buNone/>
            </a:pPr>
            <a:endParaRPr lang="en-US" sz="1200" dirty="0">
              <a:latin typeface="Helvetica Neue"/>
              <a:ea typeface="Helvetica Neue"/>
              <a:cs typeface="Helvetica Neue"/>
              <a:sym typeface="Helvetica Neue"/>
            </a:endParaRPr>
          </a:p>
          <a:p>
            <a:pPr marL="0" marR="0" lvl="0" indent="0" algn="l" rtl="0">
              <a:lnSpc>
                <a:spcPct val="100000"/>
              </a:lnSpc>
              <a:spcBef>
                <a:spcPts val="0"/>
              </a:spcBef>
              <a:spcAft>
                <a:spcPts val="0"/>
              </a:spcAft>
              <a:buClr>
                <a:schemeClr val="dk1"/>
              </a:buClr>
              <a:buSzPts val="1400"/>
              <a:buFont typeface="Arial"/>
              <a:buNone/>
            </a:pPr>
            <a:endParaRPr lang="en-US" sz="1100" b="0" i="0" u="none" strike="noStrike" cap="none" dirty="0">
              <a:solidFill>
                <a:schemeClr val="dk1"/>
              </a:solidFill>
              <a:latin typeface="Arial"/>
              <a:ea typeface="Arial"/>
              <a:cs typeface="Arial"/>
              <a:sym typeface="Arial"/>
            </a:endParaRPr>
          </a:p>
          <a:p>
            <a:endParaRPr lang="en-US" dirty="0"/>
          </a:p>
        </p:txBody>
      </p:sp>
      <p:sp>
        <p:nvSpPr>
          <p:cNvPr id="4" name="Slide Number Placeholder 3"/>
          <p:cNvSpPr>
            <a:spLocks noGrp="1"/>
          </p:cNvSpPr>
          <p:nvPr>
            <p:ph type="sldNum" sz="quarter" idx="5"/>
          </p:nvPr>
        </p:nvSpPr>
        <p:spPr/>
        <p:txBody>
          <a:bodyPr/>
          <a:lstStyle/>
          <a:p>
            <a:fld id="{E1F40D2F-8FEA-FC43-A2A3-D464C3AD5448}" type="slidenum">
              <a:rPr lang="en-US" smtClean="0">
                <a:solidFill>
                  <a:prstClr val="black"/>
                </a:solidFill>
                <a:latin typeface="Calibri"/>
              </a:rPr>
              <a:pPr/>
              <a:t>34</a:t>
            </a:fld>
            <a:endParaRPr lang="en-US">
              <a:solidFill>
                <a:prstClr val="black"/>
              </a:solidFill>
              <a:latin typeface="Calibri"/>
            </a:endParaRPr>
          </a:p>
        </p:txBody>
      </p:sp>
    </p:spTree>
    <p:extLst>
      <p:ext uri="{BB962C8B-B14F-4D97-AF65-F5344CB8AC3E}">
        <p14:creationId xmlns:p14="http://schemas.microsoft.com/office/powerpoint/2010/main" val="14116127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NARHC – north</a:t>
            </a:r>
            <a:r>
              <a:rPr lang="en-US" baseline="0" dirty="0" smtClean="0"/>
              <a:t> American refugee health conference – annually- multi specialty, last two years have had two year workshop to come together to try to think about core competencies for refugee and immigrant </a:t>
            </a:r>
            <a:r>
              <a:rPr lang="en-US" baseline="0" dirty="0" err="1" smtClean="0"/>
              <a:t>curriclum</a:t>
            </a:r>
            <a:r>
              <a:rPr lang="en-US" baseline="0" dirty="0" smtClean="0"/>
              <a:t>  </a:t>
            </a:r>
            <a:endParaRPr lang="en-US" dirty="0"/>
          </a:p>
        </p:txBody>
      </p:sp>
      <p:sp>
        <p:nvSpPr>
          <p:cNvPr id="4" name="Slide Number Placeholder 3"/>
          <p:cNvSpPr>
            <a:spLocks noGrp="1"/>
          </p:cNvSpPr>
          <p:nvPr>
            <p:ph type="sldNum" sz="quarter" idx="5"/>
          </p:nvPr>
        </p:nvSpPr>
        <p:spPr/>
        <p:txBody>
          <a:bodyPr/>
          <a:lstStyle/>
          <a:p>
            <a:fld id="{E1F40D2F-8FEA-FC43-A2A3-D464C3AD5448}" type="slidenum">
              <a:rPr lang="en-US" smtClean="0">
                <a:solidFill>
                  <a:prstClr val="black"/>
                </a:solidFill>
                <a:latin typeface="Calibri"/>
              </a:rPr>
              <a:pPr/>
              <a:t>38</a:t>
            </a:fld>
            <a:endParaRPr lang="en-US">
              <a:solidFill>
                <a:prstClr val="black"/>
              </a:solidFill>
              <a:latin typeface="Calibri"/>
            </a:endParaRPr>
          </a:p>
        </p:txBody>
      </p:sp>
    </p:spTree>
    <p:extLst>
      <p:ext uri="{BB962C8B-B14F-4D97-AF65-F5344CB8AC3E}">
        <p14:creationId xmlns:p14="http://schemas.microsoft.com/office/powerpoint/2010/main" val="900703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Paired Family Medicine Residency Program and Psychology Intern Training Program, and could begin supporting the community with a priority for counseling</a:t>
            </a:r>
            <a:r>
              <a:rPr lang="en-US" baseline="0" dirty="0" smtClean="0"/>
              <a:t> for this population. </a:t>
            </a:r>
            <a:endParaRPr lang="en-US" dirty="0"/>
          </a:p>
        </p:txBody>
      </p:sp>
      <p:sp>
        <p:nvSpPr>
          <p:cNvPr id="4" name="Slide Number Placeholder 3"/>
          <p:cNvSpPr>
            <a:spLocks noGrp="1"/>
          </p:cNvSpPr>
          <p:nvPr>
            <p:ph type="sldNum" sz="quarter" idx="10"/>
          </p:nvPr>
        </p:nvSpPr>
        <p:spPr/>
        <p:txBody>
          <a:bodyPr/>
          <a:lstStyle/>
          <a:p>
            <a:fld id="{59B5FBAE-3D71-47BB-8EC0-94F7F26A1F83}" type="slidenum">
              <a:rPr lang="en-US" smtClean="0"/>
              <a:t>10</a:t>
            </a:fld>
            <a:endParaRPr lang="en-US"/>
          </a:p>
        </p:txBody>
      </p:sp>
    </p:spTree>
    <p:extLst>
      <p:ext uri="{BB962C8B-B14F-4D97-AF65-F5344CB8AC3E}">
        <p14:creationId xmlns:p14="http://schemas.microsoft.com/office/powerpoint/2010/main" val="35097981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Federally qualified teaching health center with 7 clinics</a:t>
            </a:r>
          </a:p>
          <a:p>
            <a:r>
              <a:rPr lang="en-US" dirty="0" smtClean="0"/>
              <a:t>Emerald Clinic </a:t>
            </a:r>
            <a:r>
              <a:rPr lang="mr-IN" dirty="0" smtClean="0"/>
              <a:t>–</a:t>
            </a:r>
            <a:r>
              <a:rPr lang="en-US" dirty="0" smtClean="0"/>
              <a:t> many specialty clinics under one location</a:t>
            </a:r>
          </a:p>
          <a:p>
            <a:pPr lvl="1"/>
            <a:r>
              <a:rPr lang="en-US" dirty="0" smtClean="0"/>
              <a:t>Screening and primary care for people arriving with refugee status</a:t>
            </a:r>
          </a:p>
          <a:p>
            <a:pPr lvl="1"/>
            <a:r>
              <a:rPr lang="en-US" dirty="0" smtClean="0"/>
              <a:t>HIV Clinic </a:t>
            </a:r>
            <a:r>
              <a:rPr lang="mr-IN" dirty="0" smtClean="0"/>
              <a:t>–</a:t>
            </a:r>
            <a:r>
              <a:rPr lang="en-US" dirty="0" smtClean="0"/>
              <a:t> Ryan White grant recipient with ~650 patients from large catchment area </a:t>
            </a:r>
          </a:p>
          <a:p>
            <a:pPr lvl="1"/>
            <a:r>
              <a:rPr lang="en-US" dirty="0" smtClean="0"/>
              <a:t>Viral Hepatitis Clinic </a:t>
            </a:r>
            <a:r>
              <a:rPr lang="mr-IN" dirty="0" smtClean="0"/>
              <a:t>–</a:t>
            </a:r>
            <a:r>
              <a:rPr lang="en-US" dirty="0" smtClean="0"/>
              <a:t> </a:t>
            </a:r>
            <a:r>
              <a:rPr lang="en-US" dirty="0" err="1" smtClean="0"/>
              <a:t>hep</a:t>
            </a:r>
            <a:r>
              <a:rPr lang="en-US" dirty="0" smtClean="0"/>
              <a:t> B and C care </a:t>
            </a:r>
          </a:p>
          <a:p>
            <a:pPr lvl="1"/>
            <a:r>
              <a:rPr lang="en-US" dirty="0" smtClean="0"/>
              <a:t>TB clinic </a:t>
            </a:r>
            <a:r>
              <a:rPr lang="mr-IN" dirty="0" smtClean="0"/>
              <a:t>–</a:t>
            </a:r>
            <a:r>
              <a:rPr lang="en-US" dirty="0" smtClean="0"/>
              <a:t> collaboration with health department </a:t>
            </a:r>
          </a:p>
          <a:p>
            <a:r>
              <a:rPr lang="en-US" dirty="0" smtClean="0"/>
              <a:t>Four residents have their continuity clinic empaneled at Emerald and participate in the Global Medicine Training Track. </a:t>
            </a:r>
          </a:p>
          <a:p>
            <a:pPr lvl="1"/>
            <a:r>
              <a:rPr lang="en-US" dirty="0" smtClean="0"/>
              <a:t>Includes longitudinal curriculum with monthly lectures and meetings over the 26 blocks comprising R2 and R3 years, structured elective time, and online learning </a:t>
            </a:r>
          </a:p>
          <a:p>
            <a:pPr lvl="1"/>
            <a:r>
              <a:rPr lang="en-US" dirty="0" smtClean="0"/>
              <a:t>HIV &amp; Viral Hepatitis Fellows also participate </a:t>
            </a:r>
          </a:p>
          <a:p>
            <a:endParaRPr lang="en-US" dirty="0"/>
          </a:p>
        </p:txBody>
      </p:sp>
      <p:sp>
        <p:nvSpPr>
          <p:cNvPr id="4" name="Slide Number Placeholder 3"/>
          <p:cNvSpPr>
            <a:spLocks noGrp="1"/>
          </p:cNvSpPr>
          <p:nvPr>
            <p:ph type="sldNum" sz="quarter" idx="10"/>
          </p:nvPr>
        </p:nvSpPr>
        <p:spPr/>
        <p:txBody>
          <a:bodyPr/>
          <a:lstStyle/>
          <a:p>
            <a:fld id="{9BC33709-97A5-CC48-B2CD-5D14CFCDB74E}" type="slidenum">
              <a:rPr lang="en-US" smtClean="0">
                <a:solidFill>
                  <a:prstClr val="black"/>
                </a:solidFill>
                <a:latin typeface="Calibri"/>
              </a:rPr>
              <a:pPr/>
              <a:t>18</a:t>
            </a:fld>
            <a:endParaRPr lang="en-US">
              <a:solidFill>
                <a:prstClr val="black"/>
              </a:solidFill>
              <a:latin typeface="Calibri"/>
            </a:endParaRPr>
          </a:p>
        </p:txBody>
      </p:sp>
    </p:spTree>
    <p:extLst>
      <p:ext uri="{BB962C8B-B14F-4D97-AF65-F5344CB8AC3E}">
        <p14:creationId xmlns:p14="http://schemas.microsoft.com/office/powerpoint/2010/main" val="41875387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solidFill>
                  <a:prstClr val="black"/>
                </a:solidFill>
                <a:latin typeface="OpenSans-Light"/>
              </a:rPr>
              <a:t>Ryan White grant recipient clinic</a:t>
            </a:r>
          </a:p>
          <a:p>
            <a:r>
              <a:rPr lang="en-US" sz="1200" dirty="0" smtClean="0">
                <a:solidFill>
                  <a:prstClr val="black"/>
                </a:solidFill>
                <a:latin typeface="OpenSans-Light"/>
              </a:rPr>
              <a:t>Comprehensive, interdisciplinary medical care to ~650 individuals living with HIV/AIDS in Southern Idaho and Eastern Oregon. </a:t>
            </a:r>
          </a:p>
          <a:p>
            <a:r>
              <a:rPr lang="en-US" sz="1200" dirty="0" smtClean="0">
                <a:solidFill>
                  <a:prstClr val="black"/>
                </a:solidFill>
                <a:latin typeface="OpenSans-Light"/>
              </a:rPr>
              <a:t>Largest clinic in Idaho treating persons living with HIV/AIDS</a:t>
            </a:r>
          </a:p>
          <a:p>
            <a:r>
              <a:rPr lang="en-US" sz="1200" dirty="0" smtClean="0">
                <a:solidFill>
                  <a:prstClr val="black"/>
                </a:solidFill>
                <a:latin typeface="OpenSans-Light"/>
              </a:rPr>
              <a:t>Nationally recognized graduate medical education opportunities in HIV care</a:t>
            </a:r>
          </a:p>
          <a:p>
            <a:r>
              <a:rPr lang="en-US" sz="1200" dirty="0" smtClean="0">
                <a:solidFill>
                  <a:prstClr val="black"/>
                </a:solidFill>
                <a:latin typeface="OpenSans-Light"/>
              </a:rPr>
              <a:t>Staffed by family medicine trained HIV specialists and one ID trained doc </a:t>
            </a:r>
            <a:endParaRPr lang="en-US" dirty="0" smtClean="0"/>
          </a:p>
          <a:p>
            <a:endParaRPr lang="en-US" dirty="0"/>
          </a:p>
        </p:txBody>
      </p:sp>
      <p:sp>
        <p:nvSpPr>
          <p:cNvPr id="4" name="Slide Number Placeholder 3"/>
          <p:cNvSpPr>
            <a:spLocks noGrp="1"/>
          </p:cNvSpPr>
          <p:nvPr>
            <p:ph type="sldNum" sz="quarter" idx="10"/>
          </p:nvPr>
        </p:nvSpPr>
        <p:spPr/>
        <p:txBody>
          <a:bodyPr/>
          <a:lstStyle/>
          <a:p>
            <a:fld id="{9BC33709-97A5-CC48-B2CD-5D14CFCDB74E}" type="slidenum">
              <a:rPr lang="en-US" smtClean="0">
                <a:solidFill>
                  <a:prstClr val="black"/>
                </a:solidFill>
                <a:latin typeface="Calibri"/>
              </a:rPr>
              <a:pPr/>
              <a:t>22</a:t>
            </a:fld>
            <a:endParaRPr lang="en-US">
              <a:solidFill>
                <a:prstClr val="black"/>
              </a:solidFill>
              <a:latin typeface="Calibri"/>
            </a:endParaRPr>
          </a:p>
        </p:txBody>
      </p:sp>
    </p:spTree>
    <p:extLst>
      <p:ext uri="{BB962C8B-B14F-4D97-AF65-F5344CB8AC3E}">
        <p14:creationId xmlns:p14="http://schemas.microsoft.com/office/powerpoint/2010/main" val="34008833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TB care for health district 4 </a:t>
            </a:r>
          </a:p>
          <a:p>
            <a:pPr lvl="1"/>
            <a:r>
              <a:rPr lang="en-US" dirty="0" smtClean="0"/>
              <a:t>ATBD and LTBI</a:t>
            </a:r>
          </a:p>
          <a:p>
            <a:r>
              <a:rPr lang="en-US" dirty="0" smtClean="0"/>
              <a:t>Consulting on active cases around the state as needed</a:t>
            </a:r>
          </a:p>
          <a:p>
            <a:r>
              <a:rPr lang="en-US" dirty="0" smtClean="0"/>
              <a:t>Collaboration among FMRI, local health </a:t>
            </a:r>
            <a:r>
              <a:rPr lang="en-US" dirty="0" err="1" smtClean="0"/>
              <a:t>dept</a:t>
            </a:r>
            <a:r>
              <a:rPr lang="en-US" dirty="0" smtClean="0"/>
              <a:t>, state health </a:t>
            </a:r>
            <a:r>
              <a:rPr lang="en-US" dirty="0" err="1" smtClean="0"/>
              <a:t>dept</a:t>
            </a:r>
            <a:r>
              <a:rPr lang="en-US" dirty="0" smtClean="0"/>
              <a:t> </a:t>
            </a:r>
          </a:p>
        </p:txBody>
      </p:sp>
      <p:sp>
        <p:nvSpPr>
          <p:cNvPr id="4" name="Slide Number Placeholder 3"/>
          <p:cNvSpPr>
            <a:spLocks noGrp="1"/>
          </p:cNvSpPr>
          <p:nvPr>
            <p:ph type="sldNum" sz="quarter" idx="10"/>
          </p:nvPr>
        </p:nvSpPr>
        <p:spPr/>
        <p:txBody>
          <a:bodyPr/>
          <a:lstStyle/>
          <a:p>
            <a:fld id="{9BC33709-97A5-CC48-B2CD-5D14CFCDB74E}" type="slidenum">
              <a:rPr lang="en-US" smtClean="0">
                <a:solidFill>
                  <a:prstClr val="black"/>
                </a:solidFill>
                <a:latin typeface="Calibri"/>
              </a:rPr>
              <a:pPr/>
              <a:t>23</a:t>
            </a:fld>
            <a:endParaRPr lang="en-US">
              <a:solidFill>
                <a:prstClr val="black"/>
              </a:solidFill>
              <a:latin typeface="Calibri"/>
            </a:endParaRPr>
          </a:p>
        </p:txBody>
      </p:sp>
    </p:spTree>
    <p:extLst>
      <p:ext uri="{BB962C8B-B14F-4D97-AF65-F5344CB8AC3E}">
        <p14:creationId xmlns:p14="http://schemas.microsoft.com/office/powerpoint/2010/main" val="12756408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Started out as HIV Primary Care Training Track</a:t>
            </a:r>
          </a:p>
          <a:p>
            <a:pPr lvl="1"/>
            <a:r>
              <a:rPr lang="en-US" dirty="0" smtClean="0"/>
              <a:t>Grant funded</a:t>
            </a:r>
          </a:p>
          <a:p>
            <a:pPr lvl="1"/>
            <a:r>
              <a:rPr lang="en-US" dirty="0" smtClean="0"/>
              <a:t>Issues with logistics, resident waning interest</a:t>
            </a:r>
          </a:p>
          <a:p>
            <a:r>
              <a:rPr lang="en-US" dirty="0" smtClean="0"/>
              <a:t>In 2017 changed to Global Medicine Training Track </a:t>
            </a:r>
          </a:p>
          <a:p>
            <a:pPr lvl="1"/>
            <a:r>
              <a:rPr lang="en-US" dirty="0" smtClean="0"/>
              <a:t>2 R2s, 2 R3’s </a:t>
            </a:r>
            <a:r>
              <a:rPr lang="mr-IN" dirty="0" smtClean="0"/>
              <a:t>–</a:t>
            </a:r>
            <a:r>
              <a:rPr lang="en-US" dirty="0" smtClean="0"/>
              <a:t> Emerald residents on opt-out basis </a:t>
            </a:r>
          </a:p>
          <a:p>
            <a:pPr lvl="2"/>
            <a:r>
              <a:rPr lang="en-US" dirty="0" smtClean="0"/>
              <a:t>Additional opportunities for interested residents as requested</a:t>
            </a:r>
          </a:p>
          <a:p>
            <a:pPr lvl="2"/>
            <a:r>
              <a:rPr lang="en-US" dirty="0" smtClean="0"/>
              <a:t>Beyond our regular infectious disease/global health/cultural competency curriculum that all residents receive </a:t>
            </a:r>
          </a:p>
          <a:p>
            <a:r>
              <a:rPr lang="en-US" dirty="0" smtClean="0"/>
              <a:t>Curriculum</a:t>
            </a:r>
          </a:p>
          <a:p>
            <a:pPr lvl="1"/>
            <a:r>
              <a:rPr lang="en-US" dirty="0" smtClean="0"/>
              <a:t>Once per 4 week block meeting</a:t>
            </a:r>
          </a:p>
          <a:p>
            <a:pPr lvl="1"/>
            <a:r>
              <a:rPr lang="en-US" dirty="0" smtClean="0"/>
              <a:t>Evening, with dinner</a:t>
            </a:r>
          </a:p>
          <a:p>
            <a:pPr lvl="1"/>
            <a:r>
              <a:rPr lang="en-US" dirty="0" smtClean="0"/>
              <a:t>Lecture then discussion </a:t>
            </a:r>
          </a:p>
          <a:p>
            <a:pPr lvl="1"/>
            <a:r>
              <a:rPr lang="en-US" dirty="0" smtClean="0"/>
              <a:t>26 topics on rotating basis </a:t>
            </a:r>
          </a:p>
          <a:p>
            <a:pPr lvl="1"/>
            <a:r>
              <a:rPr lang="en-US" dirty="0" smtClean="0"/>
              <a:t>2 core faculty; guest faculty as needed </a:t>
            </a:r>
          </a:p>
        </p:txBody>
      </p:sp>
      <p:sp>
        <p:nvSpPr>
          <p:cNvPr id="4" name="Slide Number Placeholder 3"/>
          <p:cNvSpPr>
            <a:spLocks noGrp="1"/>
          </p:cNvSpPr>
          <p:nvPr>
            <p:ph type="sldNum" sz="quarter" idx="10"/>
          </p:nvPr>
        </p:nvSpPr>
        <p:spPr/>
        <p:txBody>
          <a:bodyPr/>
          <a:lstStyle/>
          <a:p>
            <a:fld id="{9BC33709-97A5-CC48-B2CD-5D14CFCDB74E}" type="slidenum">
              <a:rPr lang="en-US" smtClean="0">
                <a:solidFill>
                  <a:prstClr val="black"/>
                </a:solidFill>
                <a:latin typeface="Calibri"/>
              </a:rPr>
              <a:pPr/>
              <a:t>25</a:t>
            </a:fld>
            <a:endParaRPr lang="en-US">
              <a:solidFill>
                <a:prstClr val="black"/>
              </a:solidFill>
              <a:latin typeface="Calibri"/>
            </a:endParaRPr>
          </a:p>
        </p:txBody>
      </p:sp>
    </p:spTree>
    <p:extLst>
      <p:ext uri="{BB962C8B-B14F-4D97-AF65-F5344CB8AC3E}">
        <p14:creationId xmlns:p14="http://schemas.microsoft.com/office/powerpoint/2010/main" val="39848173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C33709-97A5-CC48-B2CD-5D14CFCDB74E}" type="slidenum">
              <a:rPr lang="en-US" smtClean="0">
                <a:solidFill>
                  <a:prstClr val="black"/>
                </a:solidFill>
                <a:latin typeface="Calibri"/>
              </a:rPr>
              <a:pPr/>
              <a:t>26</a:t>
            </a:fld>
            <a:endParaRPr lang="en-US">
              <a:solidFill>
                <a:prstClr val="black"/>
              </a:solidFill>
              <a:latin typeface="Calibri"/>
            </a:endParaRPr>
          </a:p>
        </p:txBody>
      </p:sp>
    </p:spTree>
    <p:extLst>
      <p:ext uri="{BB962C8B-B14F-4D97-AF65-F5344CB8AC3E}">
        <p14:creationId xmlns:p14="http://schemas.microsoft.com/office/powerpoint/2010/main" val="10534491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r>
              <a:rPr lang="en-US" dirty="0" err="1"/>
              <a:t>Healthpoint</a:t>
            </a:r>
            <a:r>
              <a:rPr lang="en-US" dirty="0"/>
              <a:t>: all residents train in CHC setting, </a:t>
            </a:r>
            <a:r>
              <a:rPr lang="en-US" dirty="0" err="1"/>
              <a:t>healhtpoint</a:t>
            </a:r>
            <a:r>
              <a:rPr lang="en-US" dirty="0"/>
              <a:t> as a system provides primary care to &gt;60% newly arrived refugees, most grads stay in CHC, 75% this past year stay at a HP site</a:t>
            </a:r>
          </a:p>
          <a:p>
            <a:pPr marL="171450" indent="-171450">
              <a:buFontTx/>
              <a:buChar char="-"/>
            </a:pPr>
            <a:r>
              <a:rPr lang="en-US" dirty="0"/>
              <a:t>UW: residents are in UW neighborhood clinics and at </a:t>
            </a:r>
            <a:r>
              <a:rPr lang="en-US" dirty="0" err="1"/>
              <a:t>harborview</a:t>
            </a:r>
            <a:r>
              <a:rPr lang="en-US" dirty="0"/>
              <a:t>, at </a:t>
            </a:r>
            <a:r>
              <a:rPr lang="en-US" dirty="0" err="1"/>
              <a:t>harborview</a:t>
            </a:r>
            <a:r>
              <a:rPr lang="en-US" dirty="0"/>
              <a:t> see more refugees, fewer at other sites</a:t>
            </a:r>
          </a:p>
          <a:p>
            <a:pPr marL="171450" indent="-171450">
              <a:buFontTx/>
              <a:buChar char="-"/>
            </a:pPr>
            <a:r>
              <a:rPr lang="en-US" dirty="0"/>
              <a:t>Cherry hill: residents at 4 FQHC and 1 GQHC look alike clinic, about 50% practice in areas after graduation that care for newly arrived refugees </a:t>
            </a:r>
          </a:p>
          <a:p>
            <a:pPr marL="171450" indent="-171450">
              <a:buFontTx/>
              <a:buChar char="-"/>
            </a:pPr>
            <a:endParaRPr lang="en-US" dirty="0"/>
          </a:p>
          <a:p>
            <a:pPr marL="171450" indent="-171450">
              <a:buFontTx/>
              <a:buChar char="-"/>
            </a:pPr>
            <a:r>
              <a:rPr lang="en-US" dirty="0"/>
              <a:t>We offer a one month elective, with two days a week of continuity clinic, ½ day didactics, and the rest of the time refugee and asylee health curriculum </a:t>
            </a:r>
          </a:p>
          <a:p>
            <a:pPr marL="171450" indent="-171450">
              <a:buFontTx/>
              <a:buChar char="-"/>
            </a:pPr>
            <a:r>
              <a:rPr lang="en-US" dirty="0"/>
              <a:t>We have a faculty mentor at each site, with organized assigned reading and meetings with faculty mentor </a:t>
            </a:r>
          </a:p>
          <a:p>
            <a:pPr marL="171450" indent="-171450">
              <a:buFontTx/>
              <a:buChar char="-"/>
            </a:pPr>
            <a:endParaRPr lang="en-US" dirty="0"/>
          </a:p>
          <a:p>
            <a:pPr marL="171450" indent="-171450">
              <a:buFontTx/>
              <a:buChar char="-"/>
            </a:pPr>
            <a:r>
              <a:rPr lang="en-US" dirty="0"/>
              <a:t>Note: at WCN FMR we have 9 months of COPC- first three in year 1, and our interns all complete parts of this elective as part of their COPC curriculum in year 1, also have didactics in orientation around refugee resettlement, how to work with an interpreter, didactics throughout the year to cover refugee/immigrant related curriculum, and AM </a:t>
            </a:r>
            <a:r>
              <a:rPr lang="en-US" dirty="0" err="1"/>
              <a:t>clinc</a:t>
            </a:r>
            <a:r>
              <a:rPr lang="en-US" dirty="0"/>
              <a:t> pearls throughout the year with a refugee focus- </a:t>
            </a:r>
            <a:r>
              <a:rPr lang="en-US" dirty="0" err="1"/>
              <a:t>ie</a:t>
            </a:r>
            <a:r>
              <a:rPr lang="en-US" dirty="0"/>
              <a:t> lead, TB, DM in Ramadan </a:t>
            </a:r>
            <a:r>
              <a:rPr lang="en-US" dirty="0" err="1"/>
              <a:t>etc</a:t>
            </a:r>
            <a:r>
              <a:rPr lang="en-US" dirty="0"/>
              <a:t> </a:t>
            </a:r>
          </a:p>
        </p:txBody>
      </p:sp>
      <p:sp>
        <p:nvSpPr>
          <p:cNvPr id="4" name="Slide Number Placeholder 3"/>
          <p:cNvSpPr>
            <a:spLocks noGrp="1"/>
          </p:cNvSpPr>
          <p:nvPr>
            <p:ph type="sldNum" sz="quarter" idx="5"/>
          </p:nvPr>
        </p:nvSpPr>
        <p:spPr/>
        <p:txBody>
          <a:bodyPr/>
          <a:lstStyle/>
          <a:p>
            <a:fld id="{E1F40D2F-8FEA-FC43-A2A3-D464C3AD5448}" type="slidenum">
              <a:rPr lang="en-US" smtClean="0">
                <a:solidFill>
                  <a:prstClr val="black"/>
                </a:solidFill>
                <a:latin typeface="Calibri"/>
              </a:rPr>
              <a:pPr/>
              <a:t>28</a:t>
            </a:fld>
            <a:endParaRPr lang="en-US">
              <a:solidFill>
                <a:prstClr val="black"/>
              </a:solidFill>
              <a:latin typeface="Calibri"/>
            </a:endParaRPr>
          </a:p>
        </p:txBody>
      </p:sp>
    </p:spTree>
    <p:extLst>
      <p:ext uri="{BB962C8B-B14F-4D97-AF65-F5344CB8AC3E}">
        <p14:creationId xmlns:p14="http://schemas.microsoft.com/office/powerpoint/2010/main" val="16615643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Screening does not happen at any of sites</a:t>
            </a:r>
          </a:p>
          <a:p>
            <a:pPr marL="171450" indent="-171450">
              <a:buFontTx/>
              <a:buChar char="-"/>
            </a:pPr>
            <a:r>
              <a:rPr lang="en-US" dirty="0"/>
              <a:t>Did have high volume, no longer have high volume</a:t>
            </a:r>
          </a:p>
          <a:p>
            <a:pPr marL="171450" indent="-171450">
              <a:buFontTx/>
              <a:buChar char="-"/>
            </a:pPr>
            <a:r>
              <a:rPr lang="en-US" dirty="0"/>
              <a:t>Residencies are &gt; 20 miles from largest resettlement areas- not going to have pts travel to get to residents, had to create experience for residents to get to where they are for learning </a:t>
            </a:r>
          </a:p>
        </p:txBody>
      </p:sp>
      <p:sp>
        <p:nvSpPr>
          <p:cNvPr id="4" name="Slide Number Placeholder 3"/>
          <p:cNvSpPr>
            <a:spLocks noGrp="1"/>
          </p:cNvSpPr>
          <p:nvPr>
            <p:ph type="sldNum" sz="quarter" idx="5"/>
          </p:nvPr>
        </p:nvSpPr>
        <p:spPr/>
        <p:txBody>
          <a:bodyPr/>
          <a:lstStyle/>
          <a:p>
            <a:fld id="{E1F40D2F-8FEA-FC43-A2A3-D464C3AD5448}" type="slidenum">
              <a:rPr lang="en-US" smtClean="0">
                <a:solidFill>
                  <a:prstClr val="black"/>
                </a:solidFill>
                <a:latin typeface="Calibri"/>
              </a:rPr>
              <a:pPr/>
              <a:t>29</a:t>
            </a:fld>
            <a:endParaRPr lang="en-US">
              <a:solidFill>
                <a:prstClr val="black"/>
              </a:solidFill>
              <a:latin typeface="Calibri"/>
            </a:endParaRPr>
          </a:p>
        </p:txBody>
      </p:sp>
    </p:spTree>
    <p:extLst>
      <p:ext uri="{BB962C8B-B14F-4D97-AF65-F5344CB8AC3E}">
        <p14:creationId xmlns:p14="http://schemas.microsoft.com/office/powerpoint/2010/main" val="11580887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03CEC41E-48BD-4881-B6FF-D82EEBBCD904}" type="datetimeFigureOut">
              <a:rPr lang="en-US" smtClean="0"/>
              <a:t>9/4/18</a:t>
            </a:fld>
            <a:endParaRPr lang="en-US" dirty="0"/>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dirty="0"/>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9F2F5E10-5301-4EE6-90D2-A6C4A3F62BED}" type="slidenum">
              <a:rPr lang="en-US" smtClean="0"/>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3CEC41E-48BD-4881-B6FF-D82EEBBCD904}" type="datetimeFigureOut">
              <a:rPr lang="en-US" smtClean="0"/>
              <a:t>9/4/18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59A5F39-4CE7-434C-A5CB-50A363451602}"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03CEC41E-48BD-4881-B6FF-D82EEBBCD904}" type="datetimeFigureOut">
              <a:rPr lang="en-US" smtClean="0"/>
              <a:t>9/4/18</a:t>
            </a:fld>
            <a:endParaRPr lang="en-US" dirty="0"/>
          </a:p>
        </p:txBody>
      </p:sp>
      <p:sp>
        <p:nvSpPr>
          <p:cNvPr id="5" name="Footer Placeholder 4"/>
          <p:cNvSpPr>
            <a:spLocks noGrp="1"/>
          </p:cNvSpPr>
          <p:nvPr>
            <p:ph type="ftr" sz="quarter" idx="11"/>
          </p:nvPr>
        </p:nvSpPr>
        <p:spPr>
          <a:xfrm>
            <a:off x="457201" y="6248207"/>
            <a:ext cx="5573483" cy="365125"/>
          </a:xfrm>
        </p:spPr>
        <p:txBody>
          <a:bodyPr/>
          <a:lstStyle/>
          <a:p>
            <a:endParaRPr lang="en-US" dirty="0"/>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6" name="Slide Number Placeholder 5"/>
          <p:cNvSpPr>
            <a:spLocks noGrp="1"/>
          </p:cNvSpPr>
          <p:nvPr>
            <p:ph type="sldNum" sz="quarter" idx="12"/>
          </p:nvPr>
        </p:nvSpPr>
        <p:spPr>
          <a:xfrm rot="5400000">
            <a:off x="5989638" y="144462"/>
            <a:ext cx="533400" cy="244476"/>
          </a:xfrm>
        </p:spPr>
        <p:txBody>
          <a:bodyPr/>
          <a:lstStyle/>
          <a:p>
            <a:fld id="{459A5F39-4CE7-434C-A5CB-50A363451602}" type="slidenum">
              <a:rPr lang="en-US" smtClean="0"/>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latin typeface="Tw Cen MT"/>
            </a:endParaRPr>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latin typeface="Tw Cen MT"/>
            </a:endParaRPr>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latin typeface="Tw Cen MT"/>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03CEC41E-48BD-4881-B6FF-D82EEBBCD904}" type="datetimeFigureOut">
              <a:rPr lang="en-US" smtClean="0">
                <a:latin typeface="Tw Cen MT"/>
              </a:rPr>
              <a:pPr/>
              <a:t>9/4/18</a:t>
            </a:fld>
            <a:endParaRPr lang="en-US" dirty="0">
              <a:latin typeface="Tw Cen MT"/>
            </a:endParaRPr>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dirty="0">
              <a:solidFill>
                <a:srgbClr val="EBDDC3"/>
              </a:solidFill>
              <a:latin typeface="Tw Cen MT"/>
            </a:endParaRPr>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9F2F5E10-5301-4EE6-90D2-A6C4A3F62BED}" type="slidenum">
              <a:rPr lang="en-US" smtClean="0">
                <a:solidFill>
                  <a:srgbClr val="EBDDC3"/>
                </a:solidFill>
                <a:latin typeface="Tw Cen MT"/>
              </a:rPr>
              <a:pPr/>
              <a:t>‹#›</a:t>
            </a:fld>
            <a:endParaRPr lang="en-US" dirty="0">
              <a:solidFill>
                <a:srgbClr val="EBDDC3"/>
              </a:solidFill>
              <a:latin typeface="Tw Cen MT"/>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03CEC41E-48BD-4881-B6FF-D82EEBBCD904}" type="datetimeFigureOut">
              <a:rPr lang="en-US" smtClean="0">
                <a:solidFill>
                  <a:srgbClr val="775F55"/>
                </a:solidFill>
                <a:latin typeface="Tw Cen MT"/>
              </a:rPr>
              <a:pPr/>
              <a:t>9/4/18</a:t>
            </a:fld>
            <a:endParaRPr lang="en-US" dirty="0">
              <a:solidFill>
                <a:srgbClr val="775F55"/>
              </a:solidFill>
              <a:latin typeface="Tw Cen MT"/>
            </a:endParaRPr>
          </a:p>
        </p:txBody>
      </p:sp>
      <p:sp>
        <p:nvSpPr>
          <p:cNvPr id="5" name="Footer Placeholder 4"/>
          <p:cNvSpPr>
            <a:spLocks noGrp="1"/>
          </p:cNvSpPr>
          <p:nvPr>
            <p:ph type="ftr" sz="quarter" idx="11"/>
          </p:nvPr>
        </p:nvSpPr>
        <p:spPr/>
        <p:txBody>
          <a:bodyPr/>
          <a:lstStyle/>
          <a:p>
            <a:endParaRPr lang="en-US" dirty="0">
              <a:solidFill>
                <a:srgbClr val="775F55"/>
              </a:solidFill>
              <a:latin typeface="Tw Cen MT"/>
            </a:endParaRP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459A5F39-4CE7-434C-A5CB-50A363451602}" type="slidenum">
              <a:rPr lang="en-US" smtClean="0">
                <a:latin typeface="Tw Cen MT"/>
              </a:rPr>
              <a:pPr/>
              <a:t>‹#›</a:t>
            </a:fld>
            <a:endParaRPr lang="en-US" dirty="0">
              <a:latin typeface="Tw Cen MT"/>
            </a:endParaRPr>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latin typeface="Tw Cen MT"/>
            </a:endParaRPr>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latin typeface="Tw Cen MT"/>
            </a:endParaRPr>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latin typeface="Tw Cen MT"/>
            </a:endParaRP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a:t>Click to edit Master title style</a:t>
            </a:r>
          </a:p>
        </p:txBody>
      </p:sp>
      <p:sp>
        <p:nvSpPr>
          <p:cNvPr id="12" name="Date Placeholder 11"/>
          <p:cNvSpPr>
            <a:spLocks noGrp="1"/>
          </p:cNvSpPr>
          <p:nvPr>
            <p:ph type="dt" sz="half" idx="10"/>
          </p:nvPr>
        </p:nvSpPr>
        <p:spPr/>
        <p:txBody>
          <a:bodyPr/>
          <a:lstStyle/>
          <a:p>
            <a:fld id="{03CEC41E-48BD-4881-B6FF-D82EEBBCD904}" type="datetimeFigureOut">
              <a:rPr lang="en-US" smtClean="0">
                <a:solidFill>
                  <a:srgbClr val="775F55"/>
                </a:solidFill>
                <a:latin typeface="Tw Cen MT"/>
              </a:rPr>
              <a:pPr/>
              <a:t>9/4/18</a:t>
            </a:fld>
            <a:endParaRPr lang="en-US" dirty="0">
              <a:solidFill>
                <a:srgbClr val="775F55"/>
              </a:solidFill>
              <a:latin typeface="Tw Cen MT"/>
            </a:endParaRPr>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F0C94032-CD4C-4C25-B0C2-CEC720522D92}" type="slidenum">
              <a:rPr lang="en-US" smtClean="0">
                <a:latin typeface="Tw Cen MT"/>
              </a:rPr>
              <a:pPr/>
              <a:t>‹#›</a:t>
            </a:fld>
            <a:endParaRPr lang="en-US" dirty="0">
              <a:latin typeface="Tw Cen MT"/>
            </a:endParaRPr>
          </a:p>
        </p:txBody>
      </p:sp>
      <p:sp>
        <p:nvSpPr>
          <p:cNvPr id="14" name="Footer Placeholder 13"/>
          <p:cNvSpPr>
            <a:spLocks noGrp="1"/>
          </p:cNvSpPr>
          <p:nvPr>
            <p:ph type="ftr" sz="quarter" idx="12"/>
          </p:nvPr>
        </p:nvSpPr>
        <p:spPr/>
        <p:txBody>
          <a:bodyPr/>
          <a:lstStyle/>
          <a:p>
            <a:endParaRPr lang="en-US" dirty="0">
              <a:solidFill>
                <a:srgbClr val="775F55"/>
              </a:solidFill>
              <a:latin typeface="Tw Cen MT"/>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Date Placeholder 7"/>
          <p:cNvSpPr>
            <a:spLocks noGrp="1"/>
          </p:cNvSpPr>
          <p:nvPr>
            <p:ph type="dt" sz="half" idx="15"/>
          </p:nvPr>
        </p:nvSpPr>
        <p:spPr/>
        <p:txBody>
          <a:bodyPr rtlCol="0"/>
          <a:lstStyle/>
          <a:p>
            <a:fld id="{03CEC41E-48BD-4881-B6FF-D82EEBBCD904}" type="datetimeFigureOut">
              <a:rPr lang="en-US" smtClean="0">
                <a:solidFill>
                  <a:srgbClr val="775F55"/>
                </a:solidFill>
                <a:latin typeface="Tw Cen MT"/>
              </a:rPr>
              <a:pPr/>
              <a:t>9/4/18</a:t>
            </a:fld>
            <a:endParaRPr lang="en-US" dirty="0">
              <a:solidFill>
                <a:srgbClr val="775F55"/>
              </a:solidFill>
              <a:latin typeface="Tw Cen MT"/>
            </a:endParaRPr>
          </a:p>
        </p:txBody>
      </p:sp>
      <p:sp>
        <p:nvSpPr>
          <p:cNvPr id="10" name="Slide Number Placeholder 9"/>
          <p:cNvSpPr>
            <a:spLocks noGrp="1"/>
          </p:cNvSpPr>
          <p:nvPr>
            <p:ph type="sldNum" sz="quarter" idx="16"/>
          </p:nvPr>
        </p:nvSpPr>
        <p:spPr/>
        <p:txBody>
          <a:bodyPr rtlCol="0"/>
          <a:lstStyle/>
          <a:p>
            <a:fld id="{459A5F39-4CE7-434C-A5CB-50A363451602}" type="slidenum">
              <a:rPr lang="en-US" smtClean="0">
                <a:latin typeface="Tw Cen MT"/>
              </a:rPr>
              <a:pPr/>
              <a:t>‹#›</a:t>
            </a:fld>
            <a:endParaRPr lang="en-US" dirty="0">
              <a:latin typeface="Tw Cen MT"/>
            </a:endParaRPr>
          </a:p>
        </p:txBody>
      </p:sp>
      <p:sp>
        <p:nvSpPr>
          <p:cNvPr id="12" name="Footer Placeholder 11"/>
          <p:cNvSpPr>
            <a:spLocks noGrp="1"/>
          </p:cNvSpPr>
          <p:nvPr>
            <p:ph type="ftr" sz="quarter" idx="17"/>
          </p:nvPr>
        </p:nvSpPr>
        <p:spPr/>
        <p:txBody>
          <a:bodyPr rtlCol="0"/>
          <a:lstStyle/>
          <a:p>
            <a:endParaRPr lang="en-US" dirty="0">
              <a:solidFill>
                <a:srgbClr val="775F55"/>
              </a:solidFill>
              <a:latin typeface="Tw Cen MT"/>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5"/>
          </p:nvPr>
        </p:nvSpPr>
        <p:spPr/>
        <p:txBody>
          <a:bodyPr rtlCol="0"/>
          <a:lstStyle/>
          <a:p>
            <a:fld id="{03CEC41E-48BD-4881-B6FF-D82EEBBCD904}" type="datetimeFigureOut">
              <a:rPr lang="en-US" smtClean="0">
                <a:solidFill>
                  <a:srgbClr val="775F55"/>
                </a:solidFill>
                <a:latin typeface="Tw Cen MT"/>
              </a:rPr>
              <a:pPr/>
              <a:t>9/4/18</a:t>
            </a:fld>
            <a:endParaRPr lang="en-US" dirty="0">
              <a:solidFill>
                <a:srgbClr val="775F55"/>
              </a:solidFill>
              <a:latin typeface="Tw Cen MT"/>
            </a:endParaRPr>
          </a:p>
        </p:txBody>
      </p:sp>
      <p:sp>
        <p:nvSpPr>
          <p:cNvPr id="12" name="Slide Number Placeholder 11"/>
          <p:cNvSpPr>
            <a:spLocks noGrp="1"/>
          </p:cNvSpPr>
          <p:nvPr>
            <p:ph type="sldNum" sz="quarter" idx="16"/>
          </p:nvPr>
        </p:nvSpPr>
        <p:spPr/>
        <p:txBody>
          <a:bodyPr rtlCol="0"/>
          <a:lstStyle/>
          <a:p>
            <a:fld id="{459A5F39-4CE7-434C-A5CB-50A363451602}" type="slidenum">
              <a:rPr lang="en-US" smtClean="0">
                <a:latin typeface="Tw Cen MT"/>
              </a:rPr>
              <a:pPr/>
              <a:t>‹#›</a:t>
            </a:fld>
            <a:endParaRPr lang="en-US" dirty="0">
              <a:latin typeface="Tw Cen MT"/>
            </a:endParaRPr>
          </a:p>
        </p:txBody>
      </p:sp>
      <p:sp>
        <p:nvSpPr>
          <p:cNvPr id="14" name="Footer Placeholder 13"/>
          <p:cNvSpPr>
            <a:spLocks noGrp="1"/>
          </p:cNvSpPr>
          <p:nvPr>
            <p:ph type="ftr" sz="quarter" idx="17"/>
          </p:nvPr>
        </p:nvSpPr>
        <p:spPr/>
        <p:txBody>
          <a:bodyPr rtlCol="0"/>
          <a:lstStyle/>
          <a:p>
            <a:endParaRPr lang="en-US" dirty="0">
              <a:solidFill>
                <a:srgbClr val="775F55"/>
              </a:solidFill>
              <a:latin typeface="Tw Cen MT"/>
            </a:endParaRP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03CEC41E-48BD-4881-B6FF-D82EEBBCD904}" type="datetimeFigureOut">
              <a:rPr lang="en-US" smtClean="0">
                <a:solidFill>
                  <a:srgbClr val="775F55"/>
                </a:solidFill>
                <a:latin typeface="Tw Cen MT"/>
              </a:rPr>
              <a:pPr/>
              <a:t>9/4/18</a:t>
            </a:fld>
            <a:endParaRPr lang="en-US" dirty="0">
              <a:solidFill>
                <a:srgbClr val="775F55"/>
              </a:solidFill>
              <a:latin typeface="Tw Cen MT"/>
            </a:endParaRPr>
          </a:p>
        </p:txBody>
      </p:sp>
      <p:sp>
        <p:nvSpPr>
          <p:cNvPr id="4" name="Footer Placeholder 3"/>
          <p:cNvSpPr>
            <a:spLocks noGrp="1"/>
          </p:cNvSpPr>
          <p:nvPr>
            <p:ph type="ftr" sz="quarter" idx="11"/>
          </p:nvPr>
        </p:nvSpPr>
        <p:spPr/>
        <p:txBody>
          <a:bodyPr/>
          <a:lstStyle/>
          <a:p>
            <a:endParaRPr lang="en-US" dirty="0">
              <a:solidFill>
                <a:srgbClr val="775F55"/>
              </a:solidFill>
              <a:latin typeface="Tw Cen MT"/>
            </a:endParaRPr>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459A5F39-4CE7-434C-A5CB-50A363451602}" type="slidenum">
              <a:rPr lang="en-US" smtClean="0">
                <a:latin typeface="Tw Cen MT"/>
              </a:rPr>
              <a:pPr/>
              <a:t>‹#›</a:t>
            </a:fld>
            <a:endParaRPr lang="en-US" dirty="0">
              <a:latin typeface="Tw Cen MT"/>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CEC41E-48BD-4881-B6FF-D82EEBBCD904}" type="datetimeFigureOut">
              <a:rPr lang="en-US" smtClean="0">
                <a:solidFill>
                  <a:srgbClr val="775F55"/>
                </a:solidFill>
                <a:latin typeface="Tw Cen MT"/>
              </a:rPr>
              <a:pPr/>
              <a:t>9/4/18</a:t>
            </a:fld>
            <a:endParaRPr lang="en-US" dirty="0">
              <a:solidFill>
                <a:srgbClr val="775F55"/>
              </a:solidFill>
              <a:latin typeface="Tw Cen MT"/>
            </a:endParaRPr>
          </a:p>
        </p:txBody>
      </p:sp>
      <p:sp>
        <p:nvSpPr>
          <p:cNvPr id="3" name="Footer Placeholder 2"/>
          <p:cNvSpPr>
            <a:spLocks noGrp="1"/>
          </p:cNvSpPr>
          <p:nvPr>
            <p:ph type="ftr" sz="quarter" idx="11"/>
          </p:nvPr>
        </p:nvSpPr>
        <p:spPr/>
        <p:txBody>
          <a:bodyPr/>
          <a:lstStyle/>
          <a:p>
            <a:endParaRPr lang="en-US" dirty="0">
              <a:solidFill>
                <a:srgbClr val="775F55"/>
              </a:solidFill>
              <a:latin typeface="Tw Cen MT"/>
            </a:endParaRPr>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459A5F39-4CE7-434C-A5CB-50A363451602}" type="slidenum">
              <a:rPr lang="en-US" smtClean="0">
                <a:solidFill>
                  <a:srgbClr val="775F55"/>
                </a:solidFill>
                <a:latin typeface="Tw Cen MT"/>
              </a:rPr>
              <a:pPr/>
              <a:t>‹#›</a:t>
            </a:fld>
            <a:endParaRPr lang="en-US" dirty="0">
              <a:solidFill>
                <a:srgbClr val="775F55"/>
              </a:solidFill>
              <a:latin typeface="Tw Cen MT"/>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a:t>Click to edit Master title style</a:t>
            </a:r>
          </a:p>
        </p:txBody>
      </p:sp>
      <p:sp>
        <p:nvSpPr>
          <p:cNvPr id="5" name="Date Placeholder 4"/>
          <p:cNvSpPr>
            <a:spLocks noGrp="1"/>
          </p:cNvSpPr>
          <p:nvPr>
            <p:ph type="dt" sz="half" idx="10"/>
          </p:nvPr>
        </p:nvSpPr>
        <p:spPr/>
        <p:txBody>
          <a:bodyPr/>
          <a:lstStyle/>
          <a:p>
            <a:fld id="{03CEC41E-48BD-4881-B6FF-D82EEBBCD904}" type="datetimeFigureOut">
              <a:rPr lang="en-US" smtClean="0">
                <a:solidFill>
                  <a:srgbClr val="775F55"/>
                </a:solidFill>
                <a:latin typeface="Tw Cen MT"/>
              </a:rPr>
              <a:pPr/>
              <a:t>9/4/18</a:t>
            </a:fld>
            <a:endParaRPr lang="en-US" dirty="0">
              <a:solidFill>
                <a:srgbClr val="775F55"/>
              </a:solidFill>
              <a:latin typeface="Tw Cen MT"/>
            </a:endParaRPr>
          </a:p>
        </p:txBody>
      </p:sp>
      <p:sp>
        <p:nvSpPr>
          <p:cNvPr id="6" name="Footer Placeholder 5"/>
          <p:cNvSpPr>
            <a:spLocks noGrp="1"/>
          </p:cNvSpPr>
          <p:nvPr>
            <p:ph type="ftr" sz="quarter" idx="11"/>
          </p:nvPr>
        </p:nvSpPr>
        <p:spPr/>
        <p:txBody>
          <a:bodyPr/>
          <a:lstStyle/>
          <a:p>
            <a:endParaRPr lang="en-US" dirty="0">
              <a:solidFill>
                <a:srgbClr val="775F55"/>
              </a:solidFill>
              <a:latin typeface="Tw Cen MT"/>
            </a:endParaRPr>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459A5F39-4CE7-434C-A5CB-50A363451602}" type="slidenum">
              <a:rPr lang="en-US" smtClean="0">
                <a:latin typeface="Tw Cen MT"/>
              </a:rPr>
              <a:pPr/>
              <a:t>‹#›</a:t>
            </a:fld>
            <a:endParaRPr lang="en-US" dirty="0">
              <a:latin typeface="Tw Cen MT"/>
            </a:endParaRP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03CEC41E-48BD-4881-B6FF-D82EEBBCD904}" type="datetimeFigureOut">
              <a:rPr lang="en-US" smtClean="0"/>
              <a:t>9/4/18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459A5F39-4CE7-434C-A5CB-50A363451602}" type="slidenum">
              <a:rPr lang="en-US" smtClean="0"/>
              <a:t>‹#›</a:t>
            </a:fld>
            <a:endParaRPr lang="en-US" dirty="0"/>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latin typeface="Tw Cen MT"/>
            </a:endParaRPr>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latin typeface="Tw Cen MT"/>
            </a:endParaRPr>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latin typeface="Tw Cen MT"/>
            </a:endParaRPr>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a:t>Click to edit Master title style</a:t>
            </a:r>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latin typeface="Tw Cen MT"/>
            </a:endParaRPr>
          </a:p>
        </p:txBody>
      </p:sp>
      <p:sp>
        <p:nvSpPr>
          <p:cNvPr id="12" name="Date Placeholder 11"/>
          <p:cNvSpPr>
            <a:spLocks noGrp="1"/>
          </p:cNvSpPr>
          <p:nvPr>
            <p:ph type="dt" sz="half" idx="10"/>
          </p:nvPr>
        </p:nvSpPr>
        <p:spPr>
          <a:xfrm>
            <a:off x="6248400" y="6248400"/>
            <a:ext cx="2667000" cy="365125"/>
          </a:xfrm>
        </p:spPr>
        <p:txBody>
          <a:bodyPr rtlCol="0"/>
          <a:lstStyle/>
          <a:p>
            <a:fld id="{03CEC41E-48BD-4881-B6FF-D82EEBBCD904}" type="datetimeFigureOut">
              <a:rPr lang="en-US" smtClean="0">
                <a:solidFill>
                  <a:srgbClr val="775F55"/>
                </a:solidFill>
                <a:latin typeface="Tw Cen MT"/>
              </a:rPr>
              <a:pPr/>
              <a:t>9/4/18</a:t>
            </a:fld>
            <a:endParaRPr lang="en-US" dirty="0">
              <a:solidFill>
                <a:srgbClr val="775F55"/>
              </a:solidFill>
              <a:latin typeface="Tw Cen MT"/>
            </a:endParaRPr>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459A5F39-4CE7-434C-A5CB-50A363451602}" type="slidenum">
              <a:rPr lang="en-US" smtClean="0">
                <a:latin typeface="Tw Cen MT"/>
              </a:rPr>
              <a:pPr/>
              <a:t>‹#›</a:t>
            </a:fld>
            <a:endParaRPr lang="en-US" dirty="0">
              <a:latin typeface="Tw Cen MT"/>
            </a:endParaRPr>
          </a:p>
        </p:txBody>
      </p:sp>
      <p:sp>
        <p:nvSpPr>
          <p:cNvPr id="14" name="Footer Placeholder 13"/>
          <p:cNvSpPr>
            <a:spLocks noGrp="1"/>
          </p:cNvSpPr>
          <p:nvPr>
            <p:ph type="ftr" sz="quarter" idx="12"/>
          </p:nvPr>
        </p:nvSpPr>
        <p:spPr>
          <a:xfrm>
            <a:off x="1600200" y="6248206"/>
            <a:ext cx="4572000" cy="365125"/>
          </a:xfrm>
        </p:spPr>
        <p:txBody>
          <a:bodyPr rtlCol="0"/>
          <a:lstStyle/>
          <a:p>
            <a:endParaRPr lang="en-US" dirty="0">
              <a:solidFill>
                <a:srgbClr val="775F55"/>
              </a:solidFill>
              <a:latin typeface="Tw Cen MT"/>
            </a:endParaRP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dirty="0"/>
              <a:t>Drag picture to placeholder or click icon to add</a:t>
            </a:r>
          </a:p>
        </p:txBody>
      </p:sp>
    </p:spTree>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3CEC41E-48BD-4881-B6FF-D82EEBBCD904}" type="datetimeFigureOut">
              <a:rPr lang="en-US" smtClean="0">
                <a:solidFill>
                  <a:srgbClr val="775F55"/>
                </a:solidFill>
                <a:latin typeface="Tw Cen MT"/>
              </a:rPr>
              <a:pPr/>
              <a:t>9/4/18</a:t>
            </a:fld>
            <a:endParaRPr lang="en-US" dirty="0">
              <a:solidFill>
                <a:srgbClr val="775F55"/>
              </a:solidFill>
              <a:latin typeface="Tw Cen MT"/>
            </a:endParaRPr>
          </a:p>
        </p:txBody>
      </p:sp>
      <p:sp>
        <p:nvSpPr>
          <p:cNvPr id="5" name="Footer Placeholder 4"/>
          <p:cNvSpPr>
            <a:spLocks noGrp="1"/>
          </p:cNvSpPr>
          <p:nvPr>
            <p:ph type="ftr" sz="quarter" idx="11"/>
          </p:nvPr>
        </p:nvSpPr>
        <p:spPr/>
        <p:txBody>
          <a:bodyPr/>
          <a:lstStyle/>
          <a:p>
            <a:endParaRPr lang="en-US" dirty="0">
              <a:solidFill>
                <a:srgbClr val="775F55"/>
              </a:solidFill>
              <a:latin typeface="Tw Cen MT"/>
            </a:endParaRPr>
          </a:p>
        </p:txBody>
      </p:sp>
      <p:sp>
        <p:nvSpPr>
          <p:cNvPr id="6" name="Slide Number Placeholder 5"/>
          <p:cNvSpPr>
            <a:spLocks noGrp="1"/>
          </p:cNvSpPr>
          <p:nvPr>
            <p:ph type="sldNum" sz="quarter" idx="12"/>
          </p:nvPr>
        </p:nvSpPr>
        <p:spPr/>
        <p:txBody>
          <a:bodyPr/>
          <a:lstStyle/>
          <a:p>
            <a:fld id="{459A5F39-4CE7-434C-A5CB-50A363451602}" type="slidenum">
              <a:rPr lang="en-US" smtClean="0">
                <a:latin typeface="Tw Cen MT"/>
              </a:rPr>
              <a:pPr/>
              <a:t>‹#›</a:t>
            </a:fld>
            <a:endParaRPr lang="en-US" dirty="0">
              <a:latin typeface="Tw Cen MT"/>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03CEC41E-48BD-4881-B6FF-D82EEBBCD904}" type="datetimeFigureOut">
              <a:rPr lang="en-US" smtClean="0">
                <a:solidFill>
                  <a:srgbClr val="775F55"/>
                </a:solidFill>
                <a:latin typeface="Tw Cen MT"/>
              </a:rPr>
              <a:pPr/>
              <a:t>9/4/18</a:t>
            </a:fld>
            <a:endParaRPr lang="en-US" dirty="0">
              <a:solidFill>
                <a:srgbClr val="775F55"/>
              </a:solidFill>
              <a:latin typeface="Tw Cen MT"/>
            </a:endParaRPr>
          </a:p>
        </p:txBody>
      </p:sp>
      <p:sp>
        <p:nvSpPr>
          <p:cNvPr id="5" name="Footer Placeholder 4"/>
          <p:cNvSpPr>
            <a:spLocks noGrp="1"/>
          </p:cNvSpPr>
          <p:nvPr>
            <p:ph type="ftr" sz="quarter" idx="11"/>
          </p:nvPr>
        </p:nvSpPr>
        <p:spPr>
          <a:xfrm>
            <a:off x="457201" y="6248207"/>
            <a:ext cx="5573483" cy="365125"/>
          </a:xfrm>
        </p:spPr>
        <p:txBody>
          <a:bodyPr/>
          <a:lstStyle/>
          <a:p>
            <a:endParaRPr lang="en-US" dirty="0">
              <a:solidFill>
                <a:srgbClr val="775F55"/>
              </a:solidFill>
              <a:latin typeface="Tw Cen MT"/>
            </a:endParaRPr>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Tw Cen MT"/>
            </a:endParaRPr>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Tw Cen MT"/>
            </a:endParaRPr>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Tw Cen MT"/>
            </a:endParaRPr>
          </a:p>
        </p:txBody>
      </p:sp>
      <p:sp>
        <p:nvSpPr>
          <p:cNvPr id="6" name="Slide Number Placeholder 5"/>
          <p:cNvSpPr>
            <a:spLocks noGrp="1"/>
          </p:cNvSpPr>
          <p:nvPr>
            <p:ph type="sldNum" sz="quarter" idx="12"/>
          </p:nvPr>
        </p:nvSpPr>
        <p:spPr>
          <a:xfrm rot="5400000">
            <a:off x="5989638" y="144462"/>
            <a:ext cx="533400" cy="244476"/>
          </a:xfrm>
        </p:spPr>
        <p:txBody>
          <a:bodyPr/>
          <a:lstStyle/>
          <a:p>
            <a:fld id="{459A5F39-4CE7-434C-A5CB-50A363451602}" type="slidenum">
              <a:rPr lang="en-US" smtClean="0">
                <a:latin typeface="Tw Cen MT"/>
              </a:rPr>
              <a:pPr/>
              <a:t>‹#›</a:t>
            </a:fld>
            <a:endParaRPr lang="en-US" dirty="0">
              <a:latin typeface="Tw Cen MT"/>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latin typeface="Tw Cen MT"/>
            </a:endParaRPr>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latin typeface="Tw Cen MT"/>
            </a:endParaRPr>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latin typeface="Tw Cen MT"/>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03CEC41E-48BD-4881-B6FF-D82EEBBCD904}" type="datetimeFigureOut">
              <a:rPr lang="en-US" smtClean="0">
                <a:latin typeface="Tw Cen MT"/>
              </a:rPr>
              <a:pPr/>
              <a:t>9/4/18</a:t>
            </a:fld>
            <a:endParaRPr lang="en-US" dirty="0">
              <a:latin typeface="Tw Cen MT"/>
            </a:endParaRPr>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dirty="0">
              <a:solidFill>
                <a:srgbClr val="EBDDC3"/>
              </a:solidFill>
              <a:latin typeface="Tw Cen MT"/>
            </a:endParaRPr>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9F2F5E10-5301-4EE6-90D2-A6C4A3F62BED}" type="slidenum">
              <a:rPr lang="en-US" smtClean="0">
                <a:solidFill>
                  <a:srgbClr val="EBDDC3"/>
                </a:solidFill>
                <a:latin typeface="Tw Cen MT"/>
              </a:rPr>
              <a:pPr/>
              <a:t>‹#›</a:t>
            </a:fld>
            <a:endParaRPr lang="en-US" dirty="0">
              <a:solidFill>
                <a:srgbClr val="EBDDC3"/>
              </a:solidFill>
              <a:latin typeface="Tw Cen MT"/>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03CEC41E-48BD-4881-B6FF-D82EEBBCD904}" type="datetimeFigureOut">
              <a:rPr lang="en-US" smtClean="0">
                <a:solidFill>
                  <a:srgbClr val="775F55"/>
                </a:solidFill>
                <a:latin typeface="Tw Cen MT"/>
              </a:rPr>
              <a:pPr/>
              <a:t>9/4/18</a:t>
            </a:fld>
            <a:endParaRPr lang="en-US" dirty="0">
              <a:solidFill>
                <a:srgbClr val="775F55"/>
              </a:solidFill>
              <a:latin typeface="Tw Cen MT"/>
            </a:endParaRPr>
          </a:p>
        </p:txBody>
      </p:sp>
      <p:sp>
        <p:nvSpPr>
          <p:cNvPr id="5" name="Footer Placeholder 4"/>
          <p:cNvSpPr>
            <a:spLocks noGrp="1"/>
          </p:cNvSpPr>
          <p:nvPr>
            <p:ph type="ftr" sz="quarter" idx="11"/>
          </p:nvPr>
        </p:nvSpPr>
        <p:spPr/>
        <p:txBody>
          <a:bodyPr/>
          <a:lstStyle/>
          <a:p>
            <a:endParaRPr lang="en-US" dirty="0">
              <a:solidFill>
                <a:srgbClr val="775F55"/>
              </a:solidFill>
              <a:latin typeface="Tw Cen MT"/>
            </a:endParaRP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459A5F39-4CE7-434C-A5CB-50A363451602}" type="slidenum">
              <a:rPr lang="en-US" smtClean="0">
                <a:latin typeface="Tw Cen MT"/>
              </a:rPr>
              <a:pPr/>
              <a:t>‹#›</a:t>
            </a:fld>
            <a:endParaRPr lang="en-US" dirty="0">
              <a:latin typeface="Tw Cen MT"/>
            </a:endParaRPr>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latin typeface="Tw Cen MT"/>
            </a:endParaRPr>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latin typeface="Tw Cen MT"/>
            </a:endParaRPr>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latin typeface="Tw Cen MT"/>
            </a:endParaRP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03CEC41E-48BD-4881-B6FF-D82EEBBCD904}" type="datetimeFigureOut">
              <a:rPr lang="en-US" smtClean="0">
                <a:solidFill>
                  <a:srgbClr val="775F55"/>
                </a:solidFill>
                <a:latin typeface="Tw Cen MT"/>
              </a:rPr>
              <a:pPr/>
              <a:t>9/4/18</a:t>
            </a:fld>
            <a:endParaRPr lang="en-US" dirty="0">
              <a:solidFill>
                <a:srgbClr val="775F55"/>
              </a:solidFill>
              <a:latin typeface="Tw Cen MT"/>
            </a:endParaRPr>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F0C94032-CD4C-4C25-B0C2-CEC720522D92}" type="slidenum">
              <a:rPr lang="en-US" smtClean="0">
                <a:latin typeface="Tw Cen MT"/>
              </a:rPr>
              <a:pPr/>
              <a:t>‹#›</a:t>
            </a:fld>
            <a:endParaRPr lang="en-US" dirty="0">
              <a:latin typeface="Tw Cen MT"/>
            </a:endParaRPr>
          </a:p>
        </p:txBody>
      </p:sp>
      <p:sp>
        <p:nvSpPr>
          <p:cNvPr id="14" name="Footer Placeholder 13"/>
          <p:cNvSpPr>
            <a:spLocks noGrp="1"/>
          </p:cNvSpPr>
          <p:nvPr>
            <p:ph type="ftr" sz="quarter" idx="12"/>
          </p:nvPr>
        </p:nvSpPr>
        <p:spPr/>
        <p:txBody>
          <a:bodyPr/>
          <a:lstStyle/>
          <a:p>
            <a:endParaRPr lang="en-US" dirty="0">
              <a:solidFill>
                <a:srgbClr val="775F55"/>
              </a:solidFill>
              <a:latin typeface="Tw Cen MT"/>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03CEC41E-48BD-4881-B6FF-D82EEBBCD904}" type="datetimeFigureOut">
              <a:rPr lang="en-US" smtClean="0">
                <a:solidFill>
                  <a:srgbClr val="775F55"/>
                </a:solidFill>
                <a:latin typeface="Tw Cen MT"/>
              </a:rPr>
              <a:pPr/>
              <a:t>9/4/18</a:t>
            </a:fld>
            <a:endParaRPr lang="en-US" dirty="0">
              <a:solidFill>
                <a:srgbClr val="775F55"/>
              </a:solidFill>
              <a:latin typeface="Tw Cen MT"/>
            </a:endParaRPr>
          </a:p>
        </p:txBody>
      </p:sp>
      <p:sp>
        <p:nvSpPr>
          <p:cNvPr id="10" name="Slide Number Placeholder 9"/>
          <p:cNvSpPr>
            <a:spLocks noGrp="1"/>
          </p:cNvSpPr>
          <p:nvPr>
            <p:ph type="sldNum" sz="quarter" idx="16"/>
          </p:nvPr>
        </p:nvSpPr>
        <p:spPr/>
        <p:txBody>
          <a:bodyPr rtlCol="0"/>
          <a:lstStyle/>
          <a:p>
            <a:fld id="{459A5F39-4CE7-434C-A5CB-50A363451602}" type="slidenum">
              <a:rPr lang="en-US" smtClean="0">
                <a:latin typeface="Tw Cen MT"/>
              </a:rPr>
              <a:pPr/>
              <a:t>‹#›</a:t>
            </a:fld>
            <a:endParaRPr lang="en-US" dirty="0">
              <a:latin typeface="Tw Cen MT"/>
            </a:endParaRPr>
          </a:p>
        </p:txBody>
      </p:sp>
      <p:sp>
        <p:nvSpPr>
          <p:cNvPr id="12" name="Footer Placeholder 11"/>
          <p:cNvSpPr>
            <a:spLocks noGrp="1"/>
          </p:cNvSpPr>
          <p:nvPr>
            <p:ph type="ftr" sz="quarter" idx="17"/>
          </p:nvPr>
        </p:nvSpPr>
        <p:spPr/>
        <p:txBody>
          <a:bodyPr rtlCol="0"/>
          <a:lstStyle/>
          <a:p>
            <a:endParaRPr lang="en-US" dirty="0">
              <a:solidFill>
                <a:srgbClr val="775F55"/>
              </a:solidFill>
              <a:latin typeface="Tw Cen MT"/>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03CEC41E-48BD-4881-B6FF-D82EEBBCD904}" type="datetimeFigureOut">
              <a:rPr lang="en-US" smtClean="0">
                <a:solidFill>
                  <a:srgbClr val="775F55"/>
                </a:solidFill>
                <a:latin typeface="Tw Cen MT"/>
              </a:rPr>
              <a:pPr/>
              <a:t>9/4/18</a:t>
            </a:fld>
            <a:endParaRPr lang="en-US" dirty="0">
              <a:solidFill>
                <a:srgbClr val="775F55"/>
              </a:solidFill>
              <a:latin typeface="Tw Cen MT"/>
            </a:endParaRPr>
          </a:p>
        </p:txBody>
      </p:sp>
      <p:sp>
        <p:nvSpPr>
          <p:cNvPr id="12" name="Slide Number Placeholder 11"/>
          <p:cNvSpPr>
            <a:spLocks noGrp="1"/>
          </p:cNvSpPr>
          <p:nvPr>
            <p:ph type="sldNum" sz="quarter" idx="16"/>
          </p:nvPr>
        </p:nvSpPr>
        <p:spPr/>
        <p:txBody>
          <a:bodyPr rtlCol="0"/>
          <a:lstStyle/>
          <a:p>
            <a:fld id="{459A5F39-4CE7-434C-A5CB-50A363451602}" type="slidenum">
              <a:rPr lang="en-US" smtClean="0">
                <a:latin typeface="Tw Cen MT"/>
              </a:rPr>
              <a:pPr/>
              <a:t>‹#›</a:t>
            </a:fld>
            <a:endParaRPr lang="en-US" dirty="0">
              <a:latin typeface="Tw Cen MT"/>
            </a:endParaRPr>
          </a:p>
        </p:txBody>
      </p:sp>
      <p:sp>
        <p:nvSpPr>
          <p:cNvPr id="14" name="Footer Placeholder 13"/>
          <p:cNvSpPr>
            <a:spLocks noGrp="1"/>
          </p:cNvSpPr>
          <p:nvPr>
            <p:ph type="ftr" sz="quarter" idx="17"/>
          </p:nvPr>
        </p:nvSpPr>
        <p:spPr/>
        <p:txBody>
          <a:bodyPr rtlCol="0"/>
          <a:lstStyle/>
          <a:p>
            <a:endParaRPr lang="en-US" dirty="0">
              <a:solidFill>
                <a:srgbClr val="775F55"/>
              </a:solidFill>
              <a:latin typeface="Tw Cen MT"/>
            </a:endParaRP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03CEC41E-48BD-4881-B6FF-D82EEBBCD904}" type="datetimeFigureOut">
              <a:rPr lang="en-US" smtClean="0">
                <a:solidFill>
                  <a:srgbClr val="775F55"/>
                </a:solidFill>
                <a:latin typeface="Tw Cen MT"/>
              </a:rPr>
              <a:pPr/>
              <a:t>9/4/18</a:t>
            </a:fld>
            <a:endParaRPr lang="en-US" dirty="0">
              <a:solidFill>
                <a:srgbClr val="775F55"/>
              </a:solidFill>
              <a:latin typeface="Tw Cen MT"/>
            </a:endParaRPr>
          </a:p>
        </p:txBody>
      </p:sp>
      <p:sp>
        <p:nvSpPr>
          <p:cNvPr id="4" name="Footer Placeholder 3"/>
          <p:cNvSpPr>
            <a:spLocks noGrp="1"/>
          </p:cNvSpPr>
          <p:nvPr>
            <p:ph type="ftr" sz="quarter" idx="11"/>
          </p:nvPr>
        </p:nvSpPr>
        <p:spPr/>
        <p:txBody>
          <a:bodyPr/>
          <a:lstStyle/>
          <a:p>
            <a:endParaRPr lang="en-US" dirty="0">
              <a:solidFill>
                <a:srgbClr val="775F55"/>
              </a:solidFill>
              <a:latin typeface="Tw Cen MT"/>
            </a:endParaRPr>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459A5F39-4CE7-434C-A5CB-50A363451602}" type="slidenum">
              <a:rPr lang="en-US" smtClean="0">
                <a:latin typeface="Tw Cen MT"/>
              </a:rPr>
              <a:pPr/>
              <a:t>‹#›</a:t>
            </a:fld>
            <a:endParaRPr lang="en-US" dirty="0">
              <a:latin typeface="Tw Cen MT"/>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CEC41E-48BD-4881-B6FF-D82EEBBCD904}" type="datetimeFigureOut">
              <a:rPr lang="en-US" smtClean="0">
                <a:solidFill>
                  <a:srgbClr val="775F55"/>
                </a:solidFill>
                <a:latin typeface="Tw Cen MT"/>
              </a:rPr>
              <a:pPr/>
              <a:t>9/4/18</a:t>
            </a:fld>
            <a:endParaRPr lang="en-US" dirty="0">
              <a:solidFill>
                <a:srgbClr val="775F55"/>
              </a:solidFill>
              <a:latin typeface="Tw Cen MT"/>
            </a:endParaRPr>
          </a:p>
        </p:txBody>
      </p:sp>
      <p:sp>
        <p:nvSpPr>
          <p:cNvPr id="3" name="Footer Placeholder 2"/>
          <p:cNvSpPr>
            <a:spLocks noGrp="1"/>
          </p:cNvSpPr>
          <p:nvPr>
            <p:ph type="ftr" sz="quarter" idx="11"/>
          </p:nvPr>
        </p:nvSpPr>
        <p:spPr/>
        <p:txBody>
          <a:bodyPr/>
          <a:lstStyle/>
          <a:p>
            <a:endParaRPr lang="en-US" dirty="0">
              <a:solidFill>
                <a:srgbClr val="775F55"/>
              </a:solidFill>
              <a:latin typeface="Tw Cen MT"/>
            </a:endParaRPr>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459A5F39-4CE7-434C-A5CB-50A363451602}" type="slidenum">
              <a:rPr lang="en-US" smtClean="0">
                <a:solidFill>
                  <a:srgbClr val="775F55"/>
                </a:solidFill>
                <a:latin typeface="Tw Cen MT"/>
              </a:rPr>
              <a:pPr/>
              <a:t>‹#›</a:t>
            </a:fld>
            <a:endParaRPr lang="en-US" dirty="0">
              <a:solidFill>
                <a:srgbClr val="775F55"/>
              </a:solidFill>
              <a:latin typeface="Tw Cen MT"/>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03CEC41E-48BD-4881-B6FF-D82EEBBCD904}" type="datetimeFigureOut">
              <a:rPr lang="en-US" smtClean="0"/>
              <a:t>9/4/18</a:t>
            </a:fld>
            <a:endParaRPr lang="en-US" dirty="0"/>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pPr algn="ctr" eaLnBrk="1" latinLnBrk="0" hangingPunct="1"/>
            <a:fld id="{F0C94032-CD4C-4C25-B0C2-CEC720522D92}" type="slidenum">
              <a:rPr kumimoji="0" lang="en-US" smtClean="0"/>
              <a:pPr algn="ctr" eaLnBrk="1" latinLnBrk="0" hangingPunct="1"/>
              <a:t>‹#›</a:t>
            </a:fld>
            <a:endParaRPr kumimoji="0" lang="en-US" sz="2400" dirty="0">
              <a:solidFill>
                <a:srgbClr val="FFFFFF"/>
              </a:solidFill>
            </a:endParaRPr>
          </a:p>
        </p:txBody>
      </p:sp>
      <p:sp>
        <p:nvSpPr>
          <p:cNvPr id="14" name="Footer Placeholder 13"/>
          <p:cNvSpPr>
            <a:spLocks noGrp="1"/>
          </p:cNvSpPr>
          <p:nvPr>
            <p:ph type="ftr" sz="quarter" idx="12"/>
          </p:nvPr>
        </p:nvSpPr>
        <p:spPr/>
        <p:txBody>
          <a:bodyPr/>
          <a:lstStyle/>
          <a:p>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03CEC41E-48BD-4881-B6FF-D82EEBBCD904}" type="datetimeFigureOut">
              <a:rPr lang="en-US" smtClean="0">
                <a:solidFill>
                  <a:srgbClr val="775F55"/>
                </a:solidFill>
                <a:latin typeface="Tw Cen MT"/>
              </a:rPr>
              <a:pPr/>
              <a:t>9/4/18</a:t>
            </a:fld>
            <a:endParaRPr lang="en-US" dirty="0">
              <a:solidFill>
                <a:srgbClr val="775F55"/>
              </a:solidFill>
              <a:latin typeface="Tw Cen MT"/>
            </a:endParaRPr>
          </a:p>
        </p:txBody>
      </p:sp>
      <p:sp>
        <p:nvSpPr>
          <p:cNvPr id="6" name="Footer Placeholder 5"/>
          <p:cNvSpPr>
            <a:spLocks noGrp="1"/>
          </p:cNvSpPr>
          <p:nvPr>
            <p:ph type="ftr" sz="quarter" idx="11"/>
          </p:nvPr>
        </p:nvSpPr>
        <p:spPr/>
        <p:txBody>
          <a:bodyPr/>
          <a:lstStyle/>
          <a:p>
            <a:endParaRPr lang="en-US" dirty="0">
              <a:solidFill>
                <a:srgbClr val="775F55"/>
              </a:solidFill>
              <a:latin typeface="Tw Cen MT"/>
            </a:endParaRPr>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459A5F39-4CE7-434C-A5CB-50A363451602}" type="slidenum">
              <a:rPr lang="en-US" smtClean="0">
                <a:latin typeface="Tw Cen MT"/>
              </a:rPr>
              <a:pPr/>
              <a:t>‹#›</a:t>
            </a:fld>
            <a:endParaRPr lang="en-US" dirty="0">
              <a:latin typeface="Tw Cen MT"/>
            </a:endParaRP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latin typeface="Tw Cen MT"/>
            </a:endParaRPr>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latin typeface="Tw Cen MT"/>
            </a:endParaRPr>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latin typeface="Tw Cen MT"/>
            </a:endParaRPr>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latin typeface="Tw Cen MT"/>
            </a:endParaRPr>
          </a:p>
        </p:txBody>
      </p:sp>
      <p:sp>
        <p:nvSpPr>
          <p:cNvPr id="12" name="Date Placeholder 11"/>
          <p:cNvSpPr>
            <a:spLocks noGrp="1"/>
          </p:cNvSpPr>
          <p:nvPr>
            <p:ph type="dt" sz="half" idx="10"/>
          </p:nvPr>
        </p:nvSpPr>
        <p:spPr>
          <a:xfrm>
            <a:off x="6248400" y="6248400"/>
            <a:ext cx="2667000" cy="365125"/>
          </a:xfrm>
        </p:spPr>
        <p:txBody>
          <a:bodyPr rtlCol="0"/>
          <a:lstStyle/>
          <a:p>
            <a:fld id="{03CEC41E-48BD-4881-B6FF-D82EEBBCD904}" type="datetimeFigureOut">
              <a:rPr lang="en-US" smtClean="0">
                <a:solidFill>
                  <a:srgbClr val="775F55"/>
                </a:solidFill>
                <a:latin typeface="Tw Cen MT"/>
              </a:rPr>
              <a:pPr/>
              <a:t>9/4/18</a:t>
            </a:fld>
            <a:endParaRPr lang="en-US" dirty="0">
              <a:solidFill>
                <a:srgbClr val="775F55"/>
              </a:solidFill>
              <a:latin typeface="Tw Cen MT"/>
            </a:endParaRPr>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459A5F39-4CE7-434C-A5CB-50A363451602}" type="slidenum">
              <a:rPr lang="en-US" smtClean="0">
                <a:latin typeface="Tw Cen MT"/>
              </a:rPr>
              <a:pPr/>
              <a:t>‹#›</a:t>
            </a:fld>
            <a:endParaRPr lang="en-US" dirty="0">
              <a:latin typeface="Tw Cen MT"/>
            </a:endParaRPr>
          </a:p>
        </p:txBody>
      </p:sp>
      <p:sp>
        <p:nvSpPr>
          <p:cNvPr id="14" name="Footer Placeholder 13"/>
          <p:cNvSpPr>
            <a:spLocks noGrp="1"/>
          </p:cNvSpPr>
          <p:nvPr>
            <p:ph type="ftr" sz="quarter" idx="12"/>
          </p:nvPr>
        </p:nvSpPr>
        <p:spPr>
          <a:xfrm>
            <a:off x="1600200" y="6248206"/>
            <a:ext cx="4572000" cy="365125"/>
          </a:xfrm>
        </p:spPr>
        <p:txBody>
          <a:bodyPr rtlCol="0"/>
          <a:lstStyle/>
          <a:p>
            <a:endParaRPr lang="en-US" dirty="0">
              <a:solidFill>
                <a:srgbClr val="775F55"/>
              </a:solidFill>
              <a:latin typeface="Tw Cen MT"/>
            </a:endParaRP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dirty="0" smtClean="0"/>
              <a:t>Drag picture to placeholder or click icon to add</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3CEC41E-48BD-4881-B6FF-D82EEBBCD904}" type="datetimeFigureOut">
              <a:rPr lang="en-US" smtClean="0">
                <a:solidFill>
                  <a:srgbClr val="775F55"/>
                </a:solidFill>
                <a:latin typeface="Tw Cen MT"/>
              </a:rPr>
              <a:pPr/>
              <a:t>9/4/18</a:t>
            </a:fld>
            <a:endParaRPr lang="en-US" dirty="0">
              <a:solidFill>
                <a:srgbClr val="775F55"/>
              </a:solidFill>
              <a:latin typeface="Tw Cen MT"/>
            </a:endParaRPr>
          </a:p>
        </p:txBody>
      </p:sp>
      <p:sp>
        <p:nvSpPr>
          <p:cNvPr id="5" name="Footer Placeholder 4"/>
          <p:cNvSpPr>
            <a:spLocks noGrp="1"/>
          </p:cNvSpPr>
          <p:nvPr>
            <p:ph type="ftr" sz="quarter" idx="11"/>
          </p:nvPr>
        </p:nvSpPr>
        <p:spPr/>
        <p:txBody>
          <a:bodyPr/>
          <a:lstStyle/>
          <a:p>
            <a:endParaRPr lang="en-US" dirty="0">
              <a:solidFill>
                <a:srgbClr val="775F55"/>
              </a:solidFill>
              <a:latin typeface="Tw Cen MT"/>
            </a:endParaRPr>
          </a:p>
        </p:txBody>
      </p:sp>
      <p:sp>
        <p:nvSpPr>
          <p:cNvPr id="6" name="Slide Number Placeholder 5"/>
          <p:cNvSpPr>
            <a:spLocks noGrp="1"/>
          </p:cNvSpPr>
          <p:nvPr>
            <p:ph type="sldNum" sz="quarter" idx="12"/>
          </p:nvPr>
        </p:nvSpPr>
        <p:spPr/>
        <p:txBody>
          <a:bodyPr/>
          <a:lstStyle/>
          <a:p>
            <a:fld id="{459A5F39-4CE7-434C-A5CB-50A363451602}" type="slidenum">
              <a:rPr lang="en-US" smtClean="0">
                <a:latin typeface="Tw Cen MT"/>
              </a:rPr>
              <a:pPr/>
              <a:t>‹#›</a:t>
            </a:fld>
            <a:endParaRPr lang="en-US" dirty="0">
              <a:latin typeface="Tw Cen MT"/>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03CEC41E-48BD-4881-B6FF-D82EEBBCD904}" type="datetimeFigureOut">
              <a:rPr lang="en-US" smtClean="0">
                <a:solidFill>
                  <a:srgbClr val="775F55"/>
                </a:solidFill>
                <a:latin typeface="Tw Cen MT"/>
              </a:rPr>
              <a:pPr/>
              <a:t>9/4/18</a:t>
            </a:fld>
            <a:endParaRPr lang="en-US" dirty="0">
              <a:solidFill>
                <a:srgbClr val="775F55"/>
              </a:solidFill>
              <a:latin typeface="Tw Cen MT"/>
            </a:endParaRPr>
          </a:p>
        </p:txBody>
      </p:sp>
      <p:sp>
        <p:nvSpPr>
          <p:cNvPr id="5" name="Footer Placeholder 4"/>
          <p:cNvSpPr>
            <a:spLocks noGrp="1"/>
          </p:cNvSpPr>
          <p:nvPr>
            <p:ph type="ftr" sz="quarter" idx="11"/>
          </p:nvPr>
        </p:nvSpPr>
        <p:spPr>
          <a:xfrm>
            <a:off x="457201" y="6248207"/>
            <a:ext cx="5573483" cy="365125"/>
          </a:xfrm>
        </p:spPr>
        <p:txBody>
          <a:bodyPr/>
          <a:lstStyle/>
          <a:p>
            <a:endParaRPr lang="en-US" dirty="0">
              <a:solidFill>
                <a:srgbClr val="775F55"/>
              </a:solidFill>
              <a:latin typeface="Tw Cen MT"/>
            </a:endParaRPr>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Tw Cen MT"/>
            </a:endParaRPr>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Tw Cen MT"/>
            </a:endParaRPr>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Tw Cen MT"/>
            </a:endParaRPr>
          </a:p>
        </p:txBody>
      </p:sp>
      <p:sp>
        <p:nvSpPr>
          <p:cNvPr id="6" name="Slide Number Placeholder 5"/>
          <p:cNvSpPr>
            <a:spLocks noGrp="1"/>
          </p:cNvSpPr>
          <p:nvPr>
            <p:ph type="sldNum" sz="quarter" idx="12"/>
          </p:nvPr>
        </p:nvSpPr>
        <p:spPr>
          <a:xfrm rot="5400000">
            <a:off x="5989638" y="144462"/>
            <a:ext cx="533400" cy="244476"/>
          </a:xfrm>
        </p:spPr>
        <p:txBody>
          <a:bodyPr/>
          <a:lstStyle/>
          <a:p>
            <a:fld id="{459A5F39-4CE7-434C-A5CB-50A363451602}" type="slidenum">
              <a:rPr lang="en-US" smtClean="0">
                <a:latin typeface="Tw Cen MT"/>
              </a:rPr>
              <a:pPr/>
              <a:t>‹#›</a:t>
            </a:fld>
            <a:endParaRPr lang="en-US" dirty="0">
              <a:latin typeface="Tw Cen MT"/>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latin typeface="Tw Cen MT"/>
            </a:endParaRPr>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latin typeface="Tw Cen MT"/>
            </a:endParaRPr>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latin typeface="Tw Cen MT"/>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03CEC41E-48BD-4881-B6FF-D82EEBBCD904}" type="datetimeFigureOut">
              <a:rPr lang="en-US" smtClean="0">
                <a:latin typeface="Tw Cen MT"/>
              </a:rPr>
              <a:pPr/>
              <a:t>9/4/18</a:t>
            </a:fld>
            <a:endParaRPr lang="en-US" dirty="0">
              <a:latin typeface="Tw Cen MT"/>
            </a:endParaRPr>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dirty="0">
              <a:solidFill>
                <a:srgbClr val="EBDDC3"/>
              </a:solidFill>
              <a:latin typeface="Tw Cen MT"/>
            </a:endParaRPr>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9F2F5E10-5301-4EE6-90D2-A6C4A3F62BED}" type="slidenum">
              <a:rPr lang="en-US" smtClean="0">
                <a:solidFill>
                  <a:srgbClr val="EBDDC3"/>
                </a:solidFill>
                <a:latin typeface="Tw Cen MT"/>
              </a:rPr>
              <a:pPr/>
              <a:t>‹#›</a:t>
            </a:fld>
            <a:endParaRPr lang="en-US" dirty="0">
              <a:solidFill>
                <a:srgbClr val="EBDDC3"/>
              </a:solidFill>
              <a:latin typeface="Tw Cen MT"/>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03CEC41E-48BD-4881-B6FF-D82EEBBCD904}" type="datetimeFigureOut">
              <a:rPr lang="en-US" smtClean="0">
                <a:solidFill>
                  <a:srgbClr val="775F55"/>
                </a:solidFill>
                <a:latin typeface="Tw Cen MT"/>
              </a:rPr>
              <a:pPr/>
              <a:t>9/4/18</a:t>
            </a:fld>
            <a:endParaRPr lang="en-US" dirty="0">
              <a:solidFill>
                <a:srgbClr val="775F55"/>
              </a:solidFill>
              <a:latin typeface="Tw Cen MT"/>
            </a:endParaRPr>
          </a:p>
        </p:txBody>
      </p:sp>
      <p:sp>
        <p:nvSpPr>
          <p:cNvPr id="5" name="Footer Placeholder 4"/>
          <p:cNvSpPr>
            <a:spLocks noGrp="1"/>
          </p:cNvSpPr>
          <p:nvPr>
            <p:ph type="ftr" sz="quarter" idx="11"/>
          </p:nvPr>
        </p:nvSpPr>
        <p:spPr/>
        <p:txBody>
          <a:bodyPr/>
          <a:lstStyle/>
          <a:p>
            <a:endParaRPr lang="en-US" dirty="0">
              <a:solidFill>
                <a:srgbClr val="775F55"/>
              </a:solidFill>
              <a:latin typeface="Tw Cen MT"/>
            </a:endParaRP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459A5F39-4CE7-434C-A5CB-50A363451602}" type="slidenum">
              <a:rPr lang="en-US" smtClean="0">
                <a:latin typeface="Tw Cen MT"/>
              </a:rPr>
              <a:pPr/>
              <a:t>‹#›</a:t>
            </a:fld>
            <a:endParaRPr lang="en-US" dirty="0">
              <a:latin typeface="Tw Cen MT"/>
            </a:endParaRPr>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latin typeface="Tw Cen MT"/>
            </a:endParaRPr>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latin typeface="Tw Cen MT"/>
            </a:endParaRPr>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latin typeface="Tw Cen MT"/>
            </a:endParaRP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a:t>Click to edit Master title style</a:t>
            </a:r>
          </a:p>
        </p:txBody>
      </p:sp>
      <p:sp>
        <p:nvSpPr>
          <p:cNvPr id="12" name="Date Placeholder 11"/>
          <p:cNvSpPr>
            <a:spLocks noGrp="1"/>
          </p:cNvSpPr>
          <p:nvPr>
            <p:ph type="dt" sz="half" idx="10"/>
          </p:nvPr>
        </p:nvSpPr>
        <p:spPr/>
        <p:txBody>
          <a:bodyPr/>
          <a:lstStyle/>
          <a:p>
            <a:fld id="{03CEC41E-48BD-4881-B6FF-D82EEBBCD904}" type="datetimeFigureOut">
              <a:rPr lang="en-US" smtClean="0">
                <a:solidFill>
                  <a:srgbClr val="775F55"/>
                </a:solidFill>
                <a:latin typeface="Tw Cen MT"/>
              </a:rPr>
              <a:pPr/>
              <a:t>9/4/18</a:t>
            </a:fld>
            <a:endParaRPr lang="en-US" dirty="0">
              <a:solidFill>
                <a:srgbClr val="775F55"/>
              </a:solidFill>
              <a:latin typeface="Tw Cen MT"/>
            </a:endParaRPr>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F0C94032-CD4C-4C25-B0C2-CEC720522D92}" type="slidenum">
              <a:rPr lang="en-US" smtClean="0">
                <a:latin typeface="Tw Cen MT"/>
              </a:rPr>
              <a:pPr/>
              <a:t>‹#›</a:t>
            </a:fld>
            <a:endParaRPr lang="en-US" dirty="0">
              <a:latin typeface="Tw Cen MT"/>
            </a:endParaRPr>
          </a:p>
        </p:txBody>
      </p:sp>
      <p:sp>
        <p:nvSpPr>
          <p:cNvPr id="14" name="Footer Placeholder 13"/>
          <p:cNvSpPr>
            <a:spLocks noGrp="1"/>
          </p:cNvSpPr>
          <p:nvPr>
            <p:ph type="ftr" sz="quarter" idx="12"/>
          </p:nvPr>
        </p:nvSpPr>
        <p:spPr/>
        <p:txBody>
          <a:bodyPr/>
          <a:lstStyle/>
          <a:p>
            <a:endParaRPr lang="en-US" dirty="0">
              <a:solidFill>
                <a:srgbClr val="775F55"/>
              </a:solidFill>
              <a:latin typeface="Tw Cen MT"/>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Date Placeholder 7"/>
          <p:cNvSpPr>
            <a:spLocks noGrp="1"/>
          </p:cNvSpPr>
          <p:nvPr>
            <p:ph type="dt" sz="half" idx="15"/>
          </p:nvPr>
        </p:nvSpPr>
        <p:spPr/>
        <p:txBody>
          <a:bodyPr rtlCol="0"/>
          <a:lstStyle/>
          <a:p>
            <a:fld id="{03CEC41E-48BD-4881-B6FF-D82EEBBCD904}" type="datetimeFigureOut">
              <a:rPr lang="en-US" smtClean="0">
                <a:solidFill>
                  <a:srgbClr val="775F55"/>
                </a:solidFill>
                <a:latin typeface="Tw Cen MT"/>
              </a:rPr>
              <a:pPr/>
              <a:t>9/4/18</a:t>
            </a:fld>
            <a:endParaRPr lang="en-US" dirty="0">
              <a:solidFill>
                <a:srgbClr val="775F55"/>
              </a:solidFill>
              <a:latin typeface="Tw Cen MT"/>
            </a:endParaRPr>
          </a:p>
        </p:txBody>
      </p:sp>
      <p:sp>
        <p:nvSpPr>
          <p:cNvPr id="10" name="Slide Number Placeholder 9"/>
          <p:cNvSpPr>
            <a:spLocks noGrp="1"/>
          </p:cNvSpPr>
          <p:nvPr>
            <p:ph type="sldNum" sz="quarter" idx="16"/>
          </p:nvPr>
        </p:nvSpPr>
        <p:spPr/>
        <p:txBody>
          <a:bodyPr rtlCol="0"/>
          <a:lstStyle/>
          <a:p>
            <a:fld id="{459A5F39-4CE7-434C-A5CB-50A363451602}" type="slidenum">
              <a:rPr lang="en-US" smtClean="0">
                <a:latin typeface="Tw Cen MT"/>
              </a:rPr>
              <a:pPr/>
              <a:t>‹#›</a:t>
            </a:fld>
            <a:endParaRPr lang="en-US" dirty="0">
              <a:latin typeface="Tw Cen MT"/>
            </a:endParaRPr>
          </a:p>
        </p:txBody>
      </p:sp>
      <p:sp>
        <p:nvSpPr>
          <p:cNvPr id="12" name="Footer Placeholder 11"/>
          <p:cNvSpPr>
            <a:spLocks noGrp="1"/>
          </p:cNvSpPr>
          <p:nvPr>
            <p:ph type="ftr" sz="quarter" idx="17"/>
          </p:nvPr>
        </p:nvSpPr>
        <p:spPr/>
        <p:txBody>
          <a:bodyPr rtlCol="0"/>
          <a:lstStyle/>
          <a:p>
            <a:endParaRPr lang="en-US" dirty="0">
              <a:solidFill>
                <a:srgbClr val="775F55"/>
              </a:solidFill>
              <a:latin typeface="Tw Cen MT"/>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5"/>
          </p:nvPr>
        </p:nvSpPr>
        <p:spPr/>
        <p:txBody>
          <a:bodyPr rtlCol="0"/>
          <a:lstStyle/>
          <a:p>
            <a:fld id="{03CEC41E-48BD-4881-B6FF-D82EEBBCD904}" type="datetimeFigureOut">
              <a:rPr lang="en-US" smtClean="0">
                <a:solidFill>
                  <a:srgbClr val="775F55"/>
                </a:solidFill>
                <a:latin typeface="Tw Cen MT"/>
              </a:rPr>
              <a:pPr/>
              <a:t>9/4/18</a:t>
            </a:fld>
            <a:endParaRPr lang="en-US" dirty="0">
              <a:solidFill>
                <a:srgbClr val="775F55"/>
              </a:solidFill>
              <a:latin typeface="Tw Cen MT"/>
            </a:endParaRPr>
          </a:p>
        </p:txBody>
      </p:sp>
      <p:sp>
        <p:nvSpPr>
          <p:cNvPr id="12" name="Slide Number Placeholder 11"/>
          <p:cNvSpPr>
            <a:spLocks noGrp="1"/>
          </p:cNvSpPr>
          <p:nvPr>
            <p:ph type="sldNum" sz="quarter" idx="16"/>
          </p:nvPr>
        </p:nvSpPr>
        <p:spPr/>
        <p:txBody>
          <a:bodyPr rtlCol="0"/>
          <a:lstStyle/>
          <a:p>
            <a:fld id="{459A5F39-4CE7-434C-A5CB-50A363451602}" type="slidenum">
              <a:rPr lang="en-US" smtClean="0">
                <a:latin typeface="Tw Cen MT"/>
              </a:rPr>
              <a:pPr/>
              <a:t>‹#›</a:t>
            </a:fld>
            <a:endParaRPr lang="en-US" dirty="0">
              <a:latin typeface="Tw Cen MT"/>
            </a:endParaRPr>
          </a:p>
        </p:txBody>
      </p:sp>
      <p:sp>
        <p:nvSpPr>
          <p:cNvPr id="14" name="Footer Placeholder 13"/>
          <p:cNvSpPr>
            <a:spLocks noGrp="1"/>
          </p:cNvSpPr>
          <p:nvPr>
            <p:ph type="ftr" sz="quarter" idx="17"/>
          </p:nvPr>
        </p:nvSpPr>
        <p:spPr/>
        <p:txBody>
          <a:bodyPr rtlCol="0"/>
          <a:lstStyle/>
          <a:p>
            <a:endParaRPr lang="en-US" dirty="0">
              <a:solidFill>
                <a:srgbClr val="775F55"/>
              </a:solidFill>
              <a:latin typeface="Tw Cen MT"/>
            </a:endParaRP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03CEC41E-48BD-4881-B6FF-D82EEBBCD904}" type="datetimeFigureOut">
              <a:rPr lang="en-US" smtClean="0">
                <a:solidFill>
                  <a:srgbClr val="775F55"/>
                </a:solidFill>
                <a:latin typeface="Tw Cen MT"/>
              </a:rPr>
              <a:pPr/>
              <a:t>9/4/18</a:t>
            </a:fld>
            <a:endParaRPr lang="en-US" dirty="0">
              <a:solidFill>
                <a:srgbClr val="775F55"/>
              </a:solidFill>
              <a:latin typeface="Tw Cen MT"/>
            </a:endParaRPr>
          </a:p>
        </p:txBody>
      </p:sp>
      <p:sp>
        <p:nvSpPr>
          <p:cNvPr id="4" name="Footer Placeholder 3"/>
          <p:cNvSpPr>
            <a:spLocks noGrp="1"/>
          </p:cNvSpPr>
          <p:nvPr>
            <p:ph type="ftr" sz="quarter" idx="11"/>
          </p:nvPr>
        </p:nvSpPr>
        <p:spPr/>
        <p:txBody>
          <a:bodyPr/>
          <a:lstStyle/>
          <a:p>
            <a:endParaRPr lang="en-US" dirty="0">
              <a:solidFill>
                <a:srgbClr val="775F55"/>
              </a:solidFill>
              <a:latin typeface="Tw Cen MT"/>
            </a:endParaRPr>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459A5F39-4CE7-434C-A5CB-50A363451602}" type="slidenum">
              <a:rPr lang="en-US" smtClean="0">
                <a:latin typeface="Tw Cen MT"/>
              </a:rPr>
              <a:pPr/>
              <a:t>‹#›</a:t>
            </a:fld>
            <a:endParaRPr lang="en-US" dirty="0">
              <a:latin typeface="Tw Cen MT"/>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03CEC41E-48BD-4881-B6FF-D82EEBBCD904}" type="datetimeFigureOut">
              <a:rPr lang="en-US" smtClean="0"/>
              <a:t>9/4/18</a:t>
            </a:fld>
            <a:endParaRPr lang="en-US" dirty="0"/>
          </a:p>
        </p:txBody>
      </p:sp>
      <p:sp>
        <p:nvSpPr>
          <p:cNvPr id="10" name="Slide Number Placeholder 9"/>
          <p:cNvSpPr>
            <a:spLocks noGrp="1"/>
          </p:cNvSpPr>
          <p:nvPr>
            <p:ph type="sldNum" sz="quarter" idx="16"/>
          </p:nvPr>
        </p:nvSpPr>
        <p:spPr/>
        <p:txBody>
          <a:bodyPr rtlCol="0"/>
          <a:lstStyle/>
          <a:p>
            <a:fld id="{459A5F39-4CE7-434C-A5CB-50A363451602}" type="slidenum">
              <a:rPr lang="en-US" smtClean="0"/>
              <a:t>‹#›</a:t>
            </a:fld>
            <a:endParaRPr lang="en-US" dirty="0"/>
          </a:p>
        </p:txBody>
      </p:sp>
      <p:sp>
        <p:nvSpPr>
          <p:cNvPr id="12" name="Footer Placeholder 11"/>
          <p:cNvSpPr>
            <a:spLocks noGrp="1"/>
          </p:cNvSpPr>
          <p:nvPr>
            <p:ph type="ftr" sz="quarter" idx="17"/>
          </p:nvPr>
        </p:nvSpPr>
        <p:spPr/>
        <p:txBody>
          <a:bodyPr rtlCol="0"/>
          <a:lstStyle/>
          <a:p>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CEC41E-48BD-4881-B6FF-D82EEBBCD904}" type="datetimeFigureOut">
              <a:rPr lang="en-US" smtClean="0">
                <a:solidFill>
                  <a:srgbClr val="775F55"/>
                </a:solidFill>
                <a:latin typeface="Tw Cen MT"/>
              </a:rPr>
              <a:pPr/>
              <a:t>9/4/18</a:t>
            </a:fld>
            <a:endParaRPr lang="en-US" dirty="0">
              <a:solidFill>
                <a:srgbClr val="775F55"/>
              </a:solidFill>
              <a:latin typeface="Tw Cen MT"/>
            </a:endParaRPr>
          </a:p>
        </p:txBody>
      </p:sp>
      <p:sp>
        <p:nvSpPr>
          <p:cNvPr id="3" name="Footer Placeholder 2"/>
          <p:cNvSpPr>
            <a:spLocks noGrp="1"/>
          </p:cNvSpPr>
          <p:nvPr>
            <p:ph type="ftr" sz="quarter" idx="11"/>
          </p:nvPr>
        </p:nvSpPr>
        <p:spPr/>
        <p:txBody>
          <a:bodyPr/>
          <a:lstStyle/>
          <a:p>
            <a:endParaRPr lang="en-US" dirty="0">
              <a:solidFill>
                <a:srgbClr val="775F55"/>
              </a:solidFill>
              <a:latin typeface="Tw Cen MT"/>
            </a:endParaRPr>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459A5F39-4CE7-434C-A5CB-50A363451602}" type="slidenum">
              <a:rPr lang="en-US" smtClean="0">
                <a:solidFill>
                  <a:srgbClr val="775F55"/>
                </a:solidFill>
                <a:latin typeface="Tw Cen MT"/>
              </a:rPr>
              <a:pPr/>
              <a:t>‹#›</a:t>
            </a:fld>
            <a:endParaRPr lang="en-US" dirty="0">
              <a:solidFill>
                <a:srgbClr val="775F55"/>
              </a:solidFill>
              <a:latin typeface="Tw Cen MT"/>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a:t>Click to edit Master title style</a:t>
            </a:r>
          </a:p>
        </p:txBody>
      </p:sp>
      <p:sp>
        <p:nvSpPr>
          <p:cNvPr id="5" name="Date Placeholder 4"/>
          <p:cNvSpPr>
            <a:spLocks noGrp="1"/>
          </p:cNvSpPr>
          <p:nvPr>
            <p:ph type="dt" sz="half" idx="10"/>
          </p:nvPr>
        </p:nvSpPr>
        <p:spPr/>
        <p:txBody>
          <a:bodyPr/>
          <a:lstStyle/>
          <a:p>
            <a:fld id="{03CEC41E-48BD-4881-B6FF-D82EEBBCD904}" type="datetimeFigureOut">
              <a:rPr lang="en-US" smtClean="0">
                <a:solidFill>
                  <a:srgbClr val="775F55"/>
                </a:solidFill>
                <a:latin typeface="Tw Cen MT"/>
              </a:rPr>
              <a:pPr/>
              <a:t>9/4/18</a:t>
            </a:fld>
            <a:endParaRPr lang="en-US" dirty="0">
              <a:solidFill>
                <a:srgbClr val="775F55"/>
              </a:solidFill>
              <a:latin typeface="Tw Cen MT"/>
            </a:endParaRPr>
          </a:p>
        </p:txBody>
      </p:sp>
      <p:sp>
        <p:nvSpPr>
          <p:cNvPr id="6" name="Footer Placeholder 5"/>
          <p:cNvSpPr>
            <a:spLocks noGrp="1"/>
          </p:cNvSpPr>
          <p:nvPr>
            <p:ph type="ftr" sz="quarter" idx="11"/>
          </p:nvPr>
        </p:nvSpPr>
        <p:spPr/>
        <p:txBody>
          <a:bodyPr/>
          <a:lstStyle/>
          <a:p>
            <a:endParaRPr lang="en-US" dirty="0">
              <a:solidFill>
                <a:srgbClr val="775F55"/>
              </a:solidFill>
              <a:latin typeface="Tw Cen MT"/>
            </a:endParaRPr>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459A5F39-4CE7-434C-A5CB-50A363451602}" type="slidenum">
              <a:rPr lang="en-US" smtClean="0">
                <a:latin typeface="Tw Cen MT"/>
              </a:rPr>
              <a:pPr/>
              <a:t>‹#›</a:t>
            </a:fld>
            <a:endParaRPr lang="en-US" dirty="0">
              <a:latin typeface="Tw Cen MT"/>
            </a:endParaRP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latin typeface="Tw Cen MT"/>
            </a:endParaRPr>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latin typeface="Tw Cen MT"/>
            </a:endParaRPr>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latin typeface="Tw Cen MT"/>
            </a:endParaRPr>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a:t>Click to edit Master title style</a:t>
            </a:r>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latin typeface="Tw Cen MT"/>
            </a:endParaRPr>
          </a:p>
        </p:txBody>
      </p:sp>
      <p:sp>
        <p:nvSpPr>
          <p:cNvPr id="12" name="Date Placeholder 11"/>
          <p:cNvSpPr>
            <a:spLocks noGrp="1"/>
          </p:cNvSpPr>
          <p:nvPr>
            <p:ph type="dt" sz="half" idx="10"/>
          </p:nvPr>
        </p:nvSpPr>
        <p:spPr>
          <a:xfrm>
            <a:off x="6248400" y="6248400"/>
            <a:ext cx="2667000" cy="365125"/>
          </a:xfrm>
        </p:spPr>
        <p:txBody>
          <a:bodyPr rtlCol="0"/>
          <a:lstStyle/>
          <a:p>
            <a:fld id="{03CEC41E-48BD-4881-B6FF-D82EEBBCD904}" type="datetimeFigureOut">
              <a:rPr lang="en-US" smtClean="0">
                <a:solidFill>
                  <a:srgbClr val="775F55"/>
                </a:solidFill>
                <a:latin typeface="Tw Cen MT"/>
              </a:rPr>
              <a:pPr/>
              <a:t>9/4/18</a:t>
            </a:fld>
            <a:endParaRPr lang="en-US" dirty="0">
              <a:solidFill>
                <a:srgbClr val="775F55"/>
              </a:solidFill>
              <a:latin typeface="Tw Cen MT"/>
            </a:endParaRPr>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459A5F39-4CE7-434C-A5CB-50A363451602}" type="slidenum">
              <a:rPr lang="en-US" smtClean="0">
                <a:latin typeface="Tw Cen MT"/>
              </a:rPr>
              <a:pPr/>
              <a:t>‹#›</a:t>
            </a:fld>
            <a:endParaRPr lang="en-US" dirty="0">
              <a:latin typeface="Tw Cen MT"/>
            </a:endParaRPr>
          </a:p>
        </p:txBody>
      </p:sp>
      <p:sp>
        <p:nvSpPr>
          <p:cNvPr id="14" name="Footer Placeholder 13"/>
          <p:cNvSpPr>
            <a:spLocks noGrp="1"/>
          </p:cNvSpPr>
          <p:nvPr>
            <p:ph type="ftr" sz="quarter" idx="12"/>
          </p:nvPr>
        </p:nvSpPr>
        <p:spPr>
          <a:xfrm>
            <a:off x="1600200" y="6248206"/>
            <a:ext cx="4572000" cy="365125"/>
          </a:xfrm>
        </p:spPr>
        <p:txBody>
          <a:bodyPr rtlCol="0"/>
          <a:lstStyle/>
          <a:p>
            <a:endParaRPr lang="en-US" dirty="0">
              <a:solidFill>
                <a:srgbClr val="775F55"/>
              </a:solidFill>
              <a:latin typeface="Tw Cen MT"/>
            </a:endParaRP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dirty="0"/>
              <a:t>Drag picture to placeholder or click icon to add</a:t>
            </a:r>
          </a:p>
        </p:txBody>
      </p:sp>
    </p:spTree>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3CEC41E-48BD-4881-B6FF-D82EEBBCD904}" type="datetimeFigureOut">
              <a:rPr lang="en-US" smtClean="0">
                <a:solidFill>
                  <a:srgbClr val="775F55"/>
                </a:solidFill>
                <a:latin typeface="Tw Cen MT"/>
              </a:rPr>
              <a:pPr/>
              <a:t>9/4/18</a:t>
            </a:fld>
            <a:endParaRPr lang="en-US" dirty="0">
              <a:solidFill>
                <a:srgbClr val="775F55"/>
              </a:solidFill>
              <a:latin typeface="Tw Cen MT"/>
            </a:endParaRPr>
          </a:p>
        </p:txBody>
      </p:sp>
      <p:sp>
        <p:nvSpPr>
          <p:cNvPr id="5" name="Footer Placeholder 4"/>
          <p:cNvSpPr>
            <a:spLocks noGrp="1"/>
          </p:cNvSpPr>
          <p:nvPr>
            <p:ph type="ftr" sz="quarter" idx="11"/>
          </p:nvPr>
        </p:nvSpPr>
        <p:spPr/>
        <p:txBody>
          <a:bodyPr/>
          <a:lstStyle/>
          <a:p>
            <a:endParaRPr lang="en-US" dirty="0">
              <a:solidFill>
                <a:srgbClr val="775F55"/>
              </a:solidFill>
              <a:latin typeface="Tw Cen MT"/>
            </a:endParaRPr>
          </a:p>
        </p:txBody>
      </p:sp>
      <p:sp>
        <p:nvSpPr>
          <p:cNvPr id="6" name="Slide Number Placeholder 5"/>
          <p:cNvSpPr>
            <a:spLocks noGrp="1"/>
          </p:cNvSpPr>
          <p:nvPr>
            <p:ph type="sldNum" sz="quarter" idx="12"/>
          </p:nvPr>
        </p:nvSpPr>
        <p:spPr/>
        <p:txBody>
          <a:bodyPr/>
          <a:lstStyle/>
          <a:p>
            <a:fld id="{459A5F39-4CE7-434C-A5CB-50A363451602}" type="slidenum">
              <a:rPr lang="en-US" smtClean="0">
                <a:latin typeface="Tw Cen MT"/>
              </a:rPr>
              <a:pPr/>
              <a:t>‹#›</a:t>
            </a:fld>
            <a:endParaRPr lang="en-US" dirty="0">
              <a:latin typeface="Tw Cen MT"/>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03CEC41E-48BD-4881-B6FF-D82EEBBCD904}" type="datetimeFigureOut">
              <a:rPr lang="en-US" smtClean="0">
                <a:solidFill>
                  <a:srgbClr val="775F55"/>
                </a:solidFill>
                <a:latin typeface="Tw Cen MT"/>
              </a:rPr>
              <a:pPr/>
              <a:t>9/4/18</a:t>
            </a:fld>
            <a:endParaRPr lang="en-US" dirty="0">
              <a:solidFill>
                <a:srgbClr val="775F55"/>
              </a:solidFill>
              <a:latin typeface="Tw Cen MT"/>
            </a:endParaRPr>
          </a:p>
        </p:txBody>
      </p:sp>
      <p:sp>
        <p:nvSpPr>
          <p:cNvPr id="5" name="Footer Placeholder 4"/>
          <p:cNvSpPr>
            <a:spLocks noGrp="1"/>
          </p:cNvSpPr>
          <p:nvPr>
            <p:ph type="ftr" sz="quarter" idx="11"/>
          </p:nvPr>
        </p:nvSpPr>
        <p:spPr>
          <a:xfrm>
            <a:off x="457201" y="6248207"/>
            <a:ext cx="5573483" cy="365125"/>
          </a:xfrm>
        </p:spPr>
        <p:txBody>
          <a:bodyPr/>
          <a:lstStyle/>
          <a:p>
            <a:endParaRPr lang="en-US" dirty="0">
              <a:solidFill>
                <a:srgbClr val="775F55"/>
              </a:solidFill>
              <a:latin typeface="Tw Cen MT"/>
            </a:endParaRPr>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Tw Cen MT"/>
            </a:endParaRPr>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Tw Cen MT"/>
            </a:endParaRPr>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Tw Cen MT"/>
            </a:endParaRPr>
          </a:p>
        </p:txBody>
      </p:sp>
      <p:sp>
        <p:nvSpPr>
          <p:cNvPr id="6" name="Slide Number Placeholder 5"/>
          <p:cNvSpPr>
            <a:spLocks noGrp="1"/>
          </p:cNvSpPr>
          <p:nvPr>
            <p:ph type="sldNum" sz="quarter" idx="12"/>
          </p:nvPr>
        </p:nvSpPr>
        <p:spPr>
          <a:xfrm rot="5400000">
            <a:off x="5989638" y="144462"/>
            <a:ext cx="533400" cy="244476"/>
          </a:xfrm>
        </p:spPr>
        <p:txBody>
          <a:bodyPr/>
          <a:lstStyle/>
          <a:p>
            <a:fld id="{459A5F39-4CE7-434C-A5CB-50A363451602}" type="slidenum">
              <a:rPr lang="en-US" smtClean="0">
                <a:latin typeface="Tw Cen MT"/>
              </a:rPr>
              <a:pPr/>
              <a:t>‹#›</a:t>
            </a:fld>
            <a:endParaRPr lang="en-US" dirty="0">
              <a:latin typeface="Tw Cen MT"/>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9pPr>
          </a:lstStyle>
          <a:p>
            <a:endParaRPr/>
          </a:p>
        </p:txBody>
      </p:sp>
      <p:sp>
        <p:nvSpPr>
          <p:cNvPr id="27" name="Google Shape;27;p6"/>
          <p:cNvSpPr txBox="1">
            <a:spLocks noGrp="1"/>
          </p:cNvSpPr>
          <p:nvPr>
            <p:ph type="body" idx="1"/>
          </p:nvPr>
        </p:nvSpPr>
        <p:spPr>
          <a:xfrm>
            <a:off x="311700" y="1536633"/>
            <a:ext cx="3999900" cy="4555200"/>
          </a:xfrm>
          <a:prstGeom prst="rect">
            <a:avLst/>
          </a:prstGeom>
          <a:noFill/>
          <a:ln>
            <a:noFill/>
          </a:ln>
        </p:spPr>
        <p:txBody>
          <a:bodyPr spcFirstLastPara="1" wrap="square" lIns="91425" tIns="91425" rIns="91425" bIns="91425" anchor="t" anchorCtr="0"/>
          <a:lstStyle>
            <a:lvl1pPr marL="457200" marR="0" lvl="0" indent="-228600" algn="l" rtl="0">
              <a:lnSpc>
                <a:spcPct val="115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1pPr>
            <a:lvl2pPr marL="914400" marR="0" lvl="1" indent="-228600" algn="l" rtl="0">
              <a:lnSpc>
                <a:spcPct val="115000"/>
              </a:lnSpc>
              <a:spcBef>
                <a:spcPts val="1600"/>
              </a:spcBef>
              <a:spcAft>
                <a:spcPts val="0"/>
              </a:spcAft>
              <a:buClr>
                <a:schemeClr val="dk2"/>
              </a:buClr>
              <a:buSzPts val="1400"/>
              <a:buFont typeface="Arial"/>
              <a:buNone/>
              <a:defRPr sz="1200" b="0" i="0" u="none" strike="noStrike" cap="none">
                <a:solidFill>
                  <a:schemeClr val="dk2"/>
                </a:solidFill>
                <a:latin typeface="Arial"/>
                <a:ea typeface="Arial"/>
                <a:cs typeface="Arial"/>
                <a:sym typeface="Arial"/>
              </a:defRPr>
            </a:lvl2pPr>
            <a:lvl3pPr marL="1371600" marR="0" lvl="2" indent="-228600" algn="l" rtl="0">
              <a:lnSpc>
                <a:spcPct val="115000"/>
              </a:lnSpc>
              <a:spcBef>
                <a:spcPts val="1600"/>
              </a:spcBef>
              <a:spcAft>
                <a:spcPts val="0"/>
              </a:spcAft>
              <a:buClr>
                <a:schemeClr val="dk2"/>
              </a:buClr>
              <a:buSzPts val="1400"/>
              <a:buFont typeface="Arial"/>
              <a:buNone/>
              <a:defRPr sz="1200" b="0" i="0" u="none" strike="noStrike" cap="none">
                <a:solidFill>
                  <a:schemeClr val="dk2"/>
                </a:solidFill>
                <a:latin typeface="Arial"/>
                <a:ea typeface="Arial"/>
                <a:cs typeface="Arial"/>
                <a:sym typeface="Arial"/>
              </a:defRPr>
            </a:lvl3pPr>
            <a:lvl4pPr marL="1828800" marR="0" lvl="3" indent="-228600" algn="l" rtl="0">
              <a:lnSpc>
                <a:spcPct val="115000"/>
              </a:lnSpc>
              <a:spcBef>
                <a:spcPts val="1600"/>
              </a:spcBef>
              <a:spcAft>
                <a:spcPts val="0"/>
              </a:spcAft>
              <a:buClr>
                <a:schemeClr val="dk2"/>
              </a:buClr>
              <a:buSzPts val="1400"/>
              <a:buFont typeface="Arial"/>
              <a:buNone/>
              <a:defRPr sz="1200" b="0" i="0" u="none" strike="noStrike" cap="none">
                <a:solidFill>
                  <a:schemeClr val="dk2"/>
                </a:solidFill>
                <a:latin typeface="Arial"/>
                <a:ea typeface="Arial"/>
                <a:cs typeface="Arial"/>
                <a:sym typeface="Arial"/>
              </a:defRPr>
            </a:lvl4pPr>
            <a:lvl5pPr marL="2286000" marR="0" lvl="4" indent="-228600" algn="l" rtl="0">
              <a:lnSpc>
                <a:spcPct val="115000"/>
              </a:lnSpc>
              <a:spcBef>
                <a:spcPts val="1600"/>
              </a:spcBef>
              <a:spcAft>
                <a:spcPts val="0"/>
              </a:spcAft>
              <a:buClr>
                <a:schemeClr val="dk2"/>
              </a:buClr>
              <a:buSzPts val="1400"/>
              <a:buFont typeface="Arial"/>
              <a:buNone/>
              <a:defRPr sz="1200" b="0" i="0" u="none" strike="noStrike" cap="none">
                <a:solidFill>
                  <a:schemeClr val="dk2"/>
                </a:solidFill>
                <a:latin typeface="Arial"/>
                <a:ea typeface="Arial"/>
                <a:cs typeface="Arial"/>
                <a:sym typeface="Arial"/>
              </a:defRPr>
            </a:lvl5pPr>
            <a:lvl6pPr marL="2743200" marR="0" lvl="5" indent="-228600" algn="l" rtl="0">
              <a:lnSpc>
                <a:spcPct val="115000"/>
              </a:lnSpc>
              <a:spcBef>
                <a:spcPts val="1600"/>
              </a:spcBef>
              <a:spcAft>
                <a:spcPts val="0"/>
              </a:spcAft>
              <a:buClr>
                <a:schemeClr val="dk2"/>
              </a:buClr>
              <a:buSzPts val="1400"/>
              <a:buFont typeface="Arial"/>
              <a:buNone/>
              <a:defRPr sz="1200" b="0" i="0" u="none" strike="noStrike" cap="none">
                <a:solidFill>
                  <a:schemeClr val="dk2"/>
                </a:solidFill>
                <a:latin typeface="Arial"/>
                <a:ea typeface="Arial"/>
                <a:cs typeface="Arial"/>
                <a:sym typeface="Arial"/>
              </a:defRPr>
            </a:lvl6pPr>
            <a:lvl7pPr marL="3200400" marR="0" lvl="6" indent="-228600" algn="l" rtl="0">
              <a:lnSpc>
                <a:spcPct val="115000"/>
              </a:lnSpc>
              <a:spcBef>
                <a:spcPts val="1600"/>
              </a:spcBef>
              <a:spcAft>
                <a:spcPts val="0"/>
              </a:spcAft>
              <a:buClr>
                <a:schemeClr val="dk2"/>
              </a:buClr>
              <a:buSzPts val="1400"/>
              <a:buFont typeface="Arial"/>
              <a:buNone/>
              <a:defRPr sz="1200" b="0" i="0" u="none" strike="noStrike" cap="none">
                <a:solidFill>
                  <a:schemeClr val="dk2"/>
                </a:solidFill>
                <a:latin typeface="Arial"/>
                <a:ea typeface="Arial"/>
                <a:cs typeface="Arial"/>
                <a:sym typeface="Arial"/>
              </a:defRPr>
            </a:lvl7pPr>
            <a:lvl8pPr marL="3657600" marR="0" lvl="7" indent="-228600" algn="l" rtl="0">
              <a:lnSpc>
                <a:spcPct val="115000"/>
              </a:lnSpc>
              <a:spcBef>
                <a:spcPts val="1600"/>
              </a:spcBef>
              <a:spcAft>
                <a:spcPts val="0"/>
              </a:spcAft>
              <a:buClr>
                <a:schemeClr val="dk2"/>
              </a:buClr>
              <a:buSzPts val="1400"/>
              <a:buFont typeface="Arial"/>
              <a:buNone/>
              <a:defRPr sz="1200" b="0" i="0" u="none" strike="noStrike" cap="none">
                <a:solidFill>
                  <a:schemeClr val="dk2"/>
                </a:solidFill>
                <a:latin typeface="Arial"/>
                <a:ea typeface="Arial"/>
                <a:cs typeface="Arial"/>
                <a:sym typeface="Arial"/>
              </a:defRPr>
            </a:lvl8pPr>
            <a:lvl9pPr marL="4114800" marR="0" lvl="8" indent="-228600" algn="l" rtl="0">
              <a:lnSpc>
                <a:spcPct val="115000"/>
              </a:lnSpc>
              <a:spcBef>
                <a:spcPts val="1600"/>
              </a:spcBef>
              <a:spcAft>
                <a:spcPts val="1600"/>
              </a:spcAft>
              <a:buClr>
                <a:schemeClr val="dk2"/>
              </a:buClr>
              <a:buSzPts val="1400"/>
              <a:buFont typeface="Arial"/>
              <a:buNone/>
              <a:defRPr sz="1200" b="0" i="0" u="none" strike="noStrike" cap="none">
                <a:solidFill>
                  <a:schemeClr val="dk2"/>
                </a:solidFill>
                <a:latin typeface="Arial"/>
                <a:ea typeface="Arial"/>
                <a:cs typeface="Arial"/>
                <a:sym typeface="Arial"/>
              </a:defRPr>
            </a:lvl9pPr>
          </a:lstStyle>
          <a:p>
            <a:endParaRPr/>
          </a:p>
        </p:txBody>
      </p:sp>
      <p:sp>
        <p:nvSpPr>
          <p:cNvPr id="28" name="Google Shape;28;p6"/>
          <p:cNvSpPr txBox="1">
            <a:spLocks noGrp="1"/>
          </p:cNvSpPr>
          <p:nvPr>
            <p:ph type="body" idx="2"/>
          </p:nvPr>
        </p:nvSpPr>
        <p:spPr>
          <a:xfrm>
            <a:off x="4832400" y="1536633"/>
            <a:ext cx="3999900" cy="4555200"/>
          </a:xfrm>
          <a:prstGeom prst="rect">
            <a:avLst/>
          </a:prstGeom>
          <a:noFill/>
          <a:ln>
            <a:noFill/>
          </a:ln>
        </p:spPr>
        <p:txBody>
          <a:bodyPr spcFirstLastPara="1" wrap="square" lIns="91425" tIns="91425" rIns="91425" bIns="91425" anchor="t" anchorCtr="0"/>
          <a:lstStyle>
            <a:lvl1pPr marL="457200" marR="0" lvl="0" indent="-228600" algn="l" rtl="0">
              <a:lnSpc>
                <a:spcPct val="115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1pPr>
            <a:lvl2pPr marL="914400" marR="0" lvl="1" indent="-228600" algn="l" rtl="0">
              <a:lnSpc>
                <a:spcPct val="115000"/>
              </a:lnSpc>
              <a:spcBef>
                <a:spcPts val="1600"/>
              </a:spcBef>
              <a:spcAft>
                <a:spcPts val="0"/>
              </a:spcAft>
              <a:buClr>
                <a:schemeClr val="dk2"/>
              </a:buClr>
              <a:buSzPts val="1400"/>
              <a:buFont typeface="Arial"/>
              <a:buNone/>
              <a:defRPr sz="1200" b="0" i="0" u="none" strike="noStrike" cap="none">
                <a:solidFill>
                  <a:schemeClr val="dk2"/>
                </a:solidFill>
                <a:latin typeface="Arial"/>
                <a:ea typeface="Arial"/>
                <a:cs typeface="Arial"/>
                <a:sym typeface="Arial"/>
              </a:defRPr>
            </a:lvl2pPr>
            <a:lvl3pPr marL="1371600" marR="0" lvl="2" indent="-228600" algn="l" rtl="0">
              <a:lnSpc>
                <a:spcPct val="115000"/>
              </a:lnSpc>
              <a:spcBef>
                <a:spcPts val="1600"/>
              </a:spcBef>
              <a:spcAft>
                <a:spcPts val="0"/>
              </a:spcAft>
              <a:buClr>
                <a:schemeClr val="dk2"/>
              </a:buClr>
              <a:buSzPts val="1400"/>
              <a:buFont typeface="Arial"/>
              <a:buNone/>
              <a:defRPr sz="1200" b="0" i="0" u="none" strike="noStrike" cap="none">
                <a:solidFill>
                  <a:schemeClr val="dk2"/>
                </a:solidFill>
                <a:latin typeface="Arial"/>
                <a:ea typeface="Arial"/>
                <a:cs typeface="Arial"/>
                <a:sym typeface="Arial"/>
              </a:defRPr>
            </a:lvl3pPr>
            <a:lvl4pPr marL="1828800" marR="0" lvl="3" indent="-228600" algn="l" rtl="0">
              <a:lnSpc>
                <a:spcPct val="115000"/>
              </a:lnSpc>
              <a:spcBef>
                <a:spcPts val="1600"/>
              </a:spcBef>
              <a:spcAft>
                <a:spcPts val="0"/>
              </a:spcAft>
              <a:buClr>
                <a:schemeClr val="dk2"/>
              </a:buClr>
              <a:buSzPts val="1400"/>
              <a:buFont typeface="Arial"/>
              <a:buNone/>
              <a:defRPr sz="1200" b="0" i="0" u="none" strike="noStrike" cap="none">
                <a:solidFill>
                  <a:schemeClr val="dk2"/>
                </a:solidFill>
                <a:latin typeface="Arial"/>
                <a:ea typeface="Arial"/>
                <a:cs typeface="Arial"/>
                <a:sym typeface="Arial"/>
              </a:defRPr>
            </a:lvl4pPr>
            <a:lvl5pPr marL="2286000" marR="0" lvl="4" indent="-228600" algn="l" rtl="0">
              <a:lnSpc>
                <a:spcPct val="115000"/>
              </a:lnSpc>
              <a:spcBef>
                <a:spcPts val="1600"/>
              </a:spcBef>
              <a:spcAft>
                <a:spcPts val="0"/>
              </a:spcAft>
              <a:buClr>
                <a:schemeClr val="dk2"/>
              </a:buClr>
              <a:buSzPts val="1400"/>
              <a:buFont typeface="Arial"/>
              <a:buNone/>
              <a:defRPr sz="1200" b="0" i="0" u="none" strike="noStrike" cap="none">
                <a:solidFill>
                  <a:schemeClr val="dk2"/>
                </a:solidFill>
                <a:latin typeface="Arial"/>
                <a:ea typeface="Arial"/>
                <a:cs typeface="Arial"/>
                <a:sym typeface="Arial"/>
              </a:defRPr>
            </a:lvl5pPr>
            <a:lvl6pPr marL="2743200" marR="0" lvl="5" indent="-228600" algn="l" rtl="0">
              <a:lnSpc>
                <a:spcPct val="115000"/>
              </a:lnSpc>
              <a:spcBef>
                <a:spcPts val="1600"/>
              </a:spcBef>
              <a:spcAft>
                <a:spcPts val="0"/>
              </a:spcAft>
              <a:buClr>
                <a:schemeClr val="dk2"/>
              </a:buClr>
              <a:buSzPts val="1400"/>
              <a:buFont typeface="Arial"/>
              <a:buNone/>
              <a:defRPr sz="1200" b="0" i="0" u="none" strike="noStrike" cap="none">
                <a:solidFill>
                  <a:schemeClr val="dk2"/>
                </a:solidFill>
                <a:latin typeface="Arial"/>
                <a:ea typeface="Arial"/>
                <a:cs typeface="Arial"/>
                <a:sym typeface="Arial"/>
              </a:defRPr>
            </a:lvl6pPr>
            <a:lvl7pPr marL="3200400" marR="0" lvl="6" indent="-228600" algn="l" rtl="0">
              <a:lnSpc>
                <a:spcPct val="115000"/>
              </a:lnSpc>
              <a:spcBef>
                <a:spcPts val="1600"/>
              </a:spcBef>
              <a:spcAft>
                <a:spcPts val="0"/>
              </a:spcAft>
              <a:buClr>
                <a:schemeClr val="dk2"/>
              </a:buClr>
              <a:buSzPts val="1400"/>
              <a:buFont typeface="Arial"/>
              <a:buNone/>
              <a:defRPr sz="1200" b="0" i="0" u="none" strike="noStrike" cap="none">
                <a:solidFill>
                  <a:schemeClr val="dk2"/>
                </a:solidFill>
                <a:latin typeface="Arial"/>
                <a:ea typeface="Arial"/>
                <a:cs typeface="Arial"/>
                <a:sym typeface="Arial"/>
              </a:defRPr>
            </a:lvl7pPr>
            <a:lvl8pPr marL="3657600" marR="0" lvl="7" indent="-228600" algn="l" rtl="0">
              <a:lnSpc>
                <a:spcPct val="115000"/>
              </a:lnSpc>
              <a:spcBef>
                <a:spcPts val="1600"/>
              </a:spcBef>
              <a:spcAft>
                <a:spcPts val="0"/>
              </a:spcAft>
              <a:buClr>
                <a:schemeClr val="dk2"/>
              </a:buClr>
              <a:buSzPts val="1400"/>
              <a:buFont typeface="Arial"/>
              <a:buNone/>
              <a:defRPr sz="1200" b="0" i="0" u="none" strike="noStrike" cap="none">
                <a:solidFill>
                  <a:schemeClr val="dk2"/>
                </a:solidFill>
                <a:latin typeface="Arial"/>
                <a:ea typeface="Arial"/>
                <a:cs typeface="Arial"/>
                <a:sym typeface="Arial"/>
              </a:defRPr>
            </a:lvl8pPr>
            <a:lvl9pPr marL="4114800" marR="0" lvl="8" indent="-228600" algn="l" rtl="0">
              <a:lnSpc>
                <a:spcPct val="115000"/>
              </a:lnSpc>
              <a:spcBef>
                <a:spcPts val="1600"/>
              </a:spcBef>
              <a:spcAft>
                <a:spcPts val="1600"/>
              </a:spcAft>
              <a:buClr>
                <a:schemeClr val="dk2"/>
              </a:buClr>
              <a:buSzPts val="1400"/>
              <a:buFont typeface="Arial"/>
              <a:buNone/>
              <a:defRPr sz="1200" b="0" i="0" u="none" strike="noStrike" cap="none">
                <a:solidFill>
                  <a:schemeClr val="dk2"/>
                </a:solidFill>
                <a:latin typeface="Arial"/>
                <a:ea typeface="Arial"/>
                <a:cs typeface="Arial"/>
                <a:sym typeface="Arial"/>
              </a:defRPr>
            </a:lvl9pPr>
          </a:lstStyle>
          <a:p>
            <a:endParaRPr/>
          </a:p>
        </p:txBody>
      </p:sp>
      <p:sp>
        <p:nvSpPr>
          <p:cNvPr id="29" name="Google Shape;29;p6"/>
          <p:cNvSpPr txBox="1">
            <a:spLocks noGrp="1"/>
          </p:cNvSpPr>
          <p:nvPr>
            <p:ph type="sldNum" idx="12"/>
          </p:nvPr>
        </p:nvSpPr>
        <p:spPr>
          <a:xfrm>
            <a:off x="8472457" y="6217621"/>
            <a:ext cx="548700" cy="5248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126507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03CEC41E-48BD-4881-B6FF-D82EEBBCD904}" type="datetimeFigureOut">
              <a:rPr lang="en-US" smtClean="0"/>
              <a:t>9/4/18</a:t>
            </a:fld>
            <a:endParaRPr lang="en-US" dirty="0"/>
          </a:p>
        </p:txBody>
      </p:sp>
      <p:sp>
        <p:nvSpPr>
          <p:cNvPr id="12" name="Slide Number Placeholder 11"/>
          <p:cNvSpPr>
            <a:spLocks noGrp="1"/>
          </p:cNvSpPr>
          <p:nvPr>
            <p:ph type="sldNum" sz="quarter" idx="16"/>
          </p:nvPr>
        </p:nvSpPr>
        <p:spPr/>
        <p:txBody>
          <a:bodyPr rtlCol="0"/>
          <a:lstStyle/>
          <a:p>
            <a:fld id="{459A5F39-4CE7-434C-A5CB-50A363451602}" type="slidenum">
              <a:rPr lang="en-US" smtClean="0"/>
              <a:t>‹#›</a:t>
            </a:fld>
            <a:endParaRPr lang="en-US" dirty="0"/>
          </a:p>
        </p:txBody>
      </p:sp>
      <p:sp>
        <p:nvSpPr>
          <p:cNvPr id="14" name="Footer Placeholder 13"/>
          <p:cNvSpPr>
            <a:spLocks noGrp="1"/>
          </p:cNvSpPr>
          <p:nvPr>
            <p:ph type="ftr" sz="quarter" idx="17"/>
          </p:nvPr>
        </p:nvSpPr>
        <p:spPr/>
        <p:txBody>
          <a:bodyPr rtlCol="0"/>
          <a:lstStyle/>
          <a:p>
            <a:endParaRPr lang="en-US" dirty="0"/>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03CEC41E-48BD-4881-B6FF-D82EEBBCD904}" type="datetimeFigureOut">
              <a:rPr lang="en-US" smtClean="0"/>
              <a:t>9/4/18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459A5F39-4CE7-434C-A5CB-50A363451602}"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CEC41E-48BD-4881-B6FF-D82EEBBCD904}" type="datetimeFigureOut">
              <a:rPr lang="en-US" smtClean="0"/>
              <a:t>9/4/18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459A5F39-4CE7-434C-A5CB-50A363451602}"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03CEC41E-48BD-4881-B6FF-D82EEBBCD904}" type="datetimeFigureOut">
              <a:rPr lang="en-US" smtClean="0"/>
              <a:t>9/4/18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459A5F39-4CE7-434C-A5CB-50A363451602}" type="slidenum">
              <a:rPr lang="en-US" smtClean="0"/>
              <a:t>‹#›</a:t>
            </a:fld>
            <a:endParaRPr lang="en-US" dirty="0"/>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2" name="Date Placeholder 11"/>
          <p:cNvSpPr>
            <a:spLocks noGrp="1"/>
          </p:cNvSpPr>
          <p:nvPr>
            <p:ph type="dt" sz="half" idx="10"/>
          </p:nvPr>
        </p:nvSpPr>
        <p:spPr>
          <a:xfrm>
            <a:off x="6248400" y="6248400"/>
            <a:ext cx="2667000" cy="365125"/>
          </a:xfrm>
        </p:spPr>
        <p:txBody>
          <a:bodyPr rtlCol="0"/>
          <a:lstStyle/>
          <a:p>
            <a:fld id="{03CEC41E-48BD-4881-B6FF-D82EEBBCD904}" type="datetimeFigureOut">
              <a:rPr lang="en-US" smtClean="0"/>
              <a:t>9/4/18</a:t>
            </a:fld>
            <a:endParaRPr lang="en-US" dirty="0"/>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459A5F39-4CE7-434C-A5CB-50A363451602}" type="slidenum">
              <a:rPr lang="en-US" smtClean="0"/>
              <a:t>‹#›</a:t>
            </a:fld>
            <a:endParaRPr lang="en-US" dirty="0"/>
          </a:p>
        </p:txBody>
      </p:sp>
      <p:sp>
        <p:nvSpPr>
          <p:cNvPr id="14" name="Footer Placeholder 13"/>
          <p:cNvSpPr>
            <a:spLocks noGrp="1"/>
          </p:cNvSpPr>
          <p:nvPr>
            <p:ph type="ftr" sz="quarter" idx="12"/>
          </p:nvPr>
        </p:nvSpPr>
        <p:spPr>
          <a:xfrm>
            <a:off x="1600200" y="6248206"/>
            <a:ext cx="4572000" cy="365125"/>
          </a:xfrm>
        </p:spPr>
        <p:txBody>
          <a:bodyPr rtlCol="0"/>
          <a:lstStyle/>
          <a:p>
            <a:endParaRPr lang="en-US" dirty="0"/>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dirty="0" smtClean="0"/>
              <a:t>Drag picture to placeholder or click icon to add</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slideLayout" Target="../slideLayouts/slideLayout45.xml"/><Relationship Id="rId13"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03CEC41E-48BD-4881-B6FF-D82EEBBCD904}" type="datetimeFigureOut">
              <a:rPr lang="en-US" smtClean="0"/>
              <a:t>9/4/18</a:t>
            </a:fld>
            <a:endParaRPr lang="en-US" dirty="0"/>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dirty="0"/>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459A5F39-4CE7-434C-A5CB-50A363451602}"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a:t>Click to edit Master title style</a:t>
            </a:r>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03CEC41E-48BD-4881-B6FF-D82EEBBCD904}" type="datetimeFigureOut">
              <a:rPr lang="en-US" smtClean="0">
                <a:solidFill>
                  <a:srgbClr val="775F55"/>
                </a:solidFill>
                <a:latin typeface="Tw Cen MT"/>
              </a:rPr>
              <a:pPr/>
              <a:t>9/4/18</a:t>
            </a:fld>
            <a:endParaRPr lang="en-US" dirty="0">
              <a:solidFill>
                <a:srgbClr val="775F55"/>
              </a:solidFill>
              <a:latin typeface="Tw Cen MT"/>
            </a:endParaRPr>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dirty="0">
              <a:solidFill>
                <a:srgbClr val="775F55"/>
              </a:solidFill>
              <a:latin typeface="Tw Cen MT"/>
            </a:endParaRPr>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latin typeface="Tw Cen MT"/>
            </a:endParaRPr>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latin typeface="Tw Cen MT"/>
            </a:endParaRPr>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latin typeface="Tw Cen MT"/>
            </a:endParaRPr>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459A5F39-4CE7-434C-A5CB-50A363451602}" type="slidenum">
              <a:rPr lang="en-US" smtClean="0">
                <a:latin typeface="Tw Cen MT"/>
              </a:rPr>
              <a:pPr/>
              <a:t>‹#›</a:t>
            </a:fld>
            <a:endParaRPr lang="en-US" dirty="0">
              <a:latin typeface="Tw Cen MT"/>
            </a:endParaRPr>
          </a:p>
        </p:txBody>
      </p:sp>
    </p:spTree>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03CEC41E-48BD-4881-B6FF-D82EEBBCD904}" type="datetimeFigureOut">
              <a:rPr lang="en-US" smtClean="0">
                <a:solidFill>
                  <a:srgbClr val="775F55"/>
                </a:solidFill>
                <a:latin typeface="Tw Cen MT"/>
              </a:rPr>
              <a:pPr/>
              <a:t>9/4/18</a:t>
            </a:fld>
            <a:endParaRPr lang="en-US" dirty="0">
              <a:solidFill>
                <a:srgbClr val="775F55"/>
              </a:solidFill>
              <a:latin typeface="Tw Cen MT"/>
            </a:endParaRPr>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dirty="0">
              <a:solidFill>
                <a:srgbClr val="775F55"/>
              </a:solidFill>
              <a:latin typeface="Tw Cen MT"/>
            </a:endParaRPr>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latin typeface="Tw Cen MT"/>
            </a:endParaRPr>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latin typeface="Tw Cen MT"/>
            </a:endParaRPr>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latin typeface="Tw Cen MT"/>
            </a:endParaRPr>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459A5F39-4CE7-434C-A5CB-50A363451602}" type="slidenum">
              <a:rPr lang="en-US" smtClean="0">
                <a:latin typeface="Tw Cen MT"/>
              </a:rPr>
              <a:pPr/>
              <a:t>‹#›</a:t>
            </a:fld>
            <a:endParaRPr lang="en-US" dirty="0">
              <a:latin typeface="Tw Cen MT"/>
            </a:endParaRPr>
          </a:p>
        </p:txBody>
      </p:sp>
    </p:spTree>
  </p:cSld>
  <p:clrMap bg1="lt1" tx1="dk1" bg2="lt2" tx2="dk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7" r:id="rId8"/>
    <p:sldLayoutId id="2147483928" r:id="rId9"/>
    <p:sldLayoutId id="2147483929" r:id="rId10"/>
    <p:sldLayoutId id="2147483930"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a:t>Click to edit Master title style</a:t>
            </a:r>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03CEC41E-48BD-4881-B6FF-D82EEBBCD904}" type="datetimeFigureOut">
              <a:rPr lang="en-US" smtClean="0">
                <a:solidFill>
                  <a:srgbClr val="775F55"/>
                </a:solidFill>
                <a:latin typeface="Tw Cen MT"/>
              </a:rPr>
              <a:pPr/>
              <a:t>9/4/18</a:t>
            </a:fld>
            <a:endParaRPr lang="en-US" dirty="0">
              <a:solidFill>
                <a:srgbClr val="775F55"/>
              </a:solidFill>
              <a:latin typeface="Tw Cen MT"/>
            </a:endParaRPr>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dirty="0">
              <a:solidFill>
                <a:srgbClr val="775F55"/>
              </a:solidFill>
              <a:latin typeface="Tw Cen MT"/>
            </a:endParaRPr>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latin typeface="Tw Cen MT"/>
            </a:endParaRPr>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latin typeface="Tw Cen MT"/>
            </a:endParaRPr>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latin typeface="Tw Cen MT"/>
            </a:endParaRPr>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459A5F39-4CE7-434C-A5CB-50A363451602}" type="slidenum">
              <a:rPr lang="en-US" smtClean="0">
                <a:latin typeface="Tw Cen MT"/>
              </a:rPr>
              <a:pPr/>
              <a:t>‹#›</a:t>
            </a:fld>
            <a:endParaRPr lang="en-US" dirty="0">
              <a:latin typeface="Tw Cen MT"/>
            </a:endParaRPr>
          </a:p>
        </p:txBody>
      </p:sp>
    </p:spTree>
  </p:cSld>
  <p:clrMap bg1="lt1" tx1="dk1" bg2="lt2" tx2="dk2" accent1="accent1" accent2="accent2" accent3="accent3" accent4="accent4" accent5="accent5" accent6="accent6" hlink="hlink" folHlink="folHlink"/>
  <p:sldLayoutIdLst>
    <p:sldLayoutId id="2147483932" r:id="rId1"/>
    <p:sldLayoutId id="2147483933" r:id="rId2"/>
    <p:sldLayoutId id="2147483934" r:id="rId3"/>
    <p:sldLayoutId id="2147483935" r:id="rId4"/>
    <p:sldLayoutId id="2147483936" r:id="rId5"/>
    <p:sldLayoutId id="2147483937" r:id="rId6"/>
    <p:sldLayoutId id="2147483938" r:id="rId7"/>
    <p:sldLayoutId id="2147483939" r:id="rId8"/>
    <p:sldLayoutId id="2147483940" r:id="rId9"/>
    <p:sldLayoutId id="2147483941" r:id="rId10"/>
    <p:sldLayoutId id="2147483942" r:id="rId11"/>
    <p:sldLayoutId id="2147483943" r:id="rId12"/>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png"/><Relationship Id="rId3"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4.xml"/><Relationship Id="rId2" Type="http://schemas.openxmlformats.org/officeDocument/2006/relationships/image" Target="../media/image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png"/><Relationship Id="rId3" Type="http://schemas.openxmlformats.org/officeDocument/2006/relationships/image" Target="../media/image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image" Target="../media/image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xml"/><Relationship Id="rId3" Type="http://schemas.openxmlformats.org/officeDocument/2006/relationships/image" Target="../media/image1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13.png"/><Relationship Id="rId3"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chart" Target="../charts/chart1.xml"/><Relationship Id="rId3" Type="http://schemas.openxmlformats.org/officeDocument/2006/relationships/chart" Target="../charts/char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15.jp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1" Type="http://schemas.openxmlformats.org/officeDocument/2006/relationships/slideLayout" Target="../slideLayouts/slideLayout24.xml"/><Relationship Id="rId2" Type="http://schemas.openxmlformats.org/officeDocument/2006/relationships/notesSlide" Target="../notesSlides/notesSlide4.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1" Type="http://schemas.openxmlformats.org/officeDocument/2006/relationships/slideLayout" Target="../slideLayouts/slideLayout24.xml"/><Relationship Id="rId2" Type="http://schemas.openxmlformats.org/officeDocument/2006/relationships/notesSlide" Target="../notesSlides/notesSlide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24.xml"/><Relationship Id="rId2" Type="http://schemas.openxmlformats.org/officeDocument/2006/relationships/notesSlide" Target="../notesSlides/notesSlide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1" Type="http://schemas.openxmlformats.org/officeDocument/2006/relationships/slideLayout" Target="../slideLayouts/slideLayout35.xml"/><Relationship Id="rId2" Type="http://schemas.openxmlformats.org/officeDocument/2006/relationships/notesSlide" Target="../notesSlides/notesSlide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jpeg"/><Relationship Id="rId5" Type="http://schemas.openxmlformats.org/officeDocument/2006/relationships/image" Target="../media/image30.png"/><Relationship Id="rId1" Type="http://schemas.openxmlformats.org/officeDocument/2006/relationships/slideLayout" Target="../slideLayouts/slideLayout35.xml"/><Relationship Id="rId2" Type="http://schemas.openxmlformats.org/officeDocument/2006/relationships/notesSlide" Target="../notesSlides/notesSlide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12.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g"/><Relationship Id="rId4" Type="http://schemas.openxmlformats.org/officeDocument/2006/relationships/image" Target="../media/image32.tiff"/><Relationship Id="rId1" Type="http://schemas.openxmlformats.org/officeDocument/2006/relationships/slideLayout" Target="../slideLayouts/slideLayout45.xml"/><Relationship Id="rId2" Type="http://schemas.openxmlformats.org/officeDocument/2006/relationships/notesSlide" Target="../notesSlides/notesSlide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4.xml"/><Relationship Id="rId3" Type="http://schemas.openxmlformats.org/officeDocument/2006/relationships/image" Target="../media/image33.tif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1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hyperlink" Target="mailto:suralshah@mednet.ucla.edu"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4594592"/>
            <a:ext cx="9067800" cy="1272808"/>
          </a:xfrm>
        </p:spPr>
        <p:txBody>
          <a:bodyPr>
            <a:normAutofit/>
          </a:bodyPr>
          <a:lstStyle/>
          <a:p>
            <a:pPr algn="r"/>
            <a:r>
              <a:rPr lang="en-US" sz="1800" b="1" dirty="0" smtClean="0">
                <a:solidFill>
                  <a:schemeClr val="tx1"/>
                </a:solidFill>
                <a:latin typeface="Tw Cen MT"/>
                <a:cs typeface="Tw Cen MT"/>
              </a:rPr>
              <a:t>Shoshana Aleinikoff, MD </a:t>
            </a:r>
            <a:r>
              <a:rPr lang="mr-IN" sz="1800" dirty="0" smtClean="0">
                <a:solidFill>
                  <a:schemeClr val="tx1"/>
                </a:solidFill>
                <a:latin typeface="Tw Cen MT"/>
                <a:cs typeface="Tw Cen MT"/>
              </a:rPr>
              <a:t>–</a:t>
            </a:r>
            <a:r>
              <a:rPr lang="en-US" sz="1800" dirty="0" smtClean="0">
                <a:solidFill>
                  <a:schemeClr val="tx1"/>
                </a:solidFill>
                <a:latin typeface="Tw Cen MT"/>
                <a:cs typeface="Tw Cen MT"/>
              </a:rPr>
              <a:t> </a:t>
            </a:r>
            <a:r>
              <a:rPr lang="en-US" sz="1800" i="1" dirty="0" smtClean="0">
                <a:solidFill>
                  <a:schemeClr val="tx1"/>
                </a:solidFill>
                <a:latin typeface="Tw Cen MT"/>
                <a:cs typeface="Tw Cen MT"/>
              </a:rPr>
              <a:t>HealthPoint/The Wright Center FMR</a:t>
            </a:r>
            <a:r>
              <a:rPr lang="en-US" sz="1800" dirty="0" smtClean="0">
                <a:solidFill>
                  <a:schemeClr val="tx1"/>
                </a:solidFill>
                <a:latin typeface="Tw Cen MT"/>
                <a:cs typeface="Tw Cen MT"/>
              </a:rPr>
              <a:t>, Auburn, WA</a:t>
            </a:r>
            <a:br>
              <a:rPr lang="en-US" sz="1800" dirty="0" smtClean="0">
                <a:solidFill>
                  <a:schemeClr val="tx1"/>
                </a:solidFill>
                <a:latin typeface="Tw Cen MT"/>
                <a:cs typeface="Tw Cen MT"/>
              </a:rPr>
            </a:br>
            <a:r>
              <a:rPr lang="en-US" sz="1800" b="1" dirty="0" smtClean="0">
                <a:solidFill>
                  <a:schemeClr val="tx1"/>
                </a:solidFill>
                <a:latin typeface="Tw Cen MT"/>
                <a:cs typeface="Tw Cen MT"/>
              </a:rPr>
              <a:t>Abby </a:t>
            </a:r>
            <a:r>
              <a:rPr lang="en-US" sz="1800" b="1" dirty="0" err="1" smtClean="0">
                <a:solidFill>
                  <a:schemeClr val="tx1"/>
                </a:solidFill>
                <a:latin typeface="Tw Cen MT"/>
                <a:cs typeface="Tw Cen MT"/>
              </a:rPr>
              <a:t>Davids</a:t>
            </a:r>
            <a:r>
              <a:rPr lang="en-US" sz="1800" b="1" dirty="0" smtClean="0">
                <a:solidFill>
                  <a:schemeClr val="tx1"/>
                </a:solidFill>
                <a:latin typeface="Tw Cen MT"/>
                <a:cs typeface="Tw Cen MT"/>
              </a:rPr>
              <a:t>, MD, MPH </a:t>
            </a:r>
            <a:r>
              <a:rPr lang="mr-IN" sz="1800" dirty="0" smtClean="0">
                <a:solidFill>
                  <a:schemeClr val="tx1"/>
                </a:solidFill>
                <a:latin typeface="Tw Cen MT"/>
                <a:cs typeface="Tw Cen MT"/>
              </a:rPr>
              <a:t>–</a:t>
            </a:r>
            <a:r>
              <a:rPr lang="en-US" sz="1800" dirty="0" smtClean="0">
                <a:solidFill>
                  <a:schemeClr val="tx1"/>
                </a:solidFill>
                <a:latin typeface="Tw Cen MT"/>
                <a:cs typeface="Tw Cen MT"/>
              </a:rPr>
              <a:t> </a:t>
            </a:r>
            <a:r>
              <a:rPr lang="en-US" sz="1800" i="1" dirty="0" smtClean="0">
                <a:solidFill>
                  <a:schemeClr val="tx1"/>
                </a:solidFill>
                <a:latin typeface="Tw Cen MT"/>
                <a:cs typeface="Tw Cen MT"/>
              </a:rPr>
              <a:t>FMR Idaho</a:t>
            </a:r>
            <a:r>
              <a:rPr lang="en-US" sz="1800" dirty="0" smtClean="0">
                <a:solidFill>
                  <a:schemeClr val="tx1"/>
                </a:solidFill>
                <a:latin typeface="Tw Cen MT"/>
                <a:cs typeface="Tw Cen MT"/>
              </a:rPr>
              <a:t>, Boise, ID</a:t>
            </a:r>
            <a:br>
              <a:rPr lang="en-US" sz="1800" dirty="0" smtClean="0">
                <a:solidFill>
                  <a:schemeClr val="tx1"/>
                </a:solidFill>
                <a:latin typeface="Tw Cen MT"/>
                <a:cs typeface="Tw Cen MT"/>
              </a:rPr>
            </a:br>
            <a:r>
              <a:rPr lang="en-US" sz="1800" b="1" dirty="0" smtClean="0">
                <a:solidFill>
                  <a:schemeClr val="tx1"/>
                </a:solidFill>
                <a:latin typeface="Tw Cen MT"/>
                <a:cs typeface="Tw Cen MT"/>
              </a:rPr>
              <a:t>Pebbles </a:t>
            </a:r>
            <a:r>
              <a:rPr lang="en-US" sz="1800" b="1" dirty="0" err="1" smtClean="0">
                <a:solidFill>
                  <a:schemeClr val="tx1"/>
                </a:solidFill>
                <a:latin typeface="Tw Cen MT"/>
                <a:cs typeface="Tw Cen MT"/>
              </a:rPr>
              <a:t>Shanley</a:t>
            </a:r>
            <a:r>
              <a:rPr lang="en-US" sz="1800" b="1" dirty="0" smtClean="0">
                <a:solidFill>
                  <a:schemeClr val="tx1"/>
                </a:solidFill>
                <a:latin typeface="Tw Cen MT"/>
                <a:cs typeface="Tw Cen MT"/>
              </a:rPr>
              <a:t>, MD </a:t>
            </a:r>
            <a:r>
              <a:rPr lang="mr-IN" sz="1800" dirty="0" smtClean="0">
                <a:solidFill>
                  <a:schemeClr val="tx1"/>
                </a:solidFill>
                <a:latin typeface="Tw Cen MT"/>
                <a:cs typeface="Tw Cen MT"/>
              </a:rPr>
              <a:t>–</a:t>
            </a:r>
            <a:r>
              <a:rPr lang="en-US" sz="1800" dirty="0" smtClean="0">
                <a:solidFill>
                  <a:schemeClr val="tx1"/>
                </a:solidFill>
                <a:latin typeface="Tw Cen MT"/>
                <a:cs typeface="Tw Cen MT"/>
              </a:rPr>
              <a:t> </a:t>
            </a:r>
            <a:r>
              <a:rPr lang="en-US" sz="1800" i="1" dirty="0" smtClean="0">
                <a:solidFill>
                  <a:schemeClr val="tx1"/>
                </a:solidFill>
                <a:latin typeface="Tw Cen MT"/>
                <a:cs typeface="Tw Cen MT"/>
              </a:rPr>
              <a:t>Alaska FMR</a:t>
            </a:r>
            <a:r>
              <a:rPr lang="en-US" sz="1800" dirty="0" smtClean="0">
                <a:solidFill>
                  <a:schemeClr val="tx1"/>
                </a:solidFill>
                <a:latin typeface="Tw Cen MT"/>
                <a:cs typeface="Tw Cen MT"/>
              </a:rPr>
              <a:t>, Anchorage, AK</a:t>
            </a:r>
            <a:br>
              <a:rPr lang="en-US" sz="1800" dirty="0" smtClean="0">
                <a:solidFill>
                  <a:schemeClr val="tx1"/>
                </a:solidFill>
                <a:latin typeface="Tw Cen MT"/>
                <a:cs typeface="Tw Cen MT"/>
              </a:rPr>
            </a:br>
            <a:r>
              <a:rPr lang="en-US" sz="1800" b="1" dirty="0" smtClean="0">
                <a:solidFill>
                  <a:schemeClr val="tx1"/>
                </a:solidFill>
                <a:latin typeface="Tw Cen MT"/>
                <a:cs typeface="Tw Cen MT"/>
              </a:rPr>
              <a:t>Ying Zhang, MD </a:t>
            </a:r>
            <a:r>
              <a:rPr lang="mr-IN" sz="1800" dirty="0" smtClean="0">
                <a:solidFill>
                  <a:schemeClr val="tx1"/>
                </a:solidFill>
                <a:latin typeface="Tw Cen MT"/>
                <a:cs typeface="Tw Cen MT"/>
              </a:rPr>
              <a:t>–</a:t>
            </a:r>
            <a:r>
              <a:rPr lang="en-US" sz="1800" dirty="0" smtClean="0">
                <a:solidFill>
                  <a:schemeClr val="tx1"/>
                </a:solidFill>
                <a:latin typeface="Tw Cen MT"/>
                <a:cs typeface="Tw Cen MT"/>
              </a:rPr>
              <a:t> </a:t>
            </a:r>
            <a:r>
              <a:rPr lang="en-US" sz="1800" i="1" dirty="0" smtClean="0">
                <a:solidFill>
                  <a:schemeClr val="tx1"/>
                </a:solidFill>
                <a:latin typeface="Tw Cen MT"/>
                <a:cs typeface="Tw Cen MT"/>
              </a:rPr>
              <a:t>University of Washington FMR</a:t>
            </a:r>
            <a:r>
              <a:rPr lang="en-US" sz="1800" dirty="0" smtClean="0">
                <a:solidFill>
                  <a:schemeClr val="tx1"/>
                </a:solidFill>
                <a:latin typeface="Tw Cen MT"/>
                <a:cs typeface="Tw Cen MT"/>
              </a:rPr>
              <a:t>, Seattle, WA  </a:t>
            </a:r>
            <a:endParaRPr lang="en-US" sz="1800" dirty="0">
              <a:solidFill>
                <a:schemeClr val="tx1"/>
              </a:solidFill>
              <a:latin typeface="Tw Cen MT"/>
              <a:cs typeface="Tw Cen MT"/>
            </a:endParaRPr>
          </a:p>
        </p:txBody>
      </p:sp>
      <p:sp>
        <p:nvSpPr>
          <p:cNvPr id="3" name="Subtitle 2"/>
          <p:cNvSpPr>
            <a:spLocks noGrp="1"/>
          </p:cNvSpPr>
          <p:nvPr>
            <p:ph type="subTitle" idx="1"/>
          </p:nvPr>
        </p:nvSpPr>
        <p:spPr/>
        <p:txBody>
          <a:bodyPr>
            <a:normAutofit/>
          </a:bodyPr>
          <a:lstStyle/>
          <a:p>
            <a:pPr algn="r"/>
            <a:r>
              <a:rPr lang="en-US" sz="1800" dirty="0" smtClean="0"/>
              <a:t>FMRN Webinar | September 5, 2018</a:t>
            </a:r>
            <a:endParaRPr lang="en-US" sz="1800" dirty="0"/>
          </a:p>
        </p:txBody>
      </p:sp>
      <p:sp>
        <p:nvSpPr>
          <p:cNvPr id="4" name="Title 1"/>
          <p:cNvSpPr txBox="1">
            <a:spLocks/>
          </p:cNvSpPr>
          <p:nvPr/>
        </p:nvSpPr>
        <p:spPr>
          <a:xfrm>
            <a:off x="283882" y="1078710"/>
            <a:ext cx="8707718" cy="3515882"/>
          </a:xfrm>
          <a:prstGeom prst="rect">
            <a:avLst/>
          </a:prstGeom>
        </p:spPr>
        <p:txBody>
          <a:bodyPr vert="horz" anchor="b">
            <a:normAutofit/>
          </a:bodyPr>
          <a:lstStyle>
            <a:lvl1pPr algn="l" rtl="0" eaLnBrk="1" latinLnBrk="0" hangingPunct="1">
              <a:spcBef>
                <a:spcPct val="0"/>
              </a:spcBef>
              <a:buNone/>
              <a:defRPr kumimoji="0" sz="4400" kern="1200" cap="all" baseline="0">
                <a:solidFill>
                  <a:schemeClr val="tx2"/>
                </a:solidFill>
                <a:latin typeface="+mj-lt"/>
                <a:ea typeface="+mj-ea"/>
                <a:cs typeface="+mj-cs"/>
              </a:defRPr>
            </a:lvl1pPr>
          </a:lstStyle>
          <a:p>
            <a:r>
              <a:rPr lang="en-US" dirty="0" smtClean="0"/>
              <a:t>Developing Experiences </a:t>
            </a:r>
          </a:p>
          <a:p>
            <a:r>
              <a:rPr lang="en-US" dirty="0" smtClean="0"/>
              <a:t>for Residents </a:t>
            </a:r>
          </a:p>
          <a:p>
            <a:r>
              <a:rPr lang="en-US" dirty="0" smtClean="0"/>
              <a:t>Around Refugee Health</a:t>
            </a:r>
            <a:endParaRPr lang="en-US" dirty="0"/>
          </a:p>
        </p:txBody>
      </p:sp>
    </p:spTree>
    <p:extLst>
      <p:ext uri="{BB962C8B-B14F-4D97-AF65-F5344CB8AC3E}">
        <p14:creationId xmlns:p14="http://schemas.microsoft.com/office/powerpoint/2010/main" val="191284668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Alaska FMR</a:t>
            </a:r>
            <a:endParaRPr lang="en-US" dirty="0"/>
          </a:p>
        </p:txBody>
      </p:sp>
      <p:pic>
        <p:nvPicPr>
          <p:cNvPr id="2050" name="Picture 2" descr="https://lh6.googleusercontent.com/wQtE16TlI2hH5-IBrDJnoCPbF87Cayfm4P8cQFEVGtBbFdngausb5wQkmXhBnAamAHRoMVCb0vWWKzfv0DaykCM_gm3-f277HZXHgxZhdxlKyzuNuTYesfmYfOuZkwFBH9yRdzeo_cI"/>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bwMode="auto">
          <a:xfrm>
            <a:off x="1236662" y="1685925"/>
            <a:ext cx="6905625" cy="4324350"/>
          </a:xfrm>
          <a:prstGeom prst="rect">
            <a:avLst/>
          </a:prstGeom>
          <a:noFill/>
          <a:extLst>
            <a:ext uri="{909E8E84-426E-40dd-AFC4-6F175D3DCCD1}">
              <a14:hiddenFill xmlns:a14="http://schemas.microsoft.com/office/drawing/2010/main">
                <a:solidFill>
                  <a:srgbClr val="FFFFFF"/>
                </a:solidFill>
              </a14:hiddenFill>
            </a:ext>
          </a:extLst>
        </p:spPr>
      </p:pic>
      <p:pic>
        <p:nvPicPr>
          <p:cNvPr id="4" name="Google Shape;46;p7"/>
          <p:cNvPicPr preferRelativeResize="0"/>
          <p:nvPr/>
        </p:nvPicPr>
        <p:blipFill rotWithShape="1">
          <a:blip r:embed="rId4">
            <a:alphaModFix/>
          </a:blip>
          <a:srcRect/>
          <a:stretch/>
        </p:blipFill>
        <p:spPr>
          <a:xfrm>
            <a:off x="5749853" y="196391"/>
            <a:ext cx="1922927" cy="1055017"/>
          </a:xfrm>
          <a:prstGeom prst="rect">
            <a:avLst/>
          </a:prstGeom>
          <a:noFill/>
          <a:ln>
            <a:noFill/>
          </a:ln>
        </p:spPr>
      </p:pic>
    </p:spTree>
    <p:extLst>
      <p:ext uri="{BB962C8B-B14F-4D97-AF65-F5344CB8AC3E}">
        <p14:creationId xmlns:p14="http://schemas.microsoft.com/office/powerpoint/2010/main" val="46656917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Alaska FMR</a:t>
            </a:r>
          </a:p>
        </p:txBody>
      </p:sp>
      <p:pic>
        <p:nvPicPr>
          <p:cNvPr id="3074" name="Picture 2" descr="https://lh6.googleusercontent.com/IigmzE2NH_o1ChyyDCRPjQoj97qG7aFmvH4LaoIynnlIUCMPNLHnQdmD6qtilKjP1GWa6LY9fsb8jQlLha478tmyixxYV-dJzIsFgwuDu0oTCwbXo_57Y2iGbcExfTtXu3qBdokIibM"/>
          <p:cNvPicPr>
            <a:picLocks noGrp="1" noChangeAspect="1" noChangeArrowheads="1"/>
          </p:cNvPicPr>
          <p:nvPr>
            <p:ph sz="quarter" idx="1"/>
          </p:nvPr>
        </p:nvPicPr>
        <p:blipFill rotWithShape="1">
          <a:blip r:embed="rId2">
            <a:extLst>
              <a:ext uri="{28A0092B-C50C-407E-A947-70E740481C1C}">
                <a14:useLocalDpi xmlns:a14="http://schemas.microsoft.com/office/drawing/2010/main" val="0"/>
              </a:ext>
            </a:extLst>
          </a:blip>
          <a:srcRect l="17146" r="16370"/>
          <a:stretch/>
        </p:blipFill>
        <p:spPr bwMode="auto">
          <a:xfrm>
            <a:off x="4659636" y="1839364"/>
            <a:ext cx="4103363" cy="4146765"/>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p:cNvSpPr>
            <a:spLocks noGrp="1"/>
          </p:cNvSpPr>
          <p:nvPr>
            <p:ph sz="quarter" idx="2"/>
          </p:nvPr>
        </p:nvSpPr>
        <p:spPr>
          <a:xfrm>
            <a:off x="517450" y="1589566"/>
            <a:ext cx="4142186" cy="5089529"/>
          </a:xfrm>
        </p:spPr>
        <p:txBody>
          <a:bodyPr>
            <a:normAutofit fontScale="70000" lnSpcReduction="20000"/>
          </a:bodyPr>
          <a:lstStyle/>
          <a:p>
            <a:r>
              <a:rPr lang="en-US" dirty="0" smtClean="0"/>
              <a:t>Resident Orientation to Refugee Clinic in the R2 Psychiatry Rotation (backup R3s).</a:t>
            </a:r>
          </a:p>
          <a:p>
            <a:endParaRPr lang="en-US" dirty="0" smtClean="0"/>
          </a:p>
          <a:p>
            <a:r>
              <a:rPr lang="en-US" dirty="0" smtClean="0"/>
              <a:t>Spend approximately 2 hours orienting 1:1 with faculty</a:t>
            </a:r>
          </a:p>
          <a:p>
            <a:pPr lvl="1"/>
            <a:r>
              <a:rPr lang="en-US" dirty="0" smtClean="0"/>
              <a:t>Initial Domestic Health Screen requirements</a:t>
            </a:r>
          </a:p>
          <a:p>
            <a:pPr lvl="1"/>
            <a:r>
              <a:rPr lang="en-US" dirty="0" smtClean="0"/>
              <a:t>Immunization Catch Up</a:t>
            </a:r>
          </a:p>
          <a:p>
            <a:pPr lvl="1"/>
            <a:r>
              <a:rPr lang="en-US" dirty="0" smtClean="0"/>
              <a:t>Labs required</a:t>
            </a:r>
          </a:p>
          <a:p>
            <a:pPr lvl="1"/>
            <a:r>
              <a:rPr lang="en-US" dirty="0" smtClean="0"/>
              <a:t>Infectious Disease screening, follow-up, reporting</a:t>
            </a:r>
          </a:p>
          <a:p>
            <a:pPr lvl="1"/>
            <a:r>
              <a:rPr lang="en-US" dirty="0" smtClean="0"/>
              <a:t>Best Practices with translators,  negotiating transculturally about care plans</a:t>
            </a:r>
          </a:p>
          <a:p>
            <a:pPr lvl="1"/>
            <a:r>
              <a:rPr lang="en-US" dirty="0" smtClean="0"/>
              <a:t>Behavioral Health screening practices, trauma informed care, Triple trauma paradigm, Acculturation </a:t>
            </a:r>
            <a:endParaRPr lang="en-US" dirty="0"/>
          </a:p>
        </p:txBody>
      </p:sp>
      <p:pic>
        <p:nvPicPr>
          <p:cNvPr id="6" name="Google Shape;46;p7"/>
          <p:cNvPicPr preferRelativeResize="0"/>
          <p:nvPr/>
        </p:nvPicPr>
        <p:blipFill rotWithShape="1">
          <a:blip r:embed="rId3">
            <a:alphaModFix/>
          </a:blip>
          <a:srcRect/>
          <a:stretch/>
        </p:blipFill>
        <p:spPr>
          <a:xfrm>
            <a:off x="5749853" y="196391"/>
            <a:ext cx="1922927" cy="1055017"/>
          </a:xfrm>
          <a:prstGeom prst="rect">
            <a:avLst/>
          </a:prstGeom>
          <a:noFill/>
          <a:ln>
            <a:noFill/>
          </a:ln>
        </p:spPr>
      </p:pic>
    </p:spTree>
    <p:extLst>
      <p:ext uri="{BB962C8B-B14F-4D97-AF65-F5344CB8AC3E}">
        <p14:creationId xmlns:p14="http://schemas.microsoft.com/office/powerpoint/2010/main" val="389235631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Alaska FMR</a:t>
            </a:r>
          </a:p>
        </p:txBody>
      </p:sp>
      <p:pic>
        <p:nvPicPr>
          <p:cNvPr id="5" name="Google Shape;46;p7"/>
          <p:cNvPicPr preferRelativeResize="0"/>
          <p:nvPr/>
        </p:nvPicPr>
        <p:blipFill rotWithShape="1">
          <a:blip r:embed="rId2">
            <a:alphaModFix/>
          </a:blip>
          <a:srcRect/>
          <a:stretch/>
        </p:blipFill>
        <p:spPr>
          <a:xfrm>
            <a:off x="5749853" y="196391"/>
            <a:ext cx="1922927" cy="1055017"/>
          </a:xfrm>
          <a:prstGeom prst="rect">
            <a:avLst/>
          </a:prstGeom>
          <a:noFill/>
          <a:ln>
            <a:noFill/>
          </a:ln>
        </p:spPr>
      </p:pic>
      <p:pic>
        <p:nvPicPr>
          <p:cNvPr id="6" name="Google Shape;159;p22"/>
          <p:cNvPicPr preferRelativeResize="0">
            <a:picLocks noGrp="1"/>
          </p:cNvPicPr>
          <p:nvPr>
            <p:ph sz="quarter" idx="1"/>
          </p:nvPr>
        </p:nvPicPr>
        <p:blipFill>
          <a:blip r:embed="rId3">
            <a:alphaModFix/>
          </a:blip>
          <a:stretch>
            <a:fillRect/>
          </a:stretch>
        </p:blipFill>
        <p:spPr>
          <a:xfrm>
            <a:off x="272716" y="2021305"/>
            <a:ext cx="4223084" cy="3973638"/>
          </a:xfrm>
          <a:prstGeom prst="rect">
            <a:avLst/>
          </a:prstGeom>
          <a:noFill/>
          <a:ln>
            <a:noFill/>
          </a:ln>
        </p:spPr>
      </p:pic>
      <p:pic>
        <p:nvPicPr>
          <p:cNvPr id="7" name="Google Shape;165;p23"/>
          <p:cNvPicPr preferRelativeResize="0">
            <a:picLocks noGrp="1"/>
          </p:cNvPicPr>
          <p:nvPr>
            <p:ph sz="quarter" idx="2"/>
          </p:nvPr>
        </p:nvPicPr>
        <p:blipFill rotWithShape="1">
          <a:blip r:embed="rId4">
            <a:alphaModFix/>
          </a:blip>
          <a:srcRect/>
          <a:stretch/>
        </p:blipFill>
        <p:spPr>
          <a:xfrm>
            <a:off x="4845050" y="2021305"/>
            <a:ext cx="4058318" cy="3917867"/>
          </a:xfrm>
          <a:prstGeom prst="rect">
            <a:avLst/>
          </a:prstGeom>
          <a:noFill/>
          <a:ln>
            <a:noFill/>
          </a:ln>
        </p:spPr>
      </p:pic>
    </p:spTree>
    <p:extLst>
      <p:ext uri="{BB962C8B-B14F-4D97-AF65-F5344CB8AC3E}">
        <p14:creationId xmlns:p14="http://schemas.microsoft.com/office/powerpoint/2010/main" val="306936963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244;p34"/>
          <p:cNvPicPr preferRelativeResize="0">
            <a:picLocks noGrp="1"/>
          </p:cNvPicPr>
          <p:nvPr>
            <p:ph sz="quarter" idx="2"/>
          </p:nvPr>
        </p:nvPicPr>
        <p:blipFill>
          <a:blip r:embed="rId2">
            <a:alphaModFix/>
          </a:blip>
          <a:stretch>
            <a:fillRect/>
          </a:stretch>
        </p:blipFill>
        <p:spPr>
          <a:xfrm>
            <a:off x="4214191" y="1696278"/>
            <a:ext cx="4784035" cy="4253948"/>
          </a:xfrm>
          <a:prstGeom prst="rect">
            <a:avLst/>
          </a:prstGeom>
          <a:noFill/>
          <a:ln>
            <a:noFill/>
          </a:ln>
        </p:spPr>
      </p:pic>
      <p:sp>
        <p:nvSpPr>
          <p:cNvPr id="6" name="Title 1"/>
          <p:cNvSpPr>
            <a:spLocks noGrp="1"/>
          </p:cNvSpPr>
          <p:nvPr>
            <p:ph type="title"/>
          </p:nvPr>
        </p:nvSpPr>
        <p:spPr/>
        <p:txBody>
          <a:bodyPr/>
          <a:lstStyle/>
          <a:p>
            <a:r>
              <a:rPr lang="en-US" dirty="0"/>
              <a:t>Alaska FMR</a:t>
            </a:r>
          </a:p>
        </p:txBody>
      </p:sp>
      <p:pic>
        <p:nvPicPr>
          <p:cNvPr id="7" name="Google Shape;46;p7"/>
          <p:cNvPicPr preferRelativeResize="0"/>
          <p:nvPr/>
        </p:nvPicPr>
        <p:blipFill rotWithShape="1">
          <a:blip r:embed="rId3">
            <a:alphaModFix/>
          </a:blip>
          <a:srcRect/>
          <a:stretch/>
        </p:blipFill>
        <p:spPr>
          <a:xfrm>
            <a:off x="5749853" y="196391"/>
            <a:ext cx="1922927" cy="1055017"/>
          </a:xfrm>
          <a:prstGeom prst="rect">
            <a:avLst/>
          </a:prstGeom>
          <a:noFill/>
          <a:ln>
            <a:noFill/>
          </a:ln>
        </p:spPr>
      </p:pic>
      <p:sp>
        <p:nvSpPr>
          <p:cNvPr id="9" name="Content Placeholder 8"/>
          <p:cNvSpPr>
            <a:spLocks noGrp="1"/>
          </p:cNvSpPr>
          <p:nvPr>
            <p:ph sz="quarter" idx="1"/>
          </p:nvPr>
        </p:nvSpPr>
        <p:spPr>
          <a:xfrm>
            <a:off x="225287" y="1589566"/>
            <a:ext cx="3886200" cy="5268433"/>
          </a:xfrm>
        </p:spPr>
        <p:txBody>
          <a:bodyPr>
            <a:normAutofit fontScale="77500" lnSpcReduction="20000"/>
          </a:bodyPr>
          <a:lstStyle/>
          <a:p>
            <a:pPr marL="0" indent="0">
              <a:buNone/>
            </a:pPr>
            <a:r>
              <a:rPr lang="en-US" dirty="0" smtClean="0"/>
              <a:t>Clinic day: </a:t>
            </a:r>
          </a:p>
          <a:p>
            <a:r>
              <a:rPr lang="en-US" dirty="0" smtClean="0"/>
              <a:t>We are notified a family requires their initial domestic health screen, and are scheduled for a Monday afternoon. </a:t>
            </a:r>
          </a:p>
          <a:p>
            <a:r>
              <a:rPr lang="en-US" dirty="0" smtClean="0"/>
              <a:t>R2 Resident on Psychiatry has an open afternoon for Same-Day Access or for Refugee Clinic. </a:t>
            </a:r>
          </a:p>
          <a:p>
            <a:r>
              <a:rPr lang="en-US" dirty="0" smtClean="0"/>
              <a:t>The entire afternoon is blocked, typically. </a:t>
            </a:r>
          </a:p>
          <a:p>
            <a:r>
              <a:rPr lang="en-US" dirty="0" smtClean="0"/>
              <a:t>BH Doctoral Intern, Resident, and MA work as a team to complete Medical </a:t>
            </a:r>
            <a:r>
              <a:rPr lang="en-US" dirty="0" err="1" smtClean="0"/>
              <a:t>Hx</a:t>
            </a:r>
            <a:r>
              <a:rPr lang="en-US" dirty="0" smtClean="0"/>
              <a:t>/Exam, Immunizations, Labs, and BH Screen. </a:t>
            </a:r>
            <a:endParaRPr lang="en-US" dirty="0"/>
          </a:p>
        </p:txBody>
      </p:sp>
    </p:spTree>
    <p:extLst>
      <p:ext uri="{BB962C8B-B14F-4D97-AF65-F5344CB8AC3E}">
        <p14:creationId xmlns:p14="http://schemas.microsoft.com/office/powerpoint/2010/main" val="168708330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Executive Order</a:t>
            </a:r>
            <a:br>
              <a:rPr lang="en-US" dirty="0" smtClean="0"/>
            </a:br>
            <a:r>
              <a:rPr lang="en-US" dirty="0" smtClean="0"/>
              <a:t>January 27</a:t>
            </a:r>
            <a:r>
              <a:rPr lang="en-US" baseline="30000" dirty="0" smtClean="0"/>
              <a:t>th</a:t>
            </a:r>
            <a:r>
              <a:rPr lang="en-US" dirty="0" smtClean="0"/>
              <a:t>, 2017</a:t>
            </a:r>
            <a:endParaRPr lang="en-US" dirty="0"/>
          </a:p>
        </p:txBody>
      </p:sp>
      <p:pic>
        <p:nvPicPr>
          <p:cNvPr id="4" name="Google Shape;95;p13"/>
          <p:cNvPicPr preferRelativeResize="0">
            <a:picLocks noGrp="1"/>
          </p:cNvPicPr>
          <p:nvPr>
            <p:ph sz="quarter" idx="1"/>
          </p:nvPr>
        </p:nvPicPr>
        <p:blipFill rotWithShape="1">
          <a:blip r:embed="rId2">
            <a:alphaModFix/>
          </a:blip>
          <a:srcRect/>
          <a:stretch/>
        </p:blipFill>
        <p:spPr>
          <a:xfrm>
            <a:off x="999460" y="1733107"/>
            <a:ext cx="7038753" cy="4779668"/>
          </a:xfrm>
          <a:prstGeom prst="rect">
            <a:avLst/>
          </a:prstGeom>
          <a:noFill/>
          <a:ln>
            <a:noFill/>
          </a:ln>
        </p:spPr>
      </p:pic>
      <p:pic>
        <p:nvPicPr>
          <p:cNvPr id="5" name="Google Shape;46;p7"/>
          <p:cNvPicPr preferRelativeResize="0"/>
          <p:nvPr/>
        </p:nvPicPr>
        <p:blipFill rotWithShape="1">
          <a:blip r:embed="rId3">
            <a:alphaModFix/>
          </a:blip>
          <a:srcRect/>
          <a:stretch/>
        </p:blipFill>
        <p:spPr>
          <a:xfrm>
            <a:off x="5749853" y="196391"/>
            <a:ext cx="1922927" cy="1055017"/>
          </a:xfrm>
          <a:prstGeom prst="rect">
            <a:avLst/>
          </a:prstGeom>
          <a:noFill/>
          <a:ln>
            <a:noFill/>
          </a:ln>
        </p:spPr>
      </p:pic>
    </p:spTree>
    <p:extLst>
      <p:ext uri="{BB962C8B-B14F-4D97-AF65-F5344CB8AC3E}">
        <p14:creationId xmlns:p14="http://schemas.microsoft.com/office/powerpoint/2010/main" val="363926170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Lessons Learned</a:t>
            </a:r>
            <a:endParaRPr lang="en-US" dirty="0"/>
          </a:p>
        </p:txBody>
      </p:sp>
      <p:sp>
        <p:nvSpPr>
          <p:cNvPr id="3" name="Content Placeholder 2"/>
          <p:cNvSpPr>
            <a:spLocks noGrp="1"/>
          </p:cNvSpPr>
          <p:nvPr>
            <p:ph sz="quarter" idx="1"/>
          </p:nvPr>
        </p:nvSpPr>
        <p:spPr>
          <a:xfrm>
            <a:off x="612648" y="1600200"/>
            <a:ext cx="8153400" cy="4196976"/>
          </a:xfrm>
        </p:spPr>
        <p:txBody>
          <a:bodyPr>
            <a:normAutofit fontScale="92500" lnSpcReduction="10000"/>
          </a:bodyPr>
          <a:lstStyle/>
          <a:p>
            <a:pPr marL="0" indent="0">
              <a:spcBef>
                <a:spcPts val="0"/>
              </a:spcBef>
              <a:buClr>
                <a:schemeClr val="dk1"/>
              </a:buClr>
              <a:buSzPts val="3200"/>
              <a:buNone/>
            </a:pPr>
            <a:r>
              <a:rPr lang="en-US" sz="2800" dirty="0" smtClean="0">
                <a:solidFill>
                  <a:schemeClr val="dk1"/>
                </a:solidFill>
                <a:ea typeface="Helvetica Neue"/>
                <a:cs typeface="Helvetica Neue"/>
                <a:sym typeface="Helvetica Neue"/>
              </a:rPr>
              <a:t>Finding flexibility in scheduling</a:t>
            </a:r>
          </a:p>
          <a:p>
            <a:pPr marL="0" indent="0">
              <a:spcBef>
                <a:spcPts val="0"/>
              </a:spcBef>
              <a:buClr>
                <a:schemeClr val="dk1"/>
              </a:buClr>
              <a:buSzPts val="3200"/>
              <a:buNone/>
            </a:pPr>
            <a:endParaRPr lang="en-US" sz="2800" dirty="0" smtClean="0">
              <a:solidFill>
                <a:schemeClr val="dk1"/>
              </a:solidFill>
              <a:ea typeface="Helvetica Neue"/>
              <a:cs typeface="Helvetica Neue"/>
              <a:sym typeface="Helvetica Neue"/>
            </a:endParaRPr>
          </a:p>
          <a:p>
            <a:pPr marL="0" indent="0">
              <a:spcBef>
                <a:spcPts val="0"/>
              </a:spcBef>
              <a:buClr>
                <a:schemeClr val="dk1"/>
              </a:buClr>
              <a:buSzPts val="3200"/>
              <a:buNone/>
            </a:pPr>
            <a:r>
              <a:rPr lang="en-US" sz="2800" dirty="0" smtClean="0">
                <a:solidFill>
                  <a:schemeClr val="dk1"/>
                </a:solidFill>
                <a:ea typeface="Helvetica Neue"/>
                <a:cs typeface="Helvetica Neue"/>
                <a:sym typeface="Helvetica Neue"/>
              </a:rPr>
              <a:t>Serving Refugees/</a:t>
            </a:r>
            <a:r>
              <a:rPr lang="en-US" sz="2800" dirty="0" err="1">
                <a:solidFill>
                  <a:schemeClr val="dk1"/>
                </a:solidFill>
                <a:ea typeface="Helvetica Neue"/>
                <a:cs typeface="Helvetica Neue"/>
                <a:sym typeface="Helvetica Neue"/>
              </a:rPr>
              <a:t>A</a:t>
            </a:r>
            <a:r>
              <a:rPr lang="en-US" sz="2800" dirty="0" err="1" smtClean="0">
                <a:solidFill>
                  <a:schemeClr val="dk1"/>
                </a:solidFill>
                <a:ea typeface="Helvetica Neue"/>
                <a:cs typeface="Helvetica Neue"/>
                <a:sym typeface="Helvetica Neue"/>
              </a:rPr>
              <a:t>sylees</a:t>
            </a:r>
            <a:r>
              <a:rPr lang="en-US" sz="2800" dirty="0" smtClean="0">
                <a:solidFill>
                  <a:schemeClr val="dk1"/>
                </a:solidFill>
                <a:ea typeface="Helvetica Neue"/>
                <a:cs typeface="Helvetica Neue"/>
                <a:sym typeface="Helvetica Neue"/>
              </a:rPr>
              <a:t> better, during the lull. </a:t>
            </a:r>
          </a:p>
          <a:p>
            <a:pPr marL="0" indent="0">
              <a:spcBef>
                <a:spcPts val="0"/>
              </a:spcBef>
              <a:buClr>
                <a:schemeClr val="dk1"/>
              </a:buClr>
              <a:buSzPts val="3200"/>
              <a:buNone/>
            </a:pPr>
            <a:endParaRPr lang="en-US" sz="2800" dirty="0" smtClean="0">
              <a:solidFill>
                <a:schemeClr val="dk1"/>
              </a:solidFill>
              <a:ea typeface="Helvetica Neue"/>
              <a:cs typeface="Helvetica Neue"/>
              <a:sym typeface="Helvetica Neue"/>
            </a:endParaRPr>
          </a:p>
          <a:p>
            <a:pPr marL="0" indent="0">
              <a:spcBef>
                <a:spcPts val="0"/>
              </a:spcBef>
              <a:buClr>
                <a:schemeClr val="dk1"/>
              </a:buClr>
              <a:buSzPts val="3200"/>
              <a:buNone/>
            </a:pPr>
            <a:r>
              <a:rPr lang="en-US" sz="2800" dirty="0" smtClean="0">
                <a:solidFill>
                  <a:schemeClr val="dk1"/>
                </a:solidFill>
                <a:ea typeface="Helvetica Neue"/>
                <a:cs typeface="Helvetica Neue"/>
                <a:sym typeface="Helvetica Neue"/>
              </a:rPr>
              <a:t>Adapting to community specific challenges.</a:t>
            </a:r>
          </a:p>
          <a:p>
            <a:pPr marL="0" indent="0">
              <a:spcBef>
                <a:spcPts val="0"/>
              </a:spcBef>
              <a:buClr>
                <a:schemeClr val="dk1"/>
              </a:buClr>
              <a:buSzPts val="3200"/>
              <a:buNone/>
            </a:pPr>
            <a:endParaRPr lang="en-US" sz="2800" dirty="0" smtClean="0">
              <a:solidFill>
                <a:schemeClr val="dk1"/>
              </a:solidFill>
              <a:ea typeface="Helvetica Neue"/>
              <a:cs typeface="Helvetica Neue"/>
              <a:sym typeface="Helvetica Neue"/>
            </a:endParaRPr>
          </a:p>
          <a:p>
            <a:pPr marL="0" indent="0">
              <a:spcBef>
                <a:spcPts val="0"/>
              </a:spcBef>
              <a:buClr>
                <a:schemeClr val="dk1"/>
              </a:buClr>
              <a:buSzPts val="3200"/>
              <a:buNone/>
            </a:pPr>
            <a:r>
              <a:rPr lang="en-US" sz="2800" dirty="0" smtClean="0">
                <a:solidFill>
                  <a:schemeClr val="dk1"/>
                </a:solidFill>
                <a:ea typeface="Helvetica Neue"/>
                <a:cs typeface="Helvetica Neue"/>
                <a:sym typeface="Helvetica Neue"/>
              </a:rPr>
              <a:t>Live </a:t>
            </a:r>
            <a:r>
              <a:rPr lang="en-US" sz="2800" dirty="0">
                <a:solidFill>
                  <a:schemeClr val="dk1"/>
                </a:solidFill>
                <a:ea typeface="Helvetica Neue"/>
                <a:cs typeface="Helvetica Neue"/>
                <a:sym typeface="Helvetica Neue"/>
              </a:rPr>
              <a:t>vaccines protocols for female </a:t>
            </a:r>
            <a:r>
              <a:rPr lang="en-US" dirty="0"/>
              <a:t>cisgender</a:t>
            </a:r>
            <a:r>
              <a:rPr lang="en-US" sz="2800" dirty="0">
                <a:solidFill>
                  <a:schemeClr val="dk1"/>
                </a:solidFill>
                <a:ea typeface="Helvetica Neue"/>
                <a:cs typeface="Helvetica Neue"/>
                <a:sym typeface="Helvetica Neue"/>
              </a:rPr>
              <a:t> patients</a:t>
            </a:r>
            <a:r>
              <a:rPr lang="en-US" dirty="0"/>
              <a:t>- m</a:t>
            </a:r>
            <a:r>
              <a:rPr lang="en-US" sz="2800" dirty="0">
                <a:solidFill>
                  <a:schemeClr val="dk1"/>
                </a:solidFill>
                <a:ea typeface="Helvetica Neue"/>
                <a:cs typeface="Helvetica Neue"/>
                <a:sym typeface="Helvetica Neue"/>
              </a:rPr>
              <a:t>isses and near misses</a:t>
            </a:r>
            <a:r>
              <a:rPr lang="en-US" sz="2800" dirty="0" smtClean="0">
                <a:solidFill>
                  <a:schemeClr val="dk1"/>
                </a:solidFill>
                <a:ea typeface="Helvetica Neue"/>
                <a:cs typeface="Helvetica Neue"/>
                <a:sym typeface="Helvetica Neue"/>
              </a:rPr>
              <a:t>.</a:t>
            </a:r>
          </a:p>
          <a:p>
            <a:pPr marL="0" indent="0">
              <a:spcBef>
                <a:spcPts val="0"/>
              </a:spcBef>
              <a:buClr>
                <a:schemeClr val="dk1"/>
              </a:buClr>
              <a:buSzPts val="3200"/>
              <a:buNone/>
            </a:pPr>
            <a:endParaRPr lang="en-US" dirty="0"/>
          </a:p>
          <a:p>
            <a:pPr marL="0" indent="0">
              <a:spcBef>
                <a:spcPts val="640"/>
              </a:spcBef>
              <a:buClr>
                <a:schemeClr val="dk1"/>
              </a:buClr>
              <a:buSzPts val="3200"/>
              <a:buNone/>
            </a:pPr>
            <a:r>
              <a:rPr lang="en-US" sz="2800" dirty="0" smtClean="0">
                <a:solidFill>
                  <a:schemeClr val="dk1"/>
                </a:solidFill>
                <a:ea typeface="Helvetica Neue"/>
                <a:cs typeface="Helvetica Neue"/>
                <a:sym typeface="Helvetica Neue"/>
              </a:rPr>
              <a:t>Communication with community organizations- </a:t>
            </a:r>
            <a:r>
              <a:rPr lang="en-US" sz="2800" dirty="0">
                <a:solidFill>
                  <a:schemeClr val="dk1"/>
                </a:solidFill>
                <a:ea typeface="Helvetica Neue"/>
                <a:cs typeface="Helvetica Neue"/>
                <a:sym typeface="Helvetica Neue"/>
              </a:rPr>
              <a:t>CDC and Health and Human </a:t>
            </a:r>
            <a:r>
              <a:rPr lang="en-US" sz="2800" dirty="0" smtClean="0">
                <a:solidFill>
                  <a:schemeClr val="dk1"/>
                </a:solidFill>
                <a:ea typeface="Helvetica Neue"/>
                <a:cs typeface="Helvetica Neue"/>
                <a:sym typeface="Helvetica Neue"/>
              </a:rPr>
              <a:t>Services, finding efficient work flows</a:t>
            </a:r>
            <a:endParaRPr lang="en-US" dirty="0"/>
          </a:p>
          <a:p>
            <a:endParaRPr lang="en-US" dirty="0"/>
          </a:p>
        </p:txBody>
      </p:sp>
      <p:pic>
        <p:nvPicPr>
          <p:cNvPr id="4" name="Google Shape;46;p7"/>
          <p:cNvPicPr preferRelativeResize="0"/>
          <p:nvPr/>
        </p:nvPicPr>
        <p:blipFill rotWithShape="1">
          <a:blip r:embed="rId2">
            <a:alphaModFix/>
          </a:blip>
          <a:srcRect/>
          <a:stretch/>
        </p:blipFill>
        <p:spPr>
          <a:xfrm>
            <a:off x="5749853" y="196391"/>
            <a:ext cx="1922927" cy="1055017"/>
          </a:xfrm>
          <a:prstGeom prst="rect">
            <a:avLst/>
          </a:prstGeom>
          <a:noFill/>
          <a:ln>
            <a:noFill/>
          </a:ln>
        </p:spPr>
      </p:pic>
    </p:spTree>
    <p:extLst>
      <p:ext uri="{BB962C8B-B14F-4D97-AF65-F5344CB8AC3E}">
        <p14:creationId xmlns:p14="http://schemas.microsoft.com/office/powerpoint/2010/main" val="264333097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sz="quarter" idx="1"/>
          </p:nvPr>
        </p:nvSpPr>
        <p:spPr/>
        <p:txBody>
          <a:bodyPr>
            <a:normAutofit/>
          </a:bodyPr>
          <a:lstStyle/>
          <a:p>
            <a:r>
              <a:rPr lang="en-US" sz="1800" dirty="0" smtClean="0"/>
              <a:t>U.S. Department of State, Documents for Congress,  PROPOSED REFUGEE ADMISSIONS FOR FISCAL YEAR 2018, REPORT TO THE CONGRESS</a:t>
            </a:r>
            <a:r>
              <a:rPr lang="en-US" sz="1800" dirty="0"/>
              <a:t>. https://www.state.gov/j/prm/releases/docsforcongress/index.htm </a:t>
            </a:r>
          </a:p>
        </p:txBody>
      </p:sp>
    </p:spTree>
    <p:extLst>
      <p:ext uri="{BB962C8B-B14F-4D97-AF65-F5344CB8AC3E}">
        <p14:creationId xmlns:p14="http://schemas.microsoft.com/office/powerpoint/2010/main" val="34695035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dirty="0" smtClean="0"/>
              <a:t>Abby </a:t>
            </a:r>
            <a:r>
              <a:rPr lang="en-US" dirty="0" err="1" smtClean="0"/>
              <a:t>Davids</a:t>
            </a:r>
            <a:r>
              <a:rPr lang="en-US" dirty="0" smtClean="0"/>
              <a:t>, MD, MPH</a:t>
            </a:r>
            <a:endParaRPr lang="en-US" dirty="0"/>
          </a:p>
        </p:txBody>
      </p:sp>
      <p:sp>
        <p:nvSpPr>
          <p:cNvPr id="3" name="Title 2"/>
          <p:cNvSpPr>
            <a:spLocks noGrp="1"/>
          </p:cNvSpPr>
          <p:nvPr>
            <p:ph type="title"/>
          </p:nvPr>
        </p:nvSpPr>
        <p:spPr/>
        <p:txBody>
          <a:bodyPr>
            <a:normAutofit fontScale="90000"/>
          </a:bodyPr>
          <a:lstStyle/>
          <a:p>
            <a:r>
              <a:rPr lang="en-US" dirty="0" smtClean="0"/>
              <a:t>Family Medicine Residency of Idaho</a:t>
            </a:r>
            <a:endParaRPr lang="en-US" dirty="0"/>
          </a:p>
        </p:txBody>
      </p:sp>
    </p:spTree>
    <p:extLst>
      <p:ext uri="{BB962C8B-B14F-4D97-AF65-F5344CB8AC3E}">
        <p14:creationId xmlns:p14="http://schemas.microsoft.com/office/powerpoint/2010/main" val="168826605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Family Medicine Residency of Idaho</a:t>
            </a:r>
            <a:endParaRPr lang="en-US" sz="4000" dirty="0"/>
          </a:p>
        </p:txBody>
      </p:sp>
      <p:sp>
        <p:nvSpPr>
          <p:cNvPr id="6" name="Content Placeholder 5"/>
          <p:cNvSpPr>
            <a:spLocks noGrp="1"/>
          </p:cNvSpPr>
          <p:nvPr>
            <p:ph idx="1"/>
          </p:nvPr>
        </p:nvSpPr>
        <p:spPr>
          <a:xfrm>
            <a:off x="6159500" y="2508250"/>
            <a:ext cx="2222500" cy="2016125"/>
          </a:xfrm>
        </p:spPr>
        <p:txBody>
          <a:bodyPr>
            <a:normAutofit fontScale="92500"/>
          </a:bodyPr>
          <a:lstStyle/>
          <a:p>
            <a:r>
              <a:rPr lang="en-US" dirty="0" smtClean="0"/>
              <a:t>Who we are</a:t>
            </a:r>
          </a:p>
          <a:p>
            <a:r>
              <a:rPr lang="en-US" dirty="0" smtClean="0"/>
              <a:t>What we do</a:t>
            </a:r>
          </a:p>
          <a:p>
            <a:r>
              <a:rPr lang="en-US" dirty="0" smtClean="0"/>
              <a:t>Emerald clinic</a:t>
            </a:r>
          </a:p>
          <a:p>
            <a:pPr marL="114300" indent="0">
              <a:buNone/>
            </a:pPr>
            <a:endParaRPr lang="en-US" dirty="0"/>
          </a:p>
        </p:txBody>
      </p:sp>
      <p:pic>
        <p:nvPicPr>
          <p:cNvPr id="5" name="Picture 4"/>
          <p:cNvPicPr>
            <a:picLocks noChangeAspect="1"/>
          </p:cNvPicPr>
          <p:nvPr/>
        </p:nvPicPr>
        <p:blipFill>
          <a:blip r:embed="rId3"/>
          <a:stretch>
            <a:fillRect/>
          </a:stretch>
        </p:blipFill>
        <p:spPr>
          <a:xfrm>
            <a:off x="920749" y="2006599"/>
            <a:ext cx="5034643" cy="3406775"/>
          </a:xfrm>
          <a:prstGeom prst="rect">
            <a:avLst/>
          </a:prstGeom>
        </p:spPr>
      </p:pic>
    </p:spTree>
    <p:extLst>
      <p:ext uri="{BB962C8B-B14F-4D97-AF65-F5344CB8AC3E}">
        <p14:creationId xmlns:p14="http://schemas.microsoft.com/office/powerpoint/2010/main" val="91691644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8-03-07 at 7.49.5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4045"/>
            <a:ext cx="9144000" cy="5270247"/>
          </a:xfrm>
          <a:prstGeom prst="rect">
            <a:avLst/>
          </a:prstGeom>
        </p:spPr>
      </p:pic>
      <p:grpSp>
        <p:nvGrpSpPr>
          <p:cNvPr id="9" name="Group 8"/>
          <p:cNvGrpSpPr/>
          <p:nvPr/>
        </p:nvGrpSpPr>
        <p:grpSpPr>
          <a:xfrm>
            <a:off x="3022600" y="0"/>
            <a:ext cx="3087365" cy="6858000"/>
            <a:chOff x="3022600" y="0"/>
            <a:chExt cx="3087365" cy="6858000"/>
          </a:xfrm>
        </p:grpSpPr>
        <p:pic>
          <p:nvPicPr>
            <p:cNvPr id="6" name="Picture 5" descr="Screen Shot 2018-03-07 at 7.49.1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2600" y="0"/>
              <a:ext cx="3087365" cy="6858000"/>
            </a:xfrm>
            <a:prstGeom prst="rect">
              <a:avLst/>
            </a:prstGeom>
          </p:spPr>
        </p:pic>
        <p:sp>
          <p:nvSpPr>
            <p:cNvPr id="8" name="Rounded Rectangle 7"/>
            <p:cNvSpPr/>
            <p:nvPr/>
          </p:nvSpPr>
          <p:spPr>
            <a:xfrm>
              <a:off x="3204276" y="2481064"/>
              <a:ext cx="2185405" cy="339669"/>
            </a:xfrm>
            <a:prstGeom prst="roundRect">
              <a:avLst/>
            </a:prstGeom>
            <a:noFill/>
            <a:ln w="38100" cmpd="sng">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prstClr val="black"/>
                </a:solidFill>
                <a:latin typeface="Tw Cen MT"/>
              </a:endParaRPr>
            </a:p>
          </p:txBody>
        </p:sp>
      </p:grpSp>
    </p:spTree>
    <p:extLst>
      <p:ext uri="{BB962C8B-B14F-4D97-AF65-F5344CB8AC3E}">
        <p14:creationId xmlns:p14="http://schemas.microsoft.com/office/powerpoint/2010/main" val="6368054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23" presetClass="entr" presetSubtype="16"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 calcmode="lin" valueType="num">
                                      <p:cBhvr>
                                        <p:cTn id="9" dur="500" fill="hold"/>
                                        <p:tgtEl>
                                          <p:spTgt spid="9"/>
                                        </p:tgtEl>
                                        <p:attrNameLst>
                                          <p:attrName>ppt_w</p:attrName>
                                        </p:attrNameLst>
                                      </p:cBhvr>
                                      <p:tavLst>
                                        <p:tav tm="0">
                                          <p:val>
                                            <p:fltVal val="0"/>
                                          </p:val>
                                        </p:tav>
                                        <p:tav tm="100000">
                                          <p:val>
                                            <p:strVal val="#ppt_w"/>
                                          </p:val>
                                        </p:tav>
                                      </p:tavLst>
                                    </p:anim>
                                    <p:anim calcmode="lin" valueType="num">
                                      <p:cBhvr>
                                        <p:cTn id="10"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Poll</a:t>
            </a:r>
            <a:endParaRPr lang="en-US" dirty="0"/>
          </a:p>
        </p:txBody>
      </p:sp>
      <p:sp>
        <p:nvSpPr>
          <p:cNvPr id="3" name="Content Placeholder 2"/>
          <p:cNvSpPr>
            <a:spLocks noGrp="1"/>
          </p:cNvSpPr>
          <p:nvPr>
            <p:ph sz="quarter" idx="1"/>
          </p:nvPr>
        </p:nvSpPr>
        <p:spPr/>
        <p:txBody>
          <a:bodyPr>
            <a:normAutofit/>
          </a:bodyPr>
          <a:lstStyle/>
          <a:p>
            <a:r>
              <a:rPr lang="en-US" dirty="0" smtClean="0"/>
              <a:t>Are there Refugee/</a:t>
            </a:r>
            <a:r>
              <a:rPr lang="en-US" dirty="0" err="1" smtClean="0"/>
              <a:t>Asylees</a:t>
            </a:r>
            <a:r>
              <a:rPr lang="en-US" dirty="0" smtClean="0"/>
              <a:t> in your community that seek healthcare at your site?</a:t>
            </a:r>
          </a:p>
          <a:p>
            <a:pPr lvl="1"/>
            <a:r>
              <a:rPr lang="en-US" dirty="0" smtClean="0"/>
              <a:t>We have some Refugees/</a:t>
            </a:r>
            <a:r>
              <a:rPr lang="en-US" dirty="0" err="1"/>
              <a:t>A</a:t>
            </a:r>
            <a:r>
              <a:rPr lang="en-US" dirty="0" err="1" smtClean="0"/>
              <a:t>sylees</a:t>
            </a:r>
            <a:r>
              <a:rPr lang="en-US" dirty="0" smtClean="0"/>
              <a:t> at our site.</a:t>
            </a:r>
          </a:p>
          <a:p>
            <a:pPr lvl="1"/>
            <a:r>
              <a:rPr lang="en-US" dirty="0" smtClean="0"/>
              <a:t>We have few Refugees/</a:t>
            </a:r>
            <a:r>
              <a:rPr lang="en-US" dirty="0" err="1"/>
              <a:t>A</a:t>
            </a:r>
            <a:r>
              <a:rPr lang="en-US" dirty="0" err="1" smtClean="0"/>
              <a:t>sylees</a:t>
            </a:r>
            <a:r>
              <a:rPr lang="en-US" dirty="0" smtClean="0"/>
              <a:t> seeking healthcare at our site. </a:t>
            </a:r>
          </a:p>
          <a:p>
            <a:pPr lvl="1"/>
            <a:r>
              <a:rPr lang="en-US" dirty="0" smtClean="0"/>
              <a:t>We have no known Refugees/</a:t>
            </a:r>
            <a:r>
              <a:rPr lang="en-US" dirty="0" err="1" smtClean="0"/>
              <a:t>Asylees</a:t>
            </a:r>
            <a:r>
              <a:rPr lang="en-US" dirty="0" smtClean="0"/>
              <a:t> seeking healthcare at our site.</a:t>
            </a:r>
          </a:p>
          <a:p>
            <a:endParaRPr lang="en-US" dirty="0"/>
          </a:p>
        </p:txBody>
      </p:sp>
    </p:spTree>
    <p:extLst>
      <p:ext uri="{BB962C8B-B14F-4D97-AF65-F5344CB8AC3E}">
        <p14:creationId xmlns:p14="http://schemas.microsoft.com/office/powerpoint/2010/main" val="252509290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Idaho Numbers	</a:t>
            </a:r>
            <a:endParaRPr lang="en-US" dirty="0"/>
          </a:p>
        </p:txBody>
      </p:sp>
      <p:sp>
        <p:nvSpPr>
          <p:cNvPr id="5" name="Text Placeholder 4"/>
          <p:cNvSpPr>
            <a:spLocks noGrp="1"/>
          </p:cNvSpPr>
          <p:nvPr>
            <p:ph type="body" idx="1"/>
          </p:nvPr>
        </p:nvSpPr>
        <p:spPr>
          <a:xfrm>
            <a:off x="457200" y="1854994"/>
            <a:ext cx="3657600" cy="639762"/>
          </a:xfrm>
        </p:spPr>
        <p:txBody>
          <a:bodyPr/>
          <a:lstStyle/>
          <a:p>
            <a:r>
              <a:rPr lang="en-US" dirty="0" smtClean="0"/>
              <a:t>2016 (818 total)</a:t>
            </a:r>
            <a:endParaRPr lang="en-US" dirty="0"/>
          </a:p>
        </p:txBody>
      </p:sp>
      <p:graphicFrame>
        <p:nvGraphicFramePr>
          <p:cNvPr id="4" name="Content Placeholder 3"/>
          <p:cNvGraphicFramePr>
            <a:graphicFrameLocks noGrp="1"/>
          </p:cNvGraphicFramePr>
          <p:nvPr>
            <p:ph sz="half" idx="2"/>
            <p:extLst>
              <p:ext uri="{D42A27DB-BD31-4B8C-83A1-F6EECF244321}">
                <p14:modId xmlns:p14="http://schemas.microsoft.com/office/powerpoint/2010/main" val="2464143811"/>
              </p:ext>
            </p:extLst>
          </p:nvPr>
        </p:nvGraphicFramePr>
        <p:xfrm>
          <a:off x="457200" y="2174875"/>
          <a:ext cx="3657600" cy="3951288"/>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 Placeholder 5"/>
          <p:cNvSpPr>
            <a:spLocks noGrp="1"/>
          </p:cNvSpPr>
          <p:nvPr>
            <p:ph type="body" sz="quarter" idx="3"/>
          </p:nvPr>
        </p:nvSpPr>
        <p:spPr>
          <a:xfrm>
            <a:off x="4419600" y="1854994"/>
            <a:ext cx="3657600" cy="639762"/>
          </a:xfrm>
        </p:spPr>
        <p:txBody>
          <a:bodyPr/>
          <a:lstStyle/>
          <a:p>
            <a:r>
              <a:rPr lang="en-US" dirty="0" smtClean="0"/>
              <a:t>2017 (429 total)</a:t>
            </a:r>
            <a:endParaRPr lang="en-US" dirty="0"/>
          </a:p>
        </p:txBody>
      </p:sp>
      <p:sp>
        <p:nvSpPr>
          <p:cNvPr id="3" name="TextBox 2"/>
          <p:cNvSpPr txBox="1"/>
          <p:nvPr/>
        </p:nvSpPr>
        <p:spPr>
          <a:xfrm>
            <a:off x="565900" y="6126163"/>
            <a:ext cx="8077200" cy="523220"/>
          </a:xfrm>
          <a:prstGeom prst="rect">
            <a:avLst/>
          </a:prstGeom>
          <a:noFill/>
        </p:spPr>
        <p:txBody>
          <a:bodyPr wrap="square" rtlCol="0">
            <a:spAutoFit/>
          </a:bodyPr>
          <a:lstStyle/>
          <a:p>
            <a:r>
              <a:rPr lang="en-US" sz="1400" dirty="0" smtClean="0">
                <a:solidFill>
                  <a:prstClr val="black"/>
                </a:solidFill>
                <a:latin typeface="Tw Cen MT"/>
              </a:rPr>
              <a:t>Other includes: Burundi, CAR, Eritrea, Ethiopia, Kenya, Somalia, Sudan, Burma, Russia, Ukraine, Colombia, Iran, Pakistan, Nigeria, Rwanda,  Mexico</a:t>
            </a:r>
            <a:endParaRPr lang="en-US" sz="1400" dirty="0">
              <a:solidFill>
                <a:prstClr val="black"/>
              </a:solidFill>
              <a:latin typeface="Tw Cen MT"/>
            </a:endParaRPr>
          </a:p>
        </p:txBody>
      </p:sp>
      <p:graphicFrame>
        <p:nvGraphicFramePr>
          <p:cNvPr id="8" name="Content Placeholder 3"/>
          <p:cNvGraphicFramePr>
            <a:graphicFrameLocks noGrp="1"/>
          </p:cNvGraphicFramePr>
          <p:nvPr>
            <p:ph sz="quarter" idx="4"/>
            <p:extLst>
              <p:ext uri="{D42A27DB-BD31-4B8C-83A1-F6EECF244321}">
                <p14:modId xmlns:p14="http://schemas.microsoft.com/office/powerpoint/2010/main" val="2816467954"/>
              </p:ext>
            </p:extLst>
          </p:nvPr>
        </p:nvGraphicFramePr>
        <p:xfrm>
          <a:off x="4419600" y="2174875"/>
          <a:ext cx="3657600" cy="395128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6201089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Refugee Care at FMRI</a:t>
            </a:r>
            <a:endParaRPr lang="en-US" dirty="0"/>
          </a:p>
        </p:txBody>
      </p:sp>
      <p:sp>
        <p:nvSpPr>
          <p:cNvPr id="3" name="Content Placeholder 2"/>
          <p:cNvSpPr>
            <a:spLocks noGrp="1"/>
          </p:cNvSpPr>
          <p:nvPr>
            <p:ph sz="half" idx="1"/>
          </p:nvPr>
        </p:nvSpPr>
        <p:spPr/>
        <p:txBody>
          <a:bodyPr>
            <a:normAutofit fontScale="92500" lnSpcReduction="20000"/>
          </a:bodyPr>
          <a:lstStyle/>
          <a:p>
            <a:r>
              <a:rPr lang="en-US" sz="2800" dirty="0"/>
              <a:t>Dual </a:t>
            </a:r>
            <a:r>
              <a:rPr lang="en-US" sz="2800" dirty="0" smtClean="0"/>
              <a:t>services</a:t>
            </a:r>
          </a:p>
          <a:p>
            <a:pPr lvl="1"/>
            <a:r>
              <a:rPr lang="en-US" sz="2400" dirty="0" smtClean="0"/>
              <a:t>Screening exams for new arrivals</a:t>
            </a:r>
          </a:p>
          <a:p>
            <a:pPr lvl="1"/>
            <a:r>
              <a:rPr lang="en-US" dirty="0" smtClean="0"/>
              <a:t>Primary Care</a:t>
            </a:r>
            <a:endParaRPr lang="en-US" dirty="0"/>
          </a:p>
        </p:txBody>
      </p:sp>
      <p:sp>
        <p:nvSpPr>
          <p:cNvPr id="6" name="Content Placeholder 5"/>
          <p:cNvSpPr>
            <a:spLocks noGrp="1"/>
          </p:cNvSpPr>
          <p:nvPr>
            <p:ph sz="half" idx="2"/>
          </p:nvPr>
        </p:nvSpPr>
        <p:spPr/>
        <p:txBody>
          <a:bodyPr>
            <a:normAutofit fontScale="92500" lnSpcReduction="20000"/>
          </a:bodyPr>
          <a:lstStyle/>
          <a:p>
            <a:r>
              <a:rPr lang="en-US" dirty="0"/>
              <a:t>Refugee Team</a:t>
            </a:r>
          </a:p>
          <a:p>
            <a:pPr lvl="1"/>
            <a:r>
              <a:rPr lang="en-US" sz="2800" dirty="0"/>
              <a:t>Providers</a:t>
            </a:r>
          </a:p>
          <a:p>
            <a:pPr lvl="1"/>
            <a:r>
              <a:rPr lang="en-US" sz="2800" dirty="0"/>
              <a:t>Social work</a:t>
            </a:r>
          </a:p>
          <a:p>
            <a:pPr lvl="1"/>
            <a:r>
              <a:rPr lang="en-US" sz="2800" dirty="0"/>
              <a:t>Behavioral health</a:t>
            </a:r>
          </a:p>
          <a:p>
            <a:pPr lvl="1"/>
            <a:r>
              <a:rPr lang="en-US" sz="2800" dirty="0"/>
              <a:t>Case </a:t>
            </a:r>
            <a:r>
              <a:rPr lang="en-US" sz="2800" dirty="0" smtClean="0"/>
              <a:t>manager</a:t>
            </a:r>
            <a:endParaRPr lang="en-US" sz="2800" dirty="0"/>
          </a:p>
          <a:p>
            <a:pPr lvl="1"/>
            <a:r>
              <a:rPr lang="en-US" sz="2800" dirty="0"/>
              <a:t>Interpreters</a:t>
            </a:r>
          </a:p>
          <a:p>
            <a:pPr lvl="1"/>
            <a:r>
              <a:rPr lang="en-US" sz="2800" dirty="0" smtClean="0"/>
              <a:t>Coordinators</a:t>
            </a:r>
          </a:p>
          <a:p>
            <a:pPr lvl="2"/>
            <a:r>
              <a:rPr lang="en-US" dirty="0" smtClean="0"/>
              <a:t>Referral</a:t>
            </a:r>
          </a:p>
          <a:p>
            <a:pPr lvl="2"/>
            <a:r>
              <a:rPr lang="en-US" dirty="0" smtClean="0"/>
              <a:t>OB</a:t>
            </a:r>
          </a:p>
          <a:p>
            <a:pPr lvl="2"/>
            <a:r>
              <a:rPr lang="en-US" dirty="0"/>
              <a:t>T</a:t>
            </a:r>
            <a:r>
              <a:rPr lang="en-US" dirty="0" smtClean="0"/>
              <a:t>ransportation</a:t>
            </a:r>
            <a:endParaRPr lang="en-US" dirty="0"/>
          </a:p>
          <a:p>
            <a:pPr lvl="1"/>
            <a:r>
              <a:rPr lang="en-US" sz="2800" dirty="0" smtClean="0"/>
              <a:t>Pharmacy</a:t>
            </a:r>
          </a:p>
          <a:p>
            <a:pPr lvl="2"/>
            <a:r>
              <a:rPr lang="en-US" dirty="0" smtClean="0"/>
              <a:t>Clinical pharmacist</a:t>
            </a:r>
            <a:endParaRPr lang="en-US" dirty="0"/>
          </a:p>
        </p:txBody>
      </p:sp>
      <p:pic>
        <p:nvPicPr>
          <p:cNvPr id="4" name="Picture 3" descr="image00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083" y="3284088"/>
            <a:ext cx="4255517" cy="2842392"/>
          </a:xfrm>
          <a:prstGeom prst="rect">
            <a:avLst/>
          </a:prstGeom>
        </p:spPr>
      </p:pic>
      <p:sp>
        <p:nvSpPr>
          <p:cNvPr id="7" name="TextBox 6"/>
          <p:cNvSpPr txBox="1"/>
          <p:nvPr/>
        </p:nvSpPr>
        <p:spPr>
          <a:xfrm>
            <a:off x="1553689" y="6195873"/>
            <a:ext cx="1617225" cy="369332"/>
          </a:xfrm>
          <a:prstGeom prst="rect">
            <a:avLst/>
          </a:prstGeom>
          <a:noFill/>
        </p:spPr>
        <p:txBody>
          <a:bodyPr wrap="none" rtlCol="0">
            <a:spAutoFit/>
          </a:bodyPr>
          <a:lstStyle/>
          <a:p>
            <a:r>
              <a:rPr lang="en-US" dirty="0" err="1" smtClean="0">
                <a:solidFill>
                  <a:prstClr val="black"/>
                </a:solidFill>
                <a:latin typeface="Tw Cen MT"/>
              </a:rPr>
              <a:t>Kakuma</a:t>
            </a:r>
            <a:r>
              <a:rPr lang="en-US" dirty="0" smtClean="0">
                <a:solidFill>
                  <a:prstClr val="black"/>
                </a:solidFill>
                <a:latin typeface="Tw Cen MT"/>
              </a:rPr>
              <a:t>, Kenya</a:t>
            </a:r>
            <a:endParaRPr lang="en-US" dirty="0">
              <a:solidFill>
                <a:prstClr val="black"/>
              </a:solidFill>
              <a:latin typeface="Tw Cen MT"/>
            </a:endParaRPr>
          </a:p>
        </p:txBody>
      </p:sp>
    </p:spTree>
    <p:extLst>
      <p:ext uri="{BB962C8B-B14F-4D97-AF65-F5344CB8AC3E}">
        <p14:creationId xmlns:p14="http://schemas.microsoft.com/office/powerpoint/2010/main" val="257252446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Wellness Center at FMRI</a:t>
            </a:r>
            <a:endParaRPr lang="en-US" dirty="0"/>
          </a:p>
        </p:txBody>
      </p:sp>
      <p:pic>
        <p:nvPicPr>
          <p:cNvPr id="6" name="Picture 5"/>
          <p:cNvPicPr>
            <a:picLocks noChangeAspect="1"/>
          </p:cNvPicPr>
          <p:nvPr/>
        </p:nvPicPr>
        <p:blipFill>
          <a:blip r:embed="rId3"/>
          <a:stretch>
            <a:fillRect/>
          </a:stretch>
        </p:blipFill>
        <p:spPr>
          <a:xfrm>
            <a:off x="174625" y="1301750"/>
            <a:ext cx="7274719" cy="3730625"/>
          </a:xfrm>
          <a:prstGeom prst="rect">
            <a:avLst/>
          </a:prstGeom>
        </p:spPr>
      </p:pic>
      <p:pic>
        <p:nvPicPr>
          <p:cNvPr id="7" name="Picture 6"/>
          <p:cNvPicPr>
            <a:picLocks noChangeAspect="1"/>
          </p:cNvPicPr>
          <p:nvPr/>
        </p:nvPicPr>
        <p:blipFill>
          <a:blip r:embed="rId4"/>
          <a:stretch>
            <a:fillRect/>
          </a:stretch>
        </p:blipFill>
        <p:spPr>
          <a:xfrm>
            <a:off x="600075" y="5032375"/>
            <a:ext cx="2225675" cy="1351508"/>
          </a:xfrm>
          <a:prstGeom prst="rect">
            <a:avLst/>
          </a:prstGeom>
        </p:spPr>
      </p:pic>
      <p:pic>
        <p:nvPicPr>
          <p:cNvPr id="5" name="Picture 4"/>
          <p:cNvPicPr>
            <a:picLocks noChangeAspect="1"/>
          </p:cNvPicPr>
          <p:nvPr/>
        </p:nvPicPr>
        <p:blipFill>
          <a:blip r:embed="rId5"/>
          <a:stretch>
            <a:fillRect/>
          </a:stretch>
        </p:blipFill>
        <p:spPr>
          <a:xfrm>
            <a:off x="5286375" y="4830737"/>
            <a:ext cx="3095624" cy="1745588"/>
          </a:xfrm>
          <a:prstGeom prst="rect">
            <a:avLst/>
          </a:prstGeom>
        </p:spPr>
      </p:pic>
    </p:spTree>
    <p:extLst>
      <p:ext uri="{BB962C8B-B14F-4D97-AF65-F5344CB8AC3E}">
        <p14:creationId xmlns:p14="http://schemas.microsoft.com/office/powerpoint/2010/main" val="32537853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FMRI’s TB Clinic</a:t>
            </a:r>
            <a:endParaRPr lang="en-US" dirty="0"/>
          </a:p>
        </p:txBody>
      </p:sp>
      <p:pic>
        <p:nvPicPr>
          <p:cNvPr id="4" name="Picture 3"/>
          <p:cNvPicPr>
            <a:picLocks noChangeAspect="1"/>
          </p:cNvPicPr>
          <p:nvPr/>
        </p:nvPicPr>
        <p:blipFill>
          <a:blip r:embed="rId3"/>
          <a:stretch>
            <a:fillRect/>
          </a:stretch>
        </p:blipFill>
        <p:spPr>
          <a:xfrm>
            <a:off x="5716189" y="428625"/>
            <a:ext cx="2599135" cy="3465513"/>
          </a:xfrm>
          <a:prstGeom prst="rect">
            <a:avLst/>
          </a:prstGeom>
        </p:spPr>
      </p:pic>
      <p:pic>
        <p:nvPicPr>
          <p:cNvPr id="5" name="Picture 4"/>
          <p:cNvPicPr>
            <a:picLocks noChangeAspect="1"/>
          </p:cNvPicPr>
          <p:nvPr/>
        </p:nvPicPr>
        <p:blipFill rotWithShape="1">
          <a:blip r:embed="rId4"/>
          <a:srcRect l="17362" r="15971" b="15888"/>
          <a:stretch/>
        </p:blipFill>
        <p:spPr>
          <a:xfrm>
            <a:off x="346075" y="1841500"/>
            <a:ext cx="3623732" cy="2571750"/>
          </a:xfrm>
          <a:prstGeom prst="rect">
            <a:avLst/>
          </a:prstGeom>
        </p:spPr>
      </p:pic>
      <p:pic>
        <p:nvPicPr>
          <p:cNvPr id="6" name="Picture 5"/>
          <p:cNvPicPr>
            <a:picLocks noChangeAspect="1"/>
          </p:cNvPicPr>
          <p:nvPr/>
        </p:nvPicPr>
        <p:blipFill>
          <a:blip r:embed="rId5"/>
          <a:stretch>
            <a:fillRect/>
          </a:stretch>
        </p:blipFill>
        <p:spPr>
          <a:xfrm>
            <a:off x="3933825" y="4097476"/>
            <a:ext cx="4143375" cy="2760524"/>
          </a:xfrm>
          <a:prstGeom prst="rect">
            <a:avLst/>
          </a:prstGeom>
        </p:spPr>
      </p:pic>
    </p:spTree>
    <p:extLst>
      <p:ext uri="{BB962C8B-B14F-4D97-AF65-F5344CB8AC3E}">
        <p14:creationId xmlns:p14="http://schemas.microsoft.com/office/powerpoint/2010/main" val="302758184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Levels of resident involvement</a:t>
            </a:r>
            <a:endParaRPr lang="en-US" dirty="0"/>
          </a:p>
        </p:txBody>
      </p:sp>
      <p:sp>
        <p:nvSpPr>
          <p:cNvPr id="3" name="Content Placeholder 2"/>
          <p:cNvSpPr>
            <a:spLocks noGrp="1"/>
          </p:cNvSpPr>
          <p:nvPr>
            <p:ph sz="quarter" idx="1"/>
          </p:nvPr>
        </p:nvSpPr>
        <p:spPr/>
        <p:txBody>
          <a:bodyPr>
            <a:normAutofit fontScale="85000" lnSpcReduction="20000"/>
          </a:bodyPr>
          <a:lstStyle/>
          <a:p>
            <a:r>
              <a:rPr lang="en-US" dirty="0" smtClean="0"/>
              <a:t>All residents</a:t>
            </a:r>
          </a:p>
          <a:p>
            <a:pPr lvl="1"/>
            <a:r>
              <a:rPr lang="en-US" dirty="0" smtClean="0"/>
              <a:t>Refugee 101</a:t>
            </a:r>
          </a:p>
          <a:p>
            <a:pPr lvl="1"/>
            <a:r>
              <a:rPr lang="en-US" dirty="0" smtClean="0"/>
              <a:t>Cultural competency training</a:t>
            </a:r>
          </a:p>
          <a:p>
            <a:pPr lvl="1"/>
            <a:r>
              <a:rPr lang="en-US" dirty="0" smtClean="0"/>
              <a:t>Didactics through the year</a:t>
            </a:r>
          </a:p>
          <a:p>
            <a:pPr lvl="1"/>
            <a:r>
              <a:rPr lang="en-US" dirty="0" smtClean="0"/>
              <a:t>Inpatient teaching</a:t>
            </a:r>
          </a:p>
          <a:p>
            <a:pPr lvl="1"/>
            <a:r>
              <a:rPr lang="en-US" dirty="0" smtClean="0"/>
              <a:t>Empanelment of patients who arrived with refugee status in the last several years</a:t>
            </a:r>
          </a:p>
          <a:p>
            <a:pPr lvl="1"/>
            <a:r>
              <a:rPr lang="en-US" dirty="0" smtClean="0"/>
              <a:t>All rotate once through screening</a:t>
            </a:r>
          </a:p>
          <a:p>
            <a:r>
              <a:rPr lang="en-US" dirty="0" smtClean="0"/>
              <a:t>Interested residents</a:t>
            </a:r>
            <a:endParaRPr lang="en-US" dirty="0"/>
          </a:p>
          <a:p>
            <a:pPr lvl="1"/>
            <a:r>
              <a:rPr lang="en-US" dirty="0" smtClean="0"/>
              <a:t>Elective time available with reading list and set schedule</a:t>
            </a:r>
          </a:p>
          <a:p>
            <a:r>
              <a:rPr lang="en-US" dirty="0" smtClean="0"/>
              <a:t>Very interested residents</a:t>
            </a:r>
          </a:p>
          <a:p>
            <a:pPr lvl="1"/>
            <a:r>
              <a:rPr lang="en-US" dirty="0" smtClean="0"/>
              <a:t>Empaneled at Emerald clinic (4 total)</a:t>
            </a:r>
          </a:p>
          <a:p>
            <a:pPr lvl="1"/>
            <a:r>
              <a:rPr lang="en-US" dirty="0" smtClean="0"/>
              <a:t>Global Medicine Training Track</a:t>
            </a:r>
          </a:p>
        </p:txBody>
      </p:sp>
    </p:spTree>
    <p:extLst>
      <p:ext uri="{BB962C8B-B14F-4D97-AF65-F5344CB8AC3E}">
        <p14:creationId xmlns:p14="http://schemas.microsoft.com/office/powerpoint/2010/main" val="3490216781"/>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Global Medicine Training Track</a:t>
            </a:r>
            <a:endParaRPr lang="en-US" sz="4000" dirty="0"/>
          </a:p>
        </p:txBody>
      </p:sp>
      <p:sp>
        <p:nvSpPr>
          <p:cNvPr id="3" name="Content Placeholder 2"/>
          <p:cNvSpPr>
            <a:spLocks noGrp="1"/>
          </p:cNvSpPr>
          <p:nvPr>
            <p:ph idx="1"/>
          </p:nvPr>
        </p:nvSpPr>
        <p:spPr/>
        <p:txBody>
          <a:bodyPr>
            <a:normAutofit/>
          </a:bodyPr>
          <a:lstStyle/>
          <a:p>
            <a:r>
              <a:rPr lang="en-US" sz="2000" dirty="0" smtClean="0"/>
              <a:t>History and background</a:t>
            </a:r>
          </a:p>
          <a:p>
            <a:r>
              <a:rPr lang="en-US" sz="2000" dirty="0" smtClean="0"/>
              <a:t>Curriculum</a:t>
            </a:r>
          </a:p>
          <a:p>
            <a:pPr lvl="1"/>
            <a:r>
              <a:rPr lang="en-US" sz="1800" dirty="0" smtClean="0"/>
              <a:t>Q4 week meetings/lectures</a:t>
            </a:r>
          </a:p>
          <a:p>
            <a:pPr lvl="1"/>
            <a:r>
              <a:rPr lang="en-US" sz="1800" dirty="0" smtClean="0"/>
              <a:t>Online resources </a:t>
            </a:r>
          </a:p>
          <a:p>
            <a:pPr lvl="1"/>
            <a:r>
              <a:rPr lang="en-US" sz="1800" dirty="0" smtClean="0"/>
              <a:t>Elective time </a:t>
            </a:r>
          </a:p>
          <a:p>
            <a:pPr lvl="1"/>
            <a:r>
              <a:rPr lang="en-US" sz="1800" dirty="0" smtClean="0"/>
              <a:t>Pre/post testing </a:t>
            </a:r>
          </a:p>
          <a:p>
            <a:pPr lvl="1"/>
            <a:r>
              <a:rPr lang="en-US" sz="1800" dirty="0" smtClean="0"/>
              <a:t>2 core faculty </a:t>
            </a:r>
            <a:r>
              <a:rPr lang="mr-IN" sz="1800" dirty="0" smtClean="0"/>
              <a:t>–</a:t>
            </a:r>
            <a:r>
              <a:rPr lang="en-US" sz="1800" dirty="0" smtClean="0"/>
              <a:t> guest as needed</a:t>
            </a:r>
          </a:p>
          <a:p>
            <a:endParaRPr lang="en-US" sz="2000" dirty="0"/>
          </a:p>
        </p:txBody>
      </p:sp>
      <p:pic>
        <p:nvPicPr>
          <p:cNvPr id="6" name="Picture 5"/>
          <p:cNvPicPr>
            <a:picLocks noChangeAspect="1"/>
          </p:cNvPicPr>
          <p:nvPr/>
        </p:nvPicPr>
        <p:blipFill>
          <a:blip r:embed="rId3"/>
          <a:stretch>
            <a:fillRect/>
          </a:stretch>
        </p:blipFill>
        <p:spPr>
          <a:xfrm>
            <a:off x="4679949" y="1177925"/>
            <a:ext cx="3810000" cy="4076700"/>
          </a:xfrm>
          <a:prstGeom prst="rect">
            <a:avLst/>
          </a:prstGeom>
        </p:spPr>
      </p:pic>
      <p:pic>
        <p:nvPicPr>
          <p:cNvPr id="7" name="Picture 6"/>
          <p:cNvPicPr>
            <a:picLocks noChangeAspect="1"/>
          </p:cNvPicPr>
          <p:nvPr/>
        </p:nvPicPr>
        <p:blipFill>
          <a:blip r:embed="rId4"/>
          <a:stretch>
            <a:fillRect/>
          </a:stretch>
        </p:blipFill>
        <p:spPr>
          <a:xfrm>
            <a:off x="457200" y="4351617"/>
            <a:ext cx="4222749" cy="2377592"/>
          </a:xfrm>
          <a:prstGeom prst="rect">
            <a:avLst/>
          </a:prstGeom>
        </p:spPr>
      </p:pic>
    </p:spTree>
    <p:extLst>
      <p:ext uri="{BB962C8B-B14F-4D97-AF65-F5344CB8AC3E}">
        <p14:creationId xmlns:p14="http://schemas.microsoft.com/office/powerpoint/2010/main" val="405282739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We Have Learned</a:t>
            </a:r>
            <a:r>
              <a:rPr lang="mr-IN" dirty="0" smtClean="0"/>
              <a:t>…</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Positives</a:t>
            </a:r>
            <a:endParaRPr lang="en-US" dirty="0"/>
          </a:p>
          <a:p>
            <a:pPr lvl="1"/>
            <a:r>
              <a:rPr lang="en-US" dirty="0"/>
              <a:t>More resident integration into specialty services offered at clinic</a:t>
            </a:r>
          </a:p>
          <a:p>
            <a:pPr lvl="1"/>
            <a:r>
              <a:rPr lang="en-US" dirty="0"/>
              <a:t>Sharing passion</a:t>
            </a:r>
          </a:p>
          <a:p>
            <a:pPr lvl="1"/>
            <a:r>
              <a:rPr lang="en-US" dirty="0"/>
              <a:t>Chance to help prep residents for specific future </a:t>
            </a:r>
            <a:r>
              <a:rPr lang="en-US" dirty="0" smtClean="0"/>
              <a:t>careers</a:t>
            </a:r>
          </a:p>
          <a:p>
            <a:pPr marL="365760" lvl="1" indent="0">
              <a:buNone/>
            </a:pPr>
            <a:endParaRPr lang="en-US" dirty="0"/>
          </a:p>
          <a:p>
            <a:r>
              <a:rPr lang="en-US" dirty="0" smtClean="0"/>
              <a:t>Challenges</a:t>
            </a:r>
            <a:endParaRPr lang="en-US" dirty="0"/>
          </a:p>
          <a:p>
            <a:pPr lvl="1"/>
            <a:r>
              <a:rPr lang="en-US" dirty="0" smtClean="0"/>
              <a:t>“Who’s my doctor?” </a:t>
            </a:r>
          </a:p>
          <a:p>
            <a:pPr lvl="2"/>
            <a:r>
              <a:rPr lang="en-US" dirty="0" smtClean="0"/>
              <a:t>Conflicting </a:t>
            </a:r>
            <a:r>
              <a:rPr lang="en-US" dirty="0"/>
              <a:t>priorities of patient continuity </a:t>
            </a:r>
            <a:r>
              <a:rPr lang="en-US" dirty="0" err="1"/>
              <a:t>vs</a:t>
            </a:r>
            <a:r>
              <a:rPr lang="en-US" dirty="0"/>
              <a:t> integration of learners </a:t>
            </a:r>
            <a:endParaRPr lang="en-US" dirty="0" smtClean="0"/>
          </a:p>
          <a:p>
            <a:pPr lvl="2"/>
            <a:r>
              <a:rPr lang="en-US" dirty="0" smtClean="0"/>
              <a:t>Attending-driven clinics/programs in a resident-centric organization</a:t>
            </a:r>
            <a:endParaRPr lang="en-US" dirty="0"/>
          </a:p>
          <a:p>
            <a:pPr lvl="1"/>
            <a:r>
              <a:rPr lang="en-US" dirty="0"/>
              <a:t>Admin approval, formalizing process </a:t>
            </a:r>
          </a:p>
          <a:p>
            <a:pPr lvl="1"/>
            <a:r>
              <a:rPr lang="en-US" dirty="0"/>
              <a:t>Resident schedules </a:t>
            </a:r>
          </a:p>
          <a:p>
            <a:pPr lvl="1"/>
            <a:r>
              <a:rPr lang="en-US" dirty="0"/>
              <a:t>Evaluation </a:t>
            </a:r>
            <a:endParaRPr lang="en-US" dirty="0" smtClean="0"/>
          </a:p>
          <a:p>
            <a:pPr lvl="1"/>
            <a:r>
              <a:rPr lang="en-US" dirty="0" smtClean="0"/>
              <a:t>Fewer patients arriving</a:t>
            </a:r>
          </a:p>
          <a:p>
            <a:pPr lvl="1"/>
            <a:r>
              <a:rPr lang="en-US" dirty="0" smtClean="0"/>
              <a:t>Time for learning</a:t>
            </a:r>
            <a:endParaRPr lang="en-US" dirty="0"/>
          </a:p>
          <a:p>
            <a:endParaRPr lang="en-US" dirty="0"/>
          </a:p>
          <a:p>
            <a:endParaRPr lang="en-US" dirty="0"/>
          </a:p>
        </p:txBody>
      </p:sp>
    </p:spTree>
    <p:extLst>
      <p:ext uri="{BB962C8B-B14F-4D97-AF65-F5344CB8AC3E}">
        <p14:creationId xmlns:p14="http://schemas.microsoft.com/office/powerpoint/2010/main" val="45504344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Take Away Points </a:t>
            </a:r>
            <a:endParaRPr lang="en-US" dirty="0"/>
          </a:p>
        </p:txBody>
      </p:sp>
      <p:sp>
        <p:nvSpPr>
          <p:cNvPr id="3" name="Content Placeholder 2"/>
          <p:cNvSpPr>
            <a:spLocks noGrp="1"/>
          </p:cNvSpPr>
          <p:nvPr>
            <p:ph idx="1"/>
          </p:nvPr>
        </p:nvSpPr>
        <p:spPr/>
        <p:txBody>
          <a:bodyPr/>
          <a:lstStyle/>
          <a:p>
            <a:r>
              <a:rPr lang="en-US" dirty="0" smtClean="0"/>
              <a:t>Many residents interested in “global health”</a:t>
            </a:r>
          </a:p>
          <a:p>
            <a:r>
              <a:rPr lang="en-US" dirty="0" smtClean="0"/>
              <a:t>Utilizing resources here in the US can be helpful </a:t>
            </a:r>
            <a:r>
              <a:rPr lang="mr-IN" dirty="0" smtClean="0"/>
              <a:t>–</a:t>
            </a:r>
            <a:r>
              <a:rPr lang="en-US" dirty="0" smtClean="0"/>
              <a:t> rather than relying solely on away electives </a:t>
            </a:r>
          </a:p>
          <a:p>
            <a:r>
              <a:rPr lang="en-US" dirty="0" smtClean="0"/>
              <a:t>Engage decision makers in value of expertise curricula within family practice </a:t>
            </a:r>
          </a:p>
          <a:p>
            <a:r>
              <a:rPr lang="en-US" dirty="0" smtClean="0"/>
              <a:t>Every clinic/residency likely has niche populations and faculty expertise</a:t>
            </a:r>
          </a:p>
          <a:p>
            <a:pPr lvl="1"/>
            <a:r>
              <a:rPr lang="en-US" dirty="0" smtClean="0"/>
              <a:t>Our model is one way to add curricular elements for interested residents </a:t>
            </a:r>
            <a:endParaRPr lang="en-US" dirty="0"/>
          </a:p>
        </p:txBody>
      </p:sp>
    </p:spTree>
    <p:extLst>
      <p:ext uri="{BB962C8B-B14F-4D97-AF65-F5344CB8AC3E}">
        <p14:creationId xmlns:p14="http://schemas.microsoft.com/office/powerpoint/2010/main" val="109971824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371600" y="2743200"/>
            <a:ext cx="7123113" cy="2268187"/>
          </a:xfrm>
        </p:spPr>
        <p:txBody>
          <a:bodyPr>
            <a:normAutofit lnSpcReduction="10000"/>
          </a:bodyPr>
          <a:lstStyle/>
          <a:p>
            <a:r>
              <a:rPr lang="en-US" b="1" dirty="0"/>
              <a:t>Shoshana Aleinikoff, MD </a:t>
            </a:r>
            <a:r>
              <a:rPr lang="en-US" dirty="0"/>
              <a:t>– Wright Center National FMR at </a:t>
            </a:r>
            <a:r>
              <a:rPr lang="en-US" dirty="0" err="1"/>
              <a:t>HealthPoint</a:t>
            </a:r>
            <a:endParaRPr lang="en-US" dirty="0"/>
          </a:p>
          <a:p>
            <a:r>
              <a:rPr lang="en-US" b="1" dirty="0"/>
              <a:t>Ying Zhang, MD</a:t>
            </a:r>
            <a:r>
              <a:rPr lang="en-US" dirty="0"/>
              <a:t>- University of Washington FMR</a:t>
            </a:r>
          </a:p>
          <a:p>
            <a:r>
              <a:rPr lang="en-US" b="1" dirty="0"/>
              <a:t>Mary </a:t>
            </a:r>
            <a:r>
              <a:rPr lang="en-US" b="1" dirty="0" err="1"/>
              <a:t>Puttmann-Kostecka</a:t>
            </a:r>
            <a:r>
              <a:rPr lang="en-US" b="1" dirty="0"/>
              <a:t>, MD </a:t>
            </a:r>
            <a:r>
              <a:rPr lang="en-US" dirty="0"/>
              <a:t>– Swedish Cherry Hill FMR</a:t>
            </a:r>
          </a:p>
        </p:txBody>
      </p:sp>
      <p:sp>
        <p:nvSpPr>
          <p:cNvPr id="3" name="Title 2"/>
          <p:cNvSpPr>
            <a:spLocks noGrp="1"/>
          </p:cNvSpPr>
          <p:nvPr>
            <p:ph type="title"/>
          </p:nvPr>
        </p:nvSpPr>
        <p:spPr/>
        <p:txBody>
          <a:bodyPr>
            <a:normAutofit/>
          </a:bodyPr>
          <a:lstStyle/>
          <a:p>
            <a:r>
              <a:rPr lang="en-US" dirty="0"/>
              <a:t>WA Collaborative Elective</a:t>
            </a:r>
          </a:p>
        </p:txBody>
      </p:sp>
    </p:spTree>
    <p:extLst>
      <p:ext uri="{BB962C8B-B14F-4D97-AF65-F5344CB8AC3E}">
        <p14:creationId xmlns:p14="http://schemas.microsoft.com/office/powerpoint/2010/main" val="168826605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Refugee Resettlement in WA</a:t>
            </a:r>
          </a:p>
        </p:txBody>
      </p:sp>
      <p:sp>
        <p:nvSpPr>
          <p:cNvPr id="3" name="Content Placeholder 2"/>
          <p:cNvSpPr>
            <a:spLocks noGrp="1"/>
          </p:cNvSpPr>
          <p:nvPr>
            <p:ph sz="quarter" idx="1"/>
          </p:nvPr>
        </p:nvSpPr>
        <p:spPr>
          <a:xfrm>
            <a:off x="612648" y="1600200"/>
            <a:ext cx="5079235" cy="4495800"/>
          </a:xfrm>
        </p:spPr>
        <p:txBody>
          <a:bodyPr>
            <a:normAutofit fontScale="92500"/>
          </a:bodyPr>
          <a:lstStyle/>
          <a:p>
            <a:pPr fontAlgn="base"/>
            <a:r>
              <a:rPr lang="en-US" dirty="0"/>
              <a:t>In 2017, WA was the 4th highest state in refugee resettlement</a:t>
            </a:r>
          </a:p>
          <a:p>
            <a:pPr fontAlgn="base"/>
            <a:r>
              <a:rPr lang="en-US" dirty="0"/>
              <a:t>&gt; 2000 refugees resettled in King County in 2017</a:t>
            </a:r>
          </a:p>
          <a:p>
            <a:pPr fontAlgn="base"/>
            <a:r>
              <a:rPr lang="en-US" dirty="0"/>
              <a:t>Seattle and King County Public Health performs the initial new arrival refugee health screenings (this is NOT at a residency site)</a:t>
            </a:r>
          </a:p>
          <a:p>
            <a:pPr fontAlgn="base"/>
            <a:r>
              <a:rPr lang="en-US" dirty="0"/>
              <a:t>Geographic distance from residency clinics</a:t>
            </a:r>
          </a:p>
          <a:p>
            <a:endParaRPr lang="en-US" dirty="0"/>
          </a:p>
        </p:txBody>
      </p:sp>
      <p:pic>
        <p:nvPicPr>
          <p:cNvPr id="1026" name="Picture 2" descr="https://lh4.googleusercontent.com/p_7rNxuyep5pjSN_OmaX4UDVe5m3k2N0j4eKDeV8lnfsVb2o2aoEwc-wiMUbtyLlvZgQ0Rk0wgNgTNw17hXuHRJ7K8qEBSh1rThlWUPGxpOuIbIwOdhN1Ps1tTSs4XnQYrT7IWaH80wZV0wsGg">
            <a:extLst>
              <a:ext uri="{FF2B5EF4-FFF2-40B4-BE49-F238E27FC236}">
                <a16:creationId xmlns="" xmlns:a16="http://schemas.microsoft.com/office/drawing/2014/main" id="{ED4DE502-28EC-FE4A-BA78-EFF32D584F12}"/>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371189" y="1728015"/>
            <a:ext cx="2300199" cy="459401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lh3.googleusercontent.com/TgkR3I-o7raV-2wKEkg1UuHky6MfQihRw4KvwJgT4INTW8vAEsKU_Ux6AKR8j5LkCGhgXO5HO12H_VWCUWVaINfpqp_k3LMbh3rfMPcUdc_gTEx0pJRoilPon1ndoBZcSiP04Xl1XdfBZzdm7g">
            <a:extLst>
              <a:ext uri="{FF2B5EF4-FFF2-40B4-BE49-F238E27FC236}">
                <a16:creationId xmlns="" xmlns:a16="http://schemas.microsoft.com/office/drawing/2014/main" id="{9A1F8A50-2F70-0843-8A39-ADA62E2AF83D}"/>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371189" y="2423329"/>
            <a:ext cx="1909782" cy="1430840"/>
          </a:xfrm>
          <a:prstGeom prst="rect">
            <a:avLst/>
          </a:prstGeom>
          <a:noFill/>
          <a:extLst>
            <a:ext uri="{909E8E84-426E-40dd-AFC4-6F175D3DCCD1}">
              <a14:hiddenFill xmlns:a14="http://schemas.microsoft.com/office/drawing/2010/main">
                <a:solidFill>
                  <a:srgbClr val="FFFFFF"/>
                </a:solidFill>
              </a14:hiddenFill>
            </a:ext>
          </a:extLst>
        </p:spPr>
      </p:pic>
      <p:pic>
        <p:nvPicPr>
          <p:cNvPr id="13" name="Google Shape;87;p18">
            <a:extLst>
              <a:ext uri="{FF2B5EF4-FFF2-40B4-BE49-F238E27FC236}">
                <a16:creationId xmlns="" xmlns:a16="http://schemas.microsoft.com/office/drawing/2014/main" id="{CF3BD232-6148-EE43-BE08-60D452D17B31}"/>
              </a:ext>
            </a:extLst>
          </p:cNvPr>
          <p:cNvPicPr preferRelativeResize="0"/>
          <p:nvPr/>
        </p:nvPicPr>
        <p:blipFill rotWithShape="1">
          <a:blip r:embed="rId5">
            <a:alphaModFix/>
          </a:blip>
          <a:srcRect/>
          <a:stretch/>
        </p:blipFill>
        <p:spPr>
          <a:xfrm>
            <a:off x="6371188" y="2423329"/>
            <a:ext cx="1931801" cy="1407378"/>
          </a:xfrm>
          <a:prstGeom prst="rect">
            <a:avLst/>
          </a:prstGeom>
          <a:noFill/>
          <a:ln>
            <a:noFill/>
          </a:ln>
        </p:spPr>
      </p:pic>
      <p:pic>
        <p:nvPicPr>
          <p:cNvPr id="15" name="Google Shape;88;p18">
            <a:extLst>
              <a:ext uri="{FF2B5EF4-FFF2-40B4-BE49-F238E27FC236}">
                <a16:creationId xmlns="" xmlns:a16="http://schemas.microsoft.com/office/drawing/2014/main" id="{6045758E-D37E-4943-865E-980E7AA7947F}"/>
              </a:ext>
            </a:extLst>
          </p:cNvPr>
          <p:cNvPicPr preferRelativeResize="0"/>
          <p:nvPr/>
        </p:nvPicPr>
        <p:blipFill rotWithShape="1">
          <a:blip r:embed="rId6">
            <a:alphaModFix/>
          </a:blip>
          <a:srcRect/>
          <a:stretch/>
        </p:blipFill>
        <p:spPr>
          <a:xfrm>
            <a:off x="6553197" y="4704622"/>
            <a:ext cx="1625032" cy="1665828"/>
          </a:xfrm>
          <a:prstGeom prst="rect">
            <a:avLst/>
          </a:prstGeom>
          <a:noFill/>
          <a:ln>
            <a:noFill/>
          </a:ln>
        </p:spPr>
      </p:pic>
      <p:sp>
        <p:nvSpPr>
          <p:cNvPr id="14" name="Google Shape;89;p18">
            <a:extLst>
              <a:ext uri="{FF2B5EF4-FFF2-40B4-BE49-F238E27FC236}">
                <a16:creationId xmlns="" xmlns:a16="http://schemas.microsoft.com/office/drawing/2014/main" id="{DF2C700D-787A-3541-AB8A-C9FE3558BCDA}"/>
              </a:ext>
            </a:extLst>
          </p:cNvPr>
          <p:cNvSpPr/>
          <p:nvPr/>
        </p:nvSpPr>
        <p:spPr>
          <a:xfrm>
            <a:off x="6948604" y="4445177"/>
            <a:ext cx="1145368" cy="1752509"/>
          </a:xfrm>
          <a:prstGeom prst="ellipse">
            <a:avLst/>
          </a:prstGeom>
          <a:noFill/>
          <a:ln w="57150" cap="flat" cmpd="sng">
            <a:solidFill>
              <a:srgbClr val="BA7C2E"/>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SzPts val="1400"/>
              <a:buFont typeface="Arial"/>
              <a:buNone/>
            </a:pPr>
            <a:endParaRPr sz="1400">
              <a:solidFill>
                <a:prstClr val="white"/>
              </a:solidFill>
              <a:latin typeface="Arial"/>
              <a:ea typeface="Arial"/>
              <a:cs typeface="Arial"/>
              <a:sym typeface="Arial"/>
            </a:endParaRPr>
          </a:p>
        </p:txBody>
      </p:sp>
    </p:spTree>
    <p:extLst>
      <p:ext uri="{BB962C8B-B14F-4D97-AF65-F5344CB8AC3E}">
        <p14:creationId xmlns:p14="http://schemas.microsoft.com/office/powerpoint/2010/main" val="252509290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Poll</a:t>
            </a:r>
            <a:endParaRPr lang="en-US" dirty="0"/>
          </a:p>
        </p:txBody>
      </p:sp>
      <p:sp>
        <p:nvSpPr>
          <p:cNvPr id="3" name="Content Placeholder 2"/>
          <p:cNvSpPr>
            <a:spLocks noGrp="1"/>
          </p:cNvSpPr>
          <p:nvPr>
            <p:ph sz="quarter" idx="1"/>
          </p:nvPr>
        </p:nvSpPr>
        <p:spPr/>
        <p:txBody>
          <a:bodyPr>
            <a:normAutofit/>
          </a:bodyPr>
          <a:lstStyle/>
          <a:p>
            <a:r>
              <a:rPr lang="en-US" dirty="0" smtClean="0"/>
              <a:t>How do you provide healthcare for Refugee/</a:t>
            </a:r>
            <a:r>
              <a:rPr lang="en-US" dirty="0" err="1" smtClean="0"/>
              <a:t>Asylees</a:t>
            </a:r>
            <a:r>
              <a:rPr lang="en-US" dirty="0" smtClean="0"/>
              <a:t> in your community?</a:t>
            </a:r>
          </a:p>
          <a:p>
            <a:pPr lvl="1"/>
            <a:r>
              <a:rPr lang="en-US" dirty="0" smtClean="0"/>
              <a:t>Our site completes the initial domestic health screen and ongoing primary healthcare. </a:t>
            </a:r>
          </a:p>
          <a:p>
            <a:pPr lvl="1"/>
            <a:r>
              <a:rPr lang="en-US" dirty="0" smtClean="0"/>
              <a:t>Our site has a large Refugee/</a:t>
            </a:r>
            <a:r>
              <a:rPr lang="en-US" dirty="0" err="1"/>
              <a:t>A</a:t>
            </a:r>
            <a:r>
              <a:rPr lang="en-US" dirty="0" err="1" smtClean="0"/>
              <a:t>sylee</a:t>
            </a:r>
            <a:r>
              <a:rPr lang="en-US" dirty="0" smtClean="0"/>
              <a:t> population, but don’t complete the initial domestic health screen.</a:t>
            </a:r>
          </a:p>
          <a:p>
            <a:pPr lvl="1"/>
            <a:r>
              <a:rPr lang="en-US" dirty="0" smtClean="0"/>
              <a:t>Other (describe in chat box)</a:t>
            </a:r>
          </a:p>
          <a:p>
            <a:pPr lvl="1"/>
            <a:r>
              <a:rPr lang="en-US" dirty="0" smtClean="0"/>
              <a:t>NA </a:t>
            </a:r>
            <a:r>
              <a:rPr lang="mr-IN" dirty="0" smtClean="0"/>
              <a:t>–</a:t>
            </a:r>
            <a:r>
              <a:rPr lang="en-US" dirty="0" smtClean="0"/>
              <a:t> No known </a:t>
            </a:r>
            <a:r>
              <a:rPr lang="en-US" dirty="0"/>
              <a:t>Refugees/</a:t>
            </a:r>
            <a:r>
              <a:rPr lang="en-US" dirty="0" err="1"/>
              <a:t>Asylees</a:t>
            </a:r>
            <a:r>
              <a:rPr lang="en-US" dirty="0"/>
              <a:t>.</a:t>
            </a:r>
          </a:p>
          <a:p>
            <a:pPr lvl="1"/>
            <a:endParaRPr lang="en-US" dirty="0" smtClean="0"/>
          </a:p>
          <a:p>
            <a:endParaRPr lang="en-US" dirty="0"/>
          </a:p>
        </p:txBody>
      </p:sp>
    </p:spTree>
    <p:extLst>
      <p:ext uri="{BB962C8B-B14F-4D97-AF65-F5344CB8AC3E}">
        <p14:creationId xmlns:p14="http://schemas.microsoft.com/office/powerpoint/2010/main" val="4171855199"/>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 xmlns:a16="http://schemas.microsoft.com/office/drawing/2014/main" id="{A7E58C99-122C-4140-814F-4B0531A84D92}"/>
              </a:ext>
            </a:extLst>
          </p:cNvPr>
          <p:cNvSpPr>
            <a:spLocks noGrp="1"/>
          </p:cNvSpPr>
          <p:nvPr>
            <p:ph type="title"/>
          </p:nvPr>
        </p:nvSpPr>
        <p:spPr>
          <a:xfrm>
            <a:off x="195943" y="228600"/>
            <a:ext cx="8948057" cy="990600"/>
          </a:xfrm>
        </p:spPr>
        <p:txBody>
          <a:bodyPr>
            <a:normAutofit fontScale="90000"/>
          </a:bodyPr>
          <a:lstStyle/>
          <a:p>
            <a:r>
              <a:rPr lang="en-US" dirty="0"/>
              <a:t>Refugee Resettlement </a:t>
            </a:r>
            <a:r>
              <a:rPr lang="en-US"/>
              <a:t>in </a:t>
            </a:r>
            <a:r>
              <a:rPr lang="en-US" smtClean="0"/>
              <a:t>King County, WA</a:t>
            </a:r>
            <a:endParaRPr lang="en-US" dirty="0"/>
          </a:p>
        </p:txBody>
      </p:sp>
      <p:pic>
        <p:nvPicPr>
          <p:cNvPr id="5" name="Picture 4"/>
          <p:cNvPicPr/>
          <p:nvPr/>
        </p:nvPicPr>
        <p:blipFill>
          <a:blip r:embed="rId3"/>
          <a:stretch>
            <a:fillRect/>
          </a:stretch>
        </p:blipFill>
        <p:spPr>
          <a:xfrm>
            <a:off x="5469967" y="1485900"/>
            <a:ext cx="3412676" cy="2710543"/>
          </a:xfrm>
          <a:prstGeom prst="rect">
            <a:avLst/>
          </a:prstGeom>
        </p:spPr>
      </p:pic>
      <p:pic>
        <p:nvPicPr>
          <p:cNvPr id="6" name="Picture 5"/>
          <p:cNvPicPr/>
          <p:nvPr/>
        </p:nvPicPr>
        <p:blipFill>
          <a:blip r:embed="rId4"/>
          <a:stretch>
            <a:fillRect/>
          </a:stretch>
        </p:blipFill>
        <p:spPr>
          <a:xfrm>
            <a:off x="5469967" y="4196443"/>
            <a:ext cx="3510748" cy="2138337"/>
          </a:xfrm>
          <a:prstGeom prst="rect">
            <a:avLst/>
          </a:prstGeom>
        </p:spPr>
      </p:pic>
      <p:sp>
        <p:nvSpPr>
          <p:cNvPr id="7" name="Rectangle 6"/>
          <p:cNvSpPr/>
          <p:nvPr/>
        </p:nvSpPr>
        <p:spPr>
          <a:xfrm>
            <a:off x="3324033" y="6334780"/>
            <a:ext cx="6096000" cy="523220"/>
          </a:xfrm>
          <a:prstGeom prst="rect">
            <a:avLst/>
          </a:prstGeom>
        </p:spPr>
        <p:txBody>
          <a:bodyPr>
            <a:spAutoFit/>
          </a:bodyPr>
          <a:lstStyle/>
          <a:p>
            <a:r>
              <a:rPr lang="en-US" sz="1400" dirty="0" smtClean="0">
                <a:solidFill>
                  <a:srgbClr val="1F497D"/>
                </a:solidFill>
                <a:latin typeface="Calibri" charset="0"/>
                <a:ea typeface="Calibri" charset="0"/>
                <a:cs typeface="Times New Roman" charset="0"/>
              </a:rPr>
              <a:t>Refugee Health Program, Washington State Department of Health. Preliminary 2017 Refugee Health Screening Report, Washington State.</a:t>
            </a:r>
            <a:r>
              <a:rPr lang="en-US" sz="1400" dirty="0" smtClean="0">
                <a:solidFill>
                  <a:prstClr val="black"/>
                </a:solidFill>
                <a:latin typeface="Tw Cen MT"/>
              </a:rPr>
              <a:t> </a:t>
            </a:r>
            <a:endParaRPr lang="en-US" sz="1400" dirty="0">
              <a:solidFill>
                <a:prstClr val="black"/>
              </a:solidFill>
              <a:latin typeface="Tw Cen MT"/>
            </a:endParaRPr>
          </a:p>
        </p:txBody>
      </p:sp>
      <p:pic>
        <p:nvPicPr>
          <p:cNvPr id="8" name="Picture 7"/>
          <p:cNvPicPr>
            <a:picLocks noChangeAspect="1"/>
          </p:cNvPicPr>
          <p:nvPr/>
        </p:nvPicPr>
        <p:blipFill>
          <a:blip r:embed="rId5"/>
          <a:stretch>
            <a:fillRect/>
          </a:stretch>
        </p:blipFill>
        <p:spPr>
          <a:xfrm>
            <a:off x="84994" y="2225862"/>
            <a:ext cx="5384973" cy="3407761"/>
          </a:xfrm>
          <a:prstGeom prst="rect">
            <a:avLst/>
          </a:prstGeom>
        </p:spPr>
      </p:pic>
    </p:spTree>
    <p:extLst>
      <p:ext uri="{BB962C8B-B14F-4D97-AF65-F5344CB8AC3E}">
        <p14:creationId xmlns:p14="http://schemas.microsoft.com/office/powerpoint/2010/main" val="3301072827"/>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4"/>
          <p:cNvSpPr/>
          <p:nvPr/>
        </p:nvSpPr>
        <p:spPr>
          <a:xfrm>
            <a:off x="464781" y="4395699"/>
            <a:ext cx="2002325" cy="899782"/>
          </a:xfrm>
          <a:prstGeom prst="rect">
            <a:avLst/>
          </a:prstGeom>
          <a:solidFill>
            <a:schemeClr val="accent1"/>
          </a:solidFill>
          <a:ln w="25400" cap="flat" cmpd="sng">
            <a:solidFill>
              <a:srgbClr val="BA7C2E"/>
            </a:solidFill>
            <a:prstDash val="solid"/>
            <a:round/>
            <a:headEnd type="none" w="sm" len="sm"/>
            <a:tailEnd type="none" w="sm" len="sm"/>
          </a:ln>
        </p:spPr>
        <p:txBody>
          <a:bodyPr spcFirstLastPara="1" wrap="square" lIns="91425" tIns="45700" rIns="91425" bIns="45700" anchor="ctr" anchorCtr="0">
            <a:noAutofit/>
          </a:bodyPr>
          <a:lstStyle/>
          <a:p>
            <a:pPr algn="ctr">
              <a:buClr>
                <a:prstClr val="white"/>
              </a:buClr>
              <a:buSzPts val="1050"/>
            </a:pPr>
            <a:r>
              <a:rPr lang="en" sz="1050">
                <a:solidFill>
                  <a:prstClr val="white"/>
                </a:solidFill>
                <a:latin typeface="Arial"/>
                <a:ea typeface="Arial"/>
                <a:cs typeface="Arial"/>
                <a:sym typeface="Arial"/>
              </a:rPr>
              <a:t>Resettlement with VOLAG</a:t>
            </a:r>
            <a:endParaRPr sz="1400">
              <a:solidFill>
                <a:srgbClr val="000000"/>
              </a:solidFill>
              <a:latin typeface="Arial"/>
              <a:ea typeface="Arial"/>
              <a:cs typeface="Arial"/>
              <a:sym typeface="Arial"/>
            </a:endParaRPr>
          </a:p>
        </p:txBody>
      </p:sp>
      <p:sp>
        <p:nvSpPr>
          <p:cNvPr id="139" name="Google Shape;139;p24"/>
          <p:cNvSpPr/>
          <p:nvPr/>
        </p:nvSpPr>
        <p:spPr>
          <a:xfrm>
            <a:off x="464781" y="2996440"/>
            <a:ext cx="2081513" cy="890190"/>
          </a:xfrm>
          <a:prstGeom prst="rect">
            <a:avLst/>
          </a:prstGeom>
          <a:solidFill>
            <a:schemeClr val="accent1"/>
          </a:solidFill>
          <a:ln w="25400" cap="flat" cmpd="sng">
            <a:solidFill>
              <a:srgbClr val="BA7C2E"/>
            </a:solidFill>
            <a:prstDash val="solid"/>
            <a:round/>
            <a:headEnd type="none" w="sm" len="sm"/>
            <a:tailEnd type="none" w="sm" len="sm"/>
          </a:ln>
        </p:spPr>
        <p:txBody>
          <a:bodyPr spcFirstLastPara="1" wrap="square" lIns="91425" tIns="45700" rIns="91425" bIns="45700" anchor="ctr" anchorCtr="0">
            <a:noAutofit/>
          </a:bodyPr>
          <a:lstStyle/>
          <a:p>
            <a:pPr algn="ctr">
              <a:buClr>
                <a:prstClr val="white"/>
              </a:buClr>
              <a:buSzPts val="1050"/>
            </a:pPr>
            <a:r>
              <a:rPr lang="en" sz="1050">
                <a:solidFill>
                  <a:prstClr val="white"/>
                </a:solidFill>
                <a:latin typeface="Arial"/>
                <a:ea typeface="Arial"/>
                <a:cs typeface="Arial"/>
                <a:sym typeface="Arial"/>
              </a:rPr>
              <a:t>Country of Departure</a:t>
            </a:r>
            <a:endParaRPr sz="1400">
              <a:solidFill>
                <a:srgbClr val="000000"/>
              </a:solidFill>
              <a:latin typeface="Arial"/>
              <a:ea typeface="Arial"/>
              <a:cs typeface="Arial"/>
              <a:sym typeface="Arial"/>
            </a:endParaRPr>
          </a:p>
          <a:p>
            <a:pPr algn="ctr">
              <a:buClr>
                <a:prstClr val="white"/>
              </a:buClr>
              <a:buSzPts val="1050"/>
            </a:pPr>
            <a:r>
              <a:rPr lang="en" sz="1050">
                <a:solidFill>
                  <a:prstClr val="white"/>
                </a:solidFill>
                <a:latin typeface="Arial"/>
                <a:ea typeface="Arial"/>
                <a:cs typeface="Arial"/>
                <a:sym typeface="Arial"/>
              </a:rPr>
              <a:t>Overseas Medical Exam </a:t>
            </a:r>
            <a:endParaRPr sz="1400">
              <a:solidFill>
                <a:srgbClr val="000000"/>
              </a:solidFill>
              <a:latin typeface="Arial"/>
              <a:ea typeface="Arial"/>
              <a:cs typeface="Arial"/>
              <a:sym typeface="Arial"/>
            </a:endParaRPr>
          </a:p>
        </p:txBody>
      </p:sp>
      <p:sp>
        <p:nvSpPr>
          <p:cNvPr id="140" name="Google Shape;140;p24"/>
          <p:cNvSpPr/>
          <p:nvPr/>
        </p:nvSpPr>
        <p:spPr>
          <a:xfrm>
            <a:off x="4729621" y="3377001"/>
            <a:ext cx="2160701" cy="912982"/>
          </a:xfrm>
          <a:prstGeom prst="rect">
            <a:avLst/>
          </a:prstGeom>
          <a:solidFill>
            <a:schemeClr val="accent1"/>
          </a:solidFill>
          <a:ln w="25400" cap="flat" cmpd="sng">
            <a:solidFill>
              <a:srgbClr val="BA7C2E"/>
            </a:solidFill>
            <a:prstDash val="solid"/>
            <a:round/>
            <a:headEnd type="none" w="sm" len="sm"/>
            <a:tailEnd type="none" w="sm" len="sm"/>
          </a:ln>
        </p:spPr>
        <p:txBody>
          <a:bodyPr spcFirstLastPara="1" wrap="square" lIns="91425" tIns="45700" rIns="91425" bIns="45700" anchor="ctr" anchorCtr="0">
            <a:noAutofit/>
          </a:bodyPr>
          <a:lstStyle/>
          <a:p>
            <a:pPr algn="ctr">
              <a:buClr>
                <a:prstClr val="white"/>
              </a:buClr>
              <a:buSzPts val="1050"/>
            </a:pPr>
            <a:r>
              <a:rPr lang="en" sz="1050">
                <a:solidFill>
                  <a:prstClr val="white"/>
                </a:solidFill>
                <a:latin typeface="Arial"/>
                <a:ea typeface="Arial"/>
                <a:cs typeface="Arial"/>
                <a:sym typeface="Arial"/>
              </a:rPr>
              <a:t>Primary Care Clinic</a:t>
            </a:r>
            <a:endParaRPr sz="1400">
              <a:solidFill>
                <a:srgbClr val="000000"/>
              </a:solidFill>
              <a:latin typeface="Arial"/>
              <a:ea typeface="Arial"/>
              <a:cs typeface="Arial"/>
              <a:sym typeface="Arial"/>
            </a:endParaRPr>
          </a:p>
        </p:txBody>
      </p:sp>
      <p:sp>
        <p:nvSpPr>
          <p:cNvPr id="141" name="Google Shape;141;p24"/>
          <p:cNvSpPr/>
          <p:nvPr/>
        </p:nvSpPr>
        <p:spPr>
          <a:xfrm>
            <a:off x="6188942" y="4929291"/>
            <a:ext cx="2237200" cy="899782"/>
          </a:xfrm>
          <a:prstGeom prst="rect">
            <a:avLst/>
          </a:prstGeom>
          <a:solidFill>
            <a:schemeClr val="accent1"/>
          </a:solidFill>
          <a:ln w="25400" cap="flat" cmpd="sng">
            <a:solidFill>
              <a:srgbClr val="BA7C2E"/>
            </a:solidFill>
            <a:prstDash val="solid"/>
            <a:round/>
            <a:headEnd type="none" w="sm" len="sm"/>
            <a:tailEnd type="none" w="sm" len="sm"/>
          </a:ln>
        </p:spPr>
        <p:txBody>
          <a:bodyPr spcFirstLastPara="1" wrap="square" lIns="91425" tIns="45700" rIns="91425" bIns="45700" anchor="ctr" anchorCtr="0">
            <a:noAutofit/>
          </a:bodyPr>
          <a:lstStyle/>
          <a:p>
            <a:pPr algn="ctr">
              <a:buClr>
                <a:prstClr val="white"/>
              </a:buClr>
              <a:buSzPts val="1050"/>
            </a:pPr>
            <a:r>
              <a:rPr lang="en" sz="1050">
                <a:solidFill>
                  <a:prstClr val="white"/>
                </a:solidFill>
                <a:latin typeface="Arial"/>
                <a:ea typeface="Arial"/>
                <a:cs typeface="Arial"/>
                <a:sym typeface="Arial"/>
              </a:rPr>
              <a:t>Mental Health Care</a:t>
            </a:r>
            <a:endParaRPr sz="1400">
              <a:solidFill>
                <a:srgbClr val="000000"/>
              </a:solidFill>
              <a:latin typeface="Arial"/>
              <a:ea typeface="Arial"/>
              <a:cs typeface="Arial"/>
              <a:sym typeface="Arial"/>
            </a:endParaRPr>
          </a:p>
        </p:txBody>
      </p:sp>
      <p:sp>
        <p:nvSpPr>
          <p:cNvPr id="142" name="Google Shape;142;p24"/>
          <p:cNvSpPr/>
          <p:nvPr/>
        </p:nvSpPr>
        <p:spPr>
          <a:xfrm>
            <a:off x="3191111" y="4929291"/>
            <a:ext cx="2143733" cy="899782"/>
          </a:xfrm>
          <a:prstGeom prst="rect">
            <a:avLst/>
          </a:prstGeom>
          <a:solidFill>
            <a:schemeClr val="accent1"/>
          </a:solidFill>
          <a:ln w="25400" cap="flat" cmpd="sng">
            <a:solidFill>
              <a:srgbClr val="BA7C2E"/>
            </a:solidFill>
            <a:prstDash val="solid"/>
            <a:round/>
            <a:headEnd type="none" w="sm" len="sm"/>
            <a:tailEnd type="none" w="sm" len="sm"/>
          </a:ln>
        </p:spPr>
        <p:txBody>
          <a:bodyPr spcFirstLastPara="1" wrap="square" lIns="91425" tIns="45700" rIns="91425" bIns="45700" anchor="ctr" anchorCtr="0">
            <a:noAutofit/>
          </a:bodyPr>
          <a:lstStyle/>
          <a:p>
            <a:pPr algn="ctr">
              <a:buClr>
                <a:prstClr val="white"/>
              </a:buClr>
              <a:buSzPts val="1050"/>
            </a:pPr>
            <a:r>
              <a:rPr lang="en" sz="1050">
                <a:solidFill>
                  <a:prstClr val="white"/>
                </a:solidFill>
                <a:latin typeface="Arial"/>
                <a:ea typeface="Arial"/>
                <a:cs typeface="Arial"/>
                <a:sym typeface="Arial"/>
              </a:rPr>
              <a:t>Public Health Refugee Screening Clinic</a:t>
            </a:r>
            <a:endParaRPr sz="1400">
              <a:solidFill>
                <a:srgbClr val="000000"/>
              </a:solidFill>
              <a:latin typeface="Arial"/>
              <a:ea typeface="Arial"/>
              <a:cs typeface="Arial"/>
              <a:sym typeface="Arial"/>
            </a:endParaRPr>
          </a:p>
        </p:txBody>
      </p:sp>
      <p:cxnSp>
        <p:nvCxnSpPr>
          <p:cNvPr id="143" name="Google Shape;143;p24"/>
          <p:cNvCxnSpPr/>
          <p:nvPr/>
        </p:nvCxnSpPr>
        <p:spPr>
          <a:xfrm>
            <a:off x="1709308" y="3992346"/>
            <a:ext cx="0" cy="297638"/>
          </a:xfrm>
          <a:prstGeom prst="straightConnector1">
            <a:avLst/>
          </a:prstGeom>
          <a:noFill/>
          <a:ln w="9525" cap="flat" cmpd="sng">
            <a:solidFill>
              <a:srgbClr val="FDA739"/>
            </a:solidFill>
            <a:prstDash val="solid"/>
            <a:round/>
            <a:headEnd type="none" w="sm" len="sm"/>
            <a:tailEnd type="triangle" w="med" len="med"/>
          </a:ln>
        </p:spPr>
      </p:cxnSp>
      <p:cxnSp>
        <p:nvCxnSpPr>
          <p:cNvPr id="144" name="Google Shape;144;p24"/>
          <p:cNvCxnSpPr/>
          <p:nvPr/>
        </p:nvCxnSpPr>
        <p:spPr>
          <a:xfrm>
            <a:off x="2738608" y="4929292"/>
            <a:ext cx="305439" cy="240639"/>
          </a:xfrm>
          <a:prstGeom prst="straightConnector1">
            <a:avLst/>
          </a:prstGeom>
          <a:noFill/>
          <a:ln w="9525" cap="flat" cmpd="sng">
            <a:solidFill>
              <a:srgbClr val="FDA739"/>
            </a:solidFill>
            <a:prstDash val="solid"/>
            <a:round/>
            <a:headEnd type="none" w="sm" len="sm"/>
            <a:tailEnd type="triangle" w="med" len="med"/>
          </a:ln>
        </p:spPr>
      </p:cxnSp>
      <p:cxnSp>
        <p:nvCxnSpPr>
          <p:cNvPr id="145" name="Google Shape;145;p24"/>
          <p:cNvCxnSpPr/>
          <p:nvPr/>
        </p:nvCxnSpPr>
        <p:spPr>
          <a:xfrm rot="10800000" flipH="1">
            <a:off x="2738608" y="3754832"/>
            <a:ext cx="1798699" cy="838642"/>
          </a:xfrm>
          <a:prstGeom prst="straightConnector1">
            <a:avLst/>
          </a:prstGeom>
          <a:noFill/>
          <a:ln w="9525" cap="flat" cmpd="sng">
            <a:solidFill>
              <a:srgbClr val="FDA739"/>
            </a:solidFill>
            <a:prstDash val="solid"/>
            <a:round/>
            <a:headEnd type="none" w="sm" len="sm"/>
            <a:tailEnd type="triangle" w="med" len="med"/>
          </a:ln>
        </p:spPr>
      </p:cxnSp>
      <p:cxnSp>
        <p:nvCxnSpPr>
          <p:cNvPr id="146" name="Google Shape;146;p24"/>
          <p:cNvCxnSpPr/>
          <p:nvPr/>
        </p:nvCxnSpPr>
        <p:spPr>
          <a:xfrm rot="10800000" flipH="1">
            <a:off x="4808809" y="4447362"/>
            <a:ext cx="400079" cy="343887"/>
          </a:xfrm>
          <a:prstGeom prst="straightConnector1">
            <a:avLst/>
          </a:prstGeom>
          <a:noFill/>
          <a:ln w="9525" cap="flat" cmpd="sng">
            <a:solidFill>
              <a:srgbClr val="FDA739"/>
            </a:solidFill>
            <a:prstDash val="solid"/>
            <a:round/>
            <a:headEnd type="none" w="sm" len="sm"/>
            <a:tailEnd type="triangle" w="med" len="med"/>
          </a:ln>
        </p:spPr>
      </p:cxnSp>
      <p:cxnSp>
        <p:nvCxnSpPr>
          <p:cNvPr id="147" name="Google Shape;147;p24"/>
          <p:cNvCxnSpPr/>
          <p:nvPr/>
        </p:nvCxnSpPr>
        <p:spPr>
          <a:xfrm>
            <a:off x="6630133" y="4395700"/>
            <a:ext cx="135751" cy="395549"/>
          </a:xfrm>
          <a:prstGeom prst="straightConnector1">
            <a:avLst/>
          </a:prstGeom>
          <a:noFill/>
          <a:ln w="9525" cap="flat" cmpd="sng">
            <a:solidFill>
              <a:srgbClr val="FDA739"/>
            </a:solidFill>
            <a:prstDash val="solid"/>
            <a:round/>
            <a:headEnd type="none" w="sm" len="sm"/>
            <a:tailEnd type="triangle" w="med" len="med"/>
          </a:ln>
        </p:spPr>
      </p:cxnSp>
      <p:cxnSp>
        <p:nvCxnSpPr>
          <p:cNvPr id="148" name="Google Shape;148;p24"/>
          <p:cNvCxnSpPr/>
          <p:nvPr/>
        </p:nvCxnSpPr>
        <p:spPr>
          <a:xfrm>
            <a:off x="5498876" y="5295481"/>
            <a:ext cx="526035" cy="0"/>
          </a:xfrm>
          <a:prstGeom prst="straightConnector1">
            <a:avLst/>
          </a:prstGeom>
          <a:noFill/>
          <a:ln w="9525" cap="flat" cmpd="sng">
            <a:solidFill>
              <a:srgbClr val="FDA739"/>
            </a:solidFill>
            <a:prstDash val="solid"/>
            <a:round/>
            <a:headEnd type="none" w="sm" len="sm"/>
            <a:tailEnd type="triangle" w="med" len="med"/>
          </a:ln>
        </p:spPr>
      </p:cxnSp>
      <p:cxnSp>
        <p:nvCxnSpPr>
          <p:cNvPr id="149" name="Google Shape;149;p24"/>
          <p:cNvCxnSpPr/>
          <p:nvPr/>
        </p:nvCxnSpPr>
        <p:spPr>
          <a:xfrm rot="10800000">
            <a:off x="6890321" y="4395700"/>
            <a:ext cx="113126" cy="354713"/>
          </a:xfrm>
          <a:prstGeom prst="straightConnector1">
            <a:avLst/>
          </a:prstGeom>
          <a:noFill/>
          <a:ln w="9525" cap="flat" cmpd="sng">
            <a:solidFill>
              <a:srgbClr val="FDA739"/>
            </a:solidFill>
            <a:prstDash val="solid"/>
            <a:round/>
            <a:headEnd type="none" w="sm" len="sm"/>
            <a:tailEnd type="triangle" w="med" len="med"/>
          </a:ln>
        </p:spPr>
      </p:cxnSp>
      <p:sp>
        <p:nvSpPr>
          <p:cNvPr id="150" name="Google Shape;150;p24"/>
          <p:cNvSpPr/>
          <p:nvPr/>
        </p:nvSpPr>
        <p:spPr>
          <a:xfrm>
            <a:off x="6698007" y="2039833"/>
            <a:ext cx="1728135" cy="835901"/>
          </a:xfrm>
          <a:prstGeom prst="rect">
            <a:avLst/>
          </a:prstGeom>
          <a:solidFill>
            <a:schemeClr val="accent1"/>
          </a:solidFill>
          <a:ln w="25400" cap="flat" cmpd="sng">
            <a:solidFill>
              <a:srgbClr val="BA7C2E"/>
            </a:solidFill>
            <a:prstDash val="solid"/>
            <a:round/>
            <a:headEnd type="none" w="sm" len="sm"/>
            <a:tailEnd type="none" w="sm" len="sm"/>
          </a:ln>
        </p:spPr>
        <p:txBody>
          <a:bodyPr spcFirstLastPara="1" wrap="square" lIns="91425" tIns="45700" rIns="91425" bIns="45700" anchor="ctr" anchorCtr="0">
            <a:noAutofit/>
          </a:bodyPr>
          <a:lstStyle/>
          <a:p>
            <a:pPr algn="ctr">
              <a:buClr>
                <a:prstClr val="white"/>
              </a:buClr>
              <a:buSzPts val="1050"/>
            </a:pPr>
            <a:r>
              <a:rPr lang="en" sz="1050">
                <a:solidFill>
                  <a:prstClr val="white"/>
                </a:solidFill>
                <a:latin typeface="Arial"/>
                <a:ea typeface="Arial"/>
                <a:cs typeface="Arial"/>
                <a:sym typeface="Arial"/>
              </a:rPr>
              <a:t>Specialty Care</a:t>
            </a:r>
            <a:endParaRPr sz="1400">
              <a:solidFill>
                <a:srgbClr val="000000"/>
              </a:solidFill>
              <a:latin typeface="Arial"/>
              <a:ea typeface="Arial"/>
              <a:cs typeface="Arial"/>
              <a:sym typeface="Arial"/>
            </a:endParaRPr>
          </a:p>
        </p:txBody>
      </p:sp>
      <p:cxnSp>
        <p:nvCxnSpPr>
          <p:cNvPr id="151" name="Google Shape;151;p24"/>
          <p:cNvCxnSpPr/>
          <p:nvPr/>
        </p:nvCxnSpPr>
        <p:spPr>
          <a:xfrm rot="10800000" flipH="1">
            <a:off x="6698008" y="2970611"/>
            <a:ext cx="305439" cy="298017"/>
          </a:xfrm>
          <a:prstGeom prst="straightConnector1">
            <a:avLst/>
          </a:prstGeom>
          <a:noFill/>
          <a:ln w="9525" cap="flat" cmpd="sng">
            <a:solidFill>
              <a:srgbClr val="FDA739"/>
            </a:solidFill>
            <a:prstDash val="solid"/>
            <a:round/>
            <a:headEnd type="none" w="sm" len="sm"/>
            <a:tailEnd type="triangle" w="med" len="med"/>
          </a:ln>
        </p:spPr>
      </p:cxnSp>
      <p:sp>
        <p:nvSpPr>
          <p:cNvPr id="153" name="Google Shape;153;p24"/>
          <p:cNvSpPr/>
          <p:nvPr/>
        </p:nvSpPr>
        <p:spPr>
          <a:xfrm>
            <a:off x="4262977" y="2027586"/>
            <a:ext cx="1728135" cy="835901"/>
          </a:xfrm>
          <a:prstGeom prst="rect">
            <a:avLst/>
          </a:prstGeom>
          <a:solidFill>
            <a:schemeClr val="accent1"/>
          </a:solidFill>
          <a:ln w="25400" cap="flat" cmpd="sng">
            <a:solidFill>
              <a:srgbClr val="BA7C2E"/>
            </a:solidFill>
            <a:prstDash val="solid"/>
            <a:round/>
            <a:headEnd type="none" w="sm" len="sm"/>
            <a:tailEnd type="none" w="sm" len="sm"/>
          </a:ln>
        </p:spPr>
        <p:txBody>
          <a:bodyPr spcFirstLastPara="1" wrap="square" lIns="91425" tIns="45700" rIns="91425" bIns="45700" anchor="ctr" anchorCtr="0">
            <a:noAutofit/>
          </a:bodyPr>
          <a:lstStyle/>
          <a:p>
            <a:pPr algn="ctr">
              <a:buClr>
                <a:prstClr val="white"/>
              </a:buClr>
              <a:buSzPts val="1050"/>
            </a:pPr>
            <a:r>
              <a:rPr lang="en" sz="1050" dirty="0">
                <a:solidFill>
                  <a:prstClr val="white"/>
                </a:solidFill>
                <a:latin typeface="Arial"/>
                <a:ea typeface="Arial"/>
                <a:cs typeface="Arial"/>
                <a:sym typeface="Arial"/>
              </a:rPr>
              <a:t>Community Based Organizations</a:t>
            </a:r>
            <a:endParaRPr sz="1400" dirty="0">
              <a:solidFill>
                <a:srgbClr val="000000"/>
              </a:solidFill>
              <a:latin typeface="Arial"/>
              <a:ea typeface="Arial"/>
              <a:cs typeface="Arial"/>
              <a:sym typeface="Arial"/>
            </a:endParaRPr>
          </a:p>
        </p:txBody>
      </p:sp>
      <p:cxnSp>
        <p:nvCxnSpPr>
          <p:cNvPr id="154" name="Google Shape;154;p24"/>
          <p:cNvCxnSpPr/>
          <p:nvPr/>
        </p:nvCxnSpPr>
        <p:spPr>
          <a:xfrm rot="10800000">
            <a:off x="5127042" y="2975774"/>
            <a:ext cx="207904" cy="301189"/>
          </a:xfrm>
          <a:prstGeom prst="straightConnector1">
            <a:avLst/>
          </a:prstGeom>
          <a:noFill/>
          <a:ln w="9525" cap="flat" cmpd="sng">
            <a:solidFill>
              <a:srgbClr val="FDA739"/>
            </a:solidFill>
            <a:prstDash val="solid"/>
            <a:round/>
            <a:headEnd type="none" w="sm" len="sm"/>
            <a:tailEnd type="triangle" w="med" len="med"/>
          </a:ln>
        </p:spPr>
      </p:cxnSp>
      <p:cxnSp>
        <p:nvCxnSpPr>
          <p:cNvPr id="155" name="Google Shape;155;p24"/>
          <p:cNvCxnSpPr/>
          <p:nvPr/>
        </p:nvCxnSpPr>
        <p:spPr>
          <a:xfrm rot="10800000" flipH="1">
            <a:off x="2648659" y="3059795"/>
            <a:ext cx="1987426" cy="1414066"/>
          </a:xfrm>
          <a:prstGeom prst="straightConnector1">
            <a:avLst/>
          </a:prstGeom>
          <a:noFill/>
          <a:ln w="9525" cap="flat" cmpd="sng">
            <a:solidFill>
              <a:srgbClr val="FDA739"/>
            </a:solidFill>
            <a:prstDash val="solid"/>
            <a:round/>
            <a:headEnd type="none" w="sm" len="sm"/>
            <a:tailEnd type="triangle" w="med" len="med"/>
          </a:ln>
        </p:spPr>
      </p:cxnSp>
      <p:sp>
        <p:nvSpPr>
          <p:cNvPr id="156" name="Google Shape;156;p24"/>
          <p:cNvSpPr/>
          <p:nvPr/>
        </p:nvSpPr>
        <p:spPr>
          <a:xfrm>
            <a:off x="193279" y="5084571"/>
            <a:ext cx="1004611" cy="589222"/>
          </a:xfrm>
          <a:prstGeom prst="ellipse">
            <a:avLst/>
          </a:prstGeom>
          <a:solidFill>
            <a:schemeClr val="accent5"/>
          </a:solidFill>
          <a:ln w="25400" cap="flat" cmpd="sng">
            <a:solidFill>
              <a:srgbClr val="00717D"/>
            </a:solidFill>
            <a:prstDash val="solid"/>
            <a:round/>
            <a:headEnd type="none" w="sm" len="sm"/>
            <a:tailEnd type="none" w="sm" len="sm"/>
          </a:ln>
        </p:spPr>
        <p:txBody>
          <a:bodyPr spcFirstLastPara="1" wrap="square" lIns="91425" tIns="45700" rIns="91425" bIns="45700" anchor="ctr" anchorCtr="0">
            <a:noAutofit/>
          </a:bodyPr>
          <a:lstStyle/>
          <a:p>
            <a:pPr algn="ctr">
              <a:buClr>
                <a:prstClr val="white"/>
              </a:buClr>
              <a:buSzPts val="1100"/>
            </a:pPr>
            <a:r>
              <a:rPr lang="en" sz="1100">
                <a:solidFill>
                  <a:prstClr val="white"/>
                </a:solidFill>
                <a:latin typeface="Arial"/>
                <a:ea typeface="Arial"/>
                <a:cs typeface="Arial"/>
                <a:sym typeface="Arial"/>
              </a:rPr>
              <a:t>VOLAG</a:t>
            </a:r>
            <a:endParaRPr sz="1400">
              <a:solidFill>
                <a:srgbClr val="000000"/>
              </a:solidFill>
              <a:latin typeface="Arial"/>
              <a:ea typeface="Arial"/>
              <a:cs typeface="Arial"/>
              <a:sym typeface="Arial"/>
            </a:endParaRPr>
          </a:p>
        </p:txBody>
      </p:sp>
      <p:sp>
        <p:nvSpPr>
          <p:cNvPr id="157" name="Google Shape;157;p24"/>
          <p:cNvSpPr/>
          <p:nvPr/>
        </p:nvSpPr>
        <p:spPr>
          <a:xfrm>
            <a:off x="2182910" y="5211136"/>
            <a:ext cx="1071522" cy="589222"/>
          </a:xfrm>
          <a:prstGeom prst="ellipse">
            <a:avLst/>
          </a:prstGeom>
          <a:solidFill>
            <a:schemeClr val="accent5"/>
          </a:solidFill>
          <a:ln w="25400" cap="flat" cmpd="sng">
            <a:solidFill>
              <a:srgbClr val="00717D"/>
            </a:solidFill>
            <a:prstDash val="solid"/>
            <a:round/>
            <a:headEnd type="none" w="sm" len="sm"/>
            <a:tailEnd type="none" w="sm" len="sm"/>
          </a:ln>
        </p:spPr>
        <p:txBody>
          <a:bodyPr spcFirstLastPara="1" wrap="square" lIns="91425" tIns="45700" rIns="91425" bIns="45700" anchor="ctr" anchorCtr="0">
            <a:noAutofit/>
          </a:bodyPr>
          <a:lstStyle/>
          <a:p>
            <a:pPr algn="ctr">
              <a:buClr>
                <a:prstClr val="white"/>
              </a:buClr>
              <a:buSzPts val="1100"/>
            </a:pPr>
            <a:r>
              <a:rPr lang="en" sz="1100">
                <a:solidFill>
                  <a:prstClr val="white"/>
                </a:solidFill>
                <a:latin typeface="Arial"/>
                <a:ea typeface="Arial"/>
                <a:cs typeface="Arial"/>
                <a:sym typeface="Arial"/>
              </a:rPr>
              <a:t>DOH</a:t>
            </a:r>
            <a:endParaRPr sz="1400">
              <a:solidFill>
                <a:srgbClr val="000000"/>
              </a:solidFill>
              <a:latin typeface="Arial"/>
              <a:ea typeface="Arial"/>
              <a:cs typeface="Arial"/>
              <a:sym typeface="Arial"/>
            </a:endParaRPr>
          </a:p>
        </p:txBody>
      </p:sp>
      <p:sp>
        <p:nvSpPr>
          <p:cNvPr id="158" name="Google Shape;158;p24"/>
          <p:cNvSpPr/>
          <p:nvPr/>
        </p:nvSpPr>
        <p:spPr>
          <a:xfrm>
            <a:off x="6354559" y="1711756"/>
            <a:ext cx="1071522" cy="589222"/>
          </a:xfrm>
          <a:prstGeom prst="ellipse">
            <a:avLst/>
          </a:prstGeom>
          <a:solidFill>
            <a:srgbClr val="002060"/>
          </a:solidFill>
          <a:ln w="25400" cap="flat" cmpd="sng">
            <a:solidFill>
              <a:srgbClr val="0070C0"/>
            </a:solidFill>
            <a:prstDash val="solid"/>
            <a:round/>
            <a:headEnd type="none" w="sm" len="sm"/>
            <a:tailEnd type="none" w="sm" len="sm"/>
          </a:ln>
        </p:spPr>
        <p:txBody>
          <a:bodyPr spcFirstLastPara="1" wrap="square" lIns="91425" tIns="45700" rIns="91425" bIns="45700" anchor="ctr" anchorCtr="0">
            <a:noAutofit/>
          </a:bodyPr>
          <a:lstStyle/>
          <a:p>
            <a:pPr algn="ctr">
              <a:buClr>
                <a:prstClr val="white"/>
              </a:buClr>
              <a:buSzPts val="1100"/>
            </a:pPr>
            <a:r>
              <a:rPr lang="en" sz="1100">
                <a:solidFill>
                  <a:prstClr val="white"/>
                </a:solidFill>
                <a:latin typeface="Arial"/>
                <a:ea typeface="Arial"/>
                <a:cs typeface="Arial"/>
                <a:sym typeface="Arial"/>
              </a:rPr>
              <a:t>TB</a:t>
            </a:r>
            <a:endParaRPr sz="1100">
              <a:solidFill>
                <a:prstClr val="white"/>
              </a:solidFill>
              <a:latin typeface="Arial"/>
              <a:ea typeface="Arial"/>
              <a:cs typeface="Arial"/>
              <a:sym typeface="Arial"/>
            </a:endParaRPr>
          </a:p>
        </p:txBody>
      </p:sp>
      <p:sp>
        <p:nvSpPr>
          <p:cNvPr id="159" name="Google Shape;159;p24"/>
          <p:cNvSpPr/>
          <p:nvPr/>
        </p:nvSpPr>
        <p:spPr>
          <a:xfrm>
            <a:off x="7830746" y="2675999"/>
            <a:ext cx="1071522" cy="589222"/>
          </a:xfrm>
          <a:prstGeom prst="ellipse">
            <a:avLst/>
          </a:prstGeom>
          <a:solidFill>
            <a:srgbClr val="002060"/>
          </a:solidFill>
          <a:ln w="25400" cap="flat" cmpd="sng">
            <a:solidFill>
              <a:srgbClr val="0070C0"/>
            </a:solidFill>
            <a:prstDash val="solid"/>
            <a:round/>
            <a:headEnd type="none" w="sm" len="sm"/>
            <a:tailEnd type="none" w="sm" len="sm"/>
          </a:ln>
        </p:spPr>
        <p:txBody>
          <a:bodyPr spcFirstLastPara="1" wrap="square" lIns="91425" tIns="45700" rIns="91425" bIns="45700" anchor="ctr" anchorCtr="0">
            <a:noAutofit/>
          </a:bodyPr>
          <a:lstStyle/>
          <a:p>
            <a:pPr algn="ctr">
              <a:buClr>
                <a:prstClr val="white"/>
              </a:buClr>
              <a:buSzPts val="1100"/>
            </a:pPr>
            <a:r>
              <a:rPr lang="en" sz="1100">
                <a:solidFill>
                  <a:prstClr val="white"/>
                </a:solidFill>
                <a:latin typeface="Arial"/>
                <a:ea typeface="Arial"/>
                <a:cs typeface="Arial"/>
                <a:sym typeface="Arial"/>
              </a:rPr>
              <a:t>Hepatitis B</a:t>
            </a:r>
            <a:endParaRPr sz="1400">
              <a:solidFill>
                <a:srgbClr val="000000"/>
              </a:solidFill>
              <a:latin typeface="Arial"/>
              <a:ea typeface="Arial"/>
              <a:cs typeface="Arial"/>
              <a:sym typeface="Arial"/>
            </a:endParaRPr>
          </a:p>
        </p:txBody>
      </p:sp>
      <p:sp>
        <p:nvSpPr>
          <p:cNvPr id="160" name="Google Shape;160;p24"/>
          <p:cNvSpPr/>
          <p:nvPr/>
        </p:nvSpPr>
        <p:spPr>
          <a:xfrm>
            <a:off x="4392934" y="5549884"/>
            <a:ext cx="1231829" cy="589222"/>
          </a:xfrm>
          <a:prstGeom prst="ellipse">
            <a:avLst/>
          </a:prstGeom>
          <a:solidFill>
            <a:srgbClr val="002060"/>
          </a:solidFill>
          <a:ln w="25400" cap="flat" cmpd="sng">
            <a:solidFill>
              <a:srgbClr val="0070C0"/>
            </a:solidFill>
            <a:prstDash val="solid"/>
            <a:round/>
            <a:headEnd type="none" w="sm" len="sm"/>
            <a:tailEnd type="none" w="sm" len="sm"/>
          </a:ln>
        </p:spPr>
        <p:txBody>
          <a:bodyPr spcFirstLastPara="1" wrap="square" lIns="91425" tIns="45700" rIns="91425" bIns="45700" anchor="ctr" anchorCtr="0">
            <a:noAutofit/>
          </a:bodyPr>
          <a:lstStyle/>
          <a:p>
            <a:pPr algn="ctr">
              <a:buClr>
                <a:prstClr val="white"/>
              </a:buClr>
              <a:buSzPts val="1100"/>
            </a:pPr>
            <a:r>
              <a:rPr lang="en" sz="1100">
                <a:solidFill>
                  <a:prstClr val="white"/>
                </a:solidFill>
                <a:latin typeface="Arial"/>
                <a:ea typeface="Arial"/>
                <a:cs typeface="Arial"/>
                <a:sym typeface="Arial"/>
              </a:rPr>
              <a:t>Refugee Screening Clinic</a:t>
            </a:r>
            <a:endParaRPr sz="1400">
              <a:solidFill>
                <a:srgbClr val="000000"/>
              </a:solidFill>
              <a:latin typeface="Arial"/>
              <a:ea typeface="Arial"/>
              <a:cs typeface="Arial"/>
              <a:sym typeface="Arial"/>
            </a:endParaRPr>
          </a:p>
        </p:txBody>
      </p:sp>
      <p:sp>
        <p:nvSpPr>
          <p:cNvPr id="161" name="Google Shape;161;p24"/>
          <p:cNvSpPr/>
          <p:nvPr/>
        </p:nvSpPr>
        <p:spPr>
          <a:xfrm>
            <a:off x="6698006" y="3551943"/>
            <a:ext cx="1071522" cy="589222"/>
          </a:xfrm>
          <a:prstGeom prst="ellipse">
            <a:avLst/>
          </a:prstGeom>
          <a:solidFill>
            <a:srgbClr val="002060"/>
          </a:solidFill>
          <a:ln w="25400" cap="flat" cmpd="sng">
            <a:solidFill>
              <a:srgbClr val="0070C0"/>
            </a:solidFill>
            <a:prstDash val="solid"/>
            <a:round/>
            <a:headEnd type="none" w="sm" len="sm"/>
            <a:tailEnd type="none" w="sm" len="sm"/>
          </a:ln>
        </p:spPr>
        <p:txBody>
          <a:bodyPr spcFirstLastPara="1" wrap="square" lIns="91425" tIns="45700" rIns="91425" bIns="45700" anchor="ctr" anchorCtr="0">
            <a:noAutofit/>
          </a:bodyPr>
          <a:lstStyle/>
          <a:p>
            <a:pPr algn="ctr">
              <a:buClr>
                <a:prstClr val="white"/>
              </a:buClr>
              <a:buSzPts val="1100"/>
            </a:pPr>
            <a:r>
              <a:rPr lang="en" sz="1100">
                <a:solidFill>
                  <a:prstClr val="white"/>
                </a:solidFill>
                <a:latin typeface="Arial"/>
                <a:ea typeface="Arial"/>
                <a:cs typeface="Arial"/>
                <a:sym typeface="Arial"/>
              </a:rPr>
              <a:t>Refugee PCP</a:t>
            </a:r>
            <a:endParaRPr sz="1100">
              <a:solidFill>
                <a:prstClr val="white"/>
              </a:solidFill>
              <a:latin typeface="Arial"/>
              <a:ea typeface="Arial"/>
              <a:cs typeface="Arial"/>
              <a:sym typeface="Arial"/>
            </a:endParaRPr>
          </a:p>
        </p:txBody>
      </p:sp>
      <p:sp>
        <p:nvSpPr>
          <p:cNvPr id="162" name="Google Shape;162;p24"/>
          <p:cNvSpPr/>
          <p:nvPr/>
        </p:nvSpPr>
        <p:spPr>
          <a:xfrm>
            <a:off x="3786848" y="1663953"/>
            <a:ext cx="1071522" cy="589222"/>
          </a:xfrm>
          <a:prstGeom prst="ellipse">
            <a:avLst/>
          </a:prstGeom>
          <a:solidFill>
            <a:srgbClr val="7030A0"/>
          </a:solidFill>
          <a:ln w="25400" cap="flat" cmpd="sng">
            <a:solidFill>
              <a:srgbClr val="A96DC0"/>
            </a:solidFill>
            <a:prstDash val="solid"/>
            <a:round/>
            <a:headEnd type="none" w="sm" len="sm"/>
            <a:tailEnd type="none" w="sm" len="sm"/>
          </a:ln>
        </p:spPr>
        <p:txBody>
          <a:bodyPr spcFirstLastPara="1" wrap="square" lIns="91425" tIns="45700" rIns="91425" bIns="45700" anchor="ctr" anchorCtr="0">
            <a:noAutofit/>
          </a:bodyPr>
          <a:lstStyle/>
          <a:p>
            <a:pPr algn="ctr">
              <a:buClr>
                <a:prstClr val="white"/>
              </a:buClr>
              <a:buSzPts val="1100"/>
            </a:pPr>
            <a:r>
              <a:rPr lang="en" sz="1100">
                <a:solidFill>
                  <a:prstClr val="white"/>
                </a:solidFill>
                <a:latin typeface="Arial"/>
                <a:ea typeface="Arial"/>
                <a:cs typeface="Arial"/>
                <a:sym typeface="Arial"/>
              </a:rPr>
              <a:t>Complex CM</a:t>
            </a:r>
            <a:endParaRPr sz="1400">
              <a:solidFill>
                <a:srgbClr val="000000"/>
              </a:solidFill>
              <a:latin typeface="Arial"/>
              <a:ea typeface="Arial"/>
              <a:cs typeface="Arial"/>
              <a:sym typeface="Arial"/>
            </a:endParaRPr>
          </a:p>
        </p:txBody>
      </p:sp>
      <p:sp>
        <p:nvSpPr>
          <p:cNvPr id="163" name="Google Shape;163;p24"/>
          <p:cNvSpPr/>
          <p:nvPr/>
        </p:nvSpPr>
        <p:spPr>
          <a:xfrm>
            <a:off x="7793784" y="4610677"/>
            <a:ext cx="1264715" cy="660260"/>
          </a:xfrm>
          <a:prstGeom prst="ellipse">
            <a:avLst/>
          </a:prstGeom>
          <a:solidFill>
            <a:srgbClr val="7030A0"/>
          </a:solidFill>
          <a:ln w="25400" cap="flat" cmpd="sng">
            <a:solidFill>
              <a:srgbClr val="A96DC0"/>
            </a:solidFill>
            <a:prstDash val="solid"/>
            <a:round/>
            <a:headEnd type="none" w="sm" len="sm"/>
            <a:tailEnd type="none" w="sm" len="sm"/>
          </a:ln>
        </p:spPr>
        <p:txBody>
          <a:bodyPr spcFirstLastPara="1" wrap="square" lIns="91425" tIns="45700" rIns="91425" bIns="45700" anchor="ctr" anchorCtr="0">
            <a:noAutofit/>
          </a:bodyPr>
          <a:lstStyle/>
          <a:p>
            <a:pPr algn="ctr">
              <a:buClr>
                <a:prstClr val="white"/>
              </a:buClr>
              <a:buSzPts val="1100"/>
            </a:pPr>
            <a:r>
              <a:rPr lang="en" sz="1100">
                <a:solidFill>
                  <a:prstClr val="white"/>
                </a:solidFill>
                <a:latin typeface="Arial"/>
                <a:ea typeface="Arial"/>
                <a:cs typeface="Arial"/>
                <a:sym typeface="Arial"/>
              </a:rPr>
              <a:t>Mental Health Counseling</a:t>
            </a:r>
            <a:endParaRPr sz="1100">
              <a:solidFill>
                <a:prstClr val="white"/>
              </a:solidFill>
              <a:latin typeface="Arial"/>
              <a:ea typeface="Arial"/>
              <a:cs typeface="Arial"/>
              <a:sym typeface="Arial"/>
            </a:endParaRPr>
          </a:p>
        </p:txBody>
      </p:sp>
      <p:sp>
        <p:nvSpPr>
          <p:cNvPr id="164" name="Google Shape;164;p24"/>
          <p:cNvSpPr/>
          <p:nvPr/>
        </p:nvSpPr>
        <p:spPr>
          <a:xfrm>
            <a:off x="214075" y="2562709"/>
            <a:ext cx="1071522" cy="589222"/>
          </a:xfrm>
          <a:prstGeom prst="ellipse">
            <a:avLst/>
          </a:prstGeom>
          <a:solidFill>
            <a:srgbClr val="C000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algn="ctr">
              <a:buClr>
                <a:prstClr val="white"/>
              </a:buClr>
              <a:buSzPts val="1100"/>
            </a:pPr>
            <a:r>
              <a:rPr lang="en" sz="1100">
                <a:solidFill>
                  <a:prstClr val="white"/>
                </a:solidFill>
                <a:latin typeface="Arial"/>
                <a:ea typeface="Arial"/>
                <a:cs typeface="Arial"/>
                <a:sym typeface="Arial"/>
              </a:rPr>
              <a:t>Faculty Meeting</a:t>
            </a:r>
            <a:endParaRPr sz="1400">
              <a:solidFill>
                <a:srgbClr val="000000"/>
              </a:solidFill>
              <a:latin typeface="Arial"/>
              <a:ea typeface="Arial"/>
              <a:cs typeface="Arial"/>
              <a:sym typeface="Arial"/>
            </a:endParaRPr>
          </a:p>
        </p:txBody>
      </p:sp>
      <p:sp>
        <p:nvSpPr>
          <p:cNvPr id="165" name="Google Shape;165;p24"/>
          <p:cNvSpPr/>
          <p:nvPr/>
        </p:nvSpPr>
        <p:spPr>
          <a:xfrm>
            <a:off x="1285597" y="2170736"/>
            <a:ext cx="1171156" cy="607329"/>
          </a:xfrm>
          <a:prstGeom prst="ellipse">
            <a:avLst/>
          </a:prstGeom>
          <a:solidFill>
            <a:srgbClr val="C000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algn="ctr">
              <a:buClr>
                <a:prstClr val="white"/>
              </a:buClr>
              <a:buSzPts val="1100"/>
            </a:pPr>
            <a:r>
              <a:rPr lang="en" sz="1100">
                <a:solidFill>
                  <a:prstClr val="white"/>
                </a:solidFill>
                <a:latin typeface="Arial"/>
                <a:ea typeface="Arial"/>
                <a:cs typeface="Arial"/>
                <a:sym typeface="Arial"/>
              </a:rPr>
              <a:t>Ethnomed</a:t>
            </a:r>
            <a:endParaRPr sz="1100">
              <a:solidFill>
                <a:prstClr val="white"/>
              </a:solidFill>
              <a:latin typeface="Arial"/>
              <a:ea typeface="Arial"/>
              <a:cs typeface="Arial"/>
              <a:sym typeface="Arial"/>
            </a:endParaRPr>
          </a:p>
        </p:txBody>
      </p:sp>
      <p:sp>
        <p:nvSpPr>
          <p:cNvPr id="166" name="Google Shape;166;p24"/>
          <p:cNvSpPr/>
          <p:nvPr/>
        </p:nvSpPr>
        <p:spPr>
          <a:xfrm>
            <a:off x="2372221" y="2638964"/>
            <a:ext cx="1306813" cy="778409"/>
          </a:xfrm>
          <a:prstGeom prst="ellipse">
            <a:avLst/>
          </a:prstGeom>
          <a:solidFill>
            <a:srgbClr val="C000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algn="ctr">
              <a:buClr>
                <a:prstClr val="white"/>
              </a:buClr>
              <a:buSzPts val="1100"/>
            </a:pPr>
            <a:r>
              <a:rPr lang="en" sz="1100">
                <a:solidFill>
                  <a:prstClr val="white"/>
                </a:solidFill>
                <a:latin typeface="Arial"/>
                <a:ea typeface="Arial"/>
                <a:cs typeface="Arial"/>
                <a:sym typeface="Arial"/>
              </a:rPr>
              <a:t>Interpreters</a:t>
            </a:r>
            <a:endParaRPr sz="1400">
              <a:solidFill>
                <a:srgbClr val="000000"/>
              </a:solidFill>
              <a:latin typeface="Arial"/>
              <a:ea typeface="Arial"/>
              <a:cs typeface="Arial"/>
              <a:sym typeface="Arial"/>
            </a:endParaRPr>
          </a:p>
        </p:txBody>
      </p:sp>
      <p:sp>
        <p:nvSpPr>
          <p:cNvPr id="167" name="Google Shape;167;p24"/>
          <p:cNvSpPr/>
          <p:nvPr/>
        </p:nvSpPr>
        <p:spPr>
          <a:xfrm>
            <a:off x="158789" y="3846008"/>
            <a:ext cx="1279018" cy="601354"/>
          </a:xfrm>
          <a:prstGeom prst="ellipse">
            <a:avLst/>
          </a:prstGeom>
          <a:solidFill>
            <a:srgbClr val="C000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algn="ctr">
              <a:buClr>
                <a:prstClr val="white"/>
              </a:buClr>
              <a:buSzPts val="1100"/>
            </a:pPr>
            <a:r>
              <a:rPr lang="en" sz="1100">
                <a:solidFill>
                  <a:prstClr val="white"/>
                </a:solidFill>
                <a:latin typeface="Arial"/>
                <a:ea typeface="Arial"/>
                <a:cs typeface="Arial"/>
                <a:sym typeface="Arial"/>
              </a:rPr>
              <a:t>VOLAG Orientation</a:t>
            </a:r>
            <a:endParaRPr sz="1100">
              <a:solidFill>
                <a:prstClr val="white"/>
              </a:solidFill>
              <a:latin typeface="Arial"/>
              <a:ea typeface="Arial"/>
              <a:cs typeface="Arial"/>
              <a:sym typeface="Arial"/>
            </a:endParaRPr>
          </a:p>
        </p:txBody>
      </p:sp>
      <p:sp>
        <p:nvSpPr>
          <p:cNvPr id="168" name="Google Shape;168;p24"/>
          <p:cNvSpPr txBox="1"/>
          <p:nvPr/>
        </p:nvSpPr>
        <p:spPr>
          <a:xfrm>
            <a:off x="158789" y="6206970"/>
            <a:ext cx="9252362" cy="523220"/>
          </a:xfrm>
          <a:prstGeom prst="rect">
            <a:avLst/>
          </a:prstGeom>
          <a:noFill/>
          <a:ln>
            <a:noFill/>
          </a:ln>
        </p:spPr>
        <p:txBody>
          <a:bodyPr spcFirstLastPara="1" wrap="square" lIns="91425" tIns="45700" rIns="91425" bIns="45700" anchor="t" anchorCtr="0">
            <a:noAutofit/>
          </a:bodyPr>
          <a:lstStyle/>
          <a:p>
            <a:pPr>
              <a:buClr>
                <a:srgbClr val="C00000"/>
              </a:buClr>
              <a:buSzPts val="1400"/>
            </a:pPr>
            <a:r>
              <a:rPr lang="en" sz="1400" b="1">
                <a:solidFill>
                  <a:srgbClr val="C00000"/>
                </a:solidFill>
                <a:latin typeface="Arial"/>
                <a:ea typeface="Arial"/>
                <a:cs typeface="Arial"/>
                <a:sym typeface="Arial"/>
              </a:rPr>
              <a:t>Cultural Understanding/Background  </a:t>
            </a:r>
            <a:r>
              <a:rPr lang="en" sz="1400" b="1">
                <a:solidFill>
                  <a:srgbClr val="7BA79D"/>
                </a:solidFill>
                <a:latin typeface="Arial"/>
                <a:ea typeface="Arial"/>
                <a:cs typeface="Arial"/>
                <a:sym typeface="Arial"/>
              </a:rPr>
              <a:t>Refugee Process </a:t>
            </a:r>
            <a:r>
              <a:rPr lang="en" sz="1400" b="1">
                <a:solidFill>
                  <a:srgbClr val="002060"/>
                </a:solidFill>
                <a:latin typeface="Arial"/>
                <a:ea typeface="Arial"/>
                <a:cs typeface="Arial"/>
                <a:sym typeface="Arial"/>
              </a:rPr>
              <a:t>Clinical Experiences </a:t>
            </a:r>
            <a:r>
              <a:rPr lang="en" sz="1400" b="1">
                <a:solidFill>
                  <a:srgbClr val="7030A0"/>
                </a:solidFill>
                <a:latin typeface="Arial"/>
                <a:ea typeface="Arial"/>
                <a:cs typeface="Arial"/>
                <a:sym typeface="Arial"/>
              </a:rPr>
              <a:t>Mental Health Experiences</a:t>
            </a:r>
            <a:endParaRPr sz="1400" b="1">
              <a:solidFill>
                <a:srgbClr val="7030A0"/>
              </a:solidFill>
              <a:latin typeface="Arial"/>
              <a:ea typeface="Arial"/>
              <a:cs typeface="Arial"/>
              <a:sym typeface="Arial"/>
            </a:endParaRPr>
          </a:p>
          <a:p>
            <a:pPr>
              <a:buClr>
                <a:srgbClr val="002060"/>
              </a:buClr>
              <a:buSzPts val="1400"/>
            </a:pPr>
            <a:r>
              <a:rPr lang="en" sz="1400" b="1" u="sng">
                <a:solidFill>
                  <a:srgbClr val="002060"/>
                </a:solidFill>
                <a:latin typeface="Arial"/>
                <a:ea typeface="Arial"/>
                <a:cs typeface="Arial"/>
                <a:sym typeface="Arial"/>
              </a:rPr>
              <a:t> </a:t>
            </a:r>
            <a:endParaRPr sz="1400" b="1" u="sng">
              <a:solidFill>
                <a:srgbClr val="002060"/>
              </a:solidFill>
              <a:latin typeface="Arial"/>
              <a:ea typeface="Arial"/>
              <a:cs typeface="Arial"/>
              <a:sym typeface="Arial"/>
            </a:endParaRPr>
          </a:p>
        </p:txBody>
      </p:sp>
      <p:sp>
        <p:nvSpPr>
          <p:cNvPr id="169" name="Google Shape;169;p24"/>
          <p:cNvSpPr/>
          <p:nvPr/>
        </p:nvSpPr>
        <p:spPr>
          <a:xfrm>
            <a:off x="5825903" y="2465513"/>
            <a:ext cx="1071522" cy="589222"/>
          </a:xfrm>
          <a:prstGeom prst="ellipse">
            <a:avLst/>
          </a:prstGeom>
          <a:solidFill>
            <a:srgbClr val="002060"/>
          </a:solidFill>
          <a:ln w="25400" cap="flat" cmpd="sng">
            <a:solidFill>
              <a:srgbClr val="0070C0"/>
            </a:solidFill>
            <a:prstDash val="solid"/>
            <a:round/>
            <a:headEnd type="none" w="sm" len="sm"/>
            <a:tailEnd type="none" w="sm" len="sm"/>
          </a:ln>
        </p:spPr>
        <p:txBody>
          <a:bodyPr spcFirstLastPara="1" wrap="square" lIns="91425" tIns="45700" rIns="91425" bIns="45700" anchor="ctr" anchorCtr="0">
            <a:noAutofit/>
          </a:bodyPr>
          <a:lstStyle/>
          <a:p>
            <a:pPr algn="ctr">
              <a:buClr>
                <a:prstClr val="white"/>
              </a:buClr>
              <a:buSzPts val="1100"/>
            </a:pPr>
            <a:r>
              <a:rPr lang="en" sz="1100">
                <a:solidFill>
                  <a:prstClr val="white"/>
                </a:solidFill>
                <a:latin typeface="Arial"/>
                <a:ea typeface="Arial"/>
                <a:cs typeface="Arial"/>
                <a:sym typeface="Arial"/>
              </a:rPr>
              <a:t>Pain Group</a:t>
            </a:r>
            <a:endParaRPr sz="1100">
              <a:solidFill>
                <a:prstClr val="white"/>
              </a:solidFill>
              <a:latin typeface="Arial"/>
              <a:ea typeface="Arial"/>
              <a:cs typeface="Arial"/>
              <a:sym typeface="Arial"/>
            </a:endParaRPr>
          </a:p>
        </p:txBody>
      </p:sp>
      <p:sp>
        <p:nvSpPr>
          <p:cNvPr id="34" name="Title 1">
            <a:extLst>
              <a:ext uri="{FF2B5EF4-FFF2-40B4-BE49-F238E27FC236}">
                <a16:creationId xmlns="" xmlns:a16="http://schemas.microsoft.com/office/drawing/2014/main" id="{5E369095-0067-C44A-98DA-6AD84DB54B13}"/>
              </a:ext>
            </a:extLst>
          </p:cNvPr>
          <p:cNvSpPr>
            <a:spLocks noGrp="1"/>
          </p:cNvSpPr>
          <p:nvPr>
            <p:ph type="title"/>
          </p:nvPr>
        </p:nvSpPr>
        <p:spPr>
          <a:xfrm>
            <a:off x="612648" y="228600"/>
            <a:ext cx="8153400" cy="990600"/>
          </a:xfrm>
        </p:spPr>
        <p:txBody>
          <a:bodyPr/>
          <a:lstStyle/>
          <a:p>
            <a:r>
              <a:rPr lang="en-US" dirty="0"/>
              <a:t>Elective Curriculum </a:t>
            </a:r>
          </a:p>
        </p:txBody>
      </p:sp>
    </p:spTree>
    <p:extLst>
      <p:ext uri="{BB962C8B-B14F-4D97-AF65-F5344CB8AC3E}">
        <p14:creationId xmlns:p14="http://schemas.microsoft.com/office/powerpoint/2010/main" val="34949365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4"/>
                                        </p:tgtEl>
                                        <p:attrNameLst>
                                          <p:attrName>style.visibility</p:attrName>
                                        </p:attrNameLst>
                                      </p:cBhvr>
                                      <p:to>
                                        <p:strVal val="visible"/>
                                      </p:to>
                                    </p:set>
                                    <p:anim calcmode="lin" valueType="num">
                                      <p:cBhvr additive="base">
                                        <p:cTn id="7" dur="500"/>
                                        <p:tgtEl>
                                          <p:spTgt spid="164"/>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165"/>
                                        </p:tgtEl>
                                        <p:attrNameLst>
                                          <p:attrName>style.visibility</p:attrName>
                                        </p:attrNameLst>
                                      </p:cBhvr>
                                      <p:to>
                                        <p:strVal val="visible"/>
                                      </p:to>
                                    </p:set>
                                    <p:anim calcmode="lin" valueType="num">
                                      <p:cBhvr additive="base">
                                        <p:cTn id="10" dur="500"/>
                                        <p:tgtEl>
                                          <p:spTgt spid="165"/>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166"/>
                                        </p:tgtEl>
                                        <p:attrNameLst>
                                          <p:attrName>style.visibility</p:attrName>
                                        </p:attrNameLst>
                                      </p:cBhvr>
                                      <p:to>
                                        <p:strVal val="visible"/>
                                      </p:to>
                                    </p:set>
                                    <p:anim calcmode="lin" valueType="num">
                                      <p:cBhvr additive="base">
                                        <p:cTn id="13" dur="500"/>
                                        <p:tgtEl>
                                          <p:spTgt spid="166"/>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67"/>
                                        </p:tgtEl>
                                        <p:attrNameLst>
                                          <p:attrName>style.visibility</p:attrName>
                                        </p:attrNameLst>
                                      </p:cBhvr>
                                      <p:to>
                                        <p:strVal val="visible"/>
                                      </p:to>
                                    </p:set>
                                    <p:anim calcmode="lin" valueType="num">
                                      <p:cBhvr additive="base">
                                        <p:cTn id="16" dur="500"/>
                                        <p:tgtEl>
                                          <p:spTgt spid="16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56"/>
                                        </p:tgtEl>
                                        <p:attrNameLst>
                                          <p:attrName>style.visibility</p:attrName>
                                        </p:attrNameLst>
                                      </p:cBhvr>
                                      <p:to>
                                        <p:strVal val="visible"/>
                                      </p:to>
                                    </p:set>
                                    <p:anim calcmode="lin" valueType="num">
                                      <p:cBhvr additive="base">
                                        <p:cTn id="21" dur="500"/>
                                        <p:tgtEl>
                                          <p:spTgt spid="156"/>
                                        </p:tgtEl>
                                        <p:attrNameLst>
                                          <p:attrName>ppt_y</p:attrName>
                                        </p:attrNameLst>
                                      </p:cBhvr>
                                      <p:tavLst>
                                        <p:tav tm="0">
                                          <p:val>
                                            <p:strVal val="#ppt_y+1"/>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157"/>
                                        </p:tgtEl>
                                        <p:attrNameLst>
                                          <p:attrName>style.visibility</p:attrName>
                                        </p:attrNameLst>
                                      </p:cBhvr>
                                      <p:to>
                                        <p:strVal val="visible"/>
                                      </p:to>
                                    </p:set>
                                    <p:anim calcmode="lin" valueType="num">
                                      <p:cBhvr additive="base">
                                        <p:cTn id="24" dur="500"/>
                                        <p:tgtEl>
                                          <p:spTgt spid="15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58"/>
                                        </p:tgtEl>
                                        <p:attrNameLst>
                                          <p:attrName>style.visibility</p:attrName>
                                        </p:attrNameLst>
                                      </p:cBhvr>
                                      <p:to>
                                        <p:strVal val="visible"/>
                                      </p:to>
                                    </p:set>
                                    <p:anim calcmode="lin" valueType="num">
                                      <p:cBhvr additive="base">
                                        <p:cTn id="29" dur="500"/>
                                        <p:tgtEl>
                                          <p:spTgt spid="158"/>
                                        </p:tgtEl>
                                        <p:attrNameLst>
                                          <p:attrName>ppt_y</p:attrName>
                                        </p:attrNameLst>
                                      </p:cBhvr>
                                      <p:tavLst>
                                        <p:tav tm="0">
                                          <p:val>
                                            <p:strVal val="#ppt_y+1"/>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159"/>
                                        </p:tgtEl>
                                        <p:attrNameLst>
                                          <p:attrName>style.visibility</p:attrName>
                                        </p:attrNameLst>
                                      </p:cBhvr>
                                      <p:to>
                                        <p:strVal val="visible"/>
                                      </p:to>
                                    </p:set>
                                    <p:anim calcmode="lin" valueType="num">
                                      <p:cBhvr additive="base">
                                        <p:cTn id="32" dur="500"/>
                                        <p:tgtEl>
                                          <p:spTgt spid="159"/>
                                        </p:tgtEl>
                                        <p:attrNameLst>
                                          <p:attrName>ppt_y</p:attrName>
                                        </p:attrNameLst>
                                      </p:cBhvr>
                                      <p:tavLst>
                                        <p:tav tm="0">
                                          <p:val>
                                            <p:strVal val="#ppt_y+1"/>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61"/>
                                        </p:tgtEl>
                                        <p:attrNameLst>
                                          <p:attrName>style.visibility</p:attrName>
                                        </p:attrNameLst>
                                      </p:cBhvr>
                                      <p:to>
                                        <p:strVal val="visible"/>
                                      </p:to>
                                    </p:set>
                                    <p:anim calcmode="lin" valueType="num">
                                      <p:cBhvr additive="base">
                                        <p:cTn id="35" dur="500"/>
                                        <p:tgtEl>
                                          <p:spTgt spid="161"/>
                                        </p:tgtEl>
                                        <p:attrNameLst>
                                          <p:attrName>ppt_y</p:attrName>
                                        </p:attrNameLst>
                                      </p:cBhvr>
                                      <p:tavLst>
                                        <p:tav tm="0">
                                          <p:val>
                                            <p:strVal val="#ppt_y+1"/>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160"/>
                                        </p:tgtEl>
                                        <p:attrNameLst>
                                          <p:attrName>style.visibility</p:attrName>
                                        </p:attrNameLst>
                                      </p:cBhvr>
                                      <p:to>
                                        <p:strVal val="visible"/>
                                      </p:to>
                                    </p:set>
                                    <p:anim calcmode="lin" valueType="num">
                                      <p:cBhvr additive="base">
                                        <p:cTn id="38" dur="500"/>
                                        <p:tgtEl>
                                          <p:spTgt spid="160"/>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62"/>
                                        </p:tgtEl>
                                        <p:attrNameLst>
                                          <p:attrName>style.visibility</p:attrName>
                                        </p:attrNameLst>
                                      </p:cBhvr>
                                      <p:to>
                                        <p:strVal val="visible"/>
                                      </p:to>
                                    </p:set>
                                    <p:anim calcmode="lin" valueType="num">
                                      <p:cBhvr additive="base">
                                        <p:cTn id="43" dur="500"/>
                                        <p:tgtEl>
                                          <p:spTgt spid="162"/>
                                        </p:tgtEl>
                                        <p:attrNameLst>
                                          <p:attrName>ppt_y</p:attrName>
                                        </p:attrNameLst>
                                      </p:cBhvr>
                                      <p:tavLst>
                                        <p:tav tm="0">
                                          <p:val>
                                            <p:strVal val="#ppt_y+1"/>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163"/>
                                        </p:tgtEl>
                                        <p:attrNameLst>
                                          <p:attrName>style.visibility</p:attrName>
                                        </p:attrNameLst>
                                      </p:cBhvr>
                                      <p:to>
                                        <p:strVal val="visible"/>
                                      </p:to>
                                    </p:set>
                                    <p:anim calcmode="lin" valueType="num">
                                      <p:cBhvr additive="base">
                                        <p:cTn id="46" dur="500"/>
                                        <p:tgtEl>
                                          <p:spTgt spid="163"/>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69"/>
                                        </p:tgtEl>
                                        <p:attrNameLst>
                                          <p:attrName>style.visibility</p:attrName>
                                        </p:attrNameLst>
                                      </p:cBhvr>
                                      <p:to>
                                        <p:strVal val="visible"/>
                                      </p:to>
                                    </p:set>
                                    <p:anim calcmode="lin" valueType="num">
                                      <p:cBhvr additive="base">
                                        <p:cTn id="51" dur="500"/>
                                        <p:tgtEl>
                                          <p:spTgt spid="16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1" name="Google Shape;131;p23"/>
          <p:cNvSpPr txBox="1">
            <a:spLocks noGrp="1"/>
          </p:cNvSpPr>
          <p:nvPr>
            <p:ph type="body" idx="1"/>
          </p:nvPr>
        </p:nvSpPr>
        <p:spPr>
          <a:xfrm>
            <a:off x="468130" y="1618497"/>
            <a:ext cx="3999900" cy="3416400"/>
          </a:xfrm>
          <a:prstGeom prst="rect">
            <a:avLst/>
          </a:prstGeom>
          <a:noFill/>
          <a:ln>
            <a:noFill/>
          </a:ln>
        </p:spPr>
        <p:txBody>
          <a:bodyPr spcFirstLastPara="1" vert="horz" wrap="square" lIns="91425" tIns="91425" rIns="91425" bIns="91425" anchor="t" anchorCtr="0">
            <a:noAutofit/>
          </a:bodyPr>
          <a:lstStyle/>
          <a:p>
            <a:pPr marL="0" indent="0">
              <a:lnSpc>
                <a:spcPct val="100000"/>
              </a:lnSpc>
            </a:pPr>
            <a:r>
              <a:rPr lang="en" b="1" u="sng" dirty="0">
                <a:solidFill>
                  <a:srgbClr val="C00000"/>
                </a:solidFill>
              </a:rPr>
              <a:t>Cultural Understanding/Background</a:t>
            </a:r>
            <a:endParaRPr dirty="0"/>
          </a:p>
          <a:p>
            <a:pPr marL="0" indent="0">
              <a:lnSpc>
                <a:spcPct val="100000"/>
              </a:lnSpc>
            </a:pPr>
            <a:r>
              <a:rPr lang="en" dirty="0"/>
              <a:t>Meet with Faculty Lead</a:t>
            </a:r>
            <a:endParaRPr dirty="0"/>
          </a:p>
          <a:p>
            <a:pPr marL="0" indent="0">
              <a:lnSpc>
                <a:spcPct val="100000"/>
              </a:lnSpc>
            </a:pPr>
            <a:r>
              <a:rPr lang="en" dirty="0" err="1"/>
              <a:t>Ethnomed</a:t>
            </a:r>
            <a:endParaRPr dirty="0"/>
          </a:p>
          <a:p>
            <a:pPr marL="0" indent="0">
              <a:lnSpc>
                <a:spcPct val="100000"/>
              </a:lnSpc>
            </a:pPr>
            <a:r>
              <a:rPr lang="en" dirty="0"/>
              <a:t>Meeting with interpreters/cultural mediators</a:t>
            </a:r>
            <a:endParaRPr dirty="0"/>
          </a:p>
          <a:p>
            <a:pPr marL="0" indent="0">
              <a:lnSpc>
                <a:spcPct val="100000"/>
              </a:lnSpc>
            </a:pPr>
            <a:r>
              <a:rPr lang="en" dirty="0"/>
              <a:t>VOLAG Orientation of newly arrived refugees</a:t>
            </a:r>
            <a:endParaRPr dirty="0"/>
          </a:p>
          <a:p>
            <a:pPr marL="0" indent="0">
              <a:lnSpc>
                <a:spcPct val="100000"/>
              </a:lnSpc>
            </a:pPr>
            <a:r>
              <a:rPr lang="en" dirty="0"/>
              <a:t>(Ethnic specific community based organizations)</a:t>
            </a:r>
            <a:endParaRPr dirty="0"/>
          </a:p>
          <a:p>
            <a:pPr marL="0" indent="0">
              <a:lnSpc>
                <a:spcPct val="100000"/>
              </a:lnSpc>
            </a:pPr>
            <a:endParaRPr dirty="0"/>
          </a:p>
          <a:p>
            <a:pPr marL="0" indent="0"/>
            <a:r>
              <a:rPr lang="en" b="1" u="sng" dirty="0">
                <a:solidFill>
                  <a:schemeClr val="accent5"/>
                </a:solidFill>
              </a:rPr>
              <a:t>Refugee Process</a:t>
            </a:r>
            <a:endParaRPr dirty="0"/>
          </a:p>
          <a:p>
            <a:pPr marL="0" indent="0"/>
            <a:r>
              <a:rPr lang="en" dirty="0"/>
              <a:t>VOLAG Case Managers </a:t>
            </a:r>
            <a:endParaRPr dirty="0"/>
          </a:p>
          <a:p>
            <a:pPr marL="0" indent="0">
              <a:buClr>
                <a:schemeClr val="dk1"/>
              </a:buClr>
            </a:pPr>
            <a:r>
              <a:rPr lang="en" dirty="0"/>
              <a:t>Department of Health Refugee Coordinator</a:t>
            </a:r>
            <a:endParaRPr dirty="0"/>
          </a:p>
          <a:p>
            <a:pPr marL="0" indent="0">
              <a:lnSpc>
                <a:spcPct val="100000"/>
              </a:lnSpc>
            </a:pPr>
            <a:endParaRPr b="1" u="sng" dirty="0">
              <a:solidFill>
                <a:srgbClr val="002060"/>
              </a:solidFill>
            </a:endParaRPr>
          </a:p>
          <a:p>
            <a:pPr marL="0" indent="0">
              <a:lnSpc>
                <a:spcPct val="100000"/>
              </a:lnSpc>
            </a:pPr>
            <a:r>
              <a:rPr lang="en" b="1" u="sng" dirty="0">
                <a:solidFill>
                  <a:srgbClr val="002060"/>
                </a:solidFill>
              </a:rPr>
              <a:t>Clinical Experiences </a:t>
            </a:r>
            <a:endParaRPr b="1" u="sng" dirty="0">
              <a:solidFill>
                <a:srgbClr val="002060"/>
              </a:solidFill>
            </a:endParaRPr>
          </a:p>
          <a:p>
            <a:pPr marL="0" indent="0">
              <a:lnSpc>
                <a:spcPct val="100000"/>
              </a:lnSpc>
            </a:pPr>
            <a:r>
              <a:rPr lang="en" dirty="0"/>
              <a:t>TB</a:t>
            </a:r>
            <a:endParaRPr dirty="0"/>
          </a:p>
          <a:p>
            <a:pPr marL="0" indent="0">
              <a:lnSpc>
                <a:spcPct val="100000"/>
              </a:lnSpc>
            </a:pPr>
            <a:r>
              <a:rPr lang="en" dirty="0"/>
              <a:t>Hep B</a:t>
            </a:r>
            <a:endParaRPr dirty="0"/>
          </a:p>
          <a:p>
            <a:pPr marL="0" indent="0">
              <a:lnSpc>
                <a:spcPct val="100000"/>
              </a:lnSpc>
            </a:pPr>
            <a:r>
              <a:rPr lang="en" dirty="0"/>
              <a:t>Refugee screening clinic</a:t>
            </a:r>
            <a:endParaRPr dirty="0"/>
          </a:p>
          <a:p>
            <a:pPr marL="0" indent="0">
              <a:lnSpc>
                <a:spcPct val="100000"/>
              </a:lnSpc>
            </a:pPr>
            <a:r>
              <a:rPr lang="en" dirty="0"/>
              <a:t>Refugee primary care clinic</a:t>
            </a:r>
            <a:endParaRPr dirty="0"/>
          </a:p>
          <a:p>
            <a:pPr marL="0" indent="0">
              <a:lnSpc>
                <a:spcPct val="100000"/>
              </a:lnSpc>
            </a:pPr>
            <a:r>
              <a:rPr lang="en" dirty="0"/>
              <a:t>Somali Women’s Chronic Pain Group</a:t>
            </a:r>
            <a:endParaRPr dirty="0"/>
          </a:p>
          <a:p>
            <a:pPr marL="0" indent="0">
              <a:lnSpc>
                <a:spcPct val="100000"/>
              </a:lnSpc>
            </a:pPr>
            <a:endParaRPr b="1" u="sng" dirty="0"/>
          </a:p>
          <a:p>
            <a:pPr marL="0" indent="0">
              <a:lnSpc>
                <a:spcPct val="100000"/>
              </a:lnSpc>
            </a:pPr>
            <a:endParaRPr dirty="0"/>
          </a:p>
          <a:p>
            <a:pPr marL="0" indent="0"/>
            <a:endParaRPr dirty="0"/>
          </a:p>
        </p:txBody>
      </p:sp>
      <p:sp>
        <p:nvSpPr>
          <p:cNvPr id="132" name="Google Shape;132;p23"/>
          <p:cNvSpPr txBox="1">
            <a:spLocks noGrp="1"/>
          </p:cNvSpPr>
          <p:nvPr>
            <p:ph type="body" idx="2"/>
          </p:nvPr>
        </p:nvSpPr>
        <p:spPr>
          <a:xfrm>
            <a:off x="4832400" y="1802738"/>
            <a:ext cx="3999900" cy="3416400"/>
          </a:xfrm>
          <a:prstGeom prst="rect">
            <a:avLst/>
          </a:prstGeom>
          <a:noFill/>
          <a:ln>
            <a:noFill/>
          </a:ln>
        </p:spPr>
        <p:txBody>
          <a:bodyPr spcFirstLastPara="1" vert="horz" wrap="square" lIns="91425" tIns="91425" rIns="91425" bIns="91425" anchor="t" anchorCtr="0">
            <a:noAutofit/>
          </a:bodyPr>
          <a:lstStyle/>
          <a:p>
            <a:pPr marL="0" indent="0">
              <a:lnSpc>
                <a:spcPct val="100000"/>
              </a:lnSpc>
            </a:pPr>
            <a:r>
              <a:rPr lang="en" b="1" u="sng">
                <a:solidFill>
                  <a:srgbClr val="7030A0"/>
                </a:solidFill>
              </a:rPr>
              <a:t>Mental Health Experiences</a:t>
            </a:r>
            <a:endParaRPr b="1" u="sng">
              <a:solidFill>
                <a:srgbClr val="7030A0"/>
              </a:solidFill>
            </a:endParaRPr>
          </a:p>
          <a:p>
            <a:pPr marL="0" indent="0">
              <a:lnSpc>
                <a:spcPct val="100000"/>
              </a:lnSpc>
            </a:pPr>
            <a:r>
              <a:rPr lang="en"/>
              <a:t>Community-based refugee focused mental health clinic</a:t>
            </a:r>
            <a:endParaRPr/>
          </a:p>
          <a:p>
            <a:pPr marL="0" indent="0">
              <a:lnSpc>
                <a:spcPct val="100000"/>
              </a:lnSpc>
            </a:pPr>
            <a:r>
              <a:rPr lang="en"/>
              <a:t>Case management for complex families</a:t>
            </a:r>
            <a:endParaRPr/>
          </a:p>
          <a:p>
            <a:pPr marL="0" indent="0"/>
            <a:endParaRPr/>
          </a:p>
          <a:p>
            <a:pPr marL="0" indent="0">
              <a:buClr>
                <a:schemeClr val="dk1"/>
              </a:buClr>
            </a:pPr>
            <a:r>
              <a:rPr lang="en" b="1" u="sng"/>
              <a:t>Asylum/Legal process</a:t>
            </a:r>
            <a:endParaRPr/>
          </a:p>
          <a:p>
            <a:pPr marL="0" indent="0"/>
            <a:r>
              <a:rPr lang="en"/>
              <a:t>Asylum Evaluation</a:t>
            </a:r>
            <a:endParaRPr/>
          </a:p>
          <a:p>
            <a:pPr marL="0" indent="0"/>
            <a:r>
              <a:rPr lang="en"/>
              <a:t>Meet with immigration legal aid lawyer</a:t>
            </a:r>
            <a:endParaRPr/>
          </a:p>
          <a:p>
            <a:pPr marL="0" indent="0"/>
            <a:endParaRPr/>
          </a:p>
          <a:p>
            <a:pPr marL="0" indent="0"/>
            <a:endParaRPr/>
          </a:p>
          <a:p>
            <a:pPr marL="0" indent="0"/>
            <a:endParaRPr/>
          </a:p>
          <a:p>
            <a:pPr marL="0" indent="0"/>
            <a:endParaRPr/>
          </a:p>
          <a:p>
            <a:pPr marL="0" indent="0">
              <a:buClr>
                <a:schemeClr val="dk1"/>
              </a:buClr>
            </a:pPr>
            <a:endParaRPr/>
          </a:p>
          <a:p>
            <a:pPr marL="0" indent="0">
              <a:buClr>
                <a:schemeClr val="dk1"/>
              </a:buClr>
            </a:pPr>
            <a:endParaRPr/>
          </a:p>
        </p:txBody>
      </p:sp>
      <p:sp>
        <p:nvSpPr>
          <p:cNvPr id="7" name="Title 1">
            <a:extLst>
              <a:ext uri="{FF2B5EF4-FFF2-40B4-BE49-F238E27FC236}">
                <a16:creationId xmlns="" xmlns:a16="http://schemas.microsoft.com/office/drawing/2014/main" id="{58788437-936A-1B45-8B44-1766D7C19753}"/>
              </a:ext>
            </a:extLst>
          </p:cNvPr>
          <p:cNvSpPr txBox="1">
            <a:spLocks/>
          </p:cNvSpPr>
          <p:nvPr/>
        </p:nvSpPr>
        <p:spPr>
          <a:xfrm>
            <a:off x="278160" y="190995"/>
            <a:ext cx="8153400" cy="990600"/>
          </a:xfrm>
          <a:prstGeom prst="rect">
            <a:avLst/>
          </a:prstGeom>
        </p:spPr>
        <p:txBody>
          <a:bodyPr vert="horz" anchor="ctr">
            <a:normAutofit/>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en-US" dirty="0">
                <a:solidFill>
                  <a:srgbClr val="775F55"/>
                </a:solidFill>
                <a:latin typeface="Tw Cen MT"/>
              </a:rPr>
              <a:t>Elective curriculum </a:t>
            </a:r>
          </a:p>
        </p:txBody>
      </p:sp>
    </p:spTree>
    <p:extLst>
      <p:ext uri="{BB962C8B-B14F-4D97-AF65-F5344CB8AC3E}">
        <p14:creationId xmlns:p14="http://schemas.microsoft.com/office/powerpoint/2010/main" val="2548728837"/>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354311"/>
            <a:ext cx="8520600" cy="763600"/>
          </a:xfrm>
        </p:spPr>
        <p:txBody>
          <a:bodyPr>
            <a:noAutofit/>
          </a:bodyPr>
          <a:lstStyle/>
          <a:p>
            <a:r>
              <a:rPr lang="en-US" sz="4400" dirty="0" smtClean="0">
                <a:solidFill>
                  <a:schemeClr val="bg1">
                    <a:lumMod val="50000"/>
                  </a:schemeClr>
                </a:solidFill>
                <a:latin typeface="+mn-lt"/>
              </a:rPr>
              <a:t>Refugee Clinic at </a:t>
            </a:r>
            <a:r>
              <a:rPr lang="en-US" sz="4400" dirty="0" err="1" smtClean="0">
                <a:solidFill>
                  <a:schemeClr val="bg1">
                    <a:lumMod val="50000"/>
                  </a:schemeClr>
                </a:solidFill>
                <a:latin typeface="+mn-lt"/>
              </a:rPr>
              <a:t>HealthPoint</a:t>
            </a:r>
            <a:endParaRPr lang="en-US" sz="4400" dirty="0">
              <a:solidFill>
                <a:schemeClr val="bg1">
                  <a:lumMod val="50000"/>
                </a:schemeClr>
              </a:solidFill>
              <a:latin typeface="+mn-lt"/>
            </a:endParaRPr>
          </a:p>
        </p:txBody>
      </p:sp>
      <p:sp>
        <p:nvSpPr>
          <p:cNvPr id="3" name="Text Placeholder 2"/>
          <p:cNvSpPr>
            <a:spLocks noGrp="1"/>
          </p:cNvSpPr>
          <p:nvPr>
            <p:ph type="body" idx="1"/>
          </p:nvPr>
        </p:nvSpPr>
        <p:spPr>
          <a:xfrm>
            <a:off x="194235" y="1583766"/>
            <a:ext cx="4721412" cy="5070404"/>
          </a:xfrm>
        </p:spPr>
        <p:txBody>
          <a:bodyPr>
            <a:noAutofit/>
          </a:bodyPr>
          <a:lstStyle/>
          <a:p>
            <a:pPr marL="228600" indent="0"/>
            <a:r>
              <a:rPr lang="en-US" sz="1600" dirty="0" smtClean="0"/>
              <a:t>&gt;300 patients in </a:t>
            </a:r>
            <a:r>
              <a:rPr lang="en-US" sz="1600" dirty="0" smtClean="0"/>
              <a:t>2017</a:t>
            </a:r>
          </a:p>
          <a:p>
            <a:pPr marL="228600" indent="0"/>
            <a:endParaRPr lang="en-US" sz="1000" dirty="0" smtClean="0"/>
          </a:p>
          <a:p>
            <a:pPr marL="228600" indent="0"/>
            <a:r>
              <a:rPr lang="en-US" sz="1600" dirty="0" smtClean="0"/>
              <a:t>½ day per month, 12 newly arrived patients seen in families (3-6 families per session) </a:t>
            </a:r>
            <a:endParaRPr lang="en-US" sz="1600" dirty="0" smtClean="0"/>
          </a:p>
          <a:p>
            <a:pPr marL="228600" indent="0"/>
            <a:endParaRPr lang="en-US" sz="1000" dirty="0" smtClean="0"/>
          </a:p>
          <a:p>
            <a:pPr marL="228600" indent="0"/>
            <a:r>
              <a:rPr lang="en-US" sz="1600" dirty="0" smtClean="0"/>
              <a:t>Pre clinic: collaboration with resettlement organizations, obtaining records from PH, scheduling interpreters, huddle, pre-visit </a:t>
            </a:r>
            <a:r>
              <a:rPr lang="en-US" sz="1600" dirty="0" smtClean="0"/>
              <a:t>planning</a:t>
            </a:r>
          </a:p>
          <a:p>
            <a:pPr marL="228600" indent="0"/>
            <a:endParaRPr lang="en-US" sz="1000" dirty="0" smtClean="0"/>
          </a:p>
          <a:p>
            <a:pPr marL="228600" indent="0"/>
            <a:r>
              <a:rPr lang="en-US" sz="1600" dirty="0" smtClean="0"/>
              <a:t>Multidisciplinary clinic day: medical services, nutritional counseling, behavioral health counseling, welcome to WIC/MSS, dental care, SW resources, </a:t>
            </a:r>
            <a:r>
              <a:rPr lang="en-US" sz="1600" dirty="0" smtClean="0"/>
              <a:t>pharmacy</a:t>
            </a:r>
          </a:p>
          <a:p>
            <a:pPr marL="228600" indent="0"/>
            <a:endParaRPr lang="en-US" sz="1000" dirty="0" smtClean="0"/>
          </a:p>
          <a:p>
            <a:pPr marL="228600" indent="0"/>
            <a:r>
              <a:rPr lang="en-US" sz="1600" dirty="0"/>
              <a:t>Residents involved/learning from all </a:t>
            </a:r>
            <a:r>
              <a:rPr lang="en-US" sz="1600" dirty="0" smtClean="0"/>
              <a:t>providers</a:t>
            </a:r>
          </a:p>
          <a:p>
            <a:pPr marL="228600" indent="0"/>
            <a:endParaRPr lang="en-US" sz="1000" dirty="0" smtClean="0"/>
          </a:p>
          <a:p>
            <a:pPr marL="228600" indent="0"/>
            <a:r>
              <a:rPr lang="en-US" sz="1600" dirty="0" smtClean="0"/>
              <a:t>Post clinic: problem list updating, referrals to ICM programs, debrief</a:t>
            </a:r>
            <a:endParaRPr lang="en-US" sz="1600" dirty="0"/>
          </a:p>
        </p:txBody>
      </p:sp>
      <p:grpSp>
        <p:nvGrpSpPr>
          <p:cNvPr id="4" name="Group 3"/>
          <p:cNvGrpSpPr/>
          <p:nvPr/>
        </p:nvGrpSpPr>
        <p:grpSpPr>
          <a:xfrm>
            <a:off x="5208814" y="1711026"/>
            <a:ext cx="3133271" cy="4943144"/>
            <a:chOff x="5208814" y="1711026"/>
            <a:chExt cx="3133271" cy="4943144"/>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8814" y="1711026"/>
              <a:ext cx="2961472" cy="2208180"/>
            </a:xfrm>
            <a:prstGeom prst="rect">
              <a:avLst/>
            </a:prstGeom>
          </p:spPr>
        </p:pic>
        <p:pic>
          <p:nvPicPr>
            <p:cNvPr id="7" name="Picture 6"/>
            <p:cNvPicPr>
              <a:picLocks noChangeAspect="1"/>
            </p:cNvPicPr>
            <p:nvPr/>
          </p:nvPicPr>
          <p:blipFill>
            <a:blip r:embed="rId4"/>
            <a:stretch>
              <a:fillRect/>
            </a:stretch>
          </p:blipFill>
          <p:spPr>
            <a:xfrm>
              <a:off x="5208814" y="4273265"/>
              <a:ext cx="3133271" cy="2380905"/>
            </a:xfrm>
            <a:prstGeom prst="rect">
              <a:avLst/>
            </a:prstGeom>
          </p:spPr>
        </p:pic>
      </p:grpSp>
    </p:spTree>
    <p:extLst>
      <p:ext uri="{BB962C8B-B14F-4D97-AF65-F5344CB8AC3E}">
        <p14:creationId xmlns:p14="http://schemas.microsoft.com/office/powerpoint/2010/main" val="311300183"/>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8FD91DA-C379-8147-ABE2-05DB2354AA40}"/>
              </a:ext>
            </a:extLst>
          </p:cNvPr>
          <p:cNvSpPr>
            <a:spLocks noGrp="1"/>
          </p:cNvSpPr>
          <p:nvPr>
            <p:ph type="title"/>
          </p:nvPr>
        </p:nvSpPr>
        <p:spPr/>
        <p:txBody>
          <a:bodyPr/>
          <a:lstStyle/>
          <a:p>
            <a:r>
              <a:rPr lang="en-US" dirty="0"/>
              <a:t>Challenges and </a:t>
            </a:r>
            <a:r>
              <a:rPr lang="en-US" dirty="0" smtClean="0"/>
              <a:t>Lessons </a:t>
            </a:r>
            <a:endParaRPr lang="en-US" dirty="0"/>
          </a:p>
        </p:txBody>
      </p:sp>
      <p:sp>
        <p:nvSpPr>
          <p:cNvPr id="3" name="Content Placeholder 2">
            <a:extLst>
              <a:ext uri="{FF2B5EF4-FFF2-40B4-BE49-F238E27FC236}">
                <a16:creationId xmlns="" xmlns:a16="http://schemas.microsoft.com/office/drawing/2014/main" id="{80113030-4569-FE47-B77D-5322B40BB8C5}"/>
              </a:ext>
            </a:extLst>
          </p:cNvPr>
          <p:cNvSpPr>
            <a:spLocks noGrp="1"/>
          </p:cNvSpPr>
          <p:nvPr>
            <p:ph sz="quarter" idx="1"/>
          </p:nvPr>
        </p:nvSpPr>
        <p:spPr>
          <a:xfrm>
            <a:off x="232639" y="1683327"/>
            <a:ext cx="4410614" cy="4495800"/>
          </a:xfrm>
        </p:spPr>
        <p:txBody>
          <a:bodyPr/>
          <a:lstStyle/>
          <a:p>
            <a:r>
              <a:rPr lang="en-US" dirty="0"/>
              <a:t>Decreasing arrivals numbers</a:t>
            </a:r>
          </a:p>
          <a:p>
            <a:r>
              <a:rPr lang="en-US" dirty="0"/>
              <a:t>PLAs</a:t>
            </a:r>
          </a:p>
          <a:p>
            <a:r>
              <a:rPr lang="en-US" dirty="0"/>
              <a:t>Evaluation of residents and experiences</a:t>
            </a:r>
          </a:p>
          <a:p>
            <a:r>
              <a:rPr lang="en-US" dirty="0" smtClean="0"/>
              <a:t>Scheduling / coordination</a:t>
            </a:r>
            <a:endParaRPr lang="en-US" dirty="0"/>
          </a:p>
          <a:p>
            <a:r>
              <a:rPr lang="en-US" dirty="0"/>
              <a:t>Relationships with community partners </a:t>
            </a:r>
          </a:p>
        </p:txBody>
      </p:sp>
      <p:pic>
        <p:nvPicPr>
          <p:cNvPr id="5" name="Picture 4">
            <a:extLst>
              <a:ext uri="{FF2B5EF4-FFF2-40B4-BE49-F238E27FC236}">
                <a16:creationId xmlns="" xmlns:a16="http://schemas.microsoft.com/office/drawing/2014/main" id="{547F2E47-5C1E-FF47-B0A0-9E8694F053E7}"/>
              </a:ext>
            </a:extLst>
          </p:cNvPr>
          <p:cNvPicPr>
            <a:picLocks noChangeAspect="1"/>
          </p:cNvPicPr>
          <p:nvPr/>
        </p:nvPicPr>
        <p:blipFill>
          <a:blip r:embed="rId3"/>
          <a:stretch>
            <a:fillRect/>
          </a:stretch>
        </p:blipFill>
        <p:spPr>
          <a:xfrm>
            <a:off x="4643252" y="2250813"/>
            <a:ext cx="4261891" cy="3069218"/>
          </a:xfrm>
          <a:prstGeom prst="rect">
            <a:avLst/>
          </a:prstGeom>
        </p:spPr>
      </p:pic>
    </p:spTree>
    <p:extLst>
      <p:ext uri="{BB962C8B-B14F-4D97-AF65-F5344CB8AC3E}">
        <p14:creationId xmlns:p14="http://schemas.microsoft.com/office/powerpoint/2010/main" val="1849300465"/>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6A81BDA-E35D-9A43-BEAB-A52C7741C0FD}"/>
              </a:ext>
            </a:extLst>
          </p:cNvPr>
          <p:cNvSpPr>
            <a:spLocks noGrp="1"/>
          </p:cNvSpPr>
          <p:nvPr>
            <p:ph type="title"/>
          </p:nvPr>
        </p:nvSpPr>
        <p:spPr/>
        <p:txBody>
          <a:bodyPr/>
          <a:lstStyle/>
          <a:p>
            <a:r>
              <a:rPr lang="en-US" dirty="0"/>
              <a:t>Goals and Objectives</a:t>
            </a:r>
          </a:p>
        </p:txBody>
      </p:sp>
      <p:sp>
        <p:nvSpPr>
          <p:cNvPr id="3" name="Content Placeholder 2">
            <a:extLst>
              <a:ext uri="{FF2B5EF4-FFF2-40B4-BE49-F238E27FC236}">
                <a16:creationId xmlns="" xmlns:a16="http://schemas.microsoft.com/office/drawing/2014/main" id="{BCA641D9-E438-364D-BF91-E51F66E57E10}"/>
              </a:ext>
            </a:extLst>
          </p:cNvPr>
          <p:cNvSpPr>
            <a:spLocks noGrp="1"/>
          </p:cNvSpPr>
          <p:nvPr>
            <p:ph sz="quarter" idx="1"/>
          </p:nvPr>
        </p:nvSpPr>
        <p:spPr/>
        <p:txBody>
          <a:bodyPr>
            <a:normAutofit fontScale="77500" lnSpcReduction="20000"/>
          </a:bodyPr>
          <a:lstStyle/>
          <a:p>
            <a:pPr fontAlgn="base"/>
            <a:r>
              <a:rPr lang="en-US" dirty="0"/>
              <a:t>Understand the </a:t>
            </a:r>
            <a:r>
              <a:rPr lang="en-US" b="1" dirty="0"/>
              <a:t>medical, social, and legal context of refugee and </a:t>
            </a:r>
            <a:r>
              <a:rPr lang="en-US" b="1" dirty="0" err="1"/>
              <a:t>asylee</a:t>
            </a:r>
            <a:r>
              <a:rPr lang="en-US" b="1" dirty="0"/>
              <a:t> health</a:t>
            </a:r>
            <a:r>
              <a:rPr lang="en-US" dirty="0"/>
              <a:t> in King County, WA.</a:t>
            </a:r>
          </a:p>
          <a:p>
            <a:pPr fontAlgn="base"/>
            <a:r>
              <a:rPr lang="en-US" dirty="0"/>
              <a:t>Learn how to </a:t>
            </a:r>
            <a:r>
              <a:rPr lang="en-US" b="1" dirty="0"/>
              <a:t>conduct</a:t>
            </a:r>
            <a:r>
              <a:rPr lang="en-US" dirty="0"/>
              <a:t> </a:t>
            </a:r>
            <a:r>
              <a:rPr lang="en-US" b="1" dirty="0"/>
              <a:t>new arrival refugee examination</a:t>
            </a:r>
            <a:r>
              <a:rPr lang="en-US" dirty="0"/>
              <a:t> following CDC-recommended guidelines.</a:t>
            </a:r>
          </a:p>
          <a:p>
            <a:pPr fontAlgn="base"/>
            <a:r>
              <a:rPr lang="en-US" dirty="0"/>
              <a:t>Learn how to conduct a </a:t>
            </a:r>
            <a:r>
              <a:rPr lang="en-US" b="1" dirty="0"/>
              <a:t>new </a:t>
            </a:r>
            <a:r>
              <a:rPr lang="en-US" b="1" dirty="0" err="1"/>
              <a:t>asylee</a:t>
            </a:r>
            <a:r>
              <a:rPr lang="en-US" b="1" dirty="0"/>
              <a:t> interview</a:t>
            </a:r>
            <a:r>
              <a:rPr lang="en-US" dirty="0"/>
              <a:t> to assess for </a:t>
            </a:r>
            <a:r>
              <a:rPr lang="en-US" b="1" dirty="0"/>
              <a:t>trauma history</a:t>
            </a:r>
            <a:r>
              <a:rPr lang="en-US" dirty="0"/>
              <a:t> and sequelae.</a:t>
            </a:r>
          </a:p>
          <a:p>
            <a:pPr fontAlgn="base"/>
            <a:r>
              <a:rPr lang="en-US" dirty="0"/>
              <a:t>Demonstrate knowledge of where to find </a:t>
            </a:r>
            <a:r>
              <a:rPr lang="en-US" b="1" dirty="0"/>
              <a:t>evidence-based resources and guidelines for refugee health care,</a:t>
            </a:r>
            <a:r>
              <a:rPr lang="en-US" dirty="0"/>
              <a:t> including immunizations and screening guidelines.</a:t>
            </a:r>
          </a:p>
          <a:p>
            <a:pPr fontAlgn="base"/>
            <a:r>
              <a:rPr lang="en-US" dirty="0"/>
              <a:t>Become familiar with the </a:t>
            </a:r>
            <a:r>
              <a:rPr lang="en-US" b="1" dirty="0"/>
              <a:t>community-based organizations, legal services, and public health personnel </a:t>
            </a:r>
            <a:r>
              <a:rPr lang="en-US" dirty="0"/>
              <a:t>involved in refugee health and resettlement services in King County.</a:t>
            </a:r>
          </a:p>
          <a:p>
            <a:r>
              <a:rPr lang="en-US" dirty="0"/>
              <a:t>Build awareness of the </a:t>
            </a:r>
            <a:r>
              <a:rPr lang="en-US" b="1" dirty="0"/>
              <a:t>cultural context </a:t>
            </a:r>
            <a:r>
              <a:rPr lang="en-US" dirty="0"/>
              <a:t>and non-clinical aspects of the refugee experience that may affect refugee healthcare.</a:t>
            </a:r>
          </a:p>
        </p:txBody>
      </p:sp>
    </p:spTree>
    <p:extLst>
      <p:ext uri="{BB962C8B-B14F-4D97-AF65-F5344CB8AC3E}">
        <p14:creationId xmlns:p14="http://schemas.microsoft.com/office/powerpoint/2010/main" val="1998446212"/>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59365B8-6E4B-2045-B5C3-69FC7F1D69AA}"/>
              </a:ext>
            </a:extLst>
          </p:cNvPr>
          <p:cNvSpPr>
            <a:spLocks noGrp="1"/>
          </p:cNvSpPr>
          <p:nvPr>
            <p:ph type="title"/>
          </p:nvPr>
        </p:nvSpPr>
        <p:spPr/>
        <p:txBody>
          <a:bodyPr/>
          <a:lstStyle/>
          <a:p>
            <a:r>
              <a:rPr lang="en-US" dirty="0"/>
              <a:t>Evaluation Design</a:t>
            </a:r>
          </a:p>
        </p:txBody>
      </p:sp>
      <p:sp>
        <p:nvSpPr>
          <p:cNvPr id="3" name="Content Placeholder 2">
            <a:extLst>
              <a:ext uri="{FF2B5EF4-FFF2-40B4-BE49-F238E27FC236}">
                <a16:creationId xmlns="" xmlns:a16="http://schemas.microsoft.com/office/drawing/2014/main" id="{E2E4C4A5-36DD-2F47-83A6-E364331E5A98}"/>
              </a:ext>
            </a:extLst>
          </p:cNvPr>
          <p:cNvSpPr>
            <a:spLocks noGrp="1"/>
          </p:cNvSpPr>
          <p:nvPr>
            <p:ph sz="quarter" idx="1"/>
          </p:nvPr>
        </p:nvSpPr>
        <p:spPr/>
        <p:txBody>
          <a:bodyPr/>
          <a:lstStyle/>
          <a:p>
            <a:pPr fontAlgn="base"/>
            <a:r>
              <a:rPr lang="en-US" sz="3200" b="1" i="1" dirty="0"/>
              <a:t>Pre-</a:t>
            </a:r>
            <a:r>
              <a:rPr lang="en-US" sz="3200" i="1" dirty="0"/>
              <a:t> and </a:t>
            </a:r>
            <a:r>
              <a:rPr lang="en-US" sz="3200" b="1" i="1" dirty="0"/>
              <a:t>Post-</a:t>
            </a:r>
            <a:r>
              <a:rPr lang="en-US" sz="3200" i="1" dirty="0"/>
              <a:t> elective evaluation surveys</a:t>
            </a:r>
            <a:endParaRPr lang="en-US" sz="2400" b="1" i="1" dirty="0"/>
          </a:p>
          <a:p>
            <a:pPr fontAlgn="base"/>
            <a:r>
              <a:rPr lang="en-US" sz="3200" b="1" dirty="0" smtClean="0"/>
              <a:t>Domains </a:t>
            </a:r>
            <a:r>
              <a:rPr lang="en-US" sz="3200" b="1" dirty="0"/>
              <a:t>of Interest</a:t>
            </a:r>
            <a:endParaRPr lang="en-US" sz="2400" b="1" dirty="0"/>
          </a:p>
          <a:p>
            <a:pPr lvl="1" fontAlgn="base"/>
            <a:r>
              <a:rPr lang="en-US" sz="2800" dirty="0"/>
              <a:t>Knowledge</a:t>
            </a:r>
          </a:p>
          <a:p>
            <a:pPr lvl="1" fontAlgn="base"/>
            <a:r>
              <a:rPr lang="en-US" sz="2800" dirty="0"/>
              <a:t>Prior experience </a:t>
            </a:r>
          </a:p>
          <a:p>
            <a:pPr lvl="1" fontAlgn="base"/>
            <a:r>
              <a:rPr lang="en-US" sz="2800" dirty="0"/>
              <a:t>Opinions/feedback on rotation experience </a:t>
            </a:r>
          </a:p>
          <a:p>
            <a:pPr lvl="1" fontAlgn="base"/>
            <a:r>
              <a:rPr lang="en-US" sz="2800" dirty="0"/>
              <a:t>Future practice intentions </a:t>
            </a:r>
          </a:p>
          <a:p>
            <a:pPr lvl="1" fontAlgn="base"/>
            <a:r>
              <a:rPr lang="en-US" sz="2800" dirty="0"/>
              <a:t>Demographics of participants </a:t>
            </a:r>
          </a:p>
          <a:p>
            <a:endParaRPr lang="en-US" dirty="0"/>
          </a:p>
        </p:txBody>
      </p:sp>
    </p:spTree>
    <p:extLst>
      <p:ext uri="{BB962C8B-B14F-4D97-AF65-F5344CB8AC3E}">
        <p14:creationId xmlns:p14="http://schemas.microsoft.com/office/powerpoint/2010/main" val="1489146765"/>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06BF9CC-D6FD-0A43-8674-BDD6B003BCB9}"/>
              </a:ext>
            </a:extLst>
          </p:cNvPr>
          <p:cNvSpPr>
            <a:spLocks noGrp="1"/>
          </p:cNvSpPr>
          <p:nvPr>
            <p:ph type="title"/>
          </p:nvPr>
        </p:nvSpPr>
        <p:spPr/>
        <p:txBody>
          <a:bodyPr/>
          <a:lstStyle/>
          <a:p>
            <a:r>
              <a:rPr lang="en-US" dirty="0"/>
              <a:t>Resident reflections</a:t>
            </a:r>
          </a:p>
        </p:txBody>
      </p:sp>
      <p:sp>
        <p:nvSpPr>
          <p:cNvPr id="3" name="Content Placeholder 2">
            <a:extLst>
              <a:ext uri="{FF2B5EF4-FFF2-40B4-BE49-F238E27FC236}">
                <a16:creationId xmlns="" xmlns:a16="http://schemas.microsoft.com/office/drawing/2014/main" id="{85B52484-5142-B74D-9522-3C5EE461B36C}"/>
              </a:ext>
            </a:extLst>
          </p:cNvPr>
          <p:cNvSpPr>
            <a:spLocks noGrp="1"/>
          </p:cNvSpPr>
          <p:nvPr>
            <p:ph sz="quarter" idx="1"/>
          </p:nvPr>
        </p:nvSpPr>
        <p:spPr>
          <a:xfrm>
            <a:off x="612648" y="1779814"/>
            <a:ext cx="8153400" cy="4495800"/>
          </a:xfrm>
        </p:spPr>
        <p:txBody>
          <a:bodyPr>
            <a:normAutofit fontScale="92500"/>
          </a:bodyPr>
          <a:lstStyle/>
          <a:p>
            <a:r>
              <a:rPr lang="en-US" dirty="0"/>
              <a:t>It was an opportunity to talk to refugee families outside of the </a:t>
            </a:r>
            <a:r>
              <a:rPr lang="en-US" dirty="0" smtClean="0"/>
              <a:t>15 </a:t>
            </a:r>
            <a:r>
              <a:rPr lang="en-US" dirty="0"/>
              <a:t>minute clinic visit, and to hear a small piece of their stories.” </a:t>
            </a:r>
            <a:r>
              <a:rPr lang="en-US" dirty="0" smtClean="0"/>
              <a:t>- </a:t>
            </a:r>
            <a:r>
              <a:rPr lang="en-US" dirty="0"/>
              <a:t>PGY </a:t>
            </a:r>
            <a:r>
              <a:rPr lang="en-US" dirty="0" smtClean="0"/>
              <a:t>3</a:t>
            </a:r>
          </a:p>
          <a:p>
            <a:r>
              <a:rPr lang="en-US" dirty="0"/>
              <a:t>“Having a better understanding of the resettlement process ….. has taken me from a provider caring for refugees to a </a:t>
            </a:r>
            <a:r>
              <a:rPr lang="en-US" dirty="0" smtClean="0"/>
              <a:t>physician </a:t>
            </a:r>
            <a:r>
              <a:rPr lang="en-US" dirty="0"/>
              <a:t>advocate.” </a:t>
            </a:r>
            <a:r>
              <a:rPr lang="en-US" dirty="0" smtClean="0"/>
              <a:t>- </a:t>
            </a:r>
            <a:r>
              <a:rPr lang="en-US" dirty="0"/>
              <a:t>PGY </a:t>
            </a:r>
            <a:r>
              <a:rPr lang="en-US" dirty="0" smtClean="0"/>
              <a:t>3</a:t>
            </a:r>
          </a:p>
          <a:p>
            <a:r>
              <a:rPr lang="en-US" dirty="0"/>
              <a:t>“One can read endlessly on the subject but until you look a person in the eye and invite them to share their story can you truly know where to start when it comes to rebuilding or attending to their health.” </a:t>
            </a:r>
            <a:r>
              <a:rPr lang="en-US" dirty="0" smtClean="0"/>
              <a:t>- </a:t>
            </a:r>
            <a:r>
              <a:rPr lang="en-US" dirty="0"/>
              <a:t>PGY 2</a:t>
            </a:r>
          </a:p>
        </p:txBody>
      </p:sp>
    </p:spTree>
    <p:extLst>
      <p:ext uri="{BB962C8B-B14F-4D97-AF65-F5344CB8AC3E}">
        <p14:creationId xmlns:p14="http://schemas.microsoft.com/office/powerpoint/2010/main" val="706768908"/>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National Curriculum Development </a:t>
            </a:r>
            <a:endParaRPr lang="en-US" dirty="0"/>
          </a:p>
        </p:txBody>
      </p:sp>
      <p:sp>
        <p:nvSpPr>
          <p:cNvPr id="4" name="Text Placeholder 3"/>
          <p:cNvSpPr>
            <a:spLocks noGrp="1"/>
          </p:cNvSpPr>
          <p:nvPr>
            <p:ph type="body" idx="1"/>
          </p:nvPr>
        </p:nvSpPr>
        <p:spPr>
          <a:xfrm>
            <a:off x="1371600" y="2743200"/>
            <a:ext cx="7123113" cy="3559629"/>
          </a:xfrm>
        </p:spPr>
        <p:txBody>
          <a:bodyPr>
            <a:normAutofit fontScale="85000" lnSpcReduction="20000"/>
          </a:bodyPr>
          <a:lstStyle/>
          <a:p>
            <a:r>
              <a:rPr lang="en-US" dirty="0"/>
              <a:t>Immigrant and Refugee Health Curricular Development Working </a:t>
            </a:r>
            <a:r>
              <a:rPr lang="en-US" dirty="0" smtClean="0"/>
              <a:t>Group</a:t>
            </a:r>
          </a:p>
          <a:p>
            <a:pPr marL="457200" indent="-457200">
              <a:buFontTx/>
              <a:buChar char="-"/>
            </a:pPr>
            <a:r>
              <a:rPr lang="en-US" sz="2300" dirty="0"/>
              <a:t>Sural Shah, Med/</a:t>
            </a:r>
            <a:r>
              <a:rPr lang="en-US" sz="2300" dirty="0" err="1"/>
              <a:t>Peds</a:t>
            </a:r>
            <a:r>
              <a:rPr lang="en-US" sz="2300" dirty="0"/>
              <a:t>, </a:t>
            </a:r>
            <a:r>
              <a:rPr lang="en-US" sz="2300" dirty="0" smtClean="0"/>
              <a:t>UCLA</a:t>
            </a:r>
          </a:p>
          <a:p>
            <a:pPr marL="457200" indent="-457200">
              <a:buFontTx/>
              <a:buChar char="-"/>
            </a:pPr>
            <a:r>
              <a:rPr lang="en-US" sz="2300" dirty="0" smtClean="0"/>
              <a:t>Janine Young, Pediatrics, Denver Health</a:t>
            </a:r>
          </a:p>
          <a:p>
            <a:pPr marL="457200" indent="-457200">
              <a:buFontTx/>
              <a:buChar char="-"/>
            </a:pPr>
            <a:r>
              <a:rPr lang="en-US" sz="2300" dirty="0" smtClean="0"/>
              <a:t>Andrea Green, Pediatrics, University of Vermont</a:t>
            </a:r>
          </a:p>
          <a:p>
            <a:pPr marL="457200" indent="-457200">
              <a:buFontTx/>
              <a:buChar char="-"/>
            </a:pPr>
            <a:r>
              <a:rPr lang="en-US" sz="2300" dirty="0" smtClean="0"/>
              <a:t>Elizabeth Dawson-Hahn, </a:t>
            </a:r>
            <a:r>
              <a:rPr lang="en-US" sz="2300" dirty="0" err="1" smtClean="0"/>
              <a:t>Suzinne</a:t>
            </a:r>
            <a:r>
              <a:rPr lang="en-US" sz="2300" dirty="0" smtClean="0"/>
              <a:t> Pak-</a:t>
            </a:r>
            <a:r>
              <a:rPr lang="en-US" sz="2300" dirty="0" err="1" smtClean="0"/>
              <a:t>Gorsein</a:t>
            </a:r>
            <a:r>
              <a:rPr lang="en-US" sz="2300" dirty="0" smtClean="0"/>
              <a:t>, Pediatrics, UW</a:t>
            </a:r>
          </a:p>
          <a:p>
            <a:pPr marL="457200" indent="-457200">
              <a:buFontTx/>
              <a:buChar char="-"/>
            </a:pPr>
            <a:r>
              <a:rPr lang="en-US" sz="2300" dirty="0" smtClean="0"/>
              <a:t>James Sutton, Society of Refugee Healthcare Providers Executive Director, Rochester</a:t>
            </a:r>
          </a:p>
          <a:p>
            <a:pPr marL="457200" indent="-457200">
              <a:buFontTx/>
              <a:buChar char="-"/>
            </a:pPr>
            <a:r>
              <a:rPr lang="en-US" sz="2300" dirty="0" smtClean="0"/>
              <a:t>Anna </a:t>
            </a:r>
            <a:r>
              <a:rPr lang="en-US" sz="2300" dirty="0" err="1" smtClean="0"/>
              <a:t>Banjeri</a:t>
            </a:r>
            <a:r>
              <a:rPr lang="en-US" sz="2300" dirty="0" smtClean="0"/>
              <a:t>, Society of Refugee Healthcare Providers President, University of Toronto </a:t>
            </a:r>
          </a:p>
          <a:p>
            <a:pPr marL="457200" indent="-457200">
              <a:buFontTx/>
              <a:buChar char="-"/>
            </a:pPr>
            <a:r>
              <a:rPr lang="en-US" sz="2300" dirty="0" smtClean="0"/>
              <a:t>Shoshana Aleinikoff, Family Medicine </a:t>
            </a:r>
          </a:p>
          <a:p>
            <a:pPr marL="457200" indent="-457200">
              <a:buFontTx/>
              <a:buChar char="-"/>
            </a:pPr>
            <a:endParaRPr lang="en-US" dirty="0"/>
          </a:p>
        </p:txBody>
      </p:sp>
    </p:spTree>
    <p:extLst>
      <p:ext uri="{BB962C8B-B14F-4D97-AF65-F5344CB8AC3E}">
        <p14:creationId xmlns:p14="http://schemas.microsoft.com/office/powerpoint/2010/main" val="1093360364"/>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06BF9CC-D6FD-0A43-8674-BDD6B003BCB9}"/>
              </a:ext>
            </a:extLst>
          </p:cNvPr>
          <p:cNvSpPr>
            <a:spLocks noGrp="1"/>
          </p:cNvSpPr>
          <p:nvPr>
            <p:ph type="title"/>
          </p:nvPr>
        </p:nvSpPr>
        <p:spPr/>
        <p:txBody>
          <a:bodyPr/>
          <a:lstStyle/>
          <a:p>
            <a:r>
              <a:rPr lang="en-US" dirty="0" smtClean="0"/>
              <a:t>Curriculum Objectives</a:t>
            </a:r>
            <a:endParaRPr lang="en-US" dirty="0"/>
          </a:p>
        </p:txBody>
      </p:sp>
      <p:sp>
        <p:nvSpPr>
          <p:cNvPr id="3" name="Content Placeholder 2">
            <a:extLst>
              <a:ext uri="{FF2B5EF4-FFF2-40B4-BE49-F238E27FC236}">
                <a16:creationId xmlns="" xmlns:a16="http://schemas.microsoft.com/office/drawing/2014/main" id="{85B52484-5142-B74D-9522-3C5EE461B36C}"/>
              </a:ext>
            </a:extLst>
          </p:cNvPr>
          <p:cNvSpPr>
            <a:spLocks noGrp="1"/>
          </p:cNvSpPr>
          <p:nvPr>
            <p:ph sz="quarter" idx="1"/>
          </p:nvPr>
        </p:nvSpPr>
        <p:spPr/>
        <p:txBody>
          <a:bodyPr>
            <a:normAutofit fontScale="62500" lnSpcReduction="20000"/>
          </a:bodyPr>
          <a:lstStyle/>
          <a:p>
            <a:r>
              <a:rPr lang="en-US" dirty="0" smtClean="0"/>
              <a:t>1. </a:t>
            </a:r>
            <a:r>
              <a:rPr lang="en-US" dirty="0"/>
              <a:t>To provide a standardized educational framework about immigrant and </a:t>
            </a:r>
            <a:r>
              <a:rPr lang="en-US" dirty="0" smtClean="0"/>
              <a:t>refugee health </a:t>
            </a:r>
            <a:r>
              <a:rPr lang="en-US" dirty="0"/>
              <a:t>that can be adapted for any health profession, including medical, nursing</a:t>
            </a:r>
            <a:r>
              <a:rPr lang="en-US" dirty="0" smtClean="0"/>
              <a:t>, physician </a:t>
            </a:r>
            <a:r>
              <a:rPr lang="en-US" dirty="0"/>
              <a:t>assistant, and continuing education programs</a:t>
            </a:r>
            <a:r>
              <a:rPr lang="en-US" dirty="0" smtClean="0"/>
              <a:t>.</a:t>
            </a:r>
          </a:p>
          <a:p>
            <a:r>
              <a:rPr lang="en-US" dirty="0" smtClean="0"/>
              <a:t>2</a:t>
            </a:r>
            <a:r>
              <a:rPr lang="en-US" dirty="0"/>
              <a:t>. To prepare healthcare providers, regardless of specialty, with the clinical </a:t>
            </a:r>
            <a:r>
              <a:rPr lang="en-US" dirty="0" smtClean="0"/>
              <a:t>knowledge and </a:t>
            </a:r>
            <a:r>
              <a:rPr lang="en-US" dirty="0"/>
              <a:t>skills to provide quality, evidence-based and trauma-informed care </a:t>
            </a:r>
            <a:r>
              <a:rPr lang="en-US" dirty="0" smtClean="0"/>
              <a:t>for immigrant </a:t>
            </a:r>
            <a:r>
              <a:rPr lang="en-US" dirty="0"/>
              <a:t>and refugee patients’ unique needs, while recognizing their patients</a:t>
            </a:r>
            <a:r>
              <a:rPr lang="en-US" dirty="0" smtClean="0"/>
              <a:t>’ challenges </a:t>
            </a:r>
            <a:r>
              <a:rPr lang="en-US" dirty="0"/>
              <a:t>and strengths</a:t>
            </a:r>
            <a:r>
              <a:rPr lang="en-US" dirty="0" smtClean="0"/>
              <a:t>.</a:t>
            </a:r>
          </a:p>
          <a:p>
            <a:r>
              <a:rPr lang="en-US" dirty="0" smtClean="0"/>
              <a:t>3</a:t>
            </a:r>
            <a:r>
              <a:rPr lang="en-US" dirty="0"/>
              <a:t>. To familiarize healthcare providers with relevant public health concepts as </a:t>
            </a:r>
            <a:r>
              <a:rPr lang="en-US" dirty="0" smtClean="0"/>
              <a:t>they relate </a:t>
            </a:r>
            <a:r>
              <a:rPr lang="en-US" dirty="0"/>
              <a:t>to global health, vulnerable populations and refugee health, to </a:t>
            </a:r>
            <a:r>
              <a:rPr lang="en-US" dirty="0" smtClean="0"/>
              <a:t>equip providers </a:t>
            </a:r>
            <a:r>
              <a:rPr lang="en-US" dirty="0"/>
              <a:t>to contextualize and integrate their patients’ needs and clinical care </a:t>
            </a:r>
            <a:r>
              <a:rPr lang="en-US" dirty="0" smtClean="0"/>
              <a:t>within the </a:t>
            </a:r>
            <a:r>
              <a:rPr lang="en-US" dirty="0"/>
              <a:t>larger biopsychosocial context</a:t>
            </a:r>
            <a:r>
              <a:rPr lang="en-US" dirty="0" smtClean="0"/>
              <a:t>.</a:t>
            </a:r>
          </a:p>
          <a:p>
            <a:r>
              <a:rPr lang="en-US" dirty="0" smtClean="0"/>
              <a:t>4</a:t>
            </a:r>
            <a:r>
              <a:rPr lang="en-US" dirty="0"/>
              <a:t>. To equip healthcare providers with the knowledge and skills to effectively </a:t>
            </a:r>
            <a:r>
              <a:rPr lang="en-US" dirty="0" smtClean="0"/>
              <a:t>advocate for </a:t>
            </a:r>
            <a:r>
              <a:rPr lang="en-US" dirty="0"/>
              <a:t>their immigrant and refugee patients, particularly for quality, accessible</a:t>
            </a:r>
            <a:r>
              <a:rPr lang="en-US" dirty="0" smtClean="0"/>
              <a:t>, culturally </a:t>
            </a:r>
            <a:r>
              <a:rPr lang="en-US" dirty="0"/>
              <a:t>and linguistically appropriate healthcare, and in areas that impact </a:t>
            </a:r>
            <a:r>
              <a:rPr lang="en-US" dirty="0" smtClean="0"/>
              <a:t>health and </a:t>
            </a:r>
            <a:r>
              <a:rPr lang="en-US" dirty="0"/>
              <a:t>wellbeing, such as social services and legal issues</a:t>
            </a:r>
            <a:r>
              <a:rPr lang="en-US" dirty="0" smtClean="0"/>
              <a:t>.</a:t>
            </a:r>
          </a:p>
          <a:p>
            <a:r>
              <a:rPr lang="en-US" dirty="0" smtClean="0"/>
              <a:t>5</a:t>
            </a:r>
            <a:r>
              <a:rPr lang="en-US" dirty="0"/>
              <a:t>. To prepare healthcare providers with the tools to provide for their own self-care </a:t>
            </a:r>
            <a:r>
              <a:rPr lang="en-US" dirty="0" smtClean="0"/>
              <a:t>and to </a:t>
            </a:r>
            <a:r>
              <a:rPr lang="en-US" dirty="0"/>
              <a:t>prevent and/or mitigate common concerns experienced by providers </a:t>
            </a:r>
            <a:r>
              <a:rPr lang="en-US" dirty="0" smtClean="0"/>
              <a:t>working with </a:t>
            </a:r>
            <a:r>
              <a:rPr lang="en-US" dirty="0"/>
              <a:t>vulnerable, underserved populations.</a:t>
            </a:r>
          </a:p>
        </p:txBody>
      </p:sp>
    </p:spTree>
    <p:extLst>
      <p:ext uri="{BB962C8B-B14F-4D97-AF65-F5344CB8AC3E}">
        <p14:creationId xmlns:p14="http://schemas.microsoft.com/office/powerpoint/2010/main" val="198420429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Poll</a:t>
            </a:r>
            <a:endParaRPr lang="en-US" dirty="0"/>
          </a:p>
        </p:txBody>
      </p:sp>
      <p:sp>
        <p:nvSpPr>
          <p:cNvPr id="3" name="Content Placeholder 2"/>
          <p:cNvSpPr>
            <a:spLocks noGrp="1"/>
          </p:cNvSpPr>
          <p:nvPr>
            <p:ph sz="quarter" idx="1"/>
          </p:nvPr>
        </p:nvSpPr>
        <p:spPr>
          <a:xfrm>
            <a:off x="612648" y="1600200"/>
            <a:ext cx="8153400" cy="4241800"/>
          </a:xfrm>
        </p:spPr>
        <p:txBody>
          <a:bodyPr>
            <a:normAutofit fontScale="92500" lnSpcReduction="10000"/>
          </a:bodyPr>
          <a:lstStyle/>
          <a:p>
            <a:r>
              <a:rPr lang="en-US" dirty="0" smtClean="0"/>
              <a:t>Do you have a transcultural medicine training curriculum (i.e. cultural competency, working with translators, travel medicine, international medicine projects/lectures, group visits for community specific needs)? </a:t>
            </a:r>
          </a:p>
          <a:p>
            <a:pPr lvl="1"/>
            <a:r>
              <a:rPr lang="en-US" dirty="0" smtClean="0"/>
              <a:t>Extensive curriculum supporting different local or international communities.  </a:t>
            </a:r>
          </a:p>
          <a:p>
            <a:pPr lvl="1"/>
            <a:r>
              <a:rPr lang="en-US" dirty="0" smtClean="0"/>
              <a:t>Some curriculum, using translational services regularly. </a:t>
            </a:r>
          </a:p>
          <a:p>
            <a:pPr lvl="1"/>
            <a:r>
              <a:rPr lang="en-US" dirty="0" smtClean="0"/>
              <a:t>Minimal curriculum, using translational services rarely</a:t>
            </a:r>
          </a:p>
          <a:p>
            <a:pPr lvl="1"/>
            <a:r>
              <a:rPr lang="en-US" dirty="0" smtClean="0"/>
              <a:t>No curriculum, interested in developing dedicated training</a:t>
            </a:r>
          </a:p>
          <a:p>
            <a:pPr lvl="1"/>
            <a:r>
              <a:rPr lang="en-US" dirty="0" smtClean="0"/>
              <a:t>No curriculum, no need identified.</a:t>
            </a:r>
            <a:endParaRPr lang="en-US" dirty="0"/>
          </a:p>
        </p:txBody>
      </p:sp>
    </p:spTree>
    <p:extLst>
      <p:ext uri="{BB962C8B-B14F-4D97-AF65-F5344CB8AC3E}">
        <p14:creationId xmlns:p14="http://schemas.microsoft.com/office/powerpoint/2010/main" val="2746892324"/>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Core Competencies</a:t>
            </a:r>
            <a:endParaRPr lang="en-US" dirty="0"/>
          </a:p>
        </p:txBody>
      </p:sp>
      <p:sp>
        <p:nvSpPr>
          <p:cNvPr id="3" name="Content Placeholder 2"/>
          <p:cNvSpPr>
            <a:spLocks noGrp="1"/>
          </p:cNvSpPr>
          <p:nvPr>
            <p:ph sz="quarter" idx="1"/>
          </p:nvPr>
        </p:nvSpPr>
        <p:spPr/>
        <p:txBody>
          <a:bodyPr/>
          <a:lstStyle/>
          <a:p>
            <a:r>
              <a:rPr lang="en-US" dirty="0"/>
              <a:t>Evidence-based clinical </a:t>
            </a:r>
            <a:r>
              <a:rPr lang="en-US" dirty="0" smtClean="0"/>
              <a:t>practice</a:t>
            </a:r>
          </a:p>
          <a:p>
            <a:r>
              <a:rPr lang="en-US" dirty="0" smtClean="0"/>
              <a:t>Trauma-informed care</a:t>
            </a:r>
          </a:p>
          <a:p>
            <a:r>
              <a:rPr lang="en-US" dirty="0" smtClean="0"/>
              <a:t>The </a:t>
            </a:r>
            <a:r>
              <a:rPr lang="en-US" dirty="0"/>
              <a:t>Refugee Health </a:t>
            </a:r>
            <a:r>
              <a:rPr lang="en-US" dirty="0" smtClean="0"/>
              <a:t>Journey</a:t>
            </a:r>
          </a:p>
          <a:p>
            <a:r>
              <a:rPr lang="en-US" dirty="0" smtClean="0"/>
              <a:t>Cultural </a:t>
            </a:r>
            <a:r>
              <a:rPr lang="en-US" dirty="0"/>
              <a:t>humility and </a:t>
            </a:r>
            <a:r>
              <a:rPr lang="en-US" dirty="0" smtClean="0"/>
              <a:t>communication</a:t>
            </a:r>
          </a:p>
          <a:p>
            <a:r>
              <a:rPr lang="en-US" dirty="0" smtClean="0"/>
              <a:t>Professional </a:t>
            </a:r>
            <a:r>
              <a:rPr lang="en-US" dirty="0"/>
              <a:t>development and </a:t>
            </a:r>
            <a:r>
              <a:rPr lang="en-US" dirty="0" smtClean="0"/>
              <a:t>ethics</a:t>
            </a:r>
          </a:p>
          <a:p>
            <a:r>
              <a:rPr lang="en-US" dirty="0" smtClean="0"/>
              <a:t>Prevention </a:t>
            </a:r>
            <a:r>
              <a:rPr lang="en-US" dirty="0"/>
              <a:t>and health </a:t>
            </a:r>
            <a:r>
              <a:rPr lang="en-US" dirty="0" smtClean="0"/>
              <a:t>promotion</a:t>
            </a:r>
          </a:p>
          <a:p>
            <a:r>
              <a:rPr lang="en-US" dirty="0" smtClean="0"/>
              <a:t>Advocacy</a:t>
            </a:r>
            <a:endParaRPr lang="en-US" dirty="0"/>
          </a:p>
        </p:txBody>
      </p:sp>
    </p:spTree>
    <p:extLst>
      <p:ext uri="{BB962C8B-B14F-4D97-AF65-F5344CB8AC3E}">
        <p14:creationId xmlns:p14="http://schemas.microsoft.com/office/powerpoint/2010/main" val="258089552"/>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Example: Evidence Based Clinical Practice</a:t>
            </a:r>
            <a:endParaRPr lang="en-US" dirty="0"/>
          </a:p>
        </p:txBody>
      </p:sp>
      <p:sp>
        <p:nvSpPr>
          <p:cNvPr id="3" name="Content Placeholder 2"/>
          <p:cNvSpPr>
            <a:spLocks noGrp="1"/>
          </p:cNvSpPr>
          <p:nvPr>
            <p:ph sz="quarter" idx="1"/>
          </p:nvPr>
        </p:nvSpPr>
        <p:spPr/>
        <p:txBody>
          <a:bodyPr>
            <a:normAutofit fontScale="70000" lnSpcReduction="20000"/>
          </a:bodyPr>
          <a:lstStyle/>
          <a:p>
            <a:r>
              <a:rPr lang="en-US" sz="3200" dirty="0"/>
              <a:t> </a:t>
            </a:r>
            <a:r>
              <a:rPr lang="en-US" sz="3200" dirty="0" smtClean="0"/>
              <a:t>Develop </a:t>
            </a:r>
            <a:r>
              <a:rPr lang="en-US" sz="3200" dirty="0"/>
              <a:t>clinical skills in:</a:t>
            </a:r>
          </a:p>
          <a:p>
            <a:pPr lvl="1"/>
            <a:r>
              <a:rPr lang="en-US" dirty="0"/>
              <a:t>The treatment and prevention of chronic disease in underserved populations.</a:t>
            </a:r>
          </a:p>
          <a:p>
            <a:pPr lvl="1"/>
            <a:r>
              <a:rPr lang="en-US" dirty="0"/>
              <a:t>Immigrant and refugee patients’ health across the lifespan, from prenatal and infant care to children, adolescents, women, families, the aging, and dying. </a:t>
            </a:r>
          </a:p>
          <a:p>
            <a:pPr lvl="1"/>
            <a:r>
              <a:rPr lang="en-US" dirty="0"/>
              <a:t>Identifying, assessing, advocating for and providing care for special populations, including refugees, </a:t>
            </a:r>
            <a:r>
              <a:rPr lang="en-US" dirty="0" err="1"/>
              <a:t>asylees</a:t>
            </a:r>
            <a:r>
              <a:rPr lang="en-US" dirty="0"/>
              <a:t>, asylum-seekers, LGBTQ, victims of trafficking, survivors of torture, and survivors of gender-based violence.</a:t>
            </a:r>
          </a:p>
          <a:p>
            <a:pPr lvl="1"/>
            <a:r>
              <a:rPr lang="en-US" dirty="0"/>
              <a:t>The diagnosis, treatment and prevention of infectious diseases, including HIV/AIDS, TB, Hepatitis A/B/C, parasites and other chronic infections commonly experienced by immigrant and refugee populations. </a:t>
            </a:r>
          </a:p>
          <a:p>
            <a:pPr lvl="1"/>
            <a:r>
              <a:rPr lang="en-US" dirty="0"/>
              <a:t>The diagnosis, treatment and prevention of malnutrition and the role of provider social prescribing, such as referrals to community-based </a:t>
            </a:r>
            <a:r>
              <a:rPr lang="en-US" dirty="0" smtClean="0"/>
              <a:t>organizations.</a:t>
            </a:r>
          </a:p>
          <a:p>
            <a:pPr lvl="1"/>
            <a:r>
              <a:rPr lang="en-US" dirty="0" smtClean="0"/>
              <a:t>Violence </a:t>
            </a:r>
            <a:r>
              <a:rPr lang="en-US" dirty="0"/>
              <a:t>prevention and intervention, particularly for gender-based violence, including techniques for partnering with other professions (e.g. social work) to develop a plan of action. </a:t>
            </a:r>
          </a:p>
        </p:txBody>
      </p:sp>
    </p:spTree>
    <p:extLst>
      <p:ext uri="{BB962C8B-B14F-4D97-AF65-F5344CB8AC3E}">
        <p14:creationId xmlns:p14="http://schemas.microsoft.com/office/powerpoint/2010/main" val="1981716507"/>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to come...</a:t>
            </a:r>
            <a:endParaRPr lang="en-US" dirty="0"/>
          </a:p>
        </p:txBody>
      </p:sp>
      <p:sp>
        <p:nvSpPr>
          <p:cNvPr id="3" name="Content Placeholder 2"/>
          <p:cNvSpPr>
            <a:spLocks noGrp="1"/>
          </p:cNvSpPr>
          <p:nvPr>
            <p:ph sz="quarter" idx="1"/>
          </p:nvPr>
        </p:nvSpPr>
        <p:spPr/>
        <p:txBody>
          <a:bodyPr/>
          <a:lstStyle/>
          <a:p>
            <a:r>
              <a:rPr lang="en-US" dirty="0" smtClean="0"/>
              <a:t>If you want to be part of the workgroup</a:t>
            </a:r>
          </a:p>
          <a:p>
            <a:r>
              <a:rPr lang="en-US" dirty="0" smtClean="0"/>
              <a:t>If you want to be informed of the outcomes of the work group/curriculum </a:t>
            </a:r>
            <a:endParaRPr lang="en-US" dirty="0" smtClean="0"/>
          </a:p>
          <a:p>
            <a:endParaRPr lang="en-US" dirty="0"/>
          </a:p>
          <a:p>
            <a:pPr marL="0" indent="0">
              <a:buNone/>
            </a:pPr>
            <a:endParaRPr lang="en-US" dirty="0" smtClean="0"/>
          </a:p>
          <a:p>
            <a:r>
              <a:rPr lang="en-US" dirty="0"/>
              <a:t>Email: </a:t>
            </a:r>
            <a:r>
              <a:rPr lang="en-US" dirty="0" err="1"/>
              <a:t>Sural</a:t>
            </a:r>
            <a:r>
              <a:rPr lang="en-US" dirty="0"/>
              <a:t> at </a:t>
            </a:r>
            <a:r>
              <a:rPr lang="en-US" dirty="0">
                <a:hlinkClick r:id="rId2"/>
              </a:rPr>
              <a:t>suralshah@mednet.ucla.edu</a:t>
            </a:r>
            <a:endParaRPr lang="en-US" dirty="0"/>
          </a:p>
          <a:p>
            <a:endParaRPr lang="en-US" dirty="0" smtClean="0"/>
          </a:p>
          <a:p>
            <a:endParaRPr lang="en-US" dirty="0"/>
          </a:p>
        </p:txBody>
      </p:sp>
    </p:spTree>
    <p:extLst>
      <p:ext uri="{BB962C8B-B14F-4D97-AF65-F5344CB8AC3E}">
        <p14:creationId xmlns:p14="http://schemas.microsoft.com/office/powerpoint/2010/main" val="1271708661"/>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94235" y="2743200"/>
            <a:ext cx="8949765" cy="3875741"/>
          </a:xfrm>
        </p:spPr>
        <p:txBody>
          <a:bodyPr>
            <a:normAutofit fontScale="62500" lnSpcReduction="20000"/>
          </a:bodyPr>
          <a:lstStyle/>
          <a:p>
            <a:r>
              <a:rPr lang="en-US" sz="3200" dirty="0" smtClean="0">
                <a:cs typeface="Tw Cen MT"/>
              </a:rPr>
              <a:t>Alaska FMR, Anchorage, AK</a:t>
            </a:r>
          </a:p>
          <a:p>
            <a:r>
              <a:rPr lang="en-US" sz="3200" b="1" dirty="0">
                <a:cs typeface="Tw Cen MT"/>
              </a:rPr>
              <a:t>	</a:t>
            </a:r>
            <a:r>
              <a:rPr lang="en-US" sz="3200" b="1" dirty="0" smtClean="0">
                <a:cs typeface="Tw Cen MT"/>
              </a:rPr>
              <a:t>Pebbles </a:t>
            </a:r>
            <a:r>
              <a:rPr lang="en-US" sz="3200" b="1" dirty="0" err="1">
                <a:cs typeface="Tw Cen MT"/>
              </a:rPr>
              <a:t>Shanley</a:t>
            </a:r>
            <a:r>
              <a:rPr lang="en-US" sz="3200" b="1" dirty="0">
                <a:cs typeface="Tw Cen MT"/>
              </a:rPr>
              <a:t>, MD </a:t>
            </a:r>
            <a:endParaRPr lang="en-US" sz="3200" dirty="0" smtClean="0">
              <a:latin typeface="Tw Cen MT"/>
              <a:cs typeface="Tw Cen MT"/>
            </a:endParaRPr>
          </a:p>
          <a:p>
            <a:endParaRPr lang="en-US" sz="1600" b="1" dirty="0" smtClean="0">
              <a:cs typeface="Tw Cen MT"/>
            </a:endParaRPr>
          </a:p>
          <a:p>
            <a:r>
              <a:rPr lang="en-US" sz="3200" dirty="0" smtClean="0">
                <a:cs typeface="Tw Cen MT"/>
              </a:rPr>
              <a:t>FMR Idaho, Boise, ID</a:t>
            </a:r>
          </a:p>
          <a:p>
            <a:r>
              <a:rPr lang="en-US" sz="3200" b="1" dirty="0" smtClean="0">
                <a:cs typeface="Tw Cen MT"/>
              </a:rPr>
              <a:t>	Abby </a:t>
            </a:r>
            <a:r>
              <a:rPr lang="en-US" sz="3200" b="1" dirty="0" err="1">
                <a:cs typeface="Tw Cen MT"/>
              </a:rPr>
              <a:t>Davids</a:t>
            </a:r>
            <a:r>
              <a:rPr lang="en-US" sz="3200" b="1" dirty="0">
                <a:cs typeface="Tw Cen MT"/>
              </a:rPr>
              <a:t>, MD, </a:t>
            </a:r>
            <a:r>
              <a:rPr lang="en-US" sz="3200" b="1" dirty="0" smtClean="0">
                <a:cs typeface="Tw Cen MT"/>
              </a:rPr>
              <a:t>MPH</a:t>
            </a:r>
          </a:p>
          <a:p>
            <a:endParaRPr lang="en-US" sz="1400" dirty="0" smtClean="0">
              <a:cs typeface="Tw Cen MT"/>
            </a:endParaRPr>
          </a:p>
          <a:p>
            <a:r>
              <a:rPr lang="en-US" sz="3200" dirty="0" smtClean="0">
                <a:cs typeface="Tw Cen MT"/>
              </a:rPr>
              <a:t>WA Collaborative Elective</a:t>
            </a:r>
          </a:p>
          <a:p>
            <a:r>
              <a:rPr lang="en-US" sz="3200" b="1" dirty="0">
                <a:cs typeface="Tw Cen MT"/>
              </a:rPr>
              <a:t>	</a:t>
            </a:r>
            <a:r>
              <a:rPr lang="en-US" sz="3200" b="1" dirty="0" err="1" smtClean="0">
                <a:cs typeface="Tw Cen MT"/>
              </a:rPr>
              <a:t>Shoshana</a:t>
            </a:r>
            <a:r>
              <a:rPr lang="en-US" sz="3200" b="1" dirty="0" smtClean="0">
                <a:cs typeface="Tw Cen MT"/>
              </a:rPr>
              <a:t> </a:t>
            </a:r>
            <a:r>
              <a:rPr lang="en-US" sz="3200" b="1" dirty="0" err="1">
                <a:cs typeface="Tw Cen MT"/>
              </a:rPr>
              <a:t>Aleinikoff</a:t>
            </a:r>
            <a:r>
              <a:rPr lang="en-US" sz="3200" b="1" dirty="0">
                <a:cs typeface="Tw Cen MT"/>
              </a:rPr>
              <a:t>, MD </a:t>
            </a:r>
            <a:r>
              <a:rPr lang="mr-IN" sz="3200" dirty="0">
                <a:latin typeface="Tw Cen MT"/>
                <a:cs typeface="Tw Cen MT"/>
              </a:rPr>
              <a:t>–</a:t>
            </a:r>
            <a:r>
              <a:rPr lang="en-US" sz="3200" dirty="0">
                <a:cs typeface="Tw Cen MT"/>
              </a:rPr>
              <a:t> </a:t>
            </a:r>
            <a:r>
              <a:rPr lang="en-US" sz="3200" dirty="0" err="1">
                <a:cs typeface="Tw Cen MT"/>
              </a:rPr>
              <a:t>HealthPoint</a:t>
            </a:r>
            <a:r>
              <a:rPr lang="en-US" sz="3200" dirty="0">
                <a:cs typeface="Tw Cen MT"/>
              </a:rPr>
              <a:t>/The Wright Center FMR, Auburn, WA</a:t>
            </a:r>
            <a:br>
              <a:rPr lang="en-US" sz="3200" dirty="0">
                <a:cs typeface="Tw Cen MT"/>
              </a:rPr>
            </a:br>
            <a:r>
              <a:rPr lang="en-US" sz="3200" dirty="0" smtClean="0">
                <a:cs typeface="Tw Cen MT"/>
              </a:rPr>
              <a:t>	</a:t>
            </a:r>
            <a:r>
              <a:rPr lang="en-US" sz="3200" b="1" dirty="0" smtClean="0">
                <a:cs typeface="Tw Cen MT"/>
              </a:rPr>
              <a:t>Ying </a:t>
            </a:r>
            <a:r>
              <a:rPr lang="en-US" sz="3200" b="1" dirty="0">
                <a:cs typeface="Tw Cen MT"/>
              </a:rPr>
              <a:t>Zhang, MD </a:t>
            </a:r>
            <a:r>
              <a:rPr lang="mr-IN" sz="3200" dirty="0">
                <a:latin typeface="Tw Cen MT"/>
                <a:cs typeface="Tw Cen MT"/>
              </a:rPr>
              <a:t>–</a:t>
            </a:r>
            <a:r>
              <a:rPr lang="en-US" sz="3200" dirty="0">
                <a:cs typeface="Tw Cen MT"/>
              </a:rPr>
              <a:t> University of Washington FMR, Seattle, WA </a:t>
            </a:r>
            <a:endParaRPr lang="en-US" sz="3200" dirty="0" smtClean="0">
              <a:cs typeface="Tw Cen MT"/>
            </a:endParaRPr>
          </a:p>
          <a:p>
            <a:endParaRPr lang="en-US" sz="1400" dirty="0">
              <a:cs typeface="Tw Cen MT"/>
            </a:endParaRPr>
          </a:p>
          <a:p>
            <a:r>
              <a:rPr lang="en-US" sz="3200" dirty="0" smtClean="0">
                <a:cs typeface="Tw Cen MT"/>
              </a:rPr>
              <a:t>National Curriculum Development</a:t>
            </a:r>
          </a:p>
          <a:p>
            <a:r>
              <a:rPr lang="en-US" sz="3200" dirty="0" smtClean="0"/>
              <a:t>	</a:t>
            </a:r>
            <a:r>
              <a:rPr lang="en-US" sz="3200" b="1" dirty="0" err="1">
                <a:cs typeface="Tw Cen MT"/>
              </a:rPr>
              <a:t>Shoshana</a:t>
            </a:r>
            <a:r>
              <a:rPr lang="en-US" sz="3200" b="1" dirty="0">
                <a:cs typeface="Tw Cen MT"/>
              </a:rPr>
              <a:t> </a:t>
            </a:r>
            <a:r>
              <a:rPr lang="en-US" sz="3200" b="1" dirty="0" err="1">
                <a:cs typeface="Tw Cen MT"/>
              </a:rPr>
              <a:t>Aleinikoff</a:t>
            </a:r>
            <a:r>
              <a:rPr lang="en-US" sz="3200" b="1" dirty="0">
                <a:cs typeface="Tw Cen MT"/>
              </a:rPr>
              <a:t>, MD </a:t>
            </a:r>
            <a:endParaRPr lang="en-US" sz="3200" dirty="0"/>
          </a:p>
        </p:txBody>
      </p:sp>
      <p:sp>
        <p:nvSpPr>
          <p:cNvPr id="3" name="Title 2"/>
          <p:cNvSpPr>
            <a:spLocks noGrp="1"/>
          </p:cNvSpPr>
          <p:nvPr>
            <p:ph type="title"/>
          </p:nvPr>
        </p:nvSpPr>
        <p:spPr/>
        <p:txBody>
          <a:bodyPr/>
          <a:lstStyle/>
          <a:p>
            <a:r>
              <a:rPr lang="en-US" dirty="0" smtClean="0"/>
              <a:t>Questions?</a:t>
            </a:r>
            <a:endParaRPr lang="en-US" dirty="0"/>
          </a:p>
        </p:txBody>
      </p:sp>
    </p:spTree>
    <p:extLst>
      <p:ext uri="{BB962C8B-B14F-4D97-AF65-F5344CB8AC3E}">
        <p14:creationId xmlns:p14="http://schemas.microsoft.com/office/powerpoint/2010/main" val="225713631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sz="quarter" idx="1"/>
          </p:nvPr>
        </p:nvSpPr>
        <p:spPr>
          <a:xfrm>
            <a:off x="-3048675" y="6321939"/>
            <a:ext cx="2563900" cy="69427"/>
          </a:xfrm>
        </p:spPr>
        <p:txBody>
          <a:bodyPr>
            <a:normAutofit fontScale="25000" lnSpcReduction="20000"/>
          </a:bodyPr>
          <a:lstStyle/>
          <a:p>
            <a:r>
              <a:rPr lang="en-US" dirty="0"/>
              <a:t>  </a:t>
            </a:r>
          </a:p>
        </p:txBody>
      </p:sp>
      <p:pic>
        <p:nvPicPr>
          <p:cNvPr id="1026" name="Picture 2" descr="Figures at a glance"/>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477927" y="1539956"/>
            <a:ext cx="5895800" cy="5275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369177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sz="quarter" idx="1"/>
          </p:nvPr>
        </p:nvSpPr>
        <p:spPr>
          <a:xfrm>
            <a:off x="612648" y="1600200"/>
            <a:ext cx="8153400" cy="4092388"/>
          </a:xfrm>
        </p:spPr>
        <p:txBody>
          <a:bodyPr>
            <a:normAutofit lnSpcReduction="10000"/>
          </a:bodyPr>
          <a:lstStyle/>
          <a:p>
            <a:r>
              <a:rPr lang="en-US" dirty="0" smtClean="0"/>
              <a:t>Why develop a Refugee/</a:t>
            </a:r>
            <a:r>
              <a:rPr lang="en-US" dirty="0" err="1"/>
              <a:t>A</a:t>
            </a:r>
            <a:r>
              <a:rPr lang="en-US" dirty="0" err="1" smtClean="0"/>
              <a:t>sylee</a:t>
            </a:r>
            <a:r>
              <a:rPr lang="en-US" dirty="0" smtClean="0"/>
              <a:t> health curriculum? </a:t>
            </a:r>
          </a:p>
          <a:p>
            <a:pPr lvl="1"/>
            <a:r>
              <a:rPr lang="en-US" dirty="0" smtClean="0"/>
              <a:t>Public health duty and opportunity to work with community organizations.</a:t>
            </a:r>
          </a:p>
          <a:p>
            <a:pPr lvl="1"/>
            <a:r>
              <a:rPr lang="en-US" dirty="0" smtClean="0"/>
              <a:t>Guide our residents to success when caring for the most vulnerable and complicated patients. </a:t>
            </a:r>
          </a:p>
          <a:p>
            <a:pPr lvl="2"/>
            <a:r>
              <a:rPr lang="en-US" dirty="0" smtClean="0"/>
              <a:t>Curriculum home for Trauma Informed Care, Social Medicine, Behavioral health/Psychiatry, Infectious disease, Immunizations, certainly others. </a:t>
            </a:r>
          </a:p>
          <a:p>
            <a:pPr lvl="1"/>
            <a:r>
              <a:rPr lang="en-US" dirty="0" smtClean="0"/>
              <a:t>Community Medicine/Global Health curriculums are very attractive to students interested in family medicine.</a:t>
            </a:r>
            <a:endParaRPr lang="en-US" dirty="0"/>
          </a:p>
        </p:txBody>
      </p:sp>
      <p:sp>
        <p:nvSpPr>
          <p:cNvPr id="4" name="Rectangle 3"/>
          <p:cNvSpPr/>
          <p:nvPr/>
        </p:nvSpPr>
        <p:spPr>
          <a:xfrm>
            <a:off x="1419726" y="6073351"/>
            <a:ext cx="7089648" cy="523220"/>
          </a:xfrm>
          <a:prstGeom prst="rect">
            <a:avLst/>
          </a:prstGeom>
        </p:spPr>
        <p:txBody>
          <a:bodyPr wrap="square">
            <a:spAutoFit/>
          </a:bodyPr>
          <a:lstStyle/>
          <a:p>
            <a:r>
              <a:rPr lang="en-US" sz="1400" dirty="0">
                <a:solidFill>
                  <a:srgbClr val="242424"/>
                </a:solidFill>
                <a:latin typeface="Helvetica" panose="020B0604020202020204" pitchFamily="34" charset="0"/>
              </a:rPr>
              <a:t>Khan OA, </a:t>
            </a:r>
            <a:r>
              <a:rPr lang="en-US" sz="1400" dirty="0" err="1">
                <a:solidFill>
                  <a:srgbClr val="242424"/>
                </a:solidFill>
                <a:latin typeface="Helvetica" panose="020B0604020202020204" pitchFamily="34" charset="0"/>
              </a:rPr>
              <a:t>Guerrant</a:t>
            </a:r>
            <a:r>
              <a:rPr lang="en-US" sz="1400" dirty="0">
                <a:solidFill>
                  <a:srgbClr val="242424"/>
                </a:solidFill>
                <a:latin typeface="Helvetica" panose="020B0604020202020204" pitchFamily="34" charset="0"/>
              </a:rPr>
              <a:t> R, Sanders J, et al. Global health education in U.S. Medical schools. </a:t>
            </a:r>
            <a:r>
              <a:rPr lang="en-US" sz="1400" i="1" dirty="0">
                <a:solidFill>
                  <a:srgbClr val="242424"/>
                </a:solidFill>
                <a:latin typeface="Helvetica" panose="020B0604020202020204" pitchFamily="34" charset="0"/>
              </a:rPr>
              <a:t>BMC Medical Education</a:t>
            </a:r>
            <a:r>
              <a:rPr lang="en-US" sz="1400" dirty="0">
                <a:solidFill>
                  <a:srgbClr val="242424"/>
                </a:solidFill>
                <a:latin typeface="Helvetica" panose="020B0604020202020204" pitchFamily="34" charset="0"/>
              </a:rPr>
              <a:t>. 2013;13:3. doi:10.1186/1472-6920-13-3.</a:t>
            </a:r>
            <a:endParaRPr lang="en-US" sz="1400" dirty="0"/>
          </a:p>
        </p:txBody>
      </p:sp>
    </p:spTree>
    <p:extLst>
      <p:ext uri="{BB962C8B-B14F-4D97-AF65-F5344CB8AC3E}">
        <p14:creationId xmlns:p14="http://schemas.microsoft.com/office/powerpoint/2010/main" val="187494346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dirty="0" smtClean="0"/>
              <a:t>Pebbles Shanley, MD</a:t>
            </a:r>
            <a:endParaRPr lang="en-US" dirty="0"/>
          </a:p>
        </p:txBody>
      </p:sp>
      <p:sp>
        <p:nvSpPr>
          <p:cNvPr id="3" name="Title 2"/>
          <p:cNvSpPr>
            <a:spLocks noGrp="1"/>
          </p:cNvSpPr>
          <p:nvPr>
            <p:ph type="title"/>
          </p:nvPr>
        </p:nvSpPr>
        <p:spPr/>
        <p:txBody>
          <a:bodyPr>
            <a:normAutofit fontScale="90000"/>
          </a:bodyPr>
          <a:lstStyle/>
          <a:p>
            <a:r>
              <a:rPr lang="en-US" dirty="0" smtClean="0"/>
              <a:t>Alaska Family Medicine Residency</a:t>
            </a:r>
            <a:endParaRPr lang="en-US" dirty="0"/>
          </a:p>
        </p:txBody>
      </p:sp>
    </p:spTree>
    <p:extLst>
      <p:ext uri="{BB962C8B-B14F-4D97-AF65-F5344CB8AC3E}">
        <p14:creationId xmlns:p14="http://schemas.microsoft.com/office/powerpoint/2010/main" val="168826605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r>
              <a:rPr lang="en-US" dirty="0" smtClean="0"/>
              <a:t>Train residents to practice full-spectrum medicine in </a:t>
            </a:r>
            <a:r>
              <a:rPr lang="en-US" dirty="0"/>
              <a:t>r</a:t>
            </a:r>
            <a:r>
              <a:rPr lang="en-US" dirty="0" smtClean="0"/>
              <a:t>ural Alaska.</a:t>
            </a:r>
          </a:p>
          <a:p>
            <a:r>
              <a:rPr lang="en-US" dirty="0" smtClean="0"/>
              <a:t>Anchorage’s Population ~298, 000</a:t>
            </a:r>
          </a:p>
          <a:p>
            <a:r>
              <a:rPr lang="en-US" dirty="0" smtClean="0"/>
              <a:t>Mountain View, Most Diverse Neighborhood in the U.S. per US Census data. </a:t>
            </a:r>
          </a:p>
          <a:p>
            <a:r>
              <a:rPr lang="en-US" dirty="0" smtClean="0"/>
              <a:t>Anchorage School District has students speaking </a:t>
            </a:r>
            <a:r>
              <a:rPr lang="en-US" dirty="0"/>
              <a:t>95-100 languages </a:t>
            </a:r>
            <a:r>
              <a:rPr lang="en-US" sz="1600" dirty="0" smtClean="0"/>
              <a:t>(Aug 26, 2018, https</a:t>
            </a:r>
            <a:r>
              <a:rPr lang="en-US" sz="1600" dirty="0"/>
              <a:t>://</a:t>
            </a:r>
            <a:r>
              <a:rPr lang="en-US" sz="1600" dirty="0" smtClean="0"/>
              <a:t>www.asdk12.org/domain/1254).</a:t>
            </a:r>
            <a:endParaRPr lang="en-US" dirty="0" smtClean="0"/>
          </a:p>
          <a:p>
            <a:pPr marL="0" indent="0">
              <a:buNone/>
            </a:pPr>
            <a:endParaRPr lang="en-US" dirty="0"/>
          </a:p>
        </p:txBody>
      </p:sp>
      <p:sp>
        <p:nvSpPr>
          <p:cNvPr id="8" name="Title 1"/>
          <p:cNvSpPr>
            <a:spLocks noGrp="1"/>
          </p:cNvSpPr>
          <p:nvPr>
            <p:ph type="title"/>
          </p:nvPr>
        </p:nvSpPr>
        <p:spPr>
          <a:xfrm>
            <a:off x="612648" y="228600"/>
            <a:ext cx="8153400" cy="990600"/>
          </a:xfrm>
        </p:spPr>
        <p:txBody>
          <a:bodyPr/>
          <a:lstStyle/>
          <a:p>
            <a:r>
              <a:rPr lang="en-US" dirty="0" smtClean="0"/>
              <a:t>Alaska FMR</a:t>
            </a:r>
            <a:endParaRPr lang="en-US" dirty="0"/>
          </a:p>
        </p:txBody>
      </p:sp>
      <p:pic>
        <p:nvPicPr>
          <p:cNvPr id="9" name="Google Shape;46;p7"/>
          <p:cNvPicPr preferRelativeResize="0"/>
          <p:nvPr/>
        </p:nvPicPr>
        <p:blipFill rotWithShape="1">
          <a:blip r:embed="rId2">
            <a:alphaModFix/>
          </a:blip>
          <a:srcRect/>
          <a:stretch/>
        </p:blipFill>
        <p:spPr>
          <a:xfrm>
            <a:off x="5749853" y="196391"/>
            <a:ext cx="1922927" cy="1055017"/>
          </a:xfrm>
          <a:prstGeom prst="rect">
            <a:avLst/>
          </a:prstGeom>
          <a:noFill/>
          <a:ln>
            <a:noFill/>
          </a:ln>
        </p:spPr>
      </p:pic>
    </p:spTree>
    <p:extLst>
      <p:ext uri="{BB962C8B-B14F-4D97-AF65-F5344CB8AC3E}">
        <p14:creationId xmlns:p14="http://schemas.microsoft.com/office/powerpoint/2010/main" val="315857785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737938" y="1572822"/>
            <a:ext cx="7626016" cy="5084010"/>
          </a:xfrm>
          <a:prstGeom prst="rect">
            <a:avLst/>
          </a:prstGeom>
        </p:spPr>
      </p:pic>
      <p:sp>
        <p:nvSpPr>
          <p:cNvPr id="5" name="Title 1"/>
          <p:cNvSpPr>
            <a:spLocks noGrp="1"/>
          </p:cNvSpPr>
          <p:nvPr>
            <p:ph type="title"/>
          </p:nvPr>
        </p:nvSpPr>
        <p:spPr>
          <a:xfrm>
            <a:off x="612648" y="228600"/>
            <a:ext cx="8153400" cy="990600"/>
          </a:xfrm>
        </p:spPr>
        <p:txBody>
          <a:bodyPr/>
          <a:lstStyle/>
          <a:p>
            <a:r>
              <a:rPr lang="en-US" dirty="0" smtClean="0"/>
              <a:t>Alaska FMR</a:t>
            </a:r>
            <a:endParaRPr lang="en-US" dirty="0"/>
          </a:p>
        </p:txBody>
      </p:sp>
      <p:pic>
        <p:nvPicPr>
          <p:cNvPr id="6" name="Google Shape;46;p7"/>
          <p:cNvPicPr preferRelativeResize="0"/>
          <p:nvPr/>
        </p:nvPicPr>
        <p:blipFill rotWithShape="1">
          <a:blip r:embed="rId3">
            <a:alphaModFix/>
          </a:blip>
          <a:srcRect/>
          <a:stretch/>
        </p:blipFill>
        <p:spPr>
          <a:xfrm>
            <a:off x="5749853" y="196391"/>
            <a:ext cx="1922927" cy="1055017"/>
          </a:xfrm>
          <a:prstGeom prst="rect">
            <a:avLst/>
          </a:prstGeom>
          <a:noFill/>
          <a:ln>
            <a:noFill/>
          </a:ln>
        </p:spPr>
      </p:pic>
    </p:spTree>
    <p:extLst>
      <p:ext uri="{BB962C8B-B14F-4D97-AF65-F5344CB8AC3E}">
        <p14:creationId xmlns:p14="http://schemas.microsoft.com/office/powerpoint/2010/main" val="2392708429"/>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_rels/themeOverrid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_rels/themeOverride2.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Override>
</file>

<file path=ppt/theme/themeOverride2.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Override>
</file>

<file path=docProps/app.xml><?xml version="1.0" encoding="utf-8"?>
<Properties xmlns="http://schemas.openxmlformats.org/officeDocument/2006/extended-properties" xmlns:vt="http://schemas.openxmlformats.org/officeDocument/2006/docPropsVTypes">
  <Template>Median.thmx</Template>
  <TotalTime>512</TotalTime>
  <Words>3330</Words>
  <Application>Microsoft Macintosh PowerPoint</Application>
  <PresentationFormat>On-screen Show (4:3)</PresentationFormat>
  <Paragraphs>396</Paragraphs>
  <Slides>43</Slides>
  <Notes>15</Notes>
  <HiddenSlides>0</HiddenSlides>
  <MMClips>0</MMClips>
  <ScaleCrop>false</ScaleCrop>
  <HeadingPairs>
    <vt:vector size="4" baseType="variant">
      <vt:variant>
        <vt:lpstr>Theme</vt:lpstr>
      </vt:variant>
      <vt:variant>
        <vt:i4>4</vt:i4>
      </vt:variant>
      <vt:variant>
        <vt:lpstr>Slide Titles</vt:lpstr>
      </vt:variant>
      <vt:variant>
        <vt:i4>43</vt:i4>
      </vt:variant>
    </vt:vector>
  </HeadingPairs>
  <TitlesOfParts>
    <vt:vector size="47" baseType="lpstr">
      <vt:lpstr>Median</vt:lpstr>
      <vt:lpstr>1_Median</vt:lpstr>
      <vt:lpstr>2_Median</vt:lpstr>
      <vt:lpstr>3_Median</vt:lpstr>
      <vt:lpstr>Shoshana Aleinikoff, MD – HealthPoint/The Wright Center FMR, Auburn, WA Abby Davids, MD, MPH – FMR Idaho, Boise, ID Pebbles Shanley, MD – Alaska FMR, Anchorage, AK Ying Zhang, MD – University of Washington FMR, Seattle, WA  </vt:lpstr>
      <vt:lpstr>Poll</vt:lpstr>
      <vt:lpstr>Poll</vt:lpstr>
      <vt:lpstr>Poll</vt:lpstr>
      <vt:lpstr>Introduction</vt:lpstr>
      <vt:lpstr>Introduction</vt:lpstr>
      <vt:lpstr>Alaska Family Medicine Residency</vt:lpstr>
      <vt:lpstr>Alaska FMR</vt:lpstr>
      <vt:lpstr>Alaska FMR</vt:lpstr>
      <vt:lpstr>Alaska FMR</vt:lpstr>
      <vt:lpstr>Alaska FMR</vt:lpstr>
      <vt:lpstr>Alaska FMR</vt:lpstr>
      <vt:lpstr>Alaska FMR</vt:lpstr>
      <vt:lpstr>Executive Order January 27th, 2017</vt:lpstr>
      <vt:lpstr>Lessons Learned</vt:lpstr>
      <vt:lpstr>PowerPoint Presentation</vt:lpstr>
      <vt:lpstr>Family Medicine Residency of Idaho</vt:lpstr>
      <vt:lpstr>Family Medicine Residency of Idaho</vt:lpstr>
      <vt:lpstr>PowerPoint Presentation</vt:lpstr>
      <vt:lpstr>Idaho Numbers </vt:lpstr>
      <vt:lpstr>Refugee Care at FMRI</vt:lpstr>
      <vt:lpstr>The Wellness Center at FMRI</vt:lpstr>
      <vt:lpstr>FMRI’s TB Clinic</vt:lpstr>
      <vt:lpstr>Levels of resident involvement</vt:lpstr>
      <vt:lpstr>Global Medicine Training Track</vt:lpstr>
      <vt:lpstr>What We Have Learned…</vt:lpstr>
      <vt:lpstr>Take Away Points </vt:lpstr>
      <vt:lpstr>WA Collaborative Elective</vt:lpstr>
      <vt:lpstr>Refugee Resettlement in WA</vt:lpstr>
      <vt:lpstr>Refugee Resettlement in King County, WA</vt:lpstr>
      <vt:lpstr>Elective Curriculum </vt:lpstr>
      <vt:lpstr>PowerPoint Presentation</vt:lpstr>
      <vt:lpstr>Refugee Clinic at HealthPoint</vt:lpstr>
      <vt:lpstr>Challenges and Lessons </vt:lpstr>
      <vt:lpstr>Goals and Objectives</vt:lpstr>
      <vt:lpstr>Evaluation Design</vt:lpstr>
      <vt:lpstr>Resident reflections</vt:lpstr>
      <vt:lpstr>National Curriculum Development </vt:lpstr>
      <vt:lpstr>Curriculum Objectives</vt:lpstr>
      <vt:lpstr>Core Competencies</vt:lpstr>
      <vt:lpstr>Example: Evidence Based Clinical Practice</vt:lpstr>
      <vt:lpstr>More to come...</vt:lpstr>
      <vt:lpstr>Questions?</vt:lpstr>
    </vt:vector>
  </TitlesOfParts>
  <Company>University of Washington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ABBY DAVIDS,</dc:title>
  <dc:creator>Marcia McGuire</dc:creator>
  <cp:lastModifiedBy>Marcia McGuire</cp:lastModifiedBy>
  <cp:revision>50</cp:revision>
  <dcterms:created xsi:type="dcterms:W3CDTF">2018-08-03T19:44:39Z</dcterms:created>
  <dcterms:modified xsi:type="dcterms:W3CDTF">2018-09-04T18:13:16Z</dcterms:modified>
</cp:coreProperties>
</file>