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64"/>
  </p:notesMasterIdLst>
  <p:sldIdLst>
    <p:sldId id="256" r:id="rId2"/>
    <p:sldId id="305" r:id="rId3"/>
    <p:sldId id="306" r:id="rId4"/>
    <p:sldId id="307" r:id="rId5"/>
    <p:sldId id="308" r:id="rId6"/>
    <p:sldId id="312" r:id="rId7"/>
    <p:sldId id="313" r:id="rId8"/>
    <p:sldId id="326" r:id="rId9"/>
    <p:sldId id="314" r:id="rId10"/>
    <p:sldId id="322" r:id="rId11"/>
    <p:sldId id="315" r:id="rId12"/>
    <p:sldId id="319" r:id="rId13"/>
    <p:sldId id="320" r:id="rId14"/>
    <p:sldId id="321" r:id="rId15"/>
    <p:sldId id="346" r:id="rId16"/>
    <p:sldId id="352" r:id="rId17"/>
    <p:sldId id="347" r:id="rId18"/>
    <p:sldId id="348" r:id="rId19"/>
    <p:sldId id="367" r:id="rId20"/>
    <p:sldId id="350" r:id="rId21"/>
    <p:sldId id="325" r:id="rId22"/>
    <p:sldId id="328" r:id="rId23"/>
    <p:sldId id="327" r:id="rId24"/>
    <p:sldId id="329" r:id="rId25"/>
    <p:sldId id="330" r:id="rId26"/>
    <p:sldId id="331" r:id="rId27"/>
    <p:sldId id="332" r:id="rId28"/>
    <p:sldId id="333" r:id="rId29"/>
    <p:sldId id="366" r:id="rId30"/>
    <p:sldId id="335" r:id="rId31"/>
    <p:sldId id="336" r:id="rId32"/>
    <p:sldId id="337" r:id="rId33"/>
    <p:sldId id="275" r:id="rId34"/>
    <p:sldId id="339" r:id="rId35"/>
    <p:sldId id="340" r:id="rId36"/>
    <p:sldId id="365" r:id="rId37"/>
    <p:sldId id="343" r:id="rId38"/>
    <p:sldId id="344" r:id="rId39"/>
    <p:sldId id="257" r:id="rId40"/>
    <p:sldId id="368" r:id="rId41"/>
    <p:sldId id="370" r:id="rId42"/>
    <p:sldId id="369" r:id="rId43"/>
    <p:sldId id="372" r:id="rId44"/>
    <p:sldId id="262" r:id="rId45"/>
    <p:sldId id="263" r:id="rId46"/>
    <p:sldId id="292" r:id="rId47"/>
    <p:sldId id="294" r:id="rId48"/>
    <p:sldId id="295" r:id="rId49"/>
    <p:sldId id="296"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73"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15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CA6FB-2D01-5846-9A47-1FC2278E396F}" type="datetimeFigureOut">
              <a:rPr lang="en-US" smtClean="0"/>
              <a:pPr/>
              <a:t>2/24/17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BCD8E-999E-9145-8ACF-FAE425414339}" type="slidenum">
              <a:rPr lang="en-US" smtClean="0"/>
              <a:pPr/>
              <a:t>‹#›</a:t>
            </a:fld>
            <a:endParaRPr lang="en-US"/>
          </a:p>
        </p:txBody>
      </p:sp>
    </p:spTree>
    <p:extLst>
      <p:ext uri="{BB962C8B-B14F-4D97-AF65-F5344CB8AC3E}">
        <p14:creationId xmlns:p14="http://schemas.microsoft.com/office/powerpoint/2010/main" val="3506898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1E79C-A1A9-7141-9B8E-42BE09A8AD0B}" type="slidenum">
              <a:rPr lang="en-US"/>
              <a:pPr/>
              <a:t>16</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C8448-B2AE-5E40-A186-DDE2BE2FADDE}" type="slidenum">
              <a:rPr lang="en-US"/>
              <a:pPr/>
              <a:t>49</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Keeping feet clean is obviously an essential part of basic foot care. Good foot hygiene will help keep skin and nail infections at bay and help prevent foot odor.</a:t>
            </a:r>
          </a:p>
          <a:p>
            <a:r>
              <a:rPr lang="en-US" dirty="0" smtClean="0"/>
              <a:t>It is very important to clean carefully between all of the toes. </a:t>
            </a:r>
          </a:p>
          <a:p>
            <a:r>
              <a:rPr lang="en-US" dirty="0" smtClean="0"/>
              <a:t>Things you could try include:</a:t>
            </a:r>
          </a:p>
          <a:p>
            <a:r>
              <a:rPr lang="en-US" dirty="0" smtClean="0"/>
              <a:t>Baby wipes</a:t>
            </a:r>
            <a:br>
              <a:rPr lang="en-US" dirty="0" smtClean="0"/>
            </a:br>
            <a:r>
              <a:rPr lang="en-US" dirty="0" smtClean="0"/>
              <a:t>Wet gauze or cotton wool swabs</a:t>
            </a:r>
            <a:br>
              <a:rPr lang="en-US" dirty="0" smtClean="0"/>
            </a:br>
            <a:r>
              <a:rPr lang="en-US" dirty="0" smtClean="0"/>
              <a:t>Cotton buds.</a:t>
            </a:r>
          </a:p>
          <a:p>
            <a:r>
              <a:rPr lang="en-US" dirty="0" smtClean="0"/>
              <a:t>During a foot soak you will need to be particular about the temperature of the water - not too hot, not too cold - and don’t let the feet soak for too long. Long foot soaks can damage and dry out the skin. Five to ten minutes is plenty. </a:t>
            </a:r>
          </a:p>
          <a:p>
            <a:endParaRPr lang="en-US" dirty="0"/>
          </a:p>
        </p:txBody>
      </p:sp>
      <p:sp>
        <p:nvSpPr>
          <p:cNvPr id="4" name="Slide Number Placeholder 3"/>
          <p:cNvSpPr>
            <a:spLocks noGrp="1"/>
          </p:cNvSpPr>
          <p:nvPr>
            <p:ph type="sldNum" sz="quarter" idx="10"/>
          </p:nvPr>
        </p:nvSpPr>
        <p:spPr/>
        <p:txBody>
          <a:bodyPr/>
          <a:lstStyle/>
          <a:p>
            <a:fld id="{9D7BCD8E-999E-9145-8ACF-FAE425414339}" type="slidenum">
              <a:rPr lang="en-US" smtClean="0"/>
              <a:pPr/>
              <a:t>55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put cream on someone's feet just before they stand up and walk around barefoot. Their feet will be very slippery.</a:t>
            </a:r>
          </a:p>
          <a:p>
            <a:r>
              <a:rPr lang="en-US" dirty="0" smtClean="0"/>
              <a:t>Try putting the cream on just before socks and shoes go on</a:t>
            </a:r>
          </a:p>
          <a:p>
            <a:r>
              <a:rPr lang="en-US" dirty="0" smtClean="0"/>
              <a:t>Rub the cream all over the feet. Pay attention to what you feel with your hands – sometimes your hands will pick up painful lumps and bumps that they eye didn’t see.</a:t>
            </a:r>
          </a:p>
          <a:p>
            <a:r>
              <a:rPr lang="en-US" dirty="0" smtClean="0"/>
              <a:t>Generally, it isn’t a good idea to rub cream in between the toes and then put socks and shoes on – it can get quite macerated in there. </a:t>
            </a:r>
          </a:p>
          <a:p>
            <a:r>
              <a:rPr lang="en-US" dirty="0" smtClean="0"/>
              <a:t>If skin is particularly dry there are various urea creams, which draw extra moisture into the skin. You can buy these from your drug store.</a:t>
            </a:r>
          </a:p>
          <a:p>
            <a:endParaRPr lang="en-US" dirty="0"/>
          </a:p>
        </p:txBody>
      </p:sp>
      <p:sp>
        <p:nvSpPr>
          <p:cNvPr id="4" name="Slide Number Placeholder 3"/>
          <p:cNvSpPr>
            <a:spLocks noGrp="1"/>
          </p:cNvSpPr>
          <p:nvPr>
            <p:ph type="sldNum" sz="quarter" idx="10"/>
          </p:nvPr>
        </p:nvSpPr>
        <p:spPr/>
        <p:txBody>
          <a:bodyPr/>
          <a:lstStyle/>
          <a:p>
            <a:fld id="{9D7BCD8E-999E-9145-8ACF-FAE425414339}" type="slidenum">
              <a:rPr lang="en-US" smtClean="0"/>
              <a:pPr/>
              <a:t>57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Trimming normal toenails is a basic hygiene necessity.</a:t>
            </a:r>
          </a:p>
          <a:p>
            <a:r>
              <a:rPr lang="en-US" dirty="0" smtClean="0"/>
              <a:t>There are a few factors to keep in mind when trimming toenails.</a:t>
            </a:r>
          </a:p>
          <a:p>
            <a:pPr lvl="0"/>
            <a:r>
              <a:rPr lang="en-US" dirty="0" smtClean="0"/>
              <a:t>You can trim “normal” toenails. </a:t>
            </a:r>
          </a:p>
          <a:p>
            <a:pPr lvl="0"/>
            <a:r>
              <a:rPr lang="en-US" dirty="0" smtClean="0"/>
              <a:t>Once you start seeing ingrown toenails, very thick toenails or fungal toenails you should get advice from a podiatrist or primary care provider. </a:t>
            </a:r>
          </a:p>
          <a:p>
            <a:pPr lvl="0"/>
            <a:r>
              <a:rPr lang="en-US" dirty="0" smtClean="0"/>
              <a:t>Where you have someone with diabetes or peripheral vascular disease, again it is a good idea to get specific instruction from a primary care provider or podiatrist.</a:t>
            </a:r>
          </a:p>
          <a:p>
            <a:pPr lvl="0"/>
            <a:r>
              <a:rPr lang="en-US" dirty="0" smtClean="0"/>
              <a:t>Always do what you can. If there are a few toenails that are too thick, too curved or ingrown, leave them and do the rest.</a:t>
            </a:r>
          </a:p>
          <a:p>
            <a:pPr lvl="0"/>
            <a:r>
              <a:rPr lang="en-US" dirty="0" smtClean="0"/>
              <a:t>Trim toe nails straight across, do not cut down the side of the nail. Use a nail file to round off any sharp edges.</a:t>
            </a:r>
          </a:p>
          <a:p>
            <a:pPr lvl="0"/>
            <a:r>
              <a:rPr lang="en-US" dirty="0" smtClean="0"/>
              <a:t>Leave a small amount of “white” at the top of the nail. </a:t>
            </a:r>
          </a:p>
          <a:p>
            <a:pPr lvl="0"/>
            <a:r>
              <a:rPr lang="en-US" dirty="0" smtClean="0"/>
              <a:t>Do not cut the nail down as low as you can. It is better to leave a bit of length on the nails and have to trim them more often, than cut the nail too low and risk an infection.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7BCD8E-999E-9145-8ACF-FAE425414339}" type="slidenum">
              <a:rPr lang="en-US" smtClean="0"/>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8640F-72DD-CA4D-98B1-B2A31F1092B0}" type="slidenum">
              <a:rPr lang="en-US"/>
              <a:pPr/>
              <a:t>33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12874-6AAA-944E-8F9C-BD315580C969}" type="slidenum">
              <a:rPr lang="en-US"/>
              <a:pPr/>
              <a:t>39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EF0572-9877-EF49-B7B5-1CAA2CC4773C}" type="slidenum">
              <a:rPr lang="en-US" sz="1200"/>
              <a:pPr/>
              <a:t>43</a:t>
            </a:fld>
            <a:endParaRPr lang="en-US" sz="1200"/>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DA1E1-AF59-954D-80A1-684E715D8B8D}" type="slidenum">
              <a:rPr lang="en-US"/>
              <a:pPr/>
              <a:t>44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0E0AF-CF9B-2A44-B42B-49A9086B9E83}" type="slidenum">
              <a:rPr lang="en-US"/>
              <a:pPr/>
              <a:t>45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04C50-CFBC-0149-B444-9A8272DBCA6E}" type="slidenum">
              <a:rPr lang="en-US"/>
              <a:pPr/>
              <a:t>46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CBCF1-8015-6D44-9A74-B25F199232B7}" type="slidenum">
              <a:rPr lang="en-US"/>
              <a:pPr/>
              <a:t>47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07E6C-0568-1744-BE5D-09E20155CE69}" type="slidenum">
              <a:rPr lang="en-US"/>
              <a:pPr/>
              <a:t>48</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982EE6-1FE2-FB4A-ACFB-53F51334E3F2}"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82EE6-1FE2-FB4A-ACFB-53F51334E3F2}"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982EE6-1FE2-FB4A-ACFB-53F51334E3F2}"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82EE6-1FE2-FB4A-ACFB-53F51334E3F2}" type="datetimeFigureOut">
              <a:rPr lang="en-US" smtClean="0"/>
              <a:pPr/>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982EE6-1FE2-FB4A-ACFB-53F51334E3F2}" type="datetimeFigureOut">
              <a:rPr lang="en-US" smtClean="0"/>
              <a:pPr/>
              <a:t>2/24/17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AB5D-2CDD-CF44-BC43-786C896348D5}"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982EE6-1FE2-FB4A-ACFB-53F51334E3F2}" type="datetimeFigureOut">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982EE6-1FE2-FB4A-ACFB-53F51334E3F2}" type="datetimeFigureOut">
              <a:rPr lang="en-US" smtClean="0"/>
              <a:pPr/>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982EE6-1FE2-FB4A-ACFB-53F51334E3F2}" type="datetimeFigureOut">
              <a:rPr lang="en-US" smtClean="0"/>
              <a:pPr/>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2982EE6-1FE2-FB4A-ACFB-53F51334E3F2}" type="datetimeFigureOut">
              <a:rPr lang="en-US" smtClean="0"/>
              <a:pPr/>
              <a:t>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EAB5D-2CDD-CF44-BC43-786C896348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982EE6-1FE2-FB4A-ACFB-53F51334E3F2}" type="datetimeFigureOut">
              <a:rPr lang="en-US" smtClean="0"/>
              <a:pPr/>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82982EE6-1FE2-FB4A-ACFB-53F51334E3F2}" type="datetimeFigureOut">
              <a:rPr lang="en-US" smtClean="0"/>
              <a:pPr/>
              <a:t>2/24/17</a:t>
            </a:fld>
            <a:endParaRPr lang="en-US"/>
          </a:p>
        </p:txBody>
      </p:sp>
      <p:sp>
        <p:nvSpPr>
          <p:cNvPr id="7" name="Slide Number Placeholder 6"/>
          <p:cNvSpPr>
            <a:spLocks noGrp="1"/>
          </p:cNvSpPr>
          <p:nvPr>
            <p:ph type="sldNum" sz="quarter" idx="12"/>
          </p:nvPr>
        </p:nvSpPr>
        <p:spPr/>
        <p:txBody>
          <a:bodyPr/>
          <a:lstStyle/>
          <a:p>
            <a:fld id="{4C3EAB5D-2CDD-CF44-BC43-786C896348D5}"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2982EE6-1FE2-FB4A-ACFB-53F51334E3F2}" type="datetimeFigureOut">
              <a:rPr lang="en-US" smtClean="0"/>
              <a:pPr/>
              <a:t>2/24/17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C3EAB5D-2CDD-CF44-BC43-786C896348D5}"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5" y="3375778"/>
            <a:ext cx="6629400" cy="1219201"/>
          </a:xfrm>
        </p:spPr>
        <p:txBody>
          <a:bodyPr>
            <a:noAutofit/>
          </a:bodyPr>
          <a:lstStyle/>
          <a:p>
            <a:r>
              <a:rPr lang="en-US" sz="3200" dirty="0" smtClean="0"/>
              <a:t>Foot Care, Common </a:t>
            </a:r>
            <a:r>
              <a:rPr lang="en-US" sz="3200" dirty="0"/>
              <a:t>F</a:t>
            </a:r>
            <a:r>
              <a:rPr lang="en-US" sz="3200" dirty="0" smtClean="0"/>
              <a:t>oot </a:t>
            </a:r>
            <a:r>
              <a:rPr lang="en-US" sz="3200" dirty="0"/>
              <a:t>P</a:t>
            </a:r>
            <a:r>
              <a:rPr lang="en-US" sz="3200" dirty="0" smtClean="0"/>
              <a:t>roblems and Examination of the Diabetic Foot</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Pre-ulcerous callous</a:t>
            </a:r>
            <a:endParaRPr lang="en-US" dirty="0"/>
          </a:p>
        </p:txBody>
      </p:sp>
      <p:pic>
        <p:nvPicPr>
          <p:cNvPr id="4" name="Content Placeholder 3" descr="preulcer1.jpg"/>
          <p:cNvPicPr>
            <a:picLocks noGrp="1" noChangeAspect="1"/>
          </p:cNvPicPr>
          <p:nvPr>
            <p:ph idx="1"/>
          </p:nvPr>
        </p:nvPicPr>
        <p:blipFill>
          <a:blip r:embed="rId2"/>
          <a:srcRect t="29927" b="29927"/>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Corns</a:t>
            </a:r>
            <a:endParaRPr lang="en-US" dirty="0"/>
          </a:p>
        </p:txBody>
      </p:sp>
      <p:pic>
        <p:nvPicPr>
          <p:cNvPr id="4" name="Content Placeholder 3" descr="cornvcallous.jpg"/>
          <p:cNvPicPr>
            <a:picLocks noGrp="1" noChangeAspect="1"/>
          </p:cNvPicPr>
          <p:nvPr>
            <p:ph idx="1"/>
          </p:nvPr>
        </p:nvPicPr>
        <p:blipFill>
          <a:blip r:embed="rId2"/>
          <a:srcRect t="10830" b="10830"/>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CORNS</a:t>
            </a:r>
            <a:endParaRPr lang="en-US" dirty="0"/>
          </a:p>
        </p:txBody>
      </p:sp>
      <p:pic>
        <p:nvPicPr>
          <p:cNvPr id="4" name="Content Placeholder 3" descr="corn1.jpg"/>
          <p:cNvPicPr>
            <a:picLocks noGrp="1" noChangeAspect="1"/>
          </p:cNvPicPr>
          <p:nvPr>
            <p:ph idx="1"/>
          </p:nvPr>
        </p:nvPicPr>
        <p:blipFill>
          <a:blip r:embed="rId2"/>
          <a:srcRect t="14241" b="14241"/>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“soft” corn</a:t>
            </a:r>
            <a:endParaRPr lang="en-US" dirty="0"/>
          </a:p>
        </p:txBody>
      </p:sp>
      <p:pic>
        <p:nvPicPr>
          <p:cNvPr id="4" name="Content Placeholder 3" descr="corn2.jpg"/>
          <p:cNvPicPr>
            <a:picLocks noGrp="1" noChangeAspect="1"/>
          </p:cNvPicPr>
          <p:nvPr>
            <p:ph idx="1"/>
          </p:nvPr>
        </p:nvPicPr>
        <p:blipFill>
          <a:blip r:embed="rId2"/>
          <a:srcRect t="17582" b="17582"/>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CORNS</a:t>
            </a:r>
            <a:endParaRPr lang="en-US" dirty="0"/>
          </a:p>
        </p:txBody>
      </p:sp>
      <p:pic>
        <p:nvPicPr>
          <p:cNvPr id="4" name="Content Placeholder 3" descr="corn3.jpg"/>
          <p:cNvPicPr>
            <a:picLocks noGrp="1" noChangeAspect="1"/>
          </p:cNvPicPr>
          <p:nvPr>
            <p:ph idx="1"/>
          </p:nvPr>
        </p:nvPicPr>
        <p:blipFill>
          <a:blip r:embed="rId2"/>
          <a:srcRect t="10061" b="10061"/>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Nail Problems</a:t>
            </a:r>
            <a:endParaRPr lang="en-US" dirty="0"/>
          </a:p>
        </p:txBody>
      </p:sp>
      <p:sp>
        <p:nvSpPr>
          <p:cNvPr id="3" name="Content Placeholder 2"/>
          <p:cNvSpPr>
            <a:spLocks noGrp="1"/>
          </p:cNvSpPr>
          <p:nvPr>
            <p:ph idx="1"/>
          </p:nvPr>
        </p:nvSpPr>
        <p:spPr/>
        <p:txBody>
          <a:bodyPr/>
          <a:lstStyle/>
          <a:p>
            <a:r>
              <a:rPr lang="en-US" dirty="0" smtClean="0"/>
              <a:t>Nail overgrowth</a:t>
            </a:r>
          </a:p>
          <a:p>
            <a:r>
              <a:rPr lang="en-US" dirty="0" err="1" smtClean="0"/>
              <a:t>Onychomycosis</a:t>
            </a:r>
            <a:r>
              <a:rPr lang="en-US" dirty="0" smtClean="0"/>
              <a:t>/Fungal toenails</a:t>
            </a:r>
          </a:p>
          <a:p>
            <a:r>
              <a:rPr lang="en-US" dirty="0" smtClean="0"/>
              <a:t>Ingrown nails</a:t>
            </a:r>
          </a:p>
          <a:p>
            <a:pPr marL="114300"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       </a:t>
            </a:r>
            <a:r>
              <a:rPr lang="en-US" dirty="0" smtClean="0"/>
              <a:t> Overgrown nails </a:t>
            </a:r>
            <a:r>
              <a:rPr lang="en-US" dirty="0"/>
              <a:t>and </a:t>
            </a:r>
            <a:r>
              <a:rPr lang="en-US" dirty="0" err="1"/>
              <a:t>Callouses</a:t>
            </a:r>
            <a:endParaRPr lang="en-US" dirty="0"/>
          </a:p>
        </p:txBody>
      </p:sp>
      <p:pic>
        <p:nvPicPr>
          <p:cNvPr id="71684" name="Picture 4" descr="nails and callous"/>
          <p:cNvPicPr>
            <a:picLocks noGrp="1" noChangeAspect="1" noChangeArrowheads="1"/>
          </p:cNvPicPr>
          <p:nvPr>
            <p:ph idx="1"/>
          </p:nvPr>
        </p:nvPicPr>
        <p:blipFill>
          <a:blip r:embed="rId3"/>
          <a:srcRect t="9211" b="921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Ingrown toenail</a:t>
            </a:r>
            <a:endParaRPr lang="en-US" dirty="0"/>
          </a:p>
        </p:txBody>
      </p:sp>
      <p:pic>
        <p:nvPicPr>
          <p:cNvPr id="4" name="Content Placeholder 3" descr="ingrown.jpg"/>
          <p:cNvPicPr>
            <a:picLocks noGrp="1" noChangeAspect="1"/>
          </p:cNvPicPr>
          <p:nvPr>
            <p:ph idx="1"/>
          </p:nvPr>
        </p:nvPicPr>
        <p:blipFill>
          <a:blip r:embed="rId2"/>
          <a:srcRect t="15506" b="15506"/>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Pincer toenail causing </a:t>
            </a:r>
            <a:r>
              <a:rPr lang="en-US" dirty="0" err="1" smtClean="0"/>
              <a:t>ingrowth</a:t>
            </a:r>
            <a:endParaRPr lang="en-US" dirty="0"/>
          </a:p>
        </p:txBody>
      </p:sp>
      <p:pic>
        <p:nvPicPr>
          <p:cNvPr id="4" name="Content Placeholder 3" descr="pincer.jpg"/>
          <p:cNvPicPr>
            <a:picLocks noGrp="1" noChangeAspect="1"/>
          </p:cNvPicPr>
          <p:nvPr>
            <p:ph idx="1"/>
          </p:nvPr>
        </p:nvPicPr>
        <p:blipFill>
          <a:blip r:embed="rId2"/>
          <a:srcRect t="15106" b="15106"/>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0342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for any of the following foot problems: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Callous</a:t>
            </a:r>
          </a:p>
          <a:p>
            <a:r>
              <a:rPr lang="en-US" dirty="0" smtClean="0"/>
              <a:t>Corns</a:t>
            </a:r>
          </a:p>
          <a:p>
            <a:r>
              <a:rPr lang="en-US" dirty="0" smtClean="0"/>
              <a:t>Plantar warts</a:t>
            </a:r>
          </a:p>
          <a:p>
            <a:pPr lvl="0"/>
            <a:r>
              <a:rPr lang="en-US" dirty="0" smtClean="0"/>
              <a:t>Deformity</a:t>
            </a:r>
          </a:p>
          <a:p>
            <a:pPr lvl="0"/>
            <a:r>
              <a:rPr lang="en-US" dirty="0" err="1" smtClean="0"/>
              <a:t>Tinea</a:t>
            </a:r>
            <a:r>
              <a:rPr lang="en-US" dirty="0" smtClean="0"/>
              <a:t> </a:t>
            </a:r>
            <a:r>
              <a:rPr lang="en-US" dirty="0" err="1" smtClean="0"/>
              <a:t>pedis</a:t>
            </a:r>
            <a:endParaRPr lang="en-US" dirty="0" smtClean="0"/>
          </a:p>
          <a:p>
            <a:pPr lvl="0"/>
            <a:r>
              <a:rPr lang="en-US" dirty="0"/>
              <a:t>Splits in the skin</a:t>
            </a:r>
          </a:p>
          <a:p>
            <a:pPr lvl="0"/>
            <a:r>
              <a:rPr lang="en-US" dirty="0"/>
              <a:t>Blisters</a:t>
            </a:r>
          </a:p>
          <a:p>
            <a:pPr lvl="0"/>
            <a:r>
              <a:rPr lang="en-US" dirty="0"/>
              <a:t>Nail problems</a:t>
            </a:r>
          </a:p>
          <a:p>
            <a:pPr lvl="0"/>
            <a:r>
              <a:rPr lang="en-US" dirty="0"/>
              <a:t>And other </a:t>
            </a:r>
            <a:r>
              <a:rPr lang="en-US" dirty="0" smtClean="0"/>
              <a:t>wounds or problems with the legs</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ONYCHOMYCOSIS</a:t>
            </a:r>
            <a:endParaRPr lang="en-US" dirty="0"/>
          </a:p>
        </p:txBody>
      </p:sp>
      <p:pic>
        <p:nvPicPr>
          <p:cNvPr id="4" name="Content Placeholder 3" descr="onycho2.jpg"/>
          <p:cNvPicPr>
            <a:picLocks noGrp="1" noChangeAspect="1"/>
          </p:cNvPicPr>
          <p:nvPr>
            <p:ph idx="1"/>
          </p:nvPr>
        </p:nvPicPr>
        <p:blipFill>
          <a:blip r:embed="rId2"/>
          <a:srcRect l="-51410" r="-51410"/>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Plantar warts</a:t>
            </a:r>
            <a:endParaRPr lang="en-US" dirty="0"/>
          </a:p>
        </p:txBody>
      </p:sp>
      <p:pic>
        <p:nvPicPr>
          <p:cNvPr id="4" name="Content Placeholder 3" descr="wart1.jpg"/>
          <p:cNvPicPr>
            <a:picLocks noGrp="1" noChangeAspect="1"/>
          </p:cNvPicPr>
          <p:nvPr>
            <p:ph idx="1"/>
          </p:nvPr>
        </p:nvPicPr>
        <p:blipFill>
          <a:blip r:embed="rId2"/>
          <a:srcRect l="-18187" r="-18187"/>
          <a:stretch>
            <a:fillRect/>
          </a:stretch>
        </p:blipFill>
        <p:spPr>
          <a:xfrm>
            <a:off x="426128" y="1760895"/>
            <a:ext cx="8229600"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PLANTAR WART</a:t>
            </a:r>
            <a:endParaRPr lang="en-US" dirty="0"/>
          </a:p>
        </p:txBody>
      </p:sp>
      <p:pic>
        <p:nvPicPr>
          <p:cNvPr id="4" name="Content Placeholder 3" descr="wart3.jpg"/>
          <p:cNvPicPr>
            <a:picLocks noGrp="1" noChangeAspect="1"/>
          </p:cNvPicPr>
          <p:nvPr>
            <p:ph idx="1"/>
          </p:nvPr>
        </p:nvPicPr>
        <p:blipFill>
          <a:blip r:embed="rId2"/>
          <a:srcRect l="-75574" r="-75574"/>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PLANTAR WART</a:t>
            </a:r>
            <a:endParaRPr lang="en-US" dirty="0"/>
          </a:p>
        </p:txBody>
      </p:sp>
      <p:pic>
        <p:nvPicPr>
          <p:cNvPr id="4" name="Content Placeholder 3" descr="wart2.jpg"/>
          <p:cNvPicPr>
            <a:picLocks noGrp="1" noChangeAspect="1"/>
          </p:cNvPicPr>
          <p:nvPr>
            <p:ph idx="1"/>
          </p:nvPr>
        </p:nvPicPr>
        <p:blipFill>
          <a:blip r:embed="rId2"/>
          <a:srcRect l="-13824" r="-13824"/>
          <a:stretch>
            <a:fillRect/>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Tinea</a:t>
            </a:r>
            <a:r>
              <a:rPr lang="en-US" dirty="0" smtClean="0"/>
              <a:t> </a:t>
            </a:r>
            <a:r>
              <a:rPr lang="en-US" dirty="0" err="1" smtClean="0"/>
              <a:t>pedis</a:t>
            </a:r>
            <a:r>
              <a:rPr lang="en-US" dirty="0" smtClean="0"/>
              <a:t> or athlete’s feet</a:t>
            </a:r>
            <a:endParaRPr lang="en-US" dirty="0"/>
          </a:p>
        </p:txBody>
      </p:sp>
      <p:pic>
        <p:nvPicPr>
          <p:cNvPr id="6" name="Content Placeholder 5" descr="tinea2.jpg"/>
          <p:cNvPicPr>
            <a:picLocks noGrp="1" noChangeAspect="1"/>
          </p:cNvPicPr>
          <p:nvPr>
            <p:ph idx="1"/>
          </p:nvPr>
        </p:nvPicPr>
        <p:blipFill>
          <a:blip r:embed="rId2"/>
          <a:srcRect l="-23988" r="-23988"/>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TINEA PEDIS</a:t>
            </a:r>
            <a:endParaRPr lang="en-US" dirty="0"/>
          </a:p>
        </p:txBody>
      </p:sp>
      <p:pic>
        <p:nvPicPr>
          <p:cNvPr id="4" name="Content Placeholder 3" descr="tinea3.jpg"/>
          <p:cNvPicPr>
            <a:picLocks noGrp="1" noChangeAspect="1"/>
          </p:cNvPicPr>
          <p:nvPr>
            <p:ph idx="1"/>
          </p:nvPr>
        </p:nvPicPr>
        <p:blipFill>
          <a:blip r:embed="rId2"/>
          <a:srcRect l="-12940" r="-12940"/>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TINEA PEDIS</a:t>
            </a:r>
            <a:endParaRPr lang="en-US" dirty="0"/>
          </a:p>
        </p:txBody>
      </p:sp>
      <p:pic>
        <p:nvPicPr>
          <p:cNvPr id="4" name="Content Placeholder 3" descr="tinea1.jpg"/>
          <p:cNvPicPr>
            <a:picLocks noChangeAspect="1"/>
          </p:cNvPicPr>
          <p:nvPr/>
        </p:nvPicPr>
        <p:blipFill>
          <a:blip r:embed="rId2"/>
          <a:srcRect l="-48590" r="-48590"/>
          <a:stretch>
            <a:fillRect/>
          </a:stretch>
        </p:blipFill>
        <p:spPr>
          <a:xfrm>
            <a:off x="609600" y="1752600"/>
            <a:ext cx="8229600" cy="45259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TINEA PEDIS</a:t>
            </a:r>
            <a:endParaRPr lang="en-US" dirty="0"/>
          </a:p>
        </p:txBody>
      </p:sp>
      <p:pic>
        <p:nvPicPr>
          <p:cNvPr id="4" name="Content Placeholder 3" descr="tinea4.jpg"/>
          <p:cNvPicPr>
            <a:picLocks noGrp="1" noChangeAspect="1"/>
          </p:cNvPicPr>
          <p:nvPr>
            <p:ph idx="1"/>
          </p:nvPr>
        </p:nvPicPr>
        <p:blipFill>
          <a:blip r:embed="rId2"/>
          <a:srcRect l="-35772" r="-35772"/>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TINEA PEDIS</a:t>
            </a:r>
            <a:endParaRPr lang="en-US" dirty="0"/>
          </a:p>
        </p:txBody>
      </p:sp>
      <p:pic>
        <p:nvPicPr>
          <p:cNvPr id="4" name="Content Placeholder 3" descr="tinea5.jpg"/>
          <p:cNvPicPr>
            <a:picLocks noGrp="1" noChangeAspect="1"/>
          </p:cNvPicPr>
          <p:nvPr>
            <p:ph idx="1"/>
          </p:nvPr>
        </p:nvPicPr>
        <p:blipFill>
          <a:blip r:embed="rId2"/>
          <a:srcRect l="-47091" r="-47091"/>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BONY DEFORMITIES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8664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99"/>
            <a:ext cx="8229600" cy="929137"/>
          </a:xfrm>
        </p:spPr>
        <p:txBody>
          <a:bodyPr>
            <a:normAutofit fontScale="90000"/>
          </a:bodyPr>
          <a:lstStyle/>
          <a:p>
            <a:r>
              <a:rPr lang="en-US" sz="2667" b="1" dirty="0" smtClean="0"/>
              <a:t>look closely for infection, slow healing, or breakdown of surrounding tissue</a:t>
            </a:r>
            <a:r>
              <a:rPr lang="en-US" sz="2667" b="1" dirty="0"/>
              <a:t>:</a:t>
            </a:r>
            <a:endParaRPr lang="en-US" dirty="0"/>
          </a:p>
        </p:txBody>
      </p:sp>
      <p:sp>
        <p:nvSpPr>
          <p:cNvPr id="3" name="Content Placeholder 2"/>
          <p:cNvSpPr>
            <a:spLocks noGrp="1"/>
          </p:cNvSpPr>
          <p:nvPr>
            <p:ph idx="1"/>
          </p:nvPr>
        </p:nvSpPr>
        <p:spPr/>
        <p:txBody>
          <a:bodyPr>
            <a:normAutofit/>
          </a:bodyPr>
          <a:lstStyle/>
          <a:p>
            <a:pPr lvl="0"/>
            <a:r>
              <a:rPr lang="en-US" dirty="0" smtClean="0"/>
              <a:t>Redness</a:t>
            </a:r>
            <a:endParaRPr lang="en-US" dirty="0"/>
          </a:p>
          <a:p>
            <a:pPr lvl="0"/>
            <a:r>
              <a:rPr lang="en-US" dirty="0"/>
              <a:t>Heat</a:t>
            </a:r>
          </a:p>
          <a:p>
            <a:pPr lvl="0"/>
            <a:r>
              <a:rPr lang="en-US" dirty="0"/>
              <a:t>Swelling</a:t>
            </a:r>
          </a:p>
          <a:p>
            <a:pPr lvl="0"/>
            <a:r>
              <a:rPr lang="en-US" dirty="0"/>
              <a:t>The presence of pus or </a:t>
            </a:r>
            <a:r>
              <a:rPr lang="en-US" dirty="0" err="1"/>
              <a:t>exudate</a:t>
            </a:r>
            <a:endParaRPr lang="en-US" dirty="0"/>
          </a:p>
          <a:p>
            <a:pPr lvl="0"/>
            <a:r>
              <a:rPr lang="en-US" dirty="0"/>
              <a:t>Bleeding into the surrounding skin</a:t>
            </a:r>
          </a:p>
          <a:p>
            <a:pPr lvl="0"/>
            <a:r>
              <a:rPr lang="en-US" dirty="0"/>
              <a:t>And pain may also be present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Bunions</a:t>
            </a:r>
            <a:endParaRPr lang="en-US" dirty="0"/>
          </a:p>
        </p:txBody>
      </p:sp>
      <p:pic>
        <p:nvPicPr>
          <p:cNvPr id="4" name="Content Placeholder 3" descr="bunion1.jpg"/>
          <p:cNvPicPr>
            <a:picLocks noGrp="1" noChangeAspect="1"/>
          </p:cNvPicPr>
          <p:nvPr>
            <p:ph idx="1"/>
          </p:nvPr>
        </p:nvPicPr>
        <p:blipFill>
          <a:blip r:embed="rId2"/>
          <a:srcRect l="-75445" r="-75445"/>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BUNION</a:t>
            </a:r>
            <a:endParaRPr lang="en-US" dirty="0"/>
          </a:p>
        </p:txBody>
      </p:sp>
      <p:pic>
        <p:nvPicPr>
          <p:cNvPr id="4" name="Content Placeholder 3" descr="bunion2.jpg"/>
          <p:cNvPicPr>
            <a:picLocks noGrp="1" noChangeAspect="1"/>
          </p:cNvPicPr>
          <p:nvPr>
            <p:ph idx="1"/>
          </p:nvPr>
        </p:nvPicPr>
        <p:blipFill>
          <a:blip r:embed="rId2"/>
          <a:srcRect l="-73563" r="-73563"/>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BUNION</a:t>
            </a:r>
            <a:endParaRPr lang="en-US" dirty="0"/>
          </a:p>
        </p:txBody>
      </p:sp>
      <p:pic>
        <p:nvPicPr>
          <p:cNvPr id="4" name="Content Placeholder 3" descr="bunion3.jpg"/>
          <p:cNvPicPr>
            <a:picLocks noGrp="1" noChangeAspect="1"/>
          </p:cNvPicPr>
          <p:nvPr>
            <p:ph idx="1"/>
          </p:nvPr>
        </p:nvPicPr>
        <p:blipFill>
          <a:blip r:embed="rId2"/>
          <a:srcRect l="-72936" r="-72936"/>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Bunion</a:t>
            </a:r>
            <a:endParaRPr lang="en-US" dirty="0"/>
          </a:p>
        </p:txBody>
      </p:sp>
      <p:pic>
        <p:nvPicPr>
          <p:cNvPr id="64516" name="Picture 4" descr="bunion"/>
          <p:cNvPicPr>
            <a:picLocks noGrp="1" noChangeAspect="1" noChangeArrowheads="1"/>
          </p:cNvPicPr>
          <p:nvPr>
            <p:ph idx="1"/>
          </p:nvPr>
        </p:nvPicPr>
        <p:blipFill>
          <a:blip r:embed="rId3"/>
          <a:srcRect l="-42828" r="-4282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Hammer Toes</a:t>
            </a:r>
            <a:endParaRPr lang="en-US" dirty="0"/>
          </a:p>
        </p:txBody>
      </p:sp>
      <p:pic>
        <p:nvPicPr>
          <p:cNvPr id="4" name="Content Placeholder 3" descr="hammer1.jpg"/>
          <p:cNvPicPr>
            <a:picLocks noGrp="1" noChangeAspect="1"/>
          </p:cNvPicPr>
          <p:nvPr>
            <p:ph idx="1"/>
          </p:nvPr>
        </p:nvPicPr>
        <p:blipFill>
          <a:blip r:embed="rId2"/>
          <a:srcRect l="-66366" r="-66366"/>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HAMMER TOES</a:t>
            </a:r>
            <a:endParaRPr lang="en-US" dirty="0"/>
          </a:p>
        </p:txBody>
      </p:sp>
      <p:pic>
        <p:nvPicPr>
          <p:cNvPr id="4" name="Content Placeholder 3" descr="hammer2.jpg"/>
          <p:cNvPicPr>
            <a:picLocks noGrp="1" noChangeAspect="1"/>
          </p:cNvPicPr>
          <p:nvPr>
            <p:ph idx="1"/>
          </p:nvPr>
        </p:nvPicPr>
        <p:blipFill>
          <a:blip r:embed="rId2"/>
          <a:srcRect l="-3793" r="-3793"/>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 PROBLEMS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8149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stasis</a:t>
            </a:r>
            <a:endParaRPr lang="en-US" dirty="0"/>
          </a:p>
        </p:txBody>
      </p:sp>
      <p:pic>
        <p:nvPicPr>
          <p:cNvPr id="4" name="Content Placeholder 3" descr="vstasis1.jpg"/>
          <p:cNvPicPr>
            <a:picLocks noGrp="1" noChangeAspect="1"/>
          </p:cNvPicPr>
          <p:nvPr>
            <p:ph idx="1"/>
          </p:nvPr>
        </p:nvPicPr>
        <p:blipFill>
          <a:blip r:embed="rId2"/>
          <a:srcRect l="-77326" r="-77326"/>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STASIS</a:t>
            </a:r>
            <a:endParaRPr lang="en-US" dirty="0"/>
          </a:p>
        </p:txBody>
      </p:sp>
      <p:pic>
        <p:nvPicPr>
          <p:cNvPr id="4" name="Content Placeholder 3" descr="vstasis2.jpg"/>
          <p:cNvPicPr>
            <a:picLocks noGrp="1" noChangeAspect="1"/>
          </p:cNvPicPr>
          <p:nvPr>
            <p:ph idx="1"/>
          </p:nvPr>
        </p:nvPicPr>
        <p:blipFill>
          <a:blip r:embed="rId2"/>
          <a:srcRect l="-70427" r="-70427"/>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t>Diabetes and the Feet</a:t>
            </a:r>
          </a:p>
        </p:txBody>
      </p:sp>
      <p:sp>
        <p:nvSpPr>
          <p:cNvPr id="2" name="Text Placeholder 1"/>
          <p:cNvSpPr>
            <a:spLocks noGrp="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Attending to Foot </a:t>
            </a:r>
            <a:r>
              <a:rPr lang="en-US" b="1" dirty="0"/>
              <a:t>P</a:t>
            </a:r>
            <a:r>
              <a:rPr lang="en-US" b="1" dirty="0" smtClean="0"/>
              <a:t>roblems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Foot </a:t>
            </a:r>
            <a:r>
              <a:rPr lang="en-US" dirty="0"/>
              <a:t>problems are notoriously slow to heal.</a:t>
            </a:r>
            <a:r>
              <a:rPr lang="en-US" dirty="0" smtClean="0"/>
              <a:t> </a:t>
            </a:r>
          </a:p>
          <a:p>
            <a:r>
              <a:rPr lang="en-US" dirty="0" smtClean="0"/>
              <a:t>If </a:t>
            </a:r>
            <a:r>
              <a:rPr lang="en-US" dirty="0"/>
              <a:t>a serious foot problem is identified or if there are signs of infection present, a review by a primary care provider or podiatrist will be needed.</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tps://static-content.springer.com/image/art%3A10.1186%2F1472-6823-14-82/MediaObjects/12902_2014_Article_286_Fig1_HTML.jpg"/>
          <p:cNvPicPr/>
          <p:nvPr/>
        </p:nvPicPr>
        <p:blipFill>
          <a:blip r:embed="rId2">
            <a:extLst>
              <a:ext uri="{28A0092B-C50C-407E-A947-70E740481C1C}">
                <a14:useLocalDpi xmlns:a14="http://schemas.microsoft.com/office/drawing/2010/main" val="0"/>
              </a:ext>
            </a:extLst>
          </a:blip>
          <a:srcRect/>
          <a:stretch>
            <a:fillRect/>
          </a:stretch>
        </p:blipFill>
        <p:spPr bwMode="auto">
          <a:xfrm>
            <a:off x="710044" y="1697350"/>
            <a:ext cx="7854632" cy="5160650"/>
          </a:xfrm>
          <a:prstGeom prst="rect">
            <a:avLst/>
          </a:prstGeom>
          <a:noFill/>
          <a:ln>
            <a:noFill/>
          </a:ln>
        </p:spPr>
      </p:pic>
      <p:sp>
        <p:nvSpPr>
          <p:cNvPr id="5" name="Title 4"/>
          <p:cNvSpPr>
            <a:spLocks noGrp="1"/>
          </p:cNvSpPr>
          <p:nvPr>
            <p:ph type="title"/>
          </p:nvPr>
        </p:nvSpPr>
        <p:spPr/>
        <p:txBody>
          <a:bodyPr>
            <a:normAutofit fontScale="90000"/>
          </a:bodyPr>
          <a:lstStyle/>
          <a:p>
            <a:r>
              <a:rPr lang="en-US" dirty="0" smtClean="0"/>
              <a:t>Social Systems Important to Diabetic Foot Health</a:t>
            </a:r>
            <a:endParaRPr lang="en-US" dirty="0"/>
          </a:p>
        </p:txBody>
      </p:sp>
    </p:spTree>
    <p:extLst>
      <p:ext uri="{BB962C8B-B14F-4D97-AF65-F5344CB8AC3E}">
        <p14:creationId xmlns:p14="http://schemas.microsoft.com/office/powerpoint/2010/main" val="2869959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Systems important to Diabetic foot health</a:t>
            </a:r>
            <a:endParaRPr lang="en-US" dirty="0"/>
          </a:p>
        </p:txBody>
      </p:sp>
      <p:sp>
        <p:nvSpPr>
          <p:cNvPr id="3" name="Content Placeholder 2"/>
          <p:cNvSpPr>
            <a:spLocks noGrp="1"/>
          </p:cNvSpPr>
          <p:nvPr>
            <p:ph idx="1"/>
          </p:nvPr>
        </p:nvSpPr>
        <p:spPr/>
        <p:txBody>
          <a:bodyPr/>
          <a:lstStyle/>
          <a:p>
            <a:r>
              <a:rPr lang="en-US" dirty="0" smtClean="0"/>
              <a:t>Skin</a:t>
            </a:r>
          </a:p>
          <a:p>
            <a:r>
              <a:rPr lang="en-US" dirty="0" smtClean="0"/>
              <a:t>Immune System</a:t>
            </a:r>
          </a:p>
          <a:p>
            <a:r>
              <a:rPr lang="en-US" dirty="0" smtClean="0"/>
              <a:t>Neurologic</a:t>
            </a:r>
          </a:p>
          <a:p>
            <a:r>
              <a:rPr lang="en-US" dirty="0" smtClean="0"/>
              <a:t>Musculoskeletal</a:t>
            </a:r>
          </a:p>
          <a:p>
            <a:r>
              <a:rPr lang="en-US" dirty="0" smtClean="0"/>
              <a:t>Vascular</a:t>
            </a:r>
          </a:p>
          <a:p>
            <a:endParaRPr lang="en-US" dirty="0"/>
          </a:p>
        </p:txBody>
      </p:sp>
    </p:spTree>
    <p:extLst>
      <p:ext uri="{BB962C8B-B14F-4D97-AF65-F5344CB8AC3E}">
        <p14:creationId xmlns:p14="http://schemas.microsoft.com/office/powerpoint/2010/main" val="1083338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DM Plantar ulcer</a:t>
            </a:r>
            <a:endParaRPr lang="en-US" dirty="0"/>
          </a:p>
        </p:txBody>
      </p:sp>
      <p:sp>
        <p:nvSpPr>
          <p:cNvPr id="3" name="Content Placeholder 2"/>
          <p:cNvSpPr>
            <a:spLocks noGrp="1"/>
          </p:cNvSpPr>
          <p:nvPr>
            <p:ph idx="1"/>
          </p:nvPr>
        </p:nvSpPr>
        <p:spPr/>
        <p:txBody>
          <a:bodyPr/>
          <a:lstStyle/>
          <a:p>
            <a:r>
              <a:rPr lang="en-US" dirty="0" smtClean="0"/>
              <a:t>Plantar pressure</a:t>
            </a:r>
          </a:p>
          <a:p>
            <a:r>
              <a:rPr lang="en-US" dirty="0" smtClean="0"/>
              <a:t>Callous formation</a:t>
            </a:r>
          </a:p>
          <a:p>
            <a:r>
              <a:rPr lang="en-US" dirty="0" smtClean="0"/>
              <a:t>Tissue damage</a:t>
            </a:r>
          </a:p>
          <a:p>
            <a:r>
              <a:rPr lang="en-US" dirty="0" smtClean="0"/>
              <a:t>Infection</a:t>
            </a:r>
          </a:p>
          <a:p>
            <a:r>
              <a:rPr lang="en-US" dirty="0" smtClean="0"/>
              <a:t>Osteomyelitis</a:t>
            </a:r>
            <a:endParaRPr lang="en-US" dirty="0"/>
          </a:p>
        </p:txBody>
      </p:sp>
    </p:spTree>
    <p:extLst>
      <p:ext uri="{BB962C8B-B14F-4D97-AF65-F5344CB8AC3E}">
        <p14:creationId xmlns:p14="http://schemas.microsoft.com/office/powerpoint/2010/main" val="3364218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3200" dirty="0" smtClean="0">
                <a:cs typeface="+mj-cs"/>
              </a:rPr>
              <a:t>Pathogenesis of DM Foot Ulcer</a:t>
            </a:r>
          </a:p>
        </p:txBody>
      </p:sp>
      <p:pic>
        <p:nvPicPr>
          <p:cNvPr id="4101" name="Picture 5" descr="neuopathic fo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6987" y="1724295"/>
            <a:ext cx="6400800" cy="4572000"/>
          </a:xfrm>
        </p:spPr>
      </p:pic>
    </p:spTree>
    <p:extLst>
      <p:ext uri="{BB962C8B-B14F-4D97-AF65-F5344CB8AC3E}">
        <p14:creationId xmlns:p14="http://schemas.microsoft.com/office/powerpoint/2010/main" val="7300293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Diabetic Foot Exam</a:t>
            </a:r>
          </a:p>
        </p:txBody>
      </p:sp>
      <p:pic>
        <p:nvPicPr>
          <p:cNvPr id="107524" name="Picture 4" descr="exam"/>
          <p:cNvPicPr>
            <a:picLocks noGrp="1" noChangeAspect="1" noChangeArrowheads="1"/>
          </p:cNvPicPr>
          <p:nvPr>
            <p:ph idx="1"/>
          </p:nvPr>
        </p:nvPicPr>
        <p:blipFill>
          <a:blip r:embed="rId3"/>
          <a:srcRect t="-7190" b="-719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      Model good shoes</a:t>
            </a:r>
          </a:p>
        </p:txBody>
      </p:sp>
      <p:pic>
        <p:nvPicPr>
          <p:cNvPr id="54276" name="Picture 4" descr="shoe"/>
          <p:cNvPicPr>
            <a:picLocks noGrp="1" noChangeAspect="1" noChangeArrowheads="1"/>
          </p:cNvPicPr>
          <p:nvPr>
            <p:ph idx="1"/>
          </p:nvPr>
        </p:nvPicPr>
        <p:blipFill>
          <a:blip r:embed="rId3"/>
          <a:srcRect l="-16470" r="-1647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Initial </a:t>
            </a:r>
            <a:r>
              <a:rPr lang="en-US" dirty="0"/>
              <a:t>ulcer</a:t>
            </a:r>
          </a:p>
        </p:txBody>
      </p:sp>
      <p:pic>
        <p:nvPicPr>
          <p:cNvPr id="59396" name="Picture 4" descr="5th 1"/>
          <p:cNvPicPr>
            <a:picLocks noGrp="1" noChangeAspect="1" noChangeArrowheads="1"/>
          </p:cNvPicPr>
          <p:nvPr>
            <p:ph idx="1"/>
          </p:nvPr>
        </p:nvPicPr>
        <p:blipFill>
          <a:blip r:embed="rId3"/>
          <a:srcRect l="-4218" r="-421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    Same toe after six weeks</a:t>
            </a:r>
          </a:p>
        </p:txBody>
      </p:sp>
      <p:pic>
        <p:nvPicPr>
          <p:cNvPr id="61444" name="Picture 4" descr="5th 3"/>
          <p:cNvPicPr>
            <a:picLocks noGrp="1" noChangeAspect="1" noChangeArrowheads="1"/>
          </p:cNvPicPr>
          <p:nvPr>
            <p:ph idx="1"/>
          </p:nvPr>
        </p:nvPicPr>
        <p:blipFill>
          <a:blip r:embed="rId3"/>
          <a:srcRect l="-10090" r="-1009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Same </a:t>
            </a:r>
            <a:r>
              <a:rPr lang="en-US" dirty="0"/>
              <a:t>toe after two months</a:t>
            </a:r>
          </a:p>
        </p:txBody>
      </p:sp>
      <p:pic>
        <p:nvPicPr>
          <p:cNvPr id="62470" name="Picture 6" descr="almost end"/>
          <p:cNvPicPr>
            <a:picLocks noGrp="1" noChangeAspect="1" noChangeArrowheads="1"/>
          </p:cNvPicPr>
          <p:nvPr>
            <p:ph idx="1"/>
          </p:nvPr>
        </p:nvPicPr>
        <p:blipFill>
          <a:blip r:embed="rId3"/>
          <a:srcRect l="-10090" r="-1009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err="1" smtClean="0"/>
              <a:t>Autoamputation</a:t>
            </a:r>
            <a:r>
              <a:rPr lang="en-US" dirty="0" smtClean="0"/>
              <a:t> </a:t>
            </a:r>
            <a:r>
              <a:rPr lang="en-US" dirty="0"/>
              <a:t>complete</a:t>
            </a:r>
          </a:p>
        </p:txBody>
      </p:sp>
      <p:pic>
        <p:nvPicPr>
          <p:cNvPr id="63492" name="Picture 4" descr="end5th toe"/>
          <p:cNvPicPr>
            <a:picLocks noGrp="1" noChangeAspect="1" noChangeArrowheads="1"/>
          </p:cNvPicPr>
          <p:nvPr>
            <p:ph idx="1"/>
          </p:nvPr>
        </p:nvPicPr>
        <p:blipFill>
          <a:blip r:embed="rId3"/>
          <a:srcRect l="-11834" r="-1183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Foot </a:t>
            </a:r>
            <a:r>
              <a:rPr lang="en-US" b="1" dirty="0"/>
              <a:t>P</a:t>
            </a:r>
            <a:r>
              <a:rPr lang="en-US" b="1" dirty="0" smtClean="0"/>
              <a:t>roblems</a:t>
            </a:r>
            <a:br>
              <a:rPr lang="en-US" b="1" dirty="0" smtClean="0"/>
            </a:br>
            <a:endParaRPr lang="en-US" dirty="0"/>
          </a:p>
        </p:txBody>
      </p:sp>
      <p:sp>
        <p:nvSpPr>
          <p:cNvPr id="3" name="Content Placeholder 2"/>
          <p:cNvSpPr>
            <a:spLocks noGrp="1"/>
          </p:cNvSpPr>
          <p:nvPr>
            <p:ph idx="1"/>
          </p:nvPr>
        </p:nvSpPr>
        <p:spPr/>
        <p:txBody>
          <a:bodyPr>
            <a:normAutofit/>
          </a:bodyPr>
          <a:lstStyle/>
          <a:p>
            <a:pPr lvl="0"/>
            <a:r>
              <a:rPr lang="en-US" dirty="0" smtClean="0"/>
              <a:t>Corns/ Callous</a:t>
            </a:r>
          </a:p>
          <a:p>
            <a:r>
              <a:rPr lang="en-US" dirty="0" smtClean="0"/>
              <a:t>Foot Deformities</a:t>
            </a:r>
          </a:p>
          <a:p>
            <a:pPr lvl="0"/>
            <a:r>
              <a:rPr lang="en-US" dirty="0" smtClean="0"/>
              <a:t>Infections</a:t>
            </a:r>
          </a:p>
          <a:p>
            <a:pPr lvl="0"/>
            <a:r>
              <a:rPr lang="en-US" dirty="0" smtClean="0"/>
              <a:t>Ingrown toenails</a:t>
            </a:r>
          </a:p>
          <a:p>
            <a:pPr lvl="0"/>
            <a:endParaRPr lang="en-US"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Foot Care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97824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Definitions </a:t>
            </a:r>
            <a:r>
              <a:rPr lang="en-US" b="1" dirty="0" smtClean="0"/>
              <a:t>&amp; </a:t>
            </a:r>
            <a:r>
              <a:rPr lang="en-US" b="1" dirty="0"/>
              <a:t>guidelines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sz="3459" dirty="0" smtClean="0"/>
              <a:t>Basic Foot Care is defined as: </a:t>
            </a:r>
          </a:p>
          <a:p>
            <a:pPr>
              <a:buNone/>
            </a:pPr>
            <a:endParaRPr lang="en-US" sz="3459" dirty="0" smtClean="0"/>
          </a:p>
          <a:p>
            <a:pPr>
              <a:buNone/>
            </a:pPr>
            <a:r>
              <a:rPr lang="en-US" sz="2162" dirty="0" smtClean="0"/>
              <a:t>The cutting of normal nails and the maintenance of foot hygiene such as can be expected in self care of a person in a low risk category</a:t>
            </a:r>
            <a:endParaRPr lang="en-US" dirty="0" smtClean="0"/>
          </a:p>
          <a:p>
            <a:endParaRPr lang="en-US" dirty="0"/>
          </a:p>
        </p:txBody>
      </p:sp>
    </p:spTree>
    <p:extLst>
      <p:ext uri="{BB962C8B-B14F-4D97-AF65-F5344CB8AC3E}">
        <p14:creationId xmlns:p14="http://schemas.microsoft.com/office/powerpoint/2010/main" val="2725611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 Healthy Nails are</a:t>
            </a:r>
            <a:r>
              <a:rPr lang="en-US" dirty="0" smtClean="0"/>
              <a:t> Defined </a:t>
            </a:r>
            <a:r>
              <a:rPr lang="en-US" dirty="0"/>
              <a:t>as</a:t>
            </a:r>
            <a:r>
              <a:rPr lang="en-US" dirty="0" smtClean="0"/>
              <a:t>: </a:t>
            </a:r>
            <a:endParaRPr lang="en-US" dirty="0"/>
          </a:p>
        </p:txBody>
      </p:sp>
      <p:sp>
        <p:nvSpPr>
          <p:cNvPr id="3" name="Content Placeholder 2"/>
          <p:cNvSpPr>
            <a:spLocks noGrp="1"/>
          </p:cNvSpPr>
          <p:nvPr>
            <p:ph idx="1"/>
          </p:nvPr>
        </p:nvSpPr>
        <p:spPr/>
        <p:txBody>
          <a:bodyPr/>
          <a:lstStyle/>
          <a:p>
            <a:r>
              <a:rPr lang="en-US" dirty="0" smtClean="0"/>
              <a:t>Nails that have no underlying pathology of a systemic or structural nature.</a:t>
            </a:r>
            <a:endParaRPr lang="en-US" dirty="0"/>
          </a:p>
        </p:txBody>
      </p:sp>
    </p:spTree>
    <p:extLst>
      <p:ext uri="{BB962C8B-B14F-4D97-AF65-F5344CB8AC3E}">
        <p14:creationId xmlns:p14="http://schemas.microsoft.com/office/powerpoint/2010/main" val="1693199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foot </a:t>
            </a:r>
            <a:r>
              <a:rPr lang="en-US" dirty="0" smtClean="0"/>
              <a:t>care” </a:t>
            </a:r>
            <a:r>
              <a:rPr lang="en-US" dirty="0"/>
              <a:t>does not </a:t>
            </a:r>
            <a:r>
              <a:rPr lang="en-US" dirty="0" smtClean="0"/>
              <a:t>include:</a:t>
            </a:r>
            <a:br>
              <a:rPr lang="en-US" dirty="0" smtClean="0"/>
            </a:br>
            <a:endParaRPr lang="en-US" dirty="0"/>
          </a:p>
        </p:txBody>
      </p:sp>
      <p:sp>
        <p:nvSpPr>
          <p:cNvPr id="3" name="Content Placeholder 2"/>
          <p:cNvSpPr>
            <a:spLocks noGrp="1"/>
          </p:cNvSpPr>
          <p:nvPr>
            <p:ph idx="1"/>
          </p:nvPr>
        </p:nvSpPr>
        <p:spPr/>
        <p:txBody>
          <a:bodyPr/>
          <a:lstStyle/>
          <a:p>
            <a:r>
              <a:rPr lang="en-US" dirty="0"/>
              <a:t>D</a:t>
            </a:r>
            <a:r>
              <a:rPr lang="en-US" dirty="0" smtClean="0"/>
              <a:t>ebridement of callous and corns with a surgical scalpel. </a:t>
            </a:r>
            <a:endParaRPr lang="en-US" dirty="0"/>
          </a:p>
        </p:txBody>
      </p:sp>
    </p:spTree>
    <p:extLst>
      <p:ext uri="{BB962C8B-B14F-4D97-AF65-F5344CB8AC3E}">
        <p14:creationId xmlns:p14="http://schemas.microsoft.com/office/powerpoint/2010/main" val="1841672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Hygiene is Defined as: </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cleansing of the foot,</a:t>
            </a:r>
            <a:r>
              <a:rPr lang="en-US" dirty="0" smtClean="0"/>
              <a:t> </a:t>
            </a:r>
          </a:p>
          <a:p>
            <a:r>
              <a:rPr lang="en-US" dirty="0" smtClean="0"/>
              <a:t>the </a:t>
            </a:r>
            <a:r>
              <a:rPr lang="en-US" dirty="0"/>
              <a:t>debridement of rough skin with a smoothing agent such as a pedicure file or pumice stone,</a:t>
            </a:r>
            <a:r>
              <a:rPr lang="en-US" dirty="0" smtClean="0"/>
              <a:t> </a:t>
            </a:r>
          </a:p>
          <a:p>
            <a:r>
              <a:rPr lang="en-US" dirty="0" smtClean="0"/>
              <a:t>the </a:t>
            </a:r>
            <a:r>
              <a:rPr lang="en-US" dirty="0"/>
              <a:t>removal of inter-digital debris with a </a:t>
            </a:r>
            <a:r>
              <a:rPr lang="en-US" dirty="0" smtClean="0"/>
              <a:t>swab</a:t>
            </a:r>
            <a:endParaRPr lang="en-US" dirty="0"/>
          </a:p>
          <a:p>
            <a:r>
              <a:rPr lang="en-US" dirty="0" smtClean="0"/>
              <a:t>applying moisturizing </a:t>
            </a:r>
            <a:r>
              <a:rPr lang="en-US" dirty="0"/>
              <a:t>agents to the skin,</a:t>
            </a:r>
            <a:r>
              <a:rPr lang="en-US" dirty="0" smtClean="0"/>
              <a:t> and</a:t>
            </a:r>
          </a:p>
          <a:p>
            <a:r>
              <a:rPr lang="en-US" dirty="0" smtClean="0"/>
              <a:t>the </a:t>
            </a:r>
            <a:r>
              <a:rPr lang="en-US" dirty="0"/>
              <a:t>cutting and filing of normal healthy </a:t>
            </a:r>
            <a:r>
              <a:rPr lang="en-US" dirty="0" smtClean="0"/>
              <a:t>nails</a:t>
            </a:r>
          </a:p>
          <a:p>
            <a:endParaRPr lang="en-US" dirty="0"/>
          </a:p>
        </p:txBody>
      </p:sp>
    </p:spTree>
    <p:extLst>
      <p:ext uri="{BB962C8B-B14F-4D97-AF65-F5344CB8AC3E}">
        <p14:creationId xmlns:p14="http://schemas.microsoft.com/office/powerpoint/2010/main" val="2815326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Cleaning Feet</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n </a:t>
            </a:r>
            <a:r>
              <a:rPr lang="en-US" dirty="0"/>
              <a:t>essential part of basic foot care.</a:t>
            </a:r>
            <a:r>
              <a:rPr lang="en-US" dirty="0" smtClean="0"/>
              <a:t> </a:t>
            </a:r>
          </a:p>
          <a:p>
            <a:r>
              <a:rPr lang="en-US" dirty="0"/>
              <a:t>V</a:t>
            </a:r>
            <a:r>
              <a:rPr lang="en-US" dirty="0" smtClean="0"/>
              <a:t>ery </a:t>
            </a:r>
            <a:r>
              <a:rPr lang="en-US" dirty="0"/>
              <a:t>important to clean carefully between all of the toes. </a:t>
            </a:r>
            <a:endParaRPr lang="en-US" dirty="0" smtClean="0"/>
          </a:p>
          <a:p>
            <a:r>
              <a:rPr lang="en-US" dirty="0" smtClean="0"/>
              <a:t>During </a:t>
            </a:r>
            <a:r>
              <a:rPr lang="en-US" dirty="0"/>
              <a:t>a foot soak</a:t>
            </a:r>
            <a:r>
              <a:rPr lang="en-US" dirty="0" smtClean="0"/>
              <a:t> be careful </a:t>
            </a:r>
            <a:r>
              <a:rPr lang="en-US" dirty="0"/>
              <a:t>about the temperature</a:t>
            </a:r>
            <a:r>
              <a:rPr lang="en-US" dirty="0" smtClean="0"/>
              <a:t> and don’t </a:t>
            </a:r>
            <a:r>
              <a:rPr lang="en-US" dirty="0"/>
              <a:t>let the feet soak for too </a:t>
            </a:r>
            <a:r>
              <a:rPr lang="en-US" dirty="0" smtClean="0"/>
              <a:t>long. Five to ten </a:t>
            </a:r>
            <a:r>
              <a:rPr lang="en-US" dirty="0"/>
              <a:t>minutes is plenty. </a:t>
            </a:r>
          </a:p>
          <a:p>
            <a:endParaRPr lang="en-US" dirty="0"/>
          </a:p>
        </p:txBody>
      </p:sp>
    </p:spTree>
    <p:extLst>
      <p:ext uri="{BB962C8B-B14F-4D97-AF65-F5344CB8AC3E}">
        <p14:creationId xmlns:p14="http://schemas.microsoft.com/office/powerpoint/2010/main" val="429343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Drying Feet</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Getting </a:t>
            </a:r>
            <a:r>
              <a:rPr lang="en-US" dirty="0"/>
              <a:t>feet dry and keeping them dry can be a challenge.</a:t>
            </a:r>
          </a:p>
          <a:p>
            <a:r>
              <a:rPr lang="en-US" dirty="0"/>
              <a:t>It can be hard to dry in between toes that are fixed closely together. A thin piece of gauze can do the trick.</a:t>
            </a:r>
          </a:p>
          <a:p>
            <a:r>
              <a:rPr lang="en-US" dirty="0"/>
              <a:t>If there is a space in between two toes that is particularly macerated – or moist – a rubbing alcohol, such as isopropyl alcohol on a cotton bud can help dry the area more efficiently. Isopropyl alcohol is used undiluted on the skin. Do not use a drying agent on the skin if the skin is broken. </a:t>
            </a:r>
          </a:p>
          <a:p>
            <a:r>
              <a:rPr lang="en-US" dirty="0"/>
              <a:t>Encourage the use of natural fiber socks - such as cotton socks. </a:t>
            </a:r>
          </a:p>
          <a:p>
            <a:r>
              <a:rPr lang="en-US" dirty="0"/>
              <a:t>If shoes or socks get wet through the day - change them as quickly as possible.</a:t>
            </a:r>
          </a:p>
          <a:p>
            <a:endParaRPr lang="en-US" dirty="0"/>
          </a:p>
        </p:txBody>
      </p:sp>
    </p:spTree>
    <p:extLst>
      <p:ext uri="{BB962C8B-B14F-4D97-AF65-F5344CB8AC3E}">
        <p14:creationId xmlns:p14="http://schemas.microsoft.com/office/powerpoint/2010/main" val="1754126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Moisturizing the Feet</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One </a:t>
            </a:r>
            <a:r>
              <a:rPr lang="en-US" dirty="0"/>
              <a:t>of the most beneficial things you can do for </a:t>
            </a:r>
            <a:r>
              <a:rPr lang="en-US" dirty="0" smtClean="0"/>
              <a:t>feet</a:t>
            </a:r>
          </a:p>
          <a:p>
            <a:r>
              <a:rPr lang="en-US" dirty="0"/>
              <a:t>Never put cream on</a:t>
            </a:r>
            <a:r>
              <a:rPr lang="en-US" dirty="0" smtClean="0"/>
              <a:t> someone's </a:t>
            </a:r>
            <a:r>
              <a:rPr lang="en-US" dirty="0"/>
              <a:t>feet just before they stand up and walk around </a:t>
            </a:r>
            <a:r>
              <a:rPr lang="en-US" dirty="0" smtClean="0"/>
              <a:t>barefoot</a:t>
            </a:r>
            <a:r>
              <a:rPr lang="en-US" dirty="0"/>
              <a:t>.</a:t>
            </a:r>
            <a:r>
              <a:rPr lang="en-US" dirty="0" smtClean="0"/>
              <a:t> </a:t>
            </a:r>
          </a:p>
          <a:p>
            <a:r>
              <a:rPr lang="en-US" dirty="0" smtClean="0"/>
              <a:t>Pay </a:t>
            </a:r>
            <a:r>
              <a:rPr lang="en-US" dirty="0"/>
              <a:t>attention to what you feel with your </a:t>
            </a:r>
            <a:r>
              <a:rPr lang="en-US" dirty="0" smtClean="0"/>
              <a:t>hands</a:t>
            </a:r>
          </a:p>
          <a:p>
            <a:r>
              <a:rPr lang="en-US" dirty="0"/>
              <a:t>Generally, it isn’t a good idea to rub cream in between the toes and then put socks and </a:t>
            </a:r>
            <a:r>
              <a:rPr lang="en-US" dirty="0" smtClean="0"/>
              <a:t>shoes</a:t>
            </a:r>
          </a:p>
          <a:p>
            <a:endParaRPr lang="en-US" dirty="0"/>
          </a:p>
        </p:txBody>
      </p:sp>
    </p:spTree>
    <p:extLst>
      <p:ext uri="{BB962C8B-B14F-4D97-AF65-F5344CB8AC3E}">
        <p14:creationId xmlns:p14="http://schemas.microsoft.com/office/powerpoint/2010/main" val="2688319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Trimming Toenails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 basic </a:t>
            </a:r>
            <a:r>
              <a:rPr lang="en-US" dirty="0"/>
              <a:t>hygiene necessity.</a:t>
            </a:r>
            <a:endParaRPr lang="en-US" dirty="0" smtClean="0"/>
          </a:p>
          <a:p>
            <a:pPr lvl="0"/>
            <a:r>
              <a:rPr lang="en-US" dirty="0"/>
              <a:t>T</a:t>
            </a:r>
            <a:r>
              <a:rPr lang="en-US" dirty="0" smtClean="0"/>
              <a:t>rim only “</a:t>
            </a:r>
            <a:r>
              <a:rPr lang="en-US" dirty="0"/>
              <a:t>normal” toenails. </a:t>
            </a:r>
            <a:endParaRPr lang="en-US" dirty="0" smtClean="0"/>
          </a:p>
          <a:p>
            <a:pPr lvl="0"/>
            <a:r>
              <a:rPr lang="en-US" dirty="0" smtClean="0"/>
              <a:t>Where </a:t>
            </a:r>
            <a:r>
              <a:rPr lang="en-US" dirty="0"/>
              <a:t>you have someone with diabetes or peripheral vascular </a:t>
            </a:r>
            <a:r>
              <a:rPr lang="en-US" dirty="0" smtClean="0"/>
              <a:t>disease</a:t>
            </a:r>
            <a:r>
              <a:rPr lang="en-US" dirty="0"/>
              <a:t> </a:t>
            </a:r>
            <a:r>
              <a:rPr lang="en-US" dirty="0" smtClean="0"/>
              <a:t>it </a:t>
            </a:r>
            <a:r>
              <a:rPr lang="en-US" dirty="0"/>
              <a:t>is a good idea to get specific instruction from a primary care provider or podiatrist.</a:t>
            </a:r>
            <a:endParaRPr lang="en-US" dirty="0" smtClean="0"/>
          </a:p>
          <a:p>
            <a:pPr lvl="0"/>
            <a:r>
              <a:rPr lang="en-US" dirty="0" smtClean="0"/>
              <a:t>Trim </a:t>
            </a:r>
            <a:r>
              <a:rPr lang="en-US" dirty="0"/>
              <a:t>toe nails straight across, do not cut down the side of the nail. Use a nail file to round off any sharp edges.</a:t>
            </a:r>
          </a:p>
          <a:p>
            <a:pPr lvl="0"/>
            <a:r>
              <a:rPr lang="en-US" dirty="0"/>
              <a:t>Leave a small amount of “white” at the top of the nail. </a:t>
            </a:r>
            <a:endParaRPr lang="en-US" dirty="0" smtClean="0"/>
          </a:p>
          <a:p>
            <a:endParaRPr lang="en-US" dirty="0"/>
          </a:p>
        </p:txBody>
      </p:sp>
    </p:spTree>
    <p:extLst>
      <p:ext uri="{BB962C8B-B14F-4D97-AF65-F5344CB8AC3E}">
        <p14:creationId xmlns:p14="http://schemas.microsoft.com/office/powerpoint/2010/main" val="391542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properly cut toe nail </a:t>
            </a:r>
          </a:p>
        </p:txBody>
      </p:sp>
      <p:pic>
        <p:nvPicPr>
          <p:cNvPr id="4" name="Content Placeholder 3" descr="goodcut.jpg"/>
          <p:cNvPicPr>
            <a:picLocks noGrp="1" noChangeAspect="1"/>
          </p:cNvPicPr>
          <p:nvPr>
            <p:ph idx="1"/>
          </p:nvPr>
        </p:nvPicPr>
        <p:blipFill>
          <a:blip r:embed="rId2"/>
          <a:srcRect t="6676" b="6676"/>
          <a:stretch>
            <a:fillRect/>
          </a:stretch>
        </p:blipFill>
        <p:spPr/>
      </p:pic>
    </p:spTree>
    <p:extLst>
      <p:ext uri="{BB962C8B-B14F-4D97-AF65-F5344CB8AC3E}">
        <p14:creationId xmlns:p14="http://schemas.microsoft.com/office/powerpoint/2010/main" val="343805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CALLOUS</a:t>
            </a:r>
            <a:endParaRPr lang="en-US" dirty="0"/>
          </a:p>
        </p:txBody>
      </p:sp>
      <p:pic>
        <p:nvPicPr>
          <p:cNvPr id="4" name="Picture 3"/>
          <p:cNvPicPr>
            <a:picLocks noChangeAspect="1"/>
          </p:cNvPicPr>
          <p:nvPr/>
        </p:nvPicPr>
        <p:blipFill>
          <a:blip r:embed="rId2"/>
          <a:stretch>
            <a:fillRect/>
          </a:stretch>
        </p:blipFill>
        <p:spPr>
          <a:xfrm>
            <a:off x="2019300" y="2290763"/>
            <a:ext cx="5105400" cy="38354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poorly cut toe nail</a:t>
            </a:r>
            <a:r>
              <a:rPr lang="en-US" dirty="0" smtClean="0"/>
              <a:t> </a:t>
            </a:r>
            <a:endParaRPr lang="en-US" dirty="0"/>
          </a:p>
        </p:txBody>
      </p:sp>
      <p:pic>
        <p:nvPicPr>
          <p:cNvPr id="4" name="Content Placeholder 3" descr="badcut.jpg"/>
          <p:cNvPicPr>
            <a:picLocks noGrp="1" noChangeAspect="1"/>
          </p:cNvPicPr>
          <p:nvPr>
            <p:ph idx="1"/>
          </p:nvPr>
        </p:nvPicPr>
        <p:blipFill>
          <a:blip r:embed="rId2"/>
          <a:srcRect l="-76054" r="-76054"/>
          <a:stretch>
            <a:fillRect/>
          </a:stretch>
        </p:blipFill>
        <p:spPr/>
      </p:pic>
    </p:spTree>
    <p:extLst>
      <p:ext uri="{BB962C8B-B14F-4D97-AF65-F5344CB8AC3E}">
        <p14:creationId xmlns:p14="http://schemas.microsoft.com/office/powerpoint/2010/main" val="1251219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Checking for Foot </a:t>
            </a:r>
            <a:r>
              <a:rPr lang="en-US" b="1" dirty="0"/>
              <a:t>P</a:t>
            </a:r>
            <a:r>
              <a:rPr lang="en-US" b="1" dirty="0" smtClean="0"/>
              <a:t>roblems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While </a:t>
            </a:r>
            <a:r>
              <a:rPr lang="en-US" dirty="0"/>
              <a:t>you are cleaning and drying the feet – take the time to check for any foot problems. You will find some parts of the foot are more difficult to observe than others. </a:t>
            </a:r>
          </a:p>
          <a:p>
            <a:r>
              <a:rPr lang="en-US" dirty="0"/>
              <a:t>The back of the heel can be difficult to see clearly. Sometimes it can be hard to observe in between the toes when they are fixed tightly together. Hold the toes gently in your hands and separate carefully. Sometimes you can move the toes apart, sometimes you might need to carefully pull one toe up, and one down slightly.</a:t>
            </a:r>
          </a:p>
          <a:p>
            <a:endParaRPr lang="en-US" dirty="0"/>
          </a:p>
        </p:txBody>
      </p:sp>
    </p:spTree>
    <p:extLst>
      <p:ext uri="{BB962C8B-B14F-4D97-AF65-F5344CB8AC3E}">
        <p14:creationId xmlns:p14="http://schemas.microsoft.com/office/powerpoint/2010/main" val="435732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866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CALLOUS</a:t>
            </a:r>
            <a:endParaRPr lang="en-US" dirty="0"/>
          </a:p>
        </p:txBody>
      </p:sp>
      <p:pic>
        <p:nvPicPr>
          <p:cNvPr id="4" name="Picture 3"/>
          <p:cNvPicPr>
            <a:picLocks noChangeAspect="1"/>
          </p:cNvPicPr>
          <p:nvPr/>
        </p:nvPicPr>
        <p:blipFill>
          <a:blip r:embed="rId2"/>
          <a:stretch>
            <a:fillRect/>
          </a:stretch>
        </p:blipFill>
        <p:spPr>
          <a:xfrm>
            <a:off x="2755900" y="1600200"/>
            <a:ext cx="3073400" cy="4102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Cracked heels pre &amp; post scalpel debridement</a:t>
            </a:r>
            <a:endParaRPr lang="en-US" sz="3200" dirty="0"/>
          </a:p>
        </p:txBody>
      </p:sp>
      <p:pic>
        <p:nvPicPr>
          <p:cNvPr id="4" name="Content Placeholder 3" descr="crackedheels.jpg"/>
          <p:cNvPicPr>
            <a:picLocks noGrp="1" noChangeAspect="1"/>
          </p:cNvPicPr>
          <p:nvPr>
            <p:ph idx="1"/>
          </p:nvPr>
        </p:nvPicPr>
        <p:blipFill>
          <a:blip r:embed="rId2"/>
          <a:srcRect l="11670" r="11670"/>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Debrided callous</a:t>
            </a:r>
            <a:endParaRPr lang="en-US" sz="2800" dirty="0"/>
          </a:p>
        </p:txBody>
      </p:sp>
      <p:pic>
        <p:nvPicPr>
          <p:cNvPr id="4" name="Picture 3"/>
          <p:cNvPicPr>
            <a:picLocks noChangeAspect="1"/>
          </p:cNvPicPr>
          <p:nvPr/>
        </p:nvPicPr>
        <p:blipFill>
          <a:blip r:embed="rId2"/>
          <a:stretch>
            <a:fillRect/>
          </a:stretch>
        </p:blipFill>
        <p:spPr>
          <a:xfrm>
            <a:off x="1828800" y="2273300"/>
            <a:ext cx="5486400" cy="23114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150</TotalTime>
  <Words>1235</Words>
  <Application>Microsoft Macintosh PowerPoint</Application>
  <PresentationFormat>On-screen Show (4:3)</PresentationFormat>
  <Paragraphs>157</Paragraphs>
  <Slides>62</Slides>
  <Notes>13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Apothecary</vt:lpstr>
      <vt:lpstr>Foot Care, Common Foot Problems and Examination of the Diabetic Foot</vt:lpstr>
      <vt:lpstr>Look for any of the following foot problems: </vt:lpstr>
      <vt:lpstr>look closely for infection, slow healing, or breakdown of surrounding tissue:</vt:lpstr>
      <vt:lpstr>Attending to Foot Problems </vt:lpstr>
      <vt:lpstr>Common Foot Problems </vt:lpstr>
      <vt:lpstr>CALLOUS</vt:lpstr>
      <vt:lpstr>CALLOUS</vt:lpstr>
      <vt:lpstr>Cracked heels pre &amp; post scalpel debridement</vt:lpstr>
      <vt:lpstr>Debrided callous</vt:lpstr>
      <vt:lpstr>Pre-ulcerous callous</vt:lpstr>
      <vt:lpstr>Corns</vt:lpstr>
      <vt:lpstr>CORNS</vt:lpstr>
      <vt:lpstr>A “soft” corn</vt:lpstr>
      <vt:lpstr>CORNS</vt:lpstr>
      <vt:lpstr>Common Nail Problems</vt:lpstr>
      <vt:lpstr>        Overgrown nails and Callouses</vt:lpstr>
      <vt:lpstr>Ingrown toenail</vt:lpstr>
      <vt:lpstr>Pincer toenail causing ingrowth</vt:lpstr>
      <vt:lpstr>INFECTIONS</vt:lpstr>
      <vt:lpstr>ONYCHOMYCOSIS</vt:lpstr>
      <vt:lpstr>Plantar warts</vt:lpstr>
      <vt:lpstr>PLANTAR WART</vt:lpstr>
      <vt:lpstr>PLANTAR WART</vt:lpstr>
      <vt:lpstr>Tinea pedis or athlete’s feet</vt:lpstr>
      <vt:lpstr>TINEA PEDIS</vt:lpstr>
      <vt:lpstr>TINEA PEDIS</vt:lpstr>
      <vt:lpstr>TINEA PEDIS</vt:lpstr>
      <vt:lpstr>TINEA PEDIS</vt:lpstr>
      <vt:lpstr>BONY DEFORMITIES</vt:lpstr>
      <vt:lpstr>Bunions</vt:lpstr>
      <vt:lpstr>BUNION</vt:lpstr>
      <vt:lpstr>BUNION</vt:lpstr>
      <vt:lpstr>Bunion</vt:lpstr>
      <vt:lpstr>Hammer Toes</vt:lpstr>
      <vt:lpstr>HAMMER TOES</vt:lpstr>
      <vt:lpstr>LEG PROBLEMS</vt:lpstr>
      <vt:lpstr>Venous stasis</vt:lpstr>
      <vt:lpstr>VENOUS STASIS</vt:lpstr>
      <vt:lpstr>Diabetes and the Feet</vt:lpstr>
      <vt:lpstr>Social Systems Important to Diabetic Foot Health</vt:lpstr>
      <vt:lpstr>Body Systems important to Diabetic foot health</vt:lpstr>
      <vt:lpstr>Steps to DM Plantar ulcer</vt:lpstr>
      <vt:lpstr>Pathogenesis of DM Foot Ulcer</vt:lpstr>
      <vt:lpstr>Diabetic Foot Exam</vt:lpstr>
      <vt:lpstr>      Model good shoes</vt:lpstr>
      <vt:lpstr>Initial ulcer</vt:lpstr>
      <vt:lpstr>    Same toe after six weeks</vt:lpstr>
      <vt:lpstr>Same toe after two months</vt:lpstr>
      <vt:lpstr>Autoamputation complete</vt:lpstr>
      <vt:lpstr>Basic Foot Care</vt:lpstr>
      <vt:lpstr>Definitions &amp; guidelines   </vt:lpstr>
      <vt:lpstr>Normal Healthy Nails are Defined as: </vt:lpstr>
      <vt:lpstr>“Basic foot care” does not include: </vt:lpstr>
      <vt:lpstr>Foot Hygiene is Defined as: </vt:lpstr>
      <vt:lpstr>Cleaning Feet </vt:lpstr>
      <vt:lpstr>Drying Feet </vt:lpstr>
      <vt:lpstr>Moisturizing the Feet </vt:lpstr>
      <vt:lpstr>Trimming Toenails </vt:lpstr>
      <vt:lpstr>A properly cut toe nail </vt:lpstr>
      <vt:lpstr>A poorly cut toe nail </vt:lpstr>
      <vt:lpstr>Checking for Foot Problems </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Frederica Overstreet</dc:creator>
  <cp:lastModifiedBy>Danielle Bienz</cp:lastModifiedBy>
  <cp:revision>16</cp:revision>
  <dcterms:created xsi:type="dcterms:W3CDTF">2010-09-16T23:51:12Z</dcterms:created>
  <dcterms:modified xsi:type="dcterms:W3CDTF">2017-02-24T22:48:19Z</dcterms:modified>
</cp:coreProperties>
</file>