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7" r:id="rId4"/>
    <p:sldId id="278" r:id="rId5"/>
    <p:sldId id="280" r:id="rId6"/>
    <p:sldId id="258" r:id="rId7"/>
    <p:sldId id="259" r:id="rId8"/>
    <p:sldId id="261" r:id="rId9"/>
    <p:sldId id="262" r:id="rId10"/>
    <p:sldId id="263" r:id="rId11"/>
    <p:sldId id="266" r:id="rId12"/>
    <p:sldId id="265" r:id="rId13"/>
    <p:sldId id="267" r:id="rId14"/>
    <p:sldId id="270" r:id="rId15"/>
    <p:sldId id="271" r:id="rId16"/>
    <p:sldId id="274" r:id="rId17"/>
    <p:sldId id="273" r:id="rId18"/>
    <p:sldId id="27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ousekeeping Slide" id="{6C037865-1150-4E9B-B5BB-1BF207500C49}">
          <p14:sldIdLst/>
        </p14:section>
        <p14:section name="Untitled Section" id="{63EAC0BB-E65B-4A2F-BCD8-589C5E2C3CFD}">
          <p14:sldIdLst>
            <p14:sldId id="256"/>
            <p14:sldId id="257"/>
            <p14:sldId id="277"/>
            <p14:sldId id="278"/>
            <p14:sldId id="280"/>
            <p14:sldId id="258"/>
            <p14:sldId id="259"/>
            <p14:sldId id="261"/>
            <p14:sldId id="262"/>
            <p14:sldId id="263"/>
            <p14:sldId id="266"/>
            <p14:sldId id="265"/>
            <p14:sldId id="267"/>
            <p14:sldId id="270"/>
            <p14:sldId id="271"/>
            <p14:sldId id="274"/>
            <p14:sldId id="273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EA9C7D-0C40-084D-89C5-B82698D343AD}" v="1084" dt="2019-04-17T21:40:03.5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 autoAdjust="0"/>
    <p:restoredTop sz="94621" autoAdjust="0"/>
  </p:normalViewPr>
  <p:slideViewPr>
    <p:cSldViewPr snapToGrid="0" snapToObjects="1">
      <p:cViewPr varScale="1">
        <p:scale>
          <a:sx n="68" d="100"/>
          <a:sy n="68" d="100"/>
        </p:scale>
        <p:origin x="58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120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2F9F7-AA9C-4BC6-BFCC-BE0DEB4DC425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F3025-B4E6-48FA-9FAB-4902EB8EA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91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D70F1-2951-3740-985F-BB67CAA6B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617" y="1762539"/>
            <a:ext cx="10787270" cy="1908313"/>
          </a:xfrm>
        </p:spPr>
        <p:txBody>
          <a:bodyPr/>
          <a:lstStyle/>
          <a:p>
            <a:pPr algn="ctr"/>
            <a:r>
              <a:rPr lang="en-US" sz="4400" dirty="0"/>
              <a:t>QUARTERLY </a:t>
            </a:r>
            <a:r>
              <a:rPr lang="en-US" sz="4400"/>
              <a:t>RESIDENT ADVISING</a:t>
            </a:r>
            <a:br>
              <a:rPr lang="en-US" sz="4400"/>
            </a:br>
            <a:r>
              <a:rPr lang="en-US" sz="4400"/>
              <a:t>The </a:t>
            </a:r>
            <a:r>
              <a:rPr lang="en-US" sz="4400" dirty="0"/>
              <a:t>What, Why, &amp; How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E5E950-371D-CA44-A657-9513ACF646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439478"/>
            <a:ext cx="10228662" cy="1199322"/>
          </a:xfrm>
        </p:spPr>
        <p:txBody>
          <a:bodyPr>
            <a:normAutofit/>
          </a:bodyPr>
          <a:lstStyle/>
          <a:p>
            <a:r>
              <a:rPr lang="en-US" dirty="0"/>
              <a:t>WWAMI Network Webinar:  May 1, 2019</a:t>
            </a:r>
          </a:p>
          <a:p>
            <a:r>
              <a:rPr lang="en-US" dirty="0"/>
              <a:t>Presented by:	 Jennifer Knowles, Md, </a:t>
            </a:r>
            <a:r>
              <a:rPr lang="en-US" dirty="0" err="1"/>
              <a:t>faafp</a:t>
            </a:r>
            <a:endParaRPr lang="en-US" dirty="0"/>
          </a:p>
          <a:p>
            <a:r>
              <a:rPr lang="en-US" dirty="0"/>
              <a:t>				 Program director, east pierce family medicine residency</a:t>
            </a:r>
          </a:p>
        </p:txBody>
      </p:sp>
    </p:spTree>
    <p:extLst>
      <p:ext uri="{BB962C8B-B14F-4D97-AF65-F5344CB8AC3E}">
        <p14:creationId xmlns:p14="http://schemas.microsoft.com/office/powerpoint/2010/main" val="980925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361F6-C1DF-0A46-A24C-9E6E375EC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636" y="662609"/>
            <a:ext cx="9581322" cy="1298713"/>
          </a:xfrm>
        </p:spPr>
        <p:txBody>
          <a:bodyPr/>
          <a:lstStyle/>
          <a:p>
            <a:r>
              <a:rPr lang="en-US" sz="3800" dirty="0"/>
              <a:t>How does EPFM do Quarterly Advising?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CA886-101E-534C-B194-4A93EB109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636" y="3405808"/>
            <a:ext cx="10853529" cy="2822713"/>
          </a:xfrm>
        </p:spPr>
        <p:txBody>
          <a:bodyPr/>
          <a:lstStyle/>
          <a:p>
            <a:r>
              <a:rPr lang="en-US" sz="2400" dirty="0"/>
              <a:t>We are a 6-6-6 program</a:t>
            </a:r>
          </a:p>
          <a:p>
            <a:r>
              <a:rPr lang="en-US" sz="2400" dirty="0"/>
              <a:t>Each faculty member has 3 resident advisees</a:t>
            </a:r>
          </a:p>
          <a:p>
            <a:r>
              <a:rPr lang="en-US" sz="2400" dirty="0"/>
              <a:t>Thursdays are our didactics day and all faculty are typically present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15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361F6-C1DF-0A46-A24C-9E6E375EC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636" y="662609"/>
            <a:ext cx="9581322" cy="1298713"/>
          </a:xfrm>
        </p:spPr>
        <p:txBody>
          <a:bodyPr/>
          <a:lstStyle/>
          <a:p>
            <a:r>
              <a:rPr lang="en-US" sz="3800" dirty="0"/>
              <a:t>How does EPFM do Quarterly Advising?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CA886-101E-534C-B194-4A93EB109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636" y="2663686"/>
            <a:ext cx="10986052" cy="3617843"/>
          </a:xfrm>
        </p:spPr>
        <p:txBody>
          <a:bodyPr>
            <a:normAutofit/>
          </a:bodyPr>
          <a:lstStyle/>
          <a:p>
            <a:r>
              <a:rPr lang="en-US" sz="2400" dirty="0"/>
              <a:t>Take 4 Thursday afternoon didactics sessions out of the academic year</a:t>
            </a:r>
          </a:p>
          <a:p>
            <a:r>
              <a:rPr lang="en-US" sz="2400" dirty="0"/>
              <a:t>These become MANDATORY advising sessions (exclusive of vacations)</a:t>
            </a:r>
          </a:p>
          <a:p>
            <a:r>
              <a:rPr lang="en-US" sz="2400" dirty="0"/>
              <a:t>Restructured faculty by assigning 2 faculty to each PGY level</a:t>
            </a:r>
          </a:p>
          <a:p>
            <a:pPr lvl="1"/>
            <a:r>
              <a:rPr lang="en-US" sz="2400" dirty="0"/>
              <a:t>This allows each faculty to become expert on needs/requirements for their year (R1/R2/R3)</a:t>
            </a:r>
          </a:p>
          <a:p>
            <a:pPr lvl="1"/>
            <a:r>
              <a:rPr lang="en-US" sz="2400" dirty="0"/>
              <a:t>Further allows residents to experience 3 different faculty advisors during their residency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39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361F6-C1DF-0A46-A24C-9E6E375EC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636" y="662609"/>
            <a:ext cx="9581322" cy="1298713"/>
          </a:xfrm>
        </p:spPr>
        <p:txBody>
          <a:bodyPr/>
          <a:lstStyle/>
          <a:p>
            <a:r>
              <a:rPr lang="en-US" sz="3800" dirty="0"/>
              <a:t>How does EPFM do Quarterly Advising?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CA886-101E-534C-B194-4A93EB109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636" y="2610678"/>
            <a:ext cx="10853529" cy="4028661"/>
          </a:xfrm>
        </p:spPr>
        <p:txBody>
          <a:bodyPr>
            <a:normAutofit/>
          </a:bodyPr>
          <a:lstStyle/>
          <a:p>
            <a:r>
              <a:rPr lang="en-US" sz="2400" dirty="0"/>
              <a:t>Each resident meets with their advisor for 1 hour during that afternoon</a:t>
            </a:r>
          </a:p>
          <a:p>
            <a:r>
              <a:rPr lang="en-US" sz="2400" dirty="0"/>
              <a:t>Each faculty meets for 3 sequential hours that afternoon, 1 hour with each of their advisees</a:t>
            </a:r>
          </a:p>
          <a:p>
            <a:r>
              <a:rPr lang="en-US" sz="2400" dirty="0"/>
              <a:t>The rest of the didactics time has workshop-style sessions: </a:t>
            </a:r>
          </a:p>
          <a:p>
            <a:pPr lvl="1"/>
            <a:r>
              <a:rPr lang="en-US" sz="2400" dirty="0"/>
              <a:t>EPIC sessions</a:t>
            </a:r>
          </a:p>
          <a:p>
            <a:pPr lvl="1"/>
            <a:r>
              <a:rPr lang="en-US" sz="2400" dirty="0"/>
              <a:t>Pharmacy</a:t>
            </a:r>
          </a:p>
          <a:p>
            <a:pPr lvl="1"/>
            <a:r>
              <a:rPr lang="en-US" sz="2400" dirty="0"/>
              <a:t>Clinic Efficiency</a:t>
            </a:r>
          </a:p>
          <a:p>
            <a:pPr lvl="1"/>
            <a:r>
              <a:rPr lang="en-US" sz="2400" dirty="0"/>
              <a:t>Wellness workshop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991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36312-A896-E64F-BC06-DEA4C1ED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173" y="781878"/>
            <a:ext cx="9263269" cy="821636"/>
          </a:xfrm>
        </p:spPr>
        <p:txBody>
          <a:bodyPr/>
          <a:lstStyle/>
          <a:p>
            <a:r>
              <a:rPr lang="en-US" sz="4000" dirty="0"/>
              <a:t>Our Schedule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B4FF113-39B5-D247-A2F4-0A9E91A4C6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980617"/>
              </p:ext>
            </p:extLst>
          </p:nvPr>
        </p:nvGraphicFramePr>
        <p:xfrm>
          <a:off x="1155700" y="2603499"/>
          <a:ext cx="8824912" cy="1610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6228">
                  <a:extLst>
                    <a:ext uri="{9D8B030D-6E8A-4147-A177-3AD203B41FA5}">
                      <a16:colId xmlns:a16="http://schemas.microsoft.com/office/drawing/2014/main" val="2692927154"/>
                    </a:ext>
                  </a:extLst>
                </a:gridCol>
                <a:gridCol w="2206228">
                  <a:extLst>
                    <a:ext uri="{9D8B030D-6E8A-4147-A177-3AD203B41FA5}">
                      <a16:colId xmlns:a16="http://schemas.microsoft.com/office/drawing/2014/main" val="4158501178"/>
                    </a:ext>
                  </a:extLst>
                </a:gridCol>
                <a:gridCol w="2206228">
                  <a:extLst>
                    <a:ext uri="{9D8B030D-6E8A-4147-A177-3AD203B41FA5}">
                      <a16:colId xmlns:a16="http://schemas.microsoft.com/office/drawing/2014/main" val="1689778731"/>
                    </a:ext>
                  </a:extLst>
                </a:gridCol>
                <a:gridCol w="2206228">
                  <a:extLst>
                    <a:ext uri="{9D8B030D-6E8A-4147-A177-3AD203B41FA5}">
                      <a16:colId xmlns:a16="http://schemas.microsoft.com/office/drawing/2014/main" val="2887674417"/>
                    </a:ext>
                  </a:extLst>
                </a:gridCol>
              </a:tblGrid>
              <a:tr h="402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MEET w/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WORKSHOP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WORKSHOP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81860"/>
                  </a:ext>
                </a:extLst>
              </a:tr>
              <a:tr h="402673">
                <a:tc>
                  <a:txBody>
                    <a:bodyPr/>
                    <a:lstStyle/>
                    <a:p>
                      <a:r>
                        <a:rPr lang="en-US" dirty="0"/>
                        <a:t>1:30 – 2:30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471058"/>
                  </a:ext>
                </a:extLst>
              </a:tr>
              <a:tr h="402673">
                <a:tc>
                  <a:txBody>
                    <a:bodyPr/>
                    <a:lstStyle/>
                    <a:p>
                      <a:r>
                        <a:rPr lang="en-US" dirty="0"/>
                        <a:t>2:45 – 3:45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158033"/>
                  </a:ext>
                </a:extLst>
              </a:tr>
              <a:tr h="402673">
                <a:tc>
                  <a:txBody>
                    <a:bodyPr/>
                    <a:lstStyle/>
                    <a:p>
                      <a:r>
                        <a:rPr lang="en-US" dirty="0"/>
                        <a:t>4:00 – 5:00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Group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85343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FBB8F58-5BB8-614B-8F1E-746D44A64D99}"/>
              </a:ext>
            </a:extLst>
          </p:cNvPr>
          <p:cNvSpPr txBox="1"/>
          <p:nvPr/>
        </p:nvSpPr>
        <p:spPr>
          <a:xfrm>
            <a:off x="1154954" y="4518991"/>
            <a:ext cx="102949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Group = 2 R1’s, 2 R2’s, 2 R3’s</a:t>
            </a:r>
          </a:p>
          <a:p>
            <a:r>
              <a:rPr lang="en-US" dirty="0"/>
              <a:t>	-Attention is given to residents who may need early or later advising times,</a:t>
            </a:r>
          </a:p>
          <a:p>
            <a:r>
              <a:rPr lang="en-US" dirty="0"/>
              <a:t>		based on hospital or rotational responsibilities</a:t>
            </a:r>
          </a:p>
          <a:p>
            <a:r>
              <a:rPr lang="en-US" dirty="0"/>
              <a:t>	-The Groups are specified for each session, and do not remain the same across</a:t>
            </a:r>
          </a:p>
          <a:p>
            <a:r>
              <a:rPr lang="en-US" dirty="0"/>
              <a:t>		sessions.</a:t>
            </a:r>
          </a:p>
        </p:txBody>
      </p:sp>
    </p:spTree>
    <p:extLst>
      <p:ext uri="{BB962C8B-B14F-4D97-AF65-F5344CB8AC3E}">
        <p14:creationId xmlns:p14="http://schemas.microsoft.com/office/powerpoint/2010/main" val="2574279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361F6-C1DF-0A46-A24C-9E6E375EC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636" y="808384"/>
            <a:ext cx="9581322" cy="861390"/>
          </a:xfrm>
        </p:spPr>
        <p:txBody>
          <a:bodyPr/>
          <a:lstStyle/>
          <a:p>
            <a:r>
              <a:rPr lang="en-US" sz="4000" dirty="0"/>
              <a:t>The “Roadmap”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CA886-101E-534C-B194-4A93EB109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636" y="3339548"/>
            <a:ext cx="10853529" cy="3299791"/>
          </a:xfrm>
        </p:spPr>
        <p:txBody>
          <a:bodyPr>
            <a:normAutofit/>
          </a:bodyPr>
          <a:lstStyle/>
          <a:p>
            <a:r>
              <a:rPr lang="en-US" sz="2400" dirty="0"/>
              <a:t>ROADMAP is essential!</a:t>
            </a:r>
          </a:p>
          <a:p>
            <a:r>
              <a:rPr lang="en-US" sz="2400" dirty="0"/>
              <a:t>Roadmap is a form guiding the discussion during the advising session</a:t>
            </a:r>
          </a:p>
          <a:p>
            <a:r>
              <a:rPr lang="en-US" sz="2400" dirty="0"/>
              <a:t>It contains a “To-Do” list for the resident</a:t>
            </a:r>
          </a:p>
          <a:p>
            <a:r>
              <a:rPr lang="en-US" sz="2400" dirty="0"/>
              <a:t>Both resident and faculty sign it at conclusion of session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552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361F6-C1DF-0A46-A24C-9E6E375EC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636" y="808384"/>
            <a:ext cx="9581322" cy="861390"/>
          </a:xfrm>
        </p:spPr>
        <p:txBody>
          <a:bodyPr/>
          <a:lstStyle/>
          <a:p>
            <a:r>
              <a:rPr lang="en-US" sz="4000" dirty="0"/>
              <a:t>The “Roadmap”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CA886-101E-534C-B194-4A93EB109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636" y="2690191"/>
            <a:ext cx="10853529" cy="3949149"/>
          </a:xfrm>
        </p:spPr>
        <p:txBody>
          <a:bodyPr>
            <a:normAutofit/>
          </a:bodyPr>
          <a:lstStyle/>
          <a:p>
            <a:r>
              <a:rPr lang="en-US" sz="2400" dirty="0"/>
              <a:t>Sections:</a:t>
            </a:r>
          </a:p>
          <a:p>
            <a:pPr lvl="1"/>
            <a:r>
              <a:rPr lang="en-US" sz="2400" dirty="0"/>
              <a:t>1.  Professional Goals/Career Plans</a:t>
            </a:r>
          </a:p>
          <a:p>
            <a:pPr lvl="1"/>
            <a:r>
              <a:rPr lang="en-US" sz="2400" dirty="0"/>
              <a:t>2.  Curriculum Review:  upcoming quarter</a:t>
            </a:r>
          </a:p>
          <a:p>
            <a:pPr lvl="1"/>
            <a:r>
              <a:rPr lang="en-US" sz="2400" dirty="0"/>
              <a:t>3.  Elective planning</a:t>
            </a:r>
          </a:p>
          <a:p>
            <a:pPr lvl="1"/>
            <a:r>
              <a:rPr lang="en-US" sz="2400" dirty="0"/>
              <a:t>4.  Extension of residency?</a:t>
            </a:r>
          </a:p>
          <a:p>
            <a:pPr lvl="1"/>
            <a:r>
              <a:rPr lang="en-US" sz="2400" dirty="0"/>
              <a:t>5.  Standing?</a:t>
            </a:r>
          </a:p>
          <a:p>
            <a:pPr lvl="1"/>
            <a:r>
              <a:rPr lang="en-US" sz="2400" dirty="0"/>
              <a:t>6.  Obstetrics:  numbers, competencies, KSA</a:t>
            </a:r>
          </a:p>
        </p:txBody>
      </p:sp>
    </p:spTree>
    <p:extLst>
      <p:ext uri="{BB962C8B-B14F-4D97-AF65-F5344CB8AC3E}">
        <p14:creationId xmlns:p14="http://schemas.microsoft.com/office/powerpoint/2010/main" val="2911852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361F6-C1DF-0A46-A24C-9E6E375EC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636" y="808384"/>
            <a:ext cx="9581322" cy="861390"/>
          </a:xfrm>
        </p:spPr>
        <p:txBody>
          <a:bodyPr/>
          <a:lstStyle/>
          <a:p>
            <a:r>
              <a:rPr lang="en-US" sz="4000" dirty="0"/>
              <a:t>The “Roadmap”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CA886-101E-534C-B194-4A93EB109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636" y="2650435"/>
            <a:ext cx="10853529" cy="3988905"/>
          </a:xfrm>
        </p:spPr>
        <p:txBody>
          <a:bodyPr>
            <a:normAutofit/>
          </a:bodyPr>
          <a:lstStyle/>
          <a:p>
            <a:r>
              <a:rPr lang="en-US" sz="2400" dirty="0"/>
              <a:t>Sections:  (cont’d)</a:t>
            </a:r>
          </a:p>
          <a:p>
            <a:pPr lvl="1"/>
            <a:r>
              <a:rPr lang="en-US" sz="2200" dirty="0"/>
              <a:t>7.  New Innovations review</a:t>
            </a:r>
          </a:p>
          <a:p>
            <a:pPr lvl="1"/>
            <a:r>
              <a:rPr lang="en-US" sz="2200" dirty="0"/>
              <a:t>8.  Grand Rounds review (R2’s &amp; R3’s only)</a:t>
            </a:r>
          </a:p>
          <a:p>
            <a:pPr lvl="1"/>
            <a:r>
              <a:rPr lang="en-US" sz="2200" dirty="0"/>
              <a:t>9.  Moonlighting</a:t>
            </a:r>
          </a:p>
          <a:p>
            <a:pPr lvl="1"/>
            <a:r>
              <a:rPr lang="en-US" sz="2200" dirty="0"/>
              <a:t>10.  Scholarly Activities review</a:t>
            </a:r>
          </a:p>
          <a:p>
            <a:pPr lvl="1"/>
            <a:r>
              <a:rPr lang="en-US" sz="2200" dirty="0"/>
              <a:t>11.  QI Project review</a:t>
            </a:r>
          </a:p>
          <a:p>
            <a:pPr lvl="1"/>
            <a:r>
              <a:rPr lang="en-US" sz="2200" dirty="0"/>
              <a:t>12.  Milestones review (</a:t>
            </a:r>
            <a:r>
              <a:rPr lang="en-US" sz="2200" dirty="0" err="1"/>
              <a:t>Qtrs</a:t>
            </a:r>
            <a:r>
              <a:rPr lang="en-US" sz="2200" dirty="0"/>
              <a:t> 2 &amp; 4 only)</a:t>
            </a:r>
          </a:p>
          <a:p>
            <a:pPr lvl="1"/>
            <a:r>
              <a:rPr lang="en-US" sz="2200" dirty="0"/>
              <a:t>13.  Life Safety Courses review</a:t>
            </a:r>
          </a:p>
        </p:txBody>
      </p:sp>
    </p:spTree>
    <p:extLst>
      <p:ext uri="{BB962C8B-B14F-4D97-AF65-F5344CB8AC3E}">
        <p14:creationId xmlns:p14="http://schemas.microsoft.com/office/powerpoint/2010/main" val="39142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361F6-C1DF-0A46-A24C-9E6E375EC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636" y="808384"/>
            <a:ext cx="9581322" cy="861390"/>
          </a:xfrm>
        </p:spPr>
        <p:txBody>
          <a:bodyPr/>
          <a:lstStyle/>
          <a:p>
            <a:r>
              <a:rPr lang="en-US" sz="4000" dirty="0"/>
              <a:t>The “Roadmap”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CA886-101E-534C-B194-4A93EB109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636" y="2650435"/>
            <a:ext cx="10853529" cy="3988905"/>
          </a:xfrm>
        </p:spPr>
        <p:txBody>
          <a:bodyPr>
            <a:normAutofit/>
          </a:bodyPr>
          <a:lstStyle/>
          <a:p>
            <a:r>
              <a:rPr lang="en-US" sz="2400" dirty="0"/>
              <a:t>Sections:  (cont’d)</a:t>
            </a:r>
          </a:p>
          <a:p>
            <a:pPr lvl="1"/>
            <a:r>
              <a:rPr lang="en-US" sz="2200" dirty="0"/>
              <a:t>14.  Exams</a:t>
            </a:r>
          </a:p>
          <a:p>
            <a:pPr lvl="1"/>
            <a:r>
              <a:rPr lang="en-US" sz="2200" dirty="0"/>
              <a:t>15.  Clinic numbers review</a:t>
            </a:r>
          </a:p>
          <a:p>
            <a:pPr lvl="1"/>
            <a:r>
              <a:rPr lang="en-US" sz="2200" dirty="0"/>
              <a:t>16.  Committee involvement?</a:t>
            </a:r>
          </a:p>
          <a:p>
            <a:pPr lvl="1"/>
            <a:r>
              <a:rPr lang="en-US" sz="2200" dirty="0"/>
              <a:t>17.  Wellness review</a:t>
            </a:r>
          </a:p>
          <a:p>
            <a:pPr lvl="1"/>
            <a:r>
              <a:rPr lang="en-US" sz="2200" dirty="0"/>
              <a:t>18.  Graduation Requirements (reviewed starting Q3 of R2 year)</a:t>
            </a:r>
          </a:p>
          <a:p>
            <a:pPr lvl="1"/>
            <a:r>
              <a:rPr lang="en-US" sz="2200" dirty="0"/>
              <a:t>19.  Additional comments by resident or faculty</a:t>
            </a:r>
          </a:p>
          <a:p>
            <a:pPr lvl="1"/>
            <a:r>
              <a:rPr lang="en-US" sz="2200" dirty="0"/>
              <a:t>20.  Action Items for resident in next 3 months, with due dates</a:t>
            </a:r>
          </a:p>
          <a:p>
            <a:pPr marL="457200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6301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8A41B-B212-5740-999D-81886F110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781878"/>
            <a:ext cx="8761413" cy="1033670"/>
          </a:xfrm>
        </p:spPr>
        <p:txBody>
          <a:bodyPr/>
          <a:lstStyle/>
          <a:p>
            <a:r>
              <a:rPr lang="en-US" sz="4400" dirty="0"/>
              <a:t>Quarterly Advising: Essentials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F8262-C083-5248-B202-5F8030F46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557670"/>
            <a:ext cx="8825659" cy="4002156"/>
          </a:xfrm>
        </p:spPr>
        <p:txBody>
          <a:bodyPr>
            <a:normAutofit/>
          </a:bodyPr>
          <a:lstStyle/>
          <a:p>
            <a:r>
              <a:rPr lang="en-US" sz="2400" b="1" dirty="0"/>
              <a:t>1.  TIME</a:t>
            </a:r>
          </a:p>
          <a:p>
            <a:pPr lvl="1"/>
            <a:r>
              <a:rPr lang="en-US" sz="2200" dirty="0"/>
              <a:t>Enough:  60 min recommended</a:t>
            </a:r>
          </a:p>
          <a:p>
            <a:pPr lvl="1"/>
            <a:r>
              <a:rPr lang="en-US" sz="2200" dirty="0"/>
              <a:t>Protected:  residents cannot be double-scheduled</a:t>
            </a:r>
          </a:p>
          <a:p>
            <a:pPr lvl="1"/>
            <a:r>
              <a:rPr lang="en-US" sz="2200" dirty="0"/>
              <a:t>Mandatory:  except for illness or vacations (rescheduled)</a:t>
            </a:r>
          </a:p>
          <a:p>
            <a:pPr lvl="1"/>
            <a:endParaRPr lang="en-US" sz="2200" dirty="0"/>
          </a:p>
          <a:p>
            <a:r>
              <a:rPr lang="en-US" sz="2400" b="1" dirty="0"/>
              <a:t>2.  PRECISE SCHEDULING</a:t>
            </a:r>
          </a:p>
          <a:p>
            <a:endParaRPr lang="en-US" sz="2400" dirty="0"/>
          </a:p>
          <a:p>
            <a:r>
              <a:rPr lang="en-US" sz="2400" b="1" dirty="0"/>
              <a:t>3.  ROADMAP FORM</a:t>
            </a:r>
          </a:p>
        </p:txBody>
      </p:sp>
    </p:spTree>
    <p:extLst>
      <p:ext uri="{BB962C8B-B14F-4D97-AF65-F5344CB8AC3E}">
        <p14:creationId xmlns:p14="http://schemas.microsoft.com/office/powerpoint/2010/main" val="4157466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8A41B-B212-5740-999D-81886F110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781878"/>
            <a:ext cx="8761413" cy="1033670"/>
          </a:xfrm>
        </p:spPr>
        <p:txBody>
          <a:bodyPr/>
          <a:lstStyle/>
          <a:p>
            <a:r>
              <a:rPr lang="en-US" sz="4400" dirty="0"/>
              <a:t>What is Quarterly Advising?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F8262-C083-5248-B202-5F8030F46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557670"/>
            <a:ext cx="9234750" cy="4002156"/>
          </a:xfrm>
        </p:spPr>
        <p:txBody>
          <a:bodyPr>
            <a:normAutofit/>
          </a:bodyPr>
          <a:lstStyle/>
          <a:p>
            <a:r>
              <a:rPr lang="en-US" sz="2400" dirty="0"/>
              <a:t>Protected time for a resident to meet with advisor</a:t>
            </a:r>
          </a:p>
          <a:p>
            <a:r>
              <a:rPr lang="en-US" sz="2400" dirty="0"/>
              <a:t>Time should be about 45-60 min per session</a:t>
            </a:r>
          </a:p>
          <a:p>
            <a:r>
              <a:rPr lang="en-US" sz="2400" dirty="0"/>
              <a:t>Occurring every 13 weeks or once per academic quarter</a:t>
            </a:r>
          </a:p>
          <a:p>
            <a:r>
              <a:rPr lang="en-US" sz="2400" dirty="0"/>
              <a:t>Dates:</a:t>
            </a:r>
          </a:p>
          <a:p>
            <a:pPr lvl="1"/>
            <a:r>
              <a:rPr lang="en-US" sz="2400" dirty="0"/>
              <a:t>End of September</a:t>
            </a:r>
          </a:p>
          <a:p>
            <a:pPr lvl="1"/>
            <a:r>
              <a:rPr lang="en-US" sz="2400" dirty="0"/>
              <a:t>Mid-End of December</a:t>
            </a:r>
          </a:p>
          <a:p>
            <a:pPr lvl="1"/>
            <a:r>
              <a:rPr lang="en-US" sz="2400" dirty="0"/>
              <a:t>End of March</a:t>
            </a:r>
          </a:p>
          <a:p>
            <a:pPr lvl="1"/>
            <a:r>
              <a:rPr lang="en-US" sz="2400" dirty="0"/>
              <a:t>Mid-End of June</a:t>
            </a:r>
          </a:p>
        </p:txBody>
      </p:sp>
    </p:spTree>
    <p:extLst>
      <p:ext uri="{BB962C8B-B14F-4D97-AF65-F5344CB8AC3E}">
        <p14:creationId xmlns:p14="http://schemas.microsoft.com/office/powerpoint/2010/main" val="142153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DCF1C-F253-B142-A926-B3BBFBC05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Poll Question: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77E85-EE4C-774B-BCFF-C55173D02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/>
              <a:t>How often is your program doing resident advising sessions?</a:t>
            </a:r>
          </a:p>
          <a:p>
            <a:pPr lvl="1"/>
            <a:endParaRPr lang="en-US" sz="2400" dirty="0"/>
          </a:p>
          <a:p>
            <a:pPr lvl="2"/>
            <a:r>
              <a:rPr lang="en-US" sz="2400" dirty="0"/>
              <a:t>A.  Less than twice yearly</a:t>
            </a:r>
          </a:p>
          <a:p>
            <a:pPr lvl="2"/>
            <a:r>
              <a:rPr lang="en-US" sz="2400" dirty="0"/>
              <a:t>B.  Twice yearly </a:t>
            </a:r>
          </a:p>
          <a:p>
            <a:pPr lvl="2"/>
            <a:r>
              <a:rPr lang="en-US" sz="2400" dirty="0"/>
              <a:t>C.  Three times per year</a:t>
            </a:r>
          </a:p>
          <a:p>
            <a:pPr lvl="2"/>
            <a:r>
              <a:rPr lang="en-US" sz="2400" dirty="0"/>
              <a:t>D.  Four times per year</a:t>
            </a:r>
          </a:p>
          <a:p>
            <a:pPr lvl="2"/>
            <a:r>
              <a:rPr lang="en-US" sz="2400" dirty="0"/>
              <a:t>E.  More often than 4 times per year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649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FAE5F-D2AC-C244-BD30-2B5DD079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Poll Question: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68F88-BB1B-5A47-913F-96050E89C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725081" cy="34163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The scheduling of resident advising sessions at your program is:</a:t>
            </a:r>
          </a:p>
          <a:p>
            <a:endParaRPr lang="en-US" sz="2400" dirty="0"/>
          </a:p>
          <a:p>
            <a:pPr lvl="2"/>
            <a:r>
              <a:rPr lang="en-US" sz="2400" dirty="0"/>
              <a:t>A.  Left up to residents and advisors to schedule when 		mutually convenient</a:t>
            </a:r>
          </a:p>
          <a:p>
            <a:pPr lvl="2"/>
            <a:r>
              <a:rPr lang="en-US" sz="2400" dirty="0"/>
              <a:t>B.   Done by the coordinator (or other admin staff) for 			each resident</a:t>
            </a:r>
          </a:p>
          <a:p>
            <a:pPr lvl="2"/>
            <a:r>
              <a:rPr lang="en-US" sz="2400" dirty="0"/>
              <a:t>C.  Done as a group, on a specific date</a:t>
            </a:r>
          </a:p>
          <a:p>
            <a:pPr lvl="2"/>
            <a:r>
              <a:rPr lang="en-US" sz="2400" dirty="0"/>
              <a:t>D.  Scheduled in some other way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236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FAE5F-D2AC-C244-BD30-2B5DD079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Poll Question: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68F88-BB1B-5A47-913F-96050E89C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725081" cy="3416300"/>
          </a:xfrm>
        </p:spPr>
        <p:txBody>
          <a:bodyPr>
            <a:normAutofit/>
          </a:bodyPr>
          <a:lstStyle/>
          <a:p>
            <a:r>
              <a:rPr lang="en-US" sz="2400" dirty="0"/>
              <a:t>The structure of resident advising sessions at your program is:</a:t>
            </a:r>
          </a:p>
          <a:p>
            <a:endParaRPr lang="en-US" sz="2400" dirty="0"/>
          </a:p>
          <a:p>
            <a:pPr lvl="2"/>
            <a:r>
              <a:rPr lang="en-US" sz="2400" dirty="0"/>
              <a:t>A.  Freeform, left to individual advisors/residents</a:t>
            </a:r>
          </a:p>
          <a:p>
            <a:pPr lvl="2"/>
            <a:r>
              <a:rPr lang="en-US" sz="2400" dirty="0"/>
              <a:t>B.   Guided by a checklist of topics</a:t>
            </a:r>
          </a:p>
          <a:p>
            <a:pPr lvl="2"/>
            <a:r>
              <a:rPr lang="en-US" sz="2400" dirty="0"/>
              <a:t>C.  Mostly based on review of the Milestones</a:t>
            </a:r>
          </a:p>
          <a:p>
            <a:pPr lvl="2"/>
            <a:r>
              <a:rPr lang="en-US" sz="2400" dirty="0"/>
              <a:t>D.  Other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315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FAC1D-10AB-274C-95F0-C660361E8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139" y="755374"/>
            <a:ext cx="9515061" cy="980661"/>
          </a:xfrm>
        </p:spPr>
        <p:txBody>
          <a:bodyPr/>
          <a:lstStyle/>
          <a:p>
            <a:r>
              <a:rPr lang="en-US" sz="4400" dirty="0"/>
              <a:t>Why consider Quarterly Advising?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5DCD1-ECE2-C447-AEBC-0EE26622C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414194" cy="3416300"/>
          </a:xfrm>
        </p:spPr>
        <p:txBody>
          <a:bodyPr>
            <a:normAutofit/>
          </a:bodyPr>
          <a:lstStyle/>
          <a:p>
            <a:r>
              <a:rPr lang="en-US" sz="2400" dirty="0"/>
              <a:t>ACGME:  [Core requirements, Section V.A.2.b).(4)]</a:t>
            </a:r>
          </a:p>
          <a:p>
            <a:endParaRPr lang="en-US" sz="2400" dirty="0"/>
          </a:p>
          <a:p>
            <a:pPr lvl="1"/>
            <a:r>
              <a:rPr lang="en-US" sz="2400" dirty="0"/>
              <a:t>“The program must provide each resident with documented semiannual evaluation of performance with feedback.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400" dirty="0"/>
              <a:t>Therefore, we used to do advising meetings twice yearly.</a:t>
            </a:r>
          </a:p>
          <a:p>
            <a:pPr lvl="1"/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048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6120F-57C1-8C4C-A846-1E10D77CF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383" y="874643"/>
            <a:ext cx="9581321" cy="805989"/>
          </a:xfrm>
        </p:spPr>
        <p:txBody>
          <a:bodyPr/>
          <a:lstStyle/>
          <a:p>
            <a:r>
              <a:rPr lang="en-US" sz="4400" dirty="0"/>
              <a:t>Why consider Quarterly Advising?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A3902-B65D-ED45-AC51-ECEDEFE41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043133" cy="3943074"/>
          </a:xfrm>
        </p:spPr>
        <p:txBody>
          <a:bodyPr>
            <a:noAutofit/>
          </a:bodyPr>
          <a:lstStyle/>
          <a:p>
            <a:r>
              <a:rPr lang="en-US" sz="2000" dirty="0"/>
              <a:t>But residents were constantly asking for:</a:t>
            </a:r>
          </a:p>
          <a:p>
            <a:pPr lvl="1"/>
            <a:r>
              <a:rPr lang="en-US" sz="2000" dirty="0"/>
              <a:t>More feedback</a:t>
            </a:r>
          </a:p>
          <a:p>
            <a:pPr lvl="1"/>
            <a:r>
              <a:rPr lang="en-US" sz="2000" dirty="0"/>
              <a:t>More timely evaluations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/>
              <a:t>And faculty were saying:</a:t>
            </a:r>
          </a:p>
          <a:p>
            <a:pPr lvl="1"/>
            <a:r>
              <a:rPr lang="en-US" sz="2000" dirty="0"/>
              <a:t>We need more time to evaluate residents</a:t>
            </a:r>
          </a:p>
          <a:p>
            <a:pPr lvl="1"/>
            <a:r>
              <a:rPr lang="en-US" sz="2000" dirty="0"/>
              <a:t>It’s hard to fit in advising sessions with residents</a:t>
            </a:r>
          </a:p>
          <a:p>
            <a:pPr lvl="1"/>
            <a:r>
              <a:rPr lang="en-US" sz="2000" dirty="0"/>
              <a:t>When a resident is struggling, we are detecting it later than we should</a:t>
            </a:r>
          </a:p>
        </p:txBody>
      </p:sp>
    </p:spTree>
    <p:extLst>
      <p:ext uri="{BB962C8B-B14F-4D97-AF65-F5344CB8AC3E}">
        <p14:creationId xmlns:p14="http://schemas.microsoft.com/office/powerpoint/2010/main" val="2190203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6120F-57C1-8C4C-A846-1E10D77CF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383" y="874643"/>
            <a:ext cx="9581321" cy="805989"/>
          </a:xfrm>
        </p:spPr>
        <p:txBody>
          <a:bodyPr/>
          <a:lstStyle/>
          <a:p>
            <a:r>
              <a:rPr lang="en-US" sz="4400" dirty="0"/>
              <a:t>Why consider Quarterly Advising?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A3902-B65D-ED45-AC51-ECEDEFE41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427446" cy="3943074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And staff were saying:</a:t>
            </a:r>
          </a:p>
          <a:p>
            <a:pPr lvl="1"/>
            <a:r>
              <a:rPr lang="en-US" sz="2400" dirty="0"/>
              <a:t>We are telling multiple residents the same things over and over.</a:t>
            </a:r>
          </a:p>
          <a:p>
            <a:pPr lvl="1"/>
            <a:r>
              <a:rPr lang="en-US" sz="2400" dirty="0"/>
              <a:t>Residents aren’t consistently logging hours or procedures</a:t>
            </a:r>
          </a:p>
          <a:p>
            <a:pPr lvl="1"/>
            <a:r>
              <a:rPr lang="en-US" sz="2400" dirty="0"/>
              <a:t>Residents aren’t aware of their clinic numbers</a:t>
            </a:r>
          </a:p>
          <a:p>
            <a:pPr lvl="1"/>
            <a:r>
              <a:rPr lang="en-US" sz="2400" dirty="0"/>
              <a:t>Residents aren’t planning their electives ahead of time</a:t>
            </a:r>
          </a:p>
        </p:txBody>
      </p:sp>
    </p:spTree>
    <p:extLst>
      <p:ext uri="{BB962C8B-B14F-4D97-AF65-F5344CB8AC3E}">
        <p14:creationId xmlns:p14="http://schemas.microsoft.com/office/powerpoint/2010/main" val="230448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AC7C-D3B7-B841-956F-611357FC8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Our “AHA!” Moment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2C572-C86F-7740-BF0B-5F7E11B07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414194" cy="3416300"/>
          </a:xfrm>
        </p:spPr>
        <p:txBody>
          <a:bodyPr>
            <a:normAutofit/>
          </a:bodyPr>
          <a:lstStyle/>
          <a:p>
            <a:r>
              <a:rPr lang="en-US" sz="2400" dirty="0"/>
              <a:t>Let’s try to solve many of these issues with one solution!</a:t>
            </a:r>
          </a:p>
          <a:p>
            <a:r>
              <a:rPr lang="en-US" sz="2400" dirty="0"/>
              <a:t>We will start Quarterly Advising Sessions</a:t>
            </a:r>
          </a:p>
          <a:p>
            <a:r>
              <a:rPr lang="en-US" sz="2400" dirty="0"/>
              <a:t>This fit very well with the initiation of a new longitudinal curriculum</a:t>
            </a:r>
          </a:p>
          <a:p>
            <a:pPr lvl="1"/>
            <a:r>
              <a:rPr lang="en-US" sz="2400" dirty="0"/>
              <a:t>Curriculum now focused on quarters, not blocks</a:t>
            </a:r>
          </a:p>
          <a:p>
            <a:pPr lvl="1"/>
            <a:r>
              <a:rPr lang="en-US" sz="2400" dirty="0"/>
              <a:t>Evaluations re-vamped to every 2 </a:t>
            </a:r>
            <a:r>
              <a:rPr lang="en-US" sz="2400" dirty="0" err="1"/>
              <a:t>wks</a:t>
            </a:r>
            <a:endParaRPr lang="en-US" sz="2400" dirty="0"/>
          </a:p>
          <a:p>
            <a:r>
              <a:rPr lang="en-US" sz="2400" dirty="0"/>
              <a:t>Used 4 Didactics afternoons to accomplish this</a:t>
            </a:r>
          </a:p>
        </p:txBody>
      </p:sp>
    </p:spTree>
    <p:extLst>
      <p:ext uri="{BB962C8B-B14F-4D97-AF65-F5344CB8AC3E}">
        <p14:creationId xmlns:p14="http://schemas.microsoft.com/office/powerpoint/2010/main" val="3617033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200</TotalTime>
  <Words>794</Words>
  <Application>Microsoft Office PowerPoint</Application>
  <PresentationFormat>Widescreen</PresentationFormat>
  <Paragraphs>143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Ion Boardroom</vt:lpstr>
      <vt:lpstr>QUARTERLY RESIDENT ADVISING The What, Why, &amp; How</vt:lpstr>
      <vt:lpstr>What is Quarterly Advising?</vt:lpstr>
      <vt:lpstr>Poll Question:</vt:lpstr>
      <vt:lpstr>Poll Question:</vt:lpstr>
      <vt:lpstr>Poll Question:</vt:lpstr>
      <vt:lpstr>Why consider Quarterly Advising?</vt:lpstr>
      <vt:lpstr>Why consider Quarterly Advising?</vt:lpstr>
      <vt:lpstr>Why consider Quarterly Advising?</vt:lpstr>
      <vt:lpstr>Our “AHA!” Moment</vt:lpstr>
      <vt:lpstr>How does EPFM do Quarterly Advising?</vt:lpstr>
      <vt:lpstr>How does EPFM do Quarterly Advising?</vt:lpstr>
      <vt:lpstr>How does EPFM do Quarterly Advising?</vt:lpstr>
      <vt:lpstr>Our Schedule</vt:lpstr>
      <vt:lpstr>The “Roadmap”</vt:lpstr>
      <vt:lpstr>The “Roadmap”</vt:lpstr>
      <vt:lpstr>The “Roadmap”</vt:lpstr>
      <vt:lpstr>The “Roadmap”</vt:lpstr>
      <vt:lpstr>Quarterly Advising: Essentials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QUARTERLY RESIDENT ADVISING     The What, Why, &amp; How</dc:title>
  <dc:creator>Jennifer Knowles</dc:creator>
  <cp:lastModifiedBy>Jennifer Ames</cp:lastModifiedBy>
  <cp:revision>16</cp:revision>
  <dcterms:created xsi:type="dcterms:W3CDTF">2019-04-17T19:17:38Z</dcterms:created>
  <dcterms:modified xsi:type="dcterms:W3CDTF">2019-05-01T15:57:13Z</dcterms:modified>
</cp:coreProperties>
</file>