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71" r:id="rId2"/>
  </p:sldMasterIdLst>
  <p:notesMasterIdLst>
    <p:notesMasterId r:id="rId47"/>
  </p:notesMasterIdLst>
  <p:sldIdLst>
    <p:sldId id="507" r:id="rId3"/>
    <p:sldId id="508" r:id="rId4"/>
    <p:sldId id="509" r:id="rId5"/>
    <p:sldId id="271" r:id="rId6"/>
    <p:sldId id="330" r:id="rId7"/>
    <p:sldId id="326" r:id="rId8"/>
    <p:sldId id="328" r:id="rId9"/>
    <p:sldId id="277" r:id="rId10"/>
    <p:sldId id="264" r:id="rId11"/>
    <p:sldId id="266" r:id="rId12"/>
    <p:sldId id="279" r:id="rId13"/>
    <p:sldId id="496" r:id="rId14"/>
    <p:sldId id="501" r:id="rId15"/>
    <p:sldId id="282" r:id="rId16"/>
    <p:sldId id="499" r:id="rId17"/>
    <p:sldId id="284" r:id="rId18"/>
    <p:sldId id="285" r:id="rId19"/>
    <p:sldId id="286" r:id="rId20"/>
    <p:sldId id="497" r:id="rId21"/>
    <p:sldId id="287" r:id="rId22"/>
    <p:sldId id="498" r:id="rId23"/>
    <p:sldId id="283" r:id="rId24"/>
    <p:sldId id="256" r:id="rId25"/>
    <p:sldId id="270" r:id="rId26"/>
    <p:sldId id="257" r:id="rId27"/>
    <p:sldId id="261" r:id="rId28"/>
    <p:sldId id="260" r:id="rId29"/>
    <p:sldId id="269" r:id="rId30"/>
    <p:sldId id="502" r:id="rId31"/>
    <p:sldId id="304" r:id="rId32"/>
    <p:sldId id="503" r:id="rId33"/>
    <p:sldId id="504" r:id="rId34"/>
    <p:sldId id="258" r:id="rId35"/>
    <p:sldId id="259" r:id="rId36"/>
    <p:sldId id="505" r:id="rId37"/>
    <p:sldId id="506" r:id="rId38"/>
    <p:sldId id="262" r:id="rId39"/>
    <p:sldId id="263" r:id="rId40"/>
    <p:sldId id="265" r:id="rId41"/>
    <p:sldId id="513" r:id="rId42"/>
    <p:sldId id="510" r:id="rId43"/>
    <p:sldId id="511" r:id="rId44"/>
    <p:sldId id="512" r:id="rId45"/>
    <p:sldId id="51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 autoAdjust="0"/>
    <p:restoredTop sz="89814" autoAdjust="0"/>
  </p:normalViewPr>
  <p:slideViewPr>
    <p:cSldViewPr snapToGrid="0" snapToObjects="1">
      <p:cViewPr varScale="1">
        <p:scale>
          <a:sx n="89" d="100"/>
          <a:sy n="89" d="100"/>
        </p:scale>
        <p:origin x="8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92854-0334-427E-8AC3-B37745A586A1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40A8A-08E1-4F84-BD09-A7BCB20B4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BCD3AB3-B952-4E3A-9CE4-0EC25A63F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63C8F-9C41-AF43-A008-928EFEE3C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C2A9005F-B4E0-4354-83F4-CB0B349B4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5D89F-90EE-431F-B480-BA70E5B3B89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3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DA251E-D1D0-493E-AA92-1F17595AD2F6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1144-4223-4A32-92F4-ACD7BA6203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3208FF-363F-44A8-A9F3-EEB524FD445D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1144-4223-4A32-92F4-ACD7BA6203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046583-9EA2-4443-BBA2-8CFF571EB902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046583-9EA2-4443-BBA2-8CFF571EB902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3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1144-4223-4A32-92F4-ACD7BA6203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DA251E-D1D0-493E-AA92-1F17595AD2F6}" type="slidenum">
              <a:rPr lang="en-US" smtClean="0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7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1144-4223-4A32-92F4-ACD7BA6203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2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046583-9EA2-4443-BBA2-8CFF571EB902}" type="slidenum">
              <a:rPr 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2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7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7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7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FF7-C68F-447B-A476-3FE3D0FA02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6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1144-4223-4A32-92F4-ACD7BA6203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1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40A8A-08E1-4F84-BD09-A7BCB20B4B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7EB350-2588-438C-AA35-E53F26ADAA26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BCD3AB3-B952-4E3A-9CE4-0EC25A63F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63C8F-9C41-AF43-A008-928EFEE3C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C2A9005F-B4E0-4354-83F4-CB0B349B4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5D89F-90EE-431F-B480-BA70E5B3B89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41938"/>
            <a:ext cx="18637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100" y="5105400"/>
            <a:ext cx="1358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8" y="5341938"/>
            <a:ext cx="15922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34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03F6-0F6A-4C64-8DD1-6F5734F5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668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994037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nk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5446558"/>
            <a:ext cx="1644279" cy="7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2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7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651BC0-F97D-4EDA-8076-D7FC41C70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3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F4EC-C4DB-4CF8-BE5B-965E49B3F247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98A1-7373-4D0E-9A37-7A0591AE7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pin.org/hda-info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hyperlink" Target="http://www.jfponlin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in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fpin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pin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5FC4F-EEFC-431A-85D7-DE2EA29B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DA896-FFCF-4DBD-8BD3-C814F7B0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34" y="1333322"/>
            <a:ext cx="8842375" cy="3567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What FPIN products do you regularly use? (check all that apply)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Evidence-Based Practice journal (read or distribute to others)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PURLs Journal Club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FPIN Institute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Write or edit </a:t>
            </a:r>
            <a:r>
              <a:rPr lang="en-US" sz="2400" dirty="0" err="1"/>
              <a:t>HelpDesk</a:t>
            </a:r>
            <a:r>
              <a:rPr lang="en-US" sz="2400" dirty="0"/>
              <a:t> Answers (HDA)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Write or edit Clinical Inquiries (CI)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Write or edit Priority Updates from the Research Literature (PURL)</a:t>
            </a:r>
          </a:p>
        </p:txBody>
      </p:sp>
    </p:spTree>
    <p:extLst>
      <p:ext uri="{BB962C8B-B14F-4D97-AF65-F5344CB8AC3E}">
        <p14:creationId xmlns:p14="http://schemas.microsoft.com/office/powerpoint/2010/main" val="103362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" y="379187"/>
            <a:ext cx="8864600" cy="5956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ACGME Requirements for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Resident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Scholarship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The curriculum must advance residents’ knowledge of the basic principles of research, including how research is conducted, evaluated, explained to patients, and applied to patient care.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Residents should participate in scholarly activity [and] should complete two scholarly projects, at least one of which should be a quality improvement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sponsoring institution and program should allocate adequate educational resources to facilitate resident involvement in scholarly activities.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13"/>
          <p:cNvGrpSpPr>
            <a:grpSpLocks/>
          </p:cNvGrpSpPr>
          <p:nvPr/>
        </p:nvGrpSpPr>
        <p:grpSpPr bwMode="auto">
          <a:xfrm>
            <a:off x="1117143" y="1784944"/>
            <a:ext cx="7466806" cy="2847749"/>
            <a:chOff x="1143794" y="2494188"/>
            <a:chExt cx="7466806" cy="2847749"/>
          </a:xfrm>
        </p:grpSpPr>
        <p:pic>
          <p:nvPicPr>
            <p:cNvPr id="24581" name="Picture 3">
              <a:hlinkClick r:id="rId3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794" y="2494188"/>
              <a:ext cx="3246437" cy="933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8" y="3854449"/>
              <a:ext cx="1495425" cy="1487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25" y="4225158"/>
              <a:ext cx="2860675" cy="746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FPIN Publications</a:t>
            </a:r>
          </a:p>
        </p:txBody>
      </p:sp>
      <p:pic>
        <p:nvPicPr>
          <p:cNvPr id="1026" name="Picture 2" descr="https://fpin.memberclicks.net/assets/GEMs/Logos/Pages/GEMs%20Overview.png">
            <a:extLst>
              <a:ext uri="{FF2B5EF4-FFF2-40B4-BE49-F238E27FC236}">
                <a16:creationId xmlns:a16="http://schemas.microsoft.com/office/drawing/2014/main" id="{B3E66371-06A6-49B3-9CC7-7F21382F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318" y="1568593"/>
            <a:ext cx="1822949" cy="1572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077C65F-1091-4C3F-8F3B-9D8CC5C9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656" y="3078530"/>
            <a:ext cx="2274887" cy="310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9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D32-DC59-F345-9B1A-2ABC5D1D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i="1" dirty="0">
                <a:latin typeface="Georgia" panose="02040502050405020303" pitchFamily="18" charset="0"/>
              </a:rPr>
              <a:t>Evidence-Based Practice</a:t>
            </a:r>
            <a:endParaRPr lang="en-US" sz="2800" i="1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086CA-801E-9F43-A175-B65F4E8E1D6B}"/>
              </a:ext>
            </a:extLst>
          </p:cNvPr>
          <p:cNvSpPr/>
          <p:nvPr/>
        </p:nvSpPr>
        <p:spPr>
          <a:xfrm>
            <a:off x="238872" y="1505955"/>
            <a:ext cx="8534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800" dirty="0">
                <a:latin typeface="+mn-lt"/>
              </a:rPr>
              <a:t>FPINs journal focused on topics relevant to the daily practice of family medicine.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sz="2800" dirty="0">
              <a:latin typeface="+mn-lt"/>
            </a:endParaRP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Partnership with Wolters Kluwer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latin typeface="+mn-lt"/>
              </a:rPr>
              <a:t>Where to access </a:t>
            </a:r>
            <a:br>
              <a:rPr lang="en-US" sz="2800" dirty="0">
                <a:latin typeface="+mn-lt"/>
              </a:rPr>
            </a:br>
            <a:r>
              <a:rPr lang="en-US" sz="2800" i="1" dirty="0">
                <a:latin typeface="+mn-lt"/>
              </a:rPr>
              <a:t>Evidence-Based Practice</a:t>
            </a:r>
            <a:r>
              <a:rPr lang="en-US" sz="2800" dirty="0">
                <a:latin typeface="+mn-lt"/>
              </a:rPr>
              <a:t>?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(How to find the </a:t>
            </a:r>
            <a:r>
              <a:rPr lang="en-US" sz="2800" i="1" dirty="0">
                <a:latin typeface="+mn-lt"/>
              </a:rPr>
              <a:t>EBP</a:t>
            </a:r>
            <a:r>
              <a:rPr lang="en-US" sz="2800" dirty="0">
                <a:latin typeface="+mn-lt"/>
              </a:rPr>
              <a:t> website)</a:t>
            </a:r>
          </a:p>
          <a:p>
            <a:pPr marL="914400" lvl="1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B15EC096-4ADF-429C-9D4E-A6277A454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2571750"/>
            <a:ext cx="2473325" cy="56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>
            <a:extLst>
              <a:ext uri="{FF2B5EF4-FFF2-40B4-BE49-F238E27FC236}">
                <a16:creationId xmlns:a16="http://schemas.microsoft.com/office/drawing/2014/main" id="{94AA1971-5E98-48F0-A32E-C271DD76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3216275"/>
            <a:ext cx="2274887" cy="310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D32-DC59-F345-9B1A-2ABC5D1D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i="1" dirty="0">
                <a:latin typeface="Georgia" panose="02040502050405020303" pitchFamily="18" charset="0"/>
              </a:rPr>
              <a:t>Evidence-Based Practice</a:t>
            </a:r>
            <a:endParaRPr lang="en-US" sz="2800" i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D67DDC-A7CB-42A0-A4EF-55307D34B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4950" y="4651556"/>
            <a:ext cx="8768056" cy="163739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To find the EBP journal:</a:t>
            </a:r>
          </a:p>
          <a:p>
            <a:pPr lvl="2"/>
            <a:r>
              <a:rPr lang="en-US" dirty="0"/>
              <a:t>Go to the FPIN web site (www.fpin.org)</a:t>
            </a:r>
          </a:p>
          <a:p>
            <a:pPr lvl="2"/>
            <a:r>
              <a:rPr lang="en-US" dirty="0"/>
              <a:t>Login with your member name and password (register if new user)</a:t>
            </a:r>
          </a:p>
          <a:p>
            <a:pPr lvl="2"/>
            <a:r>
              <a:rPr lang="en-US" dirty="0"/>
              <a:t>Go to the EBP Archives under the EBP menu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C038F-B743-4FB0-9E2C-61C68B4CB4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008505"/>
            <a:ext cx="4480511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6922B-31D3-4877-98D8-5599EA0FD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778" y="1912144"/>
            <a:ext cx="2723171" cy="203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69096-F17E-4E05-825C-13093DE0E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152" y="2721508"/>
            <a:ext cx="3476625" cy="113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46744-62B9-4CB1-95EE-37ABEA64A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524" y="3762375"/>
            <a:ext cx="2799501" cy="163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0645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450-900 word manuscript</a:t>
            </a:r>
          </a:p>
          <a:p>
            <a:pPr eaLnBrk="1" hangingPunct="1"/>
            <a:r>
              <a:rPr lang="en-US" sz="2400" dirty="0"/>
              <a:t>Brief, structured evidence-based answers to clinical questions</a:t>
            </a:r>
          </a:p>
          <a:p>
            <a:pPr eaLnBrk="1" hangingPunct="1"/>
            <a:r>
              <a:rPr lang="en-US" sz="2400" dirty="0"/>
              <a:t>Residents can be co-authors (with faculty members)</a:t>
            </a:r>
          </a:p>
          <a:p>
            <a:pPr eaLnBrk="1" hangingPunct="1"/>
            <a:r>
              <a:rPr lang="en-US" sz="2400" dirty="0"/>
              <a:t>Work with Local (deputy) Editor and Editor-in-Chief</a:t>
            </a:r>
          </a:p>
          <a:p>
            <a:pPr eaLnBrk="1" hangingPunct="1"/>
            <a:r>
              <a:rPr lang="en-US" sz="2400" dirty="0"/>
              <a:t>Peer reviewed at another FPIN program</a:t>
            </a:r>
          </a:p>
          <a:p>
            <a:pPr eaLnBrk="1" hangingPunct="1"/>
            <a:r>
              <a:rPr lang="en-US" sz="2400" dirty="0"/>
              <a:t>Published in </a:t>
            </a:r>
            <a:r>
              <a:rPr lang="en-US" sz="2400" i="1" dirty="0"/>
              <a:t>Evidence-Based Practice, JFP </a:t>
            </a:r>
            <a:r>
              <a:rPr lang="en-US" sz="2400" dirty="0"/>
              <a:t>and</a:t>
            </a:r>
            <a:r>
              <a:rPr lang="en-US" sz="2400" i="1" dirty="0"/>
              <a:t> AFP (selected HDAs are in JFP and AFP)</a:t>
            </a:r>
          </a:p>
          <a:p>
            <a:r>
              <a:rPr lang="en-US" sz="2400" dirty="0"/>
              <a:t>Can be finalized within an academic year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7651" name="Picture 3" descr="HDA teal transparen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52" y="272883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3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523" y="1269571"/>
            <a:ext cx="3127236" cy="404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HDAs published?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57224" y="2934711"/>
            <a:ext cx="792978" cy="77070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19" y="5042638"/>
            <a:ext cx="2028825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057224" y="4927579"/>
            <a:ext cx="792978" cy="7707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298" y="3782592"/>
            <a:ext cx="3127236" cy="218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84F39229-75DA-48C3-A5DD-AF13B761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93" y="1004605"/>
            <a:ext cx="2890662" cy="3949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9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68024"/>
            <a:ext cx="8503920" cy="45720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FPIN’s flagship publication</a:t>
            </a:r>
          </a:p>
          <a:p>
            <a:r>
              <a:rPr lang="en-US" sz="2800" dirty="0"/>
              <a:t>~600 word manuscript</a:t>
            </a:r>
          </a:p>
          <a:p>
            <a:pPr lvl="0"/>
            <a:r>
              <a:rPr lang="en-US" sz="2800" dirty="0"/>
              <a:t>Based on the best evidence resulting from a formal systematic literature search done by a medical librarian editor</a:t>
            </a:r>
          </a:p>
          <a:p>
            <a:r>
              <a:rPr lang="en-US" sz="2800" dirty="0"/>
              <a:t>Peer-reviewed indexed publication in </a:t>
            </a:r>
            <a:r>
              <a:rPr lang="en-US" sz="2800" i="1" dirty="0"/>
              <a:t>The Journal of Family Practice </a:t>
            </a:r>
            <a:r>
              <a:rPr lang="en-US" sz="2800" dirty="0"/>
              <a:t>or </a:t>
            </a:r>
            <a:r>
              <a:rPr lang="en-US" sz="2800" i="1" dirty="0"/>
              <a:t>American Family Physician</a:t>
            </a:r>
          </a:p>
        </p:txBody>
      </p:sp>
      <p:pic>
        <p:nvPicPr>
          <p:cNvPr id="28675" name="Picture 3" descr="ci letters only transparent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675" y="343389"/>
            <a:ext cx="2209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i symbol only transparent 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52" y="302114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4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D544E13-9EB8-4283-99A8-EDCF527E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230" y="1038737"/>
            <a:ext cx="2072118" cy="283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CIs published?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65513" y="2069017"/>
            <a:ext cx="792978" cy="77070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19" y="2407405"/>
            <a:ext cx="2339512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808" y="1208417"/>
            <a:ext cx="3775217" cy="520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4289">
            <a:off x="2083982" y="3038022"/>
            <a:ext cx="2276971" cy="3084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74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Priority Updates from the Research Literature Surveillance system</a:t>
            </a:r>
          </a:p>
          <a:p>
            <a:r>
              <a:rPr lang="en-US" sz="2800" dirty="0"/>
              <a:t>Relevant, valid, practice-changing, and immediately-applicable recommendations </a:t>
            </a:r>
          </a:p>
          <a:p>
            <a:pPr eaLnBrk="1" hangingPunct="1"/>
            <a:r>
              <a:rPr lang="en-US" sz="2800" dirty="0"/>
              <a:t>Drawn from literature surveillance system</a:t>
            </a:r>
          </a:p>
          <a:p>
            <a:pPr eaLnBrk="1" hangingPunct="1"/>
            <a:r>
              <a:rPr lang="en-US" sz="2800" dirty="0"/>
              <a:t>Work with team to review literature or author manuscript</a:t>
            </a:r>
          </a:p>
          <a:p>
            <a:pPr eaLnBrk="1" hangingPunct="1"/>
            <a:r>
              <a:rPr lang="en-US" sz="2800" dirty="0"/>
              <a:t>Ideal for programs looking for a high-level team activity</a:t>
            </a:r>
          </a:p>
          <a:p>
            <a:pPr eaLnBrk="1" hangingPunct="1"/>
            <a:r>
              <a:rPr lang="en-US" sz="2800" dirty="0"/>
              <a:t>Published in </a:t>
            </a:r>
            <a:r>
              <a:rPr lang="en-US" sz="2800" i="1" dirty="0"/>
              <a:t>The</a:t>
            </a:r>
            <a:r>
              <a:rPr lang="en-US" sz="2800" dirty="0"/>
              <a:t> </a:t>
            </a:r>
            <a:r>
              <a:rPr lang="en-US" sz="2800" i="1" dirty="0"/>
              <a:t>Journal of Family Practice</a:t>
            </a:r>
            <a:endParaRPr lang="en-US" sz="2800" dirty="0"/>
          </a:p>
        </p:txBody>
      </p:sp>
      <p:pic>
        <p:nvPicPr>
          <p:cNvPr id="29699" name="Picture 3" descr="PURLs with tagline 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8"/>
          <a:stretch>
            <a:fillRect/>
          </a:stretch>
        </p:blipFill>
        <p:spPr bwMode="auto">
          <a:xfrm>
            <a:off x="336644" y="415093"/>
            <a:ext cx="2743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2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Each PURL must meet 6 criteria: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Relevant: Relevance to family medicine and primary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Valid: Scientific validity, including integration of prior research.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 in Practice: Leads to a change from the current prevailing 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Applicable to Medical Care: The new practice approach is applicable in a medical care setting.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Implementable: The new practice is immediately applicable.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Clinically Meaningful: Expected benefits outweigh expected harms</a:t>
            </a:r>
          </a:p>
        </p:txBody>
      </p:sp>
      <p:pic>
        <p:nvPicPr>
          <p:cNvPr id="29699" name="Picture 3" descr="PURLs with tagline 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8"/>
          <a:stretch>
            <a:fillRect/>
          </a:stretch>
        </p:blipFill>
        <p:spPr bwMode="auto">
          <a:xfrm>
            <a:off x="336644" y="415093"/>
            <a:ext cx="2743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3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5FC4F-EEFC-431A-85D7-DE2EA29B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DA896-FFCF-4DBD-8BD3-C814F7B08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long have you been using FPIN products? (check one)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Less than 1 year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1 to 5 years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5 to 10 years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More than 10 years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Have not been using FPIN products</a:t>
            </a:r>
          </a:p>
        </p:txBody>
      </p:sp>
    </p:spTree>
    <p:extLst>
      <p:ext uri="{BB962C8B-B14F-4D97-AF65-F5344CB8AC3E}">
        <p14:creationId xmlns:p14="http://schemas.microsoft.com/office/powerpoint/2010/main" val="25846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Where are PURLs published?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60338" y="2297249"/>
            <a:ext cx="792978" cy="77070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6073">
            <a:off x="861764" y="2096250"/>
            <a:ext cx="2276971" cy="3084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" t="619" r="1262" b="464"/>
          <a:stretch/>
        </p:blipFill>
        <p:spPr>
          <a:xfrm>
            <a:off x="5092699" y="1174750"/>
            <a:ext cx="3695701" cy="507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67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185210" y="1394471"/>
            <a:ext cx="8878108" cy="4572000"/>
          </a:xfrm>
        </p:spPr>
        <p:txBody>
          <a:bodyPr/>
          <a:lstStyle/>
          <a:p>
            <a:pPr eaLnBrk="1" hangingPunct="1"/>
            <a:r>
              <a:rPr lang="en-US" sz="2400" dirty="0"/>
              <a:t>FPIN’s newest product (launching this year)</a:t>
            </a:r>
          </a:p>
          <a:p>
            <a:r>
              <a:rPr lang="en-US" sz="2400" dirty="0"/>
              <a:t>Concise summary of a single, recent study</a:t>
            </a:r>
          </a:p>
          <a:p>
            <a:r>
              <a:rPr lang="en-US" sz="2400" dirty="0"/>
              <a:t>Residents or faculty can be solo authors who are new to writing for publication and looking to bolster critical appraisal skills, working with local editor</a:t>
            </a:r>
          </a:p>
          <a:p>
            <a:pPr eaLnBrk="1" hangingPunct="1"/>
            <a:r>
              <a:rPr lang="en-US" sz="2400" dirty="0"/>
              <a:t>Local Editor reviews all manuscripts before submission</a:t>
            </a:r>
          </a:p>
          <a:p>
            <a:r>
              <a:rPr lang="en-US" sz="2400" dirty="0"/>
              <a:t>Peer reviewed and disseminated nationally (to meet ACGME requirements for scholarly activity)</a:t>
            </a:r>
          </a:p>
          <a:p>
            <a:pPr eaLnBrk="1" hangingPunct="1"/>
            <a:r>
              <a:rPr lang="en-US" sz="2400" dirty="0"/>
              <a:t>Published in </a:t>
            </a:r>
            <a:r>
              <a:rPr lang="en-US" sz="2400" i="1" dirty="0"/>
              <a:t>Evidence-Based Practice</a:t>
            </a:r>
          </a:p>
          <a:p>
            <a:r>
              <a:rPr lang="en-US" sz="2400" dirty="0"/>
              <a:t>Can be finalized within an academic year (ideally ~ 5 months)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050" name="Picture 2" descr="https://fpin.memberclicks.net/assets/GEMs/Logos/Pages/GEMs%20Overview.png">
            <a:extLst>
              <a:ext uri="{FF2B5EF4-FFF2-40B4-BE49-F238E27FC236}">
                <a16:creationId xmlns:a16="http://schemas.microsoft.com/office/drawing/2014/main" id="{074AB6B6-EEB1-42D1-B16D-3CB6086C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78" y="117516"/>
            <a:ext cx="1486739" cy="12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1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625" y="282390"/>
            <a:ext cx="8534400" cy="7588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will GEMs be published?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75511" y="3114005"/>
            <a:ext cx="792978" cy="77070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4F39229-75DA-48C3-A5DD-AF13B761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557" y="1454151"/>
            <a:ext cx="2890662" cy="3949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45C2C-5E38-4507-9F8E-E167285427D5}"/>
              </a:ext>
            </a:extLst>
          </p:cNvPr>
          <p:cNvSpPr/>
          <p:nvPr/>
        </p:nvSpPr>
        <p:spPr>
          <a:xfrm>
            <a:off x="5127812" y="2604665"/>
            <a:ext cx="23010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97106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PURLs Journal Club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924261"/>
          </a:xfrm>
        </p:spPr>
        <p:txBody>
          <a:bodyPr/>
          <a:lstStyle/>
          <a:p>
            <a:r>
              <a:rPr lang="en-US" dirty="0"/>
              <a:t>A quick start guide to using FPIN’s ready made journal clubs for family medicine residency programs</a:t>
            </a:r>
          </a:p>
        </p:txBody>
      </p:sp>
    </p:spTree>
    <p:extLst>
      <p:ext uri="{BB962C8B-B14F-4D97-AF65-F5344CB8AC3E}">
        <p14:creationId xmlns:p14="http://schemas.microsoft.com/office/powerpoint/2010/main" val="328054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rgbClr val="63242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PURLs Journal Clubs are…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“Plug and play” comprehensive monthly toolkit available through FPIN Institute that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Journal Club Instructions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Speaker Notes including teaching points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Journal Club participant worksheet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Completed review form for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Published PURL (in The Journal of Family Practice)</a:t>
            </a:r>
          </a:p>
          <a:p>
            <a:pPr eaLnBrk="1" hangingPunct="1"/>
            <a:r>
              <a:rPr lang="en-US" sz="2400" dirty="0"/>
              <a:t>Ideal for programs looking for a structured approach to journal clubs with little faculty skill or time.</a:t>
            </a:r>
          </a:p>
          <a:p>
            <a:pPr eaLnBrk="1" hangingPunct="1"/>
            <a:r>
              <a:rPr lang="en-US" sz="2400" dirty="0"/>
              <a:t>Web site also has a list of all JC topics with associated teaching points (Excel file)</a:t>
            </a:r>
          </a:p>
        </p:txBody>
      </p:sp>
    </p:spTree>
    <p:extLst>
      <p:ext uri="{BB962C8B-B14F-4D97-AF65-F5344CB8AC3E}">
        <p14:creationId xmlns:p14="http://schemas.microsoft.com/office/powerpoint/2010/main" val="173683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(see screenshots)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16890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Go to the FPIN.org web site (</a:t>
            </a:r>
            <a:r>
              <a:rPr lang="en-US" dirty="0">
                <a:hlinkClick r:id="rId3"/>
              </a:rPr>
              <a:t>http://www.fpin.org/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Click on PURLs Journal Club link in the PURLs dropdown menu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Sign in with your user name and password (password can be saved). This will take you to the PURLs Journal Club Toolkit home page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PURLs Journal Club Toolkits are sorted by month. Select a Toolkit and download the documents. Follow the instructions on the “instructions” sheet</a:t>
            </a:r>
          </a:p>
          <a:p>
            <a:pPr marL="27463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1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0E574F-D638-4C19-A70B-946E61FE5C74}"/>
              </a:ext>
            </a:extLst>
          </p:cNvPr>
          <p:cNvGrpSpPr/>
          <p:nvPr/>
        </p:nvGrpSpPr>
        <p:grpSpPr>
          <a:xfrm>
            <a:off x="266700" y="1233487"/>
            <a:ext cx="8658225" cy="4633913"/>
            <a:chOff x="152400" y="1233487"/>
            <a:chExt cx="8885855" cy="46339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127E40-5AC5-45D0-A411-77DE5B77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233487"/>
              <a:ext cx="8885855" cy="4633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Left Arrow 4"/>
            <p:cNvSpPr/>
            <p:nvPr/>
          </p:nvSpPr>
          <p:spPr>
            <a:xfrm rot="10800000">
              <a:off x="2884783" y="3774290"/>
              <a:ext cx="1341807" cy="621174"/>
            </a:xfrm>
            <a:prstGeom prst="leftArrow">
              <a:avLst>
                <a:gd name="adj1" fmla="val 35058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639ACDF8-597E-4D53-8D27-CC32AF2358DB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7772400" cy="7715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defTabSz="914400"/>
            <a:r>
              <a:rPr lang="en-US"/>
              <a:t>Screenshots of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34F512-42B0-4BD7-A51E-C50078E10EB7}"/>
              </a:ext>
            </a:extLst>
          </p:cNvPr>
          <p:cNvGrpSpPr/>
          <p:nvPr/>
        </p:nvGrpSpPr>
        <p:grpSpPr>
          <a:xfrm>
            <a:off x="228600" y="228599"/>
            <a:ext cx="8001000" cy="6191785"/>
            <a:chOff x="228600" y="228599"/>
            <a:chExt cx="8001000" cy="61917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C5FF5E-2F77-4EDD-AEF7-302C64EF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28599"/>
              <a:ext cx="8001000" cy="6191785"/>
            </a:xfrm>
            <a:prstGeom prst="rect">
              <a:avLst/>
            </a:prstGeom>
          </p:spPr>
        </p:pic>
        <p:sp>
          <p:nvSpPr>
            <p:cNvPr id="7" name="Left Arrow 6"/>
            <p:cNvSpPr/>
            <p:nvPr/>
          </p:nvSpPr>
          <p:spPr>
            <a:xfrm>
              <a:off x="4114800" y="5791200"/>
              <a:ext cx="1743150" cy="507924"/>
            </a:xfrm>
            <a:prstGeom prst="leftArrow">
              <a:avLst>
                <a:gd name="adj1" fmla="val 44081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13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C61AB0-4F06-44F3-B8E4-471DAF0CC5A1}"/>
              </a:ext>
            </a:extLst>
          </p:cNvPr>
          <p:cNvGrpSpPr/>
          <p:nvPr/>
        </p:nvGrpSpPr>
        <p:grpSpPr>
          <a:xfrm>
            <a:off x="838200" y="1009650"/>
            <a:ext cx="8115300" cy="5343283"/>
            <a:chOff x="838200" y="1009650"/>
            <a:chExt cx="8115300" cy="53432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970460-564D-4CA5-98DB-569C4406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075" y="1009650"/>
              <a:ext cx="6419850" cy="48387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071533" y="3390121"/>
              <a:ext cx="3621268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link to download the appropriate worksheet (depending on the PURLs article type)</a:t>
              </a:r>
            </a:p>
          </p:txBody>
        </p:sp>
        <p:sp>
          <p:nvSpPr>
            <p:cNvPr id="9" name="Left Arrow 8"/>
            <p:cNvSpPr/>
            <p:nvPr/>
          </p:nvSpPr>
          <p:spPr>
            <a:xfrm>
              <a:off x="2741257" y="3282135"/>
              <a:ext cx="1427867" cy="28169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3358534" y="4034106"/>
              <a:ext cx="1427867" cy="28169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310367" y="5175455"/>
              <a:ext cx="1427867" cy="28169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1257" y="2404720"/>
              <a:ext cx="6212243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the top 2 links to download Instructions and Teaching Points (list of topics)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6B325F-29E0-42E7-879D-3B3C7C5F3236}"/>
                </a:ext>
              </a:extLst>
            </p:cNvPr>
            <p:cNvSpPr txBox="1"/>
            <p:nvPr/>
          </p:nvSpPr>
          <p:spPr>
            <a:xfrm>
              <a:off x="838200" y="5521936"/>
              <a:ext cx="785460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the appropriate link to download the PURLs article (in the JFP), potential PURL review form, speaker notes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466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50D4B-10B2-4063-A877-49E38DB7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" y="1149195"/>
            <a:ext cx="8810626" cy="4173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B6B83-3389-4328-A27D-8F4B78AD1BBB}"/>
              </a:ext>
            </a:extLst>
          </p:cNvPr>
          <p:cNvSpPr txBox="1"/>
          <p:nvPr/>
        </p:nvSpPr>
        <p:spPr>
          <a:xfrm>
            <a:off x="757540" y="459343"/>
            <a:ext cx="781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Partial list of PURLs Journal Club Topics*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0DA180-5D0B-4432-8F07-F57988DB4CAD}"/>
              </a:ext>
            </a:extLst>
          </p:cNvPr>
          <p:cNvSpPr txBox="1"/>
          <p:nvPr/>
        </p:nvSpPr>
        <p:spPr>
          <a:xfrm>
            <a:off x="502595" y="5439935"/>
            <a:ext cx="8138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*Full list in “PJC-Teaching-Points-List.xlsx”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List is updated monthly</a:t>
            </a:r>
          </a:p>
        </p:txBody>
      </p:sp>
    </p:spTree>
    <p:extLst>
      <p:ext uri="{BB962C8B-B14F-4D97-AF65-F5344CB8AC3E}">
        <p14:creationId xmlns:p14="http://schemas.microsoft.com/office/powerpoint/2010/main" val="43623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5FC4F-EEFC-431A-85D7-DE2EA29B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Polling question #3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DA896-FFCF-4DBD-8BD3-C814F7B0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99" y="1482645"/>
            <a:ext cx="8534399" cy="3628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What FPIN products do you want to know more about? (check all that apply)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Evidence-Based Practice journal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PURLs Journal Club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FPIN Institute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HelpDesk</a:t>
            </a:r>
            <a:r>
              <a:rPr lang="en-US" sz="2400" dirty="0"/>
              <a:t> Answers (HDA)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Clinical Inquiries (CI)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Priority Updates from the Research Literature (PURL)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Good Evidence Matters (GEM – new feature)</a:t>
            </a:r>
          </a:p>
        </p:txBody>
      </p:sp>
    </p:spTree>
    <p:extLst>
      <p:ext uri="{BB962C8B-B14F-4D97-AF65-F5344CB8AC3E}">
        <p14:creationId xmlns:p14="http://schemas.microsoft.com/office/powerpoint/2010/main" val="366855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Learn More</a:t>
            </a:r>
            <a:endParaRPr lang="en-US" sz="3600" dirty="0">
              <a:latin typeface="Arial" charset="0"/>
              <a:sym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SzPct val="99000"/>
              <a:buNone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SzPct val="99000"/>
              <a:buNone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SzPct val="99000"/>
              <a:buNone/>
              <a:defRPr/>
            </a:pPr>
            <a:r>
              <a:rPr lang="en-US" dirty="0">
                <a:latin typeface="Arial" charset="0"/>
                <a:sym typeface="Arial" charset="0"/>
              </a:rPr>
              <a:t>Email </a:t>
            </a:r>
            <a:r>
              <a:rPr lang="en-US" dirty="0">
                <a:latin typeface="Arial" charset="0"/>
                <a:sym typeface="Arial" charset="0"/>
                <a:hlinkClick r:id="rId3"/>
              </a:rPr>
              <a:t>membership@fpin.org</a:t>
            </a:r>
            <a:r>
              <a:rPr lang="en-US" dirty="0">
                <a:latin typeface="Arial" charset="0"/>
                <a:sym typeface="Arial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SzPct val="99000"/>
              <a:buNone/>
              <a:defRPr/>
            </a:pPr>
            <a:r>
              <a:rPr lang="en-US" dirty="0">
                <a:latin typeface="Arial" charset="0"/>
                <a:sym typeface="Arial" charset="0"/>
              </a:rPr>
              <a:t>Call 573-256-2066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700"/>
              </a:spcBef>
              <a:buSzPct val="99000"/>
              <a:buNone/>
              <a:defRPr/>
            </a:pPr>
            <a:r>
              <a:rPr lang="en-US" dirty="0">
                <a:latin typeface="Arial" charset="0"/>
                <a:sym typeface="Arial" charset="0"/>
              </a:rPr>
              <a:t>Visit FPIN at </a:t>
            </a:r>
            <a:r>
              <a:rPr lang="en-US" dirty="0">
                <a:latin typeface="Arial" charset="0"/>
                <a:sym typeface="Arial" charset="0"/>
                <a:hlinkClick r:id="rId4"/>
              </a:rPr>
              <a:t>www.fpin.org</a:t>
            </a:r>
            <a:r>
              <a:rPr lang="en-US" dirty="0">
                <a:latin typeface="Arial" charset="0"/>
                <a:sym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99000"/>
              <a:buFontTx/>
              <a:buChar char="-"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marL="0" indent="0" algn="r" eaLnBrk="1" hangingPunct="1">
              <a:lnSpc>
                <a:spcPct val="90000"/>
              </a:lnSpc>
              <a:spcBef>
                <a:spcPts val="400"/>
              </a:spcBef>
              <a:buNone/>
              <a:defRPr/>
            </a:pPr>
            <a:endParaRPr lang="en-US" sz="1800" dirty="0"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83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E0FA-0C7E-154E-A234-E5DFE27D5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Examples of FPIN Use in Network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9EA9F8-D310-2C42-BB12-F6C10DAE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38618"/>
            <a:ext cx="916072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Ryan </a:t>
            </a:r>
            <a:r>
              <a:rPr lang="en-US" b="1" dirty="0" err="1">
                <a:solidFill>
                  <a:srgbClr val="002060"/>
                </a:solidFill>
              </a:rPr>
              <a:t>gilles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mD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Associate Program Director of Academic Operations Kootenai Clinic FM Coeur d'Alene Residency</a:t>
            </a:r>
            <a:endParaRPr lang="en-US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960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411CA-6331-684E-B1BB-0D844223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#1 – Tacoma Family Medicine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8A35FA-91B9-294F-A065-9B0CA31223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300" dirty="0">
                <a:cs typeface="Calibri" panose="020F0502020204030204" pitchFamily="34" charset="0"/>
              </a:rPr>
              <a:t>Help Desk Answer writing project in R3 year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R3 &amp; Faculty Co-author</a:t>
            </a:r>
          </a:p>
          <a:p>
            <a:r>
              <a:rPr lang="en-US" sz="2300" dirty="0">
                <a:cs typeface="Calibri" panose="020F0502020204030204" pitchFamily="34" charset="0"/>
              </a:rPr>
              <a:t>1 hour monthly in didactics for residents and faculty co-authors</a:t>
            </a:r>
          </a:p>
          <a:p>
            <a:r>
              <a:rPr lang="en-US" sz="2300" dirty="0">
                <a:cs typeface="Calibri" panose="020F0502020204030204" pitchFamily="34" charset="0"/>
              </a:rPr>
              <a:t>August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3 question ideas created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Focus on specificity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Recommend treatment questions (Pro tip: they’re easier to answer)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Search </a:t>
            </a:r>
            <a:r>
              <a:rPr lang="en-US" sz="2300" dirty="0" err="1">
                <a:cs typeface="Calibri" panose="020F0502020204030204" pitchFamily="34" charset="0"/>
              </a:rPr>
              <a:t>Pubmed</a:t>
            </a:r>
            <a:r>
              <a:rPr lang="en-US" sz="2300" dirty="0">
                <a:cs typeface="Calibri" panose="020F0502020204030204" pitchFamily="34" charset="0"/>
              </a:rPr>
              <a:t> systematic reviews or Cochrane while creating questions for idea of existing literature</a:t>
            </a:r>
          </a:p>
          <a:p>
            <a:pPr lvl="1"/>
            <a:r>
              <a:rPr lang="en-US" sz="2300" dirty="0">
                <a:cs typeface="Calibri" panose="020F0502020204030204" pitchFamily="34" charset="0"/>
              </a:rPr>
              <a:t>PICO format</a:t>
            </a:r>
          </a:p>
          <a:p>
            <a:endParaRPr lang="en-US" sz="23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6B26-B3F5-4248-91FD-027BD786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#1 – Tacoma Family Medicine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C59D-F9A0-3D49-B86A-3A7AFCC145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14314"/>
            <a:ext cx="8503920" cy="4572000"/>
          </a:xfrm>
        </p:spPr>
        <p:txBody>
          <a:bodyPr>
            <a:noAutofit/>
          </a:bodyPr>
          <a:lstStyle/>
          <a:p>
            <a:r>
              <a:rPr lang="en-US" sz="2000" dirty="0">
                <a:cs typeface="Calibri" panose="020F0502020204030204" pitchFamily="34" charset="0"/>
              </a:rPr>
              <a:t>September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Literature Search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Start with most recent systematic review – e.g. Cochrane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Find last search date on the SR, then </a:t>
            </a:r>
            <a:r>
              <a:rPr lang="en-US" dirty="0" err="1">
                <a:cs typeface="Calibri" panose="020F0502020204030204" pitchFamily="34" charset="0"/>
              </a:rPr>
              <a:t>pubmed</a:t>
            </a:r>
            <a:r>
              <a:rPr lang="en-US" dirty="0">
                <a:cs typeface="Calibri" panose="020F0502020204030204" pitchFamily="34" charset="0"/>
              </a:rPr>
              <a:t> search from that date forward for other SRs or RCTs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Look for guidelines as well</a:t>
            </a:r>
          </a:p>
          <a:p>
            <a:r>
              <a:rPr lang="en-US" sz="2000" dirty="0">
                <a:cs typeface="Calibri" panose="020F0502020204030204" pitchFamily="34" charset="0"/>
              </a:rPr>
              <a:t>October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Abstraction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Into abstraction tables provided by FPIN</a:t>
            </a:r>
          </a:p>
          <a:p>
            <a:r>
              <a:rPr lang="en-US" sz="2000" dirty="0">
                <a:cs typeface="Calibri" panose="020F0502020204030204" pitchFamily="34" charset="0"/>
              </a:rPr>
              <a:t>November/December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Draft manuscript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Write evidence summary first </a:t>
            </a:r>
            <a:r>
              <a:rPr lang="en-US" dirty="0">
                <a:cs typeface="Calibri" panose="020F0502020204030204" pitchFamily="34" charset="0"/>
                <a:sym typeface="Wingdings" pitchFamily="2" charset="2"/>
              </a:rPr>
              <a:t> then write evidence-based answer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Follow the formula provided by FPIN!</a:t>
            </a:r>
          </a:p>
        </p:txBody>
      </p:sp>
    </p:spTree>
    <p:extLst>
      <p:ext uri="{BB962C8B-B14F-4D97-AF65-F5344CB8AC3E}">
        <p14:creationId xmlns:p14="http://schemas.microsoft.com/office/powerpoint/2010/main" val="40696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F3D7-3B7F-FE49-A6C1-D586317F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#1 – Tacoma Family Medicine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39D9-6E6C-6641-8F30-FD8B5132F6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337479"/>
            <a:ext cx="8503920" cy="4572000"/>
          </a:xfrm>
        </p:spPr>
        <p:txBody>
          <a:bodyPr/>
          <a:lstStyle/>
          <a:p>
            <a:r>
              <a:rPr lang="en-US" sz="2800" dirty="0">
                <a:cs typeface="Calibri" panose="020F0502020204030204" pitchFamily="34" charset="0"/>
              </a:rPr>
              <a:t>January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Edit and submit draft</a:t>
            </a:r>
          </a:p>
          <a:p>
            <a:r>
              <a:rPr lang="en-US" sz="2800" dirty="0">
                <a:cs typeface="Calibri" panose="020F0502020204030204" pitchFamily="34" charset="0"/>
              </a:rPr>
              <a:t>March/April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Peer reviews</a:t>
            </a:r>
          </a:p>
          <a:p>
            <a:r>
              <a:rPr lang="en-US" sz="2800" dirty="0">
                <a:cs typeface="Calibri" panose="020F0502020204030204" pitchFamily="34" charset="0"/>
              </a:rPr>
              <a:t>May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Present summary of HDA findings at Grand Rounds</a:t>
            </a:r>
          </a:p>
          <a:p>
            <a:pPr lvl="2"/>
            <a:r>
              <a:rPr lang="en-US" sz="2800" dirty="0">
                <a:cs typeface="Calibri" panose="020F0502020204030204" pitchFamily="34" charset="0"/>
              </a:rPr>
              <a:t>Template provided for presentation</a:t>
            </a:r>
          </a:p>
          <a:p>
            <a:pPr marL="593725" lvl="2" indent="0">
              <a:buNone/>
            </a:pP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dirty="0">
                <a:cs typeface="Calibri" panose="020F0502020204030204" pitchFamily="34" charset="0"/>
              </a:rPr>
              <a:t>Thank you Janelle </a:t>
            </a:r>
            <a:r>
              <a:rPr lang="en-US" sz="2800" dirty="0" err="1">
                <a:cs typeface="Calibri" panose="020F0502020204030204" pitchFamily="34" charset="0"/>
              </a:rPr>
              <a:t>Guirguis</a:t>
            </a:r>
            <a:r>
              <a:rPr lang="en-US" sz="2800" dirty="0">
                <a:cs typeface="Calibri" panose="020F0502020204030204" pitchFamily="34" charset="0"/>
              </a:rPr>
              <a:t>-Blake for sharing!</a:t>
            </a:r>
          </a:p>
        </p:txBody>
      </p:sp>
    </p:spTree>
    <p:extLst>
      <p:ext uri="{BB962C8B-B14F-4D97-AF65-F5344CB8AC3E}">
        <p14:creationId xmlns:p14="http://schemas.microsoft.com/office/powerpoint/2010/main" val="34631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C599-EF1B-F045-876A-3325A561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#2 – Kootenai FMR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B05F-B15E-0F43-8DAD-88518429D7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cs typeface="Calibri" panose="020F0502020204030204" pitchFamily="34" charset="0"/>
              </a:rPr>
              <a:t>PURLS Journal Club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Scheduled monthly in didactics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Run by faculty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Time given for residents to review article and fill out worksheet at start of session</a:t>
            </a:r>
          </a:p>
          <a:p>
            <a:pPr lvl="1"/>
            <a:r>
              <a:rPr lang="en-US" sz="2800" dirty="0">
                <a:cs typeface="Calibri" panose="020F0502020204030204" pitchFamily="34" charset="0"/>
              </a:rPr>
              <a:t>Focus on EBM teaching points provided in the speaker’s notes</a:t>
            </a:r>
          </a:p>
        </p:txBody>
      </p:sp>
    </p:spTree>
    <p:extLst>
      <p:ext uri="{BB962C8B-B14F-4D97-AF65-F5344CB8AC3E}">
        <p14:creationId xmlns:p14="http://schemas.microsoft.com/office/powerpoint/2010/main" val="379366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666D-A7A7-AF4C-AEBD-49039681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#2 – Kootenai FMR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1385-6497-C447-BECC-C322DA6685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3861" y="1301580"/>
            <a:ext cx="8829724" cy="4572000"/>
          </a:xfrm>
        </p:spPr>
        <p:txBody>
          <a:bodyPr>
            <a:noAutofit/>
          </a:bodyPr>
          <a:lstStyle/>
          <a:p>
            <a:r>
              <a:rPr lang="en-US" sz="1900" dirty="0">
                <a:cs typeface="Calibri" panose="020F0502020204030204" pitchFamily="34" charset="0"/>
              </a:rPr>
              <a:t>Help Desk Answer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Every 2 years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6 groups – each with one faculty, one R2, one R1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February – 4 hour HDA workshop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List of questions provided ahead of time, with teams choosing question prior to workshop</a:t>
            </a:r>
          </a:p>
          <a:p>
            <a:pPr lvl="3"/>
            <a:r>
              <a:rPr lang="en-US" sz="1900" dirty="0">
                <a:cs typeface="Calibri" panose="020F0502020204030204" pitchFamily="34" charset="0"/>
              </a:rPr>
              <a:t>Questions chosen based on recent systematic reviews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Literature search – first systematic review provided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Abstraction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Start rough draft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Periodic time scheduled in didactics for teams to finish draft, submit, work through edits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Drawbacks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Much of the burden for edits falls to faculty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Most teams still need time outside of didactics to work on this project</a:t>
            </a:r>
          </a:p>
        </p:txBody>
      </p:sp>
    </p:spTree>
    <p:extLst>
      <p:ext uri="{BB962C8B-B14F-4D97-AF65-F5344CB8AC3E}">
        <p14:creationId xmlns:p14="http://schemas.microsoft.com/office/powerpoint/2010/main" val="14331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3E63-3E9F-CD49-A14D-FD3196FB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1" y="454695"/>
            <a:ext cx="8534400" cy="7588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#3 – Montana FMR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0FED-B774-AB4D-81D3-32DC1D9F83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1" y="1451892"/>
            <a:ext cx="8534273" cy="4572000"/>
          </a:xfrm>
        </p:spPr>
        <p:txBody>
          <a:bodyPr>
            <a:noAutofit/>
          </a:bodyPr>
          <a:lstStyle/>
          <a:p>
            <a:r>
              <a:rPr lang="en-US" sz="1900" dirty="0">
                <a:cs typeface="Calibri" panose="020F0502020204030204" pitchFamily="34" charset="0"/>
              </a:rPr>
              <a:t>Scholarly activity point system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Independent of QI project, ABFM MOC requirements, and didactic presentations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Help Desk Answer is encouraged - satisfies requirement if written solo, but only a little over half credit if co-authored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Other options include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Publication of original research, clinical process improvement, or educational or administrative improvement project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Poster presentation – variable points based on forum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FPIN Clinical Inquiry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Podium presentation (outside didactics) – variable points based on forum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Advocacy work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Letter to editor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Thank you Mike </a:t>
            </a:r>
            <a:r>
              <a:rPr lang="en-US" sz="1900" dirty="0" err="1">
                <a:cs typeface="Calibri" panose="020F0502020204030204" pitchFamily="34" charset="0"/>
              </a:rPr>
              <a:t>Geurin</a:t>
            </a:r>
            <a:r>
              <a:rPr lang="en-US" sz="1900" dirty="0">
                <a:cs typeface="Calibri" panose="020F0502020204030204" pitchFamily="34" charset="0"/>
              </a:rPr>
              <a:t> for sharing!</a:t>
            </a:r>
            <a:br>
              <a:rPr lang="en-US" sz="1900" dirty="0">
                <a:cs typeface="Calibri" panose="020F0502020204030204" pitchFamily="34" charset="0"/>
              </a:rPr>
            </a:br>
            <a:endParaRPr lang="en-US" sz="1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F3FA-45F1-F34A-BFA3-BBDE5B92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 – Valley 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BE06-1C7E-7141-9241-BC9C2C1C6E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8787" y="1520324"/>
            <a:ext cx="8503920" cy="4572000"/>
          </a:xfrm>
        </p:spPr>
        <p:txBody>
          <a:bodyPr>
            <a:noAutofit/>
          </a:bodyPr>
          <a:lstStyle/>
          <a:p>
            <a:r>
              <a:rPr lang="en-US" sz="1900" dirty="0">
                <a:cs typeface="Calibri" panose="020F0502020204030204" pitchFamily="34" charset="0"/>
              </a:rPr>
              <a:t>EBM curriculum consisting of a series of exercises, each allowing practice of </a:t>
            </a:r>
            <a:r>
              <a:rPr lang="en-US" sz="1900" dirty="0" err="1">
                <a:cs typeface="Calibri" panose="020F0502020204030204" pitchFamily="34" charset="0"/>
              </a:rPr>
              <a:t>microskills</a:t>
            </a:r>
            <a:r>
              <a:rPr lang="en-US" sz="1900" dirty="0">
                <a:cs typeface="Calibri" panose="020F0502020204030204" pitchFamily="34" charset="0"/>
              </a:rPr>
              <a:t>, that allow residents to practice the key steps in information retrieval, appraisal, synthesis and communication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Formulating a clinical question according to PICO 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Doing literature searches with PubMed and/or Information Mastery precepts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Identifying within the search results applicable research and guidelines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Assessing the quality of a specific research paper, meta-analysis or guideline</a:t>
            </a:r>
          </a:p>
          <a:p>
            <a:pPr lvl="2"/>
            <a:r>
              <a:rPr lang="en-US" sz="1900" dirty="0">
                <a:cs typeface="Calibri" panose="020F0502020204030204" pitchFamily="34" charset="0"/>
              </a:rPr>
              <a:t>Describing the key strengths and weaknesses of a particular trial (or guideline)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Ranking a body of similar papers according to quality and applicability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Integrating information from various sources</a:t>
            </a:r>
          </a:p>
          <a:p>
            <a:pPr lvl="1"/>
            <a:r>
              <a:rPr lang="en-US" sz="1900" dirty="0">
                <a:cs typeface="Calibri" panose="020F0502020204030204" pitchFamily="34" charset="0"/>
              </a:rPr>
              <a:t>Communicating evidence summaries to patients and peers</a:t>
            </a:r>
          </a:p>
          <a:p>
            <a:endParaRPr lang="en-US" sz="1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ADCD-DF7F-BA45-8617-E20CE463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#4 – Valley 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8BE5-845F-2544-9469-D8BCFF4559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Clinical Inquiries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Partnered with faculty and sometimes pharmacy resident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Formulate clinical question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Short evidence search to assure sufficient evidence to answer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Submit proposed question with references to FPIN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If not accepted </a:t>
            </a:r>
            <a:r>
              <a:rPr lang="en-US" dirty="0">
                <a:cs typeface="Calibri" panose="020F0502020204030204" pitchFamily="34" charset="0"/>
                <a:sym typeface="Wingdings" pitchFamily="2" charset="2"/>
              </a:rPr>
              <a:t> start over</a:t>
            </a:r>
          </a:p>
          <a:p>
            <a:pPr lvl="1"/>
            <a:r>
              <a:rPr lang="en-US" dirty="0">
                <a:cs typeface="Calibri" panose="020F0502020204030204" pitchFamily="34" charset="0"/>
                <a:sym typeface="Wingdings" pitchFamily="2" charset="2"/>
              </a:rPr>
              <a:t>Pro-tip: </a:t>
            </a:r>
            <a:r>
              <a:rPr lang="en-US">
                <a:cs typeface="Calibri" panose="020F0502020204030204" pitchFamily="34" charset="0"/>
                <a:sym typeface="Wingdings" pitchFamily="2" charset="2"/>
              </a:rPr>
              <a:t>“Goldilocks </a:t>
            </a:r>
            <a:r>
              <a:rPr lang="en-US" dirty="0">
                <a:cs typeface="Calibri" panose="020F0502020204030204" pitchFamily="34" charset="0"/>
                <a:sym typeface="Wingdings" pitchFamily="2" charset="2"/>
              </a:rPr>
              <a:t>principle” Focus on questions – not too little evidence, not too much evidence – aim for 4-8 references, individual RCTs or higher level of evidence preferred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Thank you to Jon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Neher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and Gary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Kelsberg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for sharing!</a:t>
            </a:r>
          </a:p>
          <a:p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FPIN Overview 2019-20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Char char="•"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en-US" dirty="0">
              <a:latin typeface="Arial" charset="0"/>
              <a:sym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b="1" dirty="0">
              <a:latin typeface="Arial" charset="0"/>
              <a:cs typeface="Arial" charset="0"/>
              <a:sym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>
                <a:latin typeface="Arial" charset="0"/>
                <a:cs typeface="Arial" charset="0"/>
                <a:sym typeface="Arial" charset="0"/>
              </a:rPr>
              <a:t>Family Physicians Inquiries Network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b="1" dirty="0">
              <a:latin typeface="Arial" charset="0"/>
              <a:cs typeface="Arial" charset="0"/>
              <a:sym typeface="Arial" charset="0"/>
            </a:endParaRPr>
          </a:p>
          <a:p>
            <a:pPr marL="0" indent="0" algn="ctr">
              <a:buNone/>
              <a:defRPr/>
            </a:pPr>
            <a:r>
              <a:rPr lang="en-US" dirty="0"/>
              <a:t>E. Chris Vincent, MD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b="1" dirty="0">
              <a:latin typeface="Arial" charset="0"/>
              <a:sym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71" y="1905000"/>
            <a:ext cx="37115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00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92B8E1F-27C2-CC44-9B2C-3BB2ED84C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736" y="3304441"/>
            <a:ext cx="756052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Winslow Gerrish, PHD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Behavioral scientist at </a:t>
            </a:r>
            <a:r>
              <a:rPr lang="en-US" b="1" dirty="0" err="1">
                <a:solidFill>
                  <a:srgbClr val="002060"/>
                </a:solidFill>
              </a:rPr>
              <a:t>fmr</a:t>
            </a:r>
            <a:r>
              <a:rPr lang="en-US" b="1" dirty="0">
                <a:solidFill>
                  <a:srgbClr val="002060"/>
                </a:solidFill>
              </a:rPr>
              <a:t> of Idaho-</a:t>
            </a:r>
            <a:r>
              <a:rPr lang="en-US" b="1" dirty="0" err="1">
                <a:solidFill>
                  <a:srgbClr val="002060"/>
                </a:solidFill>
              </a:rPr>
              <a:t>boise</a:t>
            </a:r>
            <a:endParaRPr lang="en-US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27CEB4-B05A-914F-A653-BBAA735DC897}"/>
              </a:ext>
            </a:extLst>
          </p:cNvPr>
          <p:cNvSpPr txBox="1">
            <a:spLocks/>
          </p:cNvSpPr>
          <p:nvPr/>
        </p:nvSpPr>
        <p:spPr bwMode="auto">
          <a:xfrm>
            <a:off x="791736" y="282498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defTabSz="9144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Examples of FPIN Use in Network Programs:</a:t>
            </a:r>
          </a:p>
          <a:p>
            <a:pPr defTabSz="9144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Program Example, FMR of Idaho-Boise</a:t>
            </a:r>
          </a:p>
        </p:txBody>
      </p:sp>
    </p:spTree>
    <p:extLst>
      <p:ext uri="{BB962C8B-B14F-4D97-AF65-F5344CB8AC3E}">
        <p14:creationId xmlns:p14="http://schemas.microsoft.com/office/powerpoint/2010/main" val="1717061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DB3F-A59A-9049-8284-1DD9A104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3349-3836-4247-8611-66ED80028C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Single Faculty HDA Wrangler</a:t>
            </a:r>
          </a:p>
          <a:p>
            <a:r>
              <a:rPr lang="en-US" dirty="0"/>
              <a:t>R2 class</a:t>
            </a:r>
          </a:p>
          <a:p>
            <a:r>
              <a:rPr lang="en-US" dirty="0"/>
              <a:t>HDA groups = 2-3 residents with Faculty author</a:t>
            </a:r>
          </a:p>
          <a:p>
            <a:r>
              <a:rPr lang="en-US" dirty="0"/>
              <a:t>2 half-days (block 7 and block 8)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half-day</a:t>
            </a:r>
          </a:p>
          <a:p>
            <a:pPr lvl="2"/>
            <a:r>
              <a:rPr lang="en-US" dirty="0"/>
              <a:t>EBM curriculum</a:t>
            </a:r>
          </a:p>
          <a:p>
            <a:pPr lvl="2"/>
            <a:r>
              <a:rPr lang="en-US" dirty="0"/>
              <a:t>Select clinical question (from pre-approved FPIN list)</a:t>
            </a:r>
          </a:p>
          <a:p>
            <a:pPr lvl="2"/>
            <a:r>
              <a:rPr lang="en-US" dirty="0"/>
              <a:t>Complete Lit review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half-day</a:t>
            </a:r>
          </a:p>
          <a:p>
            <a:pPr lvl="2"/>
            <a:r>
              <a:rPr lang="en-US" dirty="0"/>
              <a:t>Write first draft of HDA</a:t>
            </a:r>
          </a:p>
          <a:p>
            <a:pPr lvl="2"/>
            <a:r>
              <a:rPr lang="en-US" dirty="0"/>
              <a:t>Submit to local editor</a:t>
            </a:r>
          </a:p>
        </p:txBody>
      </p:sp>
    </p:spTree>
    <p:extLst>
      <p:ext uri="{BB962C8B-B14F-4D97-AF65-F5344CB8AC3E}">
        <p14:creationId xmlns:p14="http://schemas.microsoft.com/office/powerpoint/2010/main" val="2448973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DB3F-A59A-9049-8284-1DD9A104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3349-3836-4247-8611-66ED80028C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Faculty Wrangler</a:t>
            </a:r>
          </a:p>
          <a:p>
            <a:pPr lvl="1"/>
            <a:r>
              <a:rPr lang="en-US" dirty="0"/>
              <a:t>Work Directly with faculty authors.</a:t>
            </a:r>
          </a:p>
          <a:p>
            <a:pPr lvl="1"/>
            <a:r>
              <a:rPr lang="en-US" dirty="0"/>
              <a:t>Keep tracking sheet.</a:t>
            </a:r>
          </a:p>
          <a:p>
            <a:pPr lvl="1"/>
            <a:r>
              <a:rPr lang="en-US" dirty="0"/>
              <a:t>Send group emails to check status/give updates.</a:t>
            </a:r>
          </a:p>
          <a:p>
            <a:pPr lvl="1"/>
            <a:endParaRPr lang="en-US" dirty="0"/>
          </a:p>
          <a:p>
            <a:r>
              <a:rPr lang="en-US" dirty="0"/>
              <a:t>Faculty authors</a:t>
            </a:r>
          </a:p>
          <a:p>
            <a:pPr lvl="1"/>
            <a:r>
              <a:rPr lang="en-US" dirty="0"/>
              <a:t>Prompt resident team members.</a:t>
            </a:r>
          </a:p>
          <a:p>
            <a:pPr lvl="1"/>
            <a:r>
              <a:rPr lang="en-US" dirty="0"/>
              <a:t>Make sure deadlines are met, edits submitted, etc.</a:t>
            </a:r>
          </a:p>
          <a:p>
            <a:pPr lvl="1"/>
            <a:endParaRPr lang="en-US" dirty="0"/>
          </a:p>
          <a:p>
            <a:r>
              <a:rPr lang="en-US" dirty="0"/>
              <a:t>Post and email congratulations when published!</a:t>
            </a:r>
          </a:p>
        </p:txBody>
      </p:sp>
    </p:spTree>
    <p:extLst>
      <p:ext uri="{BB962C8B-B14F-4D97-AF65-F5344CB8AC3E}">
        <p14:creationId xmlns:p14="http://schemas.microsoft.com/office/powerpoint/2010/main" val="76123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DB3F-A59A-9049-8284-1DD9A104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Sticky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3349-3836-4247-8611-66ED80028C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266" y="1460140"/>
            <a:ext cx="8786617" cy="4572000"/>
          </a:xfrm>
        </p:spPr>
        <p:txBody>
          <a:bodyPr/>
          <a:lstStyle/>
          <a:p>
            <a:r>
              <a:rPr lang="en-US" sz="2200" dirty="0"/>
              <a:t>Getting residents engaged and interested.</a:t>
            </a:r>
          </a:p>
          <a:p>
            <a:endParaRPr lang="en-US" sz="2200" dirty="0"/>
          </a:p>
          <a:p>
            <a:r>
              <a:rPr lang="en-US" sz="2200" dirty="0"/>
              <a:t>Establishing approved clinical question.</a:t>
            </a:r>
          </a:p>
          <a:p>
            <a:endParaRPr lang="en-US" sz="2200" dirty="0"/>
          </a:p>
          <a:p>
            <a:r>
              <a:rPr lang="en-US" sz="2200" dirty="0"/>
              <a:t>Frustration with rigid structure for writing HDA.</a:t>
            </a:r>
          </a:p>
          <a:p>
            <a:endParaRPr lang="en-US" sz="2200" dirty="0"/>
          </a:p>
          <a:p>
            <a:r>
              <a:rPr lang="en-US" sz="2200" dirty="0"/>
              <a:t>Coping with meeting deadlines.</a:t>
            </a:r>
          </a:p>
          <a:p>
            <a:endParaRPr lang="en-US" sz="2200" dirty="0"/>
          </a:p>
          <a:p>
            <a:r>
              <a:rPr lang="en-US" sz="2200" dirty="0"/>
              <a:t>Time</a:t>
            </a:r>
          </a:p>
          <a:p>
            <a:endParaRPr lang="en-US" sz="2200" dirty="0"/>
          </a:p>
          <a:p>
            <a:r>
              <a:rPr lang="en-US" sz="2200" dirty="0"/>
              <a:t>Tracking and engagement through prolonged peer-review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1128043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7E8B49A8-6BC4-426D-89A5-A4536DAF9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Questions</a:t>
            </a:r>
          </a:p>
          <a:p>
            <a:r>
              <a:rPr lang="en-US" sz="2800" dirty="0"/>
              <a:t>Or</a:t>
            </a:r>
          </a:p>
          <a:p>
            <a:r>
              <a:rPr lang="en-US" sz="2800" dirty="0"/>
              <a:t>Comments?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B1827A-CF0A-439E-94EF-26DC3F9A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442" y="692972"/>
            <a:ext cx="3506994" cy="1006736"/>
          </a:xfrm>
        </p:spPr>
        <p:txBody>
          <a:bodyPr/>
          <a:lstStyle/>
          <a:p>
            <a:r>
              <a:rPr lang="en-US" sz="54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50524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413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latin typeface="Arial" pitchFamily="34" charset="0"/>
                <a:cs typeface="Arial" pitchFamily="34" charset="0"/>
                <a:sym typeface="Calibri" charset="0"/>
              </a:rPr>
              <a:t>What is FPIN?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101725" y="1524000"/>
            <a:ext cx="6934200" cy="45720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FPIN is a </a:t>
            </a:r>
            <a:r>
              <a:rPr lang="en-US" dirty="0">
                <a:cs typeface="Arial" charset="0"/>
                <a:sym typeface="Arial" charset="0"/>
              </a:rPr>
              <a:t>501(c)(3) nonprofit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b="1" dirty="0">
                <a:latin typeface="Arial" charset="0"/>
                <a:cs typeface="Arial" charset="0"/>
                <a:sym typeface="Arial" charset="0"/>
              </a:rPr>
              <a:t>membership organization 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offering medical scholarship education to students, residents, faculty, and fellows in family medicine.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3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  <a:sym typeface="Arial Italic" charset="0"/>
              </a:rPr>
              <a:t>FPIN Vision: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“FPIN envisions a primary care workforce that thinks critically, communicates expertly, and utilizes the best current evidence to improve the health of patients.”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FPIN Mission: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“FPIN provides quality education and professional development for primary care clinicians to practice evidence-based medicine and produce scholarship.”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latin typeface="Arial Italic" charset="0"/>
              <a:cs typeface="Arial Italic" charset="0"/>
              <a:sym typeface="Arial Italic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dirty="0">
              <a:latin typeface="Arial Italic" charset="0"/>
              <a:sym typeface="Arial Italic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46464A9-D6CA-488F-AA6D-E1593058B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defTabSz="914400">
              <a:defRPr/>
            </a:pPr>
            <a:r>
              <a:rPr lang="en-US" sz="4800" b="1">
                <a:latin typeface="Arial" pitchFamily="34" charset="0"/>
                <a:cs typeface="Arial" pitchFamily="34" charset="0"/>
                <a:sym typeface="Calibri" charset="0"/>
              </a:rPr>
              <a:t>What is FPIN?</a:t>
            </a:r>
            <a:endParaRPr lang="en-US" sz="4800" b="1" dirty="0">
              <a:latin typeface="Arial" pitchFamily="34" charset="0"/>
              <a:cs typeface="Arial" pitchFamily="34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FPIN Values: </a:t>
            </a:r>
            <a:endParaRPr lang="en-US" sz="2800" dirty="0">
              <a:latin typeface="Arial Italic" charset="0"/>
              <a:cs typeface="Arial Italic" charset="0"/>
              <a:sym typeface="Arial Italic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Answering the most important questions in primary care with the best and most current evidence.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Caring for our community members with respect and contributing to their professional growth.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Service that is so remarkable and rare that people can’t help but talk about us.”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dirty="0">
              <a:latin typeface="Arial Italic" charset="0"/>
              <a:sym typeface="Arial Italic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5299BF-0A8D-457A-89EC-F7092DDD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defTabSz="914400">
              <a:defRPr/>
            </a:pPr>
            <a:r>
              <a:rPr lang="en-US" sz="4800" b="1">
                <a:latin typeface="Arial" pitchFamily="34" charset="0"/>
                <a:cs typeface="Arial" pitchFamily="34" charset="0"/>
                <a:sym typeface="Calibri" charset="0"/>
              </a:rPr>
              <a:t>What is FPIN?</a:t>
            </a:r>
            <a:endParaRPr lang="en-US" sz="4800" b="1" dirty="0">
              <a:latin typeface="Arial" pitchFamily="34" charset="0"/>
              <a:cs typeface="Arial" pitchFamily="34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3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Member Benefits</a:t>
            </a:r>
            <a:endParaRPr lang="en-US" sz="3600" dirty="0">
              <a:latin typeface="Arial" charset="0"/>
              <a:sym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Opportunities: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Writing, Publishing, and Editing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Peer Review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Workshops</a:t>
            </a:r>
          </a:p>
          <a:p>
            <a:pPr marL="228600" indent="-228600">
              <a:buAutoNum type="arabicPeriod"/>
            </a:pPr>
            <a:r>
              <a:rPr lang="en-US" dirty="0"/>
              <a:t>Tangible: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EBP (FPIN’s journal)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FPIN Institute (not discussed)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PURLs Journal Club</a:t>
            </a:r>
          </a:p>
          <a:p>
            <a:pPr marL="228600" lvl="0" indent="-228600">
              <a:buAutoNum type="arabicPeriod"/>
            </a:pPr>
            <a:r>
              <a:rPr lang="en-US" dirty="0"/>
              <a:t>Assistance with maintaining residency ACGME accreditation through scholarly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1813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978" y="243821"/>
            <a:ext cx="8858622" cy="6040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ACGME Requirements for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Faculty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Scholarship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Core Faculty ACGME Requirements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Must establish and maintain an environment of inquiry and scholarship with an active research component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Must regularly participate in clinical discussions, rounds, journal clubs, and conferences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Some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should also demonstrate scholarship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Peer-reviewed funding, publications, presentations, participation in national committees or organizations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Should encourage and support residents in scholarly activities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dirty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73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 Theme</Template>
  <TotalTime>1159</TotalTime>
  <Words>2004</Words>
  <Application>Microsoft Office PowerPoint</Application>
  <PresentationFormat>On-screen Show (4:3)</PresentationFormat>
  <Paragraphs>300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Italic</vt:lpstr>
      <vt:lpstr>Calibri</vt:lpstr>
      <vt:lpstr>Georgia</vt:lpstr>
      <vt:lpstr>Wingdings</vt:lpstr>
      <vt:lpstr>Wingdings 2</vt:lpstr>
      <vt:lpstr>LL Theme</vt:lpstr>
      <vt:lpstr>Custom Design</vt:lpstr>
      <vt:lpstr>Polling question #1</vt:lpstr>
      <vt:lpstr>Polling question #2</vt:lpstr>
      <vt:lpstr>Polling question #3</vt:lpstr>
      <vt:lpstr>FPIN Overview 2019-20</vt:lpstr>
      <vt:lpstr>What is FPIN?</vt:lpstr>
      <vt:lpstr>PowerPoint Presentation</vt:lpstr>
      <vt:lpstr>PowerPoint Presentation</vt:lpstr>
      <vt:lpstr>Member Benefits</vt:lpstr>
      <vt:lpstr>ACGME Requirements for Faculty Scholarship</vt:lpstr>
      <vt:lpstr>ACGME Requirements for Resident Scholarship</vt:lpstr>
      <vt:lpstr>FPIN Publications</vt:lpstr>
      <vt:lpstr>Evidence-Based Practice</vt:lpstr>
      <vt:lpstr>Evidence-Based Practice</vt:lpstr>
      <vt:lpstr>PowerPoint Presentation</vt:lpstr>
      <vt:lpstr>Where are HDAs published? </vt:lpstr>
      <vt:lpstr>PowerPoint Presentation</vt:lpstr>
      <vt:lpstr>Where are CIs published? </vt:lpstr>
      <vt:lpstr>PowerPoint Presentation</vt:lpstr>
      <vt:lpstr>PowerPoint Presentation</vt:lpstr>
      <vt:lpstr>Where are PURLs published? </vt:lpstr>
      <vt:lpstr>PowerPoint Presentation</vt:lpstr>
      <vt:lpstr>Where will GEMs be published? </vt:lpstr>
      <vt:lpstr>PURLs Journal Club</vt:lpstr>
      <vt:lpstr>PURLs Journal Clubs are…</vt:lpstr>
      <vt:lpstr>Steps (see screenshots)</vt:lpstr>
      <vt:lpstr>PowerPoint Presentation</vt:lpstr>
      <vt:lpstr>PowerPoint Presentation</vt:lpstr>
      <vt:lpstr>PowerPoint Presentation</vt:lpstr>
      <vt:lpstr>PowerPoint Presentation</vt:lpstr>
      <vt:lpstr>Learn More</vt:lpstr>
      <vt:lpstr>Examples of FPIN Use in Network Programs</vt:lpstr>
      <vt:lpstr>Example #1 – Tacoma Family Medicine</vt:lpstr>
      <vt:lpstr>Example #1 – Tacoma Family Medicine (cont.)</vt:lpstr>
      <vt:lpstr>Example #1 – Tacoma Family Medicine (cont.)</vt:lpstr>
      <vt:lpstr>Example #2 – Kootenai FMR</vt:lpstr>
      <vt:lpstr>Example #2 – Kootenai FMR</vt:lpstr>
      <vt:lpstr>Example #3 – Montana FMR </vt:lpstr>
      <vt:lpstr>Example #4 – Valley Family Medicine</vt:lpstr>
      <vt:lpstr>Example #4 – Valley Family Medicine</vt:lpstr>
      <vt:lpstr>PowerPoint Presentation</vt:lpstr>
      <vt:lpstr>Set-Up</vt:lpstr>
      <vt:lpstr>Follow-up</vt:lpstr>
      <vt:lpstr>Common Sticky Issues</vt:lpstr>
      <vt:lpstr>Wrap up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E Chris Vincent</cp:lastModifiedBy>
  <cp:revision>150</cp:revision>
  <dcterms:created xsi:type="dcterms:W3CDTF">2013-07-17T19:19:39Z</dcterms:created>
  <dcterms:modified xsi:type="dcterms:W3CDTF">2019-08-05T15:26:00Z</dcterms:modified>
</cp:coreProperties>
</file>