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1.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839" r:id="rId3"/>
    <p:sldId id="290" r:id="rId4"/>
    <p:sldId id="838" r:id="rId5"/>
    <p:sldId id="270" r:id="rId6"/>
    <p:sldId id="831" r:id="rId7"/>
    <p:sldId id="276" r:id="rId8"/>
    <p:sldId id="827" r:id="rId9"/>
    <p:sldId id="330" r:id="rId10"/>
    <p:sldId id="333" r:id="rId11"/>
    <p:sldId id="277" r:id="rId12"/>
    <p:sldId id="275" r:id="rId13"/>
    <p:sldId id="285" r:id="rId14"/>
    <p:sldId id="835" r:id="rId15"/>
    <p:sldId id="830" r:id="rId16"/>
    <p:sldId id="327" r:id="rId17"/>
    <p:sldId id="828" r:id="rId18"/>
    <p:sldId id="332" r:id="rId19"/>
    <p:sldId id="832" r:id="rId20"/>
    <p:sldId id="350" r:id="rId21"/>
    <p:sldId id="352" r:id="rId22"/>
    <p:sldId id="353" r:id="rId23"/>
    <p:sldId id="829" r:id="rId24"/>
    <p:sldId id="335" r:id="rId25"/>
    <p:sldId id="833" r:id="rId26"/>
    <p:sldId id="315" r:id="rId27"/>
    <p:sldId id="317" r:id="rId28"/>
    <p:sldId id="316" r:id="rId29"/>
    <p:sldId id="823" r:id="rId30"/>
    <p:sldId id="300" r:id="rId31"/>
    <p:sldId id="329" r:id="rId32"/>
    <p:sldId id="283" r:id="rId33"/>
    <p:sldId id="313" r:id="rId34"/>
    <p:sldId id="837" r:id="rId35"/>
    <p:sldId id="273" r:id="rId36"/>
    <p:sldId id="274" r:id="rId37"/>
    <p:sldId id="269" r:id="rId38"/>
    <p:sldId id="267" r:id="rId39"/>
    <p:sldId id="263" r:id="rId40"/>
    <p:sldId id="305" r:id="rId41"/>
    <p:sldId id="321" r:id="rId42"/>
    <p:sldId id="304"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anne Cawse-Lucas" initials="JC" lastIdx="3" clrIdx="0">
    <p:extLst>
      <p:ext uri="{19B8F6BF-5375-455C-9EA6-DF929625EA0E}">
        <p15:presenceInfo xmlns:p15="http://schemas.microsoft.com/office/powerpoint/2012/main" userId="S::cawse@uw.edu::d2fcc984-038d-4c0b-93ac-e853424d198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98"/>
    <p:restoredTop sz="79494" autoAdjust="0"/>
  </p:normalViewPr>
  <p:slideViewPr>
    <p:cSldViewPr snapToGrid="0" snapToObjects="1">
      <p:cViewPr varScale="1">
        <p:scale>
          <a:sx n="92" d="100"/>
          <a:sy n="92" d="100"/>
        </p:scale>
        <p:origin x="1768" y="192"/>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2-15T14:43:07.063" idx="2">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A19AF-8D2B-4E46-ABC1-BBCA4F76ED85}" type="datetimeFigureOut">
              <a:rPr lang="en-US" smtClean="0"/>
              <a:t>11/6/19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A0565B-5C87-2F42-9559-52A9DDE2D54D}" type="slidenum">
              <a:rPr lang="en-US" smtClean="0"/>
              <a:t>‹#›</a:t>
            </a:fld>
            <a:endParaRPr lang="en-US"/>
          </a:p>
        </p:txBody>
      </p:sp>
    </p:spTree>
    <p:extLst>
      <p:ext uri="{BB962C8B-B14F-4D97-AF65-F5344CB8AC3E}">
        <p14:creationId xmlns:p14="http://schemas.microsoft.com/office/powerpoint/2010/main" val="425934659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Co-director FM Clerkship</a:t>
            </a:r>
          </a:p>
          <a:p>
            <a:r>
              <a:rPr lang="en-US" dirty="0"/>
              <a:t>Director</a:t>
            </a:r>
            <a:r>
              <a:rPr lang="en-US" baseline="0" dirty="0"/>
              <a:t> PCP</a:t>
            </a:r>
          </a:p>
          <a:p>
            <a:endParaRPr lang="en-US" baseline="0" dirty="0"/>
          </a:p>
          <a:p>
            <a:r>
              <a:rPr lang="en-US" baseline="0" dirty="0"/>
              <a:t>This talk is based on feedback from clerkship and PCP students, as well as best practices developed by PCP faculty as well as clerkship faculty</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1</a:t>
            </a:fld>
            <a:endParaRPr lang="en-US"/>
          </a:p>
        </p:txBody>
      </p:sp>
    </p:spTree>
    <p:extLst>
      <p:ext uri="{BB962C8B-B14F-4D97-AF65-F5344CB8AC3E}">
        <p14:creationId xmlns:p14="http://schemas.microsoft.com/office/powerpoint/2010/main" val="64287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One minute learner role play  </a:t>
            </a:r>
          </a:p>
          <a:p>
            <a:endParaRPr lang="en-US" dirty="0"/>
          </a:p>
          <a:p>
            <a:r>
              <a:rPr lang="en-US" dirty="0"/>
              <a:t>If heavy residency audience, this could also</a:t>
            </a:r>
            <a:r>
              <a:rPr lang="en-US" baseline="0" dirty="0"/>
              <a:t> be useful to talk about which pts to see, pregame if residents have any questions about patients</a:t>
            </a:r>
          </a:p>
          <a:p>
            <a:r>
              <a:rPr lang="en-US" baseline="0" dirty="0"/>
              <a:t>Finding out what the student is working on makes it easier to provide feedback at the end, too. </a:t>
            </a:r>
          </a:p>
          <a:p>
            <a:r>
              <a:rPr lang="en-US" baseline="0" dirty="0"/>
              <a:t>How might the day go? Will they shadow you some? Make first contact always? Do you want to present in the room or outside of the room? </a:t>
            </a:r>
          </a:p>
          <a:p>
            <a:r>
              <a:rPr lang="en-US" baseline="0" dirty="0"/>
              <a:t>This is also a moment in which you can spend a minute teaching about good questions to ask for a particular concern, like red flags for low back pain or indications for antibiotics for respiratory infection</a:t>
            </a:r>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13</a:t>
            </a:fld>
            <a:endParaRPr lang="en-US"/>
          </a:p>
        </p:txBody>
      </p:sp>
    </p:spTree>
    <p:extLst>
      <p:ext uri="{BB962C8B-B14F-4D97-AF65-F5344CB8AC3E}">
        <p14:creationId xmlns:p14="http://schemas.microsoft.com/office/powerpoint/2010/main" val="378206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 Slide to teaching </a:t>
            </a:r>
          </a:p>
        </p:txBody>
      </p:sp>
      <p:sp>
        <p:nvSpPr>
          <p:cNvPr id="4" name="Slide Number Placeholder 3"/>
          <p:cNvSpPr>
            <a:spLocks noGrp="1"/>
          </p:cNvSpPr>
          <p:nvPr>
            <p:ph type="sldNum" sz="quarter" idx="5"/>
          </p:nvPr>
        </p:nvSpPr>
        <p:spPr/>
        <p:txBody>
          <a:bodyPr/>
          <a:lstStyle/>
          <a:p>
            <a:fld id="{D3A0565B-5C87-2F42-9559-52A9DDE2D54D}" type="slidenum">
              <a:rPr lang="en-US" smtClean="0"/>
              <a:t>15</a:t>
            </a:fld>
            <a:endParaRPr lang="en-US"/>
          </a:p>
        </p:txBody>
      </p:sp>
    </p:spTree>
    <p:extLst>
      <p:ext uri="{BB962C8B-B14F-4D97-AF65-F5344CB8AC3E}">
        <p14:creationId xmlns:p14="http://schemas.microsoft.com/office/powerpoint/2010/main" val="37013267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Pair Share</a:t>
            </a:r>
          </a:p>
          <a:p>
            <a:endParaRPr lang="en-US" dirty="0"/>
          </a:p>
          <a:p>
            <a:r>
              <a:rPr lang="en-US" dirty="0"/>
              <a:t>What have you tried/heard about that was useful </a:t>
            </a:r>
          </a:p>
        </p:txBody>
      </p:sp>
      <p:sp>
        <p:nvSpPr>
          <p:cNvPr id="4" name="Slide Number Placeholder 3"/>
          <p:cNvSpPr>
            <a:spLocks noGrp="1"/>
          </p:cNvSpPr>
          <p:nvPr>
            <p:ph type="sldNum" sz="quarter" idx="10"/>
          </p:nvPr>
        </p:nvSpPr>
        <p:spPr/>
        <p:txBody>
          <a:bodyPr/>
          <a:lstStyle/>
          <a:p>
            <a:fld id="{D3A0565B-5C87-2F42-9559-52A9DDE2D54D}" type="slidenum">
              <a:rPr lang="en-US" smtClean="0"/>
              <a:t>16</a:t>
            </a:fld>
            <a:endParaRPr lang="en-US"/>
          </a:p>
        </p:txBody>
      </p:sp>
    </p:spTree>
    <p:extLst>
      <p:ext uri="{BB962C8B-B14F-4D97-AF65-F5344CB8AC3E}">
        <p14:creationId xmlns:p14="http://schemas.microsoft.com/office/powerpoint/2010/main" val="1837373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Pair Share and/or vignette: </a:t>
            </a:r>
          </a:p>
          <a:p>
            <a:r>
              <a:rPr lang="en-US" dirty="0"/>
              <a:t>Student: I don’t think I want to be a family doc because of X reason. </a:t>
            </a:r>
          </a:p>
          <a:p>
            <a:r>
              <a:rPr lang="en-US" dirty="0"/>
              <a:t>Preceptor: You’re just hearing that from Y because they only can take care of one organ </a:t>
            </a:r>
          </a:p>
          <a:p>
            <a:endParaRPr lang="en-US" dirty="0"/>
          </a:p>
          <a:p>
            <a:r>
              <a:rPr lang="en-US" dirty="0"/>
              <a:t>How would you reframe this conversation? </a:t>
            </a:r>
          </a:p>
        </p:txBody>
      </p:sp>
      <p:sp>
        <p:nvSpPr>
          <p:cNvPr id="4" name="Slide Number Placeholder 3"/>
          <p:cNvSpPr>
            <a:spLocks noGrp="1"/>
          </p:cNvSpPr>
          <p:nvPr>
            <p:ph type="sldNum" sz="quarter" idx="5"/>
          </p:nvPr>
        </p:nvSpPr>
        <p:spPr/>
        <p:txBody>
          <a:bodyPr/>
          <a:lstStyle/>
          <a:p>
            <a:fld id="{D3A0565B-5C87-2F42-9559-52A9DDE2D54D}" type="slidenum">
              <a:rPr lang="en-US" smtClean="0"/>
              <a:t>17</a:t>
            </a:fld>
            <a:endParaRPr lang="en-US"/>
          </a:p>
        </p:txBody>
      </p:sp>
    </p:spTree>
    <p:extLst>
      <p:ext uri="{BB962C8B-B14F-4D97-AF65-F5344CB8AC3E}">
        <p14:creationId xmlns:p14="http://schemas.microsoft.com/office/powerpoint/2010/main" val="3656201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should follow patient and not preceptor for continuity </a:t>
            </a:r>
          </a:p>
        </p:txBody>
      </p:sp>
      <p:sp>
        <p:nvSpPr>
          <p:cNvPr id="4" name="Slide Number Placeholder 3"/>
          <p:cNvSpPr>
            <a:spLocks noGrp="1"/>
          </p:cNvSpPr>
          <p:nvPr>
            <p:ph type="sldNum" sz="quarter" idx="10"/>
          </p:nvPr>
        </p:nvSpPr>
        <p:spPr/>
        <p:txBody>
          <a:bodyPr/>
          <a:lstStyle/>
          <a:p>
            <a:fld id="{D3A0565B-5C87-2F42-9559-52A9DDE2D54D}" type="slidenum">
              <a:rPr lang="en-US" smtClean="0"/>
              <a:t>18</a:t>
            </a:fld>
            <a:endParaRPr lang="en-US"/>
          </a:p>
        </p:txBody>
      </p:sp>
    </p:spTree>
    <p:extLst>
      <p:ext uri="{BB962C8B-B14F-4D97-AF65-F5344CB8AC3E}">
        <p14:creationId xmlns:p14="http://schemas.microsoft.com/office/powerpoint/2010/main" val="2834798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42623f096b_0_43:notes"/>
          <p:cNvSpPr>
            <a:spLocks noGrp="1" noRot="1" noChangeAspect="1"/>
          </p:cNvSpPr>
          <p:nvPr>
            <p:ph type="sldImg" idx="2"/>
          </p:nvPr>
        </p:nvSpPr>
        <p:spPr>
          <a:xfrm>
            <a:off x="1116013" y="696913"/>
            <a:ext cx="464978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42623f096b_0_43: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r>
              <a:rPr lang="en"/>
              <a:t>keep?</a:t>
            </a:r>
            <a:endParaRPr/>
          </a:p>
          <a:p>
            <a:r>
              <a:rPr lang="en"/>
              <a:t>Ruth</a:t>
            </a:r>
            <a:endParaRPr/>
          </a:p>
          <a:p>
            <a:r>
              <a:rPr lang="en"/>
              <a:t>Thanks to UNC Beat Steiner’s post on STFM</a:t>
            </a:r>
            <a:endParaRPr/>
          </a:p>
        </p:txBody>
      </p:sp>
    </p:spTree>
    <p:extLst>
      <p:ext uri="{BB962C8B-B14F-4D97-AF65-F5344CB8AC3E}">
        <p14:creationId xmlns:p14="http://schemas.microsoft.com/office/powerpoint/2010/main" val="1221431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42623f096b_0_49:notes"/>
          <p:cNvSpPr>
            <a:spLocks noGrp="1" noRot="1" noChangeAspect="1"/>
          </p:cNvSpPr>
          <p:nvPr>
            <p:ph type="sldImg" idx="2"/>
          </p:nvPr>
        </p:nvSpPr>
        <p:spPr>
          <a:xfrm>
            <a:off x="1116013" y="696913"/>
            <a:ext cx="4649787"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42623f096b_0_49:notes"/>
          <p:cNvSpPr txBox="1">
            <a:spLocks noGrp="1"/>
          </p:cNvSpPr>
          <p:nvPr>
            <p:ph type="body" idx="1"/>
          </p:nvPr>
        </p:nvSpPr>
        <p:spPr>
          <a:xfrm>
            <a:off x="688182" y="4415790"/>
            <a:ext cx="5505450" cy="4183380"/>
          </a:xfrm>
          <a:prstGeom prst="rect">
            <a:avLst/>
          </a:prstGeom>
        </p:spPr>
        <p:txBody>
          <a:bodyPr spcFirstLastPara="1" wrap="square" lIns="92431" tIns="92431" rIns="92431" bIns="92431" anchor="t" anchorCtr="0">
            <a:noAutofit/>
          </a:bodyPr>
          <a:lstStyle/>
          <a:p>
            <a:r>
              <a:rPr lang="en"/>
              <a:t>keep?</a:t>
            </a:r>
            <a:endParaRPr/>
          </a:p>
          <a:p>
            <a:r>
              <a:rPr lang="en"/>
              <a:t>Ruth</a:t>
            </a:r>
            <a:endParaRPr/>
          </a:p>
        </p:txBody>
      </p:sp>
    </p:spTree>
    <p:extLst>
      <p:ext uri="{BB962C8B-B14F-4D97-AF65-F5344CB8AC3E}">
        <p14:creationId xmlns:p14="http://schemas.microsoft.com/office/powerpoint/2010/main" val="2023922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Ruth present data and high points </a:t>
            </a:r>
          </a:p>
          <a:p>
            <a:r>
              <a:rPr lang="en-US" dirty="0"/>
              <a:t>Use the time that you would take to write your own note to review the student’s documentation (ideally together)</a:t>
            </a:r>
          </a:p>
          <a:p>
            <a:r>
              <a:rPr lang="en-US" dirty="0"/>
              <a:t>Offer feedback about what should be different</a:t>
            </a:r>
          </a:p>
          <a:p>
            <a:r>
              <a:rPr lang="en-US" dirty="0"/>
              <a:t>Either give the opportunity for student to update OR</a:t>
            </a:r>
          </a:p>
          <a:p>
            <a:r>
              <a:rPr lang="en-US" dirty="0"/>
              <a:t>Write your attestation with the appropriate changes</a:t>
            </a:r>
          </a:p>
          <a:p>
            <a:endParaRPr lang="en-US" dirty="0"/>
          </a:p>
        </p:txBody>
      </p:sp>
      <p:sp>
        <p:nvSpPr>
          <p:cNvPr id="4" name="Slide Number Placeholder 3"/>
          <p:cNvSpPr>
            <a:spLocks noGrp="1"/>
          </p:cNvSpPr>
          <p:nvPr>
            <p:ph type="sldNum" sz="quarter" idx="5"/>
          </p:nvPr>
        </p:nvSpPr>
        <p:spPr/>
        <p:txBody>
          <a:bodyPr/>
          <a:lstStyle/>
          <a:p>
            <a:fld id="{D3A0565B-5C87-2F42-9559-52A9DDE2D54D}" type="slidenum">
              <a:rPr lang="en-US" smtClean="0"/>
              <a:t>23</a:t>
            </a:fld>
            <a:endParaRPr lang="en-US"/>
          </a:p>
        </p:txBody>
      </p:sp>
    </p:spTree>
    <p:extLst>
      <p:ext uri="{BB962C8B-B14F-4D97-AF65-F5344CB8AC3E}">
        <p14:creationId xmlns:p14="http://schemas.microsoft.com/office/powerpoint/2010/main" val="4285390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3A0565B-5C87-2F42-9559-52A9DDE2D54D}" type="slidenum">
              <a:rPr lang="en-US" smtClean="0"/>
              <a:t>24</a:t>
            </a:fld>
            <a:endParaRPr lang="en-US"/>
          </a:p>
        </p:txBody>
      </p:sp>
    </p:spTree>
    <p:extLst>
      <p:ext uri="{BB962C8B-B14F-4D97-AF65-F5344CB8AC3E}">
        <p14:creationId xmlns:p14="http://schemas.microsoft.com/office/powerpoint/2010/main" val="972791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a:t>
            </a:r>
          </a:p>
          <a:p>
            <a:r>
              <a:rPr lang="en-US" dirty="0"/>
              <a:t>Patient Complexity</a:t>
            </a:r>
          </a:p>
          <a:p>
            <a:r>
              <a:rPr lang="en-US" dirty="0"/>
              <a:t>Resident Presentation Style</a:t>
            </a:r>
          </a:p>
          <a:p>
            <a:endParaRPr lang="en-US" dirty="0"/>
          </a:p>
        </p:txBody>
      </p:sp>
      <p:sp>
        <p:nvSpPr>
          <p:cNvPr id="4" name="Slide Number Placeholder 3"/>
          <p:cNvSpPr>
            <a:spLocks noGrp="1"/>
          </p:cNvSpPr>
          <p:nvPr>
            <p:ph type="sldNum" sz="quarter" idx="10"/>
          </p:nvPr>
        </p:nvSpPr>
        <p:spPr/>
        <p:txBody>
          <a:bodyPr/>
          <a:lstStyle/>
          <a:p>
            <a:fld id="{D28B4708-4115-E249-9585-50D99F146C11}" type="slidenum">
              <a:rPr lang="en-US" smtClean="0"/>
              <a:t>26</a:t>
            </a:fld>
            <a:endParaRPr lang="en-US"/>
          </a:p>
        </p:txBody>
      </p:sp>
    </p:spTree>
    <p:extLst>
      <p:ext uri="{BB962C8B-B14F-4D97-AF65-F5344CB8AC3E}">
        <p14:creationId xmlns:p14="http://schemas.microsoft.com/office/powerpoint/2010/main" val="483033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your </a:t>
            </a:r>
            <a:r>
              <a:rPr lang="en-US" b="1" dirty="0"/>
              <a:t>Goals </a:t>
            </a:r>
            <a:r>
              <a:rPr lang="en-US" dirty="0"/>
              <a:t>and expectations for this mentorship? What are your goals and expectations for your career? What do you feel are your content deficiencies and skill challenges?</a:t>
            </a:r>
          </a:p>
          <a:p>
            <a:r>
              <a:rPr lang="en-US" dirty="0"/>
              <a:t>How do you </a:t>
            </a:r>
            <a:r>
              <a:rPr lang="en-US" b="1" dirty="0"/>
              <a:t>Learn</a:t>
            </a:r>
            <a:r>
              <a:rPr lang="en-US" dirty="0"/>
              <a:t> most effectively? What has helped you succeed? What did you find challenging?</a:t>
            </a:r>
            <a:r>
              <a:rPr lang="en-US" baseline="0" dirty="0"/>
              <a:t> </a:t>
            </a:r>
            <a:r>
              <a:rPr lang="en-US" dirty="0"/>
              <a:t>How do you like to receive feedback? What is your learning style? How do you best assimilate material and experience? </a:t>
            </a:r>
          </a:p>
          <a:p>
            <a:r>
              <a:rPr lang="en-US" dirty="0"/>
              <a:t>What previous patient </a:t>
            </a:r>
            <a:r>
              <a:rPr lang="en-US" b="1" dirty="0"/>
              <a:t>Experiences</a:t>
            </a:r>
            <a:r>
              <a:rPr lang="en-US" dirty="0"/>
              <a:t> have been meaningful to you? What worked for you and helped you learn? What seemed to derail you? Have there been other mentors who seemed to be particularly helpful? </a:t>
            </a:r>
          </a:p>
          <a:p>
            <a:r>
              <a:rPr lang="en-US" dirty="0"/>
              <a:t>What </a:t>
            </a:r>
            <a:r>
              <a:rPr lang="en-US" b="1" dirty="0"/>
              <a:t>Activities</a:t>
            </a:r>
            <a:r>
              <a:rPr lang="en-US" dirty="0"/>
              <a:t> are you involved in outside of medicine? Consider exploring the student’s support system. What other roles/responsibilities do you have in your family and community?</a:t>
            </a:r>
          </a:p>
          <a:p>
            <a:r>
              <a:rPr lang="en-US" dirty="0"/>
              <a:t>What </a:t>
            </a:r>
            <a:r>
              <a:rPr lang="en-US" b="1" dirty="0"/>
              <a:t>More</a:t>
            </a:r>
            <a:r>
              <a:rPr lang="en-US" dirty="0"/>
              <a:t> do I need to know about you to make this an optimal mentorship experience for you? What have I forgotten to ask you? Do you have any questions for me?</a:t>
            </a:r>
          </a:p>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3</a:t>
            </a:fld>
            <a:endParaRPr lang="en-US"/>
          </a:p>
        </p:txBody>
      </p:sp>
    </p:spTree>
    <p:extLst>
      <p:ext uri="{BB962C8B-B14F-4D97-AF65-F5344CB8AC3E}">
        <p14:creationId xmlns:p14="http://schemas.microsoft.com/office/powerpoint/2010/main" val="2463429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part of the “teach general rules” The What If precepting model helps learners develop critical thinking skills. The model involves simply asking “What if…” questions after a learner has presented a patient case and outlined an appropriate plan.</a:t>
            </a:r>
          </a:p>
          <a:p>
            <a:r>
              <a:rPr lang="en-US" b="1" dirty="0"/>
              <a:t>Quick Tips:</a:t>
            </a:r>
            <a:endParaRPr lang="en-US" dirty="0"/>
          </a:p>
          <a:p>
            <a:r>
              <a:rPr lang="en-US" dirty="0"/>
              <a:t>Use the What If model following presentations of common conditions to change the situation and assess clinical reasoning and knowledge.</a:t>
            </a:r>
          </a:p>
          <a:p>
            <a:r>
              <a:rPr lang="en-US" dirty="0"/>
              <a:t>With more experienced learners, ask a series of what if questions, such as: </a:t>
            </a:r>
          </a:p>
          <a:p>
            <a:pPr lvl="1"/>
            <a:r>
              <a:rPr lang="en-US" dirty="0"/>
              <a:t>What if the patient was pregnant?</a:t>
            </a:r>
          </a:p>
          <a:p>
            <a:pPr lvl="1"/>
            <a:r>
              <a:rPr lang="en-US" dirty="0"/>
              <a:t>What if the patient had a history of heart disease?</a:t>
            </a:r>
          </a:p>
          <a:p>
            <a:pPr lvl="1"/>
            <a:r>
              <a:rPr lang="en-US" dirty="0"/>
              <a:t>What if the patient is on medication for hypertension?</a:t>
            </a:r>
          </a:p>
          <a:p>
            <a:endParaRPr lang="en-US" dirty="0"/>
          </a:p>
        </p:txBody>
      </p:sp>
      <p:sp>
        <p:nvSpPr>
          <p:cNvPr id="4" name="Slide Number Placeholder 3"/>
          <p:cNvSpPr>
            <a:spLocks noGrp="1"/>
          </p:cNvSpPr>
          <p:nvPr>
            <p:ph type="sldNum" sz="quarter" idx="5"/>
          </p:nvPr>
        </p:nvSpPr>
        <p:spPr/>
        <p:txBody>
          <a:bodyPr/>
          <a:lstStyle/>
          <a:p>
            <a:fld id="{D3A0565B-5C87-2F42-9559-52A9DDE2D54D}" type="slidenum">
              <a:rPr lang="en-US" smtClean="0"/>
              <a:t>27</a:t>
            </a:fld>
            <a:endParaRPr lang="en-US"/>
          </a:p>
        </p:txBody>
      </p:sp>
    </p:spTree>
    <p:extLst>
      <p:ext uri="{BB962C8B-B14F-4D97-AF65-F5344CB8AC3E}">
        <p14:creationId xmlns:p14="http://schemas.microsoft.com/office/powerpoint/2010/main" val="3796000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Serena to introduce</a:t>
            </a:r>
          </a:p>
        </p:txBody>
      </p:sp>
      <p:sp>
        <p:nvSpPr>
          <p:cNvPr id="4" name="Slide Number Placeholder 3"/>
          <p:cNvSpPr>
            <a:spLocks noGrp="1"/>
          </p:cNvSpPr>
          <p:nvPr>
            <p:ph type="sldNum" sz="quarter" idx="10"/>
          </p:nvPr>
        </p:nvSpPr>
        <p:spPr/>
        <p:txBody>
          <a:bodyPr/>
          <a:lstStyle/>
          <a:p>
            <a:fld id="{D3A0565B-5C87-2F42-9559-52A9DDE2D54D}" type="slidenum">
              <a:rPr lang="en-US" smtClean="0"/>
              <a:t>28</a:t>
            </a:fld>
            <a:endParaRPr lang="en-US"/>
          </a:p>
        </p:txBody>
      </p:sp>
    </p:spTree>
    <p:extLst>
      <p:ext uri="{BB962C8B-B14F-4D97-AF65-F5344CB8AC3E}">
        <p14:creationId xmlns:p14="http://schemas.microsoft.com/office/powerpoint/2010/main" val="239626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30</a:t>
            </a:fld>
            <a:endParaRPr lang="en-US"/>
          </a:p>
        </p:txBody>
      </p:sp>
    </p:spTree>
    <p:extLst>
      <p:ext uri="{BB962C8B-B14F-4D97-AF65-F5344CB8AC3E}">
        <p14:creationId xmlns:p14="http://schemas.microsoft.com/office/powerpoint/2010/main" val="15151092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context of this talk, we are going to focus on in-the-moment or end of the day and not summative feedback </a:t>
            </a:r>
          </a:p>
          <a:p>
            <a:endParaRPr lang="en-US" dirty="0"/>
          </a:p>
          <a:p>
            <a:r>
              <a:rPr lang="en-US" dirty="0"/>
              <a:t>Content is clear</a:t>
            </a:r>
          </a:p>
          <a:p>
            <a:r>
              <a:rPr lang="en-US" dirty="0"/>
              <a:t>Presentation is succinct but complete </a:t>
            </a:r>
          </a:p>
          <a:p>
            <a:r>
              <a:rPr lang="en-US" dirty="0"/>
              <a:t>Format is organized</a:t>
            </a:r>
          </a:p>
          <a:p>
            <a:r>
              <a:rPr lang="en-US" dirty="0"/>
              <a:t>Message is effectively articulated</a:t>
            </a:r>
          </a:p>
          <a:p>
            <a:r>
              <a:rPr lang="en-US" dirty="0"/>
              <a:t>“Now</a:t>
            </a:r>
            <a:r>
              <a:rPr lang="en-US" baseline="0" dirty="0"/>
              <a:t> I am giving you FEEDBACK”</a:t>
            </a:r>
            <a:endParaRPr lang="en-US" dirty="0"/>
          </a:p>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31</a:t>
            </a:fld>
            <a:endParaRPr lang="en-US"/>
          </a:p>
        </p:txBody>
      </p:sp>
    </p:spTree>
    <p:extLst>
      <p:ext uri="{BB962C8B-B14F-4D97-AF65-F5344CB8AC3E}">
        <p14:creationId xmlns:p14="http://schemas.microsoft.com/office/powerpoint/2010/main" val="1330154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1963" indent="-317500"/>
            <a:r>
              <a:rPr lang="en-US" dirty="0"/>
              <a:t>Conducted at a time and place with safety in mind.</a:t>
            </a:r>
          </a:p>
          <a:p>
            <a:pPr marL="461963" indent="-317500"/>
            <a:r>
              <a:rPr lang="en-US" dirty="0"/>
              <a:t>Specific, focused, and based on observations.</a:t>
            </a:r>
          </a:p>
          <a:p>
            <a:pPr marL="461963" indent="-317500"/>
            <a:r>
              <a:rPr lang="en-US" dirty="0"/>
              <a:t>Focused on specific behaviors the learner controls.</a:t>
            </a:r>
          </a:p>
          <a:p>
            <a:pPr marL="461963" indent="-317500"/>
            <a:r>
              <a:rPr lang="en-US" dirty="0"/>
              <a:t>Provided as proximal to the behavior as possible.</a:t>
            </a:r>
          </a:p>
          <a:p>
            <a:pPr marL="461963" indent="-317500"/>
            <a:r>
              <a:rPr lang="en-US" dirty="0"/>
              <a:t>Includes positive comments as well.</a:t>
            </a:r>
          </a:p>
          <a:p>
            <a:pPr marL="461963" indent="-317500"/>
            <a:r>
              <a:rPr lang="en-US" dirty="0"/>
              <a:t>Includes the “right” amount of information.</a:t>
            </a:r>
          </a:p>
          <a:p>
            <a:pPr marL="461963" indent="-317500"/>
            <a:r>
              <a:rPr lang="en-US" dirty="0"/>
              <a:t>Understood by the receiver.</a:t>
            </a:r>
          </a:p>
          <a:p>
            <a:pPr marL="461963" indent="-317500"/>
            <a:r>
              <a:rPr lang="en-US" dirty="0"/>
              <a:t>Inclusive of the learner perspective. </a:t>
            </a:r>
          </a:p>
          <a:p>
            <a:pPr marL="461963" indent="-317500"/>
            <a:r>
              <a:rPr lang="en-US" dirty="0"/>
              <a:t>Linked to the learner’s goals.</a:t>
            </a:r>
          </a:p>
          <a:p>
            <a:pPr marL="461963" indent="-317500"/>
            <a:r>
              <a:rPr lang="en-US" dirty="0"/>
              <a:t>Summarized and includes a follow-up plan.</a:t>
            </a:r>
          </a:p>
          <a:p>
            <a:endParaRPr lang="en-US" dirty="0"/>
          </a:p>
        </p:txBody>
      </p:sp>
      <p:sp>
        <p:nvSpPr>
          <p:cNvPr id="4" name="Slide Number Placeholder 3"/>
          <p:cNvSpPr>
            <a:spLocks noGrp="1"/>
          </p:cNvSpPr>
          <p:nvPr>
            <p:ph type="sldNum" sz="quarter" idx="5"/>
          </p:nvPr>
        </p:nvSpPr>
        <p:spPr/>
        <p:txBody>
          <a:bodyPr/>
          <a:lstStyle/>
          <a:p>
            <a:fld id="{D3A0565B-5C87-2F42-9559-52A9DDE2D54D}" type="slidenum">
              <a:rPr lang="en-US" smtClean="0"/>
              <a:t>32</a:t>
            </a:fld>
            <a:endParaRPr lang="en-US"/>
          </a:p>
        </p:txBody>
      </p:sp>
    </p:spTree>
    <p:extLst>
      <p:ext uri="{BB962C8B-B14F-4D97-AF65-F5344CB8AC3E}">
        <p14:creationId xmlns:p14="http://schemas.microsoft.com/office/powerpoint/2010/main" val="35852773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33</a:t>
            </a:fld>
            <a:endParaRPr lang="en-US"/>
          </a:p>
        </p:txBody>
      </p:sp>
    </p:spTree>
    <p:extLst>
      <p:ext uri="{BB962C8B-B14F-4D97-AF65-F5344CB8AC3E}">
        <p14:creationId xmlns:p14="http://schemas.microsoft.com/office/powerpoint/2010/main" val="658823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35</a:t>
            </a:fld>
            <a:endParaRPr lang="en-US"/>
          </a:p>
        </p:txBody>
      </p:sp>
    </p:spTree>
    <p:extLst>
      <p:ext uri="{BB962C8B-B14F-4D97-AF65-F5344CB8AC3E}">
        <p14:creationId xmlns:p14="http://schemas.microsoft.com/office/powerpoint/2010/main" val="2479302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36</a:t>
            </a:fld>
            <a:endParaRPr lang="en-US"/>
          </a:p>
        </p:txBody>
      </p:sp>
    </p:spTree>
    <p:extLst>
      <p:ext uri="{BB962C8B-B14F-4D97-AF65-F5344CB8AC3E}">
        <p14:creationId xmlns:p14="http://schemas.microsoft.com/office/powerpoint/2010/main" val="29149852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www.teachingphysician.org</a:t>
            </a:r>
            <a:r>
              <a:rPr lang="en-US" dirty="0"/>
              <a:t>/content/teaching-strategies/</a:t>
            </a:r>
            <a:r>
              <a:rPr lang="en-US" dirty="0" err="1"/>
              <a:t>tipps</a:t>
            </a:r>
            <a:r>
              <a:rPr lang="en-US" dirty="0"/>
              <a:t>-teaching-in-the-presence-of-patients</a:t>
            </a:r>
          </a:p>
        </p:txBody>
      </p:sp>
      <p:sp>
        <p:nvSpPr>
          <p:cNvPr id="4" name="Slide Number Placeholder 3"/>
          <p:cNvSpPr>
            <a:spLocks noGrp="1"/>
          </p:cNvSpPr>
          <p:nvPr>
            <p:ph type="sldNum" sz="quarter" idx="10"/>
          </p:nvPr>
        </p:nvSpPr>
        <p:spPr/>
        <p:txBody>
          <a:bodyPr/>
          <a:lstStyle/>
          <a:p>
            <a:fld id="{948B5442-2367-F445-8253-DF0283C0F5F5}" type="slidenum">
              <a:rPr lang="en-US" smtClean="0"/>
              <a:t>37</a:t>
            </a:fld>
            <a:endParaRPr lang="en-US"/>
          </a:p>
        </p:txBody>
      </p:sp>
    </p:spTree>
    <p:extLst>
      <p:ext uri="{BB962C8B-B14F-4D97-AF65-F5344CB8AC3E}">
        <p14:creationId xmlns:p14="http://schemas.microsoft.com/office/powerpoint/2010/main" val="12017833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38</a:t>
            </a:fld>
            <a:endParaRPr lang="en-US"/>
          </a:p>
        </p:txBody>
      </p:sp>
    </p:spTree>
    <p:extLst>
      <p:ext uri="{BB962C8B-B14F-4D97-AF65-F5344CB8AC3E}">
        <p14:creationId xmlns:p14="http://schemas.microsoft.com/office/powerpoint/2010/main" val="1862045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Remember that this is ALL</a:t>
            </a:r>
            <a:r>
              <a:rPr lang="en-US" baseline="0" dirty="0"/>
              <a:t> NEW to the student. Don’t assume that they know anything.  We are purposefully spending time on preparation/setting the stage.  Success/Efficiency follows preparation.</a:t>
            </a:r>
            <a:endParaRPr lang="en-US" dirty="0"/>
          </a:p>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5</a:t>
            </a:fld>
            <a:endParaRPr lang="en-US"/>
          </a:p>
        </p:txBody>
      </p:sp>
    </p:spTree>
    <p:extLst>
      <p:ext uri="{BB962C8B-B14F-4D97-AF65-F5344CB8AC3E}">
        <p14:creationId xmlns:p14="http://schemas.microsoft.com/office/powerpoint/2010/main" val="1410463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8B5442-2367-F445-8253-DF0283C0F5F5}" type="slidenum">
              <a:rPr lang="en-US" smtClean="0"/>
              <a:t>39</a:t>
            </a:fld>
            <a:endParaRPr lang="en-US"/>
          </a:p>
        </p:txBody>
      </p:sp>
    </p:spTree>
    <p:extLst>
      <p:ext uri="{BB962C8B-B14F-4D97-AF65-F5344CB8AC3E}">
        <p14:creationId xmlns:p14="http://schemas.microsoft.com/office/powerpoint/2010/main" val="9154545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40</a:t>
            </a:fld>
            <a:endParaRPr lang="en-US"/>
          </a:p>
        </p:txBody>
      </p:sp>
    </p:spTree>
    <p:extLst>
      <p:ext uri="{BB962C8B-B14F-4D97-AF65-F5344CB8AC3E}">
        <p14:creationId xmlns:p14="http://schemas.microsoft.com/office/powerpoint/2010/main" val="37754176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41</a:t>
            </a:fld>
            <a:endParaRPr lang="en-US"/>
          </a:p>
        </p:txBody>
      </p:sp>
    </p:spTree>
    <p:extLst>
      <p:ext uri="{BB962C8B-B14F-4D97-AF65-F5344CB8AC3E}">
        <p14:creationId xmlns:p14="http://schemas.microsoft.com/office/powerpoint/2010/main" val="18964267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3A0565B-5C87-2F42-9559-52A9DDE2D54D}" type="slidenum">
              <a:rPr lang="en-US" smtClean="0"/>
              <a:t>42</a:t>
            </a:fld>
            <a:endParaRPr lang="en-US"/>
          </a:p>
        </p:txBody>
      </p:sp>
    </p:spTree>
    <p:extLst>
      <p:ext uri="{BB962C8B-B14F-4D97-AF65-F5344CB8AC3E}">
        <p14:creationId xmlns:p14="http://schemas.microsoft.com/office/powerpoint/2010/main" val="3100343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Pay attention to the unsaid rules in the environment. Did the student get an orientation at all? Did they get re-oriented when things came up?  </a:t>
            </a:r>
          </a:p>
          <a:p>
            <a:pPr lvl="1"/>
            <a:endParaRPr lang="en-US" dirty="0"/>
          </a:p>
          <a:p>
            <a:pPr lvl="1"/>
            <a:r>
              <a:rPr lang="en-US" dirty="0"/>
              <a:t>You, clinic manager, whom to call if the student can’t make it, etc.</a:t>
            </a:r>
          </a:p>
          <a:p>
            <a:pPr marL="457200" marR="0" lvl="1" indent="0" algn="l" defTabSz="457200" rtl="0" eaLnBrk="1" fontAlgn="auto" latinLnBrk="0" hangingPunct="1">
              <a:lnSpc>
                <a:spcPct val="100000"/>
              </a:lnSpc>
              <a:spcBef>
                <a:spcPts val="0"/>
              </a:spcBef>
              <a:spcAft>
                <a:spcPts val="0"/>
              </a:spcAft>
              <a:buClrTx/>
              <a:buSzTx/>
              <a:buFontTx/>
              <a:buNone/>
              <a:tabLst/>
              <a:defRPr/>
            </a:pPr>
            <a:r>
              <a:rPr lang="en-US" dirty="0"/>
              <a:t>Remember that this is ALL</a:t>
            </a:r>
            <a:r>
              <a:rPr lang="en-US" baseline="0" dirty="0"/>
              <a:t> NEW to the student. Don’t assume that they know anything.</a:t>
            </a:r>
            <a:endParaRPr lang="en-US" dirty="0"/>
          </a:p>
          <a:p>
            <a:pPr lvl="1"/>
            <a:endParaRPr lang="en-US" dirty="0"/>
          </a:p>
          <a:p>
            <a:pPr lvl="1"/>
            <a:r>
              <a:rPr lang="en-US" dirty="0"/>
              <a:t>Invite participants to share their experiences as we go through </a:t>
            </a:r>
          </a:p>
        </p:txBody>
      </p:sp>
      <p:sp>
        <p:nvSpPr>
          <p:cNvPr id="4" name="Slide Number Placeholder 3"/>
          <p:cNvSpPr>
            <a:spLocks noGrp="1"/>
          </p:cNvSpPr>
          <p:nvPr>
            <p:ph type="sldNum" sz="quarter" idx="10"/>
          </p:nvPr>
        </p:nvSpPr>
        <p:spPr/>
        <p:txBody>
          <a:bodyPr/>
          <a:lstStyle/>
          <a:p>
            <a:fld id="{D3A0565B-5C87-2F42-9559-52A9DDE2D54D}" type="slidenum">
              <a:rPr lang="en-US" smtClean="0"/>
              <a:t>7</a:t>
            </a:fld>
            <a:endParaRPr lang="en-US"/>
          </a:p>
        </p:txBody>
      </p:sp>
    </p:spTree>
    <p:extLst>
      <p:ext uri="{BB962C8B-B14F-4D97-AF65-F5344CB8AC3E}">
        <p14:creationId xmlns:p14="http://schemas.microsoft.com/office/powerpoint/2010/main" val="1763969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Precepting can benefit you, your patients, and your learners</a:t>
            </a:r>
            <a:r>
              <a:rPr lang="en-US" dirty="0">
                <a:solidFill>
                  <a:srgbClr val="C00000"/>
                </a:solidFill>
              </a:rPr>
              <a:t>. Most preceptors are able to maintain and sometimes actually improve clinical productivity while teaching medical students and residents.</a:t>
            </a:r>
          </a:p>
          <a:p>
            <a:endParaRPr lang="en-US" dirty="0"/>
          </a:p>
        </p:txBody>
      </p:sp>
      <p:sp>
        <p:nvSpPr>
          <p:cNvPr id="4" name="Slide Number Placeholder 3"/>
          <p:cNvSpPr>
            <a:spLocks noGrp="1"/>
          </p:cNvSpPr>
          <p:nvPr>
            <p:ph type="sldNum" sz="quarter" idx="5"/>
          </p:nvPr>
        </p:nvSpPr>
        <p:spPr/>
        <p:txBody>
          <a:bodyPr/>
          <a:lstStyle/>
          <a:p>
            <a:fld id="{D3A0565B-5C87-2F42-9559-52A9DDE2D54D}" type="slidenum">
              <a:rPr lang="en-US" smtClean="0"/>
              <a:t>8</a:t>
            </a:fld>
            <a:endParaRPr lang="en-US"/>
          </a:p>
        </p:txBody>
      </p:sp>
    </p:spTree>
    <p:extLst>
      <p:ext uri="{BB962C8B-B14F-4D97-AF65-F5344CB8AC3E}">
        <p14:creationId xmlns:p14="http://schemas.microsoft.com/office/powerpoint/2010/main" val="2924710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600" dirty="0"/>
              <a:t>Schedule concurrent urgent care visits and complex visits. </a:t>
            </a:r>
            <a:r>
              <a:rPr lang="en-US" sz="1600" dirty="0">
                <a:solidFill>
                  <a:srgbClr val="00B050"/>
                </a:solidFill>
              </a:rPr>
              <a:t>You can complete one or more brief visits while your learner conducts the basic components of a visit with a patient with complex problems. (let the learner obtain information from the patients to manage the intricacies of complex cases.  This allows you to become more efficient and allows the student opportunities to do complete evaluations.)</a:t>
            </a:r>
          </a:p>
          <a:p>
            <a:pPr lvl="1"/>
            <a:r>
              <a:rPr lang="en-US" sz="1600" dirty="0"/>
              <a:t>Block out a few minutes in both the morning and afternoon to provide feedback.</a:t>
            </a:r>
          </a:p>
        </p:txBody>
      </p:sp>
      <p:sp>
        <p:nvSpPr>
          <p:cNvPr id="4" name="Slide Number Placeholder 3"/>
          <p:cNvSpPr>
            <a:spLocks noGrp="1"/>
          </p:cNvSpPr>
          <p:nvPr>
            <p:ph type="sldNum" sz="quarter" idx="10"/>
          </p:nvPr>
        </p:nvSpPr>
        <p:spPr/>
        <p:txBody>
          <a:bodyPr/>
          <a:lstStyle/>
          <a:p>
            <a:fld id="{D3A0565B-5C87-2F42-9559-52A9DDE2D54D}" type="slidenum">
              <a:rPr lang="en-US" smtClean="0"/>
              <a:t>9</a:t>
            </a:fld>
            <a:endParaRPr lang="en-US"/>
          </a:p>
        </p:txBody>
      </p:sp>
    </p:spTree>
    <p:extLst>
      <p:ext uri="{BB962C8B-B14F-4D97-AF65-F5344CB8AC3E}">
        <p14:creationId xmlns:p14="http://schemas.microsoft.com/office/powerpoint/2010/main" val="4949817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Ruth and Jeff </a:t>
            </a:r>
          </a:p>
          <a:p>
            <a:endParaRPr lang="en-US" dirty="0"/>
          </a:p>
          <a:p>
            <a:r>
              <a:rPr lang="en-US" dirty="0"/>
              <a:t>Ruth data on timing and flow , peer education </a:t>
            </a:r>
          </a:p>
          <a:p>
            <a:endParaRPr lang="en-US" dirty="0"/>
          </a:p>
          <a:p>
            <a:r>
              <a:rPr lang="en-US" dirty="0"/>
              <a:t>Jeff – each student would teach a pearl from their patients to the other student  </a:t>
            </a:r>
          </a:p>
        </p:txBody>
      </p:sp>
      <p:sp>
        <p:nvSpPr>
          <p:cNvPr id="4" name="Slide Number Placeholder 3"/>
          <p:cNvSpPr>
            <a:spLocks noGrp="1"/>
          </p:cNvSpPr>
          <p:nvPr>
            <p:ph type="sldNum" sz="quarter" idx="5"/>
          </p:nvPr>
        </p:nvSpPr>
        <p:spPr/>
        <p:txBody>
          <a:bodyPr/>
          <a:lstStyle/>
          <a:p>
            <a:fld id="{D3A0565B-5C87-2F42-9559-52A9DDE2D54D}" type="slidenum">
              <a:rPr lang="en-US" smtClean="0"/>
              <a:t>10</a:t>
            </a:fld>
            <a:endParaRPr lang="en-US"/>
          </a:p>
        </p:txBody>
      </p:sp>
    </p:spTree>
    <p:extLst>
      <p:ext uri="{BB962C8B-B14F-4D97-AF65-F5344CB8AC3E}">
        <p14:creationId xmlns:p14="http://schemas.microsoft.com/office/powerpoint/2010/main" val="1994624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11</a:t>
            </a:fld>
            <a:endParaRPr lang="en-US"/>
          </a:p>
        </p:txBody>
      </p:sp>
    </p:spTree>
    <p:extLst>
      <p:ext uri="{BB962C8B-B14F-4D97-AF65-F5344CB8AC3E}">
        <p14:creationId xmlns:p14="http://schemas.microsoft.com/office/powerpoint/2010/main" val="1190422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Jeanne </a:t>
            </a:r>
          </a:p>
          <a:p>
            <a:endParaRPr lang="en-US" dirty="0"/>
          </a:p>
          <a:p>
            <a:r>
              <a:rPr lang="en-US" dirty="0"/>
              <a:t>The GLEAM</a:t>
            </a:r>
            <a:r>
              <a:rPr lang="en-US" baseline="0" dirty="0"/>
              <a:t> is a tool that is particularly useful when you will be with a student for more than 1 session</a:t>
            </a:r>
          </a:p>
          <a:p>
            <a:r>
              <a:rPr lang="en-US" baseline="0" dirty="0"/>
              <a:t>You can also use a couple of pieces of this for your </a:t>
            </a:r>
            <a:r>
              <a:rPr lang="en-US" baseline="0" dirty="0" err="1"/>
              <a:t>preclinic</a:t>
            </a:r>
            <a:r>
              <a:rPr lang="en-US" baseline="0" dirty="0"/>
              <a:t> huddle (Goals, Experiences in particular)</a:t>
            </a:r>
          </a:p>
          <a:p>
            <a:endParaRPr lang="en-US" baseline="0" dirty="0"/>
          </a:p>
          <a:p>
            <a:r>
              <a:rPr lang="en-US" dirty="0"/>
              <a:t>What are your </a:t>
            </a:r>
            <a:r>
              <a:rPr lang="en-US" b="1" dirty="0"/>
              <a:t>Goals </a:t>
            </a:r>
            <a:r>
              <a:rPr lang="en-US" dirty="0"/>
              <a:t>and expectations for this mentorship? What are your goals and expectations for your career? What do you feel are your content deficiencies and skill challenges?</a:t>
            </a:r>
          </a:p>
          <a:p>
            <a:r>
              <a:rPr lang="en-US" dirty="0"/>
              <a:t>How do you </a:t>
            </a:r>
            <a:r>
              <a:rPr lang="en-US" b="1" dirty="0"/>
              <a:t>Learn</a:t>
            </a:r>
            <a:r>
              <a:rPr lang="en-US" dirty="0"/>
              <a:t> most effectively? What has helped you succeed? What did you find challenging?</a:t>
            </a:r>
            <a:r>
              <a:rPr lang="en-US" baseline="0" dirty="0"/>
              <a:t> </a:t>
            </a:r>
            <a:r>
              <a:rPr lang="en-US" dirty="0"/>
              <a:t>How do you like to receive feedback? What is your learning style? How do you best assimilate material and experience? </a:t>
            </a:r>
          </a:p>
          <a:p>
            <a:r>
              <a:rPr lang="en-US" dirty="0"/>
              <a:t>What previous patient </a:t>
            </a:r>
            <a:r>
              <a:rPr lang="en-US" b="1" dirty="0"/>
              <a:t>Experiences</a:t>
            </a:r>
            <a:r>
              <a:rPr lang="en-US" dirty="0"/>
              <a:t> have been meaningful to you? What worked for you and helped you learn? What seemed to derail you? Have there been other mentors who seemed to be particularly helpful? </a:t>
            </a:r>
          </a:p>
          <a:p>
            <a:r>
              <a:rPr lang="en-US" dirty="0"/>
              <a:t>What </a:t>
            </a:r>
            <a:r>
              <a:rPr lang="en-US" b="1" dirty="0"/>
              <a:t>Activities</a:t>
            </a:r>
            <a:r>
              <a:rPr lang="en-US" dirty="0"/>
              <a:t> are you involved in outside of medicine? Consider exploring the student’s support system. What other roles/responsibilities do you have in your family and community?</a:t>
            </a:r>
          </a:p>
          <a:p>
            <a:r>
              <a:rPr lang="en-US" dirty="0"/>
              <a:t>What </a:t>
            </a:r>
            <a:r>
              <a:rPr lang="en-US" b="1" dirty="0"/>
              <a:t>More</a:t>
            </a:r>
            <a:r>
              <a:rPr lang="en-US" dirty="0"/>
              <a:t> do I need to know about you to make this an optimal mentorship experience for you? What have I forgotten to ask you? Do you have any questions for me?</a:t>
            </a:r>
          </a:p>
          <a:p>
            <a:endParaRPr lang="en-US" dirty="0"/>
          </a:p>
        </p:txBody>
      </p:sp>
      <p:sp>
        <p:nvSpPr>
          <p:cNvPr id="4" name="Slide Number Placeholder 3"/>
          <p:cNvSpPr>
            <a:spLocks noGrp="1"/>
          </p:cNvSpPr>
          <p:nvPr>
            <p:ph type="sldNum" sz="quarter" idx="10"/>
          </p:nvPr>
        </p:nvSpPr>
        <p:spPr/>
        <p:txBody>
          <a:bodyPr/>
          <a:lstStyle/>
          <a:p>
            <a:fld id="{D3A0565B-5C87-2F42-9559-52A9DDE2D54D}" type="slidenum">
              <a:rPr lang="en-US" smtClean="0"/>
              <a:t>12</a:t>
            </a:fld>
            <a:endParaRPr lang="en-US"/>
          </a:p>
        </p:txBody>
      </p:sp>
    </p:spTree>
    <p:extLst>
      <p:ext uri="{BB962C8B-B14F-4D97-AF65-F5344CB8AC3E}">
        <p14:creationId xmlns:p14="http://schemas.microsoft.com/office/powerpoint/2010/main" val="2526578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B8654E8-18F1-F64F-8885-7B357A45719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360462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54E8-18F1-F64F-8885-7B357A45719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2995736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54E8-18F1-F64F-8885-7B357A45719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3358376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062466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8654E8-18F1-F64F-8885-7B357A45719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616928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8654E8-18F1-F64F-8885-7B357A45719F}" type="datetimeFigureOut">
              <a:rPr lang="en-US" smtClean="0"/>
              <a:t>11/6/19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1889028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B8654E8-18F1-F64F-8885-7B357A45719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195627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B8654E8-18F1-F64F-8885-7B357A45719F}" type="datetimeFigureOut">
              <a:rPr lang="en-US" smtClean="0"/>
              <a:t>11/6/19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1463102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8654E8-18F1-F64F-8885-7B357A45719F}" type="datetimeFigureOut">
              <a:rPr lang="en-US" smtClean="0"/>
              <a:t>11/6/19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43826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8654E8-18F1-F64F-8885-7B357A45719F}" type="datetimeFigureOut">
              <a:rPr lang="en-US" smtClean="0"/>
              <a:t>11/6/19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47043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654E8-18F1-F64F-8885-7B357A45719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97939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8654E8-18F1-F64F-8885-7B357A45719F}" type="datetimeFigureOut">
              <a:rPr lang="en-US" smtClean="0"/>
              <a:t>11/6/19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65AB95-A1E2-E447-8A6F-8562A149ADAF}" type="slidenum">
              <a:rPr lang="en-US" smtClean="0"/>
              <a:t>‹#›</a:t>
            </a:fld>
            <a:endParaRPr lang="en-US"/>
          </a:p>
        </p:txBody>
      </p:sp>
    </p:spTree>
    <p:extLst>
      <p:ext uri="{BB962C8B-B14F-4D97-AF65-F5344CB8AC3E}">
        <p14:creationId xmlns:p14="http://schemas.microsoft.com/office/powerpoint/2010/main" val="3489047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8654E8-18F1-F64F-8885-7B357A45719F}" type="datetimeFigureOut">
              <a:rPr lang="en-US" smtClean="0"/>
              <a:t>11/6/19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65AB95-A1E2-E447-8A6F-8562A149ADAF}" type="slidenum">
              <a:rPr lang="en-US" smtClean="0"/>
              <a:t>‹#›</a:t>
            </a:fld>
            <a:endParaRPr lang="en-US"/>
          </a:p>
        </p:txBody>
      </p:sp>
    </p:spTree>
    <p:extLst>
      <p:ext uri="{BB962C8B-B14F-4D97-AF65-F5344CB8AC3E}">
        <p14:creationId xmlns:p14="http://schemas.microsoft.com/office/powerpoint/2010/main" val="34192573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SYXgMobMU8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8.xml.rels><?xml version="1.0" encoding="UTF-8" standalone="yes"?>
<Relationships xmlns="http://schemas.openxmlformats.org/package/2006/relationships"><Relationship Id="rId3" Type="http://schemas.openxmlformats.org/officeDocument/2006/relationships/hyperlink" Target="http://www.hsl.uw.edu/"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depts.washington.edu/fammed/administration/clinical-faculty-appointment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awse@uw.edu"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87475"/>
            <a:ext cx="7772400" cy="2212976"/>
          </a:xfrm>
        </p:spPr>
        <p:txBody>
          <a:bodyPr>
            <a:normAutofit/>
          </a:bodyPr>
          <a:lstStyle/>
          <a:p>
            <a:r>
              <a:rPr lang="en-US" dirty="0"/>
              <a:t>Teaching Medical Students </a:t>
            </a:r>
            <a:br>
              <a:rPr lang="en-US" dirty="0"/>
            </a:br>
            <a:r>
              <a:rPr lang="en-US" dirty="0"/>
              <a:t>While Maintaining Joy </a:t>
            </a:r>
            <a:br>
              <a:rPr lang="en-US" dirty="0"/>
            </a:br>
            <a:r>
              <a:rPr lang="en-US" dirty="0"/>
              <a:t>(and efficiency)</a:t>
            </a:r>
          </a:p>
        </p:txBody>
      </p:sp>
      <p:sp>
        <p:nvSpPr>
          <p:cNvPr id="3" name="Subtitle 2"/>
          <p:cNvSpPr>
            <a:spLocks noGrp="1"/>
          </p:cNvSpPr>
          <p:nvPr>
            <p:ph type="subTitle" idx="1"/>
          </p:nvPr>
        </p:nvSpPr>
        <p:spPr/>
        <p:txBody>
          <a:bodyPr>
            <a:normAutofit/>
          </a:bodyPr>
          <a:lstStyle/>
          <a:p>
            <a:r>
              <a:rPr lang="en-US" dirty="0"/>
              <a:t>Jeanne Cawse-Lucas, MD</a:t>
            </a:r>
          </a:p>
          <a:p>
            <a:r>
              <a:rPr lang="en-US" dirty="0"/>
              <a:t>Ruth </a:t>
            </a:r>
            <a:r>
              <a:rPr lang="en-US" dirty="0" err="1"/>
              <a:t>Michaelis</a:t>
            </a:r>
            <a:r>
              <a:rPr lang="en-US" dirty="0"/>
              <a:t>, MD</a:t>
            </a:r>
          </a:p>
          <a:p>
            <a:r>
              <a:rPr lang="en-US" dirty="0"/>
              <a:t>November 6, 2019</a:t>
            </a:r>
          </a:p>
        </p:txBody>
      </p:sp>
    </p:spTree>
    <p:extLst>
      <p:ext uri="{BB962C8B-B14F-4D97-AF65-F5344CB8AC3E}">
        <p14:creationId xmlns:p14="http://schemas.microsoft.com/office/powerpoint/2010/main" val="3769582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D7190-4C79-9F4B-A7FF-0D78F18363F1}"/>
              </a:ext>
            </a:extLst>
          </p:cNvPr>
          <p:cNvSpPr>
            <a:spLocks noGrp="1"/>
          </p:cNvSpPr>
          <p:nvPr>
            <p:ph type="title"/>
          </p:nvPr>
        </p:nvSpPr>
        <p:spPr/>
        <p:txBody>
          <a:bodyPr/>
          <a:lstStyle/>
          <a:p>
            <a:r>
              <a:rPr lang="en-US" dirty="0"/>
              <a:t>Two Students at Once?!</a:t>
            </a:r>
          </a:p>
        </p:txBody>
      </p:sp>
      <p:sp>
        <p:nvSpPr>
          <p:cNvPr id="3" name="Content Placeholder 2">
            <a:extLst>
              <a:ext uri="{FF2B5EF4-FFF2-40B4-BE49-F238E27FC236}">
                <a16:creationId xmlns:a16="http://schemas.microsoft.com/office/drawing/2014/main" id="{0811F26D-78D0-DE49-BEAF-240E8579BBE2}"/>
              </a:ext>
            </a:extLst>
          </p:cNvPr>
          <p:cNvSpPr>
            <a:spLocks noGrp="1"/>
          </p:cNvSpPr>
          <p:nvPr>
            <p:ph idx="1"/>
          </p:nvPr>
        </p:nvSpPr>
        <p:spPr/>
        <p:txBody>
          <a:bodyPr/>
          <a:lstStyle/>
          <a:p>
            <a:r>
              <a:rPr lang="en-US" dirty="0"/>
              <a:t>Students of different levels or disciplines teach each other</a:t>
            </a:r>
          </a:p>
          <a:p>
            <a:r>
              <a:rPr lang="en-US" dirty="0"/>
              <a:t>Stagger the students’ patients </a:t>
            </a:r>
          </a:p>
          <a:p>
            <a:r>
              <a:rPr lang="en-US" dirty="0"/>
              <a:t>Have students observe each other</a:t>
            </a:r>
          </a:p>
          <a:p>
            <a:r>
              <a:rPr lang="en-US" dirty="0"/>
              <a:t>Ideally have at least 3 rooms </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635858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21560"/>
            <a:ext cx="8229600" cy="2147563"/>
          </a:xfrm>
        </p:spPr>
        <p:txBody>
          <a:bodyPr>
            <a:normAutofit fontScale="90000"/>
          </a:bodyPr>
          <a:lstStyle/>
          <a:p>
            <a:r>
              <a:rPr lang="en-US" dirty="0"/>
              <a:t>“I'd like [my faculty] to … sit down with me and go over </a:t>
            </a:r>
            <a:r>
              <a:rPr lang="en-US" dirty="0">
                <a:solidFill>
                  <a:srgbClr val="4BACC6"/>
                </a:solidFill>
              </a:rPr>
              <a:t>goals and expectations</a:t>
            </a:r>
            <a:r>
              <a:rPr lang="en-US" dirty="0"/>
              <a:t>.” </a:t>
            </a:r>
            <a:br>
              <a:rPr lang="en-US" dirty="0"/>
            </a:br>
            <a:endParaRPr lang="en-US" dirty="0"/>
          </a:p>
        </p:txBody>
      </p:sp>
      <p:pic>
        <p:nvPicPr>
          <p:cNvPr id="6" name="Picture 5" descr="pinecone.JPG">
            <a:extLst>
              <a:ext uri="{FF2B5EF4-FFF2-40B4-BE49-F238E27FC236}">
                <a16:creationId xmlns:a16="http://schemas.microsoft.com/office/drawing/2014/main" id="{B623B220-8DDF-ED48-AD63-8701EF453DF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61"/>
          <a:stretch/>
        </p:blipFill>
        <p:spPr>
          <a:xfrm>
            <a:off x="1865973" y="2857500"/>
            <a:ext cx="5412054" cy="3306441"/>
          </a:xfrm>
          <a:prstGeom prst="rect">
            <a:avLst/>
          </a:prstGeom>
        </p:spPr>
      </p:pic>
    </p:spTree>
    <p:extLst>
      <p:ext uri="{BB962C8B-B14F-4D97-AF65-F5344CB8AC3E}">
        <p14:creationId xmlns:p14="http://schemas.microsoft.com/office/powerpoint/2010/main" val="60409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GLEAM</a:t>
            </a:r>
            <a:br>
              <a:rPr lang="en-US" dirty="0"/>
            </a:br>
            <a:r>
              <a:rPr lang="en-US" sz="2700" i="1" dirty="0"/>
              <a:t>Setting the stage for a Long-Term relationship </a:t>
            </a:r>
          </a:p>
        </p:txBody>
      </p:sp>
      <p:sp>
        <p:nvSpPr>
          <p:cNvPr id="3" name="Content Placeholder 2"/>
          <p:cNvSpPr>
            <a:spLocks noGrp="1"/>
          </p:cNvSpPr>
          <p:nvPr>
            <p:ph idx="1"/>
          </p:nvPr>
        </p:nvSpPr>
        <p:spPr/>
        <p:txBody>
          <a:bodyPr/>
          <a:lstStyle/>
          <a:p>
            <a:r>
              <a:rPr lang="en-US" b="1" dirty="0"/>
              <a:t>G</a:t>
            </a:r>
            <a:r>
              <a:rPr lang="en-US" dirty="0"/>
              <a:t>oals</a:t>
            </a:r>
          </a:p>
          <a:p>
            <a:r>
              <a:rPr lang="en-US" b="1" dirty="0"/>
              <a:t>L</a:t>
            </a:r>
            <a:r>
              <a:rPr lang="en-US" dirty="0"/>
              <a:t>earning style</a:t>
            </a:r>
          </a:p>
          <a:p>
            <a:r>
              <a:rPr lang="en-US" b="1" dirty="0"/>
              <a:t>E</a:t>
            </a:r>
            <a:r>
              <a:rPr lang="en-US" dirty="0"/>
              <a:t>xperiences</a:t>
            </a:r>
          </a:p>
          <a:p>
            <a:r>
              <a:rPr lang="en-US" b="1" dirty="0"/>
              <a:t>A</a:t>
            </a:r>
            <a:r>
              <a:rPr lang="en-US" dirty="0"/>
              <a:t>ctivities</a:t>
            </a:r>
          </a:p>
          <a:p>
            <a:r>
              <a:rPr lang="en-US" b="1" dirty="0"/>
              <a:t>M</a:t>
            </a:r>
            <a:r>
              <a:rPr lang="en-US" dirty="0"/>
              <a:t>ore</a:t>
            </a:r>
          </a:p>
        </p:txBody>
      </p:sp>
      <p:pic>
        <p:nvPicPr>
          <p:cNvPr id="4" name="Picture 3"/>
          <p:cNvPicPr>
            <a:picLocks noChangeAspect="1"/>
          </p:cNvPicPr>
          <p:nvPr/>
        </p:nvPicPr>
        <p:blipFill>
          <a:blip r:embed="rId3"/>
          <a:stretch>
            <a:fillRect/>
          </a:stretch>
        </p:blipFill>
        <p:spPr>
          <a:xfrm>
            <a:off x="3896376" y="2233342"/>
            <a:ext cx="5080000" cy="4432300"/>
          </a:xfrm>
          <a:prstGeom prst="rect">
            <a:avLst/>
          </a:prstGeom>
        </p:spPr>
      </p:pic>
    </p:spTree>
    <p:extLst>
      <p:ext uri="{BB962C8B-B14F-4D97-AF65-F5344CB8AC3E}">
        <p14:creationId xmlns:p14="http://schemas.microsoft.com/office/powerpoint/2010/main" val="907300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Pre-Clinic Huddle</a:t>
            </a:r>
            <a:br>
              <a:rPr lang="en-US" dirty="0"/>
            </a:br>
            <a:r>
              <a:rPr lang="en-US" sz="2700" i="1" dirty="0"/>
              <a:t>Setting the stage for day-to-day goals </a:t>
            </a:r>
            <a:endParaRPr lang="en-US" sz="2700" dirty="0"/>
          </a:p>
        </p:txBody>
      </p:sp>
      <p:sp>
        <p:nvSpPr>
          <p:cNvPr id="3" name="Content Placeholder 2"/>
          <p:cNvSpPr>
            <a:spLocks noGrp="1"/>
          </p:cNvSpPr>
          <p:nvPr>
            <p:ph idx="1"/>
          </p:nvPr>
        </p:nvSpPr>
        <p:spPr>
          <a:xfrm>
            <a:off x="457200" y="1600200"/>
            <a:ext cx="4417276" cy="4525963"/>
          </a:xfrm>
        </p:spPr>
        <p:txBody>
          <a:bodyPr>
            <a:normAutofit lnSpcReduction="10000"/>
          </a:bodyPr>
          <a:lstStyle/>
          <a:p>
            <a:r>
              <a:rPr lang="en-US" dirty="0"/>
              <a:t>What is the student working on?</a:t>
            </a:r>
          </a:p>
          <a:p>
            <a:r>
              <a:rPr lang="en-US" dirty="0"/>
              <a:t>Are there any particular expectations (from student or faculty) for that day?</a:t>
            </a:r>
          </a:p>
          <a:p>
            <a:r>
              <a:rPr lang="en-US" dirty="0"/>
              <a:t>Which patients may help meet those goals?</a:t>
            </a:r>
          </a:p>
          <a:p>
            <a:r>
              <a:rPr lang="en-US" b="1" dirty="0"/>
              <a:t>One Minute Learner </a:t>
            </a:r>
          </a:p>
          <a:p>
            <a:pPr marL="0" indent="0">
              <a:buNone/>
            </a:pPr>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4476" y="2206810"/>
            <a:ext cx="4176377" cy="3133339"/>
          </a:xfrm>
          <a:prstGeom prst="rect">
            <a:avLst/>
          </a:prstGeom>
        </p:spPr>
      </p:pic>
    </p:spTree>
    <p:extLst>
      <p:ext uri="{BB962C8B-B14F-4D97-AF65-F5344CB8AC3E}">
        <p14:creationId xmlns:p14="http://schemas.microsoft.com/office/powerpoint/2010/main" val="1914385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319" y="533399"/>
            <a:ext cx="7345362" cy="762001"/>
          </a:xfrm>
        </p:spPr>
        <p:txBody>
          <a:bodyPr rtlCol="0">
            <a:normAutofit/>
          </a:bodyPr>
          <a:lstStyle/>
          <a:p>
            <a:pPr fontAlgn="auto">
              <a:spcAft>
                <a:spcPts val="0"/>
              </a:spcAft>
              <a:defRPr/>
            </a:pPr>
            <a:r>
              <a:rPr lang="en-US" sz="3600" dirty="0">
                <a:solidFill>
                  <a:schemeClr val="tx1">
                    <a:lumMod val="75000"/>
                    <a:lumOff val="25000"/>
                  </a:schemeClr>
                </a:solidFill>
                <a:latin typeface="+mn-lt"/>
              </a:rPr>
              <a:t>One Minute Learner Overview</a:t>
            </a:r>
          </a:p>
        </p:txBody>
      </p:sp>
      <p:sp>
        <p:nvSpPr>
          <p:cNvPr id="3" name="Content Placeholder 2"/>
          <p:cNvSpPr>
            <a:spLocks noGrp="1"/>
          </p:cNvSpPr>
          <p:nvPr>
            <p:ph idx="1"/>
          </p:nvPr>
        </p:nvSpPr>
        <p:spPr>
          <a:xfrm>
            <a:off x="457200" y="1295400"/>
            <a:ext cx="8229600" cy="4830763"/>
          </a:xfrm>
        </p:spPr>
        <p:txBody>
          <a:bodyPr>
            <a:normAutofit/>
          </a:bodyPr>
          <a:lstStyle/>
          <a:p>
            <a:pPr marL="514350" indent="-514350">
              <a:lnSpc>
                <a:spcPct val="90000"/>
              </a:lnSpc>
              <a:buFont typeface="+mj-lt"/>
              <a:buAutoNum type="arabicPeriod"/>
            </a:pPr>
            <a:r>
              <a:rPr lang="en-US" sz="2800" dirty="0">
                <a:latin typeface="+mn-lt"/>
              </a:rPr>
              <a:t>Goals</a:t>
            </a:r>
          </a:p>
          <a:p>
            <a:pPr marL="514350" indent="-514350">
              <a:lnSpc>
                <a:spcPct val="90000"/>
              </a:lnSpc>
              <a:buFont typeface="+mj-lt"/>
              <a:buAutoNum type="arabicPeriod"/>
            </a:pPr>
            <a:r>
              <a:rPr lang="en-US" sz="2800" dirty="0">
                <a:latin typeface="+mn-lt"/>
              </a:rPr>
              <a:t>Getting Going</a:t>
            </a:r>
          </a:p>
          <a:p>
            <a:pPr marL="514350" indent="-514350">
              <a:lnSpc>
                <a:spcPct val="90000"/>
              </a:lnSpc>
              <a:buFont typeface="+mj-lt"/>
              <a:buAutoNum type="arabicPeriod"/>
            </a:pPr>
            <a:r>
              <a:rPr lang="en-US" sz="2800" dirty="0">
                <a:latin typeface="+mn-lt"/>
              </a:rPr>
              <a:t>How Much and How Long</a:t>
            </a:r>
          </a:p>
          <a:p>
            <a:pPr marL="514350" indent="-514350">
              <a:lnSpc>
                <a:spcPct val="90000"/>
              </a:lnSpc>
              <a:buFont typeface="+mj-lt"/>
              <a:buAutoNum type="arabicPeriod"/>
            </a:pPr>
            <a:r>
              <a:rPr lang="en-US" sz="2800" dirty="0">
                <a:latin typeface="+mn-lt"/>
              </a:rPr>
              <a:t>Presenting</a:t>
            </a:r>
          </a:p>
          <a:p>
            <a:pPr marL="514350" indent="-514350">
              <a:lnSpc>
                <a:spcPct val="90000"/>
              </a:lnSpc>
              <a:buFont typeface="+mj-lt"/>
              <a:buAutoNum type="arabicPeriod"/>
            </a:pPr>
            <a:r>
              <a:rPr lang="en-US" sz="2800" dirty="0">
                <a:latin typeface="+mn-lt"/>
              </a:rPr>
              <a:t>Charting</a:t>
            </a:r>
          </a:p>
          <a:p>
            <a:pPr marL="514350" indent="-514350">
              <a:lnSpc>
                <a:spcPct val="90000"/>
              </a:lnSpc>
              <a:buFont typeface="+mj-lt"/>
              <a:buAutoNum type="arabicPeriod"/>
            </a:pPr>
            <a:r>
              <a:rPr lang="en-US" sz="2800" dirty="0">
                <a:latin typeface="+mn-lt"/>
              </a:rPr>
              <a:t>Questions</a:t>
            </a:r>
          </a:p>
          <a:p>
            <a:pPr marL="514350" indent="-514350">
              <a:lnSpc>
                <a:spcPct val="90000"/>
              </a:lnSpc>
              <a:buFont typeface="+mj-lt"/>
              <a:buAutoNum type="arabicPeriod"/>
            </a:pPr>
            <a:r>
              <a:rPr lang="en-US" sz="2800" dirty="0">
                <a:latin typeface="+mn-lt"/>
              </a:rPr>
              <a:t>Feedback</a:t>
            </a:r>
          </a:p>
          <a:p>
            <a:pPr marL="457200" indent="-457200">
              <a:lnSpc>
                <a:spcPct val="90000"/>
              </a:lnSpc>
            </a:pPr>
            <a:endParaRPr lang="en-US" dirty="0"/>
          </a:p>
          <a:p>
            <a:pPr marL="0" indent="0">
              <a:lnSpc>
                <a:spcPct val="90000"/>
              </a:lnSpc>
              <a:buNone/>
            </a:pPr>
            <a:endParaRPr lang="en-US" dirty="0"/>
          </a:p>
        </p:txBody>
      </p:sp>
      <p:graphicFrame>
        <p:nvGraphicFramePr>
          <p:cNvPr id="5" name="Table 4">
            <a:extLst>
              <a:ext uri="{FF2B5EF4-FFF2-40B4-BE49-F238E27FC236}">
                <a16:creationId xmlns:a16="http://schemas.microsoft.com/office/drawing/2014/main" id="{DA8BC372-3ACC-7A4A-A098-4B4A0D8FA28B}"/>
              </a:ext>
            </a:extLst>
          </p:cNvPr>
          <p:cNvGraphicFramePr>
            <a:graphicFrameLocks noGrp="1"/>
          </p:cNvGraphicFramePr>
          <p:nvPr>
            <p:extLst>
              <p:ext uri="{D42A27DB-BD31-4B8C-83A1-F6EECF244321}">
                <p14:modId xmlns:p14="http://schemas.microsoft.com/office/powerpoint/2010/main" val="846168645"/>
              </p:ext>
            </p:extLst>
          </p:nvPr>
        </p:nvGraphicFramePr>
        <p:xfrm>
          <a:off x="207818" y="6126163"/>
          <a:ext cx="8229600" cy="548640"/>
        </p:xfrm>
        <a:graphic>
          <a:graphicData uri="http://schemas.openxmlformats.org/drawingml/2006/table">
            <a:tbl>
              <a:tblPr/>
              <a:tblGrid>
                <a:gridCol w="8229600">
                  <a:extLst>
                    <a:ext uri="{9D8B030D-6E8A-4147-A177-3AD203B41FA5}">
                      <a16:colId xmlns:a16="http://schemas.microsoft.com/office/drawing/2014/main" val="1870131051"/>
                    </a:ext>
                  </a:extLst>
                </a:gridCol>
              </a:tblGrid>
              <a:tr h="0">
                <a:tc>
                  <a:txBody>
                    <a:bodyPr/>
                    <a:lstStyle/>
                    <a:p>
                      <a:r>
                        <a:rPr lang="en-US" dirty="0">
                          <a:solidFill>
                            <a:srgbClr val="000000"/>
                          </a:solidFill>
                          <a:effectLst/>
                          <a:latin typeface="Times New Roman" panose="02020603050405020304" pitchFamily="18" charset="0"/>
                        </a:rPr>
                        <a:t>Used with permission of Miriam Hoffman, MD </a:t>
                      </a:r>
                      <a:r>
                        <a:rPr lang="en-US" dirty="0">
                          <a:solidFill>
                            <a:srgbClr val="007FFF"/>
                          </a:solidFill>
                          <a:effectLst/>
                          <a:latin typeface="Times New Roman" panose="02020603050405020304" pitchFamily="18" charset="0"/>
                        </a:rPr>
                        <a:t>https://</a:t>
                      </a:r>
                      <a:r>
                        <a:rPr lang="en-US" dirty="0" err="1">
                          <a:solidFill>
                            <a:srgbClr val="007FFF"/>
                          </a:solidFill>
                          <a:effectLst/>
                          <a:latin typeface="Times New Roman" panose="02020603050405020304" pitchFamily="18" charset="0"/>
                        </a:rPr>
                        <a:t>www.stfm.org</a:t>
                      </a:r>
                      <a:r>
                        <a:rPr lang="en-US" dirty="0">
                          <a:solidFill>
                            <a:srgbClr val="007FFF"/>
                          </a:solidFill>
                          <a:effectLst/>
                          <a:latin typeface="Times New Roman" panose="02020603050405020304" pitchFamily="18" charset="0"/>
                        </a:rPr>
                        <a:t>/</a:t>
                      </a:r>
                      <a:r>
                        <a:rPr lang="en-US" dirty="0" err="1">
                          <a:solidFill>
                            <a:srgbClr val="007FFF"/>
                          </a:solidFill>
                          <a:effectLst/>
                          <a:latin typeface="Times New Roman" panose="02020603050405020304" pitchFamily="18" charset="0"/>
                        </a:rPr>
                        <a:t>publicationsresearch</a:t>
                      </a:r>
                      <a:r>
                        <a:rPr lang="en-US" dirty="0">
                          <a:solidFill>
                            <a:srgbClr val="007FFF"/>
                          </a:solidFill>
                          <a:effectLst/>
                          <a:latin typeface="Times New Roman" panose="02020603050405020304" pitchFamily="18" charset="0"/>
                        </a:rPr>
                        <a:t>/publications/</a:t>
                      </a:r>
                      <a:r>
                        <a:rPr lang="en-US" dirty="0" err="1">
                          <a:solidFill>
                            <a:srgbClr val="007FFF"/>
                          </a:solidFill>
                          <a:effectLst/>
                          <a:latin typeface="Times New Roman" panose="02020603050405020304" pitchFamily="18" charset="0"/>
                        </a:rPr>
                        <a:t>educationcolumns</a:t>
                      </a:r>
                      <a:r>
                        <a:rPr lang="en-US" dirty="0">
                          <a:solidFill>
                            <a:srgbClr val="007FFF"/>
                          </a:solidFill>
                          <a:effectLst/>
                          <a:latin typeface="Times New Roman" panose="02020603050405020304" pitchFamily="18" charset="0"/>
                        </a:rPr>
                        <a:t>/2013/march/ </a:t>
                      </a:r>
                    </a:p>
                  </a:txBody>
                  <a:tcPr marL="47625" marR="47625" marT="0" marB="0">
                    <a:lnL>
                      <a:noFill/>
                    </a:lnL>
                    <a:lnR>
                      <a:noFill/>
                    </a:lnR>
                    <a:lnT>
                      <a:noFill/>
                    </a:lnT>
                    <a:lnB>
                      <a:noFill/>
                    </a:lnB>
                  </a:tcPr>
                </a:tc>
                <a:extLst>
                  <a:ext uri="{0D108BD9-81ED-4DB2-BD59-A6C34878D82A}">
                    <a16:rowId xmlns:a16="http://schemas.microsoft.com/office/drawing/2014/main" val="934693914"/>
                  </a:ext>
                </a:extLst>
              </a:tr>
            </a:tbl>
          </a:graphicData>
        </a:graphic>
      </p:graphicFrame>
    </p:spTree>
    <p:extLst>
      <p:ext uri="{BB962C8B-B14F-4D97-AF65-F5344CB8AC3E}">
        <p14:creationId xmlns:p14="http://schemas.microsoft.com/office/powerpoint/2010/main" val="5478341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6556A1B-6022-964C-A56D-AC5160C70952}"/>
              </a:ext>
            </a:extLst>
          </p:cNvPr>
          <p:cNvSpPr>
            <a:spLocks noGrp="1"/>
          </p:cNvSpPr>
          <p:nvPr>
            <p:ph type="title"/>
          </p:nvPr>
        </p:nvSpPr>
        <p:spPr>
          <a:xfrm>
            <a:off x="0" y="1"/>
            <a:ext cx="9144000" cy="2240782"/>
          </a:xfrm>
          <a:solidFill>
            <a:schemeClr val="tx2">
              <a:lumMod val="60000"/>
              <a:lumOff val="40000"/>
            </a:schemeClr>
          </a:solidFill>
          <a:ln w="19050">
            <a:solidFill>
              <a:schemeClr val="bg1"/>
            </a:solidFill>
          </a:ln>
        </p:spPr>
        <p:txBody>
          <a:bodyPr wrap="square">
            <a:normAutofit/>
          </a:bodyPr>
          <a:lstStyle/>
          <a:p>
            <a:r>
              <a:rPr lang="en-US" b="1" dirty="0">
                <a:solidFill>
                  <a:schemeClr val="bg1"/>
                </a:solidFill>
              </a:rPr>
              <a:t>2. Learning In Action</a:t>
            </a:r>
          </a:p>
        </p:txBody>
      </p:sp>
      <p:sp>
        <p:nvSpPr>
          <p:cNvPr id="4" name="Content Placeholder 2">
            <a:extLst>
              <a:ext uri="{FF2B5EF4-FFF2-40B4-BE49-F238E27FC236}">
                <a16:creationId xmlns:a16="http://schemas.microsoft.com/office/drawing/2014/main" id="{70FDC6ED-E59E-894D-B3D0-00178C18A74B}"/>
              </a:ext>
            </a:extLst>
          </p:cNvPr>
          <p:cNvSpPr txBox="1">
            <a:spLocks noGrp="1"/>
          </p:cNvSpPr>
          <p:nvPr>
            <p:ph idx="1"/>
          </p:nvPr>
        </p:nvSpPr>
        <p:spPr>
          <a:xfrm>
            <a:off x="0" y="2240783"/>
            <a:ext cx="3490721" cy="46172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800" dirty="0">
                <a:solidFill>
                  <a:schemeClr val="bg1"/>
                </a:solidFill>
              </a:rPr>
              <a:t>“I would like [my faculty] to teach me and test me. Give me a small doable specific task and then evaluate me on the spot.” </a:t>
            </a:r>
          </a:p>
          <a:p>
            <a:endParaRPr lang="en-US" sz="1700" dirty="0">
              <a:solidFill>
                <a:schemeClr val="bg1"/>
              </a:solidFill>
            </a:endParaRPr>
          </a:p>
        </p:txBody>
      </p:sp>
      <p:pic>
        <p:nvPicPr>
          <p:cNvPr id="5" name="Picture 4">
            <a:extLst>
              <a:ext uri="{FF2B5EF4-FFF2-40B4-BE49-F238E27FC236}">
                <a16:creationId xmlns:a16="http://schemas.microsoft.com/office/drawing/2014/main" id="{873B4F81-720C-1940-B673-1106D3B2C787}"/>
              </a:ext>
            </a:extLst>
          </p:cNvPr>
          <p:cNvPicPr/>
          <p:nvPr/>
        </p:nvPicPr>
        <p:blipFill>
          <a:blip r:embed="rId3" cstate="screen">
            <a:extLst>
              <a:ext uri="{28A0092B-C50C-407E-A947-70E740481C1C}">
                <a14:useLocalDpi xmlns:a14="http://schemas.microsoft.com/office/drawing/2010/main"/>
              </a:ext>
            </a:extLst>
          </a:blip>
          <a:srcRect/>
          <a:stretch>
            <a:fillRect/>
          </a:stretch>
        </p:blipFill>
        <p:spPr bwMode="auto">
          <a:xfrm>
            <a:off x="3490721" y="2749746"/>
            <a:ext cx="5653279" cy="3463637"/>
          </a:xfrm>
          <a:prstGeom prst="rect">
            <a:avLst/>
          </a:prstGeom>
          <a:noFill/>
        </p:spPr>
      </p:pic>
    </p:spTree>
    <p:extLst>
      <p:ext uri="{BB962C8B-B14F-4D97-AF65-F5344CB8AC3E}">
        <p14:creationId xmlns:p14="http://schemas.microsoft.com/office/powerpoint/2010/main" val="963993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7588" y="2693100"/>
            <a:ext cx="9026411" cy="3997805"/>
          </a:xfrm>
        </p:spPr>
        <p:txBody>
          <a:bodyPr>
            <a:normAutofit/>
          </a:bodyPr>
          <a:lstStyle/>
          <a:p>
            <a:pPr marL="0" indent="0">
              <a:buNone/>
            </a:pPr>
            <a:r>
              <a:rPr lang="en-US" sz="2800" dirty="0"/>
              <a:t>“Let’s go in together. You take the history and I’ll be your scribe.”</a:t>
            </a:r>
          </a:p>
          <a:p>
            <a:pPr marL="0" indent="0">
              <a:buNone/>
            </a:pPr>
            <a:endParaRPr lang="en-US" sz="2800" dirty="0"/>
          </a:p>
          <a:p>
            <a:pPr marL="0" indent="0">
              <a:buNone/>
            </a:pPr>
            <a:r>
              <a:rPr lang="en-US" sz="2800" dirty="0"/>
              <a:t>“I want you to take 10 minutes to interview the patient. I’ll knock on the door and you present what you’ve found.”</a:t>
            </a:r>
          </a:p>
          <a:p>
            <a:pPr marL="0" indent="0">
              <a:buNone/>
            </a:pPr>
            <a:endParaRPr lang="en-US" sz="2800" dirty="0"/>
          </a:p>
          <a:p>
            <a:pPr marL="0" indent="0">
              <a:buNone/>
            </a:pPr>
            <a:r>
              <a:rPr lang="en-US" sz="2800" dirty="0"/>
              <a:t>“I don’t know what the best next step is. Can you look it up and we can talk after I see the next patient by myself?”</a:t>
            </a:r>
          </a:p>
          <a:p>
            <a:pPr marL="0" indent="0">
              <a:buNone/>
            </a:pPr>
            <a:endParaRPr lang="en-US" dirty="0"/>
          </a:p>
        </p:txBody>
      </p:sp>
      <p:pic>
        <p:nvPicPr>
          <p:cNvPr id="4" name="Picture 3"/>
          <p:cNvPicPr>
            <a:picLocks noChangeAspect="1"/>
          </p:cNvPicPr>
          <p:nvPr/>
        </p:nvPicPr>
        <p:blipFill>
          <a:blip r:embed="rId3"/>
          <a:stretch>
            <a:fillRect/>
          </a:stretch>
        </p:blipFill>
        <p:spPr>
          <a:xfrm>
            <a:off x="1669759" y="-97553"/>
            <a:ext cx="5922067" cy="2549779"/>
          </a:xfrm>
          <a:prstGeom prst="rect">
            <a:avLst/>
          </a:prstGeom>
        </p:spPr>
      </p:pic>
    </p:spTree>
    <p:extLst>
      <p:ext uri="{BB962C8B-B14F-4D97-AF65-F5344CB8AC3E}">
        <p14:creationId xmlns:p14="http://schemas.microsoft.com/office/powerpoint/2010/main" val="2547165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B2811-26AD-4643-BF4A-0DBBE3D73485}"/>
              </a:ext>
            </a:extLst>
          </p:cNvPr>
          <p:cNvSpPr>
            <a:spLocks noGrp="1"/>
          </p:cNvSpPr>
          <p:nvPr>
            <p:ph type="title"/>
          </p:nvPr>
        </p:nvSpPr>
        <p:spPr>
          <a:xfrm>
            <a:off x="0" y="347524"/>
            <a:ext cx="9144000" cy="1143000"/>
          </a:xfrm>
        </p:spPr>
        <p:txBody>
          <a:bodyPr>
            <a:normAutofit fontScale="90000"/>
          </a:bodyPr>
          <a:lstStyle/>
          <a:p>
            <a:r>
              <a:rPr lang="en-US" dirty="0"/>
              <a:t>What can we do to help students appreciate the value of Family Medicine? </a:t>
            </a:r>
          </a:p>
        </p:txBody>
      </p:sp>
      <p:sp>
        <p:nvSpPr>
          <p:cNvPr id="3" name="Content Placeholder 2">
            <a:extLst>
              <a:ext uri="{FF2B5EF4-FFF2-40B4-BE49-F238E27FC236}">
                <a16:creationId xmlns:a16="http://schemas.microsoft.com/office/drawing/2014/main" id="{1E701693-D2B3-634F-942A-9737B5B9E68C}"/>
              </a:ext>
            </a:extLst>
          </p:cNvPr>
          <p:cNvSpPr>
            <a:spLocks noGrp="1"/>
          </p:cNvSpPr>
          <p:nvPr>
            <p:ph idx="1"/>
          </p:nvPr>
        </p:nvSpPr>
        <p:spPr>
          <a:xfrm>
            <a:off x="457200" y="2001078"/>
            <a:ext cx="8229600" cy="4856922"/>
          </a:xfrm>
        </p:spPr>
        <p:txBody>
          <a:bodyPr>
            <a:normAutofit fontScale="92500" lnSpcReduction="20000"/>
          </a:bodyPr>
          <a:lstStyle/>
          <a:p>
            <a:pPr>
              <a:spcAft>
                <a:spcPts val="600"/>
              </a:spcAft>
            </a:pPr>
            <a:r>
              <a:rPr lang="en-US" dirty="0"/>
              <a:t>Demonstrate continuity and the joy of relationships with patients </a:t>
            </a:r>
          </a:p>
          <a:p>
            <a:pPr>
              <a:spcAft>
                <a:spcPts val="600"/>
              </a:spcAft>
            </a:pPr>
            <a:r>
              <a:rPr lang="en-US" dirty="0"/>
              <a:t>Demonstrate broad scope of practice and expertise  </a:t>
            </a:r>
          </a:p>
          <a:p>
            <a:pPr>
              <a:spcAft>
                <a:spcPts val="600"/>
              </a:spcAft>
            </a:pPr>
            <a:r>
              <a:rPr lang="en-US" dirty="0"/>
              <a:t>Flexibility to pursue passions in a wide range of patient care without having to do more residency or fellowship</a:t>
            </a:r>
          </a:p>
          <a:p>
            <a:pPr>
              <a:spcAft>
                <a:spcPts val="600"/>
              </a:spcAft>
            </a:pPr>
            <a:r>
              <a:rPr lang="en-US" dirty="0"/>
              <a:t>Community health orientation </a:t>
            </a:r>
          </a:p>
          <a:p>
            <a:pPr>
              <a:spcAft>
                <a:spcPts val="600"/>
              </a:spcAft>
            </a:pPr>
            <a:r>
              <a:rPr lang="en-US" dirty="0"/>
              <a:t>Health and health equity</a:t>
            </a:r>
          </a:p>
          <a:p>
            <a:pPr>
              <a:spcAft>
                <a:spcPts val="600"/>
              </a:spcAft>
            </a:pPr>
            <a:r>
              <a:rPr lang="en-US" dirty="0"/>
              <a:t>Broad sense of wellness and health </a:t>
            </a:r>
          </a:p>
          <a:p>
            <a:endParaRPr lang="en-US" dirty="0"/>
          </a:p>
        </p:txBody>
      </p:sp>
    </p:spTree>
    <p:extLst>
      <p:ext uri="{BB962C8B-B14F-4D97-AF65-F5344CB8AC3E}">
        <p14:creationId xmlns:p14="http://schemas.microsoft.com/office/powerpoint/2010/main" val="31009208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C5C4F-B912-CD4F-B44E-6C35F20DF2A1}"/>
              </a:ext>
            </a:extLst>
          </p:cNvPr>
          <p:cNvSpPr>
            <a:spLocks noGrp="1"/>
          </p:cNvSpPr>
          <p:nvPr>
            <p:ph type="title"/>
          </p:nvPr>
        </p:nvSpPr>
        <p:spPr/>
        <p:txBody>
          <a:bodyPr>
            <a:normAutofit fontScale="90000"/>
          </a:bodyPr>
          <a:lstStyle/>
          <a:p>
            <a:r>
              <a:rPr lang="en-US" dirty="0"/>
              <a:t>Opportunities for Student Continuity</a:t>
            </a:r>
            <a:br>
              <a:rPr lang="en-US" dirty="0"/>
            </a:br>
            <a:r>
              <a:rPr lang="en-US" sz="2000" dirty="0"/>
              <a:t>(AKA ”</a:t>
            </a:r>
            <a:r>
              <a:rPr lang="en-US" sz="2000" i="1" dirty="0"/>
              <a:t>Why Family Medicine is Awesome</a:t>
            </a:r>
            <a:r>
              <a:rPr lang="en-US" sz="2000" dirty="0"/>
              <a:t>” )</a:t>
            </a:r>
            <a:r>
              <a:rPr lang="en-US" dirty="0"/>
              <a:t>	</a:t>
            </a:r>
          </a:p>
        </p:txBody>
      </p:sp>
      <p:sp>
        <p:nvSpPr>
          <p:cNvPr id="3" name="Content Placeholder 2">
            <a:extLst>
              <a:ext uri="{FF2B5EF4-FFF2-40B4-BE49-F238E27FC236}">
                <a16:creationId xmlns:a16="http://schemas.microsoft.com/office/drawing/2014/main" id="{83ACD3FB-388D-5745-A77D-8CC3FAC2F4DF}"/>
              </a:ext>
            </a:extLst>
          </p:cNvPr>
          <p:cNvSpPr>
            <a:spLocks noGrp="1"/>
          </p:cNvSpPr>
          <p:nvPr>
            <p:ph idx="1"/>
          </p:nvPr>
        </p:nvSpPr>
        <p:spPr/>
        <p:txBody>
          <a:bodyPr>
            <a:normAutofit fontScale="92500"/>
          </a:bodyPr>
          <a:lstStyle/>
          <a:p>
            <a:r>
              <a:rPr lang="en-US" dirty="0"/>
              <a:t>Assign students to an OB patient and help the student follow that patient through delivery</a:t>
            </a:r>
          </a:p>
          <a:p>
            <a:r>
              <a:rPr lang="en-US" dirty="0"/>
              <a:t>Schedule follow up visits for days that students will be with you</a:t>
            </a:r>
          </a:p>
          <a:p>
            <a:r>
              <a:rPr lang="en-US" dirty="0"/>
              <a:t>If students sees a patient in hospital, have the student see them for hospital follow up as well</a:t>
            </a:r>
          </a:p>
          <a:p>
            <a:r>
              <a:rPr lang="en-US" dirty="0"/>
              <a:t>Give the students an opportunity to follow patients to specialists, imaging, lab, and therapies</a:t>
            </a:r>
          </a:p>
          <a:p>
            <a:pPr marL="0" indent="0">
              <a:buNone/>
            </a:pPr>
            <a:endParaRPr lang="en-US" dirty="0"/>
          </a:p>
        </p:txBody>
      </p:sp>
    </p:spTree>
    <p:extLst>
      <p:ext uri="{BB962C8B-B14F-4D97-AF65-F5344CB8AC3E}">
        <p14:creationId xmlns:p14="http://schemas.microsoft.com/office/powerpoint/2010/main" val="1214008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A6381-48FE-8741-A7AD-8562CC5384EA}"/>
              </a:ext>
            </a:extLst>
          </p:cNvPr>
          <p:cNvSpPr>
            <a:spLocks noGrp="1"/>
          </p:cNvSpPr>
          <p:nvPr>
            <p:ph type="title"/>
          </p:nvPr>
        </p:nvSpPr>
        <p:spPr>
          <a:xfrm>
            <a:off x="457200" y="274638"/>
            <a:ext cx="8229600" cy="1512598"/>
          </a:xfrm>
        </p:spPr>
        <p:txBody>
          <a:bodyPr>
            <a:normAutofit/>
          </a:bodyPr>
          <a:lstStyle/>
          <a:p>
            <a:r>
              <a:rPr lang="en-US" sz="4800" b="1" dirty="0"/>
              <a:t>3. Documentation</a:t>
            </a:r>
          </a:p>
        </p:txBody>
      </p:sp>
      <p:pic>
        <p:nvPicPr>
          <p:cNvPr id="4" name="Content Placeholder 3">
            <a:extLst>
              <a:ext uri="{FF2B5EF4-FFF2-40B4-BE49-F238E27FC236}">
                <a16:creationId xmlns:a16="http://schemas.microsoft.com/office/drawing/2014/main" id="{15C96833-DE99-A946-A8FD-9F1AA2EEE169}"/>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286000" y="2148681"/>
            <a:ext cx="4572000" cy="3429000"/>
          </a:xfrm>
          <a:prstGeom prst="rect">
            <a:avLst/>
          </a:prstGeom>
        </p:spPr>
      </p:pic>
    </p:spTree>
    <p:extLst>
      <p:ext uri="{BB962C8B-B14F-4D97-AF65-F5344CB8AC3E}">
        <p14:creationId xmlns:p14="http://schemas.microsoft.com/office/powerpoint/2010/main" val="2559231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7BE7E-6436-9A41-8C88-88512F36E633}"/>
              </a:ext>
            </a:extLst>
          </p:cNvPr>
          <p:cNvSpPr>
            <a:spLocks noGrp="1"/>
          </p:cNvSpPr>
          <p:nvPr>
            <p:ph type="title"/>
          </p:nvPr>
        </p:nvSpPr>
        <p:spPr/>
        <p:txBody>
          <a:bodyPr/>
          <a:lstStyle/>
          <a:p>
            <a:r>
              <a:rPr lang="en-US" dirty="0"/>
              <a:t>Thanks to… </a:t>
            </a:r>
          </a:p>
        </p:txBody>
      </p:sp>
      <p:sp>
        <p:nvSpPr>
          <p:cNvPr id="3" name="Content Placeholder 2">
            <a:extLst>
              <a:ext uri="{FF2B5EF4-FFF2-40B4-BE49-F238E27FC236}">
                <a16:creationId xmlns:a16="http://schemas.microsoft.com/office/drawing/2014/main" id="{E2E23BDC-3F9A-0A43-84D8-B0340DA5DB92}"/>
              </a:ext>
            </a:extLst>
          </p:cNvPr>
          <p:cNvSpPr>
            <a:spLocks noGrp="1"/>
          </p:cNvSpPr>
          <p:nvPr>
            <p:ph idx="1"/>
          </p:nvPr>
        </p:nvSpPr>
        <p:spPr/>
        <p:txBody>
          <a:bodyPr/>
          <a:lstStyle/>
          <a:p>
            <a:r>
              <a:rPr lang="en-US" dirty="0"/>
              <a:t>Jeff Haney, MD - WSU</a:t>
            </a:r>
          </a:p>
          <a:p>
            <a:r>
              <a:rPr lang="en-US" dirty="0"/>
              <a:t>Brandon Isaacs, DO – CWFMR </a:t>
            </a:r>
          </a:p>
          <a:p>
            <a:r>
              <a:rPr lang="en-US" dirty="0"/>
              <a:t>Serena Brewer, DO – UW Clinical faculty</a:t>
            </a:r>
          </a:p>
          <a:p>
            <a:endParaRPr lang="en-US" dirty="0"/>
          </a:p>
          <a:p>
            <a:pPr marL="0" indent="0">
              <a:buNone/>
            </a:pPr>
            <a:r>
              <a:rPr lang="en-US" dirty="0"/>
              <a:t>For their contributions to this presentation  </a:t>
            </a:r>
          </a:p>
        </p:txBody>
      </p:sp>
    </p:spTree>
    <p:extLst>
      <p:ext uri="{BB962C8B-B14F-4D97-AF65-F5344CB8AC3E}">
        <p14:creationId xmlns:p14="http://schemas.microsoft.com/office/powerpoint/2010/main" val="3879753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Student Charting</a:t>
            </a: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3200" b="1" dirty="0"/>
              <a:t>Saves time: </a:t>
            </a:r>
            <a:r>
              <a:rPr lang="en-US" sz="3200" dirty="0"/>
              <a:t>15-90 minutes of preceptor charting time</a:t>
            </a:r>
          </a:p>
          <a:p>
            <a:pPr>
              <a:buFont typeface="Wingdings" panose="05000000000000000000" pitchFamily="2" charset="2"/>
              <a:buChar char="§"/>
            </a:pPr>
            <a:r>
              <a:rPr lang="en-US" sz="3200" dirty="0"/>
              <a:t>Students feel part of the team, like their interactions matter</a:t>
            </a:r>
          </a:p>
          <a:p>
            <a:pPr>
              <a:buFont typeface="Wingdings" panose="05000000000000000000" pitchFamily="2" charset="2"/>
              <a:buChar char="§"/>
            </a:pPr>
            <a:r>
              <a:rPr lang="en-US" sz="3200" dirty="0"/>
              <a:t>It helps students understand what is happening and keeps them actively engaged</a:t>
            </a:r>
          </a:p>
          <a:p>
            <a:pPr>
              <a:buFont typeface="Wingdings" panose="05000000000000000000" pitchFamily="2" charset="2"/>
              <a:buChar char="§"/>
            </a:pPr>
            <a:r>
              <a:rPr lang="en-US" sz="3200" dirty="0"/>
              <a:t>It’s a critical skill to learn, prepares for PE part of boards</a:t>
            </a:r>
          </a:p>
        </p:txBody>
      </p:sp>
    </p:spTree>
    <p:extLst>
      <p:ext uri="{BB962C8B-B14F-4D97-AF65-F5344CB8AC3E}">
        <p14:creationId xmlns:p14="http://schemas.microsoft.com/office/powerpoint/2010/main" val="3914536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0"/>
          <p:cNvSpPr txBox="1">
            <a:spLocks noGrp="1"/>
          </p:cNvSpPr>
          <p:nvPr>
            <p:ph type="title"/>
          </p:nvPr>
        </p:nvSpPr>
        <p:spPr>
          <a:xfrm>
            <a:off x="533400" y="838200"/>
            <a:ext cx="85206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Teaching Physician Attestation (MyPhrase) </a:t>
            </a:r>
            <a:endParaRPr dirty="0"/>
          </a:p>
        </p:txBody>
      </p:sp>
      <p:sp>
        <p:nvSpPr>
          <p:cNvPr id="97" name="Google Shape;97;p20"/>
          <p:cNvSpPr txBox="1">
            <a:spLocks noGrp="1"/>
          </p:cNvSpPr>
          <p:nvPr>
            <p:ph type="body" idx="1"/>
          </p:nvPr>
        </p:nvSpPr>
        <p:spPr>
          <a:xfrm>
            <a:off x="311700" y="2285999"/>
            <a:ext cx="8520600" cy="3805833"/>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dirty="0">
                <a:solidFill>
                  <a:srgbClr val="000000"/>
                </a:solidFill>
              </a:rPr>
              <a:t>“</a:t>
            </a:r>
            <a:r>
              <a:rPr lang="en" sz="2400" dirty="0">
                <a:solidFill>
                  <a:schemeClr val="dk1"/>
                </a:solidFill>
                <a:latin typeface="Georgia"/>
                <a:ea typeface="Georgia"/>
                <a:cs typeface="Georgia"/>
                <a:sym typeface="Georgia"/>
              </a:rPr>
              <a:t>I attest that I was physically present with the student, verified all student documentation, and performed (or re-performed) the physical exam and medical decision making. [Attending name].”</a:t>
            </a:r>
            <a:endParaRPr sz="2400" dirty="0">
              <a:solidFill>
                <a:schemeClr val="dk1"/>
              </a:solidFill>
              <a:latin typeface="Georgia"/>
              <a:ea typeface="Georgia"/>
              <a:cs typeface="Georgia"/>
              <a:sym typeface="Georgia"/>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25961427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838200" y="838200"/>
            <a:ext cx="6927300" cy="7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Student MyPhrase</a:t>
            </a:r>
            <a:endParaRPr dirty="0"/>
          </a:p>
        </p:txBody>
      </p:sp>
      <p:sp>
        <p:nvSpPr>
          <p:cNvPr id="103" name="Google Shape;103;p21"/>
          <p:cNvSpPr txBox="1">
            <a:spLocks noGrp="1"/>
          </p:cNvSpPr>
          <p:nvPr>
            <p:ph type="body" idx="1"/>
          </p:nvPr>
        </p:nvSpPr>
        <p:spPr>
          <a:xfrm>
            <a:off x="311700" y="2590799"/>
            <a:ext cx="8520600" cy="3501033"/>
          </a:xfrm>
          <a:prstGeom prst="rect">
            <a:avLst/>
          </a:prstGeom>
        </p:spPr>
        <p:txBody>
          <a:bodyPr spcFirstLastPara="1" wrap="square" lIns="91425" tIns="91425" rIns="91425" bIns="91425" anchor="t" anchorCtr="0">
            <a:noAutofit/>
          </a:bodyPr>
          <a:lstStyle/>
          <a:p>
            <a:pPr marL="0" lvl="0" indent="0" algn="l" rtl="0">
              <a:spcBef>
                <a:spcPts val="700"/>
              </a:spcBef>
              <a:spcAft>
                <a:spcPts val="0"/>
              </a:spcAft>
              <a:buClr>
                <a:schemeClr val="dk1"/>
              </a:buClr>
              <a:buSzPts val="1100"/>
              <a:buFont typeface="Arial"/>
              <a:buNone/>
            </a:pPr>
            <a:r>
              <a:rPr lang="en" sz="2800" dirty="0">
                <a:solidFill>
                  <a:schemeClr val="dk1"/>
                </a:solidFill>
                <a:latin typeface="Georgia"/>
                <a:ea typeface="Georgia"/>
                <a:cs typeface="Georgia"/>
                <a:sym typeface="Georgia"/>
              </a:rPr>
              <a:t>“(Student Doctor’s Name, title, date, and time of entry) documented the following service on behalf of Dr. XXX…”</a:t>
            </a:r>
            <a:endParaRPr sz="2800" dirty="0">
              <a:solidFill>
                <a:schemeClr val="dk1"/>
              </a:solidFill>
              <a:latin typeface="Georgia"/>
              <a:ea typeface="Georgia"/>
              <a:cs typeface="Georgia"/>
              <a:sym typeface="Georgia"/>
            </a:endParaRPr>
          </a:p>
          <a:p>
            <a:pPr marL="0" lvl="0" indent="0" algn="l" rtl="0">
              <a:spcBef>
                <a:spcPts val="0"/>
              </a:spcBef>
              <a:spcAft>
                <a:spcPts val="1600"/>
              </a:spcAft>
              <a:buNone/>
            </a:pPr>
            <a:endParaRPr dirty="0"/>
          </a:p>
        </p:txBody>
      </p:sp>
    </p:spTree>
    <p:extLst>
      <p:ext uri="{BB962C8B-B14F-4D97-AF65-F5344CB8AC3E}">
        <p14:creationId xmlns:p14="http://schemas.microsoft.com/office/powerpoint/2010/main" val="3555704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EDB9B-338C-5044-BAFD-2D62C6292528}"/>
              </a:ext>
            </a:extLst>
          </p:cNvPr>
          <p:cNvSpPr>
            <a:spLocks noGrp="1"/>
          </p:cNvSpPr>
          <p:nvPr>
            <p:ph type="title"/>
          </p:nvPr>
        </p:nvSpPr>
        <p:spPr/>
        <p:txBody>
          <a:bodyPr/>
          <a:lstStyle/>
          <a:p>
            <a:r>
              <a:rPr lang="en-US" dirty="0"/>
              <a:t>Why Let Students Document?	</a:t>
            </a:r>
          </a:p>
        </p:txBody>
      </p:sp>
      <p:sp>
        <p:nvSpPr>
          <p:cNvPr id="3" name="Content Placeholder 2">
            <a:extLst>
              <a:ext uri="{FF2B5EF4-FFF2-40B4-BE49-F238E27FC236}">
                <a16:creationId xmlns:a16="http://schemas.microsoft.com/office/drawing/2014/main" id="{8A1CC53D-A404-8940-9DC7-168DD8AA24DF}"/>
              </a:ext>
            </a:extLst>
          </p:cNvPr>
          <p:cNvSpPr>
            <a:spLocks noGrp="1"/>
          </p:cNvSpPr>
          <p:nvPr>
            <p:ph idx="1"/>
          </p:nvPr>
        </p:nvSpPr>
        <p:spPr/>
        <p:txBody>
          <a:bodyPr/>
          <a:lstStyle/>
          <a:p>
            <a:r>
              <a:rPr lang="en-US" dirty="0"/>
              <a:t>Students like being part of the team</a:t>
            </a:r>
          </a:p>
          <a:p>
            <a:r>
              <a:rPr lang="en-US" dirty="0"/>
              <a:t>Preceptors feel that it saves them time</a:t>
            </a:r>
          </a:p>
          <a:p>
            <a:r>
              <a:rPr lang="en-US" dirty="0"/>
              <a:t>Allows real-time evaluation of students’ clinical thinking</a:t>
            </a:r>
          </a:p>
          <a:p>
            <a:r>
              <a:rPr lang="en-US" dirty="0"/>
              <a:t>Trains student for future practice </a:t>
            </a:r>
          </a:p>
          <a:p>
            <a:r>
              <a:rPr lang="en-US" dirty="0"/>
              <a:t>CMS allows it </a:t>
            </a:r>
          </a:p>
        </p:txBody>
      </p:sp>
    </p:spTree>
    <p:extLst>
      <p:ext uri="{BB962C8B-B14F-4D97-AF65-F5344CB8AC3E}">
        <p14:creationId xmlns:p14="http://schemas.microsoft.com/office/powerpoint/2010/main" val="362417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69FF5-9CD9-714B-B38F-7B1E6C559002}"/>
              </a:ext>
            </a:extLst>
          </p:cNvPr>
          <p:cNvSpPr>
            <a:spLocks noGrp="1"/>
          </p:cNvSpPr>
          <p:nvPr>
            <p:ph type="title"/>
          </p:nvPr>
        </p:nvSpPr>
        <p:spPr/>
        <p:txBody>
          <a:bodyPr>
            <a:normAutofit/>
          </a:bodyPr>
          <a:lstStyle/>
          <a:p>
            <a:r>
              <a:rPr lang="en-US" dirty="0"/>
              <a:t>CMS Documentation Update </a:t>
            </a:r>
          </a:p>
        </p:txBody>
      </p:sp>
      <p:sp>
        <p:nvSpPr>
          <p:cNvPr id="3" name="Content Placeholder 2">
            <a:extLst>
              <a:ext uri="{FF2B5EF4-FFF2-40B4-BE49-F238E27FC236}">
                <a16:creationId xmlns:a16="http://schemas.microsoft.com/office/drawing/2014/main" id="{8153C0E8-F50E-7C4E-8FC6-D659F8C26B59}"/>
              </a:ext>
            </a:extLst>
          </p:cNvPr>
          <p:cNvSpPr>
            <a:spLocks noGrp="1"/>
          </p:cNvSpPr>
          <p:nvPr>
            <p:ph idx="1"/>
          </p:nvPr>
        </p:nvSpPr>
        <p:spPr/>
        <p:txBody>
          <a:bodyPr>
            <a:normAutofit/>
          </a:bodyPr>
          <a:lstStyle/>
          <a:p>
            <a:r>
              <a:rPr lang="en-US" dirty="0"/>
              <a:t>CMS continues to pay only for those services provided by the Teaching Physician, but </a:t>
            </a:r>
            <a:r>
              <a:rPr lang="en-US" i="1" dirty="0">
                <a:solidFill>
                  <a:srgbClr val="FF0000"/>
                </a:solidFill>
              </a:rPr>
              <a:t>after</a:t>
            </a:r>
            <a:r>
              <a:rPr lang="en-US" dirty="0">
                <a:solidFill>
                  <a:srgbClr val="FF0000"/>
                </a:solidFill>
              </a:rPr>
              <a:t> </a:t>
            </a:r>
            <a:r>
              <a:rPr lang="en-US" i="1" dirty="0">
                <a:solidFill>
                  <a:srgbClr val="FF0000"/>
                </a:solidFill>
              </a:rPr>
              <a:t>verifying the history of present illness and re-performing the exam and medical decision making, the teaching physician may now verify and attest to the medical student’s documentation without having to re-document the findings</a:t>
            </a:r>
            <a:endParaRPr lang="en-US" dirty="0">
              <a:solidFill>
                <a:srgbClr val="FF0000"/>
              </a:solidFill>
            </a:endParaRPr>
          </a:p>
        </p:txBody>
      </p:sp>
    </p:spTree>
    <p:extLst>
      <p:ext uri="{BB962C8B-B14F-4D97-AF65-F5344CB8AC3E}">
        <p14:creationId xmlns:p14="http://schemas.microsoft.com/office/powerpoint/2010/main" val="3255843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1809F-DD9D-5249-87E7-38C397A94692}"/>
              </a:ext>
            </a:extLst>
          </p:cNvPr>
          <p:cNvSpPr>
            <a:spLocks noGrp="1"/>
          </p:cNvSpPr>
          <p:nvPr>
            <p:ph type="title"/>
          </p:nvPr>
        </p:nvSpPr>
        <p:spPr/>
        <p:txBody>
          <a:bodyPr/>
          <a:lstStyle/>
          <a:p>
            <a:r>
              <a:rPr lang="en-US" b="1" dirty="0"/>
              <a:t>4. Teaching and Feedback</a:t>
            </a:r>
          </a:p>
        </p:txBody>
      </p:sp>
      <p:sp>
        <p:nvSpPr>
          <p:cNvPr id="3" name="Content Placeholder 2">
            <a:extLst>
              <a:ext uri="{FF2B5EF4-FFF2-40B4-BE49-F238E27FC236}">
                <a16:creationId xmlns:a16="http://schemas.microsoft.com/office/drawing/2014/main" id="{6173A00B-3886-5047-A940-BCF87408F18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78623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are barriers to teaching?</a:t>
            </a:r>
          </a:p>
        </p:txBody>
      </p:sp>
      <p:pic>
        <p:nvPicPr>
          <p:cNvPr id="4" name="Content Placeholder 3" descr="barrier-to-communication-in-counselling.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43493" y="2276872"/>
            <a:ext cx="7215694" cy="3555757"/>
          </a:xfrm>
        </p:spPr>
      </p:pic>
    </p:spTree>
    <p:extLst>
      <p:ext uri="{BB962C8B-B14F-4D97-AF65-F5344CB8AC3E}">
        <p14:creationId xmlns:p14="http://schemas.microsoft.com/office/powerpoint/2010/main" val="6825887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One Minute Preceptor (OMP)?</a:t>
            </a:r>
          </a:p>
        </p:txBody>
      </p:sp>
      <p:sp>
        <p:nvSpPr>
          <p:cNvPr id="3" name="Content Placeholder 2"/>
          <p:cNvSpPr>
            <a:spLocks noGrp="1"/>
          </p:cNvSpPr>
          <p:nvPr>
            <p:ph idx="1"/>
          </p:nvPr>
        </p:nvSpPr>
        <p:spPr/>
        <p:txBody>
          <a:bodyPr>
            <a:normAutofit/>
          </a:bodyPr>
          <a:lstStyle/>
          <a:p>
            <a:r>
              <a:rPr lang="en-US" dirty="0"/>
              <a:t>Get a commitment</a:t>
            </a:r>
          </a:p>
          <a:p>
            <a:r>
              <a:rPr lang="en-US" dirty="0"/>
              <a:t>Probe for supporting evidence</a:t>
            </a:r>
          </a:p>
          <a:p>
            <a:r>
              <a:rPr lang="en-US" dirty="0"/>
              <a:t>Teach general rules</a:t>
            </a:r>
          </a:p>
          <a:p>
            <a:r>
              <a:rPr lang="en-US" dirty="0"/>
              <a:t>Reinforce what is right</a:t>
            </a:r>
          </a:p>
          <a:p>
            <a:r>
              <a:rPr lang="en-US" dirty="0"/>
              <a:t>Correct mistakes</a:t>
            </a:r>
          </a:p>
        </p:txBody>
      </p:sp>
      <p:pic>
        <p:nvPicPr>
          <p:cNvPr id="4" name="Picture 3" descr="countdown-clock.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3212976"/>
            <a:ext cx="3360373" cy="2016224"/>
          </a:xfrm>
          <a:prstGeom prst="rect">
            <a:avLst/>
          </a:prstGeom>
        </p:spPr>
      </p:pic>
      <p:sp>
        <p:nvSpPr>
          <p:cNvPr id="5" name="TextBox 4"/>
          <p:cNvSpPr txBox="1"/>
          <p:nvPr/>
        </p:nvSpPr>
        <p:spPr>
          <a:xfrm>
            <a:off x="971601" y="5733256"/>
            <a:ext cx="7128792" cy="523220"/>
          </a:xfrm>
          <a:prstGeom prst="rect">
            <a:avLst/>
          </a:prstGeom>
          <a:noFill/>
        </p:spPr>
        <p:txBody>
          <a:bodyPr wrap="square" rtlCol="0">
            <a:spAutoFit/>
          </a:bodyPr>
          <a:lstStyle/>
          <a:p>
            <a:pPr marL="0" lvl="1" algn="l"/>
            <a:r>
              <a:rPr lang="en-US" altLang="ko-KR" sz="1400" dirty="0" err="1">
                <a:solidFill>
                  <a:srgbClr val="000000"/>
                </a:solidFill>
                <a:latin typeface="Times New Roman" charset="0"/>
              </a:rPr>
              <a:t>Neher</a:t>
            </a:r>
            <a:r>
              <a:rPr lang="en-US" altLang="ko-KR" sz="1400" dirty="0">
                <a:solidFill>
                  <a:srgbClr val="000000"/>
                </a:solidFill>
                <a:latin typeface="Times New Roman" charset="0"/>
              </a:rPr>
              <a:t>, et al. A Five-Step "</a:t>
            </a:r>
            <a:r>
              <a:rPr lang="en-US" altLang="ko-KR" sz="1400" dirty="0" err="1">
                <a:solidFill>
                  <a:srgbClr val="000000"/>
                </a:solidFill>
                <a:latin typeface="Times New Roman" charset="0"/>
              </a:rPr>
              <a:t>Microskills</a:t>
            </a:r>
            <a:r>
              <a:rPr lang="en-US" altLang="ko-KR" sz="1400" dirty="0">
                <a:solidFill>
                  <a:srgbClr val="000000"/>
                </a:solidFill>
                <a:latin typeface="Times New Roman" charset="0"/>
              </a:rPr>
              <a:t>" Model of  Clinical Teaching.  Journal of the American Board of Family Medicine. 5:419-424, 1992.</a:t>
            </a:r>
            <a:endParaRPr lang="ko-KR" altLang="en-US" sz="1400" dirty="0">
              <a:latin typeface="Times New Roman" charset="0"/>
            </a:endParaRPr>
          </a:p>
        </p:txBody>
      </p:sp>
    </p:spTree>
    <p:extLst>
      <p:ext uri="{BB962C8B-B14F-4D97-AF65-F5344CB8AC3E}">
        <p14:creationId xmlns:p14="http://schemas.microsoft.com/office/powerpoint/2010/main" val="9249868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OMP?</a:t>
            </a:r>
          </a:p>
        </p:txBody>
      </p:sp>
      <p:sp>
        <p:nvSpPr>
          <p:cNvPr id="4" name="TextBox 3"/>
          <p:cNvSpPr txBox="1"/>
          <p:nvPr/>
        </p:nvSpPr>
        <p:spPr>
          <a:xfrm>
            <a:off x="642053" y="5622776"/>
            <a:ext cx="7416824" cy="830997"/>
          </a:xfrm>
          <a:prstGeom prst="rect">
            <a:avLst/>
          </a:prstGeom>
          <a:noFill/>
        </p:spPr>
        <p:txBody>
          <a:bodyPr wrap="square" rtlCol="0">
            <a:spAutoFit/>
          </a:bodyPr>
          <a:lstStyle/>
          <a:p>
            <a:pPr lvl="1"/>
            <a:r>
              <a:rPr lang="en-US" altLang="ko-KR" sz="1200" dirty="0">
                <a:solidFill>
                  <a:srgbClr val="000000"/>
                </a:solidFill>
                <a:latin typeface="Times New Roman" charset="0"/>
              </a:rPr>
              <a:t>Salerno et al. Faculty Development Seminars Based on the One-Minute Preceptor Improve Feedback in the Ambulatory Setting. JGIM. 17 (10) :779-787. 2002.</a:t>
            </a:r>
            <a:endParaRPr lang="en-US" altLang="ko-KR" sz="1200" dirty="0">
              <a:latin typeface="Times New Roman" charset="0"/>
            </a:endParaRPr>
          </a:p>
          <a:p>
            <a:pPr lvl="1"/>
            <a:r>
              <a:rPr lang="en-US" altLang="ko-KR" sz="1200" dirty="0" err="1">
                <a:solidFill>
                  <a:srgbClr val="000000"/>
                </a:solidFill>
                <a:latin typeface="Times New Roman" charset="0"/>
              </a:rPr>
              <a:t>Aagaard</a:t>
            </a:r>
            <a:r>
              <a:rPr lang="en-US" altLang="ko-KR" sz="1200" dirty="0">
                <a:solidFill>
                  <a:srgbClr val="000000"/>
                </a:solidFill>
                <a:latin typeface="Times New Roman" charset="0"/>
              </a:rPr>
              <a:t>, et al. Effectiveness of the One-Minute Preceptor Model for Diagnosing the Patient and the Learner: Proof of Concept. Academic Medicine. 79 (1): 42-49. 2004.</a:t>
            </a:r>
            <a:endParaRPr lang="ko-KR" altLang="en-US" sz="1200" dirty="0">
              <a:latin typeface="Times New Roman" charset="0"/>
            </a:endParaRPr>
          </a:p>
        </p:txBody>
      </p:sp>
      <p:pic>
        <p:nvPicPr>
          <p:cNvPr id="5" name="Picture 4" descr="marathon_wheelchair.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4612" y="44624"/>
            <a:ext cx="2376264" cy="1728192"/>
          </a:xfrm>
          <a:prstGeom prst="rect">
            <a:avLst/>
          </a:prstGeom>
        </p:spPr>
      </p:pic>
      <p:sp>
        <p:nvSpPr>
          <p:cNvPr id="3" name="Content Placeholder 2"/>
          <p:cNvSpPr>
            <a:spLocks noGrp="1"/>
          </p:cNvSpPr>
          <p:nvPr>
            <p:ph idx="1"/>
          </p:nvPr>
        </p:nvSpPr>
        <p:spPr>
          <a:xfrm>
            <a:off x="457200" y="2002830"/>
            <a:ext cx="8229600" cy="3236843"/>
          </a:xfrm>
        </p:spPr>
        <p:txBody>
          <a:bodyPr>
            <a:normAutofit/>
          </a:bodyPr>
          <a:lstStyle/>
          <a:p>
            <a:r>
              <a:rPr lang="en-US" dirty="0"/>
              <a:t>Condensed way to streamline assessments, instructions, and feedback</a:t>
            </a:r>
          </a:p>
          <a:p>
            <a:r>
              <a:rPr lang="en-US" dirty="0"/>
              <a:t>Saves time when a full case presentation is not necessary</a:t>
            </a:r>
          </a:p>
          <a:p>
            <a:r>
              <a:rPr lang="en-US" dirty="0"/>
              <a:t>Using OMP improves the quality of feedback in ambulatory settings</a:t>
            </a:r>
          </a:p>
          <a:p>
            <a:pPr marL="68580" indent="0">
              <a:buNone/>
            </a:pPr>
            <a:endParaRPr lang="en-US" dirty="0"/>
          </a:p>
        </p:txBody>
      </p:sp>
    </p:spTree>
    <p:extLst>
      <p:ext uri="{BB962C8B-B14F-4D97-AF65-F5344CB8AC3E}">
        <p14:creationId xmlns:p14="http://schemas.microsoft.com/office/powerpoint/2010/main" val="1042302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8198"/>
          </a:xfrm>
        </p:spPr>
        <p:txBody>
          <a:bodyPr>
            <a:normAutofit fontScale="90000"/>
          </a:bodyPr>
          <a:lstStyle/>
          <a:p>
            <a:r>
              <a:rPr lang="en-US" dirty="0"/>
              <a:t>The What If Model</a:t>
            </a:r>
          </a:p>
        </p:txBody>
      </p:sp>
      <p:sp>
        <p:nvSpPr>
          <p:cNvPr id="3" name="Content Placeholder 2"/>
          <p:cNvSpPr>
            <a:spLocks noGrp="1"/>
          </p:cNvSpPr>
          <p:nvPr>
            <p:ph idx="1"/>
          </p:nvPr>
        </p:nvSpPr>
        <p:spPr>
          <a:xfrm>
            <a:off x="457200" y="976745"/>
            <a:ext cx="8229600" cy="5569527"/>
          </a:xfrm>
        </p:spPr>
        <p:txBody>
          <a:bodyPr>
            <a:normAutofit fontScale="92500" lnSpcReduction="10000"/>
          </a:bodyPr>
          <a:lstStyle/>
          <a:p>
            <a:r>
              <a:rPr lang="en-US" dirty="0"/>
              <a:t>helps learners develop critical thinking skills </a:t>
            </a:r>
          </a:p>
          <a:p>
            <a:r>
              <a:rPr lang="en-US" dirty="0"/>
              <a:t>simply ask “What if…” questions after a learner has presented a patient case and outlined an appropriate plan</a:t>
            </a:r>
          </a:p>
          <a:p>
            <a:r>
              <a:rPr lang="en-US" dirty="0"/>
              <a:t>Use following presentations of common conditions to change the situation and assess clinical reasoning and knowledge.</a:t>
            </a:r>
          </a:p>
          <a:p>
            <a:r>
              <a:rPr lang="en-US" dirty="0"/>
              <a:t>With more experienced learners, ask a series of questions: </a:t>
            </a:r>
          </a:p>
          <a:p>
            <a:pPr lvl="1"/>
            <a:r>
              <a:rPr lang="en-US" dirty="0"/>
              <a:t>What if the patient was pregnant?</a:t>
            </a:r>
          </a:p>
          <a:p>
            <a:pPr lvl="1"/>
            <a:r>
              <a:rPr lang="en-US" dirty="0"/>
              <a:t>What if the patient had a history of heart disease?</a:t>
            </a:r>
          </a:p>
          <a:p>
            <a:pPr lvl="1"/>
            <a:r>
              <a:rPr lang="en-US" dirty="0"/>
              <a:t>What if the patient is on medication for hypertension?</a:t>
            </a:r>
          </a:p>
          <a:p>
            <a:endParaRPr lang="en-US" dirty="0"/>
          </a:p>
        </p:txBody>
      </p:sp>
    </p:spTree>
    <p:extLst>
      <p:ext uri="{BB962C8B-B14F-4D97-AF65-F5344CB8AC3E}">
        <p14:creationId xmlns:p14="http://schemas.microsoft.com/office/powerpoint/2010/main" val="108884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normAutofit lnSpcReduction="10000"/>
          </a:bodyPr>
          <a:lstStyle/>
          <a:p>
            <a:r>
              <a:rPr lang="en-US" dirty="0"/>
              <a:t>Utilize a tool for setting </a:t>
            </a:r>
            <a:r>
              <a:rPr lang="en-US" dirty="0">
                <a:solidFill>
                  <a:srgbClr val="FF0000"/>
                </a:solidFill>
              </a:rPr>
              <a:t>goals and expectations</a:t>
            </a:r>
          </a:p>
          <a:p>
            <a:r>
              <a:rPr lang="en-US" dirty="0"/>
              <a:t>Describe best practices for the </a:t>
            </a:r>
            <a:r>
              <a:rPr lang="en-US" dirty="0">
                <a:solidFill>
                  <a:srgbClr val="FF0000"/>
                </a:solidFill>
              </a:rPr>
              <a:t>pre-clinic huddle </a:t>
            </a:r>
            <a:r>
              <a:rPr lang="en-US" dirty="0"/>
              <a:t>for clinical student teaching</a:t>
            </a:r>
          </a:p>
          <a:p>
            <a:r>
              <a:rPr lang="en-US" dirty="0"/>
              <a:t>Describe strategies for </a:t>
            </a:r>
            <a:r>
              <a:rPr lang="en-US" dirty="0">
                <a:solidFill>
                  <a:srgbClr val="FF0000"/>
                </a:solidFill>
              </a:rPr>
              <a:t>student scheduling</a:t>
            </a:r>
          </a:p>
          <a:p>
            <a:r>
              <a:rPr lang="en-US" dirty="0">
                <a:effectLst/>
              </a:rPr>
              <a:t>Describe workflows for using </a:t>
            </a:r>
            <a:r>
              <a:rPr lang="en-US" dirty="0">
                <a:solidFill>
                  <a:srgbClr val="FF0000"/>
                </a:solidFill>
                <a:effectLst/>
              </a:rPr>
              <a:t>medical student documentation</a:t>
            </a:r>
            <a:r>
              <a:rPr lang="en-US" dirty="0">
                <a:effectLst/>
              </a:rPr>
              <a:t> within the CMS guidelines</a:t>
            </a:r>
          </a:p>
          <a:p>
            <a:r>
              <a:rPr lang="en-US" dirty="0">
                <a:effectLst/>
              </a:rPr>
              <a:t>Demonstrate at least one method of in-the-moment feedback </a:t>
            </a:r>
            <a:r>
              <a:rPr lang="en-US" dirty="0">
                <a:solidFill>
                  <a:srgbClr val="FF0000"/>
                </a:solidFill>
                <a:effectLst/>
              </a:rPr>
              <a:t>Ask-Te</a:t>
            </a:r>
            <a:r>
              <a:rPr lang="en-US" dirty="0">
                <a:solidFill>
                  <a:srgbClr val="FF0000"/>
                </a:solidFill>
              </a:rPr>
              <a:t>ll-Ask </a:t>
            </a:r>
            <a:r>
              <a:rPr lang="en-US" dirty="0"/>
              <a:t>or</a:t>
            </a:r>
            <a:r>
              <a:rPr lang="en-US" dirty="0">
                <a:solidFill>
                  <a:srgbClr val="FF0000"/>
                </a:solidFill>
              </a:rPr>
              <a:t> 1-Minute Preceptor</a:t>
            </a:r>
            <a:endParaRPr lang="en-US" dirty="0">
              <a:effectLst/>
            </a:endParaRPr>
          </a:p>
        </p:txBody>
      </p:sp>
    </p:spTree>
    <p:extLst>
      <p:ext uri="{BB962C8B-B14F-4D97-AF65-F5344CB8AC3E}">
        <p14:creationId xmlns:p14="http://schemas.microsoft.com/office/powerpoint/2010/main" val="1448377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rcRect l="-31999" r="-31999"/>
          <a:stretch>
            <a:fillRect/>
          </a:stretch>
        </p:blipFill>
        <p:spPr>
          <a:xfrm>
            <a:off x="-828759" y="429411"/>
            <a:ext cx="11008233" cy="6054104"/>
          </a:xfrm>
        </p:spPr>
      </p:pic>
      <p:sp>
        <p:nvSpPr>
          <p:cNvPr id="5" name="TextBox 4"/>
          <p:cNvSpPr txBox="1"/>
          <p:nvPr/>
        </p:nvSpPr>
        <p:spPr>
          <a:xfrm>
            <a:off x="840618" y="6066584"/>
            <a:ext cx="7656928" cy="584776"/>
          </a:xfrm>
          <a:prstGeom prst="rect">
            <a:avLst/>
          </a:prstGeom>
          <a:noFill/>
        </p:spPr>
        <p:txBody>
          <a:bodyPr wrap="square" rtlCol="0">
            <a:spAutoFit/>
          </a:bodyPr>
          <a:lstStyle/>
          <a:p>
            <a:r>
              <a:rPr lang="en-US" sz="3200" dirty="0"/>
              <a:t>Choose the method that works best for you! </a:t>
            </a:r>
          </a:p>
        </p:txBody>
      </p:sp>
    </p:spTree>
    <p:extLst>
      <p:ext uri="{BB962C8B-B14F-4D97-AF65-F5344CB8AC3E}">
        <p14:creationId xmlns:p14="http://schemas.microsoft.com/office/powerpoint/2010/main" val="60736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descr="GBS-meme.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182473"/>
            <a:ext cx="9157933" cy="5141295"/>
          </a:xfrm>
          <a:prstGeom prst="rect">
            <a:avLst/>
          </a:prstGeom>
        </p:spPr>
      </p:pic>
    </p:spTree>
    <p:extLst>
      <p:ext uri="{BB962C8B-B14F-4D97-AF65-F5344CB8AC3E}">
        <p14:creationId xmlns:p14="http://schemas.microsoft.com/office/powerpoint/2010/main" val="187352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Ask-Tell-Ask</a:t>
            </a:r>
          </a:p>
        </p:txBody>
      </p:sp>
      <p:sp>
        <p:nvSpPr>
          <p:cNvPr id="3" name="Content Placeholder 2"/>
          <p:cNvSpPr>
            <a:spLocks noGrp="1"/>
          </p:cNvSpPr>
          <p:nvPr>
            <p:ph idx="1"/>
          </p:nvPr>
        </p:nvSpPr>
        <p:spPr/>
        <p:txBody>
          <a:bodyPr>
            <a:normAutofit fontScale="77500" lnSpcReduction="20000"/>
          </a:bodyPr>
          <a:lstStyle/>
          <a:p>
            <a:r>
              <a:rPr lang="en-US" dirty="0"/>
              <a:t>Ask the trainee to assess his/her own performance</a:t>
            </a:r>
          </a:p>
          <a:p>
            <a:pPr lvl="1"/>
            <a:r>
              <a:rPr lang="en-US" dirty="0"/>
              <a:t>What went well? What areas need improvement?</a:t>
            </a:r>
          </a:p>
          <a:p>
            <a:r>
              <a:rPr lang="en-US" dirty="0"/>
              <a:t>Tell</a:t>
            </a:r>
          </a:p>
          <a:p>
            <a:pPr lvl="1"/>
            <a:r>
              <a:rPr lang="en-US" dirty="0"/>
              <a:t>Share your impression of positive behaviors and areas of concern</a:t>
            </a:r>
          </a:p>
          <a:p>
            <a:pPr lvl="1"/>
            <a:r>
              <a:rPr lang="en-US" dirty="0"/>
              <a:t>Provide suggestions for problem solving</a:t>
            </a:r>
          </a:p>
          <a:p>
            <a:r>
              <a:rPr lang="en-US" dirty="0"/>
              <a:t>Ask</a:t>
            </a:r>
          </a:p>
          <a:p>
            <a:pPr lvl="1"/>
            <a:r>
              <a:rPr lang="en-US" dirty="0"/>
              <a:t>Ask what areas could be improved</a:t>
            </a:r>
          </a:p>
          <a:p>
            <a:pPr lvl="1"/>
            <a:r>
              <a:rPr lang="en-US" dirty="0"/>
              <a:t>Allow the trainee to develop a specific plan for improvement</a:t>
            </a:r>
          </a:p>
          <a:p>
            <a:r>
              <a:rPr lang="en-US" dirty="0"/>
              <a:t>Add</a:t>
            </a:r>
          </a:p>
          <a:p>
            <a:pPr lvl="1"/>
            <a:r>
              <a:rPr lang="en-US" dirty="0"/>
              <a:t>Add any other things you think could be improved</a:t>
            </a:r>
          </a:p>
          <a:p>
            <a:pPr lvl="1"/>
            <a:r>
              <a:rPr lang="en-US" dirty="0"/>
              <a:t>Summarize the positives and areas for future growth</a:t>
            </a:r>
          </a:p>
          <a:p>
            <a:endParaRPr lang="en-US" dirty="0"/>
          </a:p>
        </p:txBody>
      </p:sp>
    </p:spTree>
    <p:extLst>
      <p:ext uri="{BB962C8B-B14F-4D97-AF65-F5344CB8AC3E}">
        <p14:creationId xmlns:p14="http://schemas.microsoft.com/office/powerpoint/2010/main" val="1092835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Ask-Tell-Ask</a:t>
            </a:r>
          </a:p>
        </p:txBody>
      </p:sp>
      <p:sp>
        <p:nvSpPr>
          <p:cNvPr id="3" name="Content Placeholder 2"/>
          <p:cNvSpPr>
            <a:spLocks noGrp="1"/>
          </p:cNvSpPr>
          <p:nvPr>
            <p:ph idx="1"/>
          </p:nvPr>
        </p:nvSpPr>
        <p:spPr/>
        <p:txBody>
          <a:bodyPr/>
          <a:lstStyle/>
          <a:p>
            <a:pPr marL="0" indent="0" algn="ctr">
              <a:buNone/>
            </a:pPr>
            <a:r>
              <a:rPr lang="en-US" sz="2800" u="sng" dirty="0">
                <a:hlinkClick r:id="rId3"/>
              </a:rPr>
              <a:t>https://www.youtube.com/watch?v=SYXgMobMU8U</a:t>
            </a:r>
            <a:endParaRPr lang="en-US" sz="2800" u="sng" dirty="0"/>
          </a:p>
          <a:p>
            <a:pPr marL="0" indent="0" algn="ctr">
              <a:buNone/>
            </a:pPr>
            <a:r>
              <a:rPr lang="en-US" sz="2800" dirty="0"/>
              <a:t>(or google “Ask-Tell-Ask Columbia” </a:t>
            </a:r>
          </a:p>
          <a:p>
            <a:pPr marL="0" indent="0" algn="ctr">
              <a:buNone/>
            </a:pPr>
            <a:r>
              <a:rPr lang="en-US" sz="2800" dirty="0"/>
              <a:t>and click the </a:t>
            </a:r>
            <a:r>
              <a:rPr lang="en-US" sz="2800" dirty="0" err="1"/>
              <a:t>youtube</a:t>
            </a:r>
            <a:r>
              <a:rPr lang="en-US" sz="2800" dirty="0"/>
              <a:t> link)</a:t>
            </a:r>
          </a:p>
          <a:p>
            <a:pPr marL="0" indent="0">
              <a:buNone/>
            </a:pPr>
            <a:endParaRPr lang="en-US" dirty="0"/>
          </a:p>
        </p:txBody>
      </p:sp>
    </p:spTree>
    <p:extLst>
      <p:ext uri="{BB962C8B-B14F-4D97-AF65-F5344CB8AC3E}">
        <p14:creationId xmlns:p14="http://schemas.microsoft.com/office/powerpoint/2010/main" val="2140352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43DB4B4-5D9C-384E-91B3-0EFEB6AA005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10"/>
            <a:ext cx="9143980" cy="3753995"/>
          </a:xfrm>
          <a:prstGeom prst="rect">
            <a:avLst/>
          </a:prstGeom>
        </p:spPr>
      </p:pic>
      <p:pic>
        <p:nvPicPr>
          <p:cNvPr id="9" name="Picture 8">
            <a:extLst>
              <a:ext uri="{FF2B5EF4-FFF2-40B4-BE49-F238E27FC236}">
                <a16:creationId xmlns:a16="http://schemas.microsoft.com/office/drawing/2014/main" id="{EE09A529-E47C-4634-BB98-0A9526C372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Oval 10">
            <a:extLst>
              <a:ext uri="{FF2B5EF4-FFF2-40B4-BE49-F238E27FC236}">
                <a16:creationId xmlns:a16="http://schemas.microsoft.com/office/drawing/2014/main" id="{569C1A01-6FB5-43CE-ADCC-936728ACAC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200" y="4388303"/>
            <a:ext cx="618067" cy="70298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568AFC-72F3-9346-B05F-2A93D7E75511}"/>
              </a:ext>
            </a:extLst>
          </p:cNvPr>
          <p:cNvSpPr>
            <a:spLocks noGrp="1"/>
          </p:cNvSpPr>
          <p:nvPr>
            <p:ph idx="1"/>
          </p:nvPr>
        </p:nvSpPr>
        <p:spPr>
          <a:xfrm>
            <a:off x="1484244" y="3796067"/>
            <a:ext cx="6567556" cy="2787295"/>
          </a:xfrm>
        </p:spPr>
        <p:txBody>
          <a:bodyPr anchor="ctr">
            <a:noAutofit/>
          </a:bodyPr>
          <a:lstStyle/>
          <a:p>
            <a:r>
              <a:rPr lang="en-US" dirty="0">
                <a:solidFill>
                  <a:srgbClr val="000000"/>
                </a:solidFill>
              </a:rPr>
              <a:t>Teaching Physician</a:t>
            </a:r>
          </a:p>
          <a:p>
            <a:r>
              <a:rPr lang="en-US" dirty="0">
                <a:solidFill>
                  <a:srgbClr val="000000"/>
                </a:solidFill>
              </a:rPr>
              <a:t>Library Access</a:t>
            </a:r>
          </a:p>
          <a:p>
            <a:r>
              <a:rPr lang="en-US" dirty="0">
                <a:solidFill>
                  <a:srgbClr val="000000"/>
                </a:solidFill>
              </a:rPr>
              <a:t>Academic Title</a:t>
            </a:r>
          </a:p>
          <a:p>
            <a:r>
              <a:rPr lang="en-US" dirty="0">
                <a:solidFill>
                  <a:srgbClr val="000000"/>
                </a:solidFill>
              </a:rPr>
              <a:t>And this just in </a:t>
            </a:r>
            <a:r>
              <a:rPr lang="en-US" b="1" dirty="0">
                <a:solidFill>
                  <a:srgbClr val="000000"/>
                </a:solidFill>
              </a:rPr>
              <a:t>ABFM part IV credit</a:t>
            </a:r>
          </a:p>
        </p:txBody>
      </p:sp>
      <p:sp>
        <p:nvSpPr>
          <p:cNvPr id="5" name="Title 4">
            <a:extLst>
              <a:ext uri="{FF2B5EF4-FFF2-40B4-BE49-F238E27FC236}">
                <a16:creationId xmlns:a16="http://schemas.microsoft.com/office/drawing/2014/main" id="{84F7E5AD-0FAF-C541-8931-C010B16E1E1D}"/>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9424415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AD3A-EAC5-A245-8D7B-CA79D9383264}"/>
              </a:ext>
            </a:extLst>
          </p:cNvPr>
          <p:cNvSpPr>
            <a:spLocks noGrp="1"/>
          </p:cNvSpPr>
          <p:nvPr>
            <p:ph type="title"/>
          </p:nvPr>
        </p:nvSpPr>
        <p:spPr/>
        <p:txBody>
          <a:bodyPr/>
          <a:lstStyle/>
          <a:p>
            <a:r>
              <a:rPr lang="en-US" dirty="0"/>
              <a:t>https://</a:t>
            </a:r>
            <a:r>
              <a:rPr lang="en-US" dirty="0" err="1"/>
              <a:t>itconnect.uw.edu</a:t>
            </a:r>
            <a:r>
              <a:rPr lang="en-US" dirty="0"/>
              <a:t>/</a:t>
            </a:r>
          </a:p>
        </p:txBody>
      </p:sp>
      <p:pic>
        <p:nvPicPr>
          <p:cNvPr id="5" name="Content Placeholder 4">
            <a:extLst>
              <a:ext uri="{FF2B5EF4-FFF2-40B4-BE49-F238E27FC236}">
                <a16:creationId xmlns:a16="http://schemas.microsoft.com/office/drawing/2014/main" id="{A6957D4D-3F91-4C4C-B119-E389C49213C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0992" y="1600200"/>
            <a:ext cx="7758841" cy="5257800"/>
          </a:xfrm>
        </p:spPr>
      </p:pic>
    </p:spTree>
    <p:extLst>
      <p:ext uri="{BB962C8B-B14F-4D97-AF65-F5344CB8AC3E}">
        <p14:creationId xmlns:p14="http://schemas.microsoft.com/office/powerpoint/2010/main" val="1742718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8AD3A-EAC5-A245-8D7B-CA79D9383264}"/>
              </a:ext>
            </a:extLst>
          </p:cNvPr>
          <p:cNvSpPr>
            <a:spLocks noGrp="1"/>
          </p:cNvSpPr>
          <p:nvPr>
            <p:ph type="title"/>
          </p:nvPr>
        </p:nvSpPr>
        <p:spPr/>
        <p:txBody>
          <a:bodyPr/>
          <a:lstStyle/>
          <a:p>
            <a:r>
              <a:rPr lang="en-US" dirty="0"/>
              <a:t>https://</a:t>
            </a:r>
            <a:r>
              <a:rPr lang="en-US" dirty="0" err="1"/>
              <a:t>itconnect.uw.edu</a:t>
            </a:r>
            <a:r>
              <a:rPr lang="en-US" dirty="0"/>
              <a:t>/</a:t>
            </a:r>
          </a:p>
        </p:txBody>
      </p:sp>
      <p:pic>
        <p:nvPicPr>
          <p:cNvPr id="5" name="Content Placeholder 4">
            <a:extLst>
              <a:ext uri="{FF2B5EF4-FFF2-40B4-BE49-F238E27FC236}">
                <a16:creationId xmlns:a16="http://schemas.microsoft.com/office/drawing/2014/main" id="{A6957D4D-3F91-4C4C-B119-E389C49213C3}"/>
              </a:ext>
            </a:extLst>
          </p:cNvPr>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690992" y="1600200"/>
            <a:ext cx="7758841" cy="5257800"/>
          </a:xfrm>
        </p:spPr>
      </p:pic>
      <p:pic>
        <p:nvPicPr>
          <p:cNvPr id="4" name="Picture 3">
            <a:extLst>
              <a:ext uri="{FF2B5EF4-FFF2-40B4-BE49-F238E27FC236}">
                <a16:creationId xmlns:a16="http://schemas.microsoft.com/office/drawing/2014/main" id="{97796CF3-E754-704B-A807-B4A8366EC5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4324" y="1356188"/>
            <a:ext cx="4650160" cy="4964663"/>
          </a:xfrm>
          <a:prstGeom prst="rect">
            <a:avLst/>
          </a:prstGeom>
          <a:ln>
            <a:solidFill>
              <a:srgbClr val="7030A0"/>
            </a:solidFill>
          </a:ln>
        </p:spPr>
      </p:pic>
      <p:cxnSp>
        <p:nvCxnSpPr>
          <p:cNvPr id="6" name="Straight Arrow Connector 5">
            <a:extLst>
              <a:ext uri="{FF2B5EF4-FFF2-40B4-BE49-F238E27FC236}">
                <a16:creationId xmlns:a16="http://schemas.microsoft.com/office/drawing/2014/main" id="{BC12F849-3DF0-8C47-95A6-3589AB48D15A}"/>
              </a:ext>
            </a:extLst>
          </p:cNvPr>
          <p:cNvCxnSpPr>
            <a:cxnSpLocks/>
          </p:cNvCxnSpPr>
          <p:nvPr/>
        </p:nvCxnSpPr>
        <p:spPr>
          <a:xfrm flipV="1">
            <a:off x="3928277" y="4912758"/>
            <a:ext cx="642135" cy="52227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53273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F7B5E-FB0C-384D-AA64-8384669B5C93}"/>
              </a:ext>
            </a:extLst>
          </p:cNvPr>
          <p:cNvSpPr>
            <a:spLocks noGrp="1"/>
          </p:cNvSpPr>
          <p:nvPr>
            <p:ph type="title"/>
          </p:nvPr>
        </p:nvSpPr>
        <p:spPr/>
        <p:txBody>
          <a:bodyPr/>
          <a:lstStyle/>
          <a:p>
            <a:r>
              <a:rPr lang="en-US" dirty="0"/>
              <a:t>Teaching Physician </a:t>
            </a:r>
          </a:p>
        </p:txBody>
      </p:sp>
      <p:sp>
        <p:nvSpPr>
          <p:cNvPr id="3" name="Content Placeholder 2">
            <a:extLst>
              <a:ext uri="{FF2B5EF4-FFF2-40B4-BE49-F238E27FC236}">
                <a16:creationId xmlns:a16="http://schemas.microsoft.com/office/drawing/2014/main" id="{8E769B39-39C0-994C-AE99-1C9B57D05216}"/>
              </a:ext>
            </a:extLst>
          </p:cNvPr>
          <p:cNvSpPr>
            <a:spLocks noGrp="1"/>
          </p:cNvSpPr>
          <p:nvPr>
            <p:ph idx="1"/>
          </p:nvPr>
        </p:nvSpPr>
        <p:spPr/>
        <p:txBody>
          <a:bodyPr/>
          <a:lstStyle/>
          <a:p>
            <a:pPr marL="0" indent="0" algn="ctr">
              <a:buNone/>
            </a:pPr>
            <a:endParaRPr lang="en-US" dirty="0">
              <a:hlinkClick r:id="" action="ppaction://noaction"/>
            </a:endParaRPr>
          </a:p>
          <a:p>
            <a:pPr marL="0" indent="0" algn="ctr">
              <a:buNone/>
            </a:pPr>
            <a:r>
              <a:rPr lang="en-US" dirty="0">
                <a:hlinkClick r:id="" action="ppaction://noaction"/>
              </a:rPr>
              <a:t>www.teachingphysician.org</a:t>
            </a:r>
            <a:endParaRPr lang="en-US" dirty="0"/>
          </a:p>
          <a:p>
            <a:pPr marL="0" indent="0" algn="ctr">
              <a:buNone/>
            </a:pPr>
            <a:r>
              <a:rPr lang="en-US" b="1" dirty="0"/>
              <a:t>username</a:t>
            </a:r>
            <a:r>
              <a:rPr lang="en-US" dirty="0"/>
              <a:t>: </a:t>
            </a:r>
            <a:r>
              <a:rPr lang="en-US" dirty="0" err="1"/>
              <a:t>uwfamedmse</a:t>
            </a:r>
            <a:endParaRPr lang="en-US" dirty="0"/>
          </a:p>
          <a:p>
            <a:pPr marL="0" indent="0" algn="ctr">
              <a:buNone/>
            </a:pPr>
            <a:r>
              <a:rPr lang="en-US" b="1" dirty="0"/>
              <a:t>password:</a:t>
            </a:r>
            <a:r>
              <a:rPr lang="en-US" dirty="0"/>
              <a:t> </a:t>
            </a:r>
            <a:r>
              <a:rPr lang="en-US" dirty="0" err="1"/>
              <a:t>uwfamedpassword</a:t>
            </a:r>
            <a:endParaRPr lang="en-US" dirty="0"/>
          </a:p>
        </p:txBody>
      </p:sp>
      <p:pic>
        <p:nvPicPr>
          <p:cNvPr id="7" name="Picture 6">
            <a:extLst>
              <a:ext uri="{FF2B5EF4-FFF2-40B4-BE49-F238E27FC236}">
                <a16:creationId xmlns:a16="http://schemas.microsoft.com/office/drawing/2014/main" id="{C69E5164-245E-434A-AB5F-8E187D217C9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07824" y="3961245"/>
            <a:ext cx="3913347" cy="2758163"/>
          </a:xfrm>
          <a:prstGeom prst="rect">
            <a:avLst/>
          </a:prstGeom>
          <a:ln>
            <a:solidFill>
              <a:srgbClr val="7030A0"/>
            </a:solidFill>
          </a:ln>
        </p:spPr>
      </p:pic>
      <p:pic>
        <p:nvPicPr>
          <p:cNvPr id="8" name="Picture 7">
            <a:extLst>
              <a:ext uri="{FF2B5EF4-FFF2-40B4-BE49-F238E27FC236}">
                <a16:creationId xmlns:a16="http://schemas.microsoft.com/office/drawing/2014/main" id="{80420457-BAD0-9C4F-983B-3944D52184D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9655" y="3961245"/>
            <a:ext cx="3945276" cy="2768437"/>
          </a:xfrm>
          <a:prstGeom prst="rect">
            <a:avLst/>
          </a:prstGeom>
          <a:ln>
            <a:solidFill>
              <a:srgbClr val="7030A0"/>
            </a:solidFill>
          </a:ln>
        </p:spPr>
      </p:pic>
    </p:spTree>
    <p:extLst>
      <p:ext uri="{BB962C8B-B14F-4D97-AF65-F5344CB8AC3E}">
        <p14:creationId xmlns:p14="http://schemas.microsoft.com/office/powerpoint/2010/main" val="13460829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F9F00-8DF8-1B4E-9945-DB5704D45DAE}"/>
              </a:ext>
            </a:extLst>
          </p:cNvPr>
          <p:cNvSpPr>
            <a:spLocks noGrp="1"/>
          </p:cNvSpPr>
          <p:nvPr>
            <p:ph type="title"/>
          </p:nvPr>
        </p:nvSpPr>
        <p:spPr/>
        <p:txBody>
          <a:bodyPr/>
          <a:lstStyle/>
          <a:p>
            <a:r>
              <a:rPr lang="en-US" dirty="0">
                <a:hlinkClick r:id="rId3"/>
              </a:rPr>
              <a:t>www.hsl.uw.edu</a:t>
            </a:r>
            <a:r>
              <a:rPr lang="en-US" dirty="0"/>
              <a:t> </a:t>
            </a:r>
          </a:p>
        </p:txBody>
      </p:sp>
      <p:pic>
        <p:nvPicPr>
          <p:cNvPr id="5" name="Content Placeholder 4">
            <a:extLst>
              <a:ext uri="{FF2B5EF4-FFF2-40B4-BE49-F238E27FC236}">
                <a16:creationId xmlns:a16="http://schemas.microsoft.com/office/drawing/2014/main" id="{E2024C3A-1E59-1943-9F5B-D8C159511ED8}"/>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1133049" y="1600200"/>
            <a:ext cx="6921890" cy="4373198"/>
          </a:xfrm>
        </p:spPr>
      </p:pic>
      <p:cxnSp>
        <p:nvCxnSpPr>
          <p:cNvPr id="7" name="Straight Arrow Connector 6">
            <a:extLst>
              <a:ext uri="{FF2B5EF4-FFF2-40B4-BE49-F238E27FC236}">
                <a16:creationId xmlns:a16="http://schemas.microsoft.com/office/drawing/2014/main" id="{0C73DD89-8B75-0E4F-8AF6-886D69EBBDAA}"/>
              </a:ext>
            </a:extLst>
          </p:cNvPr>
          <p:cNvCxnSpPr/>
          <p:nvPr/>
        </p:nvCxnSpPr>
        <p:spPr>
          <a:xfrm>
            <a:off x="3637052" y="2948683"/>
            <a:ext cx="359595" cy="2157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159902A0-569A-F041-B0D4-6D4E5A33B51F}"/>
              </a:ext>
            </a:extLst>
          </p:cNvPr>
          <p:cNvCxnSpPr/>
          <p:nvPr/>
        </p:nvCxnSpPr>
        <p:spPr>
          <a:xfrm>
            <a:off x="3609654" y="3179850"/>
            <a:ext cx="359595" cy="2157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D81039F5-23E2-EF47-9FEE-309D274AB880}"/>
              </a:ext>
            </a:extLst>
          </p:cNvPr>
          <p:cNvCxnSpPr/>
          <p:nvPr/>
        </p:nvCxnSpPr>
        <p:spPr>
          <a:xfrm>
            <a:off x="2655870" y="3361361"/>
            <a:ext cx="359595" cy="215757"/>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2" name="Donut 11">
            <a:extLst>
              <a:ext uri="{FF2B5EF4-FFF2-40B4-BE49-F238E27FC236}">
                <a16:creationId xmlns:a16="http://schemas.microsoft.com/office/drawing/2014/main" id="{29D7DA16-A582-324B-BB6E-016D19545057}"/>
              </a:ext>
            </a:extLst>
          </p:cNvPr>
          <p:cNvSpPr/>
          <p:nvPr/>
        </p:nvSpPr>
        <p:spPr>
          <a:xfrm>
            <a:off x="1058238" y="4510355"/>
            <a:ext cx="1428108" cy="1463043"/>
          </a:xfrm>
          <a:prstGeom prst="donut">
            <a:avLst>
              <a:gd name="adj" fmla="val 5864"/>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68070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951" y="107576"/>
            <a:ext cx="8517276" cy="889017"/>
          </a:xfrm>
        </p:spPr>
        <p:txBody>
          <a:bodyPr/>
          <a:lstStyle/>
          <a:p>
            <a:r>
              <a:rPr lang="en-US" sz="3200" dirty="0"/>
              <a:t>https://</a:t>
            </a:r>
            <a:r>
              <a:rPr lang="en-US" sz="3200" dirty="0" err="1"/>
              <a:t>hsl.uw.edu</a:t>
            </a:r>
            <a:r>
              <a:rPr lang="en-US" sz="3200" dirty="0"/>
              <a:t>/toolkits/care-provider/</a:t>
            </a:r>
          </a:p>
        </p:txBody>
      </p:sp>
      <p:pic>
        <p:nvPicPr>
          <p:cNvPr id="5" name="Content Placeholder 4">
            <a:extLst>
              <a:ext uri="{FF2B5EF4-FFF2-40B4-BE49-F238E27FC236}">
                <a16:creationId xmlns:a16="http://schemas.microsoft.com/office/drawing/2014/main" id="{82EC1C4D-732D-A945-BE87-3623D25D3BD9}"/>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791110" y="1180815"/>
            <a:ext cx="7530957" cy="5368960"/>
          </a:xfrm>
        </p:spPr>
      </p:pic>
    </p:spTree>
    <p:extLst>
      <p:ext uri="{BB962C8B-B14F-4D97-AF65-F5344CB8AC3E}">
        <p14:creationId xmlns:p14="http://schemas.microsoft.com/office/powerpoint/2010/main" val="184618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9B9C6-09B8-A943-BCA0-EF1CE795C948}"/>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B431FAD3-C005-FB4F-A316-05AABBAC0089}"/>
              </a:ext>
            </a:extLst>
          </p:cNvPr>
          <p:cNvSpPr>
            <a:spLocks noGrp="1"/>
          </p:cNvSpPr>
          <p:nvPr>
            <p:ph idx="1"/>
          </p:nvPr>
        </p:nvSpPr>
        <p:spPr/>
        <p:txBody>
          <a:bodyPr/>
          <a:lstStyle/>
          <a:p>
            <a:pPr marL="514350" indent="-514350">
              <a:buFont typeface="+mj-lt"/>
              <a:buAutoNum type="arabicPeriod"/>
            </a:pPr>
            <a:r>
              <a:rPr lang="en-US" dirty="0"/>
              <a:t>Preparation – students, staff, and patients</a:t>
            </a:r>
          </a:p>
          <a:p>
            <a:pPr marL="514350" indent="-514350">
              <a:buFont typeface="+mj-lt"/>
              <a:buAutoNum type="arabicPeriod"/>
            </a:pPr>
            <a:r>
              <a:rPr lang="en-US" dirty="0"/>
              <a:t>The clinical interaction with students</a:t>
            </a:r>
          </a:p>
          <a:p>
            <a:pPr marL="514350" indent="-514350">
              <a:buFont typeface="+mj-lt"/>
              <a:buAutoNum type="arabicPeriod"/>
            </a:pPr>
            <a:r>
              <a:rPr lang="en-US" dirty="0"/>
              <a:t>EMR Documentation  </a:t>
            </a:r>
          </a:p>
          <a:p>
            <a:pPr marL="514350" indent="-514350">
              <a:buFont typeface="+mj-lt"/>
              <a:buAutoNum type="arabicPeriod"/>
            </a:pPr>
            <a:r>
              <a:rPr lang="en-US" dirty="0"/>
              <a:t>Teaching and Feedback  </a:t>
            </a:r>
          </a:p>
          <a:p>
            <a:pPr marL="514350" indent="-514350">
              <a:buFont typeface="+mj-lt"/>
              <a:buAutoNum type="arabicPeriod"/>
            </a:pPr>
            <a:r>
              <a:rPr lang="en-US" dirty="0"/>
              <a:t>Bonus Items</a:t>
            </a:r>
          </a:p>
        </p:txBody>
      </p:sp>
    </p:spTree>
    <p:extLst>
      <p:ext uri="{BB962C8B-B14F-4D97-AF65-F5344CB8AC3E}">
        <p14:creationId xmlns:p14="http://schemas.microsoft.com/office/powerpoint/2010/main" val="38138206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Faculty Appointments</a:t>
            </a:r>
          </a:p>
        </p:txBody>
      </p:sp>
      <p:sp>
        <p:nvSpPr>
          <p:cNvPr id="3" name="Content Placeholder 2"/>
          <p:cNvSpPr>
            <a:spLocks noGrp="1"/>
          </p:cNvSpPr>
          <p:nvPr>
            <p:ph idx="1"/>
          </p:nvPr>
        </p:nvSpPr>
        <p:spPr/>
        <p:txBody>
          <a:bodyPr/>
          <a:lstStyle/>
          <a:p>
            <a:pPr marL="0" indent="0">
              <a:buNone/>
            </a:pPr>
            <a:r>
              <a:rPr lang="en-US" dirty="0">
                <a:hlinkClick r:id="rId3"/>
              </a:rPr>
              <a:t>http://depts.washington.edu/fammed/administration/clinical-faculty-appointments</a:t>
            </a:r>
            <a:endParaRPr lang="en-US" dirty="0"/>
          </a:p>
          <a:p>
            <a:pPr marL="0" indent="0">
              <a:buNone/>
            </a:pPr>
            <a:endParaRPr lang="en-US" dirty="0"/>
          </a:p>
          <a:p>
            <a:pPr marL="0" indent="0">
              <a:buNone/>
            </a:pPr>
            <a:r>
              <a:rPr lang="en-US" dirty="0"/>
              <a:t>This will give you a UW Net ID</a:t>
            </a:r>
          </a:p>
        </p:txBody>
      </p:sp>
    </p:spTree>
    <p:extLst>
      <p:ext uri="{BB962C8B-B14F-4D97-AF65-F5344CB8AC3E}">
        <p14:creationId xmlns:p14="http://schemas.microsoft.com/office/powerpoint/2010/main" val="38941579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Thoughts, Questions, Ideas?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6878481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normAutofit/>
          </a:bodyPr>
          <a:lstStyle/>
          <a:p>
            <a:pPr marL="0" indent="0" algn="ctr">
              <a:buNone/>
            </a:pPr>
            <a:r>
              <a:rPr lang="en-US" dirty="0"/>
              <a:t>Jeanne Cawse-Lucas </a:t>
            </a:r>
          </a:p>
          <a:p>
            <a:pPr marL="0" indent="0" algn="ctr">
              <a:buNone/>
            </a:pPr>
            <a:r>
              <a:rPr lang="en-US" dirty="0">
                <a:hlinkClick r:id="rId3"/>
              </a:rPr>
              <a:t>cawse@uw.edu</a:t>
            </a:r>
            <a:endParaRPr lang="en-US" dirty="0"/>
          </a:p>
          <a:p>
            <a:pPr marL="0" indent="0" algn="ctr">
              <a:buNone/>
            </a:pPr>
            <a:endParaRPr lang="en-US" dirty="0"/>
          </a:p>
          <a:p>
            <a:pPr marL="0" indent="0" algn="ctr">
              <a:buNone/>
            </a:pPr>
            <a:r>
              <a:rPr lang="en-US" dirty="0"/>
              <a:t>Ruth </a:t>
            </a:r>
            <a:r>
              <a:rPr lang="en-US" dirty="0" err="1"/>
              <a:t>Michaelis</a:t>
            </a:r>
            <a:endParaRPr lang="en-US" dirty="0"/>
          </a:p>
          <a:p>
            <a:pPr marL="0" indent="0" algn="ctr">
              <a:buNone/>
            </a:pPr>
            <a:r>
              <a:rPr lang="en-US" dirty="0" err="1"/>
              <a:t>rmichaelis@atsu.edu</a:t>
            </a:r>
            <a:endParaRPr lang="en-US" dirty="0"/>
          </a:p>
          <a:p>
            <a:pPr marL="0" indent="0" algn="ctr">
              <a:buNone/>
            </a:pPr>
            <a:endParaRPr lang="en-US" dirty="0"/>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55557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BDF7-5CC8-BA49-8F90-FD55418C7EC6}"/>
              </a:ext>
            </a:extLst>
          </p:cNvPr>
          <p:cNvSpPr>
            <a:spLocks noGrp="1"/>
          </p:cNvSpPr>
          <p:nvPr>
            <p:ph type="title"/>
          </p:nvPr>
        </p:nvSpPr>
        <p:spPr>
          <a:xfrm>
            <a:off x="457200" y="274638"/>
            <a:ext cx="8229600" cy="1293664"/>
          </a:xfrm>
        </p:spPr>
        <p:txBody>
          <a:bodyPr>
            <a:normAutofit fontScale="90000"/>
          </a:bodyPr>
          <a:lstStyle/>
          <a:p>
            <a:r>
              <a:rPr lang="en-US" b="1" dirty="0"/>
              <a:t>1. Preparing Students, Staff, and Patients</a:t>
            </a:r>
          </a:p>
        </p:txBody>
      </p:sp>
      <p:pic>
        <p:nvPicPr>
          <p:cNvPr id="3" name="Content Placeholder 2" descr="day-1.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457200" y="1568302"/>
            <a:ext cx="8229600" cy="4525963"/>
          </a:xfrm>
        </p:spPr>
      </p:pic>
    </p:spTree>
    <p:extLst>
      <p:ext uri="{BB962C8B-B14F-4D97-AF65-F5344CB8AC3E}">
        <p14:creationId xmlns:p14="http://schemas.microsoft.com/office/powerpoint/2010/main" val="12670385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6689D-4D13-8D4E-9937-0F5A5C7391EC}"/>
              </a:ext>
            </a:extLst>
          </p:cNvPr>
          <p:cNvSpPr>
            <a:spLocks noGrp="1"/>
          </p:cNvSpPr>
          <p:nvPr>
            <p:ph type="title"/>
          </p:nvPr>
        </p:nvSpPr>
        <p:spPr/>
        <p:txBody>
          <a:bodyPr/>
          <a:lstStyle/>
          <a:p>
            <a:r>
              <a:rPr lang="en-US" dirty="0"/>
              <a:t>Introducing Students to Staff</a:t>
            </a:r>
          </a:p>
        </p:txBody>
      </p:sp>
      <p:sp>
        <p:nvSpPr>
          <p:cNvPr id="3" name="Content Placeholder 2">
            <a:extLst>
              <a:ext uri="{FF2B5EF4-FFF2-40B4-BE49-F238E27FC236}">
                <a16:creationId xmlns:a16="http://schemas.microsoft.com/office/drawing/2014/main" id="{B09A82BB-4F13-9342-A0E3-01BB0B1D9814}"/>
              </a:ext>
            </a:extLst>
          </p:cNvPr>
          <p:cNvSpPr>
            <a:spLocks noGrp="1"/>
          </p:cNvSpPr>
          <p:nvPr>
            <p:ph idx="1"/>
          </p:nvPr>
        </p:nvSpPr>
        <p:spPr/>
        <p:txBody>
          <a:bodyPr/>
          <a:lstStyle/>
          <a:p>
            <a:r>
              <a:rPr lang="en-US" dirty="0"/>
              <a:t>Let staff know what roles your learner will take on and how that affects their job responsibilities. </a:t>
            </a:r>
          </a:p>
          <a:p>
            <a:r>
              <a:rPr lang="en-US" dirty="0"/>
              <a:t>Nurses and medical assistants can teach students to administer injections, perform lab tests, obtain ECGs, complete blood draws, etc. </a:t>
            </a:r>
          </a:p>
          <a:p>
            <a:endParaRPr lang="en-US" dirty="0"/>
          </a:p>
        </p:txBody>
      </p:sp>
    </p:spTree>
    <p:extLst>
      <p:ext uri="{BB962C8B-B14F-4D97-AF65-F5344CB8AC3E}">
        <p14:creationId xmlns:p14="http://schemas.microsoft.com/office/powerpoint/2010/main" val="22624444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5" y="274637"/>
            <a:ext cx="8769927" cy="1602653"/>
          </a:xfrm>
        </p:spPr>
        <p:txBody>
          <a:bodyPr>
            <a:normAutofit/>
          </a:bodyPr>
          <a:lstStyle/>
          <a:p>
            <a:r>
              <a:rPr lang="en-US" dirty="0"/>
              <a:t>Learner Orientation to the Environment</a:t>
            </a:r>
          </a:p>
        </p:txBody>
      </p:sp>
      <p:sp>
        <p:nvSpPr>
          <p:cNvPr id="3" name="Content Placeholder 2"/>
          <p:cNvSpPr>
            <a:spLocks noGrp="1"/>
          </p:cNvSpPr>
          <p:nvPr>
            <p:ph idx="1"/>
          </p:nvPr>
        </p:nvSpPr>
        <p:spPr>
          <a:xfrm>
            <a:off x="457200" y="1877291"/>
            <a:ext cx="8229600" cy="4525963"/>
          </a:xfrm>
        </p:spPr>
        <p:txBody>
          <a:bodyPr/>
          <a:lstStyle/>
          <a:p>
            <a:r>
              <a:rPr lang="en-US" dirty="0"/>
              <a:t>Population</a:t>
            </a:r>
          </a:p>
          <a:p>
            <a:r>
              <a:rPr lang="en-US" dirty="0"/>
              <a:t>Preceptors</a:t>
            </a:r>
          </a:p>
          <a:p>
            <a:r>
              <a:rPr lang="en-US" dirty="0"/>
              <a:t>Contacts</a:t>
            </a:r>
          </a:p>
          <a:p>
            <a:r>
              <a:rPr lang="en-US" dirty="0"/>
              <a:t>IT</a:t>
            </a:r>
          </a:p>
          <a:p>
            <a:r>
              <a:rPr lang="en-US" dirty="0"/>
              <a:t>Hydrate</a:t>
            </a:r>
          </a:p>
          <a:p>
            <a:r>
              <a:rPr lang="en-US" dirty="0"/>
              <a:t>Caffeinate</a:t>
            </a:r>
          </a:p>
          <a:p>
            <a:r>
              <a:rPr lang="en-US" dirty="0" err="1"/>
              <a:t>Micturate</a:t>
            </a:r>
            <a:endParaRPr lang="en-US" dirty="0"/>
          </a:p>
          <a:p>
            <a:pPr marL="457200" lvl="1" indent="0">
              <a:buNone/>
            </a:pPr>
            <a:endParaRPr lang="en-US" dirty="0"/>
          </a:p>
        </p:txBody>
      </p:sp>
      <p:pic>
        <p:nvPicPr>
          <p:cNvPr id="4" name="Picture 3" descr="compass_rose_by_draconicparagon-d6rjgqi.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23508" y="2225577"/>
            <a:ext cx="3594996" cy="3469171"/>
          </a:xfrm>
          <a:prstGeom prst="rect">
            <a:avLst/>
          </a:prstGeom>
        </p:spPr>
      </p:pic>
    </p:spTree>
    <p:extLst>
      <p:ext uri="{BB962C8B-B14F-4D97-AF65-F5344CB8AC3E}">
        <p14:creationId xmlns:p14="http://schemas.microsoft.com/office/powerpoint/2010/main" val="1717587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6654A-A20C-E849-83AC-B73F3FA61BD3}"/>
              </a:ext>
            </a:extLst>
          </p:cNvPr>
          <p:cNvSpPr>
            <a:spLocks noGrp="1"/>
          </p:cNvSpPr>
          <p:nvPr>
            <p:ph type="title"/>
          </p:nvPr>
        </p:nvSpPr>
        <p:spPr/>
        <p:txBody>
          <a:bodyPr>
            <a:normAutofit/>
          </a:bodyPr>
          <a:lstStyle/>
          <a:p>
            <a:r>
              <a:rPr lang="en-US" dirty="0"/>
              <a:t>Introducing Students to Patients</a:t>
            </a:r>
          </a:p>
        </p:txBody>
      </p:sp>
      <p:sp>
        <p:nvSpPr>
          <p:cNvPr id="3" name="Content Placeholder 2">
            <a:extLst>
              <a:ext uri="{FF2B5EF4-FFF2-40B4-BE49-F238E27FC236}">
                <a16:creationId xmlns:a16="http://schemas.microsoft.com/office/drawing/2014/main" id="{0670BA6D-F74C-D246-88EA-EF6ED5B74950}"/>
              </a:ext>
            </a:extLst>
          </p:cNvPr>
          <p:cNvSpPr>
            <a:spLocks noGrp="1"/>
          </p:cNvSpPr>
          <p:nvPr>
            <p:ph idx="1"/>
          </p:nvPr>
        </p:nvSpPr>
        <p:spPr/>
        <p:txBody>
          <a:bodyPr/>
          <a:lstStyle/>
          <a:p>
            <a:r>
              <a:rPr lang="en-US" dirty="0"/>
              <a:t>Ask patients for permission to include a learner in their visits. Have work lined up for your learner to perform if a patient declines.</a:t>
            </a:r>
          </a:p>
          <a:p>
            <a:r>
              <a:rPr lang="en-US" dirty="0"/>
              <a:t>Consider having learners present findings in the patient room.</a:t>
            </a:r>
          </a:p>
          <a:p>
            <a:r>
              <a:rPr lang="en-US" dirty="0"/>
              <a:t>Allow your  learners to educate patients about health conditions and treatments.</a:t>
            </a:r>
          </a:p>
          <a:p>
            <a:endParaRPr lang="en-US" dirty="0"/>
          </a:p>
        </p:txBody>
      </p:sp>
    </p:spTree>
    <p:extLst>
      <p:ext uri="{BB962C8B-B14F-4D97-AF65-F5344CB8AC3E}">
        <p14:creationId xmlns:p14="http://schemas.microsoft.com/office/powerpoint/2010/main" val="11267536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A60C5-59CD-A84D-9ADB-B48EC3A370DF}"/>
              </a:ext>
            </a:extLst>
          </p:cNvPr>
          <p:cNvSpPr>
            <a:spLocks noGrp="1"/>
          </p:cNvSpPr>
          <p:nvPr>
            <p:ph type="title"/>
          </p:nvPr>
        </p:nvSpPr>
        <p:spPr/>
        <p:txBody>
          <a:bodyPr/>
          <a:lstStyle/>
          <a:p>
            <a:r>
              <a:rPr lang="en-US" dirty="0"/>
              <a:t>Ways to Schedule Students</a:t>
            </a:r>
          </a:p>
        </p:txBody>
      </p:sp>
      <p:sp>
        <p:nvSpPr>
          <p:cNvPr id="3" name="Content Placeholder 2">
            <a:extLst>
              <a:ext uri="{FF2B5EF4-FFF2-40B4-BE49-F238E27FC236}">
                <a16:creationId xmlns:a16="http://schemas.microsoft.com/office/drawing/2014/main" id="{DCBFD19A-87B2-6243-9D5D-DBC3EE12AA79}"/>
              </a:ext>
            </a:extLst>
          </p:cNvPr>
          <p:cNvSpPr>
            <a:spLocks noGrp="1"/>
          </p:cNvSpPr>
          <p:nvPr>
            <p:ph idx="1"/>
          </p:nvPr>
        </p:nvSpPr>
        <p:spPr>
          <a:xfrm>
            <a:off x="457200" y="1417638"/>
            <a:ext cx="8229600" cy="4986338"/>
          </a:xfrm>
        </p:spPr>
        <p:txBody>
          <a:bodyPr>
            <a:normAutofit fontScale="92500" lnSpcReduction="10000"/>
          </a:bodyPr>
          <a:lstStyle/>
          <a:p>
            <a:r>
              <a:rPr lang="en-US" dirty="0"/>
              <a:t>Create a parallel schedule for your student. Visit template is 1 hour, slightly staggered from yours </a:t>
            </a:r>
          </a:p>
          <a:p>
            <a:pPr marL="457200" lvl="1" indent="0">
              <a:buNone/>
            </a:pPr>
            <a:r>
              <a:rPr lang="en-US" dirty="0"/>
              <a:t>(make sure to decrease your own schedule a little bit since you have to see and examine every patient!)</a:t>
            </a:r>
          </a:p>
          <a:p>
            <a:r>
              <a:rPr lang="en-US" dirty="0"/>
              <a:t>Block a catch-up slot in the middle of a half-day session or feedback time at the end of each half-day</a:t>
            </a:r>
          </a:p>
          <a:p>
            <a:r>
              <a:rPr lang="en-US" dirty="0"/>
              <a:t>Wave scheduling: double book at the top of the hour and see 2-3 patients while your student sees one or book urgent and chronic visits concurrently</a:t>
            </a:r>
          </a:p>
          <a:p>
            <a:endParaRPr lang="en-US" dirty="0"/>
          </a:p>
        </p:txBody>
      </p:sp>
    </p:spTree>
    <p:extLst>
      <p:ext uri="{BB962C8B-B14F-4D97-AF65-F5344CB8AC3E}">
        <p14:creationId xmlns:p14="http://schemas.microsoft.com/office/powerpoint/2010/main" val="42233644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TotalTime>
  <Words>2620</Words>
  <Application>Microsoft Macintosh PowerPoint</Application>
  <PresentationFormat>On-screen Show (4:3)</PresentationFormat>
  <Paragraphs>297</Paragraphs>
  <Slides>42</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Georgia</vt:lpstr>
      <vt:lpstr>Times New Roman</vt:lpstr>
      <vt:lpstr>Wingdings</vt:lpstr>
      <vt:lpstr>Office Theme</vt:lpstr>
      <vt:lpstr>Teaching Medical Students  While Maintaining Joy  (and efficiency)</vt:lpstr>
      <vt:lpstr>Thanks to… </vt:lpstr>
      <vt:lpstr>Learning Objectives</vt:lpstr>
      <vt:lpstr>Agenda</vt:lpstr>
      <vt:lpstr>1. Preparing Students, Staff, and Patients</vt:lpstr>
      <vt:lpstr>Introducing Students to Staff</vt:lpstr>
      <vt:lpstr>Learner Orientation to the Environment</vt:lpstr>
      <vt:lpstr>Introducing Students to Patients</vt:lpstr>
      <vt:lpstr>Ways to Schedule Students</vt:lpstr>
      <vt:lpstr>Two Students at Once?!</vt:lpstr>
      <vt:lpstr>“I'd like [my faculty] to … sit down with me and go over goals and expectations.”  </vt:lpstr>
      <vt:lpstr>GLEAM Setting the stage for a Long-Term relationship </vt:lpstr>
      <vt:lpstr>Pre-Clinic Huddle Setting the stage for day-to-day goals </vt:lpstr>
      <vt:lpstr>One Minute Learner Overview</vt:lpstr>
      <vt:lpstr>2. Learning In Action</vt:lpstr>
      <vt:lpstr>PowerPoint Presentation</vt:lpstr>
      <vt:lpstr>What can we do to help students appreciate the value of Family Medicine? </vt:lpstr>
      <vt:lpstr>Opportunities for Student Continuity (AKA ”Why Family Medicine is Awesome” ) </vt:lpstr>
      <vt:lpstr>3. Documentation</vt:lpstr>
      <vt:lpstr>Benefits of Student Charting</vt:lpstr>
      <vt:lpstr>Teaching Physician Attestation (MyPhrase) </vt:lpstr>
      <vt:lpstr>Student MyPhrase</vt:lpstr>
      <vt:lpstr>Why Let Students Document? </vt:lpstr>
      <vt:lpstr>CMS Documentation Update </vt:lpstr>
      <vt:lpstr>4. Teaching and Feedback</vt:lpstr>
      <vt:lpstr>What are barriers to teaching?</vt:lpstr>
      <vt:lpstr>The One Minute Preceptor (OMP)?</vt:lpstr>
      <vt:lpstr>Why OMP?</vt:lpstr>
      <vt:lpstr>The What If Model</vt:lpstr>
      <vt:lpstr>PowerPoint Presentation</vt:lpstr>
      <vt:lpstr>PowerPoint Presentation</vt:lpstr>
      <vt:lpstr>Ask-Tell-Ask</vt:lpstr>
      <vt:lpstr>Ask-Tell-Ask</vt:lpstr>
      <vt:lpstr>PowerPoint Presentation</vt:lpstr>
      <vt:lpstr>https://itconnect.uw.edu/</vt:lpstr>
      <vt:lpstr>https://itconnect.uw.edu/</vt:lpstr>
      <vt:lpstr>Teaching Physician </vt:lpstr>
      <vt:lpstr>www.hsl.uw.edu </vt:lpstr>
      <vt:lpstr>https://hsl.uw.edu/toolkits/care-provider/</vt:lpstr>
      <vt:lpstr>Clinical Faculty Appointments</vt:lpstr>
      <vt:lpstr>Thoughts, Questions, Ideas?</vt:lpstr>
      <vt:lpstr>Contact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Medical Students  While Maintaining Joy</dc:title>
  <dc:creator>Haney, Jeffrey Jason</dc:creator>
  <cp:lastModifiedBy>Tiffany Hou</cp:lastModifiedBy>
  <cp:revision>5</cp:revision>
  <dcterms:created xsi:type="dcterms:W3CDTF">2019-04-18T18:08:44Z</dcterms:created>
  <dcterms:modified xsi:type="dcterms:W3CDTF">2019-11-06T17:05:06Z</dcterms:modified>
</cp:coreProperties>
</file>