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6" r:id="rId2"/>
    <p:sldId id="427" r:id="rId3"/>
    <p:sldId id="428" r:id="rId4"/>
    <p:sldId id="438" r:id="rId5"/>
    <p:sldId id="439" r:id="rId6"/>
    <p:sldId id="440" r:id="rId7"/>
    <p:sldId id="434" r:id="rId8"/>
    <p:sldId id="441" r:id="rId9"/>
    <p:sldId id="436" r:id="rId10"/>
    <p:sldId id="442" r:id="rId11"/>
    <p:sldId id="460" r:id="rId12"/>
    <p:sldId id="461" r:id="rId13"/>
    <p:sldId id="462" r:id="rId14"/>
    <p:sldId id="443" r:id="rId15"/>
    <p:sldId id="464" r:id="rId16"/>
    <p:sldId id="444" r:id="rId17"/>
    <p:sldId id="445" r:id="rId18"/>
    <p:sldId id="446" r:id="rId19"/>
    <p:sldId id="447" r:id="rId20"/>
    <p:sldId id="463" r:id="rId21"/>
    <p:sldId id="456" r:id="rId22"/>
    <p:sldId id="452" r:id="rId23"/>
    <p:sldId id="454" r:id="rId24"/>
    <p:sldId id="453" r:id="rId25"/>
    <p:sldId id="455" r:id="rId26"/>
    <p:sldId id="457" r:id="rId27"/>
    <p:sldId id="458" r:id="rId28"/>
    <p:sldId id="459" r:id="rId29"/>
    <p:sldId id="449" r:id="rId30"/>
    <p:sldId id="450" r:id="rId31"/>
    <p:sldId id="451" r:id="rId32"/>
    <p:sldId id="42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136"/>
    <a:srgbClr val="BC0070"/>
    <a:srgbClr val="BC001B"/>
    <a:srgbClr val="FF5D74"/>
    <a:srgbClr val="FF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9F7B5B-0407-45B5-8516-232A833F0E01}" v="11" dt="2019-03-05T04:30:27.311"/>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81395" autoAdjust="0"/>
  </p:normalViewPr>
  <p:slideViewPr>
    <p:cSldViewPr snapToGrid="0">
      <p:cViewPr>
        <p:scale>
          <a:sx n="90" d="100"/>
          <a:sy n="90" d="100"/>
        </p:scale>
        <p:origin x="1422" y="48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150"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15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Lancaster" userId="f0950ea349fcd9e9" providerId="Windows Live" clId="Web-{B19F7B5B-0407-45B5-8516-232A833F0E01}"/>
    <pc:docChg chg="addSld delSld modSld sldOrd">
      <pc:chgData name="Thomas Lancaster" userId="f0950ea349fcd9e9" providerId="Windows Live" clId="Web-{B19F7B5B-0407-45B5-8516-232A833F0E01}" dt="2019-03-05T04:44:28.249" v="236" actId="1076"/>
      <pc:docMkLst>
        <pc:docMk/>
      </pc:docMkLst>
      <pc:sldChg chg="addSp delSp">
        <pc:chgData name="Thomas Lancaster" userId="f0950ea349fcd9e9" providerId="Windows Live" clId="Web-{B19F7B5B-0407-45B5-8516-232A833F0E01}" dt="2019-03-05T04:17:00.796" v="1"/>
        <pc:sldMkLst>
          <pc:docMk/>
          <pc:sldMk cId="2814554548" sldId="256"/>
        </pc:sldMkLst>
        <pc:graphicFrameChg chg="add del">
          <ac:chgData name="Thomas Lancaster" userId="f0950ea349fcd9e9" providerId="Windows Live" clId="Web-{B19F7B5B-0407-45B5-8516-232A833F0E01}" dt="2019-03-05T04:17:00.796" v="1"/>
          <ac:graphicFrameMkLst>
            <pc:docMk/>
            <pc:sldMk cId="2814554548" sldId="256"/>
            <ac:graphicFrameMk id="7" creationId="{00000000-0000-0000-0000-000000000000}"/>
          </ac:graphicFrameMkLst>
        </pc:graphicFrameChg>
      </pc:sldChg>
      <pc:sldChg chg="delSp">
        <pc:chgData name="Thomas Lancaster" userId="f0950ea349fcd9e9" providerId="Windows Live" clId="Web-{B19F7B5B-0407-45B5-8516-232A833F0E01}" dt="2019-03-05T04:22:44.233" v="8"/>
        <pc:sldMkLst>
          <pc:docMk/>
          <pc:sldMk cId="1847923762" sldId="262"/>
        </pc:sldMkLst>
        <pc:picChg chg="del">
          <ac:chgData name="Thomas Lancaster" userId="f0950ea349fcd9e9" providerId="Windows Live" clId="Web-{B19F7B5B-0407-45B5-8516-232A833F0E01}" dt="2019-03-05T04:22:44.233" v="8"/>
          <ac:picMkLst>
            <pc:docMk/>
            <pc:sldMk cId="1847923762" sldId="262"/>
            <ac:picMk id="7" creationId="{00000000-0000-0000-0000-000000000000}"/>
          </ac:picMkLst>
        </pc:picChg>
      </pc:sldChg>
      <pc:sldChg chg="delSp">
        <pc:chgData name="Thomas Lancaster" userId="f0950ea349fcd9e9" providerId="Windows Live" clId="Web-{B19F7B5B-0407-45B5-8516-232A833F0E01}" dt="2019-03-05T04:22:46.233" v="9"/>
        <pc:sldMkLst>
          <pc:docMk/>
          <pc:sldMk cId="397566365" sldId="263"/>
        </pc:sldMkLst>
        <pc:picChg chg="del">
          <ac:chgData name="Thomas Lancaster" userId="f0950ea349fcd9e9" providerId="Windows Live" clId="Web-{B19F7B5B-0407-45B5-8516-232A833F0E01}" dt="2019-03-05T04:22:46.233" v="9"/>
          <ac:picMkLst>
            <pc:docMk/>
            <pc:sldMk cId="397566365" sldId="263"/>
            <ac:picMk id="6" creationId="{00000000-0000-0000-0000-000000000000}"/>
          </ac:picMkLst>
        </pc:picChg>
      </pc:sldChg>
      <pc:sldChg chg="addSp delSp modSp">
        <pc:chgData name="Thomas Lancaster" userId="f0950ea349fcd9e9" providerId="Windows Live" clId="Web-{B19F7B5B-0407-45B5-8516-232A833F0E01}" dt="2019-03-05T04:22:52.936" v="12"/>
        <pc:sldMkLst>
          <pc:docMk/>
          <pc:sldMk cId="2653729753" sldId="264"/>
        </pc:sldMkLst>
        <pc:spChg chg="add del">
          <ac:chgData name="Thomas Lancaster" userId="f0950ea349fcd9e9" providerId="Windows Live" clId="Web-{B19F7B5B-0407-45B5-8516-232A833F0E01}" dt="2019-03-05T04:22:51.124" v="11"/>
          <ac:spMkLst>
            <pc:docMk/>
            <pc:sldMk cId="2653729753" sldId="264"/>
            <ac:spMk id="2" creationId="{00000000-0000-0000-0000-000000000000}"/>
          </ac:spMkLst>
        </pc:spChg>
        <pc:spChg chg="add del mod">
          <ac:chgData name="Thomas Lancaster" userId="f0950ea349fcd9e9" providerId="Windows Live" clId="Web-{B19F7B5B-0407-45B5-8516-232A833F0E01}" dt="2019-03-05T04:22:51.124" v="11"/>
          <ac:spMkLst>
            <pc:docMk/>
            <pc:sldMk cId="2653729753" sldId="264"/>
            <ac:spMk id="13" creationId="{15EBEE97-15F1-46F3-8433-3677D5DD77B1}"/>
          </ac:spMkLst>
        </pc:spChg>
        <pc:picChg chg="del">
          <ac:chgData name="Thomas Lancaster" userId="f0950ea349fcd9e9" providerId="Windows Live" clId="Web-{B19F7B5B-0407-45B5-8516-232A833F0E01}" dt="2019-03-05T04:22:52.936" v="12"/>
          <ac:picMkLst>
            <pc:docMk/>
            <pc:sldMk cId="2653729753" sldId="264"/>
            <ac:picMk id="6" creationId="{00000000-0000-0000-0000-000000000000}"/>
          </ac:picMkLst>
        </pc:picChg>
      </pc:sldChg>
      <pc:sldChg chg="delSp modSp">
        <pc:chgData name="Thomas Lancaster" userId="f0950ea349fcd9e9" providerId="Windows Live" clId="Web-{B19F7B5B-0407-45B5-8516-232A833F0E01}" dt="2019-03-05T04:44:28.249" v="236" actId="1076"/>
        <pc:sldMkLst>
          <pc:docMk/>
          <pc:sldMk cId="3422349040" sldId="266"/>
        </pc:sldMkLst>
        <pc:spChg chg="del">
          <ac:chgData name="Thomas Lancaster" userId="f0950ea349fcd9e9" providerId="Windows Live" clId="Web-{B19F7B5B-0407-45B5-8516-232A833F0E01}" dt="2019-03-05T04:44:19.546" v="234"/>
          <ac:spMkLst>
            <pc:docMk/>
            <pc:sldMk cId="3422349040" sldId="266"/>
            <ac:spMk id="7" creationId="{00000000-0000-0000-0000-000000000000}"/>
          </ac:spMkLst>
        </pc:spChg>
        <pc:picChg chg="mod">
          <ac:chgData name="Thomas Lancaster" userId="f0950ea349fcd9e9" providerId="Windows Live" clId="Web-{B19F7B5B-0407-45B5-8516-232A833F0E01}" dt="2019-03-05T04:44:28.249" v="236" actId="1076"/>
          <ac:picMkLst>
            <pc:docMk/>
            <pc:sldMk cId="3422349040" sldId="266"/>
            <ac:picMk id="10" creationId="{00000000-0000-0000-0000-000000000000}"/>
          </ac:picMkLst>
        </pc:picChg>
      </pc:sldChg>
      <pc:sldChg chg="addSp modSp">
        <pc:chgData name="Thomas Lancaster" userId="f0950ea349fcd9e9" providerId="Windows Live" clId="Web-{B19F7B5B-0407-45B5-8516-232A833F0E01}" dt="2019-03-05T04:44:00.186" v="233" actId="1076"/>
        <pc:sldMkLst>
          <pc:docMk/>
          <pc:sldMk cId="3073967878" sldId="267"/>
        </pc:sldMkLst>
        <pc:spChg chg="mod">
          <ac:chgData name="Thomas Lancaster" userId="f0950ea349fcd9e9" providerId="Windows Live" clId="Web-{B19F7B5B-0407-45B5-8516-232A833F0E01}" dt="2019-03-05T04:43:49.233" v="229" actId="1076"/>
          <ac:spMkLst>
            <pc:docMk/>
            <pc:sldMk cId="3073967878" sldId="267"/>
            <ac:spMk id="2" creationId="{00000000-0000-0000-0000-000000000000}"/>
          </ac:spMkLst>
        </pc:spChg>
        <pc:picChg chg="add mod modCrop">
          <ac:chgData name="Thomas Lancaster" userId="f0950ea349fcd9e9" providerId="Windows Live" clId="Web-{B19F7B5B-0407-45B5-8516-232A833F0E01}" dt="2019-03-05T04:44:00.186" v="232" actId="1076"/>
          <ac:picMkLst>
            <pc:docMk/>
            <pc:sldMk cId="3073967878" sldId="267"/>
            <ac:picMk id="3" creationId="{1AE7AAFF-9B5D-4B28-ADE2-A5DB589FF32A}"/>
          </ac:picMkLst>
        </pc:picChg>
        <pc:picChg chg="mod modCrop">
          <ac:chgData name="Thomas Lancaster" userId="f0950ea349fcd9e9" providerId="Windows Live" clId="Web-{B19F7B5B-0407-45B5-8516-232A833F0E01}" dt="2019-03-05T04:43:53.983" v="230" actId="1076"/>
          <ac:picMkLst>
            <pc:docMk/>
            <pc:sldMk cId="3073967878" sldId="267"/>
            <ac:picMk id="5" creationId="{00000000-0000-0000-0000-000000000000}"/>
          </ac:picMkLst>
        </pc:picChg>
        <pc:picChg chg="add mod modCrop">
          <ac:chgData name="Thomas Lancaster" userId="f0950ea349fcd9e9" providerId="Windows Live" clId="Web-{B19F7B5B-0407-45B5-8516-232A833F0E01}" dt="2019-03-05T04:43:53.983" v="231" actId="1076"/>
          <ac:picMkLst>
            <pc:docMk/>
            <pc:sldMk cId="3073967878" sldId="267"/>
            <ac:picMk id="8" creationId="{F682FF0D-9B01-4DB6-9808-6A8D9C0B58A5}"/>
          </ac:picMkLst>
        </pc:picChg>
        <pc:picChg chg="add mod modCrop">
          <ac:chgData name="Thomas Lancaster" userId="f0950ea349fcd9e9" providerId="Windows Live" clId="Web-{B19F7B5B-0407-45B5-8516-232A833F0E01}" dt="2019-03-05T04:44:00.186" v="233" actId="1076"/>
          <ac:picMkLst>
            <pc:docMk/>
            <pc:sldMk cId="3073967878" sldId="267"/>
            <ac:picMk id="9" creationId="{64EADF48-9F1D-4465-90E8-C7421C856BD7}"/>
          </ac:picMkLst>
        </pc:picChg>
      </pc:sldChg>
      <pc:sldChg chg="addSp delSp modSp mod setBg">
        <pc:chgData name="Thomas Lancaster" userId="f0950ea349fcd9e9" providerId="Windows Live" clId="Web-{B19F7B5B-0407-45B5-8516-232A833F0E01}" dt="2019-03-05T04:28:01.780" v="50"/>
        <pc:sldMkLst>
          <pc:docMk/>
          <pc:sldMk cId="1499025668" sldId="271"/>
        </pc:sldMkLst>
        <pc:spChg chg="mod">
          <ac:chgData name="Thomas Lancaster" userId="f0950ea349fcd9e9" providerId="Windows Live" clId="Web-{B19F7B5B-0407-45B5-8516-232A833F0E01}" dt="2019-03-05T04:28:01.780" v="50"/>
          <ac:spMkLst>
            <pc:docMk/>
            <pc:sldMk cId="1499025668" sldId="271"/>
            <ac:spMk id="3" creationId="{00000000-0000-0000-0000-000000000000}"/>
          </ac:spMkLst>
        </pc:spChg>
        <pc:spChg chg="add">
          <ac:chgData name="Thomas Lancaster" userId="f0950ea349fcd9e9" providerId="Windows Live" clId="Web-{B19F7B5B-0407-45B5-8516-232A833F0E01}" dt="2019-03-05T04:28:01.780" v="50"/>
          <ac:spMkLst>
            <pc:docMk/>
            <pc:sldMk cId="1499025668" sldId="271"/>
            <ac:spMk id="8" creationId="{AB45A142-4255-493C-8284-5D566C121B10}"/>
          </ac:spMkLst>
        </pc:spChg>
        <pc:picChg chg="mod ord">
          <ac:chgData name="Thomas Lancaster" userId="f0950ea349fcd9e9" providerId="Windows Live" clId="Web-{B19F7B5B-0407-45B5-8516-232A833F0E01}" dt="2019-03-05T04:28:01.780" v="50"/>
          <ac:picMkLst>
            <pc:docMk/>
            <pc:sldMk cId="1499025668" sldId="271"/>
            <ac:picMk id="2" creationId="{00000000-0000-0000-0000-000000000000}"/>
          </ac:picMkLst>
        </pc:picChg>
        <pc:picChg chg="add del mod">
          <ac:chgData name="Thomas Lancaster" userId="f0950ea349fcd9e9" providerId="Windows Live" clId="Web-{B19F7B5B-0407-45B5-8516-232A833F0E01}" dt="2019-03-05T04:27:52.186" v="47"/>
          <ac:picMkLst>
            <pc:docMk/>
            <pc:sldMk cId="1499025668" sldId="271"/>
            <ac:picMk id="5" creationId="{1E2BF5AD-2228-4D09-BCAA-91072FA57816}"/>
          </ac:picMkLst>
        </pc:picChg>
        <pc:cxnChg chg="add">
          <ac:chgData name="Thomas Lancaster" userId="f0950ea349fcd9e9" providerId="Windows Live" clId="Web-{B19F7B5B-0407-45B5-8516-232A833F0E01}" dt="2019-03-05T04:28:01.780" v="50"/>
          <ac:cxnSpMkLst>
            <pc:docMk/>
            <pc:sldMk cId="1499025668" sldId="271"/>
            <ac:cxnSpMk id="10" creationId="{38FB9660-F42F-4313-BBC4-47C007FE484C}"/>
          </ac:cxnSpMkLst>
        </pc:cxnChg>
      </pc:sldChg>
      <pc:sldChg chg="addSp delSp modSp mod setBg">
        <pc:chgData name="Thomas Lancaster" userId="f0950ea349fcd9e9" providerId="Windows Live" clId="Web-{B19F7B5B-0407-45B5-8516-232A833F0E01}" dt="2019-03-05T04:32:58.592" v="99"/>
        <pc:sldMkLst>
          <pc:docMk/>
          <pc:sldMk cId="1671738879" sldId="272"/>
        </pc:sldMkLst>
        <pc:spChg chg="mod ord">
          <ac:chgData name="Thomas Lancaster" userId="f0950ea349fcd9e9" providerId="Windows Live" clId="Web-{B19F7B5B-0407-45B5-8516-232A833F0E01}" dt="2019-03-05T04:30:55.921" v="77"/>
          <ac:spMkLst>
            <pc:docMk/>
            <pc:sldMk cId="1671738879" sldId="272"/>
            <ac:spMk id="4" creationId="{00000000-0000-0000-0000-000000000000}"/>
          </ac:spMkLst>
        </pc:spChg>
        <pc:spChg chg="add del">
          <ac:chgData name="Thomas Lancaster" userId="f0950ea349fcd9e9" providerId="Windows Live" clId="Web-{B19F7B5B-0407-45B5-8516-232A833F0E01}" dt="2019-03-05T04:30:55.921" v="77"/>
          <ac:spMkLst>
            <pc:docMk/>
            <pc:sldMk cId="1671738879" sldId="272"/>
            <ac:spMk id="6" creationId="{0700D48D-C9AA-4000-A912-29A4FEA98A9F}"/>
          </ac:spMkLst>
        </pc:spChg>
        <pc:spChg chg="add del">
          <ac:chgData name="Thomas Lancaster" userId="f0950ea349fcd9e9" providerId="Windows Live" clId="Web-{B19F7B5B-0407-45B5-8516-232A833F0E01}" dt="2019-03-05T04:28:41.827" v="60"/>
          <ac:spMkLst>
            <pc:docMk/>
            <pc:sldMk cId="1671738879" sldId="272"/>
            <ac:spMk id="9" creationId="{823AC064-BC96-4F32-8AE1-B2FD38754823}"/>
          </ac:spMkLst>
        </pc:spChg>
        <pc:spChg chg="add del">
          <ac:chgData name="Thomas Lancaster" userId="f0950ea349fcd9e9" providerId="Windows Live" clId="Web-{B19F7B5B-0407-45B5-8516-232A833F0E01}" dt="2019-03-05T04:30:29.671" v="72"/>
          <ac:spMkLst>
            <pc:docMk/>
            <pc:sldMk cId="1671738879" sldId="272"/>
            <ac:spMk id="10" creationId="{AB45A142-4255-493C-8284-5D566C121B10}"/>
          </ac:spMkLst>
        </pc:spChg>
        <pc:spChg chg="add">
          <ac:chgData name="Thomas Lancaster" userId="f0950ea349fcd9e9" providerId="Windows Live" clId="Web-{B19F7B5B-0407-45B5-8516-232A833F0E01}" dt="2019-03-05T04:30:55.921" v="77"/>
          <ac:spMkLst>
            <pc:docMk/>
            <pc:sldMk cId="1671738879" sldId="272"/>
            <ac:spMk id="12" creationId="{AB45A142-4255-493C-8284-5D566C121B10}"/>
          </ac:spMkLst>
        </pc:spChg>
        <pc:picChg chg="mod ord modCrop">
          <ac:chgData name="Thomas Lancaster" userId="f0950ea349fcd9e9" providerId="Windows Live" clId="Web-{B19F7B5B-0407-45B5-8516-232A833F0E01}" dt="2019-03-05T04:32:58.592" v="99"/>
          <ac:picMkLst>
            <pc:docMk/>
            <pc:sldMk cId="1671738879" sldId="272"/>
            <ac:picMk id="2" creationId="{00000000-0000-0000-0000-000000000000}"/>
          </ac:picMkLst>
        </pc:picChg>
        <pc:picChg chg="add del mod ord">
          <ac:chgData name="Thomas Lancaster" userId="f0950ea349fcd9e9" providerId="Windows Live" clId="Web-{B19F7B5B-0407-45B5-8516-232A833F0E01}" dt="2019-03-05T04:30:43.655" v="76"/>
          <ac:picMkLst>
            <pc:docMk/>
            <pc:sldMk cId="1671738879" sldId="272"/>
            <ac:picMk id="3" creationId="{00000000-0000-0000-0000-000000000000}"/>
          </ac:picMkLst>
        </pc:picChg>
        <pc:picChg chg="add del mod">
          <ac:chgData name="Thomas Lancaster" userId="f0950ea349fcd9e9" providerId="Windows Live" clId="Web-{B19F7B5B-0407-45B5-8516-232A833F0E01}" dt="2019-03-05T04:30:28.514" v="71"/>
          <ac:picMkLst>
            <pc:docMk/>
            <pc:sldMk cId="1671738879" sldId="272"/>
            <ac:picMk id="5" creationId="{C8E29CB2-8B32-4A6A-AE2F-6567124EB59E}"/>
          </ac:picMkLst>
        </pc:picChg>
        <pc:picChg chg="add mod ord modCrop">
          <ac:chgData name="Thomas Lancaster" userId="f0950ea349fcd9e9" providerId="Windows Live" clId="Web-{B19F7B5B-0407-45B5-8516-232A833F0E01}" dt="2019-03-05T04:32:36.483" v="95"/>
          <ac:picMkLst>
            <pc:docMk/>
            <pc:sldMk cId="1671738879" sldId="272"/>
            <ac:picMk id="16" creationId="{C3490052-749A-44AA-BA7E-2DC8AF3400F4}"/>
          </ac:picMkLst>
        </pc:picChg>
        <pc:cxnChg chg="add del">
          <ac:chgData name="Thomas Lancaster" userId="f0950ea349fcd9e9" providerId="Windows Live" clId="Web-{B19F7B5B-0407-45B5-8516-232A833F0E01}" dt="2019-03-05T04:30:55.921" v="77"/>
          <ac:cxnSpMkLst>
            <pc:docMk/>
            <pc:sldMk cId="1671738879" sldId="272"/>
            <ac:cxnSpMk id="7" creationId="{805E69BC-D844-4AB5-9E35-ED458EE29655}"/>
          </ac:cxnSpMkLst>
        </pc:cxnChg>
        <pc:cxnChg chg="add del">
          <ac:chgData name="Thomas Lancaster" userId="f0950ea349fcd9e9" providerId="Windows Live" clId="Web-{B19F7B5B-0407-45B5-8516-232A833F0E01}" dt="2019-03-05T04:30:55.921" v="77"/>
          <ac:cxnSpMkLst>
            <pc:docMk/>
            <pc:sldMk cId="1671738879" sldId="272"/>
            <ac:cxnSpMk id="8" creationId="{4312C673-8179-457E-AD2A-D1FAE4CC961A}"/>
          </ac:cxnSpMkLst>
        </pc:cxnChg>
        <pc:cxnChg chg="add del">
          <ac:chgData name="Thomas Lancaster" userId="f0950ea349fcd9e9" providerId="Windows Live" clId="Web-{B19F7B5B-0407-45B5-8516-232A833F0E01}" dt="2019-03-05T04:28:41.827" v="60"/>
          <ac:cxnSpMkLst>
            <pc:docMk/>
            <pc:sldMk cId="1671738879" sldId="272"/>
            <ac:cxnSpMk id="11" creationId="{7E7C77BC-7138-40B1-A15B-20F57A494629}"/>
          </ac:cxnSpMkLst>
        </pc:cxnChg>
        <pc:cxnChg chg="add del">
          <ac:chgData name="Thomas Lancaster" userId="f0950ea349fcd9e9" providerId="Windows Live" clId="Web-{B19F7B5B-0407-45B5-8516-232A833F0E01}" dt="2019-03-05T04:28:41.827" v="60"/>
          <ac:cxnSpMkLst>
            <pc:docMk/>
            <pc:sldMk cId="1671738879" sldId="272"/>
            <ac:cxnSpMk id="13" creationId="{DB146403-F3D6-484B-B2ED-97F9565D0370}"/>
          </ac:cxnSpMkLst>
        </pc:cxnChg>
        <pc:cxnChg chg="add">
          <ac:chgData name="Thomas Lancaster" userId="f0950ea349fcd9e9" providerId="Windows Live" clId="Web-{B19F7B5B-0407-45B5-8516-232A833F0E01}" dt="2019-03-05T04:30:55.921" v="77"/>
          <ac:cxnSpMkLst>
            <pc:docMk/>
            <pc:sldMk cId="1671738879" sldId="272"/>
            <ac:cxnSpMk id="14" creationId="{38FB9660-F42F-4313-BBC4-47C007FE484C}"/>
          </ac:cxnSpMkLst>
        </pc:cxnChg>
        <pc:cxnChg chg="add del">
          <ac:chgData name="Thomas Lancaster" userId="f0950ea349fcd9e9" providerId="Windows Live" clId="Web-{B19F7B5B-0407-45B5-8516-232A833F0E01}" dt="2019-03-05T04:30:29.671" v="72"/>
          <ac:cxnSpMkLst>
            <pc:docMk/>
            <pc:sldMk cId="1671738879" sldId="272"/>
            <ac:cxnSpMk id="15" creationId="{38FB9660-F42F-4313-BBC4-47C007FE484C}"/>
          </ac:cxnSpMkLst>
        </pc:cxnChg>
      </pc:sldChg>
      <pc:sldChg chg="addSp delSp modSp mod setBg">
        <pc:chgData name="Thomas Lancaster" userId="f0950ea349fcd9e9" providerId="Windows Live" clId="Web-{B19F7B5B-0407-45B5-8516-232A833F0E01}" dt="2019-03-05T04:34:09.171" v="109" actId="1076"/>
        <pc:sldMkLst>
          <pc:docMk/>
          <pc:sldMk cId="2707135798" sldId="273"/>
        </pc:sldMkLst>
        <pc:spChg chg="mod">
          <ac:chgData name="Thomas Lancaster" userId="f0950ea349fcd9e9" providerId="Windows Live" clId="Web-{B19F7B5B-0407-45B5-8516-232A833F0E01}" dt="2019-03-05T04:33:29.842" v="102"/>
          <ac:spMkLst>
            <pc:docMk/>
            <pc:sldMk cId="2707135798" sldId="273"/>
            <ac:spMk id="6" creationId="{00000000-0000-0000-0000-000000000000}"/>
          </ac:spMkLst>
        </pc:spChg>
        <pc:spChg chg="add del">
          <ac:chgData name="Thomas Lancaster" userId="f0950ea349fcd9e9" providerId="Windows Live" clId="Web-{B19F7B5B-0407-45B5-8516-232A833F0E01}" dt="2019-03-05T04:33:29.842" v="102"/>
          <ac:spMkLst>
            <pc:docMk/>
            <pc:sldMk cId="2707135798" sldId="273"/>
            <ac:spMk id="11" creationId="{0700D48D-C9AA-4000-A912-29A4FEA98A9F}"/>
          </ac:spMkLst>
        </pc:spChg>
        <pc:spChg chg="add">
          <ac:chgData name="Thomas Lancaster" userId="f0950ea349fcd9e9" providerId="Windows Live" clId="Web-{B19F7B5B-0407-45B5-8516-232A833F0E01}" dt="2019-03-05T04:33:29.842" v="102"/>
          <ac:spMkLst>
            <pc:docMk/>
            <pc:sldMk cId="2707135798" sldId="273"/>
            <ac:spMk id="20" creationId="{AB45A142-4255-493C-8284-5D566C121B10}"/>
          </ac:spMkLst>
        </pc:spChg>
        <pc:picChg chg="add mod">
          <ac:chgData name="Thomas Lancaster" userId="f0950ea349fcd9e9" providerId="Windows Live" clId="Web-{B19F7B5B-0407-45B5-8516-232A833F0E01}" dt="2019-03-05T04:34:09.171" v="109" actId="1076"/>
          <ac:picMkLst>
            <pc:docMk/>
            <pc:sldMk cId="2707135798" sldId="273"/>
            <ac:picMk id="2" creationId="{2126601E-C706-41E5-94AF-DC681B5E17BB}"/>
          </ac:picMkLst>
        </pc:picChg>
        <pc:picChg chg="mod ord">
          <ac:chgData name="Thomas Lancaster" userId="f0950ea349fcd9e9" providerId="Windows Live" clId="Web-{B19F7B5B-0407-45B5-8516-232A833F0E01}" dt="2019-03-05T04:34:09.155" v="108" actId="1076"/>
          <ac:picMkLst>
            <pc:docMk/>
            <pc:sldMk cId="2707135798" sldId="273"/>
            <ac:picMk id="3" creationId="{00000000-0000-0000-0000-000000000000}"/>
          </ac:picMkLst>
        </pc:picChg>
        <pc:picChg chg="del mod ord">
          <ac:chgData name="Thomas Lancaster" userId="f0950ea349fcd9e9" providerId="Windows Live" clId="Web-{B19F7B5B-0407-45B5-8516-232A833F0E01}" dt="2019-03-05T04:33:24.467" v="101"/>
          <ac:picMkLst>
            <pc:docMk/>
            <pc:sldMk cId="2707135798" sldId="273"/>
            <ac:picMk id="5" creationId="{00000000-0000-0000-0000-000000000000}"/>
          </ac:picMkLst>
        </pc:picChg>
        <pc:cxnChg chg="add del">
          <ac:chgData name="Thomas Lancaster" userId="f0950ea349fcd9e9" providerId="Windows Live" clId="Web-{B19F7B5B-0407-45B5-8516-232A833F0E01}" dt="2019-03-05T04:33:29.842" v="102"/>
          <ac:cxnSpMkLst>
            <pc:docMk/>
            <pc:sldMk cId="2707135798" sldId="273"/>
            <ac:cxnSpMk id="13" creationId="{805E69BC-D844-4AB5-9E35-ED458EE29655}"/>
          </ac:cxnSpMkLst>
        </pc:cxnChg>
        <pc:cxnChg chg="add del">
          <ac:chgData name="Thomas Lancaster" userId="f0950ea349fcd9e9" providerId="Windows Live" clId="Web-{B19F7B5B-0407-45B5-8516-232A833F0E01}" dt="2019-03-05T04:33:29.842" v="102"/>
          <ac:cxnSpMkLst>
            <pc:docMk/>
            <pc:sldMk cId="2707135798" sldId="273"/>
            <ac:cxnSpMk id="15" creationId="{4312C673-8179-457E-AD2A-D1FAE4CC961A}"/>
          </ac:cxnSpMkLst>
        </pc:cxnChg>
        <pc:cxnChg chg="add">
          <ac:chgData name="Thomas Lancaster" userId="f0950ea349fcd9e9" providerId="Windows Live" clId="Web-{B19F7B5B-0407-45B5-8516-232A833F0E01}" dt="2019-03-05T04:33:29.842" v="102"/>
          <ac:cxnSpMkLst>
            <pc:docMk/>
            <pc:sldMk cId="2707135798" sldId="273"/>
            <ac:cxnSpMk id="22" creationId="{38FB9660-F42F-4313-BBC4-47C007FE484C}"/>
          </ac:cxnSpMkLst>
        </pc:cxnChg>
      </pc:sldChg>
      <pc:sldChg chg="addSp modSp mod setBg">
        <pc:chgData name="Thomas Lancaster" userId="f0950ea349fcd9e9" providerId="Windows Live" clId="Web-{B19F7B5B-0407-45B5-8516-232A833F0E01}" dt="2019-03-05T04:34:18.124" v="111"/>
        <pc:sldMkLst>
          <pc:docMk/>
          <pc:sldMk cId="95810972" sldId="274"/>
        </pc:sldMkLst>
        <pc:spChg chg="mod">
          <ac:chgData name="Thomas Lancaster" userId="f0950ea349fcd9e9" providerId="Windows Live" clId="Web-{B19F7B5B-0407-45B5-8516-232A833F0E01}" dt="2019-03-05T04:34:18.124" v="111"/>
          <ac:spMkLst>
            <pc:docMk/>
            <pc:sldMk cId="95810972" sldId="274"/>
            <ac:spMk id="5" creationId="{00000000-0000-0000-0000-000000000000}"/>
          </ac:spMkLst>
        </pc:spChg>
        <pc:spChg chg="add">
          <ac:chgData name="Thomas Lancaster" userId="f0950ea349fcd9e9" providerId="Windows Live" clId="Web-{B19F7B5B-0407-45B5-8516-232A833F0E01}" dt="2019-03-05T04:34:18.124" v="111"/>
          <ac:spMkLst>
            <pc:docMk/>
            <pc:sldMk cId="95810972" sldId="274"/>
            <ac:spMk id="10" creationId="{AB45A142-4255-493C-8284-5D566C121B10}"/>
          </ac:spMkLst>
        </pc:spChg>
        <pc:picChg chg="mod ord">
          <ac:chgData name="Thomas Lancaster" userId="f0950ea349fcd9e9" providerId="Windows Live" clId="Web-{B19F7B5B-0407-45B5-8516-232A833F0E01}" dt="2019-03-05T04:34:18.124" v="111"/>
          <ac:picMkLst>
            <pc:docMk/>
            <pc:sldMk cId="95810972" sldId="274"/>
            <ac:picMk id="4" creationId="{00000000-0000-0000-0000-000000000000}"/>
          </ac:picMkLst>
        </pc:picChg>
        <pc:cxnChg chg="add">
          <ac:chgData name="Thomas Lancaster" userId="f0950ea349fcd9e9" providerId="Windows Live" clId="Web-{B19F7B5B-0407-45B5-8516-232A833F0E01}" dt="2019-03-05T04:34:18.124" v="111"/>
          <ac:cxnSpMkLst>
            <pc:docMk/>
            <pc:sldMk cId="95810972" sldId="274"/>
            <ac:cxnSpMk id="12" creationId="{38FB9660-F42F-4313-BBC4-47C007FE484C}"/>
          </ac:cxnSpMkLst>
        </pc:cxnChg>
      </pc:sldChg>
      <pc:sldChg chg="addSp delSp modSp mod setBg">
        <pc:chgData name="Thomas Lancaster" userId="f0950ea349fcd9e9" providerId="Windows Live" clId="Web-{B19F7B5B-0407-45B5-8516-232A833F0E01}" dt="2019-03-05T04:36:36.217" v="142" actId="1076"/>
        <pc:sldMkLst>
          <pc:docMk/>
          <pc:sldMk cId="91792069" sldId="275"/>
        </pc:sldMkLst>
        <pc:spChg chg="mod">
          <ac:chgData name="Thomas Lancaster" userId="f0950ea349fcd9e9" providerId="Windows Live" clId="Web-{B19F7B5B-0407-45B5-8516-232A833F0E01}" dt="2019-03-05T04:34:37.686" v="114"/>
          <ac:spMkLst>
            <pc:docMk/>
            <pc:sldMk cId="91792069" sldId="275"/>
            <ac:spMk id="4" creationId="{00000000-0000-0000-0000-000000000000}"/>
          </ac:spMkLst>
        </pc:spChg>
        <pc:spChg chg="add del">
          <ac:chgData name="Thomas Lancaster" userId="f0950ea349fcd9e9" providerId="Windows Live" clId="Web-{B19F7B5B-0407-45B5-8516-232A833F0E01}" dt="2019-03-05T04:34:37.686" v="114"/>
          <ac:spMkLst>
            <pc:docMk/>
            <pc:sldMk cId="91792069" sldId="275"/>
            <ac:spMk id="9" creationId="{0700D48D-C9AA-4000-A912-29A4FEA98A9F}"/>
          </ac:spMkLst>
        </pc:spChg>
        <pc:spChg chg="add">
          <ac:chgData name="Thomas Lancaster" userId="f0950ea349fcd9e9" providerId="Windows Live" clId="Web-{B19F7B5B-0407-45B5-8516-232A833F0E01}" dt="2019-03-05T04:34:37.686" v="114"/>
          <ac:spMkLst>
            <pc:docMk/>
            <pc:sldMk cId="91792069" sldId="275"/>
            <ac:spMk id="18" creationId="{AB45A142-4255-493C-8284-5D566C121B10}"/>
          </ac:spMkLst>
        </pc:spChg>
        <pc:picChg chg="mod ord">
          <ac:chgData name="Thomas Lancaster" userId="f0950ea349fcd9e9" providerId="Windows Live" clId="Web-{B19F7B5B-0407-45B5-8516-232A833F0E01}" dt="2019-03-05T04:36:36.217" v="142" actId="1076"/>
          <ac:picMkLst>
            <pc:docMk/>
            <pc:sldMk cId="91792069" sldId="275"/>
            <ac:picMk id="2" creationId="{00000000-0000-0000-0000-000000000000}"/>
          </ac:picMkLst>
        </pc:picChg>
        <pc:picChg chg="del mod ord">
          <ac:chgData name="Thomas Lancaster" userId="f0950ea349fcd9e9" providerId="Windows Live" clId="Web-{B19F7B5B-0407-45B5-8516-232A833F0E01}" dt="2019-03-05T04:34:31.905" v="113"/>
          <ac:picMkLst>
            <pc:docMk/>
            <pc:sldMk cId="91792069" sldId="275"/>
            <ac:picMk id="3" creationId="{00000000-0000-0000-0000-000000000000}"/>
          </ac:picMkLst>
        </pc:picChg>
        <pc:picChg chg="add mod">
          <ac:chgData name="Thomas Lancaster" userId="f0950ea349fcd9e9" providerId="Windows Live" clId="Web-{B19F7B5B-0407-45B5-8516-232A833F0E01}" dt="2019-03-05T04:36:36.171" v="141" actId="1076"/>
          <ac:picMkLst>
            <pc:docMk/>
            <pc:sldMk cId="91792069" sldId="275"/>
            <ac:picMk id="5" creationId="{FA3F3CC5-02F2-4DA3-89A1-7310392CD51A}"/>
          </ac:picMkLst>
        </pc:picChg>
        <pc:cxnChg chg="add del">
          <ac:chgData name="Thomas Lancaster" userId="f0950ea349fcd9e9" providerId="Windows Live" clId="Web-{B19F7B5B-0407-45B5-8516-232A833F0E01}" dt="2019-03-05T04:34:37.686" v="114"/>
          <ac:cxnSpMkLst>
            <pc:docMk/>
            <pc:sldMk cId="91792069" sldId="275"/>
            <ac:cxnSpMk id="11" creationId="{805E69BC-D844-4AB5-9E35-ED458EE29655}"/>
          </ac:cxnSpMkLst>
        </pc:cxnChg>
        <pc:cxnChg chg="add del">
          <ac:chgData name="Thomas Lancaster" userId="f0950ea349fcd9e9" providerId="Windows Live" clId="Web-{B19F7B5B-0407-45B5-8516-232A833F0E01}" dt="2019-03-05T04:34:37.686" v="114"/>
          <ac:cxnSpMkLst>
            <pc:docMk/>
            <pc:sldMk cId="91792069" sldId="275"/>
            <ac:cxnSpMk id="13" creationId="{4312C673-8179-457E-AD2A-D1FAE4CC961A}"/>
          </ac:cxnSpMkLst>
        </pc:cxnChg>
        <pc:cxnChg chg="add">
          <ac:chgData name="Thomas Lancaster" userId="f0950ea349fcd9e9" providerId="Windows Live" clId="Web-{B19F7B5B-0407-45B5-8516-232A833F0E01}" dt="2019-03-05T04:34:37.686" v="114"/>
          <ac:cxnSpMkLst>
            <pc:docMk/>
            <pc:sldMk cId="91792069" sldId="275"/>
            <ac:cxnSpMk id="20" creationId="{38FB9660-F42F-4313-BBC4-47C007FE484C}"/>
          </ac:cxnSpMkLst>
        </pc:cxnChg>
      </pc:sldChg>
      <pc:sldChg chg="delSp del">
        <pc:chgData name="Thomas Lancaster" userId="f0950ea349fcd9e9" providerId="Windows Live" clId="Web-{B19F7B5B-0407-45B5-8516-232A833F0E01}" dt="2019-03-05T04:37:43.983" v="161"/>
        <pc:sldMkLst>
          <pc:docMk/>
          <pc:sldMk cId="4040053424" sldId="276"/>
        </pc:sldMkLst>
        <pc:spChg chg="del">
          <ac:chgData name="Thomas Lancaster" userId="f0950ea349fcd9e9" providerId="Windows Live" clId="Web-{B19F7B5B-0407-45B5-8516-232A833F0E01}" dt="2019-03-05T04:37:05.421" v="147"/>
          <ac:spMkLst>
            <pc:docMk/>
            <pc:sldMk cId="4040053424" sldId="276"/>
            <ac:spMk id="5" creationId="{00000000-0000-0000-0000-000000000000}"/>
          </ac:spMkLst>
        </pc:spChg>
        <pc:spChg chg="del">
          <ac:chgData name="Thomas Lancaster" userId="f0950ea349fcd9e9" providerId="Windows Live" clId="Web-{B19F7B5B-0407-45B5-8516-232A833F0E01}" dt="2019-03-05T04:37:05.421" v="146"/>
          <ac:spMkLst>
            <pc:docMk/>
            <pc:sldMk cId="4040053424" sldId="276"/>
            <ac:spMk id="6" creationId="{00000000-0000-0000-0000-000000000000}"/>
          </ac:spMkLst>
        </pc:spChg>
        <pc:picChg chg="del">
          <ac:chgData name="Thomas Lancaster" userId="f0950ea349fcd9e9" providerId="Windows Live" clId="Web-{B19F7B5B-0407-45B5-8516-232A833F0E01}" dt="2019-03-05T04:37:05.421" v="149"/>
          <ac:picMkLst>
            <pc:docMk/>
            <pc:sldMk cId="4040053424" sldId="276"/>
            <ac:picMk id="2" creationId="{00000000-0000-0000-0000-000000000000}"/>
          </ac:picMkLst>
        </pc:picChg>
        <pc:picChg chg="del">
          <ac:chgData name="Thomas Lancaster" userId="f0950ea349fcd9e9" providerId="Windows Live" clId="Web-{B19F7B5B-0407-45B5-8516-232A833F0E01}" dt="2019-03-05T04:37:05.421" v="148"/>
          <ac:picMkLst>
            <pc:docMk/>
            <pc:sldMk cId="4040053424" sldId="276"/>
            <ac:picMk id="3" creationId="{00000000-0000-0000-0000-000000000000}"/>
          </ac:picMkLst>
        </pc:picChg>
      </pc:sldChg>
      <pc:sldChg chg="modSp new ord">
        <pc:chgData name="Thomas Lancaster" userId="f0950ea349fcd9e9" providerId="Windows Live" clId="Web-{B19F7B5B-0407-45B5-8516-232A833F0E01}" dt="2019-03-05T04:25:50.983" v="39"/>
        <pc:sldMkLst>
          <pc:docMk/>
          <pc:sldMk cId="1452018510" sldId="277"/>
        </pc:sldMkLst>
        <pc:spChg chg="mod">
          <ac:chgData name="Thomas Lancaster" userId="f0950ea349fcd9e9" providerId="Windows Live" clId="Web-{B19F7B5B-0407-45B5-8516-232A833F0E01}" dt="2019-03-05T04:25:50.983" v="39"/>
          <ac:spMkLst>
            <pc:docMk/>
            <pc:sldMk cId="1452018510" sldId="277"/>
            <ac:spMk id="2" creationId="{082DCECD-4263-4B7D-ABDC-6CAB614CA000}"/>
          </ac:spMkLst>
        </pc:spChg>
      </pc:sldChg>
      <pc:sldChg chg="addSp delSp modSp add replId">
        <pc:chgData name="Thomas Lancaster" userId="f0950ea349fcd9e9" providerId="Windows Live" clId="Web-{B19F7B5B-0407-45B5-8516-232A833F0E01}" dt="2019-03-05T04:37:38.764" v="160" actId="1076"/>
        <pc:sldMkLst>
          <pc:docMk/>
          <pc:sldMk cId="3255746690" sldId="278"/>
        </pc:sldMkLst>
        <pc:spChg chg="add mod">
          <ac:chgData name="Thomas Lancaster" userId="f0950ea349fcd9e9" providerId="Windows Live" clId="Web-{B19F7B5B-0407-45B5-8516-232A833F0E01}" dt="2019-03-05T04:37:33.514" v="159" actId="14100"/>
          <ac:spMkLst>
            <pc:docMk/>
            <pc:sldMk cId="3255746690" sldId="278"/>
            <ac:spMk id="9" creationId="{8F217D3C-D647-4A76-9421-6A22C83BAB61}"/>
          </ac:spMkLst>
        </pc:spChg>
        <pc:spChg chg="add mod">
          <ac:chgData name="Thomas Lancaster" userId="f0950ea349fcd9e9" providerId="Windows Live" clId="Web-{B19F7B5B-0407-45B5-8516-232A833F0E01}" dt="2019-03-05T04:37:38.764" v="160" actId="1076"/>
          <ac:spMkLst>
            <pc:docMk/>
            <pc:sldMk cId="3255746690" sldId="278"/>
            <ac:spMk id="10" creationId="{198EEC2E-C855-4D5D-BE06-6AAC75F86C94}"/>
          </ac:spMkLst>
        </pc:spChg>
        <pc:picChg chg="del">
          <ac:chgData name="Thomas Lancaster" userId="f0950ea349fcd9e9" providerId="Windows Live" clId="Web-{B19F7B5B-0407-45B5-8516-232A833F0E01}" dt="2019-03-05T04:36:59.249" v="144"/>
          <ac:picMkLst>
            <pc:docMk/>
            <pc:sldMk cId="3255746690" sldId="278"/>
            <ac:picMk id="2" creationId="{00000000-0000-0000-0000-000000000000}"/>
          </ac:picMkLst>
        </pc:picChg>
        <pc:picChg chg="del">
          <ac:chgData name="Thomas Lancaster" userId="f0950ea349fcd9e9" providerId="Windows Live" clId="Web-{B19F7B5B-0407-45B5-8516-232A833F0E01}" dt="2019-03-05T04:37:00.108" v="145"/>
          <ac:picMkLst>
            <pc:docMk/>
            <pc:sldMk cId="3255746690" sldId="278"/>
            <ac:picMk id="5" creationId="{FA3F3CC5-02F2-4DA3-89A1-7310392CD51A}"/>
          </ac:picMkLst>
        </pc:picChg>
        <pc:picChg chg="add mod">
          <ac:chgData name="Thomas Lancaster" userId="f0950ea349fcd9e9" providerId="Windows Live" clId="Web-{B19F7B5B-0407-45B5-8516-232A833F0E01}" dt="2019-03-05T04:37:11.092" v="151" actId="1076"/>
          <ac:picMkLst>
            <pc:docMk/>
            <pc:sldMk cId="3255746690" sldId="278"/>
            <ac:picMk id="7" creationId="{79722A88-569E-4EA8-9123-87817921B473}"/>
          </ac:picMkLst>
        </pc:picChg>
        <pc:picChg chg="add mod">
          <ac:chgData name="Thomas Lancaster" userId="f0950ea349fcd9e9" providerId="Windows Live" clId="Web-{B19F7B5B-0407-45B5-8516-232A833F0E01}" dt="2019-03-05T04:37:11.124" v="152" actId="1076"/>
          <ac:picMkLst>
            <pc:docMk/>
            <pc:sldMk cId="3255746690" sldId="278"/>
            <ac:picMk id="8" creationId="{BC2DA4AA-0DF7-47D4-B13E-0D373CAF6FB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WN0164\Shared\CFM%20Residency%20Shared\Curricula\Wellness\Wellness%20Tracking\Faculty%20Wellness%20Tracking%202017-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WN0164\Shared\CFM%20Residency%20Shared\Curricula\Wellness\Wellness%20Tracking\Faculty%20Wellness%20Tracking%202017-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WN0164\Shared\CFM%20Residency%20Shared\Curricula\Wellness\Wellness%20Tracking\Faculty%20Wellness%20Tracking%202017-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Erica Dennehy, LICSW</a:t>
            </a:r>
            <a:endParaRPr lang="en-US" baseline="0"/>
          </a:p>
          <a:p>
            <a:pPr>
              <a:defRPr/>
            </a:pPr>
            <a:r>
              <a:rPr lang="en-US" baseline="0"/>
              <a:t>MBI &amp; WEMWBS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'Faculty &amp; Staff'!$B$1:$N$1</c:f>
              <c:strCache>
                <c:ptCount val="13"/>
                <c:pt idx="0">
                  <c:v>WEMWBS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xmlns:c15="http://schemas.microsoft.com/office/drawing/2012/chart" uri="{02D57815-91ED-43cb-92C2-25804820EDAC}">
                  <c15:fullRef>
                    <c15:sqref>'Faculty &amp; Staff'!$B$2:$AA$2</c15:sqref>
                  </c15:fullRef>
                </c:ext>
              </c:extLst>
              <c:f>('Faculty &amp; Staff'!$C$2,'Faculty &amp; Staff'!$E$2,'Faculty &amp; Staff'!$G$2,'Faculty &amp; Staff'!$J$2,'Faculty &amp; Staff'!$L$2,'Faculty &amp; Staff'!$N$2:$S$2,'Faculty &amp; Staff'!$U$2,'Faculty &amp; Staff'!$W$2)</c:f>
              <c:strCache>
                <c:ptCount val="13"/>
                <c:pt idx="0">
                  <c:v>7/31-8/27/2017</c:v>
                </c:pt>
                <c:pt idx="1">
                  <c:v>9/25-10/22/2017</c:v>
                </c:pt>
                <c:pt idx="2">
                  <c:v>11/20-12/17/2017</c:v>
                </c:pt>
                <c:pt idx="3">
                  <c:v>2/12-3/11/2018</c:v>
                </c:pt>
                <c:pt idx="4">
                  <c:v>4/9-5/6/2018</c:v>
                </c:pt>
                <c:pt idx="5">
                  <c:v>6/4-7/1/2018</c:v>
                </c:pt>
                <c:pt idx="6">
                  <c:v>7/3-7/29/2018</c:v>
                </c:pt>
                <c:pt idx="7">
                  <c:v>7/30-8/26/2018</c:v>
                </c:pt>
                <c:pt idx="8">
                  <c:v>8/27-9/23/2018</c:v>
                </c:pt>
                <c:pt idx="9">
                  <c:v>9/24-10/21/2018</c:v>
                </c:pt>
                <c:pt idx="10">
                  <c:v>10/22-11/18/2018</c:v>
                </c:pt>
                <c:pt idx="11">
                  <c:v>12/17-1/13/2019</c:v>
                </c:pt>
                <c:pt idx="12">
                  <c:v>2/11-3/10/2019</c:v>
                </c:pt>
              </c:strCache>
            </c:strRef>
          </c:cat>
          <c:val>
            <c:numRef>
              <c:extLst>
                <c:ext xmlns:c15="http://schemas.microsoft.com/office/drawing/2012/chart" uri="{02D57815-91ED-43cb-92C2-25804820EDAC}">
                  <c15:fullRef>
                    <c15:sqref>'Faculty &amp; Staff'!$B$6:$AA$6</c15:sqref>
                  </c15:fullRef>
                </c:ext>
              </c:extLst>
              <c:f>('Faculty &amp; Staff'!$C$6,'Faculty &amp; Staff'!$E$6,'Faculty &amp; Staff'!$G$6,'Faculty &amp; Staff'!$J$6,'Faculty &amp; Staff'!$L$6,'Faculty &amp; Staff'!$N$6:$S$6,'Faculty &amp; Staff'!$U$6,'Faculty &amp; Staff'!$W$6)</c:f>
              <c:numCache>
                <c:formatCode>General</c:formatCode>
                <c:ptCount val="13"/>
                <c:pt idx="0">
                  <c:v>52</c:v>
                </c:pt>
                <c:pt idx="1">
                  <c:v>54</c:v>
                </c:pt>
                <c:pt idx="2">
                  <c:v>53</c:v>
                </c:pt>
                <c:pt idx="3">
                  <c:v>46</c:v>
                </c:pt>
                <c:pt idx="4">
                  <c:v>53</c:v>
                </c:pt>
                <c:pt idx="5">
                  <c:v>50</c:v>
                </c:pt>
                <c:pt idx="6">
                  <c:v>46</c:v>
                </c:pt>
                <c:pt idx="7">
                  <c:v>52</c:v>
                </c:pt>
                <c:pt idx="8">
                  <c:v>33</c:v>
                </c:pt>
                <c:pt idx="9">
                  <c:v>44</c:v>
                </c:pt>
                <c:pt idx="10">
                  <c:v>48</c:v>
                </c:pt>
                <c:pt idx="11">
                  <c:v>50</c:v>
                </c:pt>
                <c:pt idx="12">
                  <c:v>52</c:v>
                </c:pt>
              </c:numCache>
            </c:numRef>
          </c:val>
          <c:smooth val="0"/>
        </c:ser>
        <c:ser>
          <c:idx val="1"/>
          <c:order val="1"/>
          <c:tx>
            <c:strRef>
              <c:f>'Faculty &amp; Staff'!$AB$1:$AN$1</c:f>
              <c:strCache>
                <c:ptCount val="13"/>
                <c:pt idx="0">
                  <c:v>MBI - Burnout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extLst>
                <c:ext xmlns:c15="http://schemas.microsoft.com/office/drawing/2012/chart" uri="{02D57815-91ED-43cb-92C2-25804820EDAC}">
                  <c15:fullRef>
                    <c15:sqref>'Faculty &amp; Staff'!$B$2:$AA$2</c15:sqref>
                  </c15:fullRef>
                </c:ext>
              </c:extLst>
              <c:f>('Faculty &amp; Staff'!$C$2,'Faculty &amp; Staff'!$E$2,'Faculty &amp; Staff'!$G$2,'Faculty &amp; Staff'!$J$2,'Faculty &amp; Staff'!$L$2,'Faculty &amp; Staff'!$N$2:$S$2,'Faculty &amp; Staff'!$U$2,'Faculty &amp; Staff'!$W$2)</c:f>
              <c:strCache>
                <c:ptCount val="13"/>
                <c:pt idx="0">
                  <c:v>7/31-8/27/2017</c:v>
                </c:pt>
                <c:pt idx="1">
                  <c:v>9/25-10/22/2017</c:v>
                </c:pt>
                <c:pt idx="2">
                  <c:v>11/20-12/17/2017</c:v>
                </c:pt>
                <c:pt idx="3">
                  <c:v>2/12-3/11/2018</c:v>
                </c:pt>
                <c:pt idx="4">
                  <c:v>4/9-5/6/2018</c:v>
                </c:pt>
                <c:pt idx="5">
                  <c:v>6/4-7/1/2018</c:v>
                </c:pt>
                <c:pt idx="6">
                  <c:v>7/3-7/29/2018</c:v>
                </c:pt>
                <c:pt idx="7">
                  <c:v>7/30-8/26/2018</c:v>
                </c:pt>
                <c:pt idx="8">
                  <c:v>8/27-9/23/2018</c:v>
                </c:pt>
                <c:pt idx="9">
                  <c:v>9/24-10/21/2018</c:v>
                </c:pt>
                <c:pt idx="10">
                  <c:v>10/22-11/18/2018</c:v>
                </c:pt>
                <c:pt idx="11">
                  <c:v>12/17-1/13/2019</c:v>
                </c:pt>
                <c:pt idx="12">
                  <c:v>2/11-3/10/2019</c:v>
                </c:pt>
              </c:strCache>
            </c:strRef>
          </c:cat>
          <c:val>
            <c:numRef>
              <c:extLst>
                <c:ext xmlns:c15="http://schemas.microsoft.com/office/drawing/2012/chart" uri="{02D57815-91ED-43cb-92C2-25804820EDAC}">
                  <c15:fullRef>
                    <c15:sqref>'Faculty &amp; Staff'!$AB$6:$BA$6</c15:sqref>
                  </c15:fullRef>
                </c:ext>
              </c:extLst>
              <c:f>('Faculty &amp; Staff'!$AC$6,'Faculty &amp; Staff'!$AE$6,'Faculty &amp; Staff'!$AG$6,'Faculty &amp; Staff'!$AJ$6,'Faculty &amp; Staff'!$AL$6,'Faculty &amp; Staff'!$AN$6:$AS$6,'Faculty &amp; Staff'!$AU$6,'Faculty &amp; Staff'!$AW$6)</c:f>
              <c:numCache>
                <c:formatCode>General</c:formatCode>
                <c:ptCount val="13"/>
                <c:pt idx="0">
                  <c:v>3</c:v>
                </c:pt>
                <c:pt idx="1">
                  <c:v>6</c:v>
                </c:pt>
                <c:pt idx="2">
                  <c:v>17</c:v>
                </c:pt>
                <c:pt idx="3">
                  <c:v>11</c:v>
                </c:pt>
                <c:pt idx="4">
                  <c:v>9</c:v>
                </c:pt>
                <c:pt idx="5">
                  <c:v>12</c:v>
                </c:pt>
                <c:pt idx="6">
                  <c:v>11</c:v>
                </c:pt>
                <c:pt idx="7">
                  <c:v>15</c:v>
                </c:pt>
                <c:pt idx="8">
                  <c:v>24</c:v>
                </c:pt>
                <c:pt idx="9">
                  <c:v>11</c:v>
                </c:pt>
                <c:pt idx="10">
                  <c:v>13</c:v>
                </c:pt>
                <c:pt idx="11">
                  <c:v>11</c:v>
                </c:pt>
                <c:pt idx="12">
                  <c:v>11</c:v>
                </c:pt>
              </c:numCache>
            </c:numRef>
          </c:val>
          <c:smooth val="0"/>
        </c:ser>
        <c:ser>
          <c:idx val="38"/>
          <c:order val="2"/>
          <c:tx>
            <c:strRef>
              <c:f>'Faculty &amp; Staff'!$BB$1:$BN$1</c:f>
              <c:strCache>
                <c:ptCount val="13"/>
                <c:pt idx="0">
                  <c:v>MBI - Depersonalization</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extLst>
                <c:ext xmlns:c15="http://schemas.microsoft.com/office/drawing/2012/chart" uri="{02D57815-91ED-43cb-92C2-25804820EDAC}">
                  <c15:fullRef>
                    <c15:sqref>'Faculty &amp; Staff'!$B$2:$AA$2</c15:sqref>
                  </c15:fullRef>
                </c:ext>
              </c:extLst>
              <c:f>('Faculty &amp; Staff'!$C$2,'Faculty &amp; Staff'!$E$2,'Faculty &amp; Staff'!$G$2,'Faculty &amp; Staff'!$J$2,'Faculty &amp; Staff'!$L$2,'Faculty &amp; Staff'!$N$2:$S$2,'Faculty &amp; Staff'!$U$2,'Faculty &amp; Staff'!$W$2)</c:f>
              <c:strCache>
                <c:ptCount val="13"/>
                <c:pt idx="0">
                  <c:v>7/31-8/27/2017</c:v>
                </c:pt>
                <c:pt idx="1">
                  <c:v>9/25-10/22/2017</c:v>
                </c:pt>
                <c:pt idx="2">
                  <c:v>11/20-12/17/2017</c:v>
                </c:pt>
                <c:pt idx="3">
                  <c:v>2/12-3/11/2018</c:v>
                </c:pt>
                <c:pt idx="4">
                  <c:v>4/9-5/6/2018</c:v>
                </c:pt>
                <c:pt idx="5">
                  <c:v>6/4-7/1/2018</c:v>
                </c:pt>
                <c:pt idx="6">
                  <c:v>7/3-7/29/2018</c:v>
                </c:pt>
                <c:pt idx="7">
                  <c:v>7/30-8/26/2018</c:v>
                </c:pt>
                <c:pt idx="8">
                  <c:v>8/27-9/23/2018</c:v>
                </c:pt>
                <c:pt idx="9">
                  <c:v>9/24-10/21/2018</c:v>
                </c:pt>
                <c:pt idx="10">
                  <c:v>10/22-11/18/2018</c:v>
                </c:pt>
                <c:pt idx="11">
                  <c:v>12/17-1/13/2019</c:v>
                </c:pt>
                <c:pt idx="12">
                  <c:v>2/11-3/10/2019</c:v>
                </c:pt>
              </c:strCache>
            </c:strRef>
          </c:cat>
          <c:val>
            <c:numRef>
              <c:extLst>
                <c:ext xmlns:c15="http://schemas.microsoft.com/office/drawing/2012/chart" uri="{02D57815-91ED-43cb-92C2-25804820EDAC}">
                  <c15:fullRef>
                    <c15:sqref>'Faculty &amp; Staff'!$BB$6:$CA$6</c15:sqref>
                  </c15:fullRef>
                </c:ext>
              </c:extLst>
              <c:f>('Faculty &amp; Staff'!$BC$6,'Faculty &amp; Staff'!$BE$6,'Faculty &amp; Staff'!$BG$6,'Faculty &amp; Staff'!$BJ$6,'Faculty &amp; Staff'!$BL$6,'Faculty &amp; Staff'!$BN$6:$BS$6,'Faculty &amp; Staff'!$BU$6,'Faculty &amp; Staff'!$BW$6)</c:f>
              <c:numCache>
                <c:formatCode>General</c:formatCode>
                <c:ptCount val="13"/>
                <c:pt idx="0">
                  <c:v>2</c:v>
                </c:pt>
                <c:pt idx="1">
                  <c:v>1</c:v>
                </c:pt>
                <c:pt idx="2">
                  <c:v>3</c:v>
                </c:pt>
                <c:pt idx="3">
                  <c:v>4</c:v>
                </c:pt>
                <c:pt idx="4">
                  <c:v>4</c:v>
                </c:pt>
                <c:pt idx="5">
                  <c:v>3</c:v>
                </c:pt>
                <c:pt idx="6">
                  <c:v>5</c:v>
                </c:pt>
                <c:pt idx="7">
                  <c:v>5</c:v>
                </c:pt>
                <c:pt idx="8">
                  <c:v>8</c:v>
                </c:pt>
                <c:pt idx="9">
                  <c:v>6</c:v>
                </c:pt>
                <c:pt idx="10">
                  <c:v>1</c:v>
                </c:pt>
                <c:pt idx="11">
                  <c:v>4</c:v>
                </c:pt>
                <c:pt idx="12">
                  <c:v>2</c:v>
                </c:pt>
              </c:numCache>
            </c:numRef>
          </c:val>
          <c:smooth val="0"/>
        </c:ser>
        <c:ser>
          <c:idx val="39"/>
          <c:order val="3"/>
          <c:tx>
            <c:strRef>
              <c:f>'Faculty &amp; Staff'!$CB$1:$CN$1</c:f>
              <c:strCache>
                <c:ptCount val="13"/>
                <c:pt idx="0">
                  <c:v>MBI - Personal Achievement</c:v>
                </c:pt>
              </c:strCache>
            </c:strRef>
          </c:tx>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cat>
            <c:strRef>
              <c:extLst>
                <c:ext xmlns:c15="http://schemas.microsoft.com/office/drawing/2012/chart" uri="{02D57815-91ED-43cb-92C2-25804820EDAC}">
                  <c15:fullRef>
                    <c15:sqref>'Faculty &amp; Staff'!$B$2:$AA$2</c15:sqref>
                  </c15:fullRef>
                </c:ext>
              </c:extLst>
              <c:f>('Faculty &amp; Staff'!$C$2,'Faculty &amp; Staff'!$E$2,'Faculty &amp; Staff'!$G$2,'Faculty &amp; Staff'!$J$2,'Faculty &amp; Staff'!$L$2,'Faculty &amp; Staff'!$N$2:$S$2,'Faculty &amp; Staff'!$U$2,'Faculty &amp; Staff'!$W$2)</c:f>
              <c:strCache>
                <c:ptCount val="13"/>
                <c:pt idx="0">
                  <c:v>7/31-8/27/2017</c:v>
                </c:pt>
                <c:pt idx="1">
                  <c:v>9/25-10/22/2017</c:v>
                </c:pt>
                <c:pt idx="2">
                  <c:v>11/20-12/17/2017</c:v>
                </c:pt>
                <c:pt idx="3">
                  <c:v>2/12-3/11/2018</c:v>
                </c:pt>
                <c:pt idx="4">
                  <c:v>4/9-5/6/2018</c:v>
                </c:pt>
                <c:pt idx="5">
                  <c:v>6/4-7/1/2018</c:v>
                </c:pt>
                <c:pt idx="6">
                  <c:v>7/3-7/29/2018</c:v>
                </c:pt>
                <c:pt idx="7">
                  <c:v>7/30-8/26/2018</c:v>
                </c:pt>
                <c:pt idx="8">
                  <c:v>8/27-9/23/2018</c:v>
                </c:pt>
                <c:pt idx="9">
                  <c:v>9/24-10/21/2018</c:v>
                </c:pt>
                <c:pt idx="10">
                  <c:v>10/22-11/18/2018</c:v>
                </c:pt>
                <c:pt idx="11">
                  <c:v>12/17-1/13/2019</c:v>
                </c:pt>
                <c:pt idx="12">
                  <c:v>2/11-3/10/2019</c:v>
                </c:pt>
              </c:strCache>
            </c:strRef>
          </c:cat>
          <c:val>
            <c:numRef>
              <c:extLst>
                <c:ext xmlns:c15="http://schemas.microsoft.com/office/drawing/2012/chart" uri="{02D57815-91ED-43cb-92C2-25804820EDAC}">
                  <c15:fullRef>
                    <c15:sqref>'Faculty &amp; Staff'!$CB$6:$DA$6</c15:sqref>
                  </c15:fullRef>
                </c:ext>
              </c:extLst>
              <c:f>('Faculty &amp; Staff'!$CC$6,'Faculty &amp; Staff'!$CE$6,'Faculty &amp; Staff'!$CG$6,'Faculty &amp; Staff'!$CJ$6,'Faculty &amp; Staff'!$CL$6,'Faculty &amp; Staff'!$CN$6:$CS$6,'Faculty &amp; Staff'!$CU$6,'Faculty &amp; Staff'!$CW$6)</c:f>
              <c:numCache>
                <c:formatCode>General</c:formatCode>
                <c:ptCount val="13"/>
                <c:pt idx="0">
                  <c:v>36</c:v>
                </c:pt>
                <c:pt idx="1">
                  <c:v>31</c:v>
                </c:pt>
                <c:pt idx="2">
                  <c:v>44</c:v>
                </c:pt>
                <c:pt idx="3">
                  <c:v>42</c:v>
                </c:pt>
                <c:pt idx="4">
                  <c:v>40</c:v>
                </c:pt>
                <c:pt idx="5">
                  <c:v>36</c:v>
                </c:pt>
                <c:pt idx="6">
                  <c:v>34</c:v>
                </c:pt>
                <c:pt idx="7">
                  <c:v>34</c:v>
                </c:pt>
                <c:pt idx="8">
                  <c:v>25</c:v>
                </c:pt>
                <c:pt idx="9">
                  <c:v>35</c:v>
                </c:pt>
                <c:pt idx="10">
                  <c:v>34</c:v>
                </c:pt>
                <c:pt idx="11">
                  <c:v>41</c:v>
                </c:pt>
                <c:pt idx="12">
                  <c:v>40</c:v>
                </c:pt>
              </c:numCache>
            </c:numRef>
          </c:val>
          <c:smooth val="0"/>
        </c:ser>
        <c:dLbls>
          <c:showLegendKey val="0"/>
          <c:showVal val="0"/>
          <c:showCatName val="0"/>
          <c:showSerName val="0"/>
          <c:showPercent val="0"/>
          <c:showBubbleSize val="0"/>
        </c:dLbls>
        <c:marker val="1"/>
        <c:smooth val="0"/>
        <c:axId val="472336096"/>
        <c:axId val="472337272"/>
      </c:lineChart>
      <c:catAx>
        <c:axId val="4723360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Rotation</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2337272"/>
        <c:crosses val="autoZero"/>
        <c:auto val="1"/>
        <c:lblAlgn val="ctr"/>
        <c:lblOffset val="100"/>
        <c:noMultiLvlLbl val="0"/>
      </c:catAx>
      <c:valAx>
        <c:axId val="472337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Score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233609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Steven</a:t>
            </a:r>
            <a:r>
              <a:rPr lang="en-US" baseline="0"/>
              <a:t> Elrod, PharmD</a:t>
            </a:r>
          </a:p>
          <a:p>
            <a:pPr>
              <a:defRPr/>
            </a:pPr>
            <a:r>
              <a:rPr lang="en-US" baseline="0"/>
              <a:t>MBI &amp; WEMWBS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'Faculty &amp; Staff'!$B$1:$N$1</c:f>
              <c:strCache>
                <c:ptCount val="13"/>
                <c:pt idx="0">
                  <c:v>WEMWBS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xmlns:c15="http://schemas.microsoft.com/office/drawing/2012/chart" uri="{02D57815-91ED-43cb-92C2-25804820EDAC}">
                  <c15:fullRef>
                    <c15:sqref>'Faculty &amp; Staff'!$B$2:$AA$2</c15:sqref>
                  </c15:fullRef>
                </c:ext>
              </c:extLst>
              <c:f>('Faculty &amp; Staff'!$C$2,'Faculty &amp; Staff'!$E$2,'Faculty &amp; Staff'!$G$2,'Faculty &amp; Staff'!$J$2,'Faculty &amp; Staff'!$L$2,'Faculty &amp; Staff'!$O$2:$S$2,'Faculty &amp; Staff'!$U$2,'Faculty &amp; Staff'!$X$2,'Faculty &amp; Staff'!$Z$2)</c:f>
              <c:strCache>
                <c:ptCount val="13"/>
                <c:pt idx="0">
                  <c:v>7/31-8/27/2017</c:v>
                </c:pt>
                <c:pt idx="1">
                  <c:v>9/25-10/22/2017</c:v>
                </c:pt>
                <c:pt idx="2">
                  <c:v>11/20-12/17/2017</c:v>
                </c:pt>
                <c:pt idx="3">
                  <c:v>2/12-3/11/2018</c:v>
                </c:pt>
                <c:pt idx="4">
                  <c:v>4/9-5/6/2018</c:v>
                </c:pt>
                <c:pt idx="5">
                  <c:v>7/3-7/29/2018</c:v>
                </c:pt>
                <c:pt idx="6">
                  <c:v>7/30-8/26/2018</c:v>
                </c:pt>
                <c:pt idx="7">
                  <c:v>8/27-9/23/2018</c:v>
                </c:pt>
                <c:pt idx="8">
                  <c:v>9/24-10/21/2018</c:v>
                </c:pt>
                <c:pt idx="9">
                  <c:v>10/22-11/18/2018</c:v>
                </c:pt>
                <c:pt idx="10">
                  <c:v>12/17-1/13/2019</c:v>
                </c:pt>
                <c:pt idx="11">
                  <c:v>3/11-4/7/2019</c:v>
                </c:pt>
                <c:pt idx="12">
                  <c:v>5/6-6/2/2019</c:v>
                </c:pt>
              </c:strCache>
            </c:strRef>
          </c:cat>
          <c:val>
            <c:numRef>
              <c:extLst>
                <c:ext xmlns:c15="http://schemas.microsoft.com/office/drawing/2012/chart" uri="{02D57815-91ED-43cb-92C2-25804820EDAC}">
                  <c15:fullRef>
                    <c15:sqref>'Faculty &amp; Staff'!$B$7:$AA$7</c15:sqref>
                  </c15:fullRef>
                </c:ext>
              </c:extLst>
              <c:f>('Faculty &amp; Staff'!$C$7,'Faculty &amp; Staff'!$E$7,'Faculty &amp; Staff'!$G$7,'Faculty &amp; Staff'!$J$7,'Faculty &amp; Staff'!$L$7,'Faculty &amp; Staff'!$O$7:$S$7,'Faculty &amp; Staff'!$U$7,'Faculty &amp; Staff'!$X$7,'Faculty &amp; Staff'!$Z$7)</c:f>
              <c:numCache>
                <c:formatCode>General</c:formatCode>
                <c:ptCount val="13"/>
                <c:pt idx="0">
                  <c:v>58</c:v>
                </c:pt>
                <c:pt idx="1">
                  <c:v>63</c:v>
                </c:pt>
                <c:pt idx="2">
                  <c:v>68</c:v>
                </c:pt>
                <c:pt idx="3">
                  <c:v>57</c:v>
                </c:pt>
                <c:pt idx="4">
                  <c:v>68</c:v>
                </c:pt>
                <c:pt idx="5">
                  <c:v>55</c:v>
                </c:pt>
                <c:pt idx="6">
                  <c:v>50</c:v>
                </c:pt>
                <c:pt idx="7">
                  <c:v>58</c:v>
                </c:pt>
                <c:pt idx="8">
                  <c:v>63</c:v>
                </c:pt>
                <c:pt idx="9">
                  <c:v>56</c:v>
                </c:pt>
                <c:pt idx="10">
                  <c:v>54</c:v>
                </c:pt>
                <c:pt idx="11">
                  <c:v>61</c:v>
                </c:pt>
                <c:pt idx="12">
                  <c:v>56</c:v>
                </c:pt>
              </c:numCache>
            </c:numRef>
          </c:val>
          <c:smooth val="0"/>
        </c:ser>
        <c:ser>
          <c:idx val="1"/>
          <c:order val="1"/>
          <c:tx>
            <c:strRef>
              <c:f>'Faculty &amp; Staff'!$AB$1:$AN$1</c:f>
              <c:strCache>
                <c:ptCount val="13"/>
                <c:pt idx="0">
                  <c:v>MBI - Burnout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extLst>
                <c:ext xmlns:c15="http://schemas.microsoft.com/office/drawing/2012/chart" uri="{02D57815-91ED-43cb-92C2-25804820EDAC}">
                  <c15:fullRef>
                    <c15:sqref>'Faculty &amp; Staff'!$B$2:$AA$2</c15:sqref>
                  </c15:fullRef>
                </c:ext>
              </c:extLst>
              <c:f>('Faculty &amp; Staff'!$C$2,'Faculty &amp; Staff'!$E$2,'Faculty &amp; Staff'!$G$2,'Faculty &amp; Staff'!$J$2,'Faculty &amp; Staff'!$L$2,'Faculty &amp; Staff'!$O$2:$S$2,'Faculty &amp; Staff'!$U$2,'Faculty &amp; Staff'!$X$2,'Faculty &amp; Staff'!$Z$2)</c:f>
              <c:strCache>
                <c:ptCount val="13"/>
                <c:pt idx="0">
                  <c:v>7/31-8/27/2017</c:v>
                </c:pt>
                <c:pt idx="1">
                  <c:v>9/25-10/22/2017</c:v>
                </c:pt>
                <c:pt idx="2">
                  <c:v>11/20-12/17/2017</c:v>
                </c:pt>
                <c:pt idx="3">
                  <c:v>2/12-3/11/2018</c:v>
                </c:pt>
                <c:pt idx="4">
                  <c:v>4/9-5/6/2018</c:v>
                </c:pt>
                <c:pt idx="5">
                  <c:v>7/3-7/29/2018</c:v>
                </c:pt>
                <c:pt idx="6">
                  <c:v>7/30-8/26/2018</c:v>
                </c:pt>
                <c:pt idx="7">
                  <c:v>8/27-9/23/2018</c:v>
                </c:pt>
                <c:pt idx="8">
                  <c:v>9/24-10/21/2018</c:v>
                </c:pt>
                <c:pt idx="9">
                  <c:v>10/22-11/18/2018</c:v>
                </c:pt>
                <c:pt idx="10">
                  <c:v>12/17-1/13/2019</c:v>
                </c:pt>
                <c:pt idx="11">
                  <c:v>3/11-4/7/2019</c:v>
                </c:pt>
                <c:pt idx="12">
                  <c:v>5/6-6/2/2019</c:v>
                </c:pt>
              </c:strCache>
            </c:strRef>
          </c:cat>
          <c:val>
            <c:numRef>
              <c:extLst>
                <c:ext xmlns:c15="http://schemas.microsoft.com/office/drawing/2012/chart" uri="{02D57815-91ED-43cb-92C2-25804820EDAC}">
                  <c15:fullRef>
                    <c15:sqref>'Faculty &amp; Staff'!$AB$7:$BA$7</c15:sqref>
                  </c15:fullRef>
                </c:ext>
              </c:extLst>
              <c:f>('Faculty &amp; Staff'!$AC$7,'Faculty &amp; Staff'!$AE$7,'Faculty &amp; Staff'!$AG$7,'Faculty &amp; Staff'!$AJ$7,'Faculty &amp; Staff'!$AL$7,'Faculty &amp; Staff'!$AO$7:$AS$7,'Faculty &amp; Staff'!$AU$7,'Faculty &amp; Staff'!$AX$7,'Faculty &amp; Staff'!$AZ$7)</c:f>
              <c:numCache>
                <c:formatCode>General</c:formatCode>
                <c:ptCount val="13"/>
                <c:pt idx="0">
                  <c:v>6</c:v>
                </c:pt>
                <c:pt idx="1">
                  <c:v>6</c:v>
                </c:pt>
                <c:pt idx="2">
                  <c:v>9</c:v>
                </c:pt>
                <c:pt idx="3">
                  <c:v>5</c:v>
                </c:pt>
                <c:pt idx="4">
                  <c:v>8</c:v>
                </c:pt>
                <c:pt idx="5">
                  <c:v>12</c:v>
                </c:pt>
                <c:pt idx="6">
                  <c:v>13</c:v>
                </c:pt>
                <c:pt idx="7">
                  <c:v>11</c:v>
                </c:pt>
                <c:pt idx="8">
                  <c:v>14</c:v>
                </c:pt>
                <c:pt idx="9">
                  <c:v>22</c:v>
                </c:pt>
                <c:pt idx="10">
                  <c:v>14</c:v>
                </c:pt>
                <c:pt idx="11">
                  <c:v>6</c:v>
                </c:pt>
                <c:pt idx="12">
                  <c:v>7</c:v>
                </c:pt>
              </c:numCache>
            </c:numRef>
          </c:val>
          <c:smooth val="0"/>
        </c:ser>
        <c:ser>
          <c:idx val="38"/>
          <c:order val="2"/>
          <c:tx>
            <c:strRef>
              <c:f>'Faculty &amp; Staff'!$BB$1:$BN$1</c:f>
              <c:strCache>
                <c:ptCount val="13"/>
                <c:pt idx="0">
                  <c:v>MBI - Depersonalization</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extLst>
                <c:ext xmlns:c15="http://schemas.microsoft.com/office/drawing/2012/chart" uri="{02D57815-91ED-43cb-92C2-25804820EDAC}">
                  <c15:fullRef>
                    <c15:sqref>'Faculty &amp; Staff'!$B$2:$AA$2</c15:sqref>
                  </c15:fullRef>
                </c:ext>
              </c:extLst>
              <c:f>('Faculty &amp; Staff'!$C$2,'Faculty &amp; Staff'!$E$2,'Faculty &amp; Staff'!$G$2,'Faculty &amp; Staff'!$J$2,'Faculty &amp; Staff'!$L$2,'Faculty &amp; Staff'!$O$2:$S$2,'Faculty &amp; Staff'!$U$2,'Faculty &amp; Staff'!$X$2,'Faculty &amp; Staff'!$Z$2)</c:f>
              <c:strCache>
                <c:ptCount val="13"/>
                <c:pt idx="0">
                  <c:v>7/31-8/27/2017</c:v>
                </c:pt>
                <c:pt idx="1">
                  <c:v>9/25-10/22/2017</c:v>
                </c:pt>
                <c:pt idx="2">
                  <c:v>11/20-12/17/2017</c:v>
                </c:pt>
                <c:pt idx="3">
                  <c:v>2/12-3/11/2018</c:v>
                </c:pt>
                <c:pt idx="4">
                  <c:v>4/9-5/6/2018</c:v>
                </c:pt>
                <c:pt idx="5">
                  <c:v>7/3-7/29/2018</c:v>
                </c:pt>
                <c:pt idx="6">
                  <c:v>7/30-8/26/2018</c:v>
                </c:pt>
                <c:pt idx="7">
                  <c:v>8/27-9/23/2018</c:v>
                </c:pt>
                <c:pt idx="8">
                  <c:v>9/24-10/21/2018</c:v>
                </c:pt>
                <c:pt idx="9">
                  <c:v>10/22-11/18/2018</c:v>
                </c:pt>
                <c:pt idx="10">
                  <c:v>12/17-1/13/2019</c:v>
                </c:pt>
                <c:pt idx="11">
                  <c:v>3/11-4/7/2019</c:v>
                </c:pt>
                <c:pt idx="12">
                  <c:v>5/6-6/2/2019</c:v>
                </c:pt>
              </c:strCache>
            </c:strRef>
          </c:cat>
          <c:val>
            <c:numRef>
              <c:extLst>
                <c:ext xmlns:c15="http://schemas.microsoft.com/office/drawing/2012/chart" uri="{02D57815-91ED-43cb-92C2-25804820EDAC}">
                  <c15:fullRef>
                    <c15:sqref>'Faculty &amp; Staff'!$BB$7:$CA$7</c15:sqref>
                  </c15:fullRef>
                </c:ext>
              </c:extLst>
              <c:f>('Faculty &amp; Staff'!$BC$7,'Faculty &amp; Staff'!$BE$7,'Faculty &amp; Staff'!$BG$7,'Faculty &amp; Staff'!$BJ$7,'Faculty &amp; Staff'!$BL$7,'Faculty &amp; Staff'!$BO$7:$BS$7,'Faculty &amp; Staff'!$BU$7,'Faculty &amp; Staff'!$BX$7,'Faculty &amp; Staff'!$BZ$7)</c:f>
              <c:numCache>
                <c:formatCode>General</c:formatCode>
                <c:ptCount val="13"/>
                <c:pt idx="0">
                  <c:v>7</c:v>
                </c:pt>
                <c:pt idx="1">
                  <c:v>3</c:v>
                </c:pt>
                <c:pt idx="2">
                  <c:v>8</c:v>
                </c:pt>
                <c:pt idx="3">
                  <c:v>5</c:v>
                </c:pt>
                <c:pt idx="4">
                  <c:v>4</c:v>
                </c:pt>
                <c:pt idx="5">
                  <c:v>6</c:v>
                </c:pt>
                <c:pt idx="6">
                  <c:v>7</c:v>
                </c:pt>
                <c:pt idx="7">
                  <c:v>11</c:v>
                </c:pt>
                <c:pt idx="8">
                  <c:v>4</c:v>
                </c:pt>
                <c:pt idx="9">
                  <c:v>4</c:v>
                </c:pt>
                <c:pt idx="10">
                  <c:v>5</c:v>
                </c:pt>
                <c:pt idx="11">
                  <c:v>4</c:v>
                </c:pt>
                <c:pt idx="12">
                  <c:v>5</c:v>
                </c:pt>
              </c:numCache>
            </c:numRef>
          </c:val>
          <c:smooth val="0"/>
        </c:ser>
        <c:ser>
          <c:idx val="39"/>
          <c:order val="3"/>
          <c:tx>
            <c:strRef>
              <c:f>'Faculty &amp; Staff'!$CB$1:$CN$1</c:f>
              <c:strCache>
                <c:ptCount val="13"/>
                <c:pt idx="0">
                  <c:v>MBI - Personal Achievement</c:v>
                </c:pt>
              </c:strCache>
            </c:strRef>
          </c:tx>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cat>
            <c:strRef>
              <c:extLst>
                <c:ext xmlns:c15="http://schemas.microsoft.com/office/drawing/2012/chart" uri="{02D57815-91ED-43cb-92C2-25804820EDAC}">
                  <c15:fullRef>
                    <c15:sqref>'Faculty &amp; Staff'!$B$2:$AA$2</c15:sqref>
                  </c15:fullRef>
                </c:ext>
              </c:extLst>
              <c:f>('Faculty &amp; Staff'!$C$2,'Faculty &amp; Staff'!$E$2,'Faculty &amp; Staff'!$G$2,'Faculty &amp; Staff'!$J$2,'Faculty &amp; Staff'!$L$2,'Faculty &amp; Staff'!$O$2:$S$2,'Faculty &amp; Staff'!$U$2,'Faculty &amp; Staff'!$X$2,'Faculty &amp; Staff'!$Z$2)</c:f>
              <c:strCache>
                <c:ptCount val="13"/>
                <c:pt idx="0">
                  <c:v>7/31-8/27/2017</c:v>
                </c:pt>
                <c:pt idx="1">
                  <c:v>9/25-10/22/2017</c:v>
                </c:pt>
                <c:pt idx="2">
                  <c:v>11/20-12/17/2017</c:v>
                </c:pt>
                <c:pt idx="3">
                  <c:v>2/12-3/11/2018</c:v>
                </c:pt>
                <c:pt idx="4">
                  <c:v>4/9-5/6/2018</c:v>
                </c:pt>
                <c:pt idx="5">
                  <c:v>7/3-7/29/2018</c:v>
                </c:pt>
                <c:pt idx="6">
                  <c:v>7/30-8/26/2018</c:v>
                </c:pt>
                <c:pt idx="7">
                  <c:v>8/27-9/23/2018</c:v>
                </c:pt>
                <c:pt idx="8">
                  <c:v>9/24-10/21/2018</c:v>
                </c:pt>
                <c:pt idx="9">
                  <c:v>10/22-11/18/2018</c:v>
                </c:pt>
                <c:pt idx="10">
                  <c:v>12/17-1/13/2019</c:v>
                </c:pt>
                <c:pt idx="11">
                  <c:v>3/11-4/7/2019</c:v>
                </c:pt>
                <c:pt idx="12">
                  <c:v>5/6-6/2/2019</c:v>
                </c:pt>
              </c:strCache>
            </c:strRef>
          </c:cat>
          <c:val>
            <c:numRef>
              <c:extLst>
                <c:ext xmlns:c15="http://schemas.microsoft.com/office/drawing/2012/chart" uri="{02D57815-91ED-43cb-92C2-25804820EDAC}">
                  <c15:fullRef>
                    <c15:sqref>'Faculty &amp; Staff'!$CB$7:$DA$7</c15:sqref>
                  </c15:fullRef>
                </c:ext>
              </c:extLst>
              <c:f>('Faculty &amp; Staff'!$CC$7,'Faculty &amp; Staff'!$CE$7,'Faculty &amp; Staff'!$CG$7,'Faculty &amp; Staff'!$CJ$7,'Faculty &amp; Staff'!$CL$7,'Faculty &amp; Staff'!$CO$7:$CS$7,'Faculty &amp; Staff'!$CU$7,'Faculty &amp; Staff'!$CX$7,'Faculty &amp; Staff'!$CZ$7)</c:f>
              <c:numCache>
                <c:formatCode>General</c:formatCode>
                <c:ptCount val="13"/>
                <c:pt idx="0">
                  <c:v>45</c:v>
                </c:pt>
                <c:pt idx="1">
                  <c:v>44</c:v>
                </c:pt>
                <c:pt idx="2">
                  <c:v>44</c:v>
                </c:pt>
                <c:pt idx="3">
                  <c:v>43</c:v>
                </c:pt>
                <c:pt idx="4">
                  <c:v>45</c:v>
                </c:pt>
                <c:pt idx="5">
                  <c:v>40</c:v>
                </c:pt>
                <c:pt idx="6">
                  <c:v>39</c:v>
                </c:pt>
                <c:pt idx="7">
                  <c:v>41</c:v>
                </c:pt>
                <c:pt idx="8">
                  <c:v>42</c:v>
                </c:pt>
                <c:pt idx="9">
                  <c:v>40</c:v>
                </c:pt>
                <c:pt idx="10">
                  <c:v>38</c:v>
                </c:pt>
                <c:pt idx="11">
                  <c:v>41</c:v>
                </c:pt>
                <c:pt idx="12">
                  <c:v>40</c:v>
                </c:pt>
              </c:numCache>
            </c:numRef>
          </c:val>
          <c:smooth val="0"/>
        </c:ser>
        <c:dLbls>
          <c:showLegendKey val="0"/>
          <c:showVal val="0"/>
          <c:showCatName val="0"/>
          <c:showSerName val="0"/>
          <c:showPercent val="0"/>
          <c:showBubbleSize val="0"/>
        </c:dLbls>
        <c:marker val="1"/>
        <c:smooth val="0"/>
        <c:axId val="236713056"/>
        <c:axId val="236714624"/>
      </c:lineChart>
      <c:catAx>
        <c:axId val="2367130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Rotation</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6714624"/>
        <c:crosses val="autoZero"/>
        <c:auto val="1"/>
        <c:lblAlgn val="ctr"/>
        <c:lblOffset val="100"/>
        <c:noMultiLvlLbl val="0"/>
      </c:catAx>
      <c:valAx>
        <c:axId val="236714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Score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671305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Miguel Lee, MD</a:t>
            </a:r>
            <a:endParaRPr lang="en-US" baseline="0"/>
          </a:p>
          <a:p>
            <a:pPr>
              <a:defRPr/>
            </a:pPr>
            <a:r>
              <a:rPr lang="en-US" baseline="0"/>
              <a:t>MBI &amp; WEMWBS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'Faculty &amp; Staff'!$B$1:$N$1</c:f>
              <c:strCache>
                <c:ptCount val="13"/>
                <c:pt idx="0">
                  <c:v>WEMWBS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xmlns:c15="http://schemas.microsoft.com/office/drawing/2012/chart" uri="{02D57815-91ED-43cb-92C2-25804820EDAC}">
                  <c15:fullRef>
                    <c15:sqref>'Faculty &amp; Staff'!$B$2:$AA$2</c15:sqref>
                  </c15:fullRef>
                </c:ext>
              </c:extLst>
              <c:f>('Faculty &amp; Staff'!$C$2:$D$2,'Faculty &amp; Staff'!$F$2,'Faculty &amp; Staff'!$H$2,'Faculty &amp; Staff'!$J$2,'Faculty &amp; Staff'!$L$2,'Faculty &amp; Staff'!$N$2:$Q$2,'Faculty &amp; Staff'!$S$2,'Faculty &amp; Staff'!$U$2,'Faculty &amp; Staff'!$X$2)</c:f>
              <c:strCache>
                <c:ptCount val="13"/>
                <c:pt idx="0">
                  <c:v>7/31-8/27/2017</c:v>
                </c:pt>
                <c:pt idx="1">
                  <c:v>8/28-9/24/2017</c:v>
                </c:pt>
                <c:pt idx="2">
                  <c:v>10/23-11/19/2017</c:v>
                </c:pt>
                <c:pt idx="3">
                  <c:v>12/18-1/14/2018</c:v>
                </c:pt>
                <c:pt idx="4">
                  <c:v>2/12-3/11/2018</c:v>
                </c:pt>
                <c:pt idx="5">
                  <c:v>4/9-5/6/2018</c:v>
                </c:pt>
                <c:pt idx="6">
                  <c:v>6/4-7/1/2018</c:v>
                </c:pt>
                <c:pt idx="7">
                  <c:v>7/3-7/29/2018</c:v>
                </c:pt>
                <c:pt idx="8">
                  <c:v>7/30-8/26/2018</c:v>
                </c:pt>
                <c:pt idx="9">
                  <c:v>8/27-9/23/2018</c:v>
                </c:pt>
                <c:pt idx="10">
                  <c:v>10/22-11/18/2018</c:v>
                </c:pt>
                <c:pt idx="11">
                  <c:v>12/17-1/13/2019</c:v>
                </c:pt>
                <c:pt idx="12">
                  <c:v>3/11-4/7/2019</c:v>
                </c:pt>
              </c:strCache>
            </c:strRef>
          </c:cat>
          <c:val>
            <c:numRef>
              <c:extLst>
                <c:ext xmlns:c15="http://schemas.microsoft.com/office/drawing/2012/chart" uri="{02D57815-91ED-43cb-92C2-25804820EDAC}">
                  <c15:fullRef>
                    <c15:sqref>'Faculty &amp; Staff'!$B$9:$AA$9</c15:sqref>
                  </c15:fullRef>
                </c:ext>
              </c:extLst>
              <c:f>('Faculty &amp; Staff'!$C$9:$D$9,'Faculty &amp; Staff'!$F$9,'Faculty &amp; Staff'!$H$9,'Faculty &amp; Staff'!$J$9,'Faculty &amp; Staff'!$L$9,'Faculty &amp; Staff'!$N$9:$Q$9,'Faculty &amp; Staff'!$S$9,'Faculty &amp; Staff'!$U$9,'Faculty &amp; Staff'!$X$9)</c:f>
              <c:numCache>
                <c:formatCode>General</c:formatCode>
                <c:ptCount val="13"/>
                <c:pt idx="0">
                  <c:v>50</c:v>
                </c:pt>
                <c:pt idx="1">
                  <c:v>32</c:v>
                </c:pt>
                <c:pt idx="2">
                  <c:v>45</c:v>
                </c:pt>
                <c:pt idx="3">
                  <c:v>46</c:v>
                </c:pt>
                <c:pt idx="4">
                  <c:v>29</c:v>
                </c:pt>
                <c:pt idx="5">
                  <c:v>46</c:v>
                </c:pt>
                <c:pt idx="6">
                  <c:v>50</c:v>
                </c:pt>
                <c:pt idx="7">
                  <c:v>44</c:v>
                </c:pt>
                <c:pt idx="8">
                  <c:v>37</c:v>
                </c:pt>
                <c:pt idx="9">
                  <c:v>42</c:v>
                </c:pt>
                <c:pt idx="10">
                  <c:v>44</c:v>
                </c:pt>
                <c:pt idx="11">
                  <c:v>42</c:v>
                </c:pt>
                <c:pt idx="12">
                  <c:v>43</c:v>
                </c:pt>
              </c:numCache>
            </c:numRef>
          </c:val>
          <c:smooth val="0"/>
        </c:ser>
        <c:ser>
          <c:idx val="1"/>
          <c:order val="1"/>
          <c:tx>
            <c:strRef>
              <c:f>'Faculty &amp; Staff'!$AB$1:$AN$1</c:f>
              <c:strCache>
                <c:ptCount val="13"/>
                <c:pt idx="0">
                  <c:v>MBI - Burnout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extLst>
                <c:ext xmlns:c15="http://schemas.microsoft.com/office/drawing/2012/chart" uri="{02D57815-91ED-43cb-92C2-25804820EDAC}">
                  <c15:fullRef>
                    <c15:sqref>'Faculty &amp; Staff'!$B$2:$AA$2</c15:sqref>
                  </c15:fullRef>
                </c:ext>
              </c:extLst>
              <c:f>('Faculty &amp; Staff'!$C$2:$D$2,'Faculty &amp; Staff'!$F$2,'Faculty &amp; Staff'!$H$2,'Faculty &amp; Staff'!$J$2,'Faculty &amp; Staff'!$L$2,'Faculty &amp; Staff'!$N$2:$Q$2,'Faculty &amp; Staff'!$S$2,'Faculty &amp; Staff'!$U$2,'Faculty &amp; Staff'!$X$2)</c:f>
              <c:strCache>
                <c:ptCount val="13"/>
                <c:pt idx="0">
                  <c:v>7/31-8/27/2017</c:v>
                </c:pt>
                <c:pt idx="1">
                  <c:v>8/28-9/24/2017</c:v>
                </c:pt>
                <c:pt idx="2">
                  <c:v>10/23-11/19/2017</c:v>
                </c:pt>
                <c:pt idx="3">
                  <c:v>12/18-1/14/2018</c:v>
                </c:pt>
                <c:pt idx="4">
                  <c:v>2/12-3/11/2018</c:v>
                </c:pt>
                <c:pt idx="5">
                  <c:v>4/9-5/6/2018</c:v>
                </c:pt>
                <c:pt idx="6">
                  <c:v>6/4-7/1/2018</c:v>
                </c:pt>
                <c:pt idx="7">
                  <c:v>7/3-7/29/2018</c:v>
                </c:pt>
                <c:pt idx="8">
                  <c:v>7/30-8/26/2018</c:v>
                </c:pt>
                <c:pt idx="9">
                  <c:v>8/27-9/23/2018</c:v>
                </c:pt>
                <c:pt idx="10">
                  <c:v>10/22-11/18/2018</c:v>
                </c:pt>
                <c:pt idx="11">
                  <c:v>12/17-1/13/2019</c:v>
                </c:pt>
                <c:pt idx="12">
                  <c:v>3/11-4/7/2019</c:v>
                </c:pt>
              </c:strCache>
            </c:strRef>
          </c:cat>
          <c:val>
            <c:numRef>
              <c:extLst>
                <c:ext xmlns:c15="http://schemas.microsoft.com/office/drawing/2012/chart" uri="{02D57815-91ED-43cb-92C2-25804820EDAC}">
                  <c15:fullRef>
                    <c15:sqref>'Faculty &amp; Staff'!$AB$9:$BA$9</c15:sqref>
                  </c15:fullRef>
                </c:ext>
              </c:extLst>
              <c:f>('Faculty &amp; Staff'!$AC$9:$AD$9,'Faculty &amp; Staff'!$AF$9,'Faculty &amp; Staff'!$AH$9,'Faculty &amp; Staff'!$AJ$9,'Faculty &amp; Staff'!$AL$9,'Faculty &amp; Staff'!$AN$9:$AQ$9,'Faculty &amp; Staff'!$AS$9,'Faculty &amp; Staff'!$AU$9,'Faculty &amp; Staff'!$AX$9)</c:f>
              <c:numCache>
                <c:formatCode>General</c:formatCode>
                <c:ptCount val="13"/>
                <c:pt idx="0">
                  <c:v>10</c:v>
                </c:pt>
                <c:pt idx="1">
                  <c:v>35</c:v>
                </c:pt>
                <c:pt idx="2">
                  <c:v>28</c:v>
                </c:pt>
                <c:pt idx="3">
                  <c:v>16</c:v>
                </c:pt>
                <c:pt idx="4">
                  <c:v>36</c:v>
                </c:pt>
                <c:pt idx="5">
                  <c:v>30</c:v>
                </c:pt>
                <c:pt idx="6">
                  <c:v>38</c:v>
                </c:pt>
                <c:pt idx="7">
                  <c:v>30</c:v>
                </c:pt>
                <c:pt idx="8">
                  <c:v>23</c:v>
                </c:pt>
                <c:pt idx="9">
                  <c:v>33</c:v>
                </c:pt>
                <c:pt idx="10">
                  <c:v>32</c:v>
                </c:pt>
                <c:pt idx="11">
                  <c:v>29</c:v>
                </c:pt>
                <c:pt idx="12">
                  <c:v>31</c:v>
                </c:pt>
              </c:numCache>
            </c:numRef>
          </c:val>
          <c:smooth val="0"/>
        </c:ser>
        <c:ser>
          <c:idx val="38"/>
          <c:order val="2"/>
          <c:tx>
            <c:strRef>
              <c:f>'Faculty &amp; Staff'!$BB$1:$BN$1</c:f>
              <c:strCache>
                <c:ptCount val="13"/>
                <c:pt idx="0">
                  <c:v>MBI - Depersonalization</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extLst>
                <c:ext xmlns:c15="http://schemas.microsoft.com/office/drawing/2012/chart" uri="{02D57815-91ED-43cb-92C2-25804820EDAC}">
                  <c15:fullRef>
                    <c15:sqref>'Faculty &amp; Staff'!$B$2:$AA$2</c15:sqref>
                  </c15:fullRef>
                </c:ext>
              </c:extLst>
              <c:f>('Faculty &amp; Staff'!$C$2:$D$2,'Faculty &amp; Staff'!$F$2,'Faculty &amp; Staff'!$H$2,'Faculty &amp; Staff'!$J$2,'Faculty &amp; Staff'!$L$2,'Faculty &amp; Staff'!$N$2:$Q$2,'Faculty &amp; Staff'!$S$2,'Faculty &amp; Staff'!$U$2,'Faculty &amp; Staff'!$X$2)</c:f>
              <c:strCache>
                <c:ptCount val="13"/>
                <c:pt idx="0">
                  <c:v>7/31-8/27/2017</c:v>
                </c:pt>
                <c:pt idx="1">
                  <c:v>8/28-9/24/2017</c:v>
                </c:pt>
                <c:pt idx="2">
                  <c:v>10/23-11/19/2017</c:v>
                </c:pt>
                <c:pt idx="3">
                  <c:v>12/18-1/14/2018</c:v>
                </c:pt>
                <c:pt idx="4">
                  <c:v>2/12-3/11/2018</c:v>
                </c:pt>
                <c:pt idx="5">
                  <c:v>4/9-5/6/2018</c:v>
                </c:pt>
                <c:pt idx="6">
                  <c:v>6/4-7/1/2018</c:v>
                </c:pt>
                <c:pt idx="7">
                  <c:v>7/3-7/29/2018</c:v>
                </c:pt>
                <c:pt idx="8">
                  <c:v>7/30-8/26/2018</c:v>
                </c:pt>
                <c:pt idx="9">
                  <c:v>8/27-9/23/2018</c:v>
                </c:pt>
                <c:pt idx="10">
                  <c:v>10/22-11/18/2018</c:v>
                </c:pt>
                <c:pt idx="11">
                  <c:v>12/17-1/13/2019</c:v>
                </c:pt>
                <c:pt idx="12">
                  <c:v>3/11-4/7/2019</c:v>
                </c:pt>
              </c:strCache>
            </c:strRef>
          </c:cat>
          <c:val>
            <c:numRef>
              <c:extLst>
                <c:ext xmlns:c15="http://schemas.microsoft.com/office/drawing/2012/chart" uri="{02D57815-91ED-43cb-92C2-25804820EDAC}">
                  <c15:fullRef>
                    <c15:sqref>'Faculty &amp; Staff'!$BB$9:$CA$9</c15:sqref>
                  </c15:fullRef>
                </c:ext>
              </c:extLst>
              <c:f>('Faculty &amp; Staff'!$BC$9:$BD$9,'Faculty &amp; Staff'!$BF$9,'Faculty &amp; Staff'!$BH$9,'Faculty &amp; Staff'!$BJ$9,'Faculty &amp; Staff'!$BL$9,'Faculty &amp; Staff'!$BN$9:$BQ$9,'Faculty &amp; Staff'!$BS$9,'Faculty &amp; Staff'!$BU$9,'Faculty &amp; Staff'!$BX$9)</c:f>
              <c:numCache>
                <c:formatCode>General</c:formatCode>
                <c:ptCount val="13"/>
                <c:pt idx="0">
                  <c:v>3</c:v>
                </c:pt>
                <c:pt idx="1">
                  <c:v>16</c:v>
                </c:pt>
                <c:pt idx="2">
                  <c:v>7</c:v>
                </c:pt>
                <c:pt idx="3">
                  <c:v>6</c:v>
                </c:pt>
                <c:pt idx="4">
                  <c:v>14</c:v>
                </c:pt>
                <c:pt idx="5">
                  <c:v>8</c:v>
                </c:pt>
                <c:pt idx="6">
                  <c:v>9</c:v>
                </c:pt>
                <c:pt idx="7">
                  <c:v>8</c:v>
                </c:pt>
                <c:pt idx="8">
                  <c:v>14</c:v>
                </c:pt>
                <c:pt idx="9">
                  <c:v>14</c:v>
                </c:pt>
                <c:pt idx="10">
                  <c:v>9</c:v>
                </c:pt>
                <c:pt idx="11">
                  <c:v>11</c:v>
                </c:pt>
                <c:pt idx="12">
                  <c:v>10</c:v>
                </c:pt>
              </c:numCache>
            </c:numRef>
          </c:val>
          <c:smooth val="0"/>
        </c:ser>
        <c:ser>
          <c:idx val="39"/>
          <c:order val="3"/>
          <c:tx>
            <c:strRef>
              <c:f>'Faculty &amp; Staff'!$CB$1:$CN$1</c:f>
              <c:strCache>
                <c:ptCount val="13"/>
                <c:pt idx="0">
                  <c:v>MBI - Personal Achievement</c:v>
                </c:pt>
              </c:strCache>
            </c:strRef>
          </c:tx>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cat>
            <c:strRef>
              <c:extLst>
                <c:ext xmlns:c15="http://schemas.microsoft.com/office/drawing/2012/chart" uri="{02D57815-91ED-43cb-92C2-25804820EDAC}">
                  <c15:fullRef>
                    <c15:sqref>'Faculty &amp; Staff'!$B$2:$AA$2</c15:sqref>
                  </c15:fullRef>
                </c:ext>
              </c:extLst>
              <c:f>('Faculty &amp; Staff'!$C$2:$D$2,'Faculty &amp; Staff'!$F$2,'Faculty &amp; Staff'!$H$2,'Faculty &amp; Staff'!$J$2,'Faculty &amp; Staff'!$L$2,'Faculty &amp; Staff'!$N$2:$Q$2,'Faculty &amp; Staff'!$S$2,'Faculty &amp; Staff'!$U$2,'Faculty &amp; Staff'!$X$2)</c:f>
              <c:strCache>
                <c:ptCount val="13"/>
                <c:pt idx="0">
                  <c:v>7/31-8/27/2017</c:v>
                </c:pt>
                <c:pt idx="1">
                  <c:v>8/28-9/24/2017</c:v>
                </c:pt>
                <c:pt idx="2">
                  <c:v>10/23-11/19/2017</c:v>
                </c:pt>
                <c:pt idx="3">
                  <c:v>12/18-1/14/2018</c:v>
                </c:pt>
                <c:pt idx="4">
                  <c:v>2/12-3/11/2018</c:v>
                </c:pt>
                <c:pt idx="5">
                  <c:v>4/9-5/6/2018</c:v>
                </c:pt>
                <c:pt idx="6">
                  <c:v>6/4-7/1/2018</c:v>
                </c:pt>
                <c:pt idx="7">
                  <c:v>7/3-7/29/2018</c:v>
                </c:pt>
                <c:pt idx="8">
                  <c:v>7/30-8/26/2018</c:v>
                </c:pt>
                <c:pt idx="9">
                  <c:v>8/27-9/23/2018</c:v>
                </c:pt>
                <c:pt idx="10">
                  <c:v>10/22-11/18/2018</c:v>
                </c:pt>
                <c:pt idx="11">
                  <c:v>12/17-1/13/2019</c:v>
                </c:pt>
                <c:pt idx="12">
                  <c:v>3/11-4/7/2019</c:v>
                </c:pt>
              </c:strCache>
            </c:strRef>
          </c:cat>
          <c:val>
            <c:numRef>
              <c:extLst>
                <c:ext xmlns:c15="http://schemas.microsoft.com/office/drawing/2012/chart" uri="{02D57815-91ED-43cb-92C2-25804820EDAC}">
                  <c15:fullRef>
                    <c15:sqref>'Faculty &amp; Staff'!$CB$9:$DA$9</c15:sqref>
                  </c15:fullRef>
                </c:ext>
              </c:extLst>
              <c:f>('Faculty &amp; Staff'!$CC$9:$CD$9,'Faculty &amp; Staff'!$CF$9,'Faculty &amp; Staff'!$CH$9,'Faculty &amp; Staff'!$CJ$9,'Faculty &amp; Staff'!$CL$9,'Faculty &amp; Staff'!$CN$9:$CQ$9,'Faculty &amp; Staff'!$CS$9,'Faculty &amp; Staff'!$CU$9,'Faculty &amp; Staff'!$CX$9)</c:f>
              <c:numCache>
                <c:formatCode>General</c:formatCode>
                <c:ptCount val="13"/>
                <c:pt idx="0">
                  <c:v>41</c:v>
                </c:pt>
                <c:pt idx="1">
                  <c:v>25</c:v>
                </c:pt>
                <c:pt idx="2">
                  <c:v>31</c:v>
                </c:pt>
                <c:pt idx="3">
                  <c:v>37</c:v>
                </c:pt>
                <c:pt idx="4">
                  <c:v>23</c:v>
                </c:pt>
                <c:pt idx="5">
                  <c:v>41</c:v>
                </c:pt>
                <c:pt idx="6">
                  <c:v>39</c:v>
                </c:pt>
                <c:pt idx="7">
                  <c:v>40</c:v>
                </c:pt>
                <c:pt idx="8">
                  <c:v>35</c:v>
                </c:pt>
                <c:pt idx="9">
                  <c:v>41</c:v>
                </c:pt>
                <c:pt idx="10">
                  <c:v>42</c:v>
                </c:pt>
                <c:pt idx="11">
                  <c:v>38</c:v>
                </c:pt>
                <c:pt idx="12">
                  <c:v>39</c:v>
                </c:pt>
              </c:numCache>
            </c:numRef>
          </c:val>
          <c:smooth val="0"/>
        </c:ser>
        <c:dLbls>
          <c:showLegendKey val="0"/>
          <c:showVal val="0"/>
          <c:showCatName val="0"/>
          <c:showSerName val="0"/>
          <c:showPercent val="0"/>
          <c:showBubbleSize val="0"/>
        </c:dLbls>
        <c:marker val="1"/>
        <c:smooth val="0"/>
        <c:axId val="644185112"/>
        <c:axId val="644183936"/>
      </c:lineChart>
      <c:catAx>
        <c:axId val="6441851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Rotation</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4183936"/>
        <c:crosses val="autoZero"/>
        <c:auto val="1"/>
        <c:lblAlgn val="ctr"/>
        <c:lblOffset val="100"/>
        <c:noMultiLvlLbl val="0"/>
      </c:catAx>
      <c:valAx>
        <c:axId val="644183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Score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418511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1432BA-B6E6-44E3-98BD-5C2B80E45472}" type="doc">
      <dgm:prSet loTypeId="urn:microsoft.com/office/officeart/2005/8/layout/pyramid2" loCatId="list" qsTypeId="urn:microsoft.com/office/officeart/2005/8/quickstyle/simple1" qsCatId="simple" csTypeId="urn:microsoft.com/office/officeart/2005/8/colors/accent1_2" csCatId="accent1" phldr="1"/>
      <dgm:spPr/>
    </dgm:pt>
    <dgm:pt modelId="{63AFDF38-7727-4F90-B53F-3FF78C91B640}">
      <dgm:prSet phldrT="[Text]"/>
      <dgm:spPr/>
      <dgm:t>
        <a:bodyPr/>
        <a:lstStyle/>
        <a:p>
          <a:r>
            <a:rPr lang="en-US" dirty="0" smtClean="0"/>
            <a:t>Enhance Population Health</a:t>
          </a:r>
          <a:endParaRPr lang="en-US" dirty="0"/>
        </a:p>
      </dgm:t>
    </dgm:pt>
    <dgm:pt modelId="{AB22A802-B6BD-4D49-873C-B30666AF7B8A}" type="parTrans" cxnId="{2C02AAE3-A54D-479C-BEF1-150E68474E4C}">
      <dgm:prSet/>
      <dgm:spPr/>
      <dgm:t>
        <a:bodyPr/>
        <a:lstStyle/>
        <a:p>
          <a:endParaRPr lang="en-US"/>
        </a:p>
      </dgm:t>
    </dgm:pt>
    <dgm:pt modelId="{735C736A-584A-4583-84A3-40627C8AB257}" type="sibTrans" cxnId="{2C02AAE3-A54D-479C-BEF1-150E68474E4C}">
      <dgm:prSet/>
      <dgm:spPr/>
      <dgm:t>
        <a:bodyPr/>
        <a:lstStyle/>
        <a:p>
          <a:endParaRPr lang="en-US"/>
        </a:p>
      </dgm:t>
    </dgm:pt>
    <dgm:pt modelId="{7DD46A69-A8F8-423A-9A3C-FFD5A62FCA38}">
      <dgm:prSet phldrT="[Text]"/>
      <dgm:spPr/>
      <dgm:t>
        <a:bodyPr/>
        <a:lstStyle/>
        <a:p>
          <a:r>
            <a:rPr lang="en-US" dirty="0" smtClean="0"/>
            <a:t>Improve Patient Outcomes</a:t>
          </a:r>
          <a:endParaRPr lang="en-US" dirty="0"/>
        </a:p>
      </dgm:t>
    </dgm:pt>
    <dgm:pt modelId="{9F544EFD-0DA4-4434-B0E2-11E554E36855}" type="parTrans" cxnId="{278E2CB2-663E-44AB-BE8D-F9E0FBEA2538}">
      <dgm:prSet/>
      <dgm:spPr/>
      <dgm:t>
        <a:bodyPr/>
        <a:lstStyle/>
        <a:p>
          <a:endParaRPr lang="en-US"/>
        </a:p>
      </dgm:t>
    </dgm:pt>
    <dgm:pt modelId="{2C3328D4-FA86-4101-82D7-89F577D0C6AF}" type="sibTrans" cxnId="{278E2CB2-663E-44AB-BE8D-F9E0FBEA2538}">
      <dgm:prSet/>
      <dgm:spPr/>
      <dgm:t>
        <a:bodyPr/>
        <a:lstStyle/>
        <a:p>
          <a:endParaRPr lang="en-US"/>
        </a:p>
      </dgm:t>
    </dgm:pt>
    <dgm:pt modelId="{905C4003-BC3E-41B4-9A69-2B10044E2E0A}">
      <dgm:prSet phldrT="[Text]"/>
      <dgm:spPr/>
      <dgm:t>
        <a:bodyPr/>
        <a:lstStyle/>
        <a:p>
          <a:r>
            <a:rPr lang="en-US" dirty="0" smtClean="0"/>
            <a:t>Reduce Cost</a:t>
          </a:r>
          <a:endParaRPr lang="en-US" dirty="0"/>
        </a:p>
      </dgm:t>
    </dgm:pt>
    <dgm:pt modelId="{80083468-123A-45C3-BDFC-43607B7192A4}" type="parTrans" cxnId="{7BDE28A5-5FD9-4406-AED2-3697EA437FD7}">
      <dgm:prSet/>
      <dgm:spPr/>
      <dgm:t>
        <a:bodyPr/>
        <a:lstStyle/>
        <a:p>
          <a:endParaRPr lang="en-US"/>
        </a:p>
      </dgm:t>
    </dgm:pt>
    <dgm:pt modelId="{61EDDE67-3A39-483A-A897-A481DCE94A44}" type="sibTrans" cxnId="{7BDE28A5-5FD9-4406-AED2-3697EA437FD7}">
      <dgm:prSet/>
      <dgm:spPr/>
      <dgm:t>
        <a:bodyPr/>
        <a:lstStyle/>
        <a:p>
          <a:endParaRPr lang="en-US"/>
        </a:p>
      </dgm:t>
    </dgm:pt>
    <dgm:pt modelId="{058423FB-A5C6-49EC-AD85-A3E8FED507CE}" type="pres">
      <dgm:prSet presAssocID="{321432BA-B6E6-44E3-98BD-5C2B80E45472}" presName="compositeShape" presStyleCnt="0">
        <dgm:presLayoutVars>
          <dgm:dir/>
          <dgm:resizeHandles/>
        </dgm:presLayoutVars>
      </dgm:prSet>
      <dgm:spPr/>
    </dgm:pt>
    <dgm:pt modelId="{F6BEB64E-1789-48E9-BF53-BACCB92C4F71}" type="pres">
      <dgm:prSet presAssocID="{321432BA-B6E6-44E3-98BD-5C2B80E45472}" presName="pyramid" presStyleLbl="node1" presStyleIdx="0" presStyleCnt="1" custLinFactNeighborY="5339"/>
      <dgm:spPr/>
    </dgm:pt>
    <dgm:pt modelId="{3FB1BF0F-3931-4052-8F8B-6EC4BAF75992}" type="pres">
      <dgm:prSet presAssocID="{321432BA-B6E6-44E3-98BD-5C2B80E45472}" presName="theList" presStyleCnt="0"/>
      <dgm:spPr/>
    </dgm:pt>
    <dgm:pt modelId="{B43F51DF-DCC3-431A-93CF-613D6D722DB1}" type="pres">
      <dgm:prSet presAssocID="{63AFDF38-7727-4F90-B53F-3FF78C91B640}" presName="aNode" presStyleLbl="fgAcc1" presStyleIdx="0" presStyleCnt="3">
        <dgm:presLayoutVars>
          <dgm:bulletEnabled val="1"/>
        </dgm:presLayoutVars>
      </dgm:prSet>
      <dgm:spPr/>
      <dgm:t>
        <a:bodyPr/>
        <a:lstStyle/>
        <a:p>
          <a:endParaRPr lang="en-US"/>
        </a:p>
      </dgm:t>
    </dgm:pt>
    <dgm:pt modelId="{E2D55ADA-0664-49FF-B71A-9F8C3C50575E}" type="pres">
      <dgm:prSet presAssocID="{63AFDF38-7727-4F90-B53F-3FF78C91B640}" presName="aSpace" presStyleCnt="0"/>
      <dgm:spPr/>
    </dgm:pt>
    <dgm:pt modelId="{794C9438-614C-4E13-AE46-1413005D967B}" type="pres">
      <dgm:prSet presAssocID="{7DD46A69-A8F8-423A-9A3C-FFD5A62FCA38}" presName="aNode" presStyleLbl="fgAcc1" presStyleIdx="1" presStyleCnt="3">
        <dgm:presLayoutVars>
          <dgm:bulletEnabled val="1"/>
        </dgm:presLayoutVars>
      </dgm:prSet>
      <dgm:spPr/>
      <dgm:t>
        <a:bodyPr/>
        <a:lstStyle/>
        <a:p>
          <a:endParaRPr lang="en-US"/>
        </a:p>
      </dgm:t>
    </dgm:pt>
    <dgm:pt modelId="{80D6EAFD-2CEF-41FB-94EB-2DCC0AF8654F}" type="pres">
      <dgm:prSet presAssocID="{7DD46A69-A8F8-423A-9A3C-FFD5A62FCA38}" presName="aSpace" presStyleCnt="0"/>
      <dgm:spPr/>
    </dgm:pt>
    <dgm:pt modelId="{2A231C51-D078-4F05-886A-5ECB21B1F494}" type="pres">
      <dgm:prSet presAssocID="{905C4003-BC3E-41B4-9A69-2B10044E2E0A}" presName="aNode" presStyleLbl="fgAcc1" presStyleIdx="2" presStyleCnt="3">
        <dgm:presLayoutVars>
          <dgm:bulletEnabled val="1"/>
        </dgm:presLayoutVars>
      </dgm:prSet>
      <dgm:spPr/>
      <dgm:t>
        <a:bodyPr/>
        <a:lstStyle/>
        <a:p>
          <a:endParaRPr lang="en-US"/>
        </a:p>
      </dgm:t>
    </dgm:pt>
    <dgm:pt modelId="{3322EEF6-6132-4665-B240-21BF238F9D27}" type="pres">
      <dgm:prSet presAssocID="{905C4003-BC3E-41B4-9A69-2B10044E2E0A}" presName="aSpace" presStyleCnt="0"/>
      <dgm:spPr/>
    </dgm:pt>
  </dgm:ptLst>
  <dgm:cxnLst>
    <dgm:cxn modelId="{7BDE28A5-5FD9-4406-AED2-3697EA437FD7}" srcId="{321432BA-B6E6-44E3-98BD-5C2B80E45472}" destId="{905C4003-BC3E-41B4-9A69-2B10044E2E0A}" srcOrd="2" destOrd="0" parTransId="{80083468-123A-45C3-BDFC-43607B7192A4}" sibTransId="{61EDDE67-3A39-483A-A897-A481DCE94A44}"/>
    <dgm:cxn modelId="{BBC7DB29-2E3C-4ECB-AE0A-4C2015D8D846}" type="presOf" srcId="{63AFDF38-7727-4F90-B53F-3FF78C91B640}" destId="{B43F51DF-DCC3-431A-93CF-613D6D722DB1}" srcOrd="0" destOrd="0" presId="urn:microsoft.com/office/officeart/2005/8/layout/pyramid2"/>
    <dgm:cxn modelId="{1AC86AED-096A-4473-B7F8-7C42F1FE3801}" type="presOf" srcId="{321432BA-B6E6-44E3-98BD-5C2B80E45472}" destId="{058423FB-A5C6-49EC-AD85-A3E8FED507CE}" srcOrd="0" destOrd="0" presId="urn:microsoft.com/office/officeart/2005/8/layout/pyramid2"/>
    <dgm:cxn modelId="{2C02AAE3-A54D-479C-BEF1-150E68474E4C}" srcId="{321432BA-B6E6-44E3-98BD-5C2B80E45472}" destId="{63AFDF38-7727-4F90-B53F-3FF78C91B640}" srcOrd="0" destOrd="0" parTransId="{AB22A802-B6BD-4D49-873C-B30666AF7B8A}" sibTransId="{735C736A-584A-4583-84A3-40627C8AB257}"/>
    <dgm:cxn modelId="{282E0E35-D8AE-40FE-B6C4-553B34F99C3B}" type="presOf" srcId="{7DD46A69-A8F8-423A-9A3C-FFD5A62FCA38}" destId="{794C9438-614C-4E13-AE46-1413005D967B}" srcOrd="0" destOrd="0" presId="urn:microsoft.com/office/officeart/2005/8/layout/pyramid2"/>
    <dgm:cxn modelId="{2142FE19-D534-412A-B532-D183B162DF06}" type="presOf" srcId="{905C4003-BC3E-41B4-9A69-2B10044E2E0A}" destId="{2A231C51-D078-4F05-886A-5ECB21B1F494}" srcOrd="0" destOrd="0" presId="urn:microsoft.com/office/officeart/2005/8/layout/pyramid2"/>
    <dgm:cxn modelId="{278E2CB2-663E-44AB-BE8D-F9E0FBEA2538}" srcId="{321432BA-B6E6-44E3-98BD-5C2B80E45472}" destId="{7DD46A69-A8F8-423A-9A3C-FFD5A62FCA38}" srcOrd="1" destOrd="0" parTransId="{9F544EFD-0DA4-4434-B0E2-11E554E36855}" sibTransId="{2C3328D4-FA86-4101-82D7-89F577D0C6AF}"/>
    <dgm:cxn modelId="{ADE5695C-D6DF-4AFE-9625-92836466EBB0}" type="presParOf" srcId="{058423FB-A5C6-49EC-AD85-A3E8FED507CE}" destId="{F6BEB64E-1789-48E9-BF53-BACCB92C4F71}" srcOrd="0" destOrd="0" presId="urn:microsoft.com/office/officeart/2005/8/layout/pyramid2"/>
    <dgm:cxn modelId="{D75ECF2A-D773-4C9F-8EB3-70DF5D47CAE9}" type="presParOf" srcId="{058423FB-A5C6-49EC-AD85-A3E8FED507CE}" destId="{3FB1BF0F-3931-4052-8F8B-6EC4BAF75992}" srcOrd="1" destOrd="0" presId="urn:microsoft.com/office/officeart/2005/8/layout/pyramid2"/>
    <dgm:cxn modelId="{F7BA58BF-0657-44D3-9C05-73BF85D5217C}" type="presParOf" srcId="{3FB1BF0F-3931-4052-8F8B-6EC4BAF75992}" destId="{B43F51DF-DCC3-431A-93CF-613D6D722DB1}" srcOrd="0" destOrd="0" presId="urn:microsoft.com/office/officeart/2005/8/layout/pyramid2"/>
    <dgm:cxn modelId="{E6AE3E13-C6E8-4F24-8D22-9F4AFE129B1A}" type="presParOf" srcId="{3FB1BF0F-3931-4052-8F8B-6EC4BAF75992}" destId="{E2D55ADA-0664-49FF-B71A-9F8C3C50575E}" srcOrd="1" destOrd="0" presId="urn:microsoft.com/office/officeart/2005/8/layout/pyramid2"/>
    <dgm:cxn modelId="{13F8EC40-978C-496B-B766-B4FF8A9BD657}" type="presParOf" srcId="{3FB1BF0F-3931-4052-8F8B-6EC4BAF75992}" destId="{794C9438-614C-4E13-AE46-1413005D967B}" srcOrd="2" destOrd="0" presId="urn:microsoft.com/office/officeart/2005/8/layout/pyramid2"/>
    <dgm:cxn modelId="{E362A557-4473-48D5-B124-E3ADB3DBA55E}" type="presParOf" srcId="{3FB1BF0F-3931-4052-8F8B-6EC4BAF75992}" destId="{80D6EAFD-2CEF-41FB-94EB-2DCC0AF8654F}" srcOrd="3" destOrd="0" presId="urn:microsoft.com/office/officeart/2005/8/layout/pyramid2"/>
    <dgm:cxn modelId="{E34F7502-A91B-4312-8026-A54DB5362694}" type="presParOf" srcId="{3FB1BF0F-3931-4052-8F8B-6EC4BAF75992}" destId="{2A231C51-D078-4F05-886A-5ECB21B1F494}" srcOrd="4" destOrd="0" presId="urn:microsoft.com/office/officeart/2005/8/layout/pyramid2"/>
    <dgm:cxn modelId="{B75AF016-DC8B-4A22-B459-3DA9E0E7D263}" type="presParOf" srcId="{3FB1BF0F-3931-4052-8F8B-6EC4BAF75992}" destId="{3322EEF6-6132-4665-B240-21BF238F9D27}"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5B74C5-8E2A-4AB8-87B4-AB5DA77EE5DB}" type="doc">
      <dgm:prSet loTypeId="urn:microsoft.com/office/officeart/2005/8/layout/hList6" loCatId="list" qsTypeId="urn:microsoft.com/office/officeart/2005/8/quickstyle/simple1" qsCatId="simple" csTypeId="urn:microsoft.com/office/officeart/2005/8/colors/accent1_2" csCatId="accent1" phldr="1"/>
      <dgm:spPr/>
    </dgm:pt>
    <dgm:pt modelId="{FD56DDFD-8655-4C03-9834-55FB2E314A2F}">
      <dgm:prSet phldrT="[Text]" custT="1"/>
      <dgm:spPr/>
      <dgm:t>
        <a:bodyPr/>
        <a:lstStyle/>
        <a:p>
          <a:pPr algn="l"/>
          <a:r>
            <a:rPr lang="en-US" sz="2000" dirty="0" smtClean="0"/>
            <a:t>Buy in</a:t>
          </a:r>
        </a:p>
        <a:p>
          <a:pPr algn="l"/>
          <a:endParaRPr lang="en-US" sz="2000" dirty="0" smtClean="0"/>
        </a:p>
        <a:p>
          <a:pPr algn="l"/>
          <a:r>
            <a:rPr lang="en-US" sz="2000" dirty="0" smtClean="0"/>
            <a:t>Mutual respect</a:t>
          </a:r>
        </a:p>
        <a:p>
          <a:pPr algn="l"/>
          <a:endParaRPr lang="en-US" sz="2000" dirty="0" smtClean="0"/>
        </a:p>
        <a:p>
          <a:pPr algn="l"/>
          <a:r>
            <a:rPr lang="en-US" sz="2000" dirty="0" smtClean="0"/>
            <a:t>Residents’ self identified needs</a:t>
          </a:r>
        </a:p>
        <a:p>
          <a:pPr algn="l"/>
          <a:endParaRPr lang="en-US" sz="1700" dirty="0" smtClean="0"/>
        </a:p>
        <a:p>
          <a:pPr algn="l"/>
          <a:endParaRPr lang="en-US" sz="1700" dirty="0"/>
        </a:p>
      </dgm:t>
    </dgm:pt>
    <dgm:pt modelId="{7C5F15D2-792A-42D5-846F-64C516C7FB44}" type="parTrans" cxnId="{EE327799-D369-4204-AA02-332564506933}">
      <dgm:prSet/>
      <dgm:spPr/>
      <dgm:t>
        <a:bodyPr/>
        <a:lstStyle/>
        <a:p>
          <a:endParaRPr lang="en-US"/>
        </a:p>
      </dgm:t>
    </dgm:pt>
    <dgm:pt modelId="{5438E447-ADE1-4B91-AA00-794FDCC52E43}" type="sibTrans" cxnId="{EE327799-D369-4204-AA02-332564506933}">
      <dgm:prSet/>
      <dgm:spPr/>
      <dgm:t>
        <a:bodyPr/>
        <a:lstStyle/>
        <a:p>
          <a:endParaRPr lang="en-US"/>
        </a:p>
      </dgm:t>
    </dgm:pt>
    <dgm:pt modelId="{7F7072AE-4552-46DD-B0D5-3A1396FD9E34}">
      <dgm:prSet phldrT="[Text]" custT="1"/>
      <dgm:spPr/>
      <dgm:t>
        <a:bodyPr/>
        <a:lstStyle/>
        <a:p>
          <a:pPr algn="l">
            <a:lnSpc>
              <a:spcPct val="100000"/>
            </a:lnSpc>
            <a:spcAft>
              <a:spcPts val="0"/>
            </a:spcAft>
          </a:pPr>
          <a:r>
            <a:rPr lang="en-US" sz="2000" dirty="0" smtClean="0"/>
            <a:t>Curriculum design </a:t>
          </a:r>
        </a:p>
        <a:p>
          <a:pPr algn="l">
            <a:lnSpc>
              <a:spcPct val="100000"/>
            </a:lnSpc>
            <a:spcAft>
              <a:spcPts val="0"/>
            </a:spcAft>
          </a:pPr>
          <a:r>
            <a:rPr lang="en-US" sz="2000" dirty="0" smtClean="0"/>
            <a:t>and delivery</a:t>
          </a:r>
        </a:p>
        <a:p>
          <a:pPr algn="l">
            <a:lnSpc>
              <a:spcPct val="100000"/>
            </a:lnSpc>
            <a:spcAft>
              <a:spcPts val="0"/>
            </a:spcAft>
          </a:pPr>
          <a:endParaRPr lang="en-US" sz="2000" dirty="0" smtClean="0"/>
        </a:p>
        <a:p>
          <a:pPr algn="l">
            <a:lnSpc>
              <a:spcPct val="100000"/>
            </a:lnSpc>
            <a:spcAft>
              <a:spcPts val="0"/>
            </a:spcAft>
          </a:pPr>
          <a:r>
            <a:rPr lang="en-US" sz="2000" dirty="0" smtClean="0"/>
            <a:t>Involvement at all levels</a:t>
          </a:r>
        </a:p>
        <a:p>
          <a:pPr algn="l">
            <a:lnSpc>
              <a:spcPct val="100000"/>
            </a:lnSpc>
            <a:spcAft>
              <a:spcPts val="0"/>
            </a:spcAft>
          </a:pPr>
          <a:endParaRPr lang="en-US" sz="2000" dirty="0" smtClean="0"/>
        </a:p>
        <a:p>
          <a:pPr algn="l">
            <a:lnSpc>
              <a:spcPct val="100000"/>
            </a:lnSpc>
            <a:spcAft>
              <a:spcPts val="0"/>
            </a:spcAft>
          </a:pPr>
          <a:r>
            <a:rPr lang="en-US" sz="2000" dirty="0" smtClean="0"/>
            <a:t>Team based care </a:t>
          </a:r>
        </a:p>
        <a:p>
          <a:pPr algn="l">
            <a:lnSpc>
              <a:spcPct val="90000"/>
            </a:lnSpc>
            <a:spcAft>
              <a:spcPct val="35000"/>
            </a:spcAft>
          </a:pPr>
          <a:endParaRPr lang="en-US" sz="1700" dirty="0" smtClean="0"/>
        </a:p>
        <a:p>
          <a:pPr algn="l">
            <a:lnSpc>
              <a:spcPct val="90000"/>
            </a:lnSpc>
            <a:spcAft>
              <a:spcPct val="35000"/>
            </a:spcAft>
          </a:pPr>
          <a:endParaRPr lang="en-US" sz="1700" dirty="0"/>
        </a:p>
      </dgm:t>
    </dgm:pt>
    <dgm:pt modelId="{60CE2B2B-7B9F-410E-B7CA-C93DE87CAFED}" type="parTrans" cxnId="{1A3B2F1C-616B-47CE-AA7F-E7EC7A444B98}">
      <dgm:prSet/>
      <dgm:spPr/>
      <dgm:t>
        <a:bodyPr/>
        <a:lstStyle/>
        <a:p>
          <a:endParaRPr lang="en-US"/>
        </a:p>
      </dgm:t>
    </dgm:pt>
    <dgm:pt modelId="{6B81A038-A249-47FB-A505-D7912F189BB9}" type="sibTrans" cxnId="{1A3B2F1C-616B-47CE-AA7F-E7EC7A444B98}">
      <dgm:prSet/>
      <dgm:spPr/>
      <dgm:t>
        <a:bodyPr/>
        <a:lstStyle/>
        <a:p>
          <a:endParaRPr lang="en-US"/>
        </a:p>
      </dgm:t>
    </dgm:pt>
    <dgm:pt modelId="{8E0DFFF7-F4C1-400D-9CF1-030EAFBE5F1C}">
      <dgm:prSet phldrT="[Text]" custT="1"/>
      <dgm:spPr/>
      <dgm:t>
        <a:bodyPr/>
        <a:lstStyle/>
        <a:p>
          <a:pPr algn="l"/>
          <a:r>
            <a:rPr lang="en-US" sz="2000" dirty="0" smtClean="0"/>
            <a:t>Interview process</a:t>
          </a:r>
        </a:p>
        <a:p>
          <a:pPr algn="l"/>
          <a:endParaRPr lang="en-US" sz="2000" dirty="0" smtClean="0"/>
        </a:p>
        <a:p>
          <a:pPr algn="l"/>
          <a:r>
            <a:rPr lang="en-US" sz="2000" dirty="0" smtClean="0"/>
            <a:t>Professionalism</a:t>
          </a:r>
        </a:p>
        <a:p>
          <a:pPr algn="l"/>
          <a:endParaRPr lang="en-US" sz="2000" dirty="0" smtClean="0"/>
        </a:p>
        <a:p>
          <a:pPr algn="l"/>
          <a:r>
            <a:rPr lang="en-US" sz="2000" dirty="0" smtClean="0"/>
            <a:t>Recognizes gaps</a:t>
          </a:r>
        </a:p>
        <a:p>
          <a:pPr algn="l"/>
          <a:endParaRPr lang="en-US" sz="1900" dirty="0" smtClean="0"/>
        </a:p>
        <a:p>
          <a:pPr algn="l"/>
          <a:endParaRPr lang="en-US" sz="1900" dirty="0"/>
        </a:p>
      </dgm:t>
    </dgm:pt>
    <dgm:pt modelId="{64D43A39-4C87-466E-9D73-1DA2F8CDB9DB}" type="parTrans" cxnId="{C61AD1C0-6176-415E-8170-2908EC839777}">
      <dgm:prSet/>
      <dgm:spPr/>
      <dgm:t>
        <a:bodyPr/>
        <a:lstStyle/>
        <a:p>
          <a:endParaRPr lang="en-US"/>
        </a:p>
      </dgm:t>
    </dgm:pt>
    <dgm:pt modelId="{D80CE050-E754-491C-8CC8-953D39264914}" type="sibTrans" cxnId="{C61AD1C0-6176-415E-8170-2908EC839777}">
      <dgm:prSet/>
      <dgm:spPr/>
      <dgm:t>
        <a:bodyPr/>
        <a:lstStyle/>
        <a:p>
          <a:endParaRPr lang="en-US"/>
        </a:p>
      </dgm:t>
    </dgm:pt>
    <dgm:pt modelId="{1E31B499-B75D-4012-92EF-AC246FBBE904}" type="pres">
      <dgm:prSet presAssocID="{225B74C5-8E2A-4AB8-87B4-AB5DA77EE5DB}" presName="Name0" presStyleCnt="0">
        <dgm:presLayoutVars>
          <dgm:dir/>
          <dgm:resizeHandles val="exact"/>
        </dgm:presLayoutVars>
      </dgm:prSet>
      <dgm:spPr/>
    </dgm:pt>
    <dgm:pt modelId="{F3C0883C-C14F-4B8F-8006-F10234850013}" type="pres">
      <dgm:prSet presAssocID="{FD56DDFD-8655-4C03-9834-55FB2E314A2F}" presName="node" presStyleLbl="node1" presStyleIdx="0" presStyleCnt="3">
        <dgm:presLayoutVars>
          <dgm:bulletEnabled val="1"/>
        </dgm:presLayoutVars>
      </dgm:prSet>
      <dgm:spPr/>
      <dgm:t>
        <a:bodyPr/>
        <a:lstStyle/>
        <a:p>
          <a:endParaRPr lang="en-US"/>
        </a:p>
      </dgm:t>
    </dgm:pt>
    <dgm:pt modelId="{49282A51-D394-43A1-912C-569CE56D5899}" type="pres">
      <dgm:prSet presAssocID="{5438E447-ADE1-4B91-AA00-794FDCC52E43}" presName="sibTrans" presStyleCnt="0"/>
      <dgm:spPr/>
    </dgm:pt>
    <dgm:pt modelId="{0913DBF7-53C1-41D2-BBF2-115E82B11F38}" type="pres">
      <dgm:prSet presAssocID="{7F7072AE-4552-46DD-B0D5-3A1396FD9E34}" presName="node" presStyleLbl="node1" presStyleIdx="1" presStyleCnt="3" custLinFactNeighborX="-4954" custLinFactNeighborY="717">
        <dgm:presLayoutVars>
          <dgm:bulletEnabled val="1"/>
        </dgm:presLayoutVars>
      </dgm:prSet>
      <dgm:spPr/>
      <dgm:t>
        <a:bodyPr/>
        <a:lstStyle/>
        <a:p>
          <a:endParaRPr lang="en-US"/>
        </a:p>
      </dgm:t>
    </dgm:pt>
    <dgm:pt modelId="{89C58DB7-663C-410E-B19C-DC20196BE52E}" type="pres">
      <dgm:prSet presAssocID="{6B81A038-A249-47FB-A505-D7912F189BB9}" presName="sibTrans" presStyleCnt="0"/>
      <dgm:spPr/>
    </dgm:pt>
    <dgm:pt modelId="{79EEEA63-3A21-44EA-BBA3-F332BBD29845}" type="pres">
      <dgm:prSet presAssocID="{8E0DFFF7-F4C1-400D-9CF1-030EAFBE5F1C}" presName="node" presStyleLbl="node1" presStyleIdx="2" presStyleCnt="3">
        <dgm:presLayoutVars>
          <dgm:bulletEnabled val="1"/>
        </dgm:presLayoutVars>
      </dgm:prSet>
      <dgm:spPr/>
      <dgm:t>
        <a:bodyPr/>
        <a:lstStyle/>
        <a:p>
          <a:endParaRPr lang="en-US"/>
        </a:p>
      </dgm:t>
    </dgm:pt>
  </dgm:ptLst>
  <dgm:cxnLst>
    <dgm:cxn modelId="{9091CD4C-ADCB-47B5-825F-0291F7B0D072}" type="presOf" srcId="{8E0DFFF7-F4C1-400D-9CF1-030EAFBE5F1C}" destId="{79EEEA63-3A21-44EA-BBA3-F332BBD29845}" srcOrd="0" destOrd="0" presId="urn:microsoft.com/office/officeart/2005/8/layout/hList6"/>
    <dgm:cxn modelId="{EE327799-D369-4204-AA02-332564506933}" srcId="{225B74C5-8E2A-4AB8-87B4-AB5DA77EE5DB}" destId="{FD56DDFD-8655-4C03-9834-55FB2E314A2F}" srcOrd="0" destOrd="0" parTransId="{7C5F15D2-792A-42D5-846F-64C516C7FB44}" sibTransId="{5438E447-ADE1-4B91-AA00-794FDCC52E43}"/>
    <dgm:cxn modelId="{1A3B2F1C-616B-47CE-AA7F-E7EC7A444B98}" srcId="{225B74C5-8E2A-4AB8-87B4-AB5DA77EE5DB}" destId="{7F7072AE-4552-46DD-B0D5-3A1396FD9E34}" srcOrd="1" destOrd="0" parTransId="{60CE2B2B-7B9F-410E-B7CA-C93DE87CAFED}" sibTransId="{6B81A038-A249-47FB-A505-D7912F189BB9}"/>
    <dgm:cxn modelId="{C61AD1C0-6176-415E-8170-2908EC839777}" srcId="{225B74C5-8E2A-4AB8-87B4-AB5DA77EE5DB}" destId="{8E0DFFF7-F4C1-400D-9CF1-030EAFBE5F1C}" srcOrd="2" destOrd="0" parTransId="{64D43A39-4C87-466E-9D73-1DA2F8CDB9DB}" sibTransId="{D80CE050-E754-491C-8CC8-953D39264914}"/>
    <dgm:cxn modelId="{61FC4B71-DC1F-4D41-A983-B8F0152F5DB2}" type="presOf" srcId="{FD56DDFD-8655-4C03-9834-55FB2E314A2F}" destId="{F3C0883C-C14F-4B8F-8006-F10234850013}" srcOrd="0" destOrd="0" presId="urn:microsoft.com/office/officeart/2005/8/layout/hList6"/>
    <dgm:cxn modelId="{52B2B86A-55C0-436F-925C-48B301744A37}" type="presOf" srcId="{7F7072AE-4552-46DD-B0D5-3A1396FD9E34}" destId="{0913DBF7-53C1-41D2-BBF2-115E82B11F38}" srcOrd="0" destOrd="0" presId="urn:microsoft.com/office/officeart/2005/8/layout/hList6"/>
    <dgm:cxn modelId="{88884BEC-AFA7-403D-A3A8-C4BF624CF8BC}" type="presOf" srcId="{225B74C5-8E2A-4AB8-87B4-AB5DA77EE5DB}" destId="{1E31B499-B75D-4012-92EF-AC246FBBE904}" srcOrd="0" destOrd="0" presId="urn:microsoft.com/office/officeart/2005/8/layout/hList6"/>
    <dgm:cxn modelId="{F00295C6-6E29-4BCF-98A9-3654B81937BF}" type="presParOf" srcId="{1E31B499-B75D-4012-92EF-AC246FBBE904}" destId="{F3C0883C-C14F-4B8F-8006-F10234850013}" srcOrd="0" destOrd="0" presId="urn:microsoft.com/office/officeart/2005/8/layout/hList6"/>
    <dgm:cxn modelId="{798B3E76-4E01-42BD-A928-470FF64B4610}" type="presParOf" srcId="{1E31B499-B75D-4012-92EF-AC246FBBE904}" destId="{49282A51-D394-43A1-912C-569CE56D5899}" srcOrd="1" destOrd="0" presId="urn:microsoft.com/office/officeart/2005/8/layout/hList6"/>
    <dgm:cxn modelId="{DA118DAA-8BB2-446A-BA52-E3B029873E24}" type="presParOf" srcId="{1E31B499-B75D-4012-92EF-AC246FBBE904}" destId="{0913DBF7-53C1-41D2-BBF2-115E82B11F38}" srcOrd="2" destOrd="0" presId="urn:microsoft.com/office/officeart/2005/8/layout/hList6"/>
    <dgm:cxn modelId="{17D6F78E-6AB8-46C8-A681-FA7EDF38F29C}" type="presParOf" srcId="{1E31B499-B75D-4012-92EF-AC246FBBE904}" destId="{89C58DB7-663C-410E-B19C-DC20196BE52E}" srcOrd="3" destOrd="0" presId="urn:microsoft.com/office/officeart/2005/8/layout/hList6"/>
    <dgm:cxn modelId="{32AA1172-B400-40EF-A7D3-3874FCB022E0}" type="presParOf" srcId="{1E31B499-B75D-4012-92EF-AC246FBBE904}" destId="{79EEEA63-3A21-44EA-BBA3-F332BBD29845}"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593AEC-FFDA-4409-9834-4C9C356D188D}"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8D941B97-ED6E-4CA6-8990-7519D30017AB}">
      <dgm:prSet phldrT="[Text]" custT="1"/>
      <dgm:spPr/>
      <dgm:t>
        <a:bodyPr/>
        <a:lstStyle/>
        <a:p>
          <a:pPr algn="ctr"/>
          <a:r>
            <a:rPr lang="en-US" sz="1600" dirty="0"/>
            <a:t>Behaviorist and Pharmacist as Advisors</a:t>
          </a:r>
        </a:p>
      </dgm:t>
    </dgm:pt>
    <dgm:pt modelId="{F2BE1633-CF77-4DA3-B238-C56C865C796C}" type="parTrans" cxnId="{67886A06-3BD2-4FA4-BB27-E800B23657E1}">
      <dgm:prSet/>
      <dgm:spPr/>
      <dgm:t>
        <a:bodyPr/>
        <a:lstStyle/>
        <a:p>
          <a:endParaRPr lang="en-US"/>
        </a:p>
      </dgm:t>
    </dgm:pt>
    <dgm:pt modelId="{1097A8CE-85B3-49B5-8D7B-B626C786B334}" type="sibTrans" cxnId="{67886A06-3BD2-4FA4-BB27-E800B23657E1}">
      <dgm:prSet/>
      <dgm:spPr/>
      <dgm:t>
        <a:bodyPr/>
        <a:lstStyle/>
        <a:p>
          <a:endParaRPr lang="en-US"/>
        </a:p>
      </dgm:t>
    </dgm:pt>
    <dgm:pt modelId="{458C36B4-C9FF-49D5-947A-561384D3745D}">
      <dgm:prSet phldrT="[Text]" custT="1"/>
      <dgm:spPr/>
      <dgm:t>
        <a:bodyPr/>
        <a:lstStyle/>
        <a:p>
          <a:pPr algn="ctr"/>
          <a:r>
            <a:rPr lang="en-US" sz="1600" dirty="0" err="1"/>
            <a:t>Interprofessional</a:t>
          </a:r>
          <a:r>
            <a:rPr lang="en-US" sz="1600" dirty="0"/>
            <a:t> lecture on “Your Legacy and Professionalism”</a:t>
          </a:r>
        </a:p>
      </dgm:t>
    </dgm:pt>
    <dgm:pt modelId="{584DF649-EA6A-494D-860C-9FAE887A7FC6}" type="parTrans" cxnId="{3A6DEA1C-7ECC-43A0-A4D7-F8C1999B1070}">
      <dgm:prSet/>
      <dgm:spPr/>
      <dgm:t>
        <a:bodyPr/>
        <a:lstStyle/>
        <a:p>
          <a:endParaRPr lang="en-US"/>
        </a:p>
      </dgm:t>
    </dgm:pt>
    <dgm:pt modelId="{2B3732D4-9B9E-4C34-BA5E-47683A17DD89}" type="sibTrans" cxnId="{3A6DEA1C-7ECC-43A0-A4D7-F8C1999B1070}">
      <dgm:prSet/>
      <dgm:spPr/>
      <dgm:t>
        <a:bodyPr/>
        <a:lstStyle/>
        <a:p>
          <a:endParaRPr lang="en-US"/>
        </a:p>
      </dgm:t>
    </dgm:pt>
    <dgm:pt modelId="{0D0F9350-5B73-4E70-B343-D28E937D2322}">
      <dgm:prSet phldrT="[Text]" custT="1"/>
      <dgm:spPr/>
      <dgm:t>
        <a:bodyPr/>
        <a:lstStyle/>
        <a:p>
          <a:pPr algn="ctr"/>
          <a:r>
            <a:rPr lang="en-US" sz="1600" dirty="0"/>
            <a:t>Residents shadow Behaviorist and Pharmacist in clinic</a:t>
          </a:r>
        </a:p>
      </dgm:t>
    </dgm:pt>
    <dgm:pt modelId="{1DF37762-6827-4B98-BCF1-A1198AF48931}" type="parTrans" cxnId="{B5253443-47DA-4F7C-B43A-1D1ACDCE5958}">
      <dgm:prSet/>
      <dgm:spPr/>
      <dgm:t>
        <a:bodyPr/>
        <a:lstStyle/>
        <a:p>
          <a:endParaRPr lang="en-US"/>
        </a:p>
      </dgm:t>
    </dgm:pt>
    <dgm:pt modelId="{2DF17622-F9D7-49ED-9AD7-0CDDF38CD747}" type="sibTrans" cxnId="{B5253443-47DA-4F7C-B43A-1D1ACDCE5958}">
      <dgm:prSet/>
      <dgm:spPr/>
      <dgm:t>
        <a:bodyPr/>
        <a:lstStyle/>
        <a:p>
          <a:endParaRPr lang="en-US"/>
        </a:p>
      </dgm:t>
    </dgm:pt>
    <dgm:pt modelId="{723241A0-F347-40B8-9E1A-82A30A2D0999}">
      <dgm:prSet custT="1"/>
      <dgm:spPr/>
      <dgm:t>
        <a:bodyPr/>
        <a:lstStyle/>
        <a:p>
          <a:r>
            <a:rPr lang="en-US" sz="1800" b="1" dirty="0"/>
            <a:t>Layered learning lectures throughout residency</a:t>
          </a:r>
        </a:p>
      </dgm:t>
    </dgm:pt>
    <dgm:pt modelId="{C481D715-3315-4224-B095-AAFD5FAFB52C}" type="parTrans" cxnId="{0EDF4B9F-5D02-47E4-9141-A5077B37D46A}">
      <dgm:prSet/>
      <dgm:spPr/>
      <dgm:t>
        <a:bodyPr/>
        <a:lstStyle/>
        <a:p>
          <a:endParaRPr lang="en-US"/>
        </a:p>
      </dgm:t>
    </dgm:pt>
    <dgm:pt modelId="{46EC37A1-F18B-4927-B8D9-EB8FC5EFB904}" type="sibTrans" cxnId="{0EDF4B9F-5D02-47E4-9141-A5077B37D46A}">
      <dgm:prSet/>
      <dgm:spPr/>
      <dgm:t>
        <a:bodyPr/>
        <a:lstStyle/>
        <a:p>
          <a:endParaRPr lang="en-US"/>
        </a:p>
      </dgm:t>
    </dgm:pt>
    <dgm:pt modelId="{CAAFAE3F-760B-4641-94DD-578B91677E54}">
      <dgm:prSet phldrT="[Text]" custT="1"/>
      <dgm:spPr/>
      <dgm:t>
        <a:bodyPr/>
        <a:lstStyle/>
        <a:p>
          <a:r>
            <a:rPr lang="en-US" sz="1600" dirty="0"/>
            <a:t>CCC/PEC- ACGME Milestones</a:t>
          </a:r>
        </a:p>
      </dgm:t>
    </dgm:pt>
    <dgm:pt modelId="{3D6CE249-F4A2-8E4B-986B-030AFD2543AC}" type="parTrans" cxnId="{9D4A4F07-94A1-7E44-AEB7-C49B55468819}">
      <dgm:prSet/>
      <dgm:spPr/>
      <dgm:t>
        <a:bodyPr/>
        <a:lstStyle/>
        <a:p>
          <a:endParaRPr lang="en-US"/>
        </a:p>
      </dgm:t>
    </dgm:pt>
    <dgm:pt modelId="{74FD0280-F91D-F145-995E-A635A4D49FE7}" type="sibTrans" cxnId="{9D4A4F07-94A1-7E44-AEB7-C49B55468819}">
      <dgm:prSet/>
      <dgm:spPr/>
      <dgm:t>
        <a:bodyPr/>
        <a:lstStyle/>
        <a:p>
          <a:endParaRPr lang="en-US"/>
        </a:p>
      </dgm:t>
    </dgm:pt>
    <dgm:pt modelId="{D8EBB444-2CBE-B148-BAE8-65C8D499E020}">
      <dgm:prSet phldrT="[Text]" custT="1"/>
      <dgm:spPr/>
      <dgm:t>
        <a:bodyPr/>
        <a:lstStyle/>
        <a:p>
          <a:r>
            <a:rPr lang="en-US" sz="1600" dirty="0"/>
            <a:t>Self Assessment</a:t>
          </a:r>
        </a:p>
      </dgm:t>
    </dgm:pt>
    <dgm:pt modelId="{332E3403-84DF-2A4C-963F-DCA5D1452E05}" type="parTrans" cxnId="{A8BCA8E6-02AA-8844-A814-FD27FE810E4B}">
      <dgm:prSet/>
      <dgm:spPr/>
      <dgm:t>
        <a:bodyPr/>
        <a:lstStyle/>
        <a:p>
          <a:endParaRPr lang="en-US"/>
        </a:p>
      </dgm:t>
    </dgm:pt>
    <dgm:pt modelId="{1A04AEBC-E6FE-2742-8506-B5328A708B79}" type="sibTrans" cxnId="{A8BCA8E6-02AA-8844-A814-FD27FE810E4B}">
      <dgm:prSet/>
      <dgm:spPr/>
      <dgm:t>
        <a:bodyPr/>
        <a:lstStyle/>
        <a:p>
          <a:endParaRPr lang="en-US"/>
        </a:p>
      </dgm:t>
    </dgm:pt>
    <dgm:pt modelId="{D94938A1-1941-6548-94D5-D3F072103C24}">
      <dgm:prSet phldrT="[Text]" custT="1"/>
      <dgm:spPr/>
      <dgm:t>
        <a:bodyPr/>
        <a:lstStyle/>
        <a:p>
          <a:r>
            <a:rPr lang="en-US" sz="1600" dirty="0"/>
            <a:t>Shadow Residents in Clinic</a:t>
          </a:r>
        </a:p>
      </dgm:t>
    </dgm:pt>
    <dgm:pt modelId="{73282680-219C-4C49-8E31-F225EEA4454B}" type="parTrans" cxnId="{6ADD3917-B8CF-BD4E-8DCC-9DB60D1092A6}">
      <dgm:prSet/>
      <dgm:spPr/>
      <dgm:t>
        <a:bodyPr/>
        <a:lstStyle/>
        <a:p>
          <a:endParaRPr lang="en-US"/>
        </a:p>
      </dgm:t>
    </dgm:pt>
    <dgm:pt modelId="{BD49AD40-CD80-2846-8C90-FD963E65EB1A}" type="sibTrans" cxnId="{6ADD3917-B8CF-BD4E-8DCC-9DB60D1092A6}">
      <dgm:prSet/>
      <dgm:spPr/>
      <dgm:t>
        <a:bodyPr/>
        <a:lstStyle/>
        <a:p>
          <a:endParaRPr lang="en-US"/>
        </a:p>
      </dgm:t>
    </dgm:pt>
    <dgm:pt modelId="{09313087-87C7-284A-BB87-1145A0D6B734}" type="pres">
      <dgm:prSet presAssocID="{E4593AEC-FFDA-4409-9834-4C9C356D188D}" presName="Name0" presStyleCnt="0">
        <dgm:presLayoutVars>
          <dgm:chMax val="7"/>
          <dgm:chPref val="5"/>
        </dgm:presLayoutVars>
      </dgm:prSet>
      <dgm:spPr/>
      <dgm:t>
        <a:bodyPr/>
        <a:lstStyle/>
        <a:p>
          <a:endParaRPr lang="en-US"/>
        </a:p>
      </dgm:t>
    </dgm:pt>
    <dgm:pt modelId="{E589FD1F-F297-4F45-8E75-93709A260289}" type="pres">
      <dgm:prSet presAssocID="{E4593AEC-FFDA-4409-9834-4C9C356D188D}" presName="arrowNode" presStyleLbl="node1" presStyleIdx="0" presStyleCnt="1"/>
      <dgm:spPr/>
    </dgm:pt>
    <dgm:pt modelId="{9B7CE679-F7E7-7C49-A720-4D591F199150}" type="pres">
      <dgm:prSet presAssocID="{CAAFAE3F-760B-4641-94DD-578B91677E54}" presName="txNode1" presStyleLbl="revTx" presStyleIdx="0" presStyleCnt="7">
        <dgm:presLayoutVars>
          <dgm:bulletEnabled val="1"/>
        </dgm:presLayoutVars>
      </dgm:prSet>
      <dgm:spPr/>
      <dgm:t>
        <a:bodyPr/>
        <a:lstStyle/>
        <a:p>
          <a:endParaRPr lang="en-US"/>
        </a:p>
      </dgm:t>
    </dgm:pt>
    <dgm:pt modelId="{5DCDD004-3151-9A49-AF15-BF54642D0E59}" type="pres">
      <dgm:prSet presAssocID="{D8EBB444-2CBE-B148-BAE8-65C8D499E020}" presName="txNode2" presStyleLbl="revTx" presStyleIdx="1" presStyleCnt="7">
        <dgm:presLayoutVars>
          <dgm:bulletEnabled val="1"/>
        </dgm:presLayoutVars>
      </dgm:prSet>
      <dgm:spPr/>
      <dgm:t>
        <a:bodyPr/>
        <a:lstStyle/>
        <a:p>
          <a:endParaRPr lang="en-US"/>
        </a:p>
      </dgm:t>
    </dgm:pt>
    <dgm:pt modelId="{6B74FF3C-2EEF-F540-8825-1ECE67EA6BD4}" type="pres">
      <dgm:prSet presAssocID="{1A04AEBC-E6FE-2742-8506-B5328A708B79}" presName="dotNode2" presStyleCnt="0"/>
      <dgm:spPr/>
    </dgm:pt>
    <dgm:pt modelId="{E8226D1F-87D0-2641-83DE-2622E648FAFE}" type="pres">
      <dgm:prSet presAssocID="{1A04AEBC-E6FE-2742-8506-B5328A708B79}" presName="dotRepeatNode" presStyleLbl="fgShp" presStyleIdx="0" presStyleCnt="5"/>
      <dgm:spPr/>
      <dgm:t>
        <a:bodyPr/>
        <a:lstStyle/>
        <a:p>
          <a:endParaRPr lang="en-US"/>
        </a:p>
      </dgm:t>
    </dgm:pt>
    <dgm:pt modelId="{EA08F11B-8268-384D-A807-A2552BA87851}" type="pres">
      <dgm:prSet presAssocID="{8D941B97-ED6E-4CA6-8990-7519D30017AB}" presName="txNode3" presStyleLbl="revTx" presStyleIdx="2" presStyleCnt="7">
        <dgm:presLayoutVars>
          <dgm:bulletEnabled val="1"/>
        </dgm:presLayoutVars>
      </dgm:prSet>
      <dgm:spPr/>
      <dgm:t>
        <a:bodyPr/>
        <a:lstStyle/>
        <a:p>
          <a:endParaRPr lang="en-US"/>
        </a:p>
      </dgm:t>
    </dgm:pt>
    <dgm:pt modelId="{3C53594D-50AF-A345-8D8B-A36BB26B12B0}" type="pres">
      <dgm:prSet presAssocID="{1097A8CE-85B3-49B5-8D7B-B626C786B334}" presName="dotNode3" presStyleCnt="0"/>
      <dgm:spPr/>
    </dgm:pt>
    <dgm:pt modelId="{A09CC32D-625A-8C42-9EAC-F8EDF3738E5E}" type="pres">
      <dgm:prSet presAssocID="{1097A8CE-85B3-49B5-8D7B-B626C786B334}" presName="dotRepeatNode" presStyleLbl="fgShp" presStyleIdx="1" presStyleCnt="5"/>
      <dgm:spPr/>
      <dgm:t>
        <a:bodyPr/>
        <a:lstStyle/>
        <a:p>
          <a:endParaRPr lang="en-US"/>
        </a:p>
      </dgm:t>
    </dgm:pt>
    <dgm:pt modelId="{2DDB16F1-4B16-5D41-8AB5-2DE421AE40DE}" type="pres">
      <dgm:prSet presAssocID="{D94938A1-1941-6548-94D5-D3F072103C24}" presName="txNode4" presStyleLbl="revTx" presStyleIdx="3" presStyleCnt="7">
        <dgm:presLayoutVars>
          <dgm:bulletEnabled val="1"/>
        </dgm:presLayoutVars>
      </dgm:prSet>
      <dgm:spPr/>
      <dgm:t>
        <a:bodyPr/>
        <a:lstStyle/>
        <a:p>
          <a:endParaRPr lang="en-US"/>
        </a:p>
      </dgm:t>
    </dgm:pt>
    <dgm:pt modelId="{7151DF8F-B408-AC4B-B679-03ACC7195D81}" type="pres">
      <dgm:prSet presAssocID="{BD49AD40-CD80-2846-8C90-FD963E65EB1A}" presName="dotNode4" presStyleCnt="0"/>
      <dgm:spPr/>
    </dgm:pt>
    <dgm:pt modelId="{DC7FED3B-402A-0E41-B8E0-0F33FCEC9D05}" type="pres">
      <dgm:prSet presAssocID="{BD49AD40-CD80-2846-8C90-FD963E65EB1A}" presName="dotRepeatNode" presStyleLbl="fgShp" presStyleIdx="2" presStyleCnt="5"/>
      <dgm:spPr/>
      <dgm:t>
        <a:bodyPr/>
        <a:lstStyle/>
        <a:p>
          <a:endParaRPr lang="en-US"/>
        </a:p>
      </dgm:t>
    </dgm:pt>
    <dgm:pt modelId="{9D06BA74-361E-CC47-9021-AE142A1D9198}" type="pres">
      <dgm:prSet presAssocID="{0D0F9350-5B73-4E70-B343-D28E937D2322}" presName="txNode5" presStyleLbl="revTx" presStyleIdx="4" presStyleCnt="7" custScaleX="88736" custLinFactNeighborX="4866" custLinFactNeighborY="32407">
        <dgm:presLayoutVars>
          <dgm:bulletEnabled val="1"/>
        </dgm:presLayoutVars>
      </dgm:prSet>
      <dgm:spPr/>
      <dgm:t>
        <a:bodyPr/>
        <a:lstStyle/>
        <a:p>
          <a:endParaRPr lang="en-US"/>
        </a:p>
      </dgm:t>
    </dgm:pt>
    <dgm:pt modelId="{9B62631E-8B22-444E-87A7-BBAFE0089702}" type="pres">
      <dgm:prSet presAssocID="{2DF17622-F9D7-49ED-9AD7-0CDDF38CD747}" presName="dotNode5" presStyleCnt="0"/>
      <dgm:spPr/>
    </dgm:pt>
    <dgm:pt modelId="{C290C19A-A207-704C-B95F-9CBE518498C8}" type="pres">
      <dgm:prSet presAssocID="{2DF17622-F9D7-49ED-9AD7-0CDDF38CD747}" presName="dotRepeatNode" presStyleLbl="fgShp" presStyleIdx="3" presStyleCnt="5"/>
      <dgm:spPr/>
      <dgm:t>
        <a:bodyPr/>
        <a:lstStyle/>
        <a:p>
          <a:endParaRPr lang="en-US"/>
        </a:p>
      </dgm:t>
    </dgm:pt>
    <dgm:pt modelId="{488680D8-8D06-3D43-92E3-B29526180267}" type="pres">
      <dgm:prSet presAssocID="{458C36B4-C9FF-49D5-947A-561384D3745D}" presName="txNode6" presStyleLbl="revTx" presStyleIdx="5" presStyleCnt="7" custLinFactNeighborX="24414" custLinFactNeighborY="-23148">
        <dgm:presLayoutVars>
          <dgm:bulletEnabled val="1"/>
        </dgm:presLayoutVars>
      </dgm:prSet>
      <dgm:spPr/>
      <dgm:t>
        <a:bodyPr/>
        <a:lstStyle/>
        <a:p>
          <a:endParaRPr lang="en-US"/>
        </a:p>
      </dgm:t>
    </dgm:pt>
    <dgm:pt modelId="{78377F00-718F-6142-81CF-248A76A838EE}" type="pres">
      <dgm:prSet presAssocID="{2B3732D4-9B9E-4C34-BA5E-47683A17DD89}" presName="dotNode6" presStyleCnt="0"/>
      <dgm:spPr/>
    </dgm:pt>
    <dgm:pt modelId="{8018E810-5D81-534C-BE27-733587009DE4}" type="pres">
      <dgm:prSet presAssocID="{2B3732D4-9B9E-4C34-BA5E-47683A17DD89}" presName="dotRepeatNode" presStyleLbl="fgShp" presStyleIdx="4" presStyleCnt="5"/>
      <dgm:spPr/>
      <dgm:t>
        <a:bodyPr/>
        <a:lstStyle/>
        <a:p>
          <a:endParaRPr lang="en-US"/>
        </a:p>
      </dgm:t>
    </dgm:pt>
    <dgm:pt modelId="{F3DB4B8C-2DD4-7F49-A5A1-BD24228FC69C}" type="pres">
      <dgm:prSet presAssocID="{723241A0-F347-40B8-9E1A-82A30A2D0999}" presName="txNode7" presStyleLbl="revTx" presStyleIdx="6" presStyleCnt="7" custScaleY="54581">
        <dgm:presLayoutVars>
          <dgm:bulletEnabled val="1"/>
        </dgm:presLayoutVars>
      </dgm:prSet>
      <dgm:spPr/>
      <dgm:t>
        <a:bodyPr/>
        <a:lstStyle/>
        <a:p>
          <a:endParaRPr lang="en-US"/>
        </a:p>
      </dgm:t>
    </dgm:pt>
  </dgm:ptLst>
  <dgm:cxnLst>
    <dgm:cxn modelId="{93D4D5C4-CFBE-43F0-952A-C70A68265095}" type="presOf" srcId="{1097A8CE-85B3-49B5-8D7B-B626C786B334}" destId="{A09CC32D-625A-8C42-9EAC-F8EDF3738E5E}" srcOrd="0" destOrd="0" presId="urn:microsoft.com/office/officeart/2009/3/layout/DescendingProcess"/>
    <dgm:cxn modelId="{9554C4DD-B0D5-448A-ADC9-C5405017F169}" type="presOf" srcId="{458C36B4-C9FF-49D5-947A-561384D3745D}" destId="{488680D8-8D06-3D43-92E3-B29526180267}" srcOrd="0" destOrd="0" presId="urn:microsoft.com/office/officeart/2009/3/layout/DescendingProcess"/>
    <dgm:cxn modelId="{3A6DEA1C-7ECC-43A0-A4D7-F8C1999B1070}" srcId="{E4593AEC-FFDA-4409-9834-4C9C356D188D}" destId="{458C36B4-C9FF-49D5-947A-561384D3745D}" srcOrd="5" destOrd="0" parTransId="{584DF649-EA6A-494D-860C-9FAE887A7FC6}" sibTransId="{2B3732D4-9B9E-4C34-BA5E-47683A17DD89}"/>
    <dgm:cxn modelId="{BC27C1EA-6E36-4AEC-AB87-4C170572159D}" type="presOf" srcId="{D8EBB444-2CBE-B148-BAE8-65C8D499E020}" destId="{5DCDD004-3151-9A49-AF15-BF54642D0E59}" srcOrd="0" destOrd="0" presId="urn:microsoft.com/office/officeart/2009/3/layout/DescendingProcess"/>
    <dgm:cxn modelId="{9D4A4F07-94A1-7E44-AEB7-C49B55468819}" srcId="{E4593AEC-FFDA-4409-9834-4C9C356D188D}" destId="{CAAFAE3F-760B-4641-94DD-578B91677E54}" srcOrd="0" destOrd="0" parTransId="{3D6CE249-F4A2-8E4B-986B-030AFD2543AC}" sibTransId="{74FD0280-F91D-F145-995E-A635A4D49FE7}"/>
    <dgm:cxn modelId="{C15BBB69-B413-4D9C-B487-CA2AF55191BD}" type="presOf" srcId="{CAAFAE3F-760B-4641-94DD-578B91677E54}" destId="{9B7CE679-F7E7-7C49-A720-4D591F199150}" srcOrd="0" destOrd="0" presId="urn:microsoft.com/office/officeart/2009/3/layout/DescendingProcess"/>
    <dgm:cxn modelId="{B37A41E4-FED3-40F2-8A54-58AD3776CB95}" type="presOf" srcId="{2B3732D4-9B9E-4C34-BA5E-47683A17DD89}" destId="{8018E810-5D81-534C-BE27-733587009DE4}" srcOrd="0" destOrd="0" presId="urn:microsoft.com/office/officeart/2009/3/layout/DescendingProcess"/>
    <dgm:cxn modelId="{0EDF4B9F-5D02-47E4-9141-A5077B37D46A}" srcId="{E4593AEC-FFDA-4409-9834-4C9C356D188D}" destId="{723241A0-F347-40B8-9E1A-82A30A2D0999}" srcOrd="6" destOrd="0" parTransId="{C481D715-3315-4224-B095-AAFD5FAFB52C}" sibTransId="{46EC37A1-F18B-4927-B8D9-EB8FC5EFB904}"/>
    <dgm:cxn modelId="{192C3031-BD07-45FD-8819-9A820DB88206}" type="presOf" srcId="{0D0F9350-5B73-4E70-B343-D28E937D2322}" destId="{9D06BA74-361E-CC47-9021-AE142A1D9198}" srcOrd="0" destOrd="0" presId="urn:microsoft.com/office/officeart/2009/3/layout/DescendingProcess"/>
    <dgm:cxn modelId="{C9959376-D34D-49C8-A111-76178575AD2D}" type="presOf" srcId="{2DF17622-F9D7-49ED-9AD7-0CDDF38CD747}" destId="{C290C19A-A207-704C-B95F-9CBE518498C8}" srcOrd="0" destOrd="0" presId="urn:microsoft.com/office/officeart/2009/3/layout/DescendingProcess"/>
    <dgm:cxn modelId="{AC01E0A2-038E-44D0-A3D3-6E732FF8C434}" type="presOf" srcId="{BD49AD40-CD80-2846-8C90-FD963E65EB1A}" destId="{DC7FED3B-402A-0E41-B8E0-0F33FCEC9D05}" srcOrd="0" destOrd="0" presId="urn:microsoft.com/office/officeart/2009/3/layout/DescendingProcess"/>
    <dgm:cxn modelId="{3005FA1A-268A-43A9-A2A5-4776D80AB756}" type="presOf" srcId="{8D941B97-ED6E-4CA6-8990-7519D30017AB}" destId="{EA08F11B-8268-384D-A807-A2552BA87851}" srcOrd="0" destOrd="0" presId="urn:microsoft.com/office/officeart/2009/3/layout/DescendingProcess"/>
    <dgm:cxn modelId="{F129DD55-91B7-4511-8195-56BBDB08FAF9}" type="presOf" srcId="{1A04AEBC-E6FE-2742-8506-B5328A708B79}" destId="{E8226D1F-87D0-2641-83DE-2622E648FAFE}" srcOrd="0" destOrd="0" presId="urn:microsoft.com/office/officeart/2009/3/layout/DescendingProcess"/>
    <dgm:cxn modelId="{67886A06-3BD2-4FA4-BB27-E800B23657E1}" srcId="{E4593AEC-FFDA-4409-9834-4C9C356D188D}" destId="{8D941B97-ED6E-4CA6-8990-7519D30017AB}" srcOrd="2" destOrd="0" parTransId="{F2BE1633-CF77-4DA3-B238-C56C865C796C}" sibTransId="{1097A8CE-85B3-49B5-8D7B-B626C786B334}"/>
    <dgm:cxn modelId="{6ADD3917-B8CF-BD4E-8DCC-9DB60D1092A6}" srcId="{E4593AEC-FFDA-4409-9834-4C9C356D188D}" destId="{D94938A1-1941-6548-94D5-D3F072103C24}" srcOrd="3" destOrd="0" parTransId="{73282680-219C-4C49-8E31-F225EEA4454B}" sibTransId="{BD49AD40-CD80-2846-8C90-FD963E65EB1A}"/>
    <dgm:cxn modelId="{A8BCA8E6-02AA-8844-A814-FD27FE810E4B}" srcId="{E4593AEC-FFDA-4409-9834-4C9C356D188D}" destId="{D8EBB444-2CBE-B148-BAE8-65C8D499E020}" srcOrd="1" destOrd="0" parTransId="{332E3403-84DF-2A4C-963F-DCA5D1452E05}" sibTransId="{1A04AEBC-E6FE-2742-8506-B5328A708B79}"/>
    <dgm:cxn modelId="{1E8A2131-202C-46FD-9254-9ABF612E98B4}" type="presOf" srcId="{723241A0-F347-40B8-9E1A-82A30A2D0999}" destId="{F3DB4B8C-2DD4-7F49-A5A1-BD24228FC69C}" srcOrd="0" destOrd="0" presId="urn:microsoft.com/office/officeart/2009/3/layout/DescendingProcess"/>
    <dgm:cxn modelId="{B5253443-47DA-4F7C-B43A-1D1ACDCE5958}" srcId="{E4593AEC-FFDA-4409-9834-4C9C356D188D}" destId="{0D0F9350-5B73-4E70-B343-D28E937D2322}" srcOrd="4" destOrd="0" parTransId="{1DF37762-6827-4B98-BCF1-A1198AF48931}" sibTransId="{2DF17622-F9D7-49ED-9AD7-0CDDF38CD747}"/>
    <dgm:cxn modelId="{B146EC90-773F-4DDC-AAA9-BDBC50443BF9}" type="presOf" srcId="{D94938A1-1941-6548-94D5-D3F072103C24}" destId="{2DDB16F1-4B16-5D41-8AB5-2DE421AE40DE}" srcOrd="0" destOrd="0" presId="urn:microsoft.com/office/officeart/2009/3/layout/DescendingProcess"/>
    <dgm:cxn modelId="{6BAEF32A-278B-4A42-9927-685517058AC7}" type="presOf" srcId="{E4593AEC-FFDA-4409-9834-4C9C356D188D}" destId="{09313087-87C7-284A-BB87-1145A0D6B734}" srcOrd="0" destOrd="0" presId="urn:microsoft.com/office/officeart/2009/3/layout/DescendingProcess"/>
    <dgm:cxn modelId="{683DB3D0-1B31-45B0-91C9-963CB5D83CEB}" type="presParOf" srcId="{09313087-87C7-284A-BB87-1145A0D6B734}" destId="{E589FD1F-F297-4F45-8E75-93709A260289}" srcOrd="0" destOrd="0" presId="urn:microsoft.com/office/officeart/2009/3/layout/DescendingProcess"/>
    <dgm:cxn modelId="{5772D27B-12D3-48F7-B00A-8A5049DFDAAA}" type="presParOf" srcId="{09313087-87C7-284A-BB87-1145A0D6B734}" destId="{9B7CE679-F7E7-7C49-A720-4D591F199150}" srcOrd="1" destOrd="0" presId="urn:microsoft.com/office/officeart/2009/3/layout/DescendingProcess"/>
    <dgm:cxn modelId="{796807BC-B416-480C-859D-2C3BB900F7F3}" type="presParOf" srcId="{09313087-87C7-284A-BB87-1145A0D6B734}" destId="{5DCDD004-3151-9A49-AF15-BF54642D0E59}" srcOrd="2" destOrd="0" presId="urn:microsoft.com/office/officeart/2009/3/layout/DescendingProcess"/>
    <dgm:cxn modelId="{AD4A8865-3C9A-4D12-91EC-FB38E417437F}" type="presParOf" srcId="{09313087-87C7-284A-BB87-1145A0D6B734}" destId="{6B74FF3C-2EEF-F540-8825-1ECE67EA6BD4}" srcOrd="3" destOrd="0" presId="urn:microsoft.com/office/officeart/2009/3/layout/DescendingProcess"/>
    <dgm:cxn modelId="{88E5171E-751A-4737-932A-2EC541B57147}" type="presParOf" srcId="{6B74FF3C-2EEF-F540-8825-1ECE67EA6BD4}" destId="{E8226D1F-87D0-2641-83DE-2622E648FAFE}" srcOrd="0" destOrd="0" presId="urn:microsoft.com/office/officeart/2009/3/layout/DescendingProcess"/>
    <dgm:cxn modelId="{FB0F49B5-3A76-49EA-80E5-93CB5F049643}" type="presParOf" srcId="{09313087-87C7-284A-BB87-1145A0D6B734}" destId="{EA08F11B-8268-384D-A807-A2552BA87851}" srcOrd="4" destOrd="0" presId="urn:microsoft.com/office/officeart/2009/3/layout/DescendingProcess"/>
    <dgm:cxn modelId="{0D0BE066-1774-4D24-BCAE-7D03FB354903}" type="presParOf" srcId="{09313087-87C7-284A-BB87-1145A0D6B734}" destId="{3C53594D-50AF-A345-8D8B-A36BB26B12B0}" srcOrd="5" destOrd="0" presId="urn:microsoft.com/office/officeart/2009/3/layout/DescendingProcess"/>
    <dgm:cxn modelId="{B037D98A-9C33-47B9-8B10-5B07391D3449}" type="presParOf" srcId="{3C53594D-50AF-A345-8D8B-A36BB26B12B0}" destId="{A09CC32D-625A-8C42-9EAC-F8EDF3738E5E}" srcOrd="0" destOrd="0" presId="urn:microsoft.com/office/officeart/2009/3/layout/DescendingProcess"/>
    <dgm:cxn modelId="{9A7D043B-F9F7-4C86-A75D-6E657EABC273}" type="presParOf" srcId="{09313087-87C7-284A-BB87-1145A0D6B734}" destId="{2DDB16F1-4B16-5D41-8AB5-2DE421AE40DE}" srcOrd="6" destOrd="0" presId="urn:microsoft.com/office/officeart/2009/3/layout/DescendingProcess"/>
    <dgm:cxn modelId="{202E7D99-D7D9-4F0E-B643-089BCF4072A6}" type="presParOf" srcId="{09313087-87C7-284A-BB87-1145A0D6B734}" destId="{7151DF8F-B408-AC4B-B679-03ACC7195D81}" srcOrd="7" destOrd="0" presId="urn:microsoft.com/office/officeart/2009/3/layout/DescendingProcess"/>
    <dgm:cxn modelId="{CB624660-77F1-44C9-859D-768CE4BD4934}" type="presParOf" srcId="{7151DF8F-B408-AC4B-B679-03ACC7195D81}" destId="{DC7FED3B-402A-0E41-B8E0-0F33FCEC9D05}" srcOrd="0" destOrd="0" presId="urn:microsoft.com/office/officeart/2009/3/layout/DescendingProcess"/>
    <dgm:cxn modelId="{C2476558-D200-4AA5-AB7E-A6C67AD4A527}" type="presParOf" srcId="{09313087-87C7-284A-BB87-1145A0D6B734}" destId="{9D06BA74-361E-CC47-9021-AE142A1D9198}" srcOrd="8" destOrd="0" presId="urn:microsoft.com/office/officeart/2009/3/layout/DescendingProcess"/>
    <dgm:cxn modelId="{014D4E16-3657-4A9E-B2F0-DF5F516D2D4D}" type="presParOf" srcId="{09313087-87C7-284A-BB87-1145A0D6B734}" destId="{9B62631E-8B22-444E-87A7-BBAFE0089702}" srcOrd="9" destOrd="0" presId="urn:microsoft.com/office/officeart/2009/3/layout/DescendingProcess"/>
    <dgm:cxn modelId="{A399B7E3-20D7-4ABA-BD27-D682302F151C}" type="presParOf" srcId="{9B62631E-8B22-444E-87A7-BBAFE0089702}" destId="{C290C19A-A207-704C-B95F-9CBE518498C8}" srcOrd="0" destOrd="0" presId="urn:microsoft.com/office/officeart/2009/3/layout/DescendingProcess"/>
    <dgm:cxn modelId="{6C155C97-1AD5-4B19-9B8B-00B094A50529}" type="presParOf" srcId="{09313087-87C7-284A-BB87-1145A0D6B734}" destId="{488680D8-8D06-3D43-92E3-B29526180267}" srcOrd="10" destOrd="0" presId="urn:microsoft.com/office/officeart/2009/3/layout/DescendingProcess"/>
    <dgm:cxn modelId="{FC37C442-3F02-46F4-AABA-0AF57142C42C}" type="presParOf" srcId="{09313087-87C7-284A-BB87-1145A0D6B734}" destId="{78377F00-718F-6142-81CF-248A76A838EE}" srcOrd="11" destOrd="0" presId="urn:microsoft.com/office/officeart/2009/3/layout/DescendingProcess"/>
    <dgm:cxn modelId="{388AF053-A734-4A71-A0A6-CBCC74E86B09}" type="presParOf" srcId="{78377F00-718F-6142-81CF-248A76A838EE}" destId="{8018E810-5D81-534C-BE27-733587009DE4}" srcOrd="0" destOrd="0" presId="urn:microsoft.com/office/officeart/2009/3/layout/DescendingProcess"/>
    <dgm:cxn modelId="{F80BBF01-F262-4292-81BF-B9DB90F77FC6}" type="presParOf" srcId="{09313087-87C7-284A-BB87-1145A0D6B734}" destId="{F3DB4B8C-2DD4-7F49-A5A1-BD24228FC69C}" srcOrd="12"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635C18-0BF5-F845-9565-4FF0D7F28A9F}" type="doc">
      <dgm:prSet loTypeId="urn:microsoft.com/office/officeart/2005/8/layout/venn1" loCatId="" qsTypeId="urn:microsoft.com/office/officeart/2005/8/quickstyle/simple1" qsCatId="simple" csTypeId="urn:microsoft.com/office/officeart/2005/8/colors/accent1_2" csCatId="accent1" phldr="1"/>
      <dgm:spPr/>
    </dgm:pt>
    <dgm:pt modelId="{9528E69C-1387-3A44-B48C-28DBD2269BC0}">
      <dgm:prSet phldrT="[Text]" custT="1"/>
      <dgm:spPr/>
      <dgm:t>
        <a:bodyPr/>
        <a:lstStyle/>
        <a:p>
          <a:pPr algn="ctr"/>
          <a:r>
            <a:rPr lang="en-US" sz="2700" dirty="0"/>
            <a:t>Diabetes/Insulin </a:t>
          </a:r>
          <a:r>
            <a:rPr lang="en-US" sz="2700" dirty="0" err="1"/>
            <a:t>Mgmt</a:t>
          </a:r>
          <a:endParaRPr lang="en-US" sz="2700" dirty="0"/>
        </a:p>
        <a:p>
          <a:pPr algn="ctr"/>
          <a:r>
            <a:rPr lang="en-US" sz="2700" dirty="0"/>
            <a:t>Asthma/COPD</a:t>
          </a:r>
        </a:p>
        <a:p>
          <a:pPr algn="ctr"/>
          <a:r>
            <a:rPr lang="en-US" sz="2700" dirty="0"/>
            <a:t>Osteoporosis</a:t>
          </a:r>
        </a:p>
        <a:p>
          <a:pPr algn="ctr"/>
          <a:r>
            <a:rPr lang="en-US" sz="2700" dirty="0"/>
            <a:t>Primary Prevention </a:t>
          </a:r>
        </a:p>
        <a:p>
          <a:pPr algn="ctr"/>
          <a:r>
            <a:rPr lang="en-US" sz="2700" dirty="0"/>
            <a:t>High Risk Medications (opioids, benzodiazepines)</a:t>
          </a:r>
        </a:p>
        <a:p>
          <a:pPr algn="ctr"/>
          <a:r>
            <a:rPr lang="en-US" sz="2700" dirty="0"/>
            <a:t>Biostatistics</a:t>
          </a:r>
        </a:p>
      </dgm:t>
    </dgm:pt>
    <dgm:pt modelId="{C0DF8412-8ED9-7143-B4D5-457F9E11DE76}" type="parTrans" cxnId="{B4EE49F4-9F81-C445-8853-F6D57C124918}">
      <dgm:prSet/>
      <dgm:spPr/>
      <dgm:t>
        <a:bodyPr/>
        <a:lstStyle/>
        <a:p>
          <a:pPr algn="ctr"/>
          <a:endParaRPr lang="en-US"/>
        </a:p>
      </dgm:t>
    </dgm:pt>
    <dgm:pt modelId="{EC5C1836-2EFD-D944-A6F1-5856BDC35904}" type="sibTrans" cxnId="{B4EE49F4-9F81-C445-8853-F6D57C124918}">
      <dgm:prSet/>
      <dgm:spPr/>
      <dgm:t>
        <a:bodyPr/>
        <a:lstStyle/>
        <a:p>
          <a:pPr algn="ctr"/>
          <a:endParaRPr lang="en-US"/>
        </a:p>
      </dgm:t>
    </dgm:pt>
    <dgm:pt modelId="{F77CE1B1-7278-104F-929F-9EBFED109604}">
      <dgm:prSet phldrT="[Text]"/>
      <dgm:spPr/>
      <dgm:t>
        <a:bodyPr/>
        <a:lstStyle/>
        <a:p>
          <a:pPr algn="ctr"/>
          <a:r>
            <a:rPr lang="en-US" dirty="0"/>
            <a:t>Substance Use Disorders</a:t>
          </a:r>
        </a:p>
        <a:p>
          <a:pPr algn="ctr"/>
          <a:r>
            <a:rPr lang="en-US" dirty="0"/>
            <a:t>Suicide</a:t>
          </a:r>
        </a:p>
        <a:p>
          <a:pPr algn="ctr"/>
          <a:r>
            <a:rPr lang="en-US" dirty="0"/>
            <a:t>Trauma informed Care</a:t>
          </a:r>
        </a:p>
        <a:p>
          <a:pPr algn="ctr"/>
          <a:r>
            <a:rPr lang="en-US" dirty="0"/>
            <a:t>Personality Disorders</a:t>
          </a:r>
        </a:p>
        <a:p>
          <a:pPr algn="ctr"/>
          <a:r>
            <a:rPr lang="en-US" dirty="0"/>
            <a:t>Wellness</a:t>
          </a:r>
        </a:p>
        <a:p>
          <a:pPr algn="ctr"/>
          <a:r>
            <a:rPr lang="en-US" dirty="0"/>
            <a:t>End of Life Care</a:t>
          </a:r>
        </a:p>
        <a:p>
          <a:pPr algn="ctr"/>
          <a:r>
            <a:rPr lang="en-US" dirty="0"/>
            <a:t>Communication</a:t>
          </a:r>
        </a:p>
        <a:p>
          <a:pPr algn="ctr"/>
          <a:r>
            <a:rPr lang="en-US" dirty="0"/>
            <a:t>Abuse/Mandated Reported</a:t>
          </a:r>
        </a:p>
      </dgm:t>
    </dgm:pt>
    <dgm:pt modelId="{0B7FC3F1-3BAC-8C4A-904F-4662D1B22E60}" type="parTrans" cxnId="{8E093ECA-9AE9-4441-BDA9-3CA0F46378FC}">
      <dgm:prSet/>
      <dgm:spPr/>
      <dgm:t>
        <a:bodyPr/>
        <a:lstStyle/>
        <a:p>
          <a:pPr algn="ctr"/>
          <a:endParaRPr lang="en-US"/>
        </a:p>
      </dgm:t>
    </dgm:pt>
    <dgm:pt modelId="{B1F864CA-292F-F940-9B21-CD77FE60B30D}" type="sibTrans" cxnId="{8E093ECA-9AE9-4441-BDA9-3CA0F46378FC}">
      <dgm:prSet/>
      <dgm:spPr/>
      <dgm:t>
        <a:bodyPr/>
        <a:lstStyle/>
        <a:p>
          <a:pPr algn="ctr"/>
          <a:endParaRPr lang="en-US"/>
        </a:p>
      </dgm:t>
    </dgm:pt>
    <dgm:pt modelId="{2A303FD5-BD54-AB40-AA2D-C4CD5E1F3377}" type="pres">
      <dgm:prSet presAssocID="{E4635C18-0BF5-F845-9565-4FF0D7F28A9F}" presName="compositeShape" presStyleCnt="0">
        <dgm:presLayoutVars>
          <dgm:chMax val="7"/>
          <dgm:dir/>
          <dgm:resizeHandles val="exact"/>
        </dgm:presLayoutVars>
      </dgm:prSet>
      <dgm:spPr/>
    </dgm:pt>
    <dgm:pt modelId="{CED8BC37-5F7B-1A47-9366-140F38B61C5C}" type="pres">
      <dgm:prSet presAssocID="{9528E69C-1387-3A44-B48C-28DBD2269BC0}" presName="circ1" presStyleLbl="vennNode1" presStyleIdx="0" presStyleCnt="2" custScaleX="108912" custLinFactNeighborX="-4881" custLinFactNeighborY="-273"/>
      <dgm:spPr/>
      <dgm:t>
        <a:bodyPr/>
        <a:lstStyle/>
        <a:p>
          <a:endParaRPr lang="en-US"/>
        </a:p>
      </dgm:t>
    </dgm:pt>
    <dgm:pt modelId="{29E91533-786E-E44A-8EF1-ACAF4AC42DC3}" type="pres">
      <dgm:prSet presAssocID="{9528E69C-1387-3A44-B48C-28DBD2269BC0}" presName="circ1Tx" presStyleLbl="revTx" presStyleIdx="0" presStyleCnt="0">
        <dgm:presLayoutVars>
          <dgm:chMax val="0"/>
          <dgm:chPref val="0"/>
          <dgm:bulletEnabled val="1"/>
        </dgm:presLayoutVars>
      </dgm:prSet>
      <dgm:spPr/>
      <dgm:t>
        <a:bodyPr/>
        <a:lstStyle/>
        <a:p>
          <a:endParaRPr lang="en-US"/>
        </a:p>
      </dgm:t>
    </dgm:pt>
    <dgm:pt modelId="{DB512F9D-AE98-B14E-85D5-313382E4C331}" type="pres">
      <dgm:prSet presAssocID="{F77CE1B1-7278-104F-929F-9EBFED109604}" presName="circ2" presStyleLbl="vennNode1" presStyleIdx="1" presStyleCnt="2" custScaleX="107842"/>
      <dgm:spPr/>
      <dgm:t>
        <a:bodyPr/>
        <a:lstStyle/>
        <a:p>
          <a:endParaRPr lang="en-US"/>
        </a:p>
      </dgm:t>
    </dgm:pt>
    <dgm:pt modelId="{35407A0E-B1DD-5647-9004-0A35A0E0A9CF}" type="pres">
      <dgm:prSet presAssocID="{F77CE1B1-7278-104F-929F-9EBFED109604}" presName="circ2Tx" presStyleLbl="revTx" presStyleIdx="0" presStyleCnt="0">
        <dgm:presLayoutVars>
          <dgm:chMax val="0"/>
          <dgm:chPref val="0"/>
          <dgm:bulletEnabled val="1"/>
        </dgm:presLayoutVars>
      </dgm:prSet>
      <dgm:spPr/>
      <dgm:t>
        <a:bodyPr/>
        <a:lstStyle/>
        <a:p>
          <a:endParaRPr lang="en-US"/>
        </a:p>
      </dgm:t>
    </dgm:pt>
  </dgm:ptLst>
  <dgm:cxnLst>
    <dgm:cxn modelId="{8E093ECA-9AE9-4441-BDA9-3CA0F46378FC}" srcId="{E4635C18-0BF5-F845-9565-4FF0D7F28A9F}" destId="{F77CE1B1-7278-104F-929F-9EBFED109604}" srcOrd="1" destOrd="0" parTransId="{0B7FC3F1-3BAC-8C4A-904F-4662D1B22E60}" sibTransId="{B1F864CA-292F-F940-9B21-CD77FE60B30D}"/>
    <dgm:cxn modelId="{B4EE49F4-9F81-C445-8853-F6D57C124918}" srcId="{E4635C18-0BF5-F845-9565-4FF0D7F28A9F}" destId="{9528E69C-1387-3A44-B48C-28DBD2269BC0}" srcOrd="0" destOrd="0" parTransId="{C0DF8412-8ED9-7143-B4D5-457F9E11DE76}" sibTransId="{EC5C1836-2EFD-D944-A6F1-5856BDC35904}"/>
    <dgm:cxn modelId="{2005EAEB-2B36-4641-A94E-5DFBC401AE81}" type="presOf" srcId="{E4635C18-0BF5-F845-9565-4FF0D7F28A9F}" destId="{2A303FD5-BD54-AB40-AA2D-C4CD5E1F3377}" srcOrd="0" destOrd="0" presId="urn:microsoft.com/office/officeart/2005/8/layout/venn1"/>
    <dgm:cxn modelId="{C50EF5F7-1D7C-4659-AF14-820D1580B970}" type="presOf" srcId="{F77CE1B1-7278-104F-929F-9EBFED109604}" destId="{35407A0E-B1DD-5647-9004-0A35A0E0A9CF}" srcOrd="1" destOrd="0" presId="urn:microsoft.com/office/officeart/2005/8/layout/venn1"/>
    <dgm:cxn modelId="{2C883A79-83F9-4AA9-8E3C-B43E9C460DBF}" type="presOf" srcId="{F77CE1B1-7278-104F-929F-9EBFED109604}" destId="{DB512F9D-AE98-B14E-85D5-313382E4C331}" srcOrd="0" destOrd="0" presId="urn:microsoft.com/office/officeart/2005/8/layout/venn1"/>
    <dgm:cxn modelId="{116A8CAF-3DCD-43E8-A4B0-76D25471E527}" type="presOf" srcId="{9528E69C-1387-3A44-B48C-28DBD2269BC0}" destId="{29E91533-786E-E44A-8EF1-ACAF4AC42DC3}" srcOrd="1" destOrd="0" presId="urn:microsoft.com/office/officeart/2005/8/layout/venn1"/>
    <dgm:cxn modelId="{9E213685-BFD5-469B-AD34-C278014563C6}" type="presOf" srcId="{9528E69C-1387-3A44-B48C-28DBD2269BC0}" destId="{CED8BC37-5F7B-1A47-9366-140F38B61C5C}" srcOrd="0" destOrd="0" presId="urn:microsoft.com/office/officeart/2005/8/layout/venn1"/>
    <dgm:cxn modelId="{B2136FC5-1C0E-48F3-8B47-17F83414769E}" type="presParOf" srcId="{2A303FD5-BD54-AB40-AA2D-C4CD5E1F3377}" destId="{CED8BC37-5F7B-1A47-9366-140F38B61C5C}" srcOrd="0" destOrd="0" presId="urn:microsoft.com/office/officeart/2005/8/layout/venn1"/>
    <dgm:cxn modelId="{EB4194F2-A1BD-4A41-8EDF-3B540C1E15DC}" type="presParOf" srcId="{2A303FD5-BD54-AB40-AA2D-C4CD5E1F3377}" destId="{29E91533-786E-E44A-8EF1-ACAF4AC42DC3}" srcOrd="1" destOrd="0" presId="urn:microsoft.com/office/officeart/2005/8/layout/venn1"/>
    <dgm:cxn modelId="{EE7EF8E0-DEA8-4955-8637-F9A0613599FE}" type="presParOf" srcId="{2A303FD5-BD54-AB40-AA2D-C4CD5E1F3377}" destId="{DB512F9D-AE98-B14E-85D5-313382E4C331}" srcOrd="2" destOrd="0" presId="urn:microsoft.com/office/officeart/2005/8/layout/venn1"/>
    <dgm:cxn modelId="{3F65235F-2DBD-4AAA-BFF6-FE4055B292E9}" type="presParOf" srcId="{2A303FD5-BD54-AB40-AA2D-C4CD5E1F3377}" destId="{35407A0E-B1DD-5647-9004-0A35A0E0A9CF}"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9D6D3D-55A6-447D-8F7A-8D550B355A7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1557B175-3713-4CC6-93D6-54236681C2DD}">
      <dgm:prSet phldrT="[Text]"/>
      <dgm:spPr/>
      <dgm:t>
        <a:bodyPr/>
        <a:lstStyle/>
        <a:p>
          <a:r>
            <a:rPr lang="en-US" dirty="0" smtClean="0"/>
            <a:t>ACGME Professionalism Milestones</a:t>
          </a:r>
          <a:endParaRPr lang="en-US" dirty="0"/>
        </a:p>
      </dgm:t>
    </dgm:pt>
    <dgm:pt modelId="{B0C779BF-25BA-4FAC-A4B8-9F119C15BE72}" type="parTrans" cxnId="{B50092D1-4939-4A4A-8EB1-21A9D0B332C0}">
      <dgm:prSet/>
      <dgm:spPr/>
      <dgm:t>
        <a:bodyPr/>
        <a:lstStyle/>
        <a:p>
          <a:endParaRPr lang="en-US"/>
        </a:p>
      </dgm:t>
    </dgm:pt>
    <dgm:pt modelId="{15723BAF-16DE-4A08-BE33-B02A8DF79C44}" type="sibTrans" cxnId="{B50092D1-4939-4A4A-8EB1-21A9D0B332C0}">
      <dgm:prSet/>
      <dgm:spPr/>
      <dgm:t>
        <a:bodyPr/>
        <a:lstStyle/>
        <a:p>
          <a:endParaRPr lang="en-US"/>
        </a:p>
      </dgm:t>
    </dgm:pt>
    <dgm:pt modelId="{45E92BC7-FB21-4F4C-BB24-14D082935D35}">
      <dgm:prSet phldrT="[Text]"/>
      <dgm:spPr/>
      <dgm:t>
        <a:bodyPr/>
        <a:lstStyle/>
        <a:p>
          <a:r>
            <a:rPr lang="en-US" dirty="0" smtClean="0"/>
            <a:t>PROF-1 </a:t>
          </a:r>
        </a:p>
        <a:p>
          <a:r>
            <a:rPr lang="en-US" dirty="0" smtClean="0"/>
            <a:t>Completes a process of professionalization</a:t>
          </a:r>
          <a:endParaRPr lang="en-US" dirty="0"/>
        </a:p>
      </dgm:t>
    </dgm:pt>
    <dgm:pt modelId="{507498A9-D5C0-4144-A52D-5CB839F7E66E}" type="parTrans" cxnId="{7096012D-13B6-405F-8AA7-6487C8387F0D}">
      <dgm:prSet/>
      <dgm:spPr/>
      <dgm:t>
        <a:bodyPr/>
        <a:lstStyle/>
        <a:p>
          <a:endParaRPr lang="en-US"/>
        </a:p>
      </dgm:t>
    </dgm:pt>
    <dgm:pt modelId="{41341715-0BC9-41B9-96A6-328DBB0D5107}" type="sibTrans" cxnId="{7096012D-13B6-405F-8AA7-6487C8387F0D}">
      <dgm:prSet/>
      <dgm:spPr/>
      <dgm:t>
        <a:bodyPr/>
        <a:lstStyle/>
        <a:p>
          <a:endParaRPr lang="en-US"/>
        </a:p>
      </dgm:t>
    </dgm:pt>
    <dgm:pt modelId="{139FF497-A1E5-4A77-9544-3DBA094149D0}">
      <dgm:prSet phldrT="[Text]"/>
      <dgm:spPr/>
      <dgm:t>
        <a:bodyPr/>
        <a:lstStyle/>
        <a:p>
          <a:r>
            <a:rPr lang="en-US" dirty="0" smtClean="0"/>
            <a:t>PROF-2 Demonstrates professional conduct and accountability</a:t>
          </a:r>
          <a:endParaRPr lang="en-US" dirty="0"/>
        </a:p>
      </dgm:t>
    </dgm:pt>
    <dgm:pt modelId="{FFCF7C13-6A62-40EF-9462-4DD8BF55E75E}" type="parTrans" cxnId="{6223F8FA-A05A-4994-8033-BE6651FD59F6}">
      <dgm:prSet/>
      <dgm:spPr/>
      <dgm:t>
        <a:bodyPr/>
        <a:lstStyle/>
        <a:p>
          <a:endParaRPr lang="en-US"/>
        </a:p>
      </dgm:t>
    </dgm:pt>
    <dgm:pt modelId="{3C6970B1-699B-49E5-A9AA-0F9990A0513F}" type="sibTrans" cxnId="{6223F8FA-A05A-4994-8033-BE6651FD59F6}">
      <dgm:prSet/>
      <dgm:spPr/>
      <dgm:t>
        <a:bodyPr/>
        <a:lstStyle/>
        <a:p>
          <a:endParaRPr lang="en-US"/>
        </a:p>
      </dgm:t>
    </dgm:pt>
    <dgm:pt modelId="{BA8C1504-2079-4061-86AF-9E64B73A1582}">
      <dgm:prSet phldrT="[Text]"/>
      <dgm:spPr/>
      <dgm:t>
        <a:bodyPr/>
        <a:lstStyle/>
        <a:p>
          <a:r>
            <a:rPr lang="en-US" dirty="0" smtClean="0"/>
            <a:t>PROF-3 Demonstrates humanism and cultural proficiency</a:t>
          </a:r>
          <a:endParaRPr lang="en-US" dirty="0"/>
        </a:p>
      </dgm:t>
    </dgm:pt>
    <dgm:pt modelId="{BAE12E2A-B715-4BEF-8489-EC144DD9400A}" type="parTrans" cxnId="{A873BEC8-27EF-4CAE-A7B3-FE0BB8823346}">
      <dgm:prSet/>
      <dgm:spPr/>
      <dgm:t>
        <a:bodyPr/>
        <a:lstStyle/>
        <a:p>
          <a:endParaRPr lang="en-US"/>
        </a:p>
      </dgm:t>
    </dgm:pt>
    <dgm:pt modelId="{D3862B72-2D3F-4020-8A20-51FB720EA64C}" type="sibTrans" cxnId="{A873BEC8-27EF-4CAE-A7B3-FE0BB8823346}">
      <dgm:prSet/>
      <dgm:spPr/>
      <dgm:t>
        <a:bodyPr/>
        <a:lstStyle/>
        <a:p>
          <a:endParaRPr lang="en-US"/>
        </a:p>
      </dgm:t>
    </dgm:pt>
    <dgm:pt modelId="{E110F407-1DC7-4636-889E-A283418C2BC1}">
      <dgm:prSet/>
      <dgm:spPr/>
      <dgm:t>
        <a:bodyPr/>
        <a:lstStyle/>
        <a:p>
          <a:r>
            <a:rPr lang="en-US" dirty="0" smtClean="0"/>
            <a:t>PROF-4 </a:t>
          </a:r>
        </a:p>
        <a:p>
          <a:r>
            <a:rPr lang="en-US" dirty="0" smtClean="0"/>
            <a:t>Maintains emotional, physical, and mental health; and pursues continual personal and professional growth</a:t>
          </a:r>
          <a:endParaRPr lang="en-US" dirty="0"/>
        </a:p>
      </dgm:t>
    </dgm:pt>
    <dgm:pt modelId="{FB56AB1F-6B16-4E38-89C2-78D79D165A72}" type="parTrans" cxnId="{2481083E-0067-44EE-9E17-E91DEF61BB46}">
      <dgm:prSet/>
      <dgm:spPr/>
      <dgm:t>
        <a:bodyPr/>
        <a:lstStyle/>
        <a:p>
          <a:endParaRPr lang="en-US"/>
        </a:p>
      </dgm:t>
    </dgm:pt>
    <dgm:pt modelId="{07C2BE25-B9A6-4640-B62D-D2E4551A31A8}" type="sibTrans" cxnId="{2481083E-0067-44EE-9E17-E91DEF61BB46}">
      <dgm:prSet/>
      <dgm:spPr/>
      <dgm:t>
        <a:bodyPr/>
        <a:lstStyle/>
        <a:p>
          <a:endParaRPr lang="en-US"/>
        </a:p>
      </dgm:t>
    </dgm:pt>
    <dgm:pt modelId="{33301E29-124E-4AF0-9276-55566FA8B8D3}" type="pres">
      <dgm:prSet presAssocID="{009D6D3D-55A6-447D-8F7A-8D550B355A76}" presName="composite" presStyleCnt="0">
        <dgm:presLayoutVars>
          <dgm:chMax val="1"/>
          <dgm:dir/>
          <dgm:resizeHandles val="exact"/>
        </dgm:presLayoutVars>
      </dgm:prSet>
      <dgm:spPr/>
      <dgm:t>
        <a:bodyPr/>
        <a:lstStyle/>
        <a:p>
          <a:endParaRPr lang="en-US"/>
        </a:p>
      </dgm:t>
    </dgm:pt>
    <dgm:pt modelId="{742B35FF-9898-4577-8106-F990D85C3C33}" type="pres">
      <dgm:prSet presAssocID="{1557B175-3713-4CC6-93D6-54236681C2DD}" presName="roof" presStyleLbl="dkBgShp" presStyleIdx="0" presStyleCnt="2" custLinFactNeighborX="-68750" custLinFactNeighborY="-14583"/>
      <dgm:spPr/>
      <dgm:t>
        <a:bodyPr/>
        <a:lstStyle/>
        <a:p>
          <a:endParaRPr lang="en-US"/>
        </a:p>
      </dgm:t>
    </dgm:pt>
    <dgm:pt modelId="{05712856-274B-43AC-B983-14083C985235}" type="pres">
      <dgm:prSet presAssocID="{1557B175-3713-4CC6-93D6-54236681C2DD}" presName="pillars" presStyleCnt="0"/>
      <dgm:spPr/>
    </dgm:pt>
    <dgm:pt modelId="{1429331D-BD33-4385-85CB-835D76F5E115}" type="pres">
      <dgm:prSet presAssocID="{1557B175-3713-4CC6-93D6-54236681C2DD}" presName="pillar1" presStyleLbl="node1" presStyleIdx="0" presStyleCnt="4">
        <dgm:presLayoutVars>
          <dgm:bulletEnabled val="1"/>
        </dgm:presLayoutVars>
      </dgm:prSet>
      <dgm:spPr/>
      <dgm:t>
        <a:bodyPr/>
        <a:lstStyle/>
        <a:p>
          <a:endParaRPr lang="en-US"/>
        </a:p>
      </dgm:t>
    </dgm:pt>
    <dgm:pt modelId="{1AD23173-56A0-492C-B69E-8F08C82065B9}" type="pres">
      <dgm:prSet presAssocID="{139FF497-A1E5-4A77-9544-3DBA094149D0}" presName="pillarX" presStyleLbl="node1" presStyleIdx="1" presStyleCnt="4">
        <dgm:presLayoutVars>
          <dgm:bulletEnabled val="1"/>
        </dgm:presLayoutVars>
      </dgm:prSet>
      <dgm:spPr/>
      <dgm:t>
        <a:bodyPr/>
        <a:lstStyle/>
        <a:p>
          <a:endParaRPr lang="en-US"/>
        </a:p>
      </dgm:t>
    </dgm:pt>
    <dgm:pt modelId="{13AB9AD5-92D9-46C5-8F09-320D8D0352F5}" type="pres">
      <dgm:prSet presAssocID="{BA8C1504-2079-4061-86AF-9E64B73A1582}" presName="pillarX" presStyleLbl="node1" presStyleIdx="2" presStyleCnt="4">
        <dgm:presLayoutVars>
          <dgm:bulletEnabled val="1"/>
        </dgm:presLayoutVars>
      </dgm:prSet>
      <dgm:spPr/>
      <dgm:t>
        <a:bodyPr/>
        <a:lstStyle/>
        <a:p>
          <a:endParaRPr lang="en-US"/>
        </a:p>
      </dgm:t>
    </dgm:pt>
    <dgm:pt modelId="{9F5D0089-63E8-456B-956D-1A8211D4862E}" type="pres">
      <dgm:prSet presAssocID="{E110F407-1DC7-4636-889E-A283418C2BC1}" presName="pillarX" presStyleLbl="node1" presStyleIdx="3" presStyleCnt="4">
        <dgm:presLayoutVars>
          <dgm:bulletEnabled val="1"/>
        </dgm:presLayoutVars>
      </dgm:prSet>
      <dgm:spPr/>
      <dgm:t>
        <a:bodyPr/>
        <a:lstStyle/>
        <a:p>
          <a:endParaRPr lang="en-US"/>
        </a:p>
      </dgm:t>
    </dgm:pt>
    <dgm:pt modelId="{A89FB36F-BF43-4121-89E7-FEC5551EE63D}" type="pres">
      <dgm:prSet presAssocID="{1557B175-3713-4CC6-93D6-54236681C2DD}" presName="base" presStyleLbl="dkBgShp" presStyleIdx="1" presStyleCnt="2" custFlipVert="1" custFlipHor="1" custScaleX="16493" custScaleY="9961" custLinFactNeighborX="38473" custLinFactNeighborY="-66407"/>
      <dgm:spPr>
        <a:solidFill>
          <a:schemeClr val="accent5">
            <a:lumMod val="75000"/>
          </a:schemeClr>
        </a:solidFill>
      </dgm:spPr>
      <dgm:t>
        <a:bodyPr/>
        <a:lstStyle/>
        <a:p>
          <a:endParaRPr lang="en-US"/>
        </a:p>
      </dgm:t>
    </dgm:pt>
  </dgm:ptLst>
  <dgm:cxnLst>
    <dgm:cxn modelId="{248ACB3B-3E3F-430F-A1B7-8C7E16231A59}" type="presOf" srcId="{BA8C1504-2079-4061-86AF-9E64B73A1582}" destId="{13AB9AD5-92D9-46C5-8F09-320D8D0352F5}" srcOrd="0" destOrd="0" presId="urn:microsoft.com/office/officeart/2005/8/layout/hList3"/>
    <dgm:cxn modelId="{7096012D-13B6-405F-8AA7-6487C8387F0D}" srcId="{1557B175-3713-4CC6-93D6-54236681C2DD}" destId="{45E92BC7-FB21-4F4C-BB24-14D082935D35}" srcOrd="0" destOrd="0" parTransId="{507498A9-D5C0-4144-A52D-5CB839F7E66E}" sibTransId="{41341715-0BC9-41B9-96A6-328DBB0D5107}"/>
    <dgm:cxn modelId="{2F45C7FA-D5C0-4408-B68B-B0241AE84F5B}" type="presOf" srcId="{45E92BC7-FB21-4F4C-BB24-14D082935D35}" destId="{1429331D-BD33-4385-85CB-835D76F5E115}" srcOrd="0" destOrd="0" presId="urn:microsoft.com/office/officeart/2005/8/layout/hList3"/>
    <dgm:cxn modelId="{A873BEC8-27EF-4CAE-A7B3-FE0BB8823346}" srcId="{1557B175-3713-4CC6-93D6-54236681C2DD}" destId="{BA8C1504-2079-4061-86AF-9E64B73A1582}" srcOrd="2" destOrd="0" parTransId="{BAE12E2A-B715-4BEF-8489-EC144DD9400A}" sibTransId="{D3862B72-2D3F-4020-8A20-51FB720EA64C}"/>
    <dgm:cxn modelId="{6223F8FA-A05A-4994-8033-BE6651FD59F6}" srcId="{1557B175-3713-4CC6-93D6-54236681C2DD}" destId="{139FF497-A1E5-4A77-9544-3DBA094149D0}" srcOrd="1" destOrd="0" parTransId="{FFCF7C13-6A62-40EF-9462-4DD8BF55E75E}" sibTransId="{3C6970B1-699B-49E5-A9AA-0F9990A0513F}"/>
    <dgm:cxn modelId="{2481083E-0067-44EE-9E17-E91DEF61BB46}" srcId="{1557B175-3713-4CC6-93D6-54236681C2DD}" destId="{E110F407-1DC7-4636-889E-A283418C2BC1}" srcOrd="3" destOrd="0" parTransId="{FB56AB1F-6B16-4E38-89C2-78D79D165A72}" sibTransId="{07C2BE25-B9A6-4640-B62D-D2E4551A31A8}"/>
    <dgm:cxn modelId="{B50092D1-4939-4A4A-8EB1-21A9D0B332C0}" srcId="{009D6D3D-55A6-447D-8F7A-8D550B355A76}" destId="{1557B175-3713-4CC6-93D6-54236681C2DD}" srcOrd="0" destOrd="0" parTransId="{B0C779BF-25BA-4FAC-A4B8-9F119C15BE72}" sibTransId="{15723BAF-16DE-4A08-BE33-B02A8DF79C44}"/>
    <dgm:cxn modelId="{3AEFC8BB-B23F-4863-A884-870F95596EC2}" type="presOf" srcId="{139FF497-A1E5-4A77-9544-3DBA094149D0}" destId="{1AD23173-56A0-492C-B69E-8F08C82065B9}" srcOrd="0" destOrd="0" presId="urn:microsoft.com/office/officeart/2005/8/layout/hList3"/>
    <dgm:cxn modelId="{24E42C2C-BAA1-4B31-B470-73E4F8AB0B40}" type="presOf" srcId="{E110F407-1DC7-4636-889E-A283418C2BC1}" destId="{9F5D0089-63E8-456B-956D-1A8211D4862E}" srcOrd="0" destOrd="0" presId="urn:microsoft.com/office/officeart/2005/8/layout/hList3"/>
    <dgm:cxn modelId="{3F92C2CC-6AB2-4AB5-A0AB-2C851B586360}" type="presOf" srcId="{009D6D3D-55A6-447D-8F7A-8D550B355A76}" destId="{33301E29-124E-4AF0-9276-55566FA8B8D3}" srcOrd="0" destOrd="0" presId="urn:microsoft.com/office/officeart/2005/8/layout/hList3"/>
    <dgm:cxn modelId="{CB2C2687-D01C-479D-823C-890B35627801}" type="presOf" srcId="{1557B175-3713-4CC6-93D6-54236681C2DD}" destId="{742B35FF-9898-4577-8106-F990D85C3C33}" srcOrd="0" destOrd="0" presId="urn:microsoft.com/office/officeart/2005/8/layout/hList3"/>
    <dgm:cxn modelId="{22D08342-215C-450E-8FDE-A6A11EB5535D}" type="presParOf" srcId="{33301E29-124E-4AF0-9276-55566FA8B8D3}" destId="{742B35FF-9898-4577-8106-F990D85C3C33}" srcOrd="0" destOrd="0" presId="urn:microsoft.com/office/officeart/2005/8/layout/hList3"/>
    <dgm:cxn modelId="{78C7DF15-53A0-4192-A621-10B95B7851BD}" type="presParOf" srcId="{33301E29-124E-4AF0-9276-55566FA8B8D3}" destId="{05712856-274B-43AC-B983-14083C985235}" srcOrd="1" destOrd="0" presId="urn:microsoft.com/office/officeart/2005/8/layout/hList3"/>
    <dgm:cxn modelId="{26C3B6A5-C5A1-4E63-A08F-37B6DB43568A}" type="presParOf" srcId="{05712856-274B-43AC-B983-14083C985235}" destId="{1429331D-BD33-4385-85CB-835D76F5E115}" srcOrd="0" destOrd="0" presId="urn:microsoft.com/office/officeart/2005/8/layout/hList3"/>
    <dgm:cxn modelId="{2B1B46CB-E297-4386-A7CE-B040E3464616}" type="presParOf" srcId="{05712856-274B-43AC-B983-14083C985235}" destId="{1AD23173-56A0-492C-B69E-8F08C82065B9}" srcOrd="1" destOrd="0" presId="urn:microsoft.com/office/officeart/2005/8/layout/hList3"/>
    <dgm:cxn modelId="{62C9479C-2FE9-40E6-B9D2-0CA67C082AF8}" type="presParOf" srcId="{05712856-274B-43AC-B983-14083C985235}" destId="{13AB9AD5-92D9-46C5-8F09-320D8D0352F5}" srcOrd="2" destOrd="0" presId="urn:microsoft.com/office/officeart/2005/8/layout/hList3"/>
    <dgm:cxn modelId="{C032312D-36D8-4184-A56B-3E434EDCF365}" type="presParOf" srcId="{05712856-274B-43AC-B983-14083C985235}" destId="{9F5D0089-63E8-456B-956D-1A8211D4862E}" srcOrd="3" destOrd="0" presId="urn:microsoft.com/office/officeart/2005/8/layout/hList3"/>
    <dgm:cxn modelId="{F4588148-994D-45AC-8B13-921AD0600990}" type="presParOf" srcId="{33301E29-124E-4AF0-9276-55566FA8B8D3}" destId="{A89FB36F-BF43-4121-89E7-FEC5551EE63D}"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EB64E-1789-48E9-BF53-BACCB92C4F71}">
      <dsp:nvSpPr>
        <dsp:cNvPr id="0" name=""/>
        <dsp:cNvSpPr/>
      </dsp:nvSpPr>
      <dsp:spPr>
        <a:xfrm>
          <a:off x="2362469" y="0"/>
          <a:ext cx="4749607" cy="474960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3F51DF-DCC3-431A-93CF-613D6D722DB1}">
      <dsp:nvSpPr>
        <dsp:cNvPr id="0" name=""/>
        <dsp:cNvSpPr/>
      </dsp:nvSpPr>
      <dsp:spPr>
        <a:xfrm>
          <a:off x="4737272" y="477511"/>
          <a:ext cx="3087244" cy="112432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Enhance Population Health</a:t>
          </a:r>
          <a:endParaRPr lang="en-US" sz="2800" kern="1200" dirty="0"/>
        </a:p>
      </dsp:txBody>
      <dsp:txXfrm>
        <a:off x="4792157" y="532396"/>
        <a:ext cx="2977474" cy="1014551"/>
      </dsp:txXfrm>
    </dsp:sp>
    <dsp:sp modelId="{794C9438-614C-4E13-AE46-1413005D967B}">
      <dsp:nvSpPr>
        <dsp:cNvPr id="0" name=""/>
        <dsp:cNvSpPr/>
      </dsp:nvSpPr>
      <dsp:spPr>
        <a:xfrm>
          <a:off x="4737272" y="1742372"/>
          <a:ext cx="3087244" cy="112432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Improve Patient Outcomes</a:t>
          </a:r>
          <a:endParaRPr lang="en-US" sz="2800" kern="1200" dirty="0"/>
        </a:p>
      </dsp:txBody>
      <dsp:txXfrm>
        <a:off x="4792157" y="1797257"/>
        <a:ext cx="2977474" cy="1014551"/>
      </dsp:txXfrm>
    </dsp:sp>
    <dsp:sp modelId="{2A231C51-D078-4F05-886A-5ECB21B1F494}">
      <dsp:nvSpPr>
        <dsp:cNvPr id="0" name=""/>
        <dsp:cNvSpPr/>
      </dsp:nvSpPr>
      <dsp:spPr>
        <a:xfrm>
          <a:off x="4737272" y="3007234"/>
          <a:ext cx="3087244" cy="112432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Reduce Cost</a:t>
          </a:r>
          <a:endParaRPr lang="en-US" sz="2800" kern="1200" dirty="0"/>
        </a:p>
      </dsp:txBody>
      <dsp:txXfrm>
        <a:off x="4792157" y="3062119"/>
        <a:ext cx="2977474" cy="10145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0883C-C14F-4B8F-8006-F10234850013}">
      <dsp:nvSpPr>
        <dsp:cNvPr id="0" name=""/>
        <dsp:cNvSpPr/>
      </dsp:nvSpPr>
      <dsp:spPr>
        <a:xfrm rot="16200000">
          <a:off x="-803350" y="804352"/>
          <a:ext cx="4214529" cy="2605823"/>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l" defTabSz="889000">
            <a:lnSpc>
              <a:spcPct val="90000"/>
            </a:lnSpc>
            <a:spcBef>
              <a:spcPct val="0"/>
            </a:spcBef>
            <a:spcAft>
              <a:spcPct val="35000"/>
            </a:spcAft>
          </a:pPr>
          <a:r>
            <a:rPr lang="en-US" sz="2000" kern="1200" dirty="0" smtClean="0"/>
            <a:t>Buy in</a:t>
          </a:r>
        </a:p>
        <a:p>
          <a:pPr lvl="0" algn="l" defTabSz="889000">
            <a:lnSpc>
              <a:spcPct val="90000"/>
            </a:lnSpc>
            <a:spcBef>
              <a:spcPct val="0"/>
            </a:spcBef>
            <a:spcAft>
              <a:spcPct val="35000"/>
            </a:spcAft>
          </a:pPr>
          <a:endParaRPr lang="en-US" sz="2000" kern="1200" dirty="0" smtClean="0"/>
        </a:p>
        <a:p>
          <a:pPr lvl="0" algn="l" defTabSz="889000">
            <a:lnSpc>
              <a:spcPct val="90000"/>
            </a:lnSpc>
            <a:spcBef>
              <a:spcPct val="0"/>
            </a:spcBef>
            <a:spcAft>
              <a:spcPct val="35000"/>
            </a:spcAft>
          </a:pPr>
          <a:r>
            <a:rPr lang="en-US" sz="2000" kern="1200" dirty="0" smtClean="0"/>
            <a:t>Mutual respect</a:t>
          </a:r>
        </a:p>
        <a:p>
          <a:pPr lvl="0" algn="l" defTabSz="889000">
            <a:lnSpc>
              <a:spcPct val="90000"/>
            </a:lnSpc>
            <a:spcBef>
              <a:spcPct val="0"/>
            </a:spcBef>
            <a:spcAft>
              <a:spcPct val="35000"/>
            </a:spcAft>
          </a:pPr>
          <a:endParaRPr lang="en-US" sz="2000" kern="1200" dirty="0" smtClean="0"/>
        </a:p>
        <a:p>
          <a:pPr lvl="0" algn="l" defTabSz="889000">
            <a:lnSpc>
              <a:spcPct val="90000"/>
            </a:lnSpc>
            <a:spcBef>
              <a:spcPct val="0"/>
            </a:spcBef>
            <a:spcAft>
              <a:spcPct val="35000"/>
            </a:spcAft>
          </a:pPr>
          <a:r>
            <a:rPr lang="en-US" sz="2000" kern="1200" dirty="0" smtClean="0"/>
            <a:t>Residents’ self identified needs</a:t>
          </a:r>
        </a:p>
        <a:p>
          <a:pPr lvl="0" algn="l" defTabSz="889000">
            <a:lnSpc>
              <a:spcPct val="90000"/>
            </a:lnSpc>
            <a:spcBef>
              <a:spcPct val="0"/>
            </a:spcBef>
            <a:spcAft>
              <a:spcPct val="35000"/>
            </a:spcAft>
          </a:pPr>
          <a:endParaRPr lang="en-US" sz="1700" kern="1200" dirty="0" smtClean="0"/>
        </a:p>
        <a:p>
          <a:pPr lvl="0" algn="l" defTabSz="889000">
            <a:lnSpc>
              <a:spcPct val="90000"/>
            </a:lnSpc>
            <a:spcBef>
              <a:spcPct val="0"/>
            </a:spcBef>
            <a:spcAft>
              <a:spcPct val="35000"/>
            </a:spcAft>
          </a:pPr>
          <a:endParaRPr lang="en-US" sz="1700" kern="1200" dirty="0"/>
        </a:p>
      </dsp:txBody>
      <dsp:txXfrm rot="5400000">
        <a:off x="1003" y="842905"/>
        <a:ext cx="2605823" cy="2528717"/>
      </dsp:txXfrm>
    </dsp:sp>
    <dsp:sp modelId="{0913DBF7-53C1-41D2-BBF2-115E82B11F38}">
      <dsp:nvSpPr>
        <dsp:cNvPr id="0" name=""/>
        <dsp:cNvSpPr/>
      </dsp:nvSpPr>
      <dsp:spPr>
        <a:xfrm rot="16200000">
          <a:off x="1988227" y="804352"/>
          <a:ext cx="4214529" cy="2605823"/>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l" defTabSz="889000">
            <a:lnSpc>
              <a:spcPct val="100000"/>
            </a:lnSpc>
            <a:spcBef>
              <a:spcPct val="0"/>
            </a:spcBef>
            <a:spcAft>
              <a:spcPts val="0"/>
            </a:spcAft>
          </a:pPr>
          <a:r>
            <a:rPr lang="en-US" sz="2000" kern="1200" dirty="0" smtClean="0"/>
            <a:t>Curriculum design </a:t>
          </a:r>
        </a:p>
        <a:p>
          <a:pPr lvl="0" algn="l" defTabSz="889000">
            <a:lnSpc>
              <a:spcPct val="100000"/>
            </a:lnSpc>
            <a:spcBef>
              <a:spcPct val="0"/>
            </a:spcBef>
            <a:spcAft>
              <a:spcPts val="0"/>
            </a:spcAft>
          </a:pPr>
          <a:r>
            <a:rPr lang="en-US" sz="2000" kern="1200" dirty="0" smtClean="0"/>
            <a:t>and delivery</a:t>
          </a:r>
        </a:p>
        <a:p>
          <a:pPr lvl="0" algn="l" defTabSz="889000">
            <a:lnSpc>
              <a:spcPct val="100000"/>
            </a:lnSpc>
            <a:spcBef>
              <a:spcPct val="0"/>
            </a:spcBef>
            <a:spcAft>
              <a:spcPts val="0"/>
            </a:spcAft>
          </a:pPr>
          <a:endParaRPr lang="en-US" sz="2000" kern="1200" dirty="0" smtClean="0"/>
        </a:p>
        <a:p>
          <a:pPr lvl="0" algn="l" defTabSz="889000">
            <a:lnSpc>
              <a:spcPct val="100000"/>
            </a:lnSpc>
            <a:spcBef>
              <a:spcPct val="0"/>
            </a:spcBef>
            <a:spcAft>
              <a:spcPts val="0"/>
            </a:spcAft>
          </a:pPr>
          <a:r>
            <a:rPr lang="en-US" sz="2000" kern="1200" dirty="0" smtClean="0"/>
            <a:t>Involvement at all levels</a:t>
          </a:r>
        </a:p>
        <a:p>
          <a:pPr lvl="0" algn="l" defTabSz="889000">
            <a:lnSpc>
              <a:spcPct val="100000"/>
            </a:lnSpc>
            <a:spcBef>
              <a:spcPct val="0"/>
            </a:spcBef>
            <a:spcAft>
              <a:spcPts val="0"/>
            </a:spcAft>
          </a:pPr>
          <a:endParaRPr lang="en-US" sz="2000" kern="1200" dirty="0" smtClean="0"/>
        </a:p>
        <a:p>
          <a:pPr lvl="0" algn="l" defTabSz="889000">
            <a:lnSpc>
              <a:spcPct val="100000"/>
            </a:lnSpc>
            <a:spcBef>
              <a:spcPct val="0"/>
            </a:spcBef>
            <a:spcAft>
              <a:spcPts val="0"/>
            </a:spcAft>
          </a:pPr>
          <a:r>
            <a:rPr lang="en-US" sz="2000" kern="1200" dirty="0" smtClean="0"/>
            <a:t>Team based care </a:t>
          </a:r>
        </a:p>
        <a:p>
          <a:pPr lvl="0" algn="l" defTabSz="889000">
            <a:lnSpc>
              <a:spcPct val="90000"/>
            </a:lnSpc>
            <a:spcBef>
              <a:spcPct val="0"/>
            </a:spcBef>
            <a:spcAft>
              <a:spcPct val="35000"/>
            </a:spcAft>
          </a:pPr>
          <a:endParaRPr lang="en-US" sz="1700" kern="1200" dirty="0" smtClean="0"/>
        </a:p>
        <a:p>
          <a:pPr lvl="0" algn="l" defTabSz="889000">
            <a:lnSpc>
              <a:spcPct val="90000"/>
            </a:lnSpc>
            <a:spcBef>
              <a:spcPct val="0"/>
            </a:spcBef>
            <a:spcAft>
              <a:spcPct val="35000"/>
            </a:spcAft>
          </a:pPr>
          <a:endParaRPr lang="en-US" sz="1700" kern="1200" dirty="0"/>
        </a:p>
      </dsp:txBody>
      <dsp:txXfrm rot="5400000">
        <a:off x="2792580" y="842905"/>
        <a:ext cx="2605823" cy="2528717"/>
      </dsp:txXfrm>
    </dsp:sp>
    <dsp:sp modelId="{79EEEA63-3A21-44EA-BBA3-F332BBD29845}">
      <dsp:nvSpPr>
        <dsp:cNvPr id="0" name=""/>
        <dsp:cNvSpPr/>
      </dsp:nvSpPr>
      <dsp:spPr>
        <a:xfrm rot="16200000">
          <a:off x="4799169" y="804352"/>
          <a:ext cx="4214529" cy="2605823"/>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l" defTabSz="889000">
            <a:lnSpc>
              <a:spcPct val="90000"/>
            </a:lnSpc>
            <a:spcBef>
              <a:spcPct val="0"/>
            </a:spcBef>
            <a:spcAft>
              <a:spcPct val="35000"/>
            </a:spcAft>
          </a:pPr>
          <a:r>
            <a:rPr lang="en-US" sz="2000" kern="1200" dirty="0" smtClean="0"/>
            <a:t>Interview process</a:t>
          </a:r>
        </a:p>
        <a:p>
          <a:pPr lvl="0" algn="l" defTabSz="889000">
            <a:lnSpc>
              <a:spcPct val="90000"/>
            </a:lnSpc>
            <a:spcBef>
              <a:spcPct val="0"/>
            </a:spcBef>
            <a:spcAft>
              <a:spcPct val="35000"/>
            </a:spcAft>
          </a:pPr>
          <a:endParaRPr lang="en-US" sz="2000" kern="1200" dirty="0" smtClean="0"/>
        </a:p>
        <a:p>
          <a:pPr lvl="0" algn="l" defTabSz="889000">
            <a:lnSpc>
              <a:spcPct val="90000"/>
            </a:lnSpc>
            <a:spcBef>
              <a:spcPct val="0"/>
            </a:spcBef>
            <a:spcAft>
              <a:spcPct val="35000"/>
            </a:spcAft>
          </a:pPr>
          <a:r>
            <a:rPr lang="en-US" sz="2000" kern="1200" dirty="0" smtClean="0"/>
            <a:t>Professionalism</a:t>
          </a:r>
        </a:p>
        <a:p>
          <a:pPr lvl="0" algn="l" defTabSz="889000">
            <a:lnSpc>
              <a:spcPct val="90000"/>
            </a:lnSpc>
            <a:spcBef>
              <a:spcPct val="0"/>
            </a:spcBef>
            <a:spcAft>
              <a:spcPct val="35000"/>
            </a:spcAft>
          </a:pPr>
          <a:endParaRPr lang="en-US" sz="2000" kern="1200" dirty="0" smtClean="0"/>
        </a:p>
        <a:p>
          <a:pPr lvl="0" algn="l" defTabSz="889000">
            <a:lnSpc>
              <a:spcPct val="90000"/>
            </a:lnSpc>
            <a:spcBef>
              <a:spcPct val="0"/>
            </a:spcBef>
            <a:spcAft>
              <a:spcPct val="35000"/>
            </a:spcAft>
          </a:pPr>
          <a:r>
            <a:rPr lang="en-US" sz="2000" kern="1200" dirty="0" smtClean="0"/>
            <a:t>Recognizes gaps</a:t>
          </a:r>
        </a:p>
        <a:p>
          <a:pPr lvl="0" algn="l" defTabSz="889000">
            <a:lnSpc>
              <a:spcPct val="90000"/>
            </a:lnSpc>
            <a:spcBef>
              <a:spcPct val="0"/>
            </a:spcBef>
            <a:spcAft>
              <a:spcPct val="35000"/>
            </a:spcAft>
          </a:pPr>
          <a:endParaRPr lang="en-US" sz="1900" kern="1200" dirty="0" smtClean="0"/>
        </a:p>
        <a:p>
          <a:pPr lvl="0" algn="l" defTabSz="889000">
            <a:lnSpc>
              <a:spcPct val="90000"/>
            </a:lnSpc>
            <a:spcBef>
              <a:spcPct val="0"/>
            </a:spcBef>
            <a:spcAft>
              <a:spcPct val="35000"/>
            </a:spcAft>
          </a:pPr>
          <a:endParaRPr lang="en-US" sz="1900" kern="1200" dirty="0"/>
        </a:p>
      </dsp:txBody>
      <dsp:txXfrm rot="5400000">
        <a:off x="5603522" y="842905"/>
        <a:ext cx="2605823" cy="25287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9FD1F-F297-4F45-8E75-93709A260289}">
      <dsp:nvSpPr>
        <dsp:cNvPr id="0" name=""/>
        <dsp:cNvSpPr/>
      </dsp:nvSpPr>
      <dsp:spPr>
        <a:xfrm rot="4396374">
          <a:off x="3457927" y="1213056"/>
          <a:ext cx="5262428" cy="3669887"/>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226D1F-87D0-2641-83DE-2622E648FAFE}">
      <dsp:nvSpPr>
        <dsp:cNvPr id="0" name=""/>
        <dsp:cNvSpPr/>
      </dsp:nvSpPr>
      <dsp:spPr>
        <a:xfrm>
          <a:off x="5251551" y="1575206"/>
          <a:ext cx="132892" cy="132892"/>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9CC32D-625A-8C42-9EAC-F8EDF3738E5E}">
      <dsp:nvSpPr>
        <dsp:cNvPr id="0" name=""/>
        <dsp:cNvSpPr/>
      </dsp:nvSpPr>
      <dsp:spPr>
        <a:xfrm>
          <a:off x="5888583" y="2020824"/>
          <a:ext cx="132892" cy="132892"/>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7FED3B-402A-0E41-B8E0-0F33FCEC9D05}">
      <dsp:nvSpPr>
        <dsp:cNvPr id="0" name=""/>
        <dsp:cNvSpPr/>
      </dsp:nvSpPr>
      <dsp:spPr>
        <a:xfrm>
          <a:off x="6425031" y="2540203"/>
          <a:ext cx="132892" cy="132892"/>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7CE679-F7E7-7C49-A720-4D591F199150}">
      <dsp:nvSpPr>
        <dsp:cNvPr id="0" name=""/>
        <dsp:cNvSpPr/>
      </dsp:nvSpPr>
      <dsp:spPr>
        <a:xfrm>
          <a:off x="3105149" y="0"/>
          <a:ext cx="2481072" cy="97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b" anchorCtr="0">
          <a:noAutofit/>
        </a:bodyPr>
        <a:lstStyle/>
        <a:p>
          <a:pPr lvl="0" algn="ctr" defTabSz="711200">
            <a:lnSpc>
              <a:spcPct val="90000"/>
            </a:lnSpc>
            <a:spcBef>
              <a:spcPct val="0"/>
            </a:spcBef>
            <a:spcAft>
              <a:spcPct val="35000"/>
            </a:spcAft>
          </a:pPr>
          <a:r>
            <a:rPr lang="en-US" sz="1600" kern="1200" dirty="0"/>
            <a:t>CCC/PEC- ACGME Milestones</a:t>
          </a:r>
        </a:p>
      </dsp:txBody>
      <dsp:txXfrm>
        <a:off x="3105149" y="0"/>
        <a:ext cx="2481072" cy="975360"/>
      </dsp:txXfrm>
    </dsp:sp>
    <dsp:sp modelId="{5DCDD004-3151-9A49-AF15-BF54642D0E59}">
      <dsp:nvSpPr>
        <dsp:cNvPr id="0" name=""/>
        <dsp:cNvSpPr/>
      </dsp:nvSpPr>
      <dsp:spPr>
        <a:xfrm>
          <a:off x="6055614" y="1153972"/>
          <a:ext cx="3755136" cy="97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en-US" sz="1600" kern="1200" dirty="0"/>
            <a:t>Self Assessment</a:t>
          </a:r>
        </a:p>
      </dsp:txBody>
      <dsp:txXfrm>
        <a:off x="6055614" y="1153972"/>
        <a:ext cx="3755136" cy="975360"/>
      </dsp:txXfrm>
    </dsp:sp>
    <dsp:sp modelId="{EA08F11B-8268-384D-A807-A2552BA87851}">
      <dsp:nvSpPr>
        <dsp:cNvPr id="0" name=""/>
        <dsp:cNvSpPr/>
      </dsp:nvSpPr>
      <dsp:spPr>
        <a:xfrm>
          <a:off x="3105149" y="1599590"/>
          <a:ext cx="2212848" cy="97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Behaviorist and Pharmacist as Advisors</a:t>
          </a:r>
        </a:p>
      </dsp:txBody>
      <dsp:txXfrm>
        <a:off x="3105149" y="1599590"/>
        <a:ext cx="2212848" cy="975360"/>
      </dsp:txXfrm>
    </dsp:sp>
    <dsp:sp modelId="{C290C19A-A207-704C-B95F-9CBE518498C8}">
      <dsp:nvSpPr>
        <dsp:cNvPr id="0" name=""/>
        <dsp:cNvSpPr/>
      </dsp:nvSpPr>
      <dsp:spPr>
        <a:xfrm>
          <a:off x="6889059" y="3114446"/>
          <a:ext cx="132892" cy="132892"/>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DB16F1-4B16-5D41-8AB5-2DE421AE40DE}">
      <dsp:nvSpPr>
        <dsp:cNvPr id="0" name=""/>
        <dsp:cNvSpPr/>
      </dsp:nvSpPr>
      <dsp:spPr>
        <a:xfrm>
          <a:off x="7195566" y="2118969"/>
          <a:ext cx="2615183" cy="97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en-US" sz="1600" kern="1200" dirty="0"/>
            <a:t>Shadow Residents in Clinic</a:t>
          </a:r>
        </a:p>
      </dsp:txBody>
      <dsp:txXfrm>
        <a:off x="7195566" y="2118969"/>
        <a:ext cx="2615183" cy="975360"/>
      </dsp:txXfrm>
    </dsp:sp>
    <dsp:sp modelId="{9D06BA74-361E-CC47-9021-AE142A1D9198}">
      <dsp:nvSpPr>
        <dsp:cNvPr id="0" name=""/>
        <dsp:cNvSpPr/>
      </dsp:nvSpPr>
      <dsp:spPr>
        <a:xfrm>
          <a:off x="3457126" y="3009297"/>
          <a:ext cx="2975140" cy="97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Residents shadow Behaviorist and Pharmacist in clinic</a:t>
          </a:r>
        </a:p>
      </dsp:txBody>
      <dsp:txXfrm>
        <a:off x="3457126" y="3009297"/>
        <a:ext cx="2975140" cy="975360"/>
      </dsp:txXfrm>
    </dsp:sp>
    <dsp:sp modelId="{8018E810-5D81-534C-BE27-733587009DE4}">
      <dsp:nvSpPr>
        <dsp:cNvPr id="0" name=""/>
        <dsp:cNvSpPr/>
      </dsp:nvSpPr>
      <dsp:spPr>
        <a:xfrm>
          <a:off x="7263231" y="3700272"/>
          <a:ext cx="132892" cy="132892"/>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8680D8-8D06-3D43-92E3-B29526180267}">
      <dsp:nvSpPr>
        <dsp:cNvPr id="0" name=""/>
        <dsp:cNvSpPr/>
      </dsp:nvSpPr>
      <dsp:spPr>
        <a:xfrm>
          <a:off x="8340886" y="3053262"/>
          <a:ext cx="1944623" cy="97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a:t>Interprofessional</a:t>
          </a:r>
          <a:r>
            <a:rPr lang="en-US" sz="1600" kern="1200" dirty="0"/>
            <a:t> lecture on “Your Legacy and Professionalism”</a:t>
          </a:r>
        </a:p>
      </dsp:txBody>
      <dsp:txXfrm>
        <a:off x="8340886" y="3053262"/>
        <a:ext cx="1944623" cy="975360"/>
      </dsp:txXfrm>
    </dsp:sp>
    <dsp:sp modelId="{F3DB4B8C-2DD4-7F49-A5A1-BD24228FC69C}">
      <dsp:nvSpPr>
        <dsp:cNvPr id="0" name=""/>
        <dsp:cNvSpPr/>
      </dsp:nvSpPr>
      <dsp:spPr>
        <a:xfrm>
          <a:off x="6457949" y="5342139"/>
          <a:ext cx="3352800" cy="532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ctr" defTabSz="800100">
            <a:lnSpc>
              <a:spcPct val="90000"/>
            </a:lnSpc>
            <a:spcBef>
              <a:spcPct val="0"/>
            </a:spcBef>
            <a:spcAft>
              <a:spcPct val="35000"/>
            </a:spcAft>
          </a:pPr>
          <a:r>
            <a:rPr lang="en-US" sz="1800" b="1" kern="1200" dirty="0"/>
            <a:t>Layered learning lectures throughout residency</a:t>
          </a:r>
        </a:p>
      </dsp:txBody>
      <dsp:txXfrm>
        <a:off x="6457949" y="5342139"/>
        <a:ext cx="3352800" cy="5323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8BC37-5F7B-1A47-9366-140F38B61C5C}">
      <dsp:nvSpPr>
        <dsp:cNvPr id="0" name=""/>
        <dsp:cNvSpPr/>
      </dsp:nvSpPr>
      <dsp:spPr>
        <a:xfrm>
          <a:off x="11251" y="29"/>
          <a:ext cx="6603157" cy="606283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a:t>Diabetes/Insulin </a:t>
          </a:r>
          <a:r>
            <a:rPr lang="en-US" sz="2700" kern="1200" dirty="0" err="1"/>
            <a:t>Mgmt</a:t>
          </a:r>
          <a:endParaRPr lang="en-US" sz="2700" kern="1200" dirty="0"/>
        </a:p>
        <a:p>
          <a:pPr lvl="0" algn="ctr" defTabSz="1200150">
            <a:lnSpc>
              <a:spcPct val="90000"/>
            </a:lnSpc>
            <a:spcBef>
              <a:spcPct val="0"/>
            </a:spcBef>
            <a:spcAft>
              <a:spcPct val="35000"/>
            </a:spcAft>
          </a:pPr>
          <a:r>
            <a:rPr lang="en-US" sz="2700" kern="1200" dirty="0"/>
            <a:t>Asthma/COPD</a:t>
          </a:r>
        </a:p>
        <a:p>
          <a:pPr lvl="0" algn="ctr" defTabSz="1200150">
            <a:lnSpc>
              <a:spcPct val="90000"/>
            </a:lnSpc>
            <a:spcBef>
              <a:spcPct val="0"/>
            </a:spcBef>
            <a:spcAft>
              <a:spcPct val="35000"/>
            </a:spcAft>
          </a:pPr>
          <a:r>
            <a:rPr lang="en-US" sz="2700" kern="1200" dirty="0"/>
            <a:t>Osteoporosis</a:t>
          </a:r>
        </a:p>
        <a:p>
          <a:pPr lvl="0" algn="ctr" defTabSz="1200150">
            <a:lnSpc>
              <a:spcPct val="90000"/>
            </a:lnSpc>
            <a:spcBef>
              <a:spcPct val="0"/>
            </a:spcBef>
            <a:spcAft>
              <a:spcPct val="35000"/>
            </a:spcAft>
          </a:pPr>
          <a:r>
            <a:rPr lang="en-US" sz="2700" kern="1200" dirty="0"/>
            <a:t>Primary Prevention </a:t>
          </a:r>
        </a:p>
        <a:p>
          <a:pPr lvl="0" algn="ctr" defTabSz="1200150">
            <a:lnSpc>
              <a:spcPct val="90000"/>
            </a:lnSpc>
            <a:spcBef>
              <a:spcPct val="0"/>
            </a:spcBef>
            <a:spcAft>
              <a:spcPct val="35000"/>
            </a:spcAft>
          </a:pPr>
          <a:r>
            <a:rPr lang="en-US" sz="2700" kern="1200" dirty="0"/>
            <a:t>High Risk Medications (opioids, benzodiazepines)</a:t>
          </a:r>
        </a:p>
        <a:p>
          <a:pPr lvl="0" algn="ctr" defTabSz="1200150">
            <a:lnSpc>
              <a:spcPct val="90000"/>
            </a:lnSpc>
            <a:spcBef>
              <a:spcPct val="0"/>
            </a:spcBef>
            <a:spcAft>
              <a:spcPct val="35000"/>
            </a:spcAft>
          </a:pPr>
          <a:r>
            <a:rPr lang="en-US" sz="2700" kern="1200" dirty="0"/>
            <a:t>Biostatistics</a:t>
          </a:r>
        </a:p>
      </dsp:txBody>
      <dsp:txXfrm>
        <a:off x="933313" y="714968"/>
        <a:ext cx="3807226" cy="4632960"/>
      </dsp:txXfrm>
    </dsp:sp>
    <dsp:sp modelId="{DB512F9D-AE98-B14E-85D5-313382E4C331}">
      <dsp:nvSpPr>
        <dsp:cNvPr id="0" name=""/>
        <dsp:cNvSpPr/>
      </dsp:nvSpPr>
      <dsp:spPr>
        <a:xfrm>
          <a:off x="4709227" y="16581"/>
          <a:ext cx="6538285" cy="606283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a:t>Substance Use Disorders</a:t>
          </a:r>
        </a:p>
        <a:p>
          <a:pPr lvl="0" algn="ctr" defTabSz="1244600">
            <a:lnSpc>
              <a:spcPct val="90000"/>
            </a:lnSpc>
            <a:spcBef>
              <a:spcPct val="0"/>
            </a:spcBef>
            <a:spcAft>
              <a:spcPct val="35000"/>
            </a:spcAft>
          </a:pPr>
          <a:r>
            <a:rPr lang="en-US" sz="2800" kern="1200" dirty="0"/>
            <a:t>Suicide</a:t>
          </a:r>
        </a:p>
        <a:p>
          <a:pPr lvl="0" algn="ctr" defTabSz="1244600">
            <a:lnSpc>
              <a:spcPct val="90000"/>
            </a:lnSpc>
            <a:spcBef>
              <a:spcPct val="0"/>
            </a:spcBef>
            <a:spcAft>
              <a:spcPct val="35000"/>
            </a:spcAft>
          </a:pPr>
          <a:r>
            <a:rPr lang="en-US" sz="2800" kern="1200" dirty="0"/>
            <a:t>Trauma informed Care</a:t>
          </a:r>
        </a:p>
        <a:p>
          <a:pPr lvl="0" algn="ctr" defTabSz="1244600">
            <a:lnSpc>
              <a:spcPct val="90000"/>
            </a:lnSpc>
            <a:spcBef>
              <a:spcPct val="0"/>
            </a:spcBef>
            <a:spcAft>
              <a:spcPct val="35000"/>
            </a:spcAft>
          </a:pPr>
          <a:r>
            <a:rPr lang="en-US" sz="2800" kern="1200" dirty="0"/>
            <a:t>Personality Disorders</a:t>
          </a:r>
        </a:p>
        <a:p>
          <a:pPr lvl="0" algn="ctr" defTabSz="1244600">
            <a:lnSpc>
              <a:spcPct val="90000"/>
            </a:lnSpc>
            <a:spcBef>
              <a:spcPct val="0"/>
            </a:spcBef>
            <a:spcAft>
              <a:spcPct val="35000"/>
            </a:spcAft>
          </a:pPr>
          <a:r>
            <a:rPr lang="en-US" sz="2800" kern="1200" dirty="0"/>
            <a:t>Wellness</a:t>
          </a:r>
        </a:p>
        <a:p>
          <a:pPr lvl="0" algn="ctr" defTabSz="1244600">
            <a:lnSpc>
              <a:spcPct val="90000"/>
            </a:lnSpc>
            <a:spcBef>
              <a:spcPct val="0"/>
            </a:spcBef>
            <a:spcAft>
              <a:spcPct val="35000"/>
            </a:spcAft>
          </a:pPr>
          <a:r>
            <a:rPr lang="en-US" sz="2800" kern="1200" dirty="0"/>
            <a:t>End of Life Care</a:t>
          </a:r>
        </a:p>
        <a:p>
          <a:pPr lvl="0" algn="ctr" defTabSz="1244600">
            <a:lnSpc>
              <a:spcPct val="90000"/>
            </a:lnSpc>
            <a:spcBef>
              <a:spcPct val="0"/>
            </a:spcBef>
            <a:spcAft>
              <a:spcPct val="35000"/>
            </a:spcAft>
          </a:pPr>
          <a:r>
            <a:rPr lang="en-US" sz="2800" kern="1200" dirty="0"/>
            <a:t>Communication</a:t>
          </a:r>
        </a:p>
        <a:p>
          <a:pPr lvl="0" algn="ctr" defTabSz="1244600">
            <a:lnSpc>
              <a:spcPct val="90000"/>
            </a:lnSpc>
            <a:spcBef>
              <a:spcPct val="0"/>
            </a:spcBef>
            <a:spcAft>
              <a:spcPct val="35000"/>
            </a:spcAft>
          </a:pPr>
          <a:r>
            <a:rPr lang="en-US" sz="2800" kern="1200" dirty="0"/>
            <a:t>Abuse/Mandated Reported</a:t>
          </a:r>
        </a:p>
      </dsp:txBody>
      <dsp:txXfrm>
        <a:off x="6564686" y="731520"/>
        <a:ext cx="3769822" cy="4632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B35FF-9898-4577-8106-F990D85C3C33}">
      <dsp:nvSpPr>
        <dsp:cNvPr id="0" name=""/>
        <dsp:cNvSpPr/>
      </dsp:nvSpPr>
      <dsp:spPr>
        <a:xfrm>
          <a:off x="0" y="0"/>
          <a:ext cx="12774930" cy="21717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ACGME Professionalism Milestones</a:t>
          </a:r>
          <a:endParaRPr lang="en-US" sz="6500" kern="1200" dirty="0"/>
        </a:p>
      </dsp:txBody>
      <dsp:txXfrm>
        <a:off x="0" y="0"/>
        <a:ext cx="12774930" cy="2171700"/>
      </dsp:txXfrm>
    </dsp:sp>
    <dsp:sp modelId="{1429331D-BD33-4385-85CB-835D76F5E115}">
      <dsp:nvSpPr>
        <dsp:cNvPr id="0" name=""/>
        <dsp:cNvSpPr/>
      </dsp:nvSpPr>
      <dsp:spPr>
        <a:xfrm>
          <a:off x="0" y="2285763"/>
          <a:ext cx="3193732" cy="45605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PROF-1 </a:t>
          </a:r>
        </a:p>
        <a:p>
          <a:pPr lvl="0" algn="ctr" defTabSz="1333500">
            <a:lnSpc>
              <a:spcPct val="90000"/>
            </a:lnSpc>
            <a:spcBef>
              <a:spcPct val="0"/>
            </a:spcBef>
            <a:spcAft>
              <a:spcPct val="35000"/>
            </a:spcAft>
          </a:pPr>
          <a:r>
            <a:rPr lang="en-US" sz="3000" kern="1200" dirty="0" smtClean="0"/>
            <a:t>Completes a process of professionalization</a:t>
          </a:r>
          <a:endParaRPr lang="en-US" sz="3000" kern="1200" dirty="0"/>
        </a:p>
      </dsp:txBody>
      <dsp:txXfrm>
        <a:off x="0" y="2285763"/>
        <a:ext cx="3193732" cy="4560570"/>
      </dsp:txXfrm>
    </dsp:sp>
    <dsp:sp modelId="{1AD23173-56A0-492C-B69E-8F08C82065B9}">
      <dsp:nvSpPr>
        <dsp:cNvPr id="0" name=""/>
        <dsp:cNvSpPr/>
      </dsp:nvSpPr>
      <dsp:spPr>
        <a:xfrm>
          <a:off x="3193732" y="2285763"/>
          <a:ext cx="3193732" cy="45605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PROF-2 Demonstrates professional conduct and accountability</a:t>
          </a:r>
          <a:endParaRPr lang="en-US" sz="3000" kern="1200" dirty="0"/>
        </a:p>
      </dsp:txBody>
      <dsp:txXfrm>
        <a:off x="3193732" y="2285763"/>
        <a:ext cx="3193732" cy="4560570"/>
      </dsp:txXfrm>
    </dsp:sp>
    <dsp:sp modelId="{13AB9AD5-92D9-46C5-8F09-320D8D0352F5}">
      <dsp:nvSpPr>
        <dsp:cNvPr id="0" name=""/>
        <dsp:cNvSpPr/>
      </dsp:nvSpPr>
      <dsp:spPr>
        <a:xfrm>
          <a:off x="6387465" y="2285763"/>
          <a:ext cx="3193732" cy="45605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PROF-3 Demonstrates humanism and cultural proficiency</a:t>
          </a:r>
          <a:endParaRPr lang="en-US" sz="3000" kern="1200" dirty="0"/>
        </a:p>
      </dsp:txBody>
      <dsp:txXfrm>
        <a:off x="6387465" y="2285763"/>
        <a:ext cx="3193732" cy="4560570"/>
      </dsp:txXfrm>
    </dsp:sp>
    <dsp:sp modelId="{9F5D0089-63E8-456B-956D-1A8211D4862E}">
      <dsp:nvSpPr>
        <dsp:cNvPr id="0" name=""/>
        <dsp:cNvSpPr/>
      </dsp:nvSpPr>
      <dsp:spPr>
        <a:xfrm>
          <a:off x="9581197" y="2285763"/>
          <a:ext cx="3193732" cy="45605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PROF-4 </a:t>
          </a:r>
        </a:p>
        <a:p>
          <a:pPr lvl="0" algn="ctr" defTabSz="1333500">
            <a:lnSpc>
              <a:spcPct val="90000"/>
            </a:lnSpc>
            <a:spcBef>
              <a:spcPct val="0"/>
            </a:spcBef>
            <a:spcAft>
              <a:spcPct val="35000"/>
            </a:spcAft>
          </a:pPr>
          <a:r>
            <a:rPr lang="en-US" sz="3000" kern="1200" dirty="0" smtClean="0"/>
            <a:t>Maintains emotional, physical, and mental health; and pursues continual personal and professional growth</a:t>
          </a:r>
          <a:endParaRPr lang="en-US" sz="3000" kern="1200" dirty="0"/>
        </a:p>
      </dsp:txBody>
      <dsp:txXfrm>
        <a:off x="9581197" y="2285763"/>
        <a:ext cx="3193732" cy="4560570"/>
      </dsp:txXfrm>
    </dsp:sp>
    <dsp:sp modelId="{A89FB36F-BF43-4121-89E7-FEC5551EE63D}">
      <dsp:nvSpPr>
        <dsp:cNvPr id="0" name=""/>
        <dsp:cNvSpPr/>
      </dsp:nvSpPr>
      <dsp:spPr>
        <a:xfrm flipH="1" flipV="1">
          <a:off x="10248879" y="6737956"/>
          <a:ext cx="2106969" cy="50475"/>
        </a:xfrm>
        <a:prstGeom prst="rect">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0B2AF-22B9-46FB-8DDA-618C7A3DD75C}" type="datetimeFigureOut">
              <a:rPr lang="en-US" smtClean="0"/>
              <a:t>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61F8-AA6E-4670-8FFB-20392CE77559}" type="slidenum">
              <a:rPr lang="en-US" smtClean="0"/>
              <a:t>‹#›</a:t>
            </a:fld>
            <a:endParaRPr lang="en-US"/>
          </a:p>
        </p:txBody>
      </p:sp>
    </p:spTree>
    <p:extLst>
      <p:ext uri="{BB962C8B-B14F-4D97-AF65-F5344CB8AC3E}">
        <p14:creationId xmlns:p14="http://schemas.microsoft.com/office/powerpoint/2010/main" val="309125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Expanding and establishing inter-professional relationships is needed when improving team based care. This requires support from all team members to enhance components of, not only patient care, but a medical residency. Areas that need to be reviewed before collaboration would be education (didactic), clinic workflows, and patient care initiatives. This may be daunting and challenging to initially overcome for learners, educators, and clinicians alike and we aim to help ease those potential tensions.</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6A20947C-0617-2044-9E4A-7CF38EA54B6F}" type="slidenum">
              <a:rPr lang="en-US" smtClean="0"/>
              <a:t>1</a:t>
            </a:fld>
            <a:endParaRPr lang="en-US"/>
          </a:p>
        </p:txBody>
      </p:sp>
    </p:spTree>
    <p:extLst>
      <p:ext uri="{BB962C8B-B14F-4D97-AF65-F5344CB8AC3E}">
        <p14:creationId xmlns:p14="http://schemas.microsoft.com/office/powerpoint/2010/main" val="2385232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provide each of the residents with an Assessment that they rate their comfort level of certain areas pertaining to both BH and Pharm</a:t>
            </a:r>
          </a:p>
          <a:p>
            <a:r>
              <a:rPr lang="en-US" dirty="0" smtClean="0"/>
              <a:t>We broke it down into areas of Assessment/Intervention/</a:t>
            </a:r>
            <a:r>
              <a:rPr lang="en-US" dirty="0" err="1" smtClean="0"/>
              <a:t>Mgmt</a:t>
            </a:r>
            <a:r>
              <a:rPr lang="en-US" dirty="0" smtClean="0"/>
              <a:t>/Personal </a:t>
            </a:r>
          </a:p>
          <a:p>
            <a:endParaRPr lang="en-US" dirty="0" smtClean="0"/>
          </a:p>
          <a:p>
            <a:r>
              <a:rPr lang="en-US" dirty="0" smtClean="0"/>
              <a:t>Rating</a:t>
            </a:r>
            <a:r>
              <a:rPr lang="en-US" baseline="0" dirty="0" smtClean="0"/>
              <a:t> scale 1-5 of comfort level</a:t>
            </a:r>
          </a:p>
          <a:p>
            <a:endParaRPr lang="en-US" baseline="0" dirty="0" smtClean="0"/>
          </a:p>
          <a:p>
            <a:r>
              <a:rPr lang="en-US" baseline="0" dirty="0" smtClean="0"/>
              <a:t>This allows up to target some topics specific to our residents during lunch n learns, 1:1, etc.</a:t>
            </a:r>
          </a:p>
          <a:p>
            <a:r>
              <a:rPr lang="en-US" baseline="0" dirty="0" smtClean="0"/>
              <a:t>We have the residents complete this assessment once every 6 mos. </a:t>
            </a:r>
          </a:p>
          <a:p>
            <a:r>
              <a:rPr lang="en-US" baseline="0" dirty="0" smtClean="0"/>
              <a:t>It also allows us to track to see if something has changed. Has a residents areas of comfort decreased in a certain topic, and if so, why</a:t>
            </a:r>
            <a:endParaRPr lang="en-US" dirty="0" smtClean="0"/>
          </a:p>
          <a:p>
            <a:endParaRPr lang="en-US" dirty="0"/>
          </a:p>
        </p:txBody>
      </p:sp>
      <p:sp>
        <p:nvSpPr>
          <p:cNvPr id="4" name="Slide Number Placeholder 3"/>
          <p:cNvSpPr>
            <a:spLocks noGrp="1"/>
          </p:cNvSpPr>
          <p:nvPr>
            <p:ph type="sldNum" sz="quarter" idx="10"/>
          </p:nvPr>
        </p:nvSpPr>
        <p:spPr/>
        <p:txBody>
          <a:bodyPr/>
          <a:lstStyle/>
          <a:p>
            <a:fld id="{210F61F8-AA6E-4670-8FFB-20392CE77559}" type="slidenum">
              <a:rPr lang="en-US" smtClean="0"/>
              <a:t>16</a:t>
            </a:fld>
            <a:endParaRPr lang="en-US"/>
          </a:p>
        </p:txBody>
      </p:sp>
    </p:spTree>
    <p:extLst>
      <p:ext uri="{BB962C8B-B14F-4D97-AF65-F5344CB8AC3E}">
        <p14:creationId xmlns:p14="http://schemas.microsoft.com/office/powerpoint/2010/main" val="925886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 Providing brief interventions to address substance use</a:t>
            </a:r>
          </a:p>
          <a:p>
            <a:r>
              <a:rPr lang="en-US" dirty="0" smtClean="0"/>
              <a:t>Discuss weight loss options with my patients</a:t>
            </a:r>
          </a:p>
          <a:p>
            <a:r>
              <a:rPr lang="en-US" dirty="0" smtClean="0"/>
              <a:t>Assess bipolar disorder</a:t>
            </a:r>
          </a:p>
          <a:p>
            <a:r>
              <a:rPr lang="en-US" dirty="0" smtClean="0"/>
              <a:t>Prescribing mood stabilizers</a:t>
            </a:r>
          </a:p>
          <a:p>
            <a:r>
              <a:rPr lang="en-US" dirty="0" smtClean="0"/>
              <a:t>Ability to care for my own well being</a:t>
            </a:r>
          </a:p>
          <a:p>
            <a:endParaRPr lang="en-US" dirty="0"/>
          </a:p>
        </p:txBody>
      </p:sp>
      <p:sp>
        <p:nvSpPr>
          <p:cNvPr id="4" name="Slide Number Placeholder 3"/>
          <p:cNvSpPr>
            <a:spLocks noGrp="1"/>
          </p:cNvSpPr>
          <p:nvPr>
            <p:ph type="sldNum" sz="quarter" idx="10"/>
          </p:nvPr>
        </p:nvSpPr>
        <p:spPr/>
        <p:txBody>
          <a:bodyPr/>
          <a:lstStyle/>
          <a:p>
            <a:fld id="{210F61F8-AA6E-4670-8FFB-20392CE77559}" type="slidenum">
              <a:rPr lang="en-US" smtClean="0"/>
              <a:t>17</a:t>
            </a:fld>
            <a:endParaRPr lang="en-US"/>
          </a:p>
        </p:txBody>
      </p:sp>
    </p:spTree>
    <p:extLst>
      <p:ext uri="{BB962C8B-B14F-4D97-AF65-F5344CB8AC3E}">
        <p14:creationId xmlns:p14="http://schemas.microsoft.com/office/powerpoint/2010/main" val="1611184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individual residency topics that overlapped</a:t>
            </a:r>
          </a:p>
          <a:p>
            <a:r>
              <a:rPr lang="en-US" dirty="0" smtClean="0"/>
              <a:t>And how we could blend the topics to make the most of the time we have and be more efficient and effective in our didactics.</a:t>
            </a:r>
          </a:p>
          <a:p>
            <a:endParaRPr lang="en-US" dirty="0" smtClean="0"/>
          </a:p>
          <a:p>
            <a:r>
              <a:rPr lang="en-US" dirty="0" smtClean="0"/>
              <a:t>It</a:t>
            </a:r>
            <a:r>
              <a:rPr lang="en-US" baseline="0" dirty="0" smtClean="0"/>
              <a:t> didn’t make sense or wasn’t an efficient use of time to silo</a:t>
            </a:r>
            <a:endParaRPr lang="en-US" dirty="0" smtClean="0"/>
          </a:p>
          <a:p>
            <a:endParaRPr lang="en-US" dirty="0"/>
          </a:p>
        </p:txBody>
      </p:sp>
      <p:sp>
        <p:nvSpPr>
          <p:cNvPr id="4" name="Slide Number Placeholder 3"/>
          <p:cNvSpPr>
            <a:spLocks noGrp="1"/>
          </p:cNvSpPr>
          <p:nvPr>
            <p:ph type="sldNum" sz="quarter" idx="10"/>
          </p:nvPr>
        </p:nvSpPr>
        <p:spPr/>
        <p:txBody>
          <a:bodyPr/>
          <a:lstStyle/>
          <a:p>
            <a:fld id="{210F61F8-AA6E-4670-8FFB-20392CE77559}" type="slidenum">
              <a:rPr lang="en-US" smtClean="0"/>
              <a:t>18</a:t>
            </a:fld>
            <a:endParaRPr lang="en-US"/>
          </a:p>
        </p:txBody>
      </p:sp>
    </p:spTree>
    <p:extLst>
      <p:ext uri="{BB962C8B-B14F-4D97-AF65-F5344CB8AC3E}">
        <p14:creationId xmlns:p14="http://schemas.microsoft.com/office/powerpoint/2010/main" val="2383010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were the types of referrals we were getting, what areas during the self assessment did we find residents had low comfort level in and patients that we were jointly working with. Common themes that continued to come up in both our clinical work with patients and our discussions with the residents. </a:t>
            </a:r>
          </a:p>
          <a:p>
            <a:endParaRPr lang="en-US" dirty="0" smtClean="0"/>
          </a:p>
          <a:p>
            <a:r>
              <a:rPr lang="en-US" dirty="0" smtClean="0"/>
              <a:t>What we found was a number of overlapping topics</a:t>
            </a:r>
          </a:p>
          <a:p>
            <a:r>
              <a:rPr lang="en-US" dirty="0" smtClean="0"/>
              <a:t>Taking a disease state or behavior and breaking it down</a:t>
            </a:r>
          </a:p>
          <a:p>
            <a:r>
              <a:rPr lang="en-US" dirty="0" smtClean="0"/>
              <a:t>Evidence based practice for both; Behavioral Interventions- Pharmaceutical Approaches</a:t>
            </a:r>
          </a:p>
          <a:p>
            <a:endParaRPr lang="en-US" dirty="0"/>
          </a:p>
        </p:txBody>
      </p:sp>
      <p:sp>
        <p:nvSpPr>
          <p:cNvPr id="4" name="Slide Number Placeholder 3"/>
          <p:cNvSpPr>
            <a:spLocks noGrp="1"/>
          </p:cNvSpPr>
          <p:nvPr>
            <p:ph type="sldNum" sz="quarter" idx="10"/>
          </p:nvPr>
        </p:nvSpPr>
        <p:spPr/>
        <p:txBody>
          <a:bodyPr/>
          <a:lstStyle/>
          <a:p>
            <a:fld id="{210F61F8-AA6E-4670-8FFB-20392CE77559}" type="slidenum">
              <a:rPr lang="en-US" smtClean="0"/>
              <a:t>19</a:t>
            </a:fld>
            <a:endParaRPr lang="en-US"/>
          </a:p>
        </p:txBody>
      </p:sp>
    </p:spTree>
    <p:extLst>
      <p:ext uri="{BB962C8B-B14F-4D97-AF65-F5344CB8AC3E}">
        <p14:creationId xmlns:p14="http://schemas.microsoft.com/office/powerpoint/2010/main" val="3305930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Expectation that faculty attend didactics as able.</a:t>
            </a:r>
          </a:p>
          <a:p>
            <a:r>
              <a:rPr lang="en-US" dirty="0" smtClean="0"/>
              <a:t>Bridging that gap on </a:t>
            </a:r>
            <a:r>
              <a:rPr lang="en-US" dirty="0" err="1" smtClean="0"/>
              <a:t>interprofessional</a:t>
            </a:r>
            <a:r>
              <a:rPr lang="en-US" dirty="0" smtClean="0"/>
              <a:t> communication and role modeling respectful behavior</a:t>
            </a:r>
            <a:endParaRPr lang="en-US" dirty="0"/>
          </a:p>
        </p:txBody>
      </p:sp>
      <p:sp>
        <p:nvSpPr>
          <p:cNvPr id="4" name="Slide Number Placeholder 3"/>
          <p:cNvSpPr>
            <a:spLocks noGrp="1"/>
          </p:cNvSpPr>
          <p:nvPr>
            <p:ph type="sldNum" sz="quarter" idx="10"/>
          </p:nvPr>
        </p:nvSpPr>
        <p:spPr/>
        <p:txBody>
          <a:bodyPr/>
          <a:lstStyle/>
          <a:p>
            <a:fld id="{210F61F8-AA6E-4670-8FFB-20392CE77559}" type="slidenum">
              <a:rPr lang="en-US" smtClean="0"/>
              <a:t>20</a:t>
            </a:fld>
            <a:endParaRPr lang="en-US"/>
          </a:p>
        </p:txBody>
      </p:sp>
    </p:spTree>
    <p:extLst>
      <p:ext uri="{BB962C8B-B14F-4D97-AF65-F5344CB8AC3E}">
        <p14:creationId xmlns:p14="http://schemas.microsoft.com/office/powerpoint/2010/main" val="1081836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Continue highlighting team mentality throughout presentation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10F61F8-AA6E-4670-8FFB-20392CE77559}" type="slidenum">
              <a:rPr lang="en-US" smtClean="0"/>
              <a:t>27</a:t>
            </a:fld>
            <a:endParaRPr lang="en-US"/>
          </a:p>
        </p:txBody>
      </p:sp>
    </p:spTree>
    <p:extLst>
      <p:ext uri="{BB962C8B-B14F-4D97-AF65-F5344CB8AC3E}">
        <p14:creationId xmlns:p14="http://schemas.microsoft.com/office/powerpoint/2010/main" val="875759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Difficulties in residency:</a:t>
            </a:r>
            <a:r>
              <a:rPr lang="en-US" baseline="0" dirty="0" smtClean="0"/>
              <a:t> and examination of clinical rotations and competencies where family medicine residents most often struggle</a:t>
            </a:r>
          </a:p>
          <a:p>
            <a:endParaRPr lang="en-US" baseline="0" dirty="0" smtClean="0"/>
          </a:p>
          <a:p>
            <a:r>
              <a:rPr lang="en-US" baseline="0" dirty="0" err="1" smtClean="0"/>
              <a:t>Orysya</a:t>
            </a:r>
            <a:r>
              <a:rPr lang="en-US" baseline="0" dirty="0" smtClean="0"/>
              <a:t> </a:t>
            </a:r>
            <a:r>
              <a:rPr lang="en-US" baseline="0" dirty="0" err="1" smtClean="0"/>
              <a:t>svuystun</a:t>
            </a:r>
            <a:r>
              <a:rPr lang="en-US" baseline="0" dirty="0" smtClean="0"/>
              <a:t>, MD BSc; </a:t>
            </a:r>
            <a:r>
              <a:rPr lang="en-US" baseline="0" dirty="0" err="1" smtClean="0"/>
              <a:t>shelley</a:t>
            </a:r>
            <a:r>
              <a:rPr lang="en-US" baseline="0" dirty="0" smtClean="0"/>
              <a:t> ross </a:t>
            </a:r>
            <a:r>
              <a:rPr lang="en-US" baseline="0" dirty="0" err="1" smtClean="0"/>
              <a:t>phd</a:t>
            </a:r>
            <a:endParaRPr lang="en-US" baseline="0" dirty="0" smtClean="0"/>
          </a:p>
          <a:p>
            <a:endParaRPr lang="en-US" baseline="0" dirty="0" smtClean="0"/>
          </a:p>
          <a:p>
            <a:r>
              <a:rPr lang="en-US" baseline="0" dirty="0" err="1" smtClean="0"/>
              <a:t>Stfm</a:t>
            </a:r>
            <a:r>
              <a:rPr lang="en-US" baseline="0" dirty="0" smtClean="0"/>
              <a:t> </a:t>
            </a:r>
            <a:r>
              <a:rPr lang="en-US" baseline="0" dirty="0" err="1" smtClean="0"/>
              <a:t>vol</a:t>
            </a:r>
            <a:r>
              <a:rPr lang="en-US" baseline="0" dirty="0" smtClean="0"/>
              <a:t> 50 #8 sept 2018</a:t>
            </a:r>
            <a:endParaRPr lang="en-US" dirty="0" smtClean="0"/>
          </a:p>
          <a:p>
            <a:endParaRPr lang="en-US" dirty="0"/>
          </a:p>
        </p:txBody>
      </p:sp>
      <p:sp>
        <p:nvSpPr>
          <p:cNvPr id="4" name="Slide Number Placeholder 3"/>
          <p:cNvSpPr>
            <a:spLocks noGrp="1"/>
          </p:cNvSpPr>
          <p:nvPr>
            <p:ph type="sldNum" sz="quarter" idx="10"/>
          </p:nvPr>
        </p:nvSpPr>
        <p:spPr/>
        <p:txBody>
          <a:bodyPr/>
          <a:lstStyle/>
          <a:p>
            <a:fld id="{210F61F8-AA6E-4670-8FFB-20392CE77559}" type="slidenum">
              <a:rPr lang="en-US" smtClean="0"/>
              <a:t>29</a:t>
            </a:fld>
            <a:endParaRPr lang="en-US"/>
          </a:p>
        </p:txBody>
      </p:sp>
    </p:spTree>
    <p:extLst>
      <p:ext uri="{BB962C8B-B14F-4D97-AF65-F5344CB8AC3E}">
        <p14:creationId xmlns:p14="http://schemas.microsoft.com/office/powerpoint/2010/main" val="389002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6A20947C-0617-2044-9E4A-7CF38EA54B6F}" type="slidenum">
              <a:rPr lang="en-US" smtClean="0"/>
              <a:t>32</a:t>
            </a:fld>
            <a:endParaRPr lang="en-US"/>
          </a:p>
        </p:txBody>
      </p:sp>
    </p:spTree>
    <p:extLst>
      <p:ext uri="{BB962C8B-B14F-4D97-AF65-F5344CB8AC3E}">
        <p14:creationId xmlns:p14="http://schemas.microsoft.com/office/powerpoint/2010/main" val="108921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To do this work effectively, it’s important to harness a range of community determinants of health, empower individuals and families, and for the scope of today’s conversation - substantially broaden the role and impact of primary care and other community based services. Before</a:t>
            </a:r>
            <a:r>
              <a:rPr lang="en-US" sz="1200" b="0" i="0" kern="1200" baseline="0" dirty="0" smtClean="0">
                <a:solidFill>
                  <a:schemeClr val="tx1"/>
                </a:solidFill>
                <a:effectLst/>
                <a:latin typeface="+mn-lt"/>
                <a:ea typeface="+mn-ea"/>
                <a:cs typeface="+mn-cs"/>
              </a:rPr>
              <a:t> we put the cart before the horse, let’s take a deeper look at the potential advent of where </a:t>
            </a:r>
            <a:r>
              <a:rPr lang="en-US" sz="1200" b="0" i="0" kern="1200" baseline="0" dirty="0" err="1" smtClean="0">
                <a:solidFill>
                  <a:schemeClr val="tx1"/>
                </a:solidFill>
                <a:effectLst/>
                <a:latin typeface="+mn-lt"/>
                <a:ea typeface="+mn-ea"/>
                <a:cs typeface="+mn-cs"/>
              </a:rPr>
              <a:t>interprofessional</a:t>
            </a:r>
            <a:r>
              <a:rPr lang="en-US" sz="1200" b="0" i="0" kern="1200" baseline="0" dirty="0" smtClean="0">
                <a:solidFill>
                  <a:schemeClr val="tx1"/>
                </a:solidFill>
                <a:effectLst/>
                <a:latin typeface="+mn-lt"/>
                <a:ea typeface="+mn-ea"/>
                <a:cs typeface="+mn-cs"/>
              </a:rPr>
              <a:t> collaboration happens…</a:t>
            </a:r>
            <a:endParaRPr lang="en-US" dirty="0"/>
          </a:p>
        </p:txBody>
      </p:sp>
      <p:sp>
        <p:nvSpPr>
          <p:cNvPr id="4" name="Slide Number Placeholder 3"/>
          <p:cNvSpPr>
            <a:spLocks noGrp="1"/>
          </p:cNvSpPr>
          <p:nvPr>
            <p:ph type="sldNum" sz="quarter" idx="10"/>
          </p:nvPr>
        </p:nvSpPr>
        <p:spPr/>
        <p:txBody>
          <a:bodyPr/>
          <a:lstStyle/>
          <a:p>
            <a:fld id="{210F61F8-AA6E-4670-8FFB-20392CE77559}" type="slidenum">
              <a:rPr lang="en-US" smtClean="0"/>
              <a:t>3</a:t>
            </a:fld>
            <a:endParaRPr lang="en-US"/>
          </a:p>
        </p:txBody>
      </p:sp>
    </p:spTree>
    <p:extLst>
      <p:ext uri="{BB962C8B-B14F-4D97-AF65-F5344CB8AC3E}">
        <p14:creationId xmlns:p14="http://schemas.microsoft.com/office/powerpoint/2010/main" val="1047426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study done by </a:t>
            </a:r>
            <a:r>
              <a:rPr lang="en-US" baseline="0" dirty="0" smtClean="0"/>
              <a:t>West </a:t>
            </a:r>
            <a:r>
              <a:rPr lang="en-US" baseline="0" dirty="0" smtClean="0"/>
              <a:t>and colleagues looked at how medical students from 16 different, well established </a:t>
            </a:r>
            <a:r>
              <a:rPr lang="en-US" baseline="0" dirty="0" smtClean="0"/>
              <a:t>schools, </a:t>
            </a:r>
            <a:r>
              <a:rPr lang="en-US" baseline="0" dirty="0" smtClean="0"/>
              <a:t>interacted with other professions through </a:t>
            </a:r>
            <a:r>
              <a:rPr lang="en-US" baseline="0" dirty="0" err="1" smtClean="0"/>
              <a:t>interprofessional</a:t>
            </a:r>
            <a:r>
              <a:rPr lang="en-US" baseline="0" dirty="0" smtClean="0"/>
              <a:t> learning while in school…over 70% focused on simulation based learning which included games and role plays and anywhere from 30-50 % had some type of team based learning with </a:t>
            </a:r>
            <a:r>
              <a:rPr lang="en-US" baseline="0" dirty="0" smtClean="0"/>
              <a:t>assignments, </a:t>
            </a:r>
            <a:r>
              <a:rPr lang="en-US" baseline="0" dirty="0" smtClean="0"/>
              <a:t>cases, and discussion. However, once </a:t>
            </a:r>
            <a:r>
              <a:rPr lang="en-US" baseline="0" dirty="0" smtClean="0"/>
              <a:t>we break </a:t>
            </a:r>
            <a:r>
              <a:rPr lang="en-US" baseline="0" dirty="0" smtClean="0"/>
              <a:t>down the categories into educational components the results weren’t as robust…</a:t>
            </a:r>
            <a:endParaRPr lang="en-US" dirty="0" smtClean="0"/>
          </a:p>
          <a:p>
            <a:endParaRPr lang="en-US" dirty="0"/>
          </a:p>
        </p:txBody>
      </p:sp>
      <p:sp>
        <p:nvSpPr>
          <p:cNvPr id="4" name="Slide Number Placeholder 3"/>
          <p:cNvSpPr>
            <a:spLocks noGrp="1"/>
          </p:cNvSpPr>
          <p:nvPr>
            <p:ph type="sldNum" sz="quarter" idx="10"/>
          </p:nvPr>
        </p:nvSpPr>
        <p:spPr/>
        <p:txBody>
          <a:bodyPr/>
          <a:lstStyle/>
          <a:p>
            <a:fld id="{210F61F8-AA6E-4670-8FFB-20392CE77559}" type="slidenum">
              <a:rPr lang="en-US" smtClean="0"/>
              <a:t>4</a:t>
            </a:fld>
            <a:endParaRPr lang="en-US"/>
          </a:p>
        </p:txBody>
      </p:sp>
    </p:spTree>
    <p:extLst>
      <p:ext uri="{BB962C8B-B14F-4D97-AF65-F5344CB8AC3E}">
        <p14:creationId xmlns:p14="http://schemas.microsoft.com/office/powerpoint/2010/main" val="348871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because there are 16 schools in</a:t>
            </a:r>
            <a:r>
              <a:rPr lang="en-US" baseline="0" dirty="0" smtClean="0"/>
              <a:t> this trial saying they have “IPE” how much time they really spend on certain components? We can see here that only 3 of the 16 schools are consistently working with other professions from a curriculum standpoint. </a:t>
            </a:r>
          </a:p>
          <a:p>
            <a:endParaRPr lang="en-US" baseline="0" dirty="0" smtClean="0"/>
          </a:p>
          <a:p>
            <a:r>
              <a:rPr lang="en-US" sz="1200" b="0" i="0" u="none" strike="noStrike" kern="1200" baseline="0" dirty="0" smtClean="0">
                <a:solidFill>
                  <a:schemeClr val="tx1"/>
                </a:solidFill>
                <a:latin typeface="+mn-lt"/>
                <a:ea typeface="+mn-ea"/>
                <a:cs typeface="+mn-cs"/>
              </a:rPr>
              <a:t>Greater communication </a:t>
            </a:r>
            <a:r>
              <a:rPr lang="en-US" sz="1200" b="0" i="0" u="none" strike="noStrike" kern="1200" baseline="0" dirty="0" smtClean="0">
                <a:solidFill>
                  <a:schemeClr val="tx1"/>
                </a:solidFill>
                <a:latin typeface="+mn-lt"/>
                <a:ea typeface="+mn-ea"/>
                <a:cs typeface="+mn-cs"/>
              </a:rPr>
              <a:t>increases the diversity and choice of care options,</a:t>
            </a:r>
          </a:p>
          <a:p>
            <a:r>
              <a:rPr lang="en-US" sz="1200" b="0" i="0" u="none" strike="noStrike" kern="1200" baseline="0" dirty="0" smtClean="0">
                <a:solidFill>
                  <a:schemeClr val="tx1"/>
                </a:solidFill>
                <a:latin typeface="+mn-lt"/>
                <a:ea typeface="+mn-ea"/>
                <a:cs typeface="+mn-cs"/>
              </a:rPr>
              <a:t>subsequently providing a higher patient care quality [4]. IPE</a:t>
            </a:r>
          </a:p>
          <a:p>
            <a:r>
              <a:rPr lang="en-US" sz="1200" b="0" i="0" u="none" strike="noStrike" kern="1200" baseline="0" dirty="0" smtClean="0">
                <a:solidFill>
                  <a:schemeClr val="tx1"/>
                </a:solidFill>
                <a:latin typeface="+mn-lt"/>
                <a:ea typeface="+mn-ea"/>
                <a:cs typeface="+mn-cs"/>
              </a:rPr>
              <a:t>brings together learners, students, and faculty in an interactive,</a:t>
            </a:r>
          </a:p>
          <a:p>
            <a:r>
              <a:rPr lang="en-US" sz="1200" b="0" i="0" u="none" strike="noStrike" kern="1200" baseline="0" dirty="0" smtClean="0">
                <a:solidFill>
                  <a:schemeClr val="tx1"/>
                </a:solidFill>
                <a:latin typeface="+mn-lt"/>
                <a:ea typeface="+mn-ea"/>
                <a:cs typeface="+mn-cs"/>
              </a:rPr>
              <a:t>team oriented, collaborative forum. The collaborative aspect</a:t>
            </a:r>
          </a:p>
          <a:p>
            <a:r>
              <a:rPr lang="en-US" sz="1200" b="0" i="0" u="none" strike="noStrike" kern="1200" baseline="0" dirty="0" smtClean="0">
                <a:solidFill>
                  <a:schemeClr val="tx1"/>
                </a:solidFill>
                <a:latin typeface="+mn-lt"/>
                <a:ea typeface="+mn-ea"/>
                <a:cs typeface="+mn-cs"/>
              </a:rPr>
              <a:t>places all participants on a similar contributory level.</a:t>
            </a:r>
            <a:endParaRPr lang="en-US" dirty="0" smtClean="0"/>
          </a:p>
          <a:p>
            <a:endParaRPr lang="en-US" dirty="0"/>
          </a:p>
        </p:txBody>
      </p:sp>
      <p:sp>
        <p:nvSpPr>
          <p:cNvPr id="4" name="Slide Number Placeholder 3"/>
          <p:cNvSpPr>
            <a:spLocks noGrp="1"/>
          </p:cNvSpPr>
          <p:nvPr>
            <p:ph type="sldNum" sz="quarter" idx="10"/>
          </p:nvPr>
        </p:nvSpPr>
        <p:spPr/>
        <p:txBody>
          <a:bodyPr/>
          <a:lstStyle/>
          <a:p>
            <a:fld id="{210F61F8-AA6E-4670-8FFB-20392CE77559}" type="slidenum">
              <a:rPr lang="en-US" smtClean="0"/>
              <a:t>5</a:t>
            </a:fld>
            <a:endParaRPr lang="en-US"/>
          </a:p>
        </p:txBody>
      </p:sp>
    </p:spTree>
    <p:extLst>
      <p:ext uri="{BB962C8B-B14F-4D97-AF65-F5344CB8AC3E}">
        <p14:creationId xmlns:p14="http://schemas.microsoft.com/office/powerpoint/2010/main" val="1367086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combines two aspects of learning: the components of</a:t>
            </a:r>
          </a:p>
          <a:p>
            <a:r>
              <a:rPr lang="en-US" sz="1200" b="0" i="0" u="none" strike="noStrike" kern="1200" baseline="0" dirty="0" smtClean="0">
                <a:solidFill>
                  <a:schemeClr val="tx1"/>
                </a:solidFill>
                <a:latin typeface="+mn-lt"/>
                <a:ea typeface="+mn-ea"/>
                <a:cs typeface="+mn-cs"/>
              </a:rPr>
              <a:t>learning and the amount of guidance required [86]. The</a:t>
            </a:r>
          </a:p>
          <a:p>
            <a:r>
              <a:rPr lang="en-US" sz="1200" b="0" i="0" u="none" strike="noStrike" kern="1200" baseline="0" dirty="0" smtClean="0">
                <a:solidFill>
                  <a:schemeClr val="tx1"/>
                </a:solidFill>
                <a:latin typeface="+mn-lt"/>
                <a:ea typeface="+mn-ea"/>
                <a:cs typeface="+mn-cs"/>
              </a:rPr>
              <a:t>components of learning are cognition (content of learning),</a:t>
            </a:r>
          </a:p>
          <a:p>
            <a:r>
              <a:rPr lang="en-US" sz="1200" b="0" i="0" u="none" strike="noStrike" kern="1200" baseline="0" dirty="0" smtClean="0">
                <a:solidFill>
                  <a:schemeClr val="tx1"/>
                </a:solidFill>
                <a:latin typeface="+mn-lt"/>
                <a:ea typeface="+mn-ea"/>
                <a:cs typeface="+mn-cs"/>
              </a:rPr>
              <a:t>affect (motivation and emotions) and metacognition</a:t>
            </a:r>
          </a:p>
          <a:p>
            <a:r>
              <a:rPr lang="en-US" sz="1200" b="0" i="0" u="none" strike="noStrike" kern="1200" baseline="0" dirty="0" smtClean="0">
                <a:solidFill>
                  <a:schemeClr val="tx1"/>
                </a:solidFill>
                <a:latin typeface="+mn-lt"/>
                <a:ea typeface="+mn-ea"/>
                <a:cs typeface="+mn-cs"/>
              </a:rPr>
              <a:t>(Metacognition allows people to take charge of</a:t>
            </a:r>
          </a:p>
          <a:p>
            <a:r>
              <a:rPr lang="en-US" sz="1200" b="0" i="0" u="none" strike="noStrike" kern="1200" baseline="0" dirty="0" smtClean="0">
                <a:solidFill>
                  <a:schemeClr val="tx1"/>
                </a:solidFill>
                <a:latin typeface="+mn-lt"/>
                <a:ea typeface="+mn-ea"/>
                <a:cs typeface="+mn-cs"/>
              </a:rPr>
              <a:t>their own learning: awareness of how they learn, evaluation</a:t>
            </a:r>
          </a:p>
          <a:p>
            <a:r>
              <a:rPr lang="en-US" sz="1200" b="0" i="0" u="none" strike="noStrike" kern="1200" baseline="0" dirty="0" smtClean="0">
                <a:solidFill>
                  <a:schemeClr val="tx1"/>
                </a:solidFill>
                <a:latin typeface="+mn-lt"/>
                <a:ea typeface="+mn-ea"/>
                <a:cs typeface="+mn-cs"/>
              </a:rPr>
              <a:t>of their learning needs, generating strategies to</a:t>
            </a:r>
          </a:p>
          <a:p>
            <a:r>
              <a:rPr lang="en-US" sz="1200" b="0" i="0" u="none" strike="noStrike" kern="1200" baseline="0" dirty="0" smtClean="0">
                <a:solidFill>
                  <a:schemeClr val="tx1"/>
                </a:solidFill>
                <a:latin typeface="+mn-lt"/>
                <a:ea typeface="+mn-ea"/>
                <a:cs typeface="+mn-cs"/>
              </a:rPr>
              <a:t>meet these needs and then implementing the strategies</a:t>
            </a:r>
          </a:p>
          <a:p>
            <a:r>
              <a:rPr lang="en-US" sz="1200" b="0" i="0" u="none" strike="noStrike" kern="1200" baseline="0" dirty="0" smtClean="0">
                <a:solidFill>
                  <a:schemeClr val="tx1"/>
                </a:solidFill>
                <a:latin typeface="+mn-lt"/>
                <a:ea typeface="+mn-ea"/>
                <a:cs typeface="+mn-cs"/>
              </a:rPr>
              <a:t>[87]).</a:t>
            </a:r>
          </a:p>
          <a:p>
            <a:endParaRPr lang="en-US" sz="1200" b="0" i="0" u="none" strike="noStrike" kern="1200" baseline="0" dirty="0" smtClean="0">
              <a:solidFill>
                <a:schemeClr val="tx1"/>
              </a:solidFill>
              <a:latin typeface="+mn-lt"/>
              <a:ea typeface="+mn-ea"/>
              <a:cs typeface="+mn-cs"/>
            </a:endParaRPr>
          </a:p>
          <a:p>
            <a:pPr rtl="0" latinLnBrk="0"/>
            <a:r>
              <a:rPr lang="en-US" sz="1200" b="0" i="0" u="none" strike="noStrike" kern="1200" dirty="0" smtClean="0">
                <a:solidFill>
                  <a:schemeClr val="tx1"/>
                </a:solidFill>
                <a:effectLst/>
                <a:latin typeface="+mn-lt"/>
                <a:ea typeface="+mn-ea"/>
                <a:cs typeface="+mn-cs"/>
              </a:rPr>
              <a:t>Learning oriented teaching</a:t>
            </a:r>
          </a:p>
          <a:p>
            <a:pPr rtl="0" latinLnBrk="0"/>
            <a:r>
              <a:rPr lang="en-US" sz="1200" b="0" i="0" u="none" strike="noStrike" kern="1200" dirty="0" smtClean="0">
                <a:solidFill>
                  <a:schemeClr val="tx1"/>
                </a:solidFill>
                <a:effectLst/>
                <a:latin typeface="+mn-lt"/>
                <a:ea typeface="+mn-ea"/>
                <a:cs typeface="+mn-cs"/>
              </a:rPr>
              <a:t>cognition (content of learning),</a:t>
            </a:r>
          </a:p>
          <a:p>
            <a:pPr rtl="0" latinLnBrk="0"/>
            <a:r>
              <a:rPr lang="en-US" sz="1200" b="0" i="0" u="none" strike="noStrike" kern="1200" dirty="0" smtClean="0">
                <a:solidFill>
                  <a:schemeClr val="tx1"/>
                </a:solidFill>
                <a:effectLst/>
                <a:latin typeface="+mn-lt"/>
                <a:ea typeface="+mn-ea"/>
                <a:cs typeface="+mn-cs"/>
              </a:rPr>
              <a:t>affect (motivation and emotions) and metacognition</a:t>
            </a:r>
          </a:p>
          <a:p>
            <a:pPr rtl="0" latinLnBrk="0"/>
            <a:r>
              <a:rPr lang="en-US" sz="1200" b="0" i="0" u="none" strike="noStrike" kern="1200" dirty="0" smtClean="0">
                <a:solidFill>
                  <a:schemeClr val="tx1"/>
                </a:solidFill>
                <a:effectLst/>
                <a:latin typeface="+mn-lt"/>
                <a:ea typeface="+mn-ea"/>
                <a:cs typeface="+mn-cs"/>
              </a:rPr>
              <a:t>(Metacognition allows people to take charge of</a:t>
            </a:r>
          </a:p>
          <a:p>
            <a:pPr rtl="0" latinLnBrk="0"/>
            <a:r>
              <a:rPr lang="en-US" sz="1200" b="0" i="0" u="none" strike="noStrike" kern="1200" dirty="0" smtClean="0">
                <a:solidFill>
                  <a:schemeClr val="tx1"/>
                </a:solidFill>
                <a:effectLst/>
                <a:latin typeface="+mn-lt"/>
                <a:ea typeface="+mn-ea"/>
                <a:cs typeface="+mn-cs"/>
              </a:rPr>
              <a:t>their own learning: awareness of how they learn, evaluation</a:t>
            </a:r>
          </a:p>
          <a:p>
            <a:pPr rtl="0" latinLnBrk="0"/>
            <a:r>
              <a:rPr lang="en-US" sz="1200" b="0" i="0" u="none" strike="noStrike" kern="1200" dirty="0" smtClean="0">
                <a:solidFill>
                  <a:schemeClr val="tx1"/>
                </a:solidFill>
                <a:effectLst/>
                <a:latin typeface="+mn-lt"/>
                <a:ea typeface="+mn-ea"/>
                <a:cs typeface="+mn-cs"/>
              </a:rPr>
              <a:t>of their learning needs, generating strategies to</a:t>
            </a:r>
          </a:p>
          <a:p>
            <a:pPr rtl="0" latinLnBrk="0"/>
            <a:r>
              <a:rPr lang="en-US" sz="1200" b="0" i="0" u="none" strike="noStrike" kern="1200" dirty="0" smtClean="0">
                <a:solidFill>
                  <a:schemeClr val="tx1"/>
                </a:solidFill>
                <a:effectLst/>
                <a:latin typeface="+mn-lt"/>
                <a:ea typeface="+mn-ea"/>
                <a:cs typeface="+mn-cs"/>
              </a:rPr>
              <a:t>meet these needs and then implementing the strategies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4D1B3DD-1525-4FA6-930E-D1E915C9C549}" type="slidenum">
              <a:rPr lang="en-US" smtClean="0"/>
              <a:t>9</a:t>
            </a:fld>
            <a:endParaRPr lang="en-US"/>
          </a:p>
        </p:txBody>
      </p:sp>
    </p:spTree>
    <p:extLst>
      <p:ext uri="{BB962C8B-B14F-4D97-AF65-F5344CB8AC3E}">
        <p14:creationId xmlns:p14="http://schemas.microsoft.com/office/powerpoint/2010/main" val="602604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clinic was traditional and old fashioned </a:t>
            </a:r>
          </a:p>
          <a:p>
            <a:pPr marL="171450" indent="-171450">
              <a:buFontTx/>
              <a:buChar char="-"/>
            </a:pPr>
            <a:r>
              <a:rPr lang="en-US" dirty="0" smtClean="0"/>
              <a:t>Resources</a:t>
            </a:r>
            <a:r>
              <a:rPr lang="en-US" baseline="0" dirty="0" smtClean="0"/>
              <a:t> were scarce, outcomes not measured</a:t>
            </a:r>
          </a:p>
          <a:p>
            <a:pPr marL="171450" indent="-171450">
              <a:buFontTx/>
              <a:buChar char="-"/>
            </a:pPr>
            <a:r>
              <a:rPr lang="en-US" dirty="0" smtClean="0"/>
              <a:t>Access was scarce and worsening</a:t>
            </a:r>
          </a:p>
          <a:p>
            <a:pPr marL="171450" indent="-171450">
              <a:buFontTx/>
              <a:buChar char="-"/>
            </a:pPr>
            <a:r>
              <a:rPr lang="en-US" dirty="0" smtClean="0"/>
              <a:t>Conventional</a:t>
            </a:r>
            <a:r>
              <a:rPr lang="en-US" baseline="0" dirty="0" smtClean="0"/>
              <a:t> was not working for clinic or residency</a:t>
            </a:r>
            <a:endParaRPr lang="en-US" dirty="0" smtClean="0"/>
          </a:p>
          <a:p>
            <a:pPr marL="171450" indent="-171450">
              <a:buFontTx/>
              <a:buChar char="-"/>
            </a:pPr>
            <a:r>
              <a:rPr lang="en-US" dirty="0" smtClean="0"/>
              <a:t>Team</a:t>
            </a:r>
            <a:r>
              <a:rPr lang="en-US" baseline="0" dirty="0" smtClean="0"/>
              <a:t> based care was the answer</a:t>
            </a:r>
          </a:p>
          <a:p>
            <a:pPr marL="171450" indent="-171450">
              <a:buFontTx/>
              <a:buChar char="-"/>
            </a:pPr>
            <a:r>
              <a:rPr lang="en-US" baseline="0" dirty="0" smtClean="0"/>
              <a:t>So began the task of implementing</a:t>
            </a:r>
            <a:endParaRPr lang="en-US" dirty="0"/>
          </a:p>
        </p:txBody>
      </p:sp>
      <p:sp>
        <p:nvSpPr>
          <p:cNvPr id="4" name="Slide Number Placeholder 3"/>
          <p:cNvSpPr>
            <a:spLocks noGrp="1"/>
          </p:cNvSpPr>
          <p:nvPr>
            <p:ph type="sldNum" sz="quarter" idx="10"/>
          </p:nvPr>
        </p:nvSpPr>
        <p:spPr/>
        <p:txBody>
          <a:bodyPr/>
          <a:lstStyle/>
          <a:p>
            <a:fld id="{210F61F8-AA6E-4670-8FFB-20392CE77559}" type="slidenum">
              <a:rPr lang="en-US" smtClean="0"/>
              <a:t>11</a:t>
            </a:fld>
            <a:endParaRPr lang="en-US"/>
          </a:p>
        </p:txBody>
      </p:sp>
    </p:spTree>
    <p:extLst>
      <p:ext uri="{BB962C8B-B14F-4D97-AF65-F5344CB8AC3E}">
        <p14:creationId xmlns:p14="http://schemas.microsoft.com/office/powerpoint/2010/main" val="639800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Unconventional has worked well</a:t>
            </a:r>
          </a:p>
          <a:p>
            <a:pPr marL="171450" indent="-171450">
              <a:buFontTx/>
              <a:buChar char="-"/>
            </a:pPr>
            <a:r>
              <a:rPr lang="en-US" baseline="0" dirty="0" smtClean="0"/>
              <a:t>Everyone seems happy</a:t>
            </a:r>
          </a:p>
          <a:p>
            <a:pPr marL="171450" indent="-171450">
              <a:buFontTx/>
              <a:buChar char="-"/>
            </a:pPr>
            <a:r>
              <a:rPr lang="en-US" baseline="0" dirty="0" smtClean="0"/>
              <a:t>Collaborative environment</a:t>
            </a:r>
          </a:p>
          <a:p>
            <a:pPr marL="171450" indent="-171450">
              <a:buFontTx/>
              <a:buChar char="-"/>
            </a:pPr>
            <a:r>
              <a:rPr lang="en-US" baseline="0" dirty="0" smtClean="0"/>
              <a:t>Team members working at the max of their license</a:t>
            </a:r>
            <a:endParaRPr lang="en-US" dirty="0"/>
          </a:p>
        </p:txBody>
      </p:sp>
      <p:sp>
        <p:nvSpPr>
          <p:cNvPr id="4" name="Slide Number Placeholder 3"/>
          <p:cNvSpPr>
            <a:spLocks noGrp="1"/>
          </p:cNvSpPr>
          <p:nvPr>
            <p:ph type="sldNum" sz="quarter" idx="10"/>
          </p:nvPr>
        </p:nvSpPr>
        <p:spPr/>
        <p:txBody>
          <a:bodyPr/>
          <a:lstStyle/>
          <a:p>
            <a:fld id="{210F61F8-AA6E-4670-8FFB-20392CE77559}" type="slidenum">
              <a:rPr lang="en-US" smtClean="0"/>
              <a:t>12</a:t>
            </a:fld>
            <a:endParaRPr lang="en-US"/>
          </a:p>
        </p:txBody>
      </p:sp>
    </p:spTree>
    <p:extLst>
      <p:ext uri="{BB962C8B-B14F-4D97-AF65-F5344CB8AC3E}">
        <p14:creationId xmlns:p14="http://schemas.microsoft.com/office/powerpoint/2010/main" val="428331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Teams will be different</a:t>
            </a:r>
            <a:r>
              <a:rPr lang="en-US" baseline="0" dirty="0" smtClean="0"/>
              <a:t> everywhere, make maximum use of who you have</a:t>
            </a:r>
          </a:p>
          <a:p>
            <a:r>
              <a:rPr lang="en-US" baseline="0" dirty="0" smtClean="0"/>
              <a:t>We recruit clinicians, residents, everyone with the understanding this is the norm</a:t>
            </a:r>
          </a:p>
          <a:p>
            <a:r>
              <a:rPr lang="en-US" baseline="0" dirty="0" smtClean="0"/>
              <a:t>Buy in requires equal partnership, story of ancillary</a:t>
            </a:r>
          </a:p>
          <a:p>
            <a:r>
              <a:rPr lang="en-US" baseline="0" dirty="0" smtClean="0"/>
              <a:t>We had Pharm D and behaviorist as core faculty </a:t>
            </a:r>
            <a:r>
              <a:rPr lang="en-US" baseline="0" smtClean="0"/>
              <a:t>before ACGME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10F61F8-AA6E-4670-8FFB-20392CE77559}" type="slidenum">
              <a:rPr lang="en-US" smtClean="0"/>
              <a:t>13</a:t>
            </a:fld>
            <a:endParaRPr lang="en-US"/>
          </a:p>
        </p:txBody>
      </p:sp>
    </p:spTree>
    <p:extLst>
      <p:ext uri="{BB962C8B-B14F-4D97-AF65-F5344CB8AC3E}">
        <p14:creationId xmlns:p14="http://schemas.microsoft.com/office/powerpoint/2010/main" val="1263269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work in a Patient Centered Medical Home and live this model to the full extent. We are fortunate to work in a culture where from the get go, we have been viewed as integral members of the team and as core faculty. </a:t>
            </a:r>
          </a:p>
          <a:p>
            <a:r>
              <a:rPr lang="en-US" dirty="0" smtClean="0"/>
              <a:t>Had the autonomy to develop curriculum and have been supported in implementing. </a:t>
            </a:r>
          </a:p>
          <a:p>
            <a:endParaRPr lang="en-US" dirty="0" smtClean="0"/>
          </a:p>
          <a:p>
            <a:r>
              <a:rPr lang="en-US" dirty="0" smtClean="0"/>
              <a:t>About 3-4 </a:t>
            </a:r>
            <a:r>
              <a:rPr lang="en-US" dirty="0" err="1" smtClean="0"/>
              <a:t>yrs</a:t>
            </a:r>
            <a:r>
              <a:rPr lang="en-US" dirty="0" smtClean="0"/>
              <a:t> ago, Dr. Rein </a:t>
            </a:r>
            <a:r>
              <a:rPr lang="en-US" dirty="0" err="1" smtClean="0"/>
              <a:t>Lambrecht</a:t>
            </a:r>
            <a:r>
              <a:rPr lang="en-US" dirty="0" smtClean="0"/>
              <a:t>, who has quite a passion for the ACGME milestone came to Steven and I and asked us to review the milestones and see what areas we felt our curriculum aligned with. Being a new program, we have constantly been reviewing areas to improve on. </a:t>
            </a:r>
          </a:p>
          <a:p>
            <a:endParaRPr lang="en-US" dirty="0" smtClean="0"/>
          </a:p>
          <a:p>
            <a:r>
              <a:rPr lang="en-US" dirty="0" smtClean="0"/>
              <a:t>This elicited a robust discussion between Steven and I about how we fit into the residency. How we contribute and due to time and limited resources, what areas we could assist in to fill the gaps within our small residency as well as future possibilities to make the most out of what we had. </a:t>
            </a:r>
          </a:p>
          <a:p>
            <a:endParaRPr lang="en-US" dirty="0"/>
          </a:p>
        </p:txBody>
      </p:sp>
      <p:sp>
        <p:nvSpPr>
          <p:cNvPr id="4" name="Slide Number Placeholder 3"/>
          <p:cNvSpPr>
            <a:spLocks noGrp="1"/>
          </p:cNvSpPr>
          <p:nvPr>
            <p:ph type="sldNum" sz="quarter" idx="10"/>
          </p:nvPr>
        </p:nvSpPr>
        <p:spPr/>
        <p:txBody>
          <a:bodyPr/>
          <a:lstStyle/>
          <a:p>
            <a:fld id="{210F61F8-AA6E-4670-8FFB-20392CE77559}" type="slidenum">
              <a:rPr lang="en-US" smtClean="0"/>
              <a:t>14</a:t>
            </a:fld>
            <a:endParaRPr lang="en-US"/>
          </a:p>
        </p:txBody>
      </p:sp>
    </p:spTree>
    <p:extLst>
      <p:ext uri="{BB962C8B-B14F-4D97-AF65-F5344CB8AC3E}">
        <p14:creationId xmlns:p14="http://schemas.microsoft.com/office/powerpoint/2010/main" val="533359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 Diagonal Corner Rectangle 8"/>
          <p:cNvSpPr/>
          <p:nvPr userDrawn="1"/>
        </p:nvSpPr>
        <p:spPr>
          <a:xfrm>
            <a:off x="609600" y="4242816"/>
            <a:ext cx="9494520" cy="2081784"/>
          </a:xfrm>
          <a:prstGeom prst="round2DiagRect">
            <a:avLst>
              <a:gd name="adj1" fmla="val 50000"/>
              <a:gd name="adj2" fmla="val 0"/>
            </a:avLst>
          </a:prstGeom>
          <a:solidFill>
            <a:srgbClr val="FFC00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rgbClr val="FFC000"/>
              </a:solidFill>
            </a:endParaRPr>
          </a:p>
        </p:txBody>
      </p:sp>
      <p:sp>
        <p:nvSpPr>
          <p:cNvPr id="11" name="Round Diagonal Corner Rectangle 10"/>
          <p:cNvSpPr/>
          <p:nvPr userDrawn="1"/>
        </p:nvSpPr>
        <p:spPr>
          <a:xfrm>
            <a:off x="914400" y="5384738"/>
            <a:ext cx="8377518" cy="876541"/>
          </a:xfrm>
          <a:prstGeom prst="round2DiagRect">
            <a:avLst>
              <a:gd name="adj1" fmla="val 50000"/>
              <a:gd name="adj2" fmla="val 0"/>
            </a:avLst>
          </a:prstGeom>
          <a:solidFill>
            <a:srgbClr val="61A3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C000"/>
              </a:solidFill>
            </a:endParaRPr>
          </a:p>
        </p:txBody>
      </p:sp>
      <p:sp>
        <p:nvSpPr>
          <p:cNvPr id="2" name="Title 1"/>
          <p:cNvSpPr>
            <a:spLocks noGrp="1"/>
          </p:cNvSpPr>
          <p:nvPr>
            <p:ph type="ctrTitle"/>
          </p:nvPr>
        </p:nvSpPr>
        <p:spPr>
          <a:xfrm>
            <a:off x="914400" y="4378263"/>
            <a:ext cx="9144000" cy="1006475"/>
          </a:xfrm>
          <a:noFill/>
        </p:spPr>
        <p:txBody>
          <a:bodyPr anchor="b"/>
          <a:lstStyle>
            <a:lvl1pPr algn="ctr">
              <a:defRPr sz="6000">
                <a:ln w="12700">
                  <a:noFill/>
                </a:ln>
                <a:solidFill>
                  <a:schemeClr val="bg1"/>
                </a:solidFill>
                <a:effectLst>
                  <a:outerShdw blurRad="88900" dist="38100" dir="7200000" algn="tl" rotWithShape="0">
                    <a:prstClr val="black">
                      <a:alpha val="60000"/>
                    </a:prstClr>
                  </a:outerShdw>
                </a:effectLst>
              </a:defRPr>
            </a:lvl1pPr>
          </a:lstStyle>
          <a:p>
            <a:r>
              <a:rPr lang="en-US" dirty="0"/>
              <a:t>Click to edit Master title style</a:t>
            </a:r>
          </a:p>
        </p:txBody>
      </p:sp>
      <p:sp>
        <p:nvSpPr>
          <p:cNvPr id="3" name="Subtitle 2"/>
          <p:cNvSpPr>
            <a:spLocks noGrp="1"/>
          </p:cNvSpPr>
          <p:nvPr>
            <p:ph type="subTitle" idx="1"/>
          </p:nvPr>
        </p:nvSpPr>
        <p:spPr>
          <a:xfrm>
            <a:off x="1286256" y="5445661"/>
            <a:ext cx="7324344" cy="735684"/>
          </a:xfrm>
          <a:noFill/>
        </p:spPr>
        <p:txBody>
          <a:bodyPr/>
          <a:lstStyle>
            <a:lvl1pPr marL="0" indent="0" algn="ctr">
              <a:buNone/>
              <a:defRPr sz="2400">
                <a:solidFill>
                  <a:schemeClr val="bg1"/>
                </a:solidFill>
                <a:effectLst>
                  <a:outerShdw blurRad="76200" dist="38100" dir="2700000" algn="tl"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0803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81581B-AC42-4C34-B329-8469FEFEBDFC}"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72951-257C-4CC5-9E16-DC6B10342DA0}" type="slidenum">
              <a:rPr lang="en-US" smtClean="0"/>
              <a:t>‹#›</a:t>
            </a:fld>
            <a:endParaRPr lang="en-US"/>
          </a:p>
        </p:txBody>
      </p:sp>
    </p:spTree>
    <p:extLst>
      <p:ext uri="{BB962C8B-B14F-4D97-AF65-F5344CB8AC3E}">
        <p14:creationId xmlns:p14="http://schemas.microsoft.com/office/powerpoint/2010/main" val="359340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81581B-AC42-4C34-B329-8469FEFEBDFC}"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72951-257C-4CC5-9E16-DC6B10342DA0}" type="slidenum">
              <a:rPr lang="en-US" smtClean="0"/>
              <a:t>‹#›</a:t>
            </a:fld>
            <a:endParaRPr lang="en-US"/>
          </a:p>
        </p:txBody>
      </p:sp>
    </p:spTree>
    <p:extLst>
      <p:ext uri="{BB962C8B-B14F-4D97-AF65-F5344CB8AC3E}">
        <p14:creationId xmlns:p14="http://schemas.microsoft.com/office/powerpoint/2010/main" val="1684337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600" y="390467"/>
            <a:ext cx="11360800" cy="1068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415600" y="1638233"/>
            <a:ext cx="11360800" cy="44536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0" name="Google Shape;20;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2063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7000"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7632" y="365125"/>
            <a:ext cx="10186416" cy="1325563"/>
          </a:xfrm>
        </p:spPr>
        <p:txBody>
          <a:bodyPr/>
          <a:lstStyle/>
          <a:p>
            <a:r>
              <a:rPr lang="en-US"/>
              <a:t>Click to edit Master title style</a:t>
            </a:r>
          </a:p>
        </p:txBody>
      </p:sp>
      <p:sp>
        <p:nvSpPr>
          <p:cNvPr id="3" name="Content Placeholder 2"/>
          <p:cNvSpPr>
            <a:spLocks noGrp="1"/>
          </p:cNvSpPr>
          <p:nvPr>
            <p:ph idx="1"/>
          </p:nvPr>
        </p:nvSpPr>
        <p:spPr>
          <a:xfrm>
            <a:off x="1627632" y="1825625"/>
            <a:ext cx="1018641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6935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81581B-AC42-4C34-B329-8469FEFEBDFC}"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72951-257C-4CC5-9E16-DC6B10342DA0}" type="slidenum">
              <a:rPr lang="en-US" smtClean="0"/>
              <a:t>‹#›</a:t>
            </a:fld>
            <a:endParaRPr lang="en-US"/>
          </a:p>
        </p:txBody>
      </p:sp>
    </p:spTree>
    <p:extLst>
      <p:ext uri="{BB962C8B-B14F-4D97-AF65-F5344CB8AC3E}">
        <p14:creationId xmlns:p14="http://schemas.microsoft.com/office/powerpoint/2010/main" val="106307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81581B-AC42-4C34-B329-8469FEFEBDFC}"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72951-257C-4CC5-9E16-DC6B10342DA0}" type="slidenum">
              <a:rPr lang="en-US" smtClean="0"/>
              <a:t>‹#›</a:t>
            </a:fld>
            <a:endParaRPr lang="en-US"/>
          </a:p>
        </p:txBody>
      </p:sp>
    </p:spTree>
    <p:extLst>
      <p:ext uri="{BB962C8B-B14F-4D97-AF65-F5344CB8AC3E}">
        <p14:creationId xmlns:p14="http://schemas.microsoft.com/office/powerpoint/2010/main" val="2872000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81581B-AC42-4C34-B329-8469FEFEBDFC}" type="datetimeFigureOut">
              <a:rPr lang="en-US" smtClean="0"/>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272951-257C-4CC5-9E16-DC6B10342DA0}" type="slidenum">
              <a:rPr lang="en-US" smtClean="0"/>
              <a:t>‹#›</a:t>
            </a:fld>
            <a:endParaRPr lang="en-US"/>
          </a:p>
        </p:txBody>
      </p:sp>
    </p:spTree>
    <p:extLst>
      <p:ext uri="{BB962C8B-B14F-4D97-AF65-F5344CB8AC3E}">
        <p14:creationId xmlns:p14="http://schemas.microsoft.com/office/powerpoint/2010/main" val="2932462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81581B-AC42-4C34-B329-8469FEFEBDFC}" type="datetimeFigureOut">
              <a:rPr lang="en-US" smtClean="0"/>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272951-257C-4CC5-9E16-DC6B10342DA0}" type="slidenum">
              <a:rPr lang="en-US" smtClean="0"/>
              <a:t>‹#›</a:t>
            </a:fld>
            <a:endParaRPr lang="en-US"/>
          </a:p>
        </p:txBody>
      </p:sp>
    </p:spTree>
    <p:extLst>
      <p:ext uri="{BB962C8B-B14F-4D97-AF65-F5344CB8AC3E}">
        <p14:creationId xmlns:p14="http://schemas.microsoft.com/office/powerpoint/2010/main" val="3712122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1581B-AC42-4C34-B329-8469FEFEBDFC}" type="datetimeFigureOut">
              <a:rPr lang="en-US" smtClean="0"/>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272951-257C-4CC5-9E16-DC6B10342DA0}" type="slidenum">
              <a:rPr lang="en-US" smtClean="0"/>
              <a:t>‹#›</a:t>
            </a:fld>
            <a:endParaRPr lang="en-US"/>
          </a:p>
        </p:txBody>
      </p:sp>
    </p:spTree>
    <p:extLst>
      <p:ext uri="{BB962C8B-B14F-4D97-AF65-F5344CB8AC3E}">
        <p14:creationId xmlns:p14="http://schemas.microsoft.com/office/powerpoint/2010/main" val="156714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81581B-AC42-4C34-B329-8469FEFEBDFC}"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72951-257C-4CC5-9E16-DC6B10342DA0}" type="slidenum">
              <a:rPr lang="en-US" smtClean="0"/>
              <a:t>‹#›</a:t>
            </a:fld>
            <a:endParaRPr lang="en-US"/>
          </a:p>
        </p:txBody>
      </p:sp>
    </p:spTree>
    <p:extLst>
      <p:ext uri="{BB962C8B-B14F-4D97-AF65-F5344CB8AC3E}">
        <p14:creationId xmlns:p14="http://schemas.microsoft.com/office/powerpoint/2010/main" val="32420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81581B-AC42-4C34-B329-8469FEFEBDFC}"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72951-257C-4CC5-9E16-DC6B10342DA0}" type="slidenum">
              <a:rPr lang="en-US" smtClean="0"/>
              <a:t>‹#›</a:t>
            </a:fld>
            <a:endParaRPr lang="en-US"/>
          </a:p>
        </p:txBody>
      </p:sp>
    </p:spTree>
    <p:extLst>
      <p:ext uri="{BB962C8B-B14F-4D97-AF65-F5344CB8AC3E}">
        <p14:creationId xmlns:p14="http://schemas.microsoft.com/office/powerpoint/2010/main" val="25134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81581B-AC42-4C34-B329-8469FEFEBDFC}" type="datetimeFigureOut">
              <a:rPr lang="en-US" smtClean="0"/>
              <a:t>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72951-257C-4CC5-9E16-DC6B10342DA0}" type="slidenum">
              <a:rPr lang="en-US" smtClean="0"/>
              <a:t>‹#›</a:t>
            </a:fld>
            <a:endParaRPr lang="en-US"/>
          </a:p>
        </p:txBody>
      </p:sp>
    </p:spTree>
    <p:extLst>
      <p:ext uri="{BB962C8B-B14F-4D97-AF65-F5344CB8AC3E}">
        <p14:creationId xmlns:p14="http://schemas.microsoft.com/office/powerpoint/2010/main" val="2265689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5D6E29-E494-2B44-9F38-32DE23E60F8E}"/>
              </a:ext>
            </a:extLst>
          </p:cNvPr>
          <p:cNvSpPr>
            <a:spLocks noGrp="1"/>
          </p:cNvSpPr>
          <p:nvPr>
            <p:ph type="ctrTitle"/>
          </p:nvPr>
        </p:nvSpPr>
        <p:spPr>
          <a:xfrm>
            <a:off x="0" y="3554376"/>
            <a:ext cx="10615961" cy="1646302"/>
          </a:xfrm>
        </p:spPr>
        <p:txBody>
          <a:bodyPr>
            <a:normAutofit/>
          </a:bodyPr>
          <a:lstStyle/>
          <a:p>
            <a:r>
              <a:rPr lang="en-US" sz="3400" b="1" dirty="0" smtClean="0"/>
              <a:t>Integrating Multidisciplinary Teams into Daily Practice</a:t>
            </a:r>
            <a:endParaRPr lang="en-US" sz="3400" b="1" dirty="0"/>
          </a:p>
        </p:txBody>
      </p:sp>
      <p:sp>
        <p:nvSpPr>
          <p:cNvPr id="3" name="TextBox 2"/>
          <p:cNvSpPr txBox="1"/>
          <p:nvPr/>
        </p:nvSpPr>
        <p:spPr>
          <a:xfrm>
            <a:off x="1159727" y="5620215"/>
            <a:ext cx="8095785" cy="369332"/>
          </a:xfrm>
          <a:prstGeom prst="rect">
            <a:avLst/>
          </a:prstGeom>
          <a:noFill/>
        </p:spPr>
        <p:txBody>
          <a:bodyPr wrap="square" rtlCol="0">
            <a:spAutoFit/>
          </a:bodyPr>
          <a:lstStyle/>
          <a:p>
            <a:r>
              <a:rPr lang="en-US" dirty="0" smtClean="0"/>
              <a:t>Steven Elrod, </a:t>
            </a:r>
            <a:r>
              <a:rPr lang="en-US" dirty="0" err="1" smtClean="0"/>
              <a:t>PharmD</a:t>
            </a:r>
            <a:r>
              <a:rPr lang="en-US" dirty="0" smtClean="0"/>
              <a:t>, BCACP; J. Miguel Lee, MD; Erica Dennehy MSW, LICSW, SUDP</a:t>
            </a:r>
            <a:endParaRPr lang="en-US" dirty="0"/>
          </a:p>
        </p:txBody>
      </p:sp>
    </p:spTree>
    <p:extLst>
      <p:ext uri="{BB962C8B-B14F-4D97-AF65-F5344CB8AC3E}">
        <p14:creationId xmlns:p14="http://schemas.microsoft.com/office/powerpoint/2010/main" val="141968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0787924"/>
              </p:ext>
            </p:extLst>
          </p:nvPr>
        </p:nvGraphicFramePr>
        <p:xfrm>
          <a:off x="1990826" y="1863016"/>
          <a:ext cx="8210348" cy="4214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9"/>
          <p:cNvSpPr>
            <a:spLocks noGrp="1"/>
          </p:cNvSpPr>
          <p:nvPr>
            <p:ph type="title"/>
          </p:nvPr>
        </p:nvSpPr>
        <p:spPr>
          <a:xfrm>
            <a:off x="1990826" y="543997"/>
            <a:ext cx="10972800" cy="1143000"/>
          </a:xfrm>
        </p:spPr>
        <p:txBody>
          <a:bodyPr>
            <a:normAutofit/>
          </a:bodyPr>
          <a:lstStyle/>
          <a:p>
            <a:r>
              <a:rPr lang="en-US" dirty="0" smtClean="0"/>
              <a:t>Culture.        Process.        Individual.</a:t>
            </a:r>
            <a:endParaRPr lang="en-US" dirty="0"/>
          </a:p>
        </p:txBody>
      </p:sp>
    </p:spTree>
    <p:extLst>
      <p:ext uri="{BB962C8B-B14F-4D97-AF65-F5344CB8AC3E}">
        <p14:creationId xmlns:p14="http://schemas.microsoft.com/office/powerpoint/2010/main" val="3370370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t>
            </a:r>
            <a:r>
              <a:rPr lang="en-US" dirty="0" smtClean="0"/>
              <a:t>We </a:t>
            </a:r>
            <a:r>
              <a:rPr lang="en-US" dirty="0"/>
              <a:t>S</a:t>
            </a:r>
            <a:r>
              <a:rPr lang="en-US" dirty="0" smtClean="0"/>
              <a:t>tarted</a:t>
            </a:r>
            <a:endParaRPr lang="en-US" dirty="0"/>
          </a:p>
        </p:txBody>
      </p:sp>
      <p:pic>
        <p:nvPicPr>
          <p:cNvPr id="1026" name="Picture 2" descr="Image result for working in silo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0840" y="1432261"/>
            <a:ext cx="7063705" cy="507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687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t>
            </a:r>
            <a:r>
              <a:rPr lang="en-US" dirty="0" smtClean="0"/>
              <a:t>We </a:t>
            </a:r>
            <a:r>
              <a:rPr lang="en-US" dirty="0"/>
              <a:t>A</a:t>
            </a:r>
            <a:r>
              <a:rPr lang="en-US" dirty="0" smtClean="0"/>
              <a:t>re </a:t>
            </a:r>
            <a:r>
              <a:rPr lang="en-US" dirty="0"/>
              <a:t>N</a:t>
            </a:r>
            <a:r>
              <a:rPr lang="en-US" dirty="0" smtClean="0"/>
              <a:t>ow</a:t>
            </a:r>
            <a:endParaRPr lang="en-US" dirty="0"/>
          </a:p>
        </p:txBody>
      </p:sp>
      <p:pic>
        <p:nvPicPr>
          <p:cNvPr id="2052" name="Picture 4" descr="Image result for teamwork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661709"/>
            <a:ext cx="6050502" cy="4937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876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smtClean="0"/>
              <a:t>We Learned</a:t>
            </a:r>
            <a:endParaRPr lang="en-US" dirty="0"/>
          </a:p>
        </p:txBody>
      </p:sp>
      <p:sp>
        <p:nvSpPr>
          <p:cNvPr id="3" name="Content Placeholder 2"/>
          <p:cNvSpPr>
            <a:spLocks noGrp="1"/>
          </p:cNvSpPr>
          <p:nvPr>
            <p:ph idx="1"/>
          </p:nvPr>
        </p:nvSpPr>
        <p:spPr/>
        <p:txBody>
          <a:bodyPr/>
          <a:lstStyle/>
          <a:p>
            <a:r>
              <a:rPr lang="en-US" dirty="0" smtClean="0"/>
              <a:t>Conventional doesn’t work everywhere</a:t>
            </a:r>
          </a:p>
          <a:p>
            <a:pPr marL="0" indent="0">
              <a:buNone/>
            </a:pPr>
            <a:endParaRPr lang="en-US" dirty="0" smtClean="0"/>
          </a:p>
          <a:p>
            <a:r>
              <a:rPr lang="en-US" dirty="0" smtClean="0"/>
              <a:t>Buy in is essential</a:t>
            </a:r>
          </a:p>
          <a:p>
            <a:pPr marL="0" indent="0">
              <a:buNone/>
            </a:pPr>
            <a:endParaRPr lang="en-US" dirty="0" smtClean="0"/>
          </a:p>
          <a:p>
            <a:r>
              <a:rPr lang="en-US" dirty="0" smtClean="0"/>
              <a:t>Everybody has their </a:t>
            </a:r>
            <a:r>
              <a:rPr lang="en-US" dirty="0" smtClean="0"/>
              <a:t>place</a:t>
            </a:r>
          </a:p>
          <a:p>
            <a:endParaRPr lang="en-US" dirty="0"/>
          </a:p>
          <a:p>
            <a:r>
              <a:rPr lang="en-US" dirty="0" smtClean="0"/>
              <a:t>Residency graduation </a:t>
            </a:r>
            <a:r>
              <a:rPr lang="en-US" dirty="0" smtClean="0">
                <a:sym typeface="Wingdings" panose="05000000000000000000" pitchFamily="2" charset="2"/>
              </a:rPr>
              <a:t></a:t>
            </a:r>
          </a:p>
          <a:p>
            <a:pPr lvl="1"/>
            <a:r>
              <a:rPr lang="en-US" dirty="0" smtClean="0">
                <a:sym typeface="Wingdings" panose="05000000000000000000" pitchFamily="2" charset="2"/>
              </a:rPr>
              <a:t>MAs, PSRs, admin all invited!</a:t>
            </a:r>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1191" y="2192964"/>
            <a:ext cx="6120809" cy="4590607"/>
          </a:xfrm>
          <a:prstGeom prst="rect">
            <a:avLst/>
          </a:prstGeom>
        </p:spPr>
      </p:pic>
    </p:spTree>
    <p:extLst>
      <p:ext uri="{BB962C8B-B14F-4D97-AF65-F5344CB8AC3E}">
        <p14:creationId xmlns:p14="http://schemas.microsoft.com/office/powerpoint/2010/main" val="864075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of </a:t>
            </a:r>
            <a:r>
              <a:rPr lang="en-US" dirty="0" err="1" smtClean="0"/>
              <a:t>Interprofessional</a:t>
            </a:r>
            <a:r>
              <a:rPr lang="en-US" dirty="0" smtClean="0"/>
              <a:t> Education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2417114"/>
              </p:ext>
            </p:extLst>
          </p:nvPr>
        </p:nvGraphicFramePr>
        <p:xfrm>
          <a:off x="552450" y="1027906"/>
          <a:ext cx="129159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251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691" y="0"/>
            <a:ext cx="10186416" cy="1325563"/>
          </a:xfrm>
        </p:spPr>
        <p:txBody>
          <a:bodyPr/>
          <a:lstStyle/>
          <a:p>
            <a:r>
              <a:rPr lang="en-US" dirty="0" smtClean="0"/>
              <a:t>Ways to Involve Pharm and BH Faculty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38144588"/>
              </p:ext>
            </p:extLst>
          </p:nvPr>
        </p:nvGraphicFramePr>
        <p:xfrm>
          <a:off x="2478504" y="1077815"/>
          <a:ext cx="7531770" cy="5257800"/>
        </p:xfrm>
        <a:graphic>
          <a:graphicData uri="http://schemas.openxmlformats.org/drawingml/2006/table">
            <a:tbl>
              <a:tblPr firstRow="1" bandRow="1">
                <a:tableStyleId>{5C22544A-7EE6-4342-B048-85BDC9FD1C3A}</a:tableStyleId>
              </a:tblPr>
              <a:tblGrid>
                <a:gridCol w="2510590"/>
                <a:gridCol w="2510590"/>
                <a:gridCol w="2510590"/>
              </a:tblGrid>
              <a:tr h="370840">
                <a:tc>
                  <a:txBody>
                    <a:bodyPr/>
                    <a:lstStyle/>
                    <a:p>
                      <a:r>
                        <a:rPr lang="en-US" dirty="0" smtClean="0"/>
                        <a:t>Topic</a:t>
                      </a:r>
                      <a:endParaRPr lang="en-US" dirty="0"/>
                    </a:p>
                  </a:txBody>
                  <a:tcPr/>
                </a:tc>
                <a:tc>
                  <a:txBody>
                    <a:bodyPr/>
                    <a:lstStyle/>
                    <a:p>
                      <a:pPr algn="ctr"/>
                      <a:r>
                        <a:rPr lang="en-US" dirty="0" smtClean="0"/>
                        <a:t>Pharmacist</a:t>
                      </a:r>
                      <a:endParaRPr lang="en-US" dirty="0"/>
                    </a:p>
                  </a:txBody>
                  <a:tcPr/>
                </a:tc>
                <a:tc>
                  <a:txBody>
                    <a:bodyPr/>
                    <a:lstStyle/>
                    <a:p>
                      <a:pPr algn="ctr"/>
                      <a:r>
                        <a:rPr lang="en-US" dirty="0" smtClean="0"/>
                        <a:t>Behaviorist</a:t>
                      </a:r>
                      <a:endParaRPr lang="en-US" dirty="0"/>
                    </a:p>
                  </a:txBody>
                  <a:tcPr/>
                </a:tc>
              </a:tr>
              <a:tr h="370840">
                <a:tc>
                  <a:txBody>
                    <a:bodyPr/>
                    <a:lstStyle/>
                    <a:p>
                      <a:r>
                        <a:rPr lang="en-US" dirty="0" smtClean="0"/>
                        <a:t>Interview</a:t>
                      </a:r>
                      <a:r>
                        <a:rPr lang="en-US" baseline="0" dirty="0" smtClean="0"/>
                        <a:t> season</a:t>
                      </a:r>
                      <a:endParaRPr lang="en-US" dirty="0"/>
                    </a:p>
                  </a:txBody>
                  <a:tcPr/>
                </a:tc>
                <a:tc>
                  <a:txBody>
                    <a:bodyPr/>
                    <a:lstStyle/>
                    <a:p>
                      <a:pPr algn="ctr"/>
                      <a:r>
                        <a:rPr lang="en-US" sz="1800" b="0" i="0" kern="1200" dirty="0" smtClean="0">
                          <a:solidFill>
                            <a:schemeClr val="dk1"/>
                          </a:solidFill>
                          <a:effectLst/>
                          <a:latin typeface="+mn-lt"/>
                          <a:ea typeface="+mn-ea"/>
                          <a:cs typeface="+mn-cs"/>
                        </a:rPr>
                        <a:t>✔</a:t>
                      </a:r>
                      <a:endParaRPr lang="en-US" dirty="0"/>
                    </a:p>
                  </a:txBody>
                  <a:tcPr/>
                </a:tc>
                <a:tc>
                  <a:txBody>
                    <a:bodyPr/>
                    <a:lstStyle/>
                    <a:p>
                      <a:pPr algn="ctr"/>
                      <a:r>
                        <a:rPr lang="en-US" sz="1800" b="0" i="0" kern="1200" dirty="0" smtClean="0">
                          <a:solidFill>
                            <a:schemeClr val="dk1"/>
                          </a:solidFill>
                          <a:effectLst/>
                          <a:latin typeface="+mn-lt"/>
                          <a:ea typeface="+mn-ea"/>
                          <a:cs typeface="+mn-cs"/>
                        </a:rPr>
                        <a:t>✔</a:t>
                      </a:r>
                      <a:endParaRPr lang="en-US" dirty="0"/>
                    </a:p>
                  </a:txBody>
                  <a:tcPr/>
                </a:tc>
              </a:tr>
              <a:tr h="370840">
                <a:tc>
                  <a:txBody>
                    <a:bodyPr/>
                    <a:lstStyle/>
                    <a:p>
                      <a:r>
                        <a:rPr lang="en-US" dirty="0" err="1" smtClean="0"/>
                        <a:t>Suboxone</a:t>
                      </a:r>
                      <a:r>
                        <a:rPr lang="en-US" dirty="0" smtClean="0"/>
                        <a:t> clinic</a:t>
                      </a:r>
                      <a:endParaRPr lang="en-US" dirty="0"/>
                    </a:p>
                  </a:txBody>
                  <a:tcPr/>
                </a:tc>
                <a:tc>
                  <a:txBody>
                    <a:bodyPr/>
                    <a:lstStyle/>
                    <a:p>
                      <a:pPr algn="ctr"/>
                      <a:r>
                        <a:rPr lang="en-US" sz="1800" b="0" i="0" kern="1200" dirty="0" smtClean="0">
                          <a:solidFill>
                            <a:schemeClr val="dk1"/>
                          </a:solidFill>
                          <a:effectLst/>
                          <a:latin typeface="+mn-lt"/>
                          <a:ea typeface="+mn-ea"/>
                          <a:cs typeface="+mn-cs"/>
                        </a:rPr>
                        <a:t>✔</a:t>
                      </a:r>
                      <a:endParaRPr lang="en-US" dirty="0"/>
                    </a:p>
                  </a:txBody>
                  <a:tcPr/>
                </a:tc>
                <a:tc>
                  <a:txBody>
                    <a:bodyPr/>
                    <a:lstStyle/>
                    <a:p>
                      <a:pPr algn="ctr"/>
                      <a:r>
                        <a:rPr lang="en-US" sz="1800" b="0" i="0" kern="1200" dirty="0" smtClean="0">
                          <a:solidFill>
                            <a:schemeClr val="dk1"/>
                          </a:solidFill>
                          <a:effectLst/>
                          <a:latin typeface="+mn-lt"/>
                          <a:ea typeface="+mn-ea"/>
                          <a:cs typeface="+mn-cs"/>
                        </a:rPr>
                        <a:t>✔</a:t>
                      </a:r>
                      <a:endParaRPr lang="en-US" dirty="0"/>
                    </a:p>
                  </a:txBody>
                  <a:tcPr/>
                </a:tc>
              </a:tr>
              <a:tr h="370840">
                <a:tc>
                  <a:txBody>
                    <a:bodyPr/>
                    <a:lstStyle/>
                    <a:p>
                      <a:r>
                        <a:rPr lang="en-US" dirty="0" smtClean="0"/>
                        <a:t>Hepatitis</a:t>
                      </a:r>
                      <a:r>
                        <a:rPr lang="en-US" baseline="0" dirty="0" smtClean="0"/>
                        <a:t> C clinic</a:t>
                      </a:r>
                      <a:endParaRPr lang="en-US" dirty="0"/>
                    </a:p>
                  </a:txBody>
                  <a:tcPr/>
                </a:tc>
                <a:tc>
                  <a:txBody>
                    <a:bodyPr/>
                    <a:lstStyle/>
                    <a:p>
                      <a:pPr algn="ctr"/>
                      <a:r>
                        <a:rPr lang="en-US" sz="1800" b="0" i="0" kern="1200" dirty="0" smtClean="0">
                          <a:solidFill>
                            <a:schemeClr val="dk1"/>
                          </a:solidFill>
                          <a:effectLst/>
                          <a:latin typeface="+mn-lt"/>
                          <a:ea typeface="+mn-ea"/>
                          <a:cs typeface="+mn-cs"/>
                        </a:rPr>
                        <a:t>✔</a:t>
                      </a:r>
                      <a:endParaRPr lang="en-US" dirty="0"/>
                    </a:p>
                  </a:txBody>
                  <a:tcPr/>
                </a:tc>
                <a:tc>
                  <a:txBody>
                    <a:bodyPr/>
                    <a:lstStyle/>
                    <a:p>
                      <a:pPr algn="ctr"/>
                      <a:endParaRPr lang="en-US" dirty="0"/>
                    </a:p>
                  </a:txBody>
                  <a:tcPr/>
                </a:tc>
              </a:tr>
              <a:tr h="370840">
                <a:tc>
                  <a:txBody>
                    <a:bodyPr/>
                    <a:lstStyle/>
                    <a:p>
                      <a:r>
                        <a:rPr lang="en-US" dirty="0" smtClean="0"/>
                        <a:t>Advising</a:t>
                      </a:r>
                      <a:endParaRPr lang="en-US" dirty="0"/>
                    </a:p>
                  </a:txBody>
                  <a:tcPr/>
                </a:tc>
                <a:tc>
                  <a:txBody>
                    <a:bodyPr/>
                    <a:lstStyle/>
                    <a:p>
                      <a:pPr algn="ctr"/>
                      <a:r>
                        <a:rPr lang="en-US" sz="1800" b="0" i="0" kern="1200" dirty="0" smtClean="0">
                          <a:solidFill>
                            <a:schemeClr val="dk1"/>
                          </a:solidFill>
                          <a:effectLst/>
                          <a:latin typeface="+mn-lt"/>
                          <a:ea typeface="+mn-ea"/>
                          <a:cs typeface="+mn-cs"/>
                        </a:rPr>
                        <a:t>✔</a:t>
                      </a:r>
                      <a:endParaRPr lang="en-US" dirty="0"/>
                    </a:p>
                  </a:txBody>
                  <a:tcPr/>
                </a:tc>
                <a:tc>
                  <a:txBody>
                    <a:bodyPr/>
                    <a:lstStyle/>
                    <a:p>
                      <a:pPr algn="ctr"/>
                      <a:r>
                        <a:rPr lang="en-US" sz="1800" b="0" i="0" kern="1200" dirty="0" smtClean="0">
                          <a:solidFill>
                            <a:schemeClr val="dk1"/>
                          </a:solidFill>
                          <a:effectLst/>
                          <a:latin typeface="+mn-lt"/>
                          <a:ea typeface="+mn-ea"/>
                          <a:cs typeface="+mn-cs"/>
                        </a:rPr>
                        <a:t>✔</a:t>
                      </a:r>
                      <a:endParaRPr lang="en-US" dirty="0"/>
                    </a:p>
                  </a:txBody>
                  <a:tcPr/>
                </a:tc>
              </a:tr>
              <a:tr h="370840">
                <a:tc>
                  <a:txBody>
                    <a:bodyPr/>
                    <a:lstStyle/>
                    <a:p>
                      <a:r>
                        <a:rPr lang="en-US" dirty="0" smtClean="0"/>
                        <a:t>Wellness</a:t>
                      </a:r>
                      <a:endParaRPr lang="en-US" dirty="0"/>
                    </a:p>
                  </a:txBody>
                  <a:tcPr/>
                </a:tc>
                <a:tc>
                  <a:txBody>
                    <a:bodyPr/>
                    <a:lstStyle/>
                    <a:p>
                      <a:pPr algn="ctr"/>
                      <a:endParaRPr lang="en-US" dirty="0"/>
                    </a:p>
                  </a:txBody>
                  <a:tcPr/>
                </a:tc>
                <a:tc>
                  <a:txBody>
                    <a:bodyPr/>
                    <a:lstStyle/>
                    <a:p>
                      <a:pPr algn="ctr"/>
                      <a:r>
                        <a:rPr lang="en-US" sz="1800" b="0" i="0" kern="1200" dirty="0" smtClean="0">
                          <a:solidFill>
                            <a:schemeClr val="dk1"/>
                          </a:solidFill>
                          <a:effectLst/>
                          <a:latin typeface="+mn-lt"/>
                          <a:ea typeface="+mn-ea"/>
                          <a:cs typeface="+mn-cs"/>
                        </a:rPr>
                        <a:t>✔</a:t>
                      </a:r>
                      <a:endParaRPr lang="en-US" dirty="0"/>
                    </a:p>
                  </a:txBody>
                  <a:tcPr/>
                </a:tc>
              </a:tr>
              <a:tr h="370840">
                <a:tc>
                  <a:txBody>
                    <a:bodyPr/>
                    <a:lstStyle/>
                    <a:p>
                      <a:r>
                        <a:rPr lang="en-US" dirty="0" smtClean="0"/>
                        <a:t>Didactics</a:t>
                      </a:r>
                      <a:endParaRPr lang="en-US" dirty="0"/>
                    </a:p>
                  </a:txBody>
                  <a:tcPr/>
                </a:tc>
                <a:tc>
                  <a:txBody>
                    <a:bodyPr/>
                    <a:lstStyle/>
                    <a:p>
                      <a:pPr algn="ctr"/>
                      <a:r>
                        <a:rPr lang="en-US" sz="1800" b="0" i="0" kern="1200" dirty="0" smtClean="0">
                          <a:solidFill>
                            <a:schemeClr val="dk1"/>
                          </a:solidFill>
                          <a:effectLst/>
                          <a:latin typeface="+mn-lt"/>
                          <a:ea typeface="+mn-ea"/>
                          <a:cs typeface="+mn-cs"/>
                        </a:rPr>
                        <a:t>✔</a:t>
                      </a:r>
                      <a:endParaRPr lang="en-US" dirty="0"/>
                    </a:p>
                  </a:txBody>
                  <a:tcPr/>
                </a:tc>
                <a:tc>
                  <a:txBody>
                    <a:bodyPr/>
                    <a:lstStyle/>
                    <a:p>
                      <a:pPr algn="ctr"/>
                      <a:r>
                        <a:rPr lang="en-US" sz="1800" b="0" i="0" kern="1200" dirty="0" smtClean="0">
                          <a:solidFill>
                            <a:schemeClr val="dk1"/>
                          </a:solidFill>
                          <a:effectLst/>
                          <a:latin typeface="+mn-lt"/>
                          <a:ea typeface="+mn-ea"/>
                          <a:cs typeface="+mn-cs"/>
                        </a:rPr>
                        <a:t>✔</a:t>
                      </a:r>
                      <a:endParaRPr lang="en-US" dirty="0"/>
                    </a:p>
                  </a:txBody>
                  <a:tcPr/>
                </a:tc>
              </a:tr>
              <a:tr h="370840">
                <a:tc>
                  <a:txBody>
                    <a:bodyPr/>
                    <a:lstStyle/>
                    <a:p>
                      <a:r>
                        <a:rPr lang="en-US" dirty="0" smtClean="0"/>
                        <a:t>Shadow sessions</a:t>
                      </a:r>
                      <a:endParaRPr lang="en-US" dirty="0"/>
                    </a:p>
                  </a:txBody>
                  <a:tcPr/>
                </a:tc>
                <a:tc>
                  <a:txBody>
                    <a:bodyPr/>
                    <a:lstStyle/>
                    <a:p>
                      <a:pPr algn="ctr"/>
                      <a:r>
                        <a:rPr lang="en-US" sz="1800" b="0" i="0" kern="1200" dirty="0" smtClean="0">
                          <a:solidFill>
                            <a:schemeClr val="dk1"/>
                          </a:solidFill>
                          <a:effectLst/>
                          <a:latin typeface="+mn-lt"/>
                          <a:ea typeface="+mn-ea"/>
                          <a:cs typeface="+mn-cs"/>
                        </a:rPr>
                        <a:t>✔</a:t>
                      </a:r>
                      <a:endParaRPr lang="en-US" dirty="0"/>
                    </a:p>
                  </a:txBody>
                  <a:tcPr/>
                </a:tc>
                <a:tc>
                  <a:txBody>
                    <a:bodyPr/>
                    <a:lstStyle/>
                    <a:p>
                      <a:pPr algn="ctr"/>
                      <a:r>
                        <a:rPr lang="en-US" sz="1800" b="0" i="0" kern="1200" dirty="0" smtClean="0">
                          <a:solidFill>
                            <a:schemeClr val="dk1"/>
                          </a:solidFill>
                          <a:effectLst/>
                          <a:latin typeface="+mn-lt"/>
                          <a:ea typeface="+mn-ea"/>
                          <a:cs typeface="+mn-cs"/>
                        </a:rPr>
                        <a:t>✔</a:t>
                      </a:r>
                      <a:endParaRPr lang="en-US" dirty="0"/>
                    </a:p>
                  </a:txBody>
                  <a:tcPr/>
                </a:tc>
              </a:tr>
              <a:tr h="370840">
                <a:tc>
                  <a:txBody>
                    <a:bodyPr/>
                    <a:lstStyle/>
                    <a:p>
                      <a:r>
                        <a:rPr lang="en-US" dirty="0" smtClean="0"/>
                        <a:t>Scholarly</a:t>
                      </a:r>
                      <a:r>
                        <a:rPr lang="en-US" baseline="0" dirty="0" smtClean="0"/>
                        <a:t> activity</a:t>
                      </a:r>
                      <a:endParaRPr lang="en-US" dirty="0" smtClean="0"/>
                    </a:p>
                  </a:txBody>
                  <a:tcPr/>
                </a:tc>
                <a:tc>
                  <a:txBody>
                    <a:bodyPr/>
                    <a:lstStyle/>
                    <a:p>
                      <a:pPr algn="ctr"/>
                      <a:r>
                        <a:rPr lang="en-US" sz="1800" b="0" i="0" kern="1200" dirty="0" smtClean="0">
                          <a:solidFill>
                            <a:schemeClr val="dk1"/>
                          </a:solidFill>
                          <a:effectLst/>
                          <a:latin typeface="+mn-lt"/>
                          <a:ea typeface="+mn-ea"/>
                          <a:cs typeface="+mn-cs"/>
                        </a:rPr>
                        <a:t>✔</a:t>
                      </a:r>
                      <a:endParaRPr lang="en-US" dirty="0"/>
                    </a:p>
                  </a:txBody>
                  <a:tcPr/>
                </a:tc>
                <a:tc>
                  <a:txBody>
                    <a:bodyPr/>
                    <a:lstStyle/>
                    <a:p>
                      <a:pPr algn="ct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Nursing home preceptor/Home visit</a:t>
                      </a:r>
                    </a:p>
                  </a:txBody>
                  <a:tcPr/>
                </a:tc>
                <a:tc>
                  <a:txBody>
                    <a:bodyPr/>
                    <a:lstStyle/>
                    <a:p>
                      <a:pPr algn="ctr"/>
                      <a:r>
                        <a:rPr lang="en-US" sz="1800" b="0" i="0" kern="1200" dirty="0" smtClean="0">
                          <a:solidFill>
                            <a:schemeClr val="dk1"/>
                          </a:solidFill>
                          <a:effectLst/>
                          <a:latin typeface="+mn-lt"/>
                          <a:ea typeface="+mn-ea"/>
                          <a:cs typeface="+mn-cs"/>
                        </a:rPr>
                        <a:t>✔</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a:t>
                      </a:r>
                      <a:endParaRPr lang="en-US" dirty="0" smtClean="0"/>
                    </a:p>
                    <a:p>
                      <a:pPr algn="ct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Program Evaluation Committee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a:t>
                      </a:r>
                      <a:endParaRPr lang="en-US" dirty="0" smtClean="0"/>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a:t>
                      </a:r>
                      <a:endParaRPr lang="en-US"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Clinical Competency Committee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a:t>
                      </a:r>
                      <a:endParaRPr lang="en-US" dirty="0" smtClean="0"/>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a:t>
                      </a:r>
                      <a:endParaRPr lang="en-US" dirty="0" smtClean="0"/>
                    </a:p>
                    <a:p>
                      <a:pPr algn="ctr"/>
                      <a:endParaRPr lang="en-US" dirty="0"/>
                    </a:p>
                  </a:txBody>
                  <a:tcPr/>
                </a:tc>
              </a:tr>
            </a:tbl>
          </a:graphicData>
        </a:graphic>
      </p:graphicFrame>
    </p:spTree>
    <p:extLst>
      <p:ext uri="{BB962C8B-B14F-4D97-AF65-F5344CB8AC3E}">
        <p14:creationId xmlns:p14="http://schemas.microsoft.com/office/powerpoint/2010/main" val="261825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 Self Identified Needs</a:t>
            </a:r>
            <a:endParaRPr lang="en-US" dirty="0"/>
          </a:p>
        </p:txBody>
      </p:sp>
      <p:pic>
        <p:nvPicPr>
          <p:cNvPr id="4" name="Picture 3"/>
          <p:cNvPicPr>
            <a:picLocks noChangeAspect="1"/>
          </p:cNvPicPr>
          <p:nvPr/>
        </p:nvPicPr>
        <p:blipFill>
          <a:blip r:embed="rId3"/>
          <a:stretch>
            <a:fillRect/>
          </a:stretch>
        </p:blipFill>
        <p:spPr>
          <a:xfrm>
            <a:off x="3180597" y="1349894"/>
            <a:ext cx="7080486" cy="5508106"/>
          </a:xfrm>
          <a:prstGeom prst="rect">
            <a:avLst/>
          </a:prstGeom>
        </p:spPr>
      </p:pic>
    </p:spTree>
    <p:extLst>
      <p:ext uri="{BB962C8B-B14F-4D97-AF65-F5344CB8AC3E}">
        <p14:creationId xmlns:p14="http://schemas.microsoft.com/office/powerpoint/2010/main" val="3397232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C159DA6-44E8-C948-AF71-D455872911CE}"/>
              </a:ext>
            </a:extLst>
          </p:cNvPr>
          <p:cNvSpPr txBox="1"/>
          <p:nvPr/>
        </p:nvSpPr>
        <p:spPr>
          <a:xfrm>
            <a:off x="1903268" y="1340354"/>
            <a:ext cx="3012902" cy="3711785"/>
          </a:xfrm>
          <a:prstGeom prst="rect">
            <a:avLst/>
          </a:prstGeom>
          <a:noFill/>
        </p:spPr>
        <p:txBody>
          <a:bodyPr wrap="square" rtlCol="0">
            <a:spAutoFit/>
          </a:bodyPr>
          <a:lstStyle/>
          <a:p>
            <a:r>
              <a:rPr lang="en-US" sz="3360" b="1" dirty="0"/>
              <a:t>Assessment</a:t>
            </a:r>
          </a:p>
          <a:p>
            <a:endParaRPr lang="en-US" sz="3360" b="1" dirty="0"/>
          </a:p>
          <a:p>
            <a:r>
              <a:rPr lang="en-US" sz="3360" b="1" dirty="0"/>
              <a:t>Intervention</a:t>
            </a:r>
          </a:p>
          <a:p>
            <a:endParaRPr lang="en-US" sz="3360" b="1" dirty="0"/>
          </a:p>
          <a:p>
            <a:r>
              <a:rPr lang="en-US" sz="3360" b="1" dirty="0"/>
              <a:t>Management</a:t>
            </a:r>
          </a:p>
          <a:p>
            <a:endParaRPr lang="en-US" sz="3360" b="1" dirty="0"/>
          </a:p>
          <a:p>
            <a:r>
              <a:rPr lang="en-US" sz="3360" b="1" dirty="0"/>
              <a:t>Personal</a:t>
            </a:r>
          </a:p>
        </p:txBody>
      </p:sp>
      <p:sp>
        <p:nvSpPr>
          <p:cNvPr id="5" name="Right Brace 4">
            <a:extLst>
              <a:ext uri="{FF2B5EF4-FFF2-40B4-BE49-F238E27FC236}">
                <a16:creationId xmlns="" xmlns:a16="http://schemas.microsoft.com/office/drawing/2014/main" id="{E604E1B5-9940-AB42-AD47-9084E2424208}"/>
              </a:ext>
            </a:extLst>
          </p:cNvPr>
          <p:cNvSpPr/>
          <p:nvPr/>
        </p:nvSpPr>
        <p:spPr>
          <a:xfrm>
            <a:off x="4526282" y="869606"/>
            <a:ext cx="1706879" cy="465328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695"/>
          </a:p>
        </p:txBody>
      </p:sp>
      <p:sp>
        <p:nvSpPr>
          <p:cNvPr id="6" name="TextBox 5">
            <a:extLst>
              <a:ext uri="{FF2B5EF4-FFF2-40B4-BE49-F238E27FC236}">
                <a16:creationId xmlns="" xmlns:a16="http://schemas.microsoft.com/office/drawing/2014/main" id="{31D9DAE8-DD29-0A47-A757-75BA60801F0C}"/>
              </a:ext>
            </a:extLst>
          </p:cNvPr>
          <p:cNvSpPr txBox="1"/>
          <p:nvPr/>
        </p:nvSpPr>
        <p:spPr>
          <a:xfrm>
            <a:off x="6233161" y="441628"/>
            <a:ext cx="6095999" cy="6416372"/>
          </a:xfrm>
          <a:prstGeom prst="rect">
            <a:avLst/>
          </a:prstGeom>
          <a:noFill/>
        </p:spPr>
        <p:txBody>
          <a:bodyPr wrap="square" rtlCol="0">
            <a:spAutoFit/>
          </a:bodyPr>
          <a:lstStyle/>
          <a:p>
            <a:pPr marL="342900" indent="-342900">
              <a:buFont typeface="Wingdings" pitchFamily="2" charset="2"/>
              <a:buChar char="§"/>
            </a:pPr>
            <a:r>
              <a:rPr lang="en-US" sz="2400" dirty="0"/>
              <a:t>Anxiety</a:t>
            </a:r>
          </a:p>
          <a:p>
            <a:pPr marL="342900" indent="-342900">
              <a:buFont typeface="Wingdings" pitchFamily="2" charset="2"/>
              <a:buChar char="§"/>
            </a:pPr>
            <a:r>
              <a:rPr lang="en-US" sz="2400" dirty="0"/>
              <a:t>Mood Disorders</a:t>
            </a:r>
          </a:p>
          <a:p>
            <a:pPr marL="342900" indent="-342900">
              <a:buFont typeface="Wingdings" pitchFamily="2" charset="2"/>
              <a:buChar char="§"/>
            </a:pPr>
            <a:r>
              <a:rPr lang="en-US" sz="2400" dirty="0"/>
              <a:t>Psychosis</a:t>
            </a:r>
          </a:p>
          <a:p>
            <a:pPr marL="342900" indent="-342900">
              <a:buFont typeface="Wingdings" pitchFamily="2" charset="2"/>
              <a:buChar char="§"/>
            </a:pPr>
            <a:r>
              <a:rPr lang="en-US" sz="2400" dirty="0"/>
              <a:t>Abuse/Mandated Reporting</a:t>
            </a:r>
          </a:p>
          <a:p>
            <a:pPr marL="342900" indent="-342900">
              <a:buFont typeface="Wingdings" pitchFamily="2" charset="2"/>
              <a:buChar char="§"/>
            </a:pPr>
            <a:r>
              <a:rPr lang="en-US" sz="2400" dirty="0"/>
              <a:t>Substance Use Disorders</a:t>
            </a:r>
          </a:p>
          <a:p>
            <a:pPr marL="342900" indent="-342900">
              <a:buFont typeface="Wingdings" pitchFamily="2" charset="2"/>
              <a:buChar char="§"/>
            </a:pPr>
            <a:r>
              <a:rPr lang="en-US" sz="2400" dirty="0"/>
              <a:t>Developmental Stages</a:t>
            </a:r>
          </a:p>
          <a:p>
            <a:pPr marL="342900" indent="-342900">
              <a:buFont typeface="Wingdings" pitchFamily="2" charset="2"/>
              <a:buChar char="§"/>
            </a:pPr>
            <a:r>
              <a:rPr lang="en-US" sz="2400" dirty="0"/>
              <a:t>Weight Loss</a:t>
            </a:r>
          </a:p>
          <a:p>
            <a:pPr marL="342900" indent="-342900">
              <a:buFont typeface="Wingdings" pitchFamily="2" charset="2"/>
              <a:buChar char="§"/>
            </a:pPr>
            <a:r>
              <a:rPr lang="en-US" sz="2400" dirty="0"/>
              <a:t>Sleep/ Insomnia</a:t>
            </a:r>
          </a:p>
          <a:p>
            <a:pPr marL="342900" indent="-342900">
              <a:buFont typeface="Wingdings" pitchFamily="2" charset="2"/>
              <a:buChar char="§"/>
            </a:pPr>
            <a:r>
              <a:rPr lang="en-US" sz="2400" dirty="0"/>
              <a:t>Diabetes Management </a:t>
            </a:r>
          </a:p>
          <a:p>
            <a:pPr marL="342900" indent="-342900">
              <a:buFont typeface="Wingdings" pitchFamily="2" charset="2"/>
              <a:buChar char="§"/>
            </a:pPr>
            <a:r>
              <a:rPr lang="en-US" sz="2400" dirty="0"/>
              <a:t>Primary Prevention (Hypertension/Hyperlipidemia)</a:t>
            </a:r>
          </a:p>
          <a:p>
            <a:pPr marL="342900" indent="-342900">
              <a:buFont typeface="Wingdings" pitchFamily="2" charset="2"/>
              <a:buChar char="§"/>
            </a:pPr>
            <a:r>
              <a:rPr lang="en-US" sz="2400" dirty="0"/>
              <a:t>Conducting a family meeting</a:t>
            </a:r>
          </a:p>
          <a:p>
            <a:pPr marL="342900" indent="-342900">
              <a:buFont typeface="Wingdings" pitchFamily="2" charset="2"/>
              <a:buChar char="§"/>
            </a:pPr>
            <a:r>
              <a:rPr lang="en-US" sz="2400" dirty="0"/>
              <a:t>Chronic Pain</a:t>
            </a:r>
          </a:p>
          <a:p>
            <a:pPr marL="342900" indent="-342900">
              <a:buFont typeface="Wingdings" pitchFamily="2" charset="2"/>
              <a:buChar char="§"/>
            </a:pPr>
            <a:r>
              <a:rPr lang="en-US" sz="2400" dirty="0"/>
              <a:t>Personality Disorder</a:t>
            </a:r>
          </a:p>
          <a:p>
            <a:pPr marL="342900" indent="-342900">
              <a:buFont typeface="Wingdings" pitchFamily="2" charset="2"/>
              <a:buChar char="§"/>
            </a:pPr>
            <a:r>
              <a:rPr lang="en-US" sz="2400" dirty="0"/>
              <a:t>Wellness (self awareness, well being)</a:t>
            </a:r>
          </a:p>
          <a:p>
            <a:pPr marL="342900" indent="-342900">
              <a:buFont typeface="Wingdings" pitchFamily="2" charset="2"/>
              <a:buChar char="§"/>
            </a:pPr>
            <a:r>
              <a:rPr lang="en-US" sz="2400" dirty="0"/>
              <a:t>Biostatistics </a:t>
            </a:r>
          </a:p>
          <a:p>
            <a:endParaRPr lang="en-US" sz="2695" dirty="0"/>
          </a:p>
        </p:txBody>
      </p:sp>
    </p:spTree>
    <p:extLst>
      <p:ext uri="{BB962C8B-B14F-4D97-AF65-F5344CB8AC3E}">
        <p14:creationId xmlns:p14="http://schemas.microsoft.com/office/powerpoint/2010/main" val="380613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631" y="1"/>
            <a:ext cx="10186416" cy="1047750"/>
          </a:xfrm>
        </p:spPr>
        <p:txBody>
          <a:bodyPr/>
          <a:lstStyle/>
          <a:p>
            <a:r>
              <a:rPr lang="en-US" dirty="0" smtClean="0"/>
              <a:t>Individual Curriculum Topics</a:t>
            </a:r>
            <a:endParaRPr lang="en-US" dirty="0"/>
          </a:p>
        </p:txBody>
      </p:sp>
      <p:graphicFrame>
        <p:nvGraphicFramePr>
          <p:cNvPr id="7" name="Diagram 6">
            <a:extLst>
              <a:ext uri="{FF2B5EF4-FFF2-40B4-BE49-F238E27FC236}">
                <a16:creationId xmlns="" xmlns:a16="http://schemas.microsoft.com/office/drawing/2014/main" id="{FACFD0CE-B73F-7748-9C6C-8900CB3D816F}"/>
              </a:ext>
            </a:extLst>
          </p:cNvPr>
          <p:cNvGraphicFramePr/>
          <p:nvPr>
            <p:extLst>
              <p:ext uri="{D42A27DB-BD31-4B8C-83A1-F6EECF244321}">
                <p14:modId xmlns:p14="http://schemas.microsoft.com/office/powerpoint/2010/main" val="2856214760"/>
              </p:ext>
            </p:extLst>
          </p:nvPr>
        </p:nvGraphicFramePr>
        <p:xfrm>
          <a:off x="943494" y="762000"/>
          <a:ext cx="11554691"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 xmlns:a16="http://schemas.microsoft.com/office/drawing/2014/main" id="{79DCA361-F718-D546-85D2-8275D4868E03}"/>
              </a:ext>
            </a:extLst>
          </p:cNvPr>
          <p:cNvSpPr txBox="1"/>
          <p:nvPr/>
        </p:nvSpPr>
        <p:spPr>
          <a:xfrm>
            <a:off x="6243319" y="3117502"/>
            <a:ext cx="955040" cy="1384995"/>
          </a:xfrm>
          <a:prstGeom prst="rect">
            <a:avLst/>
          </a:prstGeom>
          <a:noFill/>
        </p:spPr>
        <p:txBody>
          <a:bodyPr wrap="square" rtlCol="0">
            <a:spAutoFit/>
          </a:bodyPr>
          <a:lstStyle/>
          <a:p>
            <a:r>
              <a:rPr lang="en-US" sz="8400" dirty="0"/>
              <a:t>?</a:t>
            </a:r>
          </a:p>
        </p:txBody>
      </p:sp>
    </p:spTree>
    <p:extLst>
      <p:ext uri="{BB962C8B-B14F-4D97-AF65-F5344CB8AC3E}">
        <p14:creationId xmlns:p14="http://schemas.microsoft.com/office/powerpoint/2010/main" val="274168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Storm on Topics of Collaboration</a:t>
            </a:r>
            <a:endParaRPr lang="en-US" dirty="0"/>
          </a:p>
        </p:txBody>
      </p:sp>
      <p:sp>
        <p:nvSpPr>
          <p:cNvPr id="4" name="Content Placeholder 2"/>
          <p:cNvSpPr>
            <a:spLocks noGrp="1"/>
          </p:cNvSpPr>
          <p:nvPr>
            <p:ph idx="1"/>
          </p:nvPr>
        </p:nvSpPr>
        <p:spPr>
          <a:xfrm>
            <a:off x="1627632" y="1551957"/>
            <a:ext cx="10034812" cy="4955329"/>
          </a:xfrm>
        </p:spPr>
        <p:txBody>
          <a:bodyPr numCol="2">
            <a:normAutofit/>
          </a:bodyPr>
          <a:lstStyle/>
          <a:p>
            <a:r>
              <a:rPr lang="en-US" dirty="0" smtClean="0"/>
              <a:t>Professionalism</a:t>
            </a:r>
          </a:p>
          <a:p>
            <a:r>
              <a:rPr lang="en-US" dirty="0" smtClean="0"/>
              <a:t>Wellness</a:t>
            </a:r>
          </a:p>
          <a:p>
            <a:r>
              <a:rPr lang="en-US" dirty="0" smtClean="0"/>
              <a:t>Psychiatric </a:t>
            </a:r>
            <a:r>
              <a:rPr lang="en-US" dirty="0"/>
              <a:t>topics (Children and Adults)</a:t>
            </a:r>
          </a:p>
          <a:p>
            <a:pPr lvl="1"/>
            <a:r>
              <a:rPr lang="en-US" dirty="0"/>
              <a:t>Mood Disorders</a:t>
            </a:r>
          </a:p>
          <a:p>
            <a:pPr lvl="1"/>
            <a:r>
              <a:rPr lang="en-US" dirty="0"/>
              <a:t>Anxiety</a:t>
            </a:r>
          </a:p>
          <a:p>
            <a:pPr lvl="1"/>
            <a:r>
              <a:rPr lang="en-US" dirty="0"/>
              <a:t>ADHD</a:t>
            </a:r>
          </a:p>
          <a:p>
            <a:pPr lvl="1"/>
            <a:r>
              <a:rPr lang="en-US" dirty="0" smtClean="0"/>
              <a:t>Insomnia</a:t>
            </a:r>
          </a:p>
          <a:p>
            <a:pPr marL="457200" lvl="1" indent="0">
              <a:buNone/>
            </a:pPr>
            <a:endParaRPr lang="en-US" dirty="0" smtClean="0"/>
          </a:p>
          <a:p>
            <a:pPr marL="457200" lvl="1" indent="0">
              <a:buNone/>
            </a:pPr>
            <a:endParaRPr lang="en-US" dirty="0"/>
          </a:p>
          <a:p>
            <a:pPr marL="457200" lvl="1" indent="0">
              <a:buNone/>
            </a:pPr>
            <a:endParaRPr lang="en-US" dirty="0"/>
          </a:p>
          <a:p>
            <a:r>
              <a:rPr lang="en-US" dirty="0"/>
              <a:t>Chronic pain</a:t>
            </a:r>
          </a:p>
          <a:p>
            <a:r>
              <a:rPr lang="en-US" dirty="0"/>
              <a:t>Diabetes</a:t>
            </a:r>
          </a:p>
          <a:p>
            <a:r>
              <a:rPr lang="en-US" dirty="0"/>
              <a:t>Suicide</a:t>
            </a:r>
          </a:p>
          <a:p>
            <a:r>
              <a:rPr lang="en-US" dirty="0"/>
              <a:t>Smoking Cessation</a:t>
            </a:r>
          </a:p>
          <a:p>
            <a:r>
              <a:rPr lang="en-US" dirty="0"/>
              <a:t>Considerations in End of Life Care</a:t>
            </a:r>
          </a:p>
          <a:p>
            <a:r>
              <a:rPr lang="en-US" dirty="0" smtClean="0"/>
              <a:t>Dementia</a:t>
            </a:r>
            <a:endParaRPr lang="en-US" dirty="0"/>
          </a:p>
        </p:txBody>
      </p:sp>
    </p:spTree>
    <p:extLst>
      <p:ext uri="{BB962C8B-B14F-4D97-AF65-F5344CB8AC3E}">
        <p14:creationId xmlns:p14="http://schemas.microsoft.com/office/powerpoint/2010/main" val="288811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 calcmode="lin" valueType="num">
                                      <p:cBhvr additive="base">
                                        <p:cTn id="3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 calcmode="lin" valueType="num">
                                      <p:cBhvr additive="base">
                                        <p:cTn id="4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 calcmode="lin" valueType="num">
                                      <p:cBhvr additive="base">
                                        <p:cTn id="4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anim calcmode="lin" valueType="num">
                                      <p:cBhvr additive="base">
                                        <p:cTn id="51"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4" end="14"/>
                                            </p:txEl>
                                          </p:spTgt>
                                        </p:tgtEl>
                                        <p:attrNameLst>
                                          <p:attrName>style.visibility</p:attrName>
                                        </p:attrNameLst>
                                      </p:cBhvr>
                                      <p:to>
                                        <p:strVal val="visible"/>
                                      </p:to>
                                    </p:set>
                                    <p:anim calcmode="lin" valueType="num">
                                      <p:cBhvr additive="base">
                                        <p:cTn id="5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15" end="15"/>
                                            </p:txEl>
                                          </p:spTgt>
                                        </p:tgtEl>
                                        <p:attrNameLst>
                                          <p:attrName>style.visibility</p:attrName>
                                        </p:attrNameLst>
                                      </p:cBhvr>
                                      <p:to>
                                        <p:strVal val="visible"/>
                                      </p:to>
                                    </p:set>
                                    <p:anim calcmode="lin" valueType="num">
                                      <p:cBhvr additive="base">
                                        <p:cTn id="59"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Describe </a:t>
            </a:r>
            <a:r>
              <a:rPr lang="en-US" dirty="0" err="1" smtClean="0"/>
              <a:t>interprofessional</a:t>
            </a:r>
            <a:r>
              <a:rPr lang="en-US" dirty="0" smtClean="0"/>
              <a:t> cultural initiatives </a:t>
            </a:r>
          </a:p>
          <a:p>
            <a:endParaRPr lang="en-US" dirty="0" smtClean="0"/>
          </a:p>
          <a:p>
            <a:r>
              <a:rPr lang="en-US" dirty="0" smtClean="0"/>
              <a:t>Review </a:t>
            </a:r>
            <a:r>
              <a:rPr lang="en-US" dirty="0"/>
              <a:t>how </a:t>
            </a:r>
            <a:r>
              <a:rPr lang="en-US" dirty="0" smtClean="0"/>
              <a:t>a hybrid </a:t>
            </a:r>
            <a:r>
              <a:rPr lang="en-US" dirty="0"/>
              <a:t>curriculum impacts didactic schedule</a:t>
            </a:r>
          </a:p>
          <a:p>
            <a:pPr marL="0" indent="0">
              <a:buNone/>
            </a:pPr>
            <a:endParaRPr lang="en-US" dirty="0"/>
          </a:p>
          <a:p>
            <a:r>
              <a:rPr lang="en-US" dirty="0"/>
              <a:t>Develop </a:t>
            </a:r>
            <a:r>
              <a:rPr lang="en-US" dirty="0" smtClean="0"/>
              <a:t>implementation strategies for a </a:t>
            </a:r>
            <a:r>
              <a:rPr lang="en-US" dirty="0"/>
              <a:t>behaviorist and </a:t>
            </a:r>
            <a:r>
              <a:rPr lang="en-US" dirty="0" smtClean="0"/>
              <a:t>pharmacist into a medical residency</a:t>
            </a:r>
            <a:endParaRPr lang="en-US" dirty="0"/>
          </a:p>
        </p:txBody>
      </p:sp>
    </p:spTree>
    <p:extLst>
      <p:ext uri="{BB962C8B-B14F-4D97-AF65-F5344CB8AC3E}">
        <p14:creationId xmlns:p14="http://schemas.microsoft.com/office/powerpoint/2010/main" val="1908357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Didactic Schedule</a:t>
            </a:r>
            <a:endParaRPr lang="en-US" dirty="0"/>
          </a:p>
        </p:txBody>
      </p:sp>
      <p:sp>
        <p:nvSpPr>
          <p:cNvPr id="3" name="Content Placeholder 2"/>
          <p:cNvSpPr>
            <a:spLocks noGrp="1"/>
          </p:cNvSpPr>
          <p:nvPr>
            <p:ph idx="1"/>
          </p:nvPr>
        </p:nvSpPr>
        <p:spPr/>
        <p:txBody>
          <a:bodyPr/>
          <a:lstStyle/>
          <a:p>
            <a:r>
              <a:rPr lang="en-US" dirty="0" smtClean="0"/>
              <a:t>1230 – 1330 on Tuesdays and/or Fridays</a:t>
            </a:r>
          </a:p>
          <a:p>
            <a:pPr marL="0" indent="0">
              <a:buNone/>
            </a:pPr>
            <a:endParaRPr lang="en-US" dirty="0" smtClean="0"/>
          </a:p>
          <a:p>
            <a:r>
              <a:rPr lang="en-US" dirty="0" smtClean="0"/>
              <a:t>During interview season (Oct-Dec) didactics are on Friday</a:t>
            </a:r>
          </a:p>
          <a:p>
            <a:endParaRPr lang="en-US" dirty="0"/>
          </a:p>
          <a:p>
            <a:r>
              <a:rPr lang="en-US" dirty="0" smtClean="0"/>
              <a:t>In addition to 3 hour workshops residents go to every other Wednesday with our core program</a:t>
            </a:r>
            <a:endParaRPr lang="en-US" dirty="0"/>
          </a:p>
        </p:txBody>
      </p:sp>
    </p:spTree>
    <p:extLst>
      <p:ext uri="{BB962C8B-B14F-4D97-AF65-F5344CB8AC3E}">
        <p14:creationId xmlns:p14="http://schemas.microsoft.com/office/powerpoint/2010/main" val="69093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Didactic Schedule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2345273"/>
              </p:ext>
            </p:extLst>
          </p:nvPr>
        </p:nvGraphicFramePr>
        <p:xfrm>
          <a:off x="1627188" y="1825625"/>
          <a:ext cx="10186988" cy="3337560"/>
        </p:xfrm>
        <a:graphic>
          <a:graphicData uri="http://schemas.openxmlformats.org/drawingml/2006/table">
            <a:tbl>
              <a:tblPr firstRow="1" bandRow="1">
                <a:tableStyleId>{5C22544A-7EE6-4342-B048-85BDC9FD1C3A}</a:tableStyleId>
              </a:tblPr>
              <a:tblGrid>
                <a:gridCol w="5093494"/>
                <a:gridCol w="5093494"/>
              </a:tblGrid>
              <a:tr h="370840">
                <a:tc>
                  <a:txBody>
                    <a:bodyPr/>
                    <a:lstStyle/>
                    <a:p>
                      <a:pPr algn="ctr"/>
                      <a:r>
                        <a:rPr lang="en-US" dirty="0" smtClean="0"/>
                        <a:t>Topic</a:t>
                      </a:r>
                      <a:endParaRPr lang="en-US" dirty="0"/>
                    </a:p>
                  </a:txBody>
                  <a:tcPr/>
                </a:tc>
                <a:tc>
                  <a:txBody>
                    <a:bodyPr/>
                    <a:lstStyle/>
                    <a:p>
                      <a:pPr algn="ctr"/>
                      <a:r>
                        <a:rPr lang="en-US" dirty="0" smtClean="0"/>
                        <a:t>Number of Lectures</a:t>
                      </a:r>
                      <a:endParaRPr lang="en-US" dirty="0"/>
                    </a:p>
                  </a:txBody>
                  <a:tcPr/>
                </a:tc>
              </a:tr>
              <a:tr h="370840">
                <a:tc>
                  <a:txBody>
                    <a:bodyPr/>
                    <a:lstStyle/>
                    <a:p>
                      <a:pPr algn="ctr"/>
                      <a:r>
                        <a:rPr lang="en-US" dirty="0" smtClean="0"/>
                        <a:t>Behavioral Health</a:t>
                      </a:r>
                      <a:endParaRPr lang="en-US" dirty="0"/>
                    </a:p>
                  </a:txBody>
                  <a:tcPr/>
                </a:tc>
                <a:tc>
                  <a:txBody>
                    <a:bodyPr/>
                    <a:lstStyle/>
                    <a:p>
                      <a:pPr algn="ctr"/>
                      <a:r>
                        <a:rPr lang="en-US" dirty="0" smtClean="0"/>
                        <a:t>8</a:t>
                      </a:r>
                      <a:endParaRPr lang="en-US" dirty="0"/>
                    </a:p>
                  </a:txBody>
                  <a:tcPr/>
                </a:tc>
              </a:tr>
              <a:tr h="370840">
                <a:tc>
                  <a:txBody>
                    <a:bodyPr/>
                    <a:lstStyle/>
                    <a:p>
                      <a:pPr algn="ctr"/>
                      <a:r>
                        <a:rPr lang="en-US" dirty="0" smtClean="0"/>
                        <a:t>Pharmacology</a:t>
                      </a:r>
                      <a:endParaRPr lang="en-US" dirty="0"/>
                    </a:p>
                  </a:txBody>
                  <a:tcPr/>
                </a:tc>
                <a:tc>
                  <a:txBody>
                    <a:bodyPr/>
                    <a:lstStyle/>
                    <a:p>
                      <a:pPr algn="ctr"/>
                      <a:r>
                        <a:rPr lang="en-US" dirty="0" smtClean="0"/>
                        <a:t>8</a:t>
                      </a:r>
                      <a:endParaRPr lang="en-US" dirty="0"/>
                    </a:p>
                  </a:txBody>
                  <a:tcPr/>
                </a:tc>
              </a:tr>
              <a:tr h="370840">
                <a:tc>
                  <a:txBody>
                    <a:bodyPr/>
                    <a:lstStyle/>
                    <a:p>
                      <a:pPr algn="ctr"/>
                      <a:r>
                        <a:rPr lang="en-US" dirty="0" smtClean="0"/>
                        <a:t>Population Health</a:t>
                      </a:r>
                      <a:endParaRPr lang="en-US" dirty="0"/>
                    </a:p>
                  </a:txBody>
                  <a:tcPr/>
                </a:tc>
                <a:tc>
                  <a:txBody>
                    <a:bodyPr/>
                    <a:lstStyle/>
                    <a:p>
                      <a:pPr algn="ctr"/>
                      <a:r>
                        <a:rPr lang="en-US" dirty="0" smtClean="0"/>
                        <a:t>4</a:t>
                      </a:r>
                      <a:endParaRPr lang="en-US" dirty="0"/>
                    </a:p>
                  </a:txBody>
                  <a:tcPr/>
                </a:tc>
              </a:tr>
              <a:tr h="370840">
                <a:tc>
                  <a:txBody>
                    <a:bodyPr/>
                    <a:lstStyle/>
                    <a:p>
                      <a:pPr algn="ctr"/>
                      <a:r>
                        <a:rPr lang="en-US" dirty="0" smtClean="0"/>
                        <a:t>Wellness</a:t>
                      </a:r>
                      <a:endParaRPr lang="en-US" dirty="0"/>
                    </a:p>
                  </a:txBody>
                  <a:tcPr/>
                </a:tc>
                <a:tc>
                  <a:txBody>
                    <a:bodyPr/>
                    <a:lstStyle/>
                    <a:p>
                      <a:pPr algn="ctr"/>
                      <a:r>
                        <a:rPr lang="en-US" dirty="0" smtClean="0"/>
                        <a:t>6</a:t>
                      </a:r>
                    </a:p>
                  </a:txBody>
                  <a:tcPr/>
                </a:tc>
              </a:tr>
              <a:tr h="370840">
                <a:tc>
                  <a:txBody>
                    <a:bodyPr/>
                    <a:lstStyle/>
                    <a:p>
                      <a:pPr algn="ctr"/>
                      <a:r>
                        <a:rPr lang="en-US" dirty="0" smtClean="0"/>
                        <a:t>Support Group</a:t>
                      </a:r>
                      <a:endParaRPr lang="en-US" dirty="0"/>
                    </a:p>
                  </a:txBody>
                  <a:tcPr/>
                </a:tc>
                <a:tc>
                  <a:txBody>
                    <a:bodyPr/>
                    <a:lstStyle/>
                    <a:p>
                      <a:pPr algn="ctr"/>
                      <a:r>
                        <a:rPr lang="en-US" dirty="0" smtClean="0"/>
                        <a:t>Monthly</a:t>
                      </a:r>
                      <a:endParaRPr lang="en-US" dirty="0"/>
                    </a:p>
                  </a:txBody>
                  <a:tcPr/>
                </a:tc>
              </a:tr>
              <a:tr h="370840">
                <a:tc>
                  <a:txBody>
                    <a:bodyPr/>
                    <a:lstStyle/>
                    <a:p>
                      <a:pPr algn="ctr"/>
                      <a:r>
                        <a:rPr lang="en-US" dirty="0" smtClean="0"/>
                        <a:t>Practice Management</a:t>
                      </a:r>
                      <a:endParaRPr lang="en-US" dirty="0"/>
                    </a:p>
                  </a:txBody>
                  <a:tcPr/>
                </a:tc>
                <a:tc>
                  <a:txBody>
                    <a:bodyPr/>
                    <a:lstStyle/>
                    <a:p>
                      <a:pPr algn="ctr"/>
                      <a:r>
                        <a:rPr lang="en-US" dirty="0" smtClean="0"/>
                        <a:t>??</a:t>
                      </a:r>
                      <a:endParaRPr lang="en-US" dirty="0"/>
                    </a:p>
                  </a:txBody>
                  <a:tcPr/>
                </a:tc>
              </a:tr>
              <a:tr h="370840">
                <a:tc>
                  <a:txBody>
                    <a:bodyPr/>
                    <a:lstStyle/>
                    <a:p>
                      <a:pPr algn="ctr"/>
                      <a:r>
                        <a:rPr lang="en-US" dirty="0" smtClean="0"/>
                        <a:t>Case Conference</a:t>
                      </a:r>
                      <a:endParaRPr lang="en-US" dirty="0"/>
                    </a:p>
                  </a:txBody>
                  <a:tcPr/>
                </a:tc>
                <a:tc>
                  <a:txBody>
                    <a:bodyPr/>
                    <a:lstStyle/>
                    <a:p>
                      <a:pPr algn="ctr"/>
                      <a:r>
                        <a:rPr lang="en-US" dirty="0" smtClean="0"/>
                        <a:t>4</a:t>
                      </a:r>
                      <a:endParaRPr lang="en-US" dirty="0"/>
                    </a:p>
                  </a:txBody>
                  <a:tcPr/>
                </a:tc>
              </a:tr>
              <a:tr h="370840">
                <a:tc>
                  <a:txBody>
                    <a:bodyPr/>
                    <a:lstStyle/>
                    <a:p>
                      <a:pPr algn="ctr"/>
                      <a:r>
                        <a:rPr lang="en-US" dirty="0" smtClean="0"/>
                        <a:t>Journal Club</a:t>
                      </a:r>
                      <a:endParaRPr lang="en-US" dirty="0"/>
                    </a:p>
                  </a:txBody>
                  <a:tcPr/>
                </a:tc>
                <a:tc>
                  <a:txBody>
                    <a:bodyPr/>
                    <a:lstStyle/>
                    <a:p>
                      <a:pPr algn="ctr"/>
                      <a:r>
                        <a:rPr lang="en-US" dirty="0" smtClean="0"/>
                        <a:t>4</a:t>
                      </a:r>
                      <a:endParaRPr lang="en-US" dirty="0"/>
                    </a:p>
                  </a:txBody>
                  <a:tcPr/>
                </a:tc>
              </a:tr>
            </a:tbl>
          </a:graphicData>
        </a:graphic>
      </p:graphicFrame>
    </p:spTree>
    <p:extLst>
      <p:ext uri="{BB962C8B-B14F-4D97-AF65-F5344CB8AC3E}">
        <p14:creationId xmlns:p14="http://schemas.microsoft.com/office/powerpoint/2010/main" val="1047912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97032" y="2264735"/>
            <a:ext cx="6317015" cy="3306726"/>
          </a:xfrm>
          <a:prstGeom prst="rect">
            <a:avLst/>
          </a:prstGeom>
        </p:spPr>
      </p:pic>
      <p:sp>
        <p:nvSpPr>
          <p:cNvPr id="2" name="Title 1"/>
          <p:cNvSpPr>
            <a:spLocks noGrp="1"/>
          </p:cNvSpPr>
          <p:nvPr>
            <p:ph type="title"/>
          </p:nvPr>
        </p:nvSpPr>
        <p:spPr/>
        <p:txBody>
          <a:bodyPr/>
          <a:lstStyle/>
          <a:p>
            <a:r>
              <a:rPr lang="en-US" dirty="0" smtClean="0"/>
              <a:t>Team Based Care</a:t>
            </a:r>
            <a:endParaRPr lang="en-US" dirty="0"/>
          </a:p>
        </p:txBody>
      </p:sp>
      <p:sp>
        <p:nvSpPr>
          <p:cNvPr id="3" name="Content Placeholder 2"/>
          <p:cNvSpPr>
            <a:spLocks noGrp="1"/>
          </p:cNvSpPr>
          <p:nvPr>
            <p:ph idx="1"/>
          </p:nvPr>
        </p:nvSpPr>
        <p:spPr/>
        <p:txBody>
          <a:bodyPr>
            <a:normAutofit/>
          </a:bodyPr>
          <a:lstStyle/>
          <a:p>
            <a:r>
              <a:rPr lang="en-US" dirty="0" err="1" smtClean="0"/>
              <a:t>Suboxone</a:t>
            </a:r>
            <a:r>
              <a:rPr lang="en-US" dirty="0" smtClean="0"/>
              <a:t> case</a:t>
            </a:r>
          </a:p>
          <a:p>
            <a:pPr lvl="1"/>
            <a:r>
              <a:rPr lang="en-US" dirty="0" smtClean="0"/>
              <a:t>Who is included?</a:t>
            </a:r>
          </a:p>
          <a:p>
            <a:endParaRPr lang="en-US" dirty="0" smtClean="0"/>
          </a:p>
          <a:p>
            <a:r>
              <a:rPr lang="en-US" dirty="0" smtClean="0"/>
              <a:t>Depression/Anxiety case</a:t>
            </a:r>
          </a:p>
          <a:p>
            <a:pPr lvl="1"/>
            <a:r>
              <a:rPr lang="en-US" dirty="0" smtClean="0"/>
              <a:t>Who is included</a:t>
            </a:r>
          </a:p>
          <a:p>
            <a:pPr marL="0" indent="0">
              <a:buNone/>
            </a:pPr>
            <a:endParaRPr lang="en-US" dirty="0" smtClean="0"/>
          </a:p>
          <a:p>
            <a:r>
              <a:rPr lang="en-US" dirty="0" smtClean="0"/>
              <a:t>Sharing </a:t>
            </a:r>
            <a:r>
              <a:rPr lang="en-US" dirty="0" smtClean="0"/>
              <a:t>care</a:t>
            </a:r>
            <a:endParaRPr lang="en-US" dirty="0" smtClean="0"/>
          </a:p>
          <a:p>
            <a:pPr marL="0" indent="0">
              <a:buNone/>
            </a:pPr>
            <a:endParaRPr lang="en-US" dirty="0" smtClean="0"/>
          </a:p>
          <a:p>
            <a:r>
              <a:rPr lang="en-US" dirty="0" smtClean="0"/>
              <a:t>Increasing access for patients</a:t>
            </a:r>
          </a:p>
          <a:p>
            <a:endParaRPr lang="en-US" dirty="0"/>
          </a:p>
        </p:txBody>
      </p:sp>
    </p:spTree>
    <p:extLst>
      <p:ext uri="{BB962C8B-B14F-4D97-AF65-F5344CB8AC3E}">
        <p14:creationId xmlns:p14="http://schemas.microsoft.com/office/powerpoint/2010/main" val="3083257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Schedules</a:t>
            </a:r>
            <a:endParaRPr lang="en-US" dirty="0"/>
          </a:p>
        </p:txBody>
      </p:sp>
      <p:sp>
        <p:nvSpPr>
          <p:cNvPr id="3" name="Content Placeholder 2"/>
          <p:cNvSpPr>
            <a:spLocks noGrp="1"/>
          </p:cNvSpPr>
          <p:nvPr>
            <p:ph idx="1"/>
          </p:nvPr>
        </p:nvSpPr>
        <p:spPr/>
        <p:txBody>
          <a:bodyPr/>
          <a:lstStyle/>
          <a:p>
            <a:r>
              <a:rPr lang="en-US" dirty="0" smtClean="0"/>
              <a:t>Faculty Pharmacist Schedule</a:t>
            </a:r>
          </a:p>
          <a:p>
            <a:endParaRPr lang="en-US" dirty="0"/>
          </a:p>
          <a:p>
            <a:endParaRPr lang="en-US" dirty="0" smtClean="0"/>
          </a:p>
          <a:p>
            <a:endParaRPr lang="en-US" dirty="0"/>
          </a:p>
          <a:p>
            <a:r>
              <a:rPr lang="en-US" dirty="0" smtClean="0"/>
              <a:t>Faculty Behaviorist Schedule</a:t>
            </a:r>
          </a:p>
          <a:p>
            <a:endParaRPr lang="en-US" dirty="0"/>
          </a:p>
          <a:p>
            <a:endParaRPr lang="en-US" dirty="0" smtClean="0"/>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19599038"/>
              </p:ext>
            </p:extLst>
          </p:nvPr>
        </p:nvGraphicFramePr>
        <p:xfrm>
          <a:off x="2656840" y="2420875"/>
          <a:ext cx="8128000" cy="1112520"/>
        </p:xfrm>
        <a:graphic>
          <a:graphicData uri="http://schemas.openxmlformats.org/drawingml/2006/table">
            <a:tbl>
              <a:tblPr firstRow="1" bandRow="1">
                <a:tableStyleId>{5C22544A-7EE6-4342-B048-85BDC9FD1C3A}</a:tableStyleId>
              </a:tblPr>
              <a:tblGrid>
                <a:gridCol w="1625600"/>
                <a:gridCol w="1625600"/>
                <a:gridCol w="1625600"/>
                <a:gridCol w="1625600"/>
                <a:gridCol w="1625600"/>
              </a:tblGrid>
              <a:tr h="370840">
                <a:tc>
                  <a:txBody>
                    <a:bodyPr/>
                    <a:lstStyle/>
                    <a:p>
                      <a:r>
                        <a:rPr lang="en-US" dirty="0" smtClean="0"/>
                        <a:t>Monday</a:t>
                      </a:r>
                      <a:endParaRPr lang="en-US" dirty="0"/>
                    </a:p>
                  </a:txBody>
                  <a:tcPr/>
                </a:tc>
                <a:tc>
                  <a:txBody>
                    <a:bodyPr/>
                    <a:lstStyle/>
                    <a:p>
                      <a:r>
                        <a:rPr lang="en-US" dirty="0" smtClean="0"/>
                        <a:t>Tuesday</a:t>
                      </a:r>
                      <a:endParaRPr lang="en-US" dirty="0"/>
                    </a:p>
                  </a:txBody>
                  <a:tcPr/>
                </a:tc>
                <a:tc>
                  <a:txBody>
                    <a:bodyPr/>
                    <a:lstStyle/>
                    <a:p>
                      <a:r>
                        <a:rPr lang="en-US" dirty="0" smtClean="0"/>
                        <a:t>Wednesday</a:t>
                      </a:r>
                      <a:endParaRPr lang="en-US" dirty="0"/>
                    </a:p>
                  </a:txBody>
                  <a:tcPr/>
                </a:tc>
                <a:tc>
                  <a:txBody>
                    <a:bodyPr/>
                    <a:lstStyle/>
                    <a:p>
                      <a:r>
                        <a:rPr lang="en-US" dirty="0" smtClean="0"/>
                        <a:t>Thursday</a:t>
                      </a:r>
                      <a:endParaRPr lang="en-US" dirty="0"/>
                    </a:p>
                  </a:txBody>
                  <a:tcPr/>
                </a:tc>
                <a:tc>
                  <a:txBody>
                    <a:bodyPr/>
                    <a:lstStyle/>
                    <a:p>
                      <a:r>
                        <a:rPr lang="en-US" dirty="0" smtClean="0"/>
                        <a:t>Friday</a:t>
                      </a:r>
                      <a:endParaRPr lang="en-US" dirty="0"/>
                    </a:p>
                  </a:txBody>
                  <a:tcPr/>
                </a:tc>
              </a:tr>
              <a:tr h="370840">
                <a:tc>
                  <a:txBody>
                    <a:bodyPr/>
                    <a:lstStyle/>
                    <a:p>
                      <a:r>
                        <a:rPr lang="en-US" dirty="0" smtClean="0"/>
                        <a:t>Clinic</a:t>
                      </a:r>
                      <a:endParaRPr lang="en-US" dirty="0"/>
                    </a:p>
                  </a:txBody>
                  <a:tcPr/>
                </a:tc>
                <a:tc>
                  <a:txBody>
                    <a:bodyPr/>
                    <a:lstStyle/>
                    <a:p>
                      <a:r>
                        <a:rPr lang="en-US" dirty="0" smtClean="0"/>
                        <a:t>Clinic</a:t>
                      </a:r>
                      <a:endParaRPr lang="en-US" dirty="0"/>
                    </a:p>
                  </a:txBody>
                  <a:tcPr/>
                </a:tc>
                <a:tc>
                  <a:txBody>
                    <a:bodyPr/>
                    <a:lstStyle/>
                    <a:p>
                      <a:r>
                        <a:rPr lang="en-US" dirty="0" smtClean="0"/>
                        <a:t>Admin</a:t>
                      </a:r>
                      <a:endParaRPr lang="en-US" dirty="0"/>
                    </a:p>
                  </a:txBody>
                  <a:tcPr/>
                </a:tc>
                <a:tc>
                  <a:txBody>
                    <a:bodyPr/>
                    <a:lstStyle/>
                    <a:p>
                      <a:r>
                        <a:rPr lang="en-US" dirty="0" smtClean="0"/>
                        <a:t>Admin</a:t>
                      </a:r>
                      <a:endParaRPr lang="en-US" dirty="0"/>
                    </a:p>
                  </a:txBody>
                  <a:tcPr/>
                </a:tc>
                <a:tc>
                  <a:txBody>
                    <a:bodyPr/>
                    <a:lstStyle/>
                    <a:p>
                      <a:r>
                        <a:rPr lang="en-US" dirty="0" smtClean="0"/>
                        <a:t>Clinic</a:t>
                      </a:r>
                      <a:endParaRPr lang="en-US" dirty="0"/>
                    </a:p>
                  </a:txBody>
                  <a:tcPr/>
                </a:tc>
              </a:tr>
              <a:tr h="370840">
                <a:tc>
                  <a:txBody>
                    <a:bodyPr/>
                    <a:lstStyle/>
                    <a:p>
                      <a:r>
                        <a:rPr lang="en-US" dirty="0" smtClean="0"/>
                        <a:t>Clinic</a:t>
                      </a:r>
                      <a:endParaRPr lang="en-US" dirty="0"/>
                    </a:p>
                  </a:txBody>
                  <a:tcPr/>
                </a:tc>
                <a:tc>
                  <a:txBody>
                    <a:bodyPr/>
                    <a:lstStyle/>
                    <a:p>
                      <a:r>
                        <a:rPr lang="en-US" dirty="0" smtClean="0"/>
                        <a:t>Clinic</a:t>
                      </a:r>
                      <a:endParaRPr lang="en-US" dirty="0"/>
                    </a:p>
                  </a:txBody>
                  <a:tcPr/>
                </a:tc>
                <a:tc>
                  <a:txBody>
                    <a:bodyPr/>
                    <a:lstStyle/>
                    <a:p>
                      <a:r>
                        <a:rPr lang="en-US" dirty="0" smtClean="0"/>
                        <a:t>Clinic</a:t>
                      </a:r>
                      <a:endParaRPr lang="en-US" dirty="0"/>
                    </a:p>
                  </a:txBody>
                  <a:tcPr/>
                </a:tc>
                <a:tc>
                  <a:txBody>
                    <a:bodyPr/>
                    <a:lstStyle/>
                    <a:p>
                      <a:r>
                        <a:rPr lang="en-US" dirty="0" smtClean="0"/>
                        <a:t>Admin</a:t>
                      </a:r>
                      <a:endParaRPr lang="en-US" dirty="0"/>
                    </a:p>
                  </a:txBody>
                  <a:tcPr/>
                </a:tc>
                <a:tc>
                  <a:txBody>
                    <a:bodyPr/>
                    <a:lstStyle/>
                    <a:p>
                      <a:r>
                        <a:rPr lang="en-US" dirty="0" smtClean="0"/>
                        <a:t>Admin</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15361238"/>
              </p:ext>
            </p:extLst>
          </p:nvPr>
        </p:nvGraphicFramePr>
        <p:xfrm>
          <a:off x="2656840" y="5064443"/>
          <a:ext cx="8128000" cy="1112520"/>
        </p:xfrm>
        <a:graphic>
          <a:graphicData uri="http://schemas.openxmlformats.org/drawingml/2006/table">
            <a:tbl>
              <a:tblPr firstRow="1" bandRow="1">
                <a:tableStyleId>{5C22544A-7EE6-4342-B048-85BDC9FD1C3A}</a:tableStyleId>
              </a:tblPr>
              <a:tblGrid>
                <a:gridCol w="1625600"/>
                <a:gridCol w="1625600"/>
                <a:gridCol w="1625600"/>
                <a:gridCol w="1625600"/>
                <a:gridCol w="1625600"/>
              </a:tblGrid>
              <a:tr h="370840">
                <a:tc>
                  <a:txBody>
                    <a:bodyPr/>
                    <a:lstStyle/>
                    <a:p>
                      <a:r>
                        <a:rPr lang="en-US" dirty="0" smtClean="0"/>
                        <a:t>Monday</a:t>
                      </a:r>
                      <a:endParaRPr lang="en-US" dirty="0"/>
                    </a:p>
                  </a:txBody>
                  <a:tcPr/>
                </a:tc>
                <a:tc>
                  <a:txBody>
                    <a:bodyPr/>
                    <a:lstStyle/>
                    <a:p>
                      <a:r>
                        <a:rPr lang="en-US" dirty="0" smtClean="0"/>
                        <a:t>Tuesday</a:t>
                      </a:r>
                      <a:endParaRPr lang="en-US" dirty="0"/>
                    </a:p>
                  </a:txBody>
                  <a:tcPr/>
                </a:tc>
                <a:tc>
                  <a:txBody>
                    <a:bodyPr/>
                    <a:lstStyle/>
                    <a:p>
                      <a:r>
                        <a:rPr lang="en-US" dirty="0" smtClean="0"/>
                        <a:t>Wednesday</a:t>
                      </a:r>
                      <a:endParaRPr lang="en-US" dirty="0"/>
                    </a:p>
                  </a:txBody>
                  <a:tcPr/>
                </a:tc>
                <a:tc>
                  <a:txBody>
                    <a:bodyPr/>
                    <a:lstStyle/>
                    <a:p>
                      <a:r>
                        <a:rPr lang="en-US" dirty="0" smtClean="0"/>
                        <a:t>Thursday</a:t>
                      </a:r>
                      <a:endParaRPr lang="en-US" dirty="0"/>
                    </a:p>
                  </a:txBody>
                  <a:tcPr/>
                </a:tc>
                <a:tc>
                  <a:txBody>
                    <a:bodyPr/>
                    <a:lstStyle/>
                    <a:p>
                      <a:r>
                        <a:rPr lang="en-US" dirty="0" smtClean="0"/>
                        <a:t>Friday</a:t>
                      </a:r>
                      <a:endParaRPr lang="en-US" dirty="0"/>
                    </a:p>
                  </a:txBody>
                  <a:tcPr/>
                </a:tc>
              </a:tr>
              <a:tr h="370840">
                <a:tc>
                  <a:txBody>
                    <a:bodyPr/>
                    <a:lstStyle/>
                    <a:p>
                      <a:r>
                        <a:rPr lang="en-US" dirty="0" smtClean="0"/>
                        <a:t>Clinic</a:t>
                      </a:r>
                      <a:endParaRPr lang="en-US" dirty="0"/>
                    </a:p>
                  </a:txBody>
                  <a:tcPr/>
                </a:tc>
                <a:tc>
                  <a:txBody>
                    <a:bodyPr/>
                    <a:lstStyle/>
                    <a:p>
                      <a:r>
                        <a:rPr lang="en-US" dirty="0" smtClean="0"/>
                        <a:t>Clinic</a:t>
                      </a:r>
                      <a:endParaRPr lang="en-US" dirty="0"/>
                    </a:p>
                  </a:txBody>
                  <a:tcPr/>
                </a:tc>
                <a:tc>
                  <a:txBody>
                    <a:bodyPr/>
                    <a:lstStyle/>
                    <a:p>
                      <a:r>
                        <a:rPr lang="en-US" dirty="0" smtClean="0"/>
                        <a:t>Clinic</a:t>
                      </a:r>
                      <a:endParaRPr lang="en-US" dirty="0"/>
                    </a:p>
                  </a:txBody>
                  <a:tcPr/>
                </a:tc>
                <a:tc>
                  <a:txBody>
                    <a:bodyPr/>
                    <a:lstStyle/>
                    <a:p>
                      <a:r>
                        <a:rPr lang="en-US" dirty="0" smtClean="0"/>
                        <a:t>Admin</a:t>
                      </a:r>
                      <a:endParaRPr lang="en-US" dirty="0"/>
                    </a:p>
                  </a:txBody>
                  <a:tcPr/>
                </a:tc>
                <a:tc>
                  <a:txBody>
                    <a:bodyPr/>
                    <a:lstStyle/>
                    <a:p>
                      <a:r>
                        <a:rPr lang="en-US" dirty="0" smtClean="0"/>
                        <a:t>Clinic</a:t>
                      </a:r>
                      <a:endParaRPr lang="en-US" dirty="0"/>
                    </a:p>
                  </a:txBody>
                  <a:tcPr/>
                </a:tc>
              </a:tr>
              <a:tr h="370840">
                <a:tc>
                  <a:txBody>
                    <a:bodyPr/>
                    <a:lstStyle/>
                    <a:p>
                      <a:r>
                        <a:rPr lang="en-US" dirty="0" smtClean="0"/>
                        <a:t>Clinic</a:t>
                      </a:r>
                      <a:endParaRPr lang="en-US" dirty="0"/>
                    </a:p>
                  </a:txBody>
                  <a:tcPr/>
                </a:tc>
                <a:tc>
                  <a:txBody>
                    <a:bodyPr/>
                    <a:lstStyle/>
                    <a:p>
                      <a:r>
                        <a:rPr lang="en-US" dirty="0" smtClean="0"/>
                        <a:t>Clinic</a:t>
                      </a:r>
                      <a:endParaRPr lang="en-US" dirty="0"/>
                    </a:p>
                  </a:txBody>
                  <a:tcPr/>
                </a:tc>
                <a:tc>
                  <a:txBody>
                    <a:bodyPr/>
                    <a:lstStyle/>
                    <a:p>
                      <a:r>
                        <a:rPr lang="en-US" dirty="0" smtClean="0"/>
                        <a:t>Admin</a:t>
                      </a:r>
                      <a:endParaRPr lang="en-US" dirty="0"/>
                    </a:p>
                  </a:txBody>
                  <a:tcPr/>
                </a:tc>
                <a:tc>
                  <a:txBody>
                    <a:bodyPr/>
                    <a:lstStyle/>
                    <a:p>
                      <a:r>
                        <a:rPr lang="en-US" dirty="0" smtClean="0"/>
                        <a:t>Admin</a:t>
                      </a:r>
                      <a:endParaRPr lang="en-US" dirty="0"/>
                    </a:p>
                  </a:txBody>
                  <a:tcPr/>
                </a:tc>
                <a:tc>
                  <a:txBody>
                    <a:bodyPr/>
                    <a:lstStyle/>
                    <a:p>
                      <a:r>
                        <a:rPr lang="en-US" dirty="0" smtClean="0"/>
                        <a:t>Clinic</a:t>
                      </a:r>
                      <a:endParaRPr lang="en-US" dirty="0"/>
                    </a:p>
                  </a:txBody>
                  <a:tcPr/>
                </a:tc>
              </a:tr>
            </a:tbl>
          </a:graphicData>
        </a:graphic>
      </p:graphicFrame>
    </p:spTree>
    <p:extLst>
      <p:ext uri="{BB962C8B-B14F-4D97-AF65-F5344CB8AC3E}">
        <p14:creationId xmlns:p14="http://schemas.microsoft.com/office/powerpoint/2010/main" val="2420732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63921" y="2083981"/>
            <a:ext cx="4028079" cy="4774019"/>
          </a:xfrm>
          <a:prstGeom prst="rect">
            <a:avLst/>
          </a:prstGeom>
        </p:spPr>
      </p:pic>
      <p:sp>
        <p:nvSpPr>
          <p:cNvPr id="2" name="Title 1"/>
          <p:cNvSpPr>
            <a:spLocks noGrp="1"/>
          </p:cNvSpPr>
          <p:nvPr>
            <p:ph type="title"/>
          </p:nvPr>
        </p:nvSpPr>
        <p:spPr/>
        <p:txBody>
          <a:bodyPr/>
          <a:lstStyle/>
          <a:p>
            <a:r>
              <a:rPr lang="en-US" dirty="0" smtClean="0"/>
              <a:t>Medical and Pharmacy Residency Interview Process</a:t>
            </a:r>
            <a:endParaRPr lang="en-US" dirty="0"/>
          </a:p>
        </p:txBody>
      </p:sp>
      <p:sp>
        <p:nvSpPr>
          <p:cNvPr id="3" name="Content Placeholder 2"/>
          <p:cNvSpPr>
            <a:spLocks noGrp="1"/>
          </p:cNvSpPr>
          <p:nvPr>
            <p:ph idx="1"/>
          </p:nvPr>
        </p:nvSpPr>
        <p:spPr/>
        <p:txBody>
          <a:bodyPr/>
          <a:lstStyle/>
          <a:p>
            <a:r>
              <a:rPr lang="en-US" dirty="0" smtClean="0"/>
              <a:t>This is where we start setting the expectation</a:t>
            </a:r>
          </a:p>
          <a:p>
            <a:pPr lvl="1"/>
            <a:r>
              <a:rPr lang="en-US" dirty="0" smtClean="0"/>
              <a:t>Applicants meet MD, </a:t>
            </a:r>
            <a:r>
              <a:rPr lang="en-US" dirty="0" err="1"/>
              <a:t>P</a:t>
            </a:r>
            <a:r>
              <a:rPr lang="en-US" dirty="0" err="1" smtClean="0"/>
              <a:t>harmD</a:t>
            </a:r>
            <a:r>
              <a:rPr lang="en-US" dirty="0" smtClean="0"/>
              <a:t>, and BH</a:t>
            </a:r>
          </a:p>
          <a:p>
            <a:pPr lvl="2"/>
            <a:r>
              <a:rPr lang="en-US" dirty="0" smtClean="0"/>
              <a:t>This is for medical and pharmacy residency interviews</a:t>
            </a:r>
          </a:p>
          <a:p>
            <a:pPr marL="914400" lvl="2" indent="0">
              <a:buNone/>
            </a:pPr>
            <a:endParaRPr lang="en-US" dirty="0" smtClean="0"/>
          </a:p>
          <a:p>
            <a:pPr lvl="1"/>
            <a:r>
              <a:rPr lang="en-US" dirty="0" smtClean="0"/>
              <a:t>Setting the expectation of team </a:t>
            </a:r>
            <a:endParaRPr lang="en-US" dirty="0" smtClean="0"/>
          </a:p>
          <a:p>
            <a:pPr marL="457200" lvl="1" indent="0">
              <a:buNone/>
            </a:pPr>
            <a:r>
              <a:rPr lang="en-US" dirty="0"/>
              <a:t> </a:t>
            </a:r>
            <a:r>
              <a:rPr lang="en-US" dirty="0" smtClean="0"/>
              <a:t>   </a:t>
            </a:r>
            <a:r>
              <a:rPr lang="en-US" dirty="0" smtClean="0"/>
              <a:t>based </a:t>
            </a:r>
            <a:r>
              <a:rPr lang="en-US" dirty="0" smtClean="0"/>
              <a:t>care/collaborative work environment</a:t>
            </a:r>
          </a:p>
          <a:p>
            <a:endParaRPr lang="en-US" dirty="0"/>
          </a:p>
          <a:p>
            <a:r>
              <a:rPr lang="en-US" dirty="0" smtClean="0"/>
              <a:t>Standardized questions vs free response </a:t>
            </a:r>
            <a:endParaRPr lang="en-US" dirty="0" smtClean="0"/>
          </a:p>
          <a:p>
            <a:pPr marL="0" indent="0">
              <a:buNone/>
            </a:pPr>
            <a:r>
              <a:rPr lang="en-US" dirty="0"/>
              <a:t> </a:t>
            </a:r>
            <a:r>
              <a:rPr lang="en-US" dirty="0" smtClean="0"/>
              <a:t>  </a:t>
            </a:r>
            <a:r>
              <a:rPr lang="en-US" dirty="0" smtClean="0"/>
              <a:t>interview </a:t>
            </a:r>
            <a:r>
              <a:rPr lang="en-US" dirty="0" smtClean="0"/>
              <a:t>portion</a:t>
            </a:r>
          </a:p>
          <a:p>
            <a:pPr lvl="1"/>
            <a:endParaRPr lang="en-US" dirty="0" smtClean="0"/>
          </a:p>
          <a:p>
            <a:pPr lvl="1"/>
            <a:endParaRPr lang="en-US" dirty="0"/>
          </a:p>
        </p:txBody>
      </p:sp>
    </p:spTree>
    <p:extLst>
      <p:ext uri="{BB962C8B-B14F-4D97-AF65-F5344CB8AC3E}">
        <p14:creationId xmlns:p14="http://schemas.microsoft.com/office/powerpoint/2010/main" val="3694654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Advising and Advisors</a:t>
            </a:r>
            <a:endParaRPr lang="en-US" dirty="0"/>
          </a:p>
        </p:txBody>
      </p:sp>
      <p:sp>
        <p:nvSpPr>
          <p:cNvPr id="3" name="Content Placeholder 2"/>
          <p:cNvSpPr>
            <a:spLocks noGrp="1"/>
          </p:cNvSpPr>
          <p:nvPr>
            <p:ph idx="1"/>
          </p:nvPr>
        </p:nvSpPr>
        <p:spPr>
          <a:xfrm>
            <a:off x="1627632" y="1825624"/>
            <a:ext cx="10564368" cy="5032375"/>
          </a:xfrm>
        </p:spPr>
        <p:txBody>
          <a:bodyPr>
            <a:normAutofit fontScale="92500" lnSpcReduction="10000"/>
          </a:bodyPr>
          <a:lstStyle/>
          <a:p>
            <a:r>
              <a:rPr lang="en-US" dirty="0" smtClean="0"/>
              <a:t>Started with all faculty members, including </a:t>
            </a:r>
            <a:r>
              <a:rPr lang="en-US" dirty="0" err="1" smtClean="0"/>
              <a:t>PharmD</a:t>
            </a:r>
            <a:r>
              <a:rPr lang="en-US" dirty="0" smtClean="0"/>
              <a:t> and BH, as advisors</a:t>
            </a:r>
          </a:p>
          <a:p>
            <a:endParaRPr lang="en-US" dirty="0"/>
          </a:p>
          <a:p>
            <a:r>
              <a:rPr lang="en-US" dirty="0" smtClean="0"/>
              <a:t>Each of us had a resident from each class</a:t>
            </a:r>
          </a:p>
          <a:p>
            <a:pPr marL="0" indent="0">
              <a:buNone/>
            </a:pPr>
            <a:endParaRPr lang="en-US" dirty="0" smtClean="0"/>
          </a:p>
          <a:p>
            <a:r>
              <a:rPr lang="en-US" dirty="0" smtClean="0"/>
              <a:t>Changed to Miguel (PD) advising all 3</a:t>
            </a:r>
            <a:r>
              <a:rPr lang="en-US" baseline="30000" dirty="0" smtClean="0"/>
              <a:t>rd</a:t>
            </a:r>
            <a:r>
              <a:rPr lang="en-US" dirty="0" smtClean="0"/>
              <a:t> years; Steven (</a:t>
            </a:r>
            <a:r>
              <a:rPr lang="en-US" dirty="0" err="1" smtClean="0"/>
              <a:t>PharmD</a:t>
            </a:r>
            <a:r>
              <a:rPr lang="en-US" dirty="0" smtClean="0"/>
              <a:t>) advising all 2</a:t>
            </a:r>
            <a:r>
              <a:rPr lang="en-US" baseline="30000" dirty="0" smtClean="0"/>
              <a:t>nd</a:t>
            </a:r>
            <a:r>
              <a:rPr lang="en-US" dirty="0" smtClean="0"/>
              <a:t> years; Rein (APD) advising all first years</a:t>
            </a:r>
          </a:p>
          <a:p>
            <a:endParaRPr lang="en-US" dirty="0"/>
          </a:p>
          <a:p>
            <a:r>
              <a:rPr lang="en-US" dirty="0" smtClean="0"/>
              <a:t>Erica (BH) advised as needed during times of stress or needed some brief counseling </a:t>
            </a:r>
          </a:p>
          <a:p>
            <a:pPr marL="0" indent="0">
              <a:buNone/>
            </a:pPr>
            <a:endParaRPr lang="en-US" dirty="0" smtClean="0"/>
          </a:p>
          <a:p>
            <a:r>
              <a:rPr lang="en-US" dirty="0" smtClean="0"/>
              <a:t>Residents are completely aware that if they need advising from a particular faculty, we will meet that need</a:t>
            </a:r>
            <a:endParaRPr lang="en-US" dirty="0"/>
          </a:p>
        </p:txBody>
      </p:sp>
    </p:spTree>
    <p:extLst>
      <p:ext uri="{BB962C8B-B14F-4D97-AF65-F5344CB8AC3E}">
        <p14:creationId xmlns:p14="http://schemas.microsoft.com/office/powerpoint/2010/main" val="180901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a:t>
            </a:r>
            <a:endParaRPr lang="en-US" dirty="0"/>
          </a:p>
        </p:txBody>
      </p:sp>
      <p:sp>
        <p:nvSpPr>
          <p:cNvPr id="3" name="Content Placeholder 2"/>
          <p:cNvSpPr>
            <a:spLocks noGrp="1"/>
          </p:cNvSpPr>
          <p:nvPr>
            <p:ph idx="1"/>
          </p:nvPr>
        </p:nvSpPr>
        <p:spPr/>
        <p:txBody>
          <a:bodyPr numCol="2"/>
          <a:lstStyle/>
          <a:p>
            <a:r>
              <a:rPr lang="en-US" dirty="0" smtClean="0"/>
              <a:t>Created lecture </a:t>
            </a:r>
            <a:r>
              <a:rPr lang="en-US" dirty="0" smtClean="0"/>
              <a:t>together</a:t>
            </a:r>
          </a:p>
          <a:p>
            <a:endParaRPr lang="en-US" dirty="0"/>
          </a:p>
          <a:p>
            <a:pPr marL="0" indent="0">
              <a:buNone/>
            </a:pPr>
            <a:endParaRPr lang="en-US" dirty="0" smtClean="0"/>
          </a:p>
          <a:p>
            <a:r>
              <a:rPr lang="en-US" dirty="0" smtClean="0"/>
              <a:t>How is everyone involved </a:t>
            </a:r>
            <a:endParaRPr lang="en-US" dirty="0" smtClean="0"/>
          </a:p>
          <a:p>
            <a:pPr marL="0" indent="0">
              <a:buNone/>
            </a:pPr>
            <a:r>
              <a:rPr lang="en-US" dirty="0"/>
              <a:t> </a:t>
            </a:r>
            <a:r>
              <a:rPr lang="en-US" dirty="0" smtClean="0"/>
              <a:t>  </a:t>
            </a:r>
            <a:r>
              <a:rPr lang="en-US" dirty="0" smtClean="0"/>
              <a:t>in </a:t>
            </a:r>
            <a:r>
              <a:rPr lang="en-US" dirty="0" smtClean="0"/>
              <a:t>professionalism</a:t>
            </a:r>
            <a:r>
              <a:rPr lang="en-US" dirty="0" smtClean="0"/>
              <a:t>?</a:t>
            </a:r>
          </a:p>
          <a:p>
            <a:pPr marL="0" indent="0">
              <a:buNone/>
            </a:pPr>
            <a:endParaRPr lang="en-US" dirty="0"/>
          </a:p>
          <a:p>
            <a:pPr marL="0" indent="0">
              <a:buNone/>
            </a:pPr>
            <a:endParaRPr lang="en-US" dirty="0" smtClean="0"/>
          </a:p>
          <a:p>
            <a:pPr marL="0" indent="0">
              <a:buNone/>
            </a:pPr>
            <a:endParaRPr lang="en-US" dirty="0" smtClean="0"/>
          </a:p>
          <a:p>
            <a:r>
              <a:rPr lang="en-US" dirty="0" smtClean="0"/>
              <a:t>Holding each other </a:t>
            </a:r>
            <a:endParaRPr lang="en-US" dirty="0" smtClean="0"/>
          </a:p>
          <a:p>
            <a:pPr marL="0" indent="0">
              <a:buNone/>
            </a:pPr>
            <a:r>
              <a:rPr lang="en-US" dirty="0"/>
              <a:t> </a:t>
            </a:r>
            <a:r>
              <a:rPr lang="en-US" dirty="0" smtClean="0"/>
              <a:t>  </a:t>
            </a:r>
            <a:r>
              <a:rPr lang="en-US" dirty="0" smtClean="0"/>
              <a:t>accountable</a:t>
            </a:r>
            <a:endParaRPr lang="en-US" dirty="0"/>
          </a:p>
        </p:txBody>
      </p:sp>
      <p:pic>
        <p:nvPicPr>
          <p:cNvPr id="4" name="Picture 3"/>
          <p:cNvPicPr>
            <a:picLocks noChangeAspect="1"/>
          </p:cNvPicPr>
          <p:nvPr/>
        </p:nvPicPr>
        <p:blipFill>
          <a:blip r:embed="rId2"/>
          <a:stretch>
            <a:fillRect/>
          </a:stretch>
        </p:blipFill>
        <p:spPr>
          <a:xfrm>
            <a:off x="5904257" y="2966484"/>
            <a:ext cx="6230201" cy="3806456"/>
          </a:xfrm>
          <a:prstGeom prst="rect">
            <a:avLst/>
          </a:prstGeom>
        </p:spPr>
      </p:pic>
    </p:spTree>
    <p:extLst>
      <p:ext uri="{BB962C8B-B14F-4D97-AF65-F5344CB8AC3E}">
        <p14:creationId xmlns:p14="http://schemas.microsoft.com/office/powerpoint/2010/main" val="1378163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Wellness</a:t>
            </a:r>
            <a:endParaRPr lang="en-US" dirty="0"/>
          </a:p>
        </p:txBody>
      </p:sp>
      <p:sp>
        <p:nvSpPr>
          <p:cNvPr id="3" name="Content Placeholder 2"/>
          <p:cNvSpPr>
            <a:spLocks noGrp="1"/>
          </p:cNvSpPr>
          <p:nvPr>
            <p:ph idx="1"/>
          </p:nvPr>
        </p:nvSpPr>
        <p:spPr/>
        <p:txBody>
          <a:bodyPr/>
          <a:lstStyle/>
          <a:p>
            <a:r>
              <a:rPr lang="en-US" smtClean="0"/>
              <a:t>Quarterly</a:t>
            </a:r>
          </a:p>
          <a:p>
            <a:pPr marL="0" indent="0">
              <a:buNone/>
            </a:pPr>
            <a:endParaRPr lang="en-US" dirty="0" smtClean="0"/>
          </a:p>
          <a:p>
            <a:r>
              <a:rPr lang="en-US" smtClean="0"/>
              <a:t>Idea generation</a:t>
            </a:r>
          </a:p>
          <a:p>
            <a:pPr marL="0" indent="0">
              <a:buNone/>
            </a:pPr>
            <a:endParaRPr lang="en-US" dirty="0" smtClean="0"/>
          </a:p>
          <a:p>
            <a:r>
              <a:rPr lang="en-US" dirty="0" smtClean="0"/>
              <a:t>Taking </a:t>
            </a:r>
            <a:r>
              <a:rPr lang="en-US" smtClean="0"/>
              <a:t>turns leading</a:t>
            </a:r>
          </a:p>
          <a:p>
            <a:pPr marL="0" indent="0">
              <a:buNone/>
            </a:pPr>
            <a:endParaRPr lang="en-US" dirty="0" smtClean="0"/>
          </a:p>
          <a:p>
            <a:r>
              <a:rPr lang="en-US" dirty="0" smtClean="0"/>
              <a:t>Burnout questionnaire </a:t>
            </a:r>
          </a:p>
          <a:p>
            <a:pPr marL="0" indent="0">
              <a:buNone/>
            </a:pP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996211921"/>
              </p:ext>
            </p:extLst>
          </p:nvPr>
        </p:nvGraphicFramePr>
        <p:xfrm>
          <a:off x="7825564" y="2243470"/>
          <a:ext cx="4134930" cy="26301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574432511"/>
              </p:ext>
            </p:extLst>
          </p:nvPr>
        </p:nvGraphicFramePr>
        <p:xfrm>
          <a:off x="5231218" y="4553429"/>
          <a:ext cx="4019108" cy="23045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2971335577"/>
              </p:ext>
            </p:extLst>
          </p:nvPr>
        </p:nvGraphicFramePr>
        <p:xfrm>
          <a:off x="4869712" y="326213"/>
          <a:ext cx="4196316" cy="25285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4729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of Faculty</a:t>
            </a:r>
            <a:endParaRPr lang="en-US" dirty="0"/>
          </a:p>
        </p:txBody>
      </p:sp>
      <p:sp>
        <p:nvSpPr>
          <p:cNvPr id="3" name="Content Placeholder 2"/>
          <p:cNvSpPr>
            <a:spLocks noGrp="1"/>
          </p:cNvSpPr>
          <p:nvPr>
            <p:ph idx="1"/>
          </p:nvPr>
        </p:nvSpPr>
        <p:spPr/>
        <p:txBody>
          <a:bodyPr/>
          <a:lstStyle/>
          <a:p>
            <a:r>
              <a:rPr lang="en-US" dirty="0" smtClean="0"/>
              <a:t>ACGME has started to </a:t>
            </a:r>
            <a:r>
              <a:rPr lang="en-US" smtClean="0"/>
              <a:t>catch up</a:t>
            </a:r>
          </a:p>
          <a:p>
            <a:pPr marL="0" indent="0">
              <a:buNone/>
            </a:pPr>
            <a:endParaRPr lang="en-US" dirty="0" smtClean="0"/>
          </a:p>
          <a:p>
            <a:r>
              <a:rPr lang="en-US" dirty="0" smtClean="0"/>
              <a:t>Advocating within our </a:t>
            </a:r>
            <a:r>
              <a:rPr lang="en-US" smtClean="0"/>
              <a:t>own system</a:t>
            </a:r>
          </a:p>
          <a:p>
            <a:pPr marL="0" indent="0">
              <a:buNone/>
            </a:pPr>
            <a:endParaRPr lang="en-US" dirty="0" smtClean="0"/>
          </a:p>
          <a:p>
            <a:r>
              <a:rPr lang="en-US" dirty="0" smtClean="0"/>
              <a:t>Being recognized as faculty not just on paper but receiving full benefits that come with that role as well </a:t>
            </a:r>
            <a:endParaRPr lang="en-US" dirty="0"/>
          </a:p>
        </p:txBody>
      </p:sp>
    </p:spTree>
    <p:extLst>
      <p:ext uri="{BB962C8B-B14F-4D97-AF65-F5344CB8AC3E}">
        <p14:creationId xmlns:p14="http://schemas.microsoft.com/office/powerpoint/2010/main" val="27831224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 Component</a:t>
            </a:r>
            <a:endParaRPr lang="en-US" dirty="0"/>
          </a:p>
        </p:txBody>
      </p:sp>
      <p:sp>
        <p:nvSpPr>
          <p:cNvPr id="3" name="Content Placeholder 2"/>
          <p:cNvSpPr>
            <a:spLocks noGrp="1"/>
          </p:cNvSpPr>
          <p:nvPr>
            <p:ph idx="1"/>
          </p:nvPr>
        </p:nvSpPr>
        <p:spPr/>
        <p:txBody>
          <a:bodyPr/>
          <a:lstStyle/>
          <a:p>
            <a:r>
              <a:rPr lang="en-US" dirty="0"/>
              <a:t>Group led discussion with core faculty and all residents</a:t>
            </a:r>
          </a:p>
          <a:p>
            <a:pPr marL="0" indent="0">
              <a:buNone/>
            </a:pPr>
            <a:endParaRPr lang="en-US" dirty="0"/>
          </a:p>
          <a:p>
            <a:r>
              <a:rPr lang="en-US" dirty="0"/>
              <a:t>How we “grade professionalism” via new innovations</a:t>
            </a:r>
          </a:p>
          <a:p>
            <a:pPr marL="0" indent="0">
              <a:buNone/>
            </a:pPr>
            <a:endParaRPr lang="en-US" dirty="0"/>
          </a:p>
          <a:p>
            <a:r>
              <a:rPr lang="en-US" dirty="0"/>
              <a:t>Focus on communication and time management</a:t>
            </a:r>
          </a:p>
          <a:p>
            <a:endParaRPr lang="en-US" dirty="0"/>
          </a:p>
          <a:p>
            <a:r>
              <a:rPr lang="en-US" dirty="0"/>
              <a:t>Make it timely and relatable to </a:t>
            </a:r>
            <a:r>
              <a:rPr lang="en-US" dirty="0" smtClean="0"/>
              <a:t>ACGME</a:t>
            </a:r>
            <a:endParaRPr lang="en-US" dirty="0"/>
          </a:p>
        </p:txBody>
      </p:sp>
    </p:spTree>
    <p:extLst>
      <p:ext uri="{BB962C8B-B14F-4D97-AF65-F5344CB8AC3E}">
        <p14:creationId xmlns:p14="http://schemas.microsoft.com/office/powerpoint/2010/main" val="2257761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Interprofessional</a:t>
            </a:r>
            <a:r>
              <a:rPr lang="en-US" dirty="0" smtClean="0"/>
              <a:t> Learning Framework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3604690"/>
              </p:ext>
            </p:extLst>
          </p:nvPr>
        </p:nvGraphicFramePr>
        <p:xfrm>
          <a:off x="1627061" y="1690688"/>
          <a:ext cx="10186987" cy="4749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rot="17821313">
            <a:off x="2362687" y="3457268"/>
            <a:ext cx="5273918" cy="523220"/>
          </a:xfrm>
          <a:prstGeom prst="rect">
            <a:avLst/>
          </a:prstGeom>
          <a:noFill/>
        </p:spPr>
        <p:txBody>
          <a:bodyPr wrap="square" rtlCol="0">
            <a:spAutoFit/>
          </a:bodyPr>
          <a:lstStyle/>
          <a:p>
            <a:r>
              <a:rPr lang="en-US" sz="2800" b="1" dirty="0" smtClean="0"/>
              <a:t>Triple Aim for Population Health</a:t>
            </a:r>
            <a:endParaRPr lang="en-US" sz="2800" b="1" dirty="0"/>
          </a:p>
        </p:txBody>
      </p:sp>
    </p:spTree>
    <p:extLst>
      <p:ext uri="{BB962C8B-B14F-4D97-AF65-F5344CB8AC3E}">
        <p14:creationId xmlns:p14="http://schemas.microsoft.com/office/powerpoint/2010/main" val="189124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10028183"/>
              </p:ext>
            </p:extLst>
          </p:nvPr>
        </p:nvGraphicFramePr>
        <p:xfrm>
          <a:off x="0" y="0"/>
          <a:ext cx="12774930" cy="723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2485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Flags and Professionalism</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308136"/>
            <a:ext cx="8439150" cy="5430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40923" y="2068384"/>
            <a:ext cx="8096250" cy="276225"/>
          </a:xfrm>
          <a:prstGeom prst="rect">
            <a:avLst/>
          </a:prstGeom>
          <a:noFill/>
          <a:ln w="698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95"/>
          </a:p>
        </p:txBody>
      </p:sp>
      <p:sp>
        <p:nvSpPr>
          <p:cNvPr id="6" name="TextBox 5"/>
          <p:cNvSpPr txBox="1"/>
          <p:nvPr/>
        </p:nvSpPr>
        <p:spPr>
          <a:xfrm>
            <a:off x="8801100" y="6600438"/>
            <a:ext cx="3657600" cy="276999"/>
          </a:xfrm>
          <a:prstGeom prst="rect">
            <a:avLst/>
          </a:prstGeom>
          <a:noFill/>
        </p:spPr>
        <p:txBody>
          <a:bodyPr wrap="square" rtlCol="0">
            <a:spAutoFit/>
          </a:bodyPr>
          <a:lstStyle/>
          <a:p>
            <a:r>
              <a:rPr lang="en-US" sz="1200" dirty="0" err="1" smtClean="0"/>
              <a:t>Svystun</a:t>
            </a:r>
            <a:r>
              <a:rPr lang="en-US" sz="1200" dirty="0" smtClean="0"/>
              <a:t> O, Ross S. Family Medicine. 2018 Sept. 50:8.  </a:t>
            </a:r>
            <a:endParaRPr lang="en-US" sz="1200" dirty="0"/>
          </a:p>
        </p:txBody>
      </p:sp>
      <p:sp>
        <p:nvSpPr>
          <p:cNvPr id="7" name="Rectangle 6"/>
          <p:cNvSpPr/>
          <p:nvPr/>
        </p:nvSpPr>
        <p:spPr>
          <a:xfrm>
            <a:off x="1940923" y="2633699"/>
            <a:ext cx="8096250" cy="276225"/>
          </a:xfrm>
          <a:prstGeom prst="rect">
            <a:avLst/>
          </a:prstGeom>
          <a:noFill/>
          <a:ln w="698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95"/>
          </a:p>
        </p:txBody>
      </p:sp>
    </p:spTree>
    <p:extLst>
      <p:ext uri="{BB962C8B-B14F-4D97-AF65-F5344CB8AC3E}">
        <p14:creationId xmlns:p14="http://schemas.microsoft.com/office/powerpoint/2010/main" val="376292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5D6E29-E494-2B44-9F38-32DE23E60F8E}"/>
              </a:ext>
            </a:extLst>
          </p:cNvPr>
          <p:cNvSpPr>
            <a:spLocks noGrp="1"/>
          </p:cNvSpPr>
          <p:nvPr>
            <p:ph type="ctrTitle"/>
          </p:nvPr>
        </p:nvSpPr>
        <p:spPr>
          <a:xfrm>
            <a:off x="0" y="3554376"/>
            <a:ext cx="10615961" cy="1646302"/>
          </a:xfrm>
        </p:spPr>
        <p:txBody>
          <a:bodyPr>
            <a:normAutofit/>
          </a:bodyPr>
          <a:lstStyle/>
          <a:p>
            <a:r>
              <a:rPr lang="en-US" sz="3400" b="1" dirty="0" smtClean="0"/>
              <a:t>Integrating Multidisciplinary Teams into Daily Practice</a:t>
            </a:r>
            <a:endParaRPr lang="en-US" sz="3400" b="1" dirty="0"/>
          </a:p>
        </p:txBody>
      </p:sp>
      <p:sp>
        <p:nvSpPr>
          <p:cNvPr id="3" name="TextBox 2"/>
          <p:cNvSpPr txBox="1"/>
          <p:nvPr/>
        </p:nvSpPr>
        <p:spPr>
          <a:xfrm>
            <a:off x="1159727" y="5620215"/>
            <a:ext cx="8095785" cy="369332"/>
          </a:xfrm>
          <a:prstGeom prst="rect">
            <a:avLst/>
          </a:prstGeom>
          <a:noFill/>
        </p:spPr>
        <p:txBody>
          <a:bodyPr wrap="square" rtlCol="0">
            <a:spAutoFit/>
          </a:bodyPr>
          <a:lstStyle/>
          <a:p>
            <a:r>
              <a:rPr lang="en-US" dirty="0" smtClean="0"/>
              <a:t>Steven Elrod, </a:t>
            </a:r>
            <a:r>
              <a:rPr lang="en-US" dirty="0" err="1" smtClean="0"/>
              <a:t>PharmD</a:t>
            </a:r>
            <a:r>
              <a:rPr lang="en-US" dirty="0" smtClean="0"/>
              <a:t>, BCACP; J. Miguel Lee, MD; Erica Dennehy MSW, LICSW</a:t>
            </a:r>
            <a:r>
              <a:rPr lang="en-US" smtClean="0"/>
              <a:t>, SUDP</a:t>
            </a:r>
            <a:endParaRPr lang="en-US" dirty="0"/>
          </a:p>
        </p:txBody>
      </p:sp>
    </p:spTree>
    <p:extLst>
      <p:ext uri="{BB962C8B-B14F-4D97-AF65-F5344CB8AC3E}">
        <p14:creationId xmlns:p14="http://schemas.microsoft.com/office/powerpoint/2010/main" val="2339551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365125"/>
            <a:ext cx="10860911" cy="1325563"/>
          </a:xfrm>
        </p:spPr>
        <p:txBody>
          <a:bodyPr/>
          <a:lstStyle/>
          <a:p>
            <a:r>
              <a:rPr lang="en-US" dirty="0" smtClean="0"/>
              <a:t>Medical School </a:t>
            </a:r>
            <a:r>
              <a:rPr lang="en-US" dirty="0" err="1" smtClean="0"/>
              <a:t>Interprofessional</a:t>
            </a:r>
            <a:r>
              <a:rPr lang="en-US" dirty="0" smtClean="0"/>
              <a:t> Education</a:t>
            </a:r>
            <a:endParaRPr lang="en-US" dirty="0"/>
          </a:p>
        </p:txBody>
      </p:sp>
      <p:pic>
        <p:nvPicPr>
          <p:cNvPr id="4" name="Picture 3"/>
          <p:cNvPicPr>
            <a:picLocks noChangeAspect="1"/>
          </p:cNvPicPr>
          <p:nvPr/>
        </p:nvPicPr>
        <p:blipFill>
          <a:blip r:embed="rId3"/>
          <a:stretch>
            <a:fillRect/>
          </a:stretch>
        </p:blipFill>
        <p:spPr>
          <a:xfrm>
            <a:off x="1524000" y="2087047"/>
            <a:ext cx="9144000" cy="4397916"/>
          </a:xfrm>
          <a:prstGeom prst="rect">
            <a:avLst/>
          </a:prstGeom>
        </p:spPr>
      </p:pic>
      <p:sp>
        <p:nvSpPr>
          <p:cNvPr id="5" name="TextBox 4"/>
          <p:cNvSpPr txBox="1"/>
          <p:nvPr/>
        </p:nvSpPr>
        <p:spPr>
          <a:xfrm>
            <a:off x="8695422" y="6581001"/>
            <a:ext cx="3631617" cy="276999"/>
          </a:xfrm>
          <a:prstGeom prst="rect">
            <a:avLst/>
          </a:prstGeom>
          <a:noFill/>
        </p:spPr>
        <p:txBody>
          <a:bodyPr wrap="square" rtlCol="0">
            <a:spAutoFit/>
          </a:bodyPr>
          <a:lstStyle/>
          <a:p>
            <a:r>
              <a:rPr lang="en-US" sz="1200" dirty="0"/>
              <a:t>West, C et al. J </a:t>
            </a:r>
            <a:r>
              <a:rPr lang="en-US" sz="1200" dirty="0" err="1"/>
              <a:t>Interprof</a:t>
            </a:r>
            <a:r>
              <a:rPr lang="en-US" sz="1200" dirty="0"/>
              <a:t> </a:t>
            </a:r>
            <a:r>
              <a:rPr lang="en-US" sz="1200" dirty="0" err="1"/>
              <a:t>Educ</a:t>
            </a:r>
            <a:r>
              <a:rPr lang="en-US" sz="1200" dirty="0"/>
              <a:t> </a:t>
            </a:r>
            <a:r>
              <a:rPr lang="en-US" sz="1200" dirty="0" err="1"/>
              <a:t>Pract</a:t>
            </a:r>
            <a:r>
              <a:rPr lang="en-US" sz="1200" dirty="0"/>
              <a:t> 2016 Sept; 4:41-49</a:t>
            </a:r>
          </a:p>
        </p:txBody>
      </p:sp>
    </p:spTree>
    <p:extLst>
      <p:ext uri="{BB962C8B-B14F-4D97-AF65-F5344CB8AC3E}">
        <p14:creationId xmlns:p14="http://schemas.microsoft.com/office/powerpoint/2010/main" val="2648411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School </a:t>
            </a:r>
            <a:r>
              <a:rPr lang="en-US" dirty="0" err="1" smtClean="0"/>
              <a:t>Interprofessional</a:t>
            </a:r>
            <a:r>
              <a:rPr lang="en-US" dirty="0" smtClean="0"/>
              <a:t> Education</a:t>
            </a:r>
            <a:endParaRPr lang="en-US" dirty="0"/>
          </a:p>
        </p:txBody>
      </p:sp>
      <p:pic>
        <p:nvPicPr>
          <p:cNvPr id="4" name="Picture 3"/>
          <p:cNvPicPr>
            <a:picLocks noChangeAspect="1"/>
          </p:cNvPicPr>
          <p:nvPr/>
        </p:nvPicPr>
        <p:blipFill>
          <a:blip r:embed="rId3"/>
          <a:stretch>
            <a:fillRect/>
          </a:stretch>
        </p:blipFill>
        <p:spPr>
          <a:xfrm>
            <a:off x="3004031" y="1690689"/>
            <a:ext cx="7918518" cy="4970272"/>
          </a:xfrm>
          <a:prstGeom prst="rect">
            <a:avLst/>
          </a:prstGeom>
        </p:spPr>
      </p:pic>
      <p:sp>
        <p:nvSpPr>
          <p:cNvPr id="5" name="TextBox 4"/>
          <p:cNvSpPr txBox="1"/>
          <p:nvPr/>
        </p:nvSpPr>
        <p:spPr>
          <a:xfrm>
            <a:off x="8695422" y="6581001"/>
            <a:ext cx="3631617" cy="276999"/>
          </a:xfrm>
          <a:prstGeom prst="rect">
            <a:avLst/>
          </a:prstGeom>
          <a:noFill/>
        </p:spPr>
        <p:txBody>
          <a:bodyPr wrap="square" rtlCol="0">
            <a:spAutoFit/>
          </a:bodyPr>
          <a:lstStyle/>
          <a:p>
            <a:r>
              <a:rPr lang="en-US" sz="1200" dirty="0"/>
              <a:t>West, C et al. J </a:t>
            </a:r>
            <a:r>
              <a:rPr lang="en-US" sz="1200" dirty="0" err="1"/>
              <a:t>Interprof</a:t>
            </a:r>
            <a:r>
              <a:rPr lang="en-US" sz="1200" dirty="0"/>
              <a:t> </a:t>
            </a:r>
            <a:r>
              <a:rPr lang="en-US" sz="1200" dirty="0" err="1"/>
              <a:t>Educ</a:t>
            </a:r>
            <a:r>
              <a:rPr lang="en-US" sz="1200" dirty="0"/>
              <a:t> </a:t>
            </a:r>
            <a:r>
              <a:rPr lang="en-US" sz="1200" dirty="0" err="1"/>
              <a:t>Pract</a:t>
            </a:r>
            <a:r>
              <a:rPr lang="en-US" sz="1200" dirty="0"/>
              <a:t> 2016 Sept; 4:41-49</a:t>
            </a:r>
          </a:p>
        </p:txBody>
      </p:sp>
      <p:sp>
        <p:nvSpPr>
          <p:cNvPr id="6" name="Rectangle 5"/>
          <p:cNvSpPr/>
          <p:nvPr/>
        </p:nvSpPr>
        <p:spPr>
          <a:xfrm>
            <a:off x="3004030" y="3242768"/>
            <a:ext cx="7031221" cy="284206"/>
          </a:xfrm>
          <a:prstGeom prst="rect">
            <a:avLst/>
          </a:prstGeom>
          <a:noFill/>
          <a:ln w="1111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004032" y="5266360"/>
            <a:ext cx="7031220" cy="284206"/>
          </a:xfrm>
          <a:prstGeom prst="rect">
            <a:avLst/>
          </a:prstGeom>
          <a:noFill/>
          <a:ln w="1111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004031" y="5785149"/>
            <a:ext cx="7031220" cy="284206"/>
          </a:xfrm>
          <a:prstGeom prst="rect">
            <a:avLst/>
          </a:prstGeom>
          <a:noFill/>
          <a:ln w="1111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78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96595" y="1200150"/>
            <a:ext cx="7462838" cy="5294413"/>
          </a:xfrm>
          <a:prstGeom prst="rect">
            <a:avLst/>
          </a:prstGeom>
        </p:spPr>
      </p:pic>
      <p:pic>
        <p:nvPicPr>
          <p:cNvPr id="5" name="Picture 4"/>
          <p:cNvPicPr>
            <a:picLocks noChangeAspect="1"/>
          </p:cNvPicPr>
          <p:nvPr/>
        </p:nvPicPr>
        <p:blipFill>
          <a:blip r:embed="rId3"/>
          <a:stretch>
            <a:fillRect/>
          </a:stretch>
        </p:blipFill>
        <p:spPr>
          <a:xfrm>
            <a:off x="3184726" y="648393"/>
            <a:ext cx="6886575" cy="285750"/>
          </a:xfrm>
          <a:prstGeom prst="rect">
            <a:avLst/>
          </a:prstGeom>
        </p:spPr>
      </p:pic>
      <p:sp>
        <p:nvSpPr>
          <p:cNvPr id="6" name="Right Arrow 5"/>
          <p:cNvSpPr/>
          <p:nvPr/>
        </p:nvSpPr>
        <p:spPr>
          <a:xfrm>
            <a:off x="1695450" y="2001138"/>
            <a:ext cx="957262" cy="3857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1695450" y="3240816"/>
            <a:ext cx="957262" cy="3857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1695450" y="4866258"/>
            <a:ext cx="957262" cy="3857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139932" y="6581001"/>
            <a:ext cx="5915025" cy="276999"/>
          </a:xfrm>
          <a:prstGeom prst="rect">
            <a:avLst/>
          </a:prstGeom>
          <a:noFill/>
        </p:spPr>
        <p:txBody>
          <a:bodyPr wrap="square" rtlCol="0">
            <a:spAutoFit/>
          </a:bodyPr>
          <a:lstStyle/>
          <a:p>
            <a:r>
              <a:rPr lang="en-US" sz="1200" dirty="0" err="1"/>
              <a:t>Parsell</a:t>
            </a:r>
            <a:r>
              <a:rPr lang="en-US" sz="1200" dirty="0"/>
              <a:t>, G and Bligh J. Medical Education, 1999. 33(2), 95-100J</a:t>
            </a:r>
          </a:p>
        </p:txBody>
      </p:sp>
    </p:spTree>
    <p:extLst>
      <p:ext uri="{BB962C8B-B14F-4D97-AF65-F5344CB8AC3E}">
        <p14:creationId xmlns:p14="http://schemas.microsoft.com/office/powerpoint/2010/main" val="272028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64241" y="2299651"/>
            <a:ext cx="8403784" cy="3956858"/>
          </a:xfrm>
          <a:prstGeom prst="rect">
            <a:avLst/>
          </a:prstGeom>
        </p:spPr>
      </p:pic>
      <p:sp>
        <p:nvSpPr>
          <p:cNvPr id="5" name="Title 1"/>
          <p:cNvSpPr>
            <a:spLocks noGrp="1"/>
          </p:cNvSpPr>
          <p:nvPr>
            <p:ph type="title"/>
          </p:nvPr>
        </p:nvSpPr>
        <p:spPr>
          <a:xfrm>
            <a:off x="1981200" y="944047"/>
            <a:ext cx="9224356" cy="1143000"/>
          </a:xfrm>
        </p:spPr>
        <p:txBody>
          <a:bodyPr>
            <a:normAutofit fontScale="90000"/>
          </a:bodyPr>
          <a:lstStyle/>
          <a:p>
            <a:r>
              <a:rPr lang="en-US" dirty="0" smtClean="0"/>
              <a:t>Perception of </a:t>
            </a:r>
            <a:r>
              <a:rPr lang="en-US" dirty="0" err="1" smtClean="0"/>
              <a:t>Interprofessional</a:t>
            </a:r>
            <a:r>
              <a:rPr lang="en-US" dirty="0" smtClean="0"/>
              <a:t> Education</a:t>
            </a:r>
            <a:endParaRPr lang="en-US" dirty="0"/>
          </a:p>
        </p:txBody>
      </p:sp>
      <p:sp>
        <p:nvSpPr>
          <p:cNvPr id="6" name="TextBox 5"/>
          <p:cNvSpPr txBox="1"/>
          <p:nvPr/>
        </p:nvSpPr>
        <p:spPr>
          <a:xfrm>
            <a:off x="8657576" y="6581001"/>
            <a:ext cx="3850308" cy="276999"/>
          </a:xfrm>
          <a:prstGeom prst="rect">
            <a:avLst/>
          </a:prstGeom>
          <a:noFill/>
        </p:spPr>
        <p:txBody>
          <a:bodyPr wrap="square" rtlCol="0">
            <a:spAutoFit/>
          </a:bodyPr>
          <a:lstStyle/>
          <a:p>
            <a:r>
              <a:rPr lang="en-US" sz="1200" dirty="0" err="1"/>
              <a:t>Visser</a:t>
            </a:r>
            <a:r>
              <a:rPr lang="en-US" sz="1200" dirty="0"/>
              <a:t> C, et al BMC Medical Education (2017) 17:77</a:t>
            </a:r>
          </a:p>
        </p:txBody>
      </p:sp>
    </p:spTree>
    <p:extLst>
      <p:ext uri="{BB962C8B-B14F-4D97-AF65-F5344CB8AC3E}">
        <p14:creationId xmlns:p14="http://schemas.microsoft.com/office/powerpoint/2010/main" val="167809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 of </a:t>
            </a:r>
            <a:r>
              <a:rPr lang="en-US" dirty="0" err="1" smtClean="0"/>
              <a:t>Interprofessional</a:t>
            </a:r>
            <a:r>
              <a:rPr lang="en-US" dirty="0" smtClean="0"/>
              <a:t> Education</a:t>
            </a:r>
            <a:endParaRPr lang="en-US" dirty="0"/>
          </a:p>
        </p:txBody>
      </p:sp>
      <p:sp>
        <p:nvSpPr>
          <p:cNvPr id="3" name="Content Placeholder 2"/>
          <p:cNvSpPr>
            <a:spLocks noGrp="1"/>
          </p:cNvSpPr>
          <p:nvPr>
            <p:ph idx="1"/>
          </p:nvPr>
        </p:nvSpPr>
        <p:spPr/>
        <p:txBody>
          <a:bodyPr/>
          <a:lstStyle/>
          <a:p>
            <a:r>
              <a:rPr lang="en-US" dirty="0"/>
              <a:t>Readiness</a:t>
            </a:r>
          </a:p>
          <a:p>
            <a:pPr lvl="1"/>
            <a:r>
              <a:rPr lang="en-US" dirty="0"/>
              <a:t>Interaction based</a:t>
            </a:r>
          </a:p>
          <a:p>
            <a:r>
              <a:rPr lang="en-US" dirty="0"/>
              <a:t>Facilitators</a:t>
            </a:r>
          </a:p>
          <a:p>
            <a:pPr lvl="1"/>
            <a:r>
              <a:rPr lang="en-US" dirty="0"/>
              <a:t>Acquainted and work experience</a:t>
            </a:r>
          </a:p>
          <a:p>
            <a:r>
              <a:rPr lang="en-US" dirty="0"/>
              <a:t>Barriers</a:t>
            </a:r>
          </a:p>
          <a:p>
            <a:pPr lvl="1"/>
            <a:r>
              <a:rPr lang="en-US" dirty="0"/>
              <a:t>Miscommunication and </a:t>
            </a:r>
            <a:endParaRPr lang="en-US" dirty="0" smtClean="0"/>
          </a:p>
          <a:p>
            <a:pPr marL="457200" lvl="1" indent="0">
              <a:buNone/>
            </a:pPr>
            <a:r>
              <a:rPr lang="en-US" dirty="0"/>
              <a:t> </a:t>
            </a:r>
            <a:r>
              <a:rPr lang="en-US" dirty="0" smtClean="0"/>
              <a:t>  gaps </a:t>
            </a:r>
            <a:r>
              <a:rPr lang="en-US" dirty="0"/>
              <a:t>in role </a:t>
            </a:r>
            <a:r>
              <a:rPr lang="en-US" dirty="0" smtClean="0"/>
              <a:t>perception</a:t>
            </a:r>
            <a:endParaRPr lang="en-US" dirty="0"/>
          </a:p>
        </p:txBody>
      </p:sp>
      <p:pic>
        <p:nvPicPr>
          <p:cNvPr id="5" name="Picture 4"/>
          <p:cNvPicPr>
            <a:picLocks noChangeAspect="1"/>
          </p:cNvPicPr>
          <p:nvPr/>
        </p:nvPicPr>
        <p:blipFill>
          <a:blip r:embed="rId2"/>
          <a:stretch>
            <a:fillRect/>
          </a:stretch>
        </p:blipFill>
        <p:spPr>
          <a:xfrm>
            <a:off x="6457950" y="1825625"/>
            <a:ext cx="5734050" cy="2699834"/>
          </a:xfrm>
          <a:prstGeom prst="rect">
            <a:avLst/>
          </a:prstGeom>
        </p:spPr>
      </p:pic>
      <p:sp>
        <p:nvSpPr>
          <p:cNvPr id="6" name="Right Arrow 5"/>
          <p:cNvSpPr/>
          <p:nvPr/>
        </p:nvSpPr>
        <p:spPr>
          <a:xfrm>
            <a:off x="6907722" y="4135597"/>
            <a:ext cx="1257300" cy="12858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8165022" y="2700480"/>
            <a:ext cx="765055" cy="5200"/>
          </a:xfrm>
          <a:prstGeom prst="line">
            <a:avLst/>
          </a:prstGeom>
          <a:ln w="92075">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902364" y="6550243"/>
            <a:ext cx="5529262" cy="276999"/>
          </a:xfrm>
          <a:prstGeom prst="rect">
            <a:avLst/>
          </a:prstGeom>
          <a:noFill/>
        </p:spPr>
        <p:txBody>
          <a:bodyPr wrap="square" rtlCol="0">
            <a:spAutoFit/>
          </a:bodyPr>
          <a:lstStyle/>
          <a:p>
            <a:r>
              <a:rPr lang="en-US" sz="1200" dirty="0" err="1"/>
              <a:t>Visser</a:t>
            </a:r>
            <a:r>
              <a:rPr lang="en-US" sz="1200" dirty="0"/>
              <a:t> C, et al BMC Medical Education (2017) 17:77</a:t>
            </a:r>
          </a:p>
        </p:txBody>
      </p:sp>
    </p:spTree>
    <p:extLst>
      <p:ext uri="{BB962C8B-B14F-4D97-AF65-F5344CB8AC3E}">
        <p14:creationId xmlns:p14="http://schemas.microsoft.com/office/powerpoint/2010/main" val="4356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62113" y="590550"/>
            <a:ext cx="8867775" cy="5676900"/>
          </a:xfrm>
          <a:prstGeom prst="rect">
            <a:avLst/>
          </a:prstGeom>
        </p:spPr>
      </p:pic>
      <p:sp>
        <p:nvSpPr>
          <p:cNvPr id="5" name="Rectangle 4"/>
          <p:cNvSpPr/>
          <p:nvPr/>
        </p:nvSpPr>
        <p:spPr>
          <a:xfrm>
            <a:off x="5712941" y="1085850"/>
            <a:ext cx="2883373" cy="5181600"/>
          </a:xfrm>
          <a:prstGeom prst="rect">
            <a:avLst/>
          </a:prstGeom>
          <a:noFill/>
          <a:ln w="1111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863013" y="6581001"/>
            <a:ext cx="5529262" cy="276999"/>
          </a:xfrm>
          <a:prstGeom prst="rect">
            <a:avLst/>
          </a:prstGeom>
          <a:noFill/>
        </p:spPr>
        <p:txBody>
          <a:bodyPr wrap="square" rtlCol="0">
            <a:spAutoFit/>
          </a:bodyPr>
          <a:lstStyle/>
          <a:p>
            <a:r>
              <a:rPr lang="en-US" sz="1200" dirty="0" err="1"/>
              <a:t>Visser</a:t>
            </a:r>
            <a:r>
              <a:rPr lang="en-US" sz="1200" dirty="0"/>
              <a:t> C, et al BMC Medical Education (2017) 17:77</a:t>
            </a:r>
          </a:p>
        </p:txBody>
      </p:sp>
    </p:spTree>
    <p:extLst>
      <p:ext uri="{BB962C8B-B14F-4D97-AF65-F5344CB8AC3E}">
        <p14:creationId xmlns:p14="http://schemas.microsoft.com/office/powerpoint/2010/main" val="161725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1303</TotalTime>
  <Words>1987</Words>
  <Application>Microsoft Office PowerPoint</Application>
  <PresentationFormat>Widescreen</PresentationFormat>
  <Paragraphs>400</Paragraphs>
  <Slides>32</Slides>
  <Notes>17</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Wingdings</vt:lpstr>
      <vt:lpstr>Office Theme</vt:lpstr>
      <vt:lpstr>Integrating Multidisciplinary Teams into Daily Practice</vt:lpstr>
      <vt:lpstr>Objectives</vt:lpstr>
      <vt:lpstr>Interprofessional Learning Framework</vt:lpstr>
      <vt:lpstr>Medical School Interprofessional Education</vt:lpstr>
      <vt:lpstr>Medical School Interprofessional Education</vt:lpstr>
      <vt:lpstr>PowerPoint Presentation</vt:lpstr>
      <vt:lpstr>Perception of Interprofessional Education</vt:lpstr>
      <vt:lpstr>Perception of Interprofessional Education</vt:lpstr>
      <vt:lpstr>PowerPoint Presentation</vt:lpstr>
      <vt:lpstr>Culture.        Process.        Individual.</vt:lpstr>
      <vt:lpstr>Where We Started</vt:lpstr>
      <vt:lpstr>Where We Are Now</vt:lpstr>
      <vt:lpstr>What We Learned</vt:lpstr>
      <vt:lpstr>Timeline of Interprofessional Education</vt:lpstr>
      <vt:lpstr>Ways to Involve Pharm and BH Faculty</vt:lpstr>
      <vt:lpstr>Resident Self Identified Needs</vt:lpstr>
      <vt:lpstr>PowerPoint Presentation</vt:lpstr>
      <vt:lpstr>Individual Curriculum Topics</vt:lpstr>
      <vt:lpstr>Brain Storm on Topics of Collaboration</vt:lpstr>
      <vt:lpstr>Our Didactic Schedule</vt:lpstr>
      <vt:lpstr>Our Didactic Schedule</vt:lpstr>
      <vt:lpstr>Team Based Care</vt:lpstr>
      <vt:lpstr>Our Schedules</vt:lpstr>
      <vt:lpstr>Medical and Pharmacy Residency Interview Process</vt:lpstr>
      <vt:lpstr>Advising and Advisors</vt:lpstr>
      <vt:lpstr>Professionalism</vt:lpstr>
      <vt:lpstr>Wellness</vt:lpstr>
      <vt:lpstr>Creation of Faculty</vt:lpstr>
      <vt:lpstr>Professionalism Component</vt:lpstr>
      <vt:lpstr>PowerPoint Presentation</vt:lpstr>
      <vt:lpstr>Flags and Professionalism</vt:lpstr>
      <vt:lpstr>Integrating Multidisciplinary Teams into Daily Practice</vt:lpstr>
    </vt:vector>
  </TitlesOfParts>
  <Company>Providence Health &amp; Servicesl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Elrod, Steven A</dc:creator>
  <cp:lastModifiedBy>Elrod, Steven A</cp:lastModifiedBy>
  <cp:revision>255</cp:revision>
  <dcterms:created xsi:type="dcterms:W3CDTF">2019-03-04T23:39:06Z</dcterms:created>
  <dcterms:modified xsi:type="dcterms:W3CDTF">2020-02-05T00:49:33Z</dcterms:modified>
</cp:coreProperties>
</file>