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</p:sldMasterIdLst>
  <p:notesMasterIdLst>
    <p:notesMasterId r:id="rId30"/>
  </p:notesMasterIdLst>
  <p:sldIdLst>
    <p:sldId id="470" r:id="rId3"/>
    <p:sldId id="537" r:id="rId4"/>
    <p:sldId id="474" r:id="rId5"/>
    <p:sldId id="534" r:id="rId6"/>
    <p:sldId id="536" r:id="rId7"/>
    <p:sldId id="535" r:id="rId8"/>
    <p:sldId id="547" r:id="rId9"/>
    <p:sldId id="543" r:id="rId10"/>
    <p:sldId id="533" r:id="rId11"/>
    <p:sldId id="531" r:id="rId12"/>
    <p:sldId id="532" r:id="rId13"/>
    <p:sldId id="544" r:id="rId14"/>
    <p:sldId id="539" r:id="rId15"/>
    <p:sldId id="542" r:id="rId16"/>
    <p:sldId id="540" r:id="rId17"/>
    <p:sldId id="520" r:id="rId18"/>
    <p:sldId id="546" r:id="rId19"/>
    <p:sldId id="521" r:id="rId20"/>
    <p:sldId id="522" r:id="rId21"/>
    <p:sldId id="523" r:id="rId22"/>
    <p:sldId id="524" r:id="rId23"/>
    <p:sldId id="527" r:id="rId24"/>
    <p:sldId id="528" r:id="rId25"/>
    <p:sldId id="529" r:id="rId26"/>
    <p:sldId id="530" r:id="rId27"/>
    <p:sldId id="526" r:id="rId28"/>
    <p:sldId id="51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ng, Ann C" initials="LA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F9"/>
    <a:srgbClr val="EEF3AD"/>
    <a:srgbClr val="D2C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73" autoAdjust="0"/>
  </p:normalViewPr>
  <p:slideViewPr>
    <p:cSldViewPr>
      <p:cViewPr>
        <p:scale>
          <a:sx n="75" d="100"/>
          <a:sy n="75" d="100"/>
        </p:scale>
        <p:origin x="-3522" y="-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14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73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8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ED2A4B-7D70-4BF6-AD6C-8745F7370C66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AAEA5B-1DB6-4753-A1A5-1142FAE6A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31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CABEF-CCD2-4767-AB83-C67ED7E7D3C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CABEF-CCD2-4767-AB83-C67ED7E7D3C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CABEF-CCD2-4767-AB83-C67ED7E7D3C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43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41F05-D4A4-4FCE-90B9-A63C22441D79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baseline="0">
                <a:solidFill>
                  <a:schemeClr val="bg2">
                    <a:lumMod val="50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1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EF3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8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F3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4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F3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9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752600" cy="850900"/>
          </a:xfrm>
          <a:prstGeom prst="rect">
            <a:avLst/>
          </a:prstGeom>
          <a:gradFill>
            <a:gsLst>
              <a:gs pos="0">
                <a:srgbClr val="E6DCAC"/>
              </a:gs>
              <a:gs pos="0">
                <a:srgbClr val="E6D78A"/>
              </a:gs>
              <a:gs pos="0">
                <a:srgbClr val="C7AC4C"/>
              </a:gs>
              <a:gs pos="85000">
                <a:srgbClr val="E6D78A"/>
              </a:gs>
              <a:gs pos="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71104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850900"/>
            <a:ext cx="9144000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371600" y="3886200"/>
            <a:ext cx="6400800" cy="1828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19400" y="6359525"/>
            <a:ext cx="3581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www.uwpalliativecarecenter.com</a:t>
            </a:r>
          </a:p>
        </p:txBody>
      </p:sp>
    </p:spTree>
    <p:extLst>
      <p:ext uri="{BB962C8B-B14F-4D97-AF65-F5344CB8AC3E}">
        <p14:creationId xmlns:p14="http://schemas.microsoft.com/office/powerpoint/2010/main" val="256897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6477000"/>
            <a:ext cx="3326892" cy="3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EF3A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2C88A"/>
        </a:buClr>
        <a:buFont typeface="Arial" pitchFamily="34" charset="0"/>
        <a:buChar char="•"/>
        <a:defRPr sz="3600" b="1" kern="1200">
          <a:solidFill>
            <a:schemeClr val="accent4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2C88A"/>
        </a:buClr>
        <a:buFont typeface="Arial" pitchFamily="34" charset="0"/>
        <a:buChar char="–"/>
        <a:defRPr sz="3200" b="1" kern="1200">
          <a:solidFill>
            <a:schemeClr val="accent4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D2C88A"/>
        </a:buClr>
        <a:buFont typeface="Arial" pitchFamily="34" charset="0"/>
        <a:buChar char="•"/>
        <a:defRPr sz="2800" b="1" kern="1200">
          <a:solidFill>
            <a:schemeClr val="accent4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D2C88A"/>
        </a:buClr>
        <a:buFont typeface="Arial" pitchFamily="34" charset="0"/>
        <a:buChar char="–"/>
        <a:defRPr sz="2400" b="1" kern="1200">
          <a:solidFill>
            <a:schemeClr val="accent4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accent4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534400" cy="2286000"/>
          </a:xfrm>
        </p:spPr>
        <p:txBody>
          <a:bodyPr anchor="ctr"/>
          <a:lstStyle/>
          <a:p>
            <a:r>
              <a:rPr lang="en-US" sz="5000" dirty="0" smtClean="0"/>
              <a:t>Writing a Grant: </a:t>
            </a:r>
            <a:br>
              <a:rPr lang="en-US" sz="5000" dirty="0" smtClean="0"/>
            </a:br>
            <a:r>
              <a:rPr lang="en-US" sz="5000" dirty="0" smtClean="0"/>
              <a:t>Focus on Mentored Awards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800" y="3657600"/>
            <a:ext cx="51816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J. Randall Curtis, MD, MPH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Professor of Medicine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University of Washington, Seattle, WA USA</a:t>
            </a:r>
          </a:p>
          <a:p>
            <a:pPr>
              <a:lnSpc>
                <a:spcPct val="90000"/>
              </a:lnSpc>
            </a:pPr>
            <a:r>
              <a:rPr lang="en-US" sz="2800" b="1" u="sng" dirty="0" smtClean="0"/>
              <a:t>jrc@uw.edu</a:t>
            </a:r>
            <a:endParaRPr lang="en-US" sz="2800" b="1" u="sng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3399" y="3314278"/>
            <a:ext cx="4076988" cy="2934122"/>
            <a:chOff x="186" y="144"/>
            <a:chExt cx="2692" cy="2035"/>
          </a:xfrm>
        </p:grpSpPr>
        <p:pic>
          <p:nvPicPr>
            <p:cNvPr id="5" name="Picture 7" descr="VA hospital beveled edges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1842" y="638"/>
              <a:ext cx="1036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498" y="1511"/>
              <a:ext cx="449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>
                  <a:solidFill>
                    <a:srgbClr val="66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UWMC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349" y="144"/>
              <a:ext cx="35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>
                  <a:solidFill>
                    <a:srgbClr val="66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HMC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187" y="1312"/>
              <a:ext cx="416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>
                  <a:solidFill>
                    <a:srgbClr val="66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VAMC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449" y="1987"/>
              <a:ext cx="478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>
                  <a:solidFill>
                    <a:srgbClr val="66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FHCRC</a:t>
              </a:r>
            </a:p>
          </p:txBody>
        </p:sp>
        <p:pic>
          <p:nvPicPr>
            <p:cNvPr id="10" name="Picture 12" descr="hmc photo beveled edges 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4" y="320"/>
              <a:ext cx="647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UW HS Aerial 2 beveled edges 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6" y="864"/>
              <a:ext cx="100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Hutch + Rainier beveled edges 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4" y="1338"/>
              <a:ext cx="100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477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Timeline for Writing a Grant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52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6412468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Inouye, Annals Intern Med 2005; 142:274-282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Grant deadline to NIH is always at least a week later than the REAL deadline for you!</a:t>
            </a:r>
          </a:p>
          <a:p>
            <a:pPr lvl="1"/>
            <a:r>
              <a:rPr lang="en-US" dirty="0" smtClean="0"/>
              <a:t>UW internal review process</a:t>
            </a:r>
          </a:p>
          <a:p>
            <a:r>
              <a:rPr lang="en-US" dirty="0" smtClean="0"/>
              <a:t>To get thorough internal reviews, you need to give reviewers 2 weeks</a:t>
            </a:r>
          </a:p>
          <a:p>
            <a:r>
              <a:rPr lang="en-US" dirty="0" smtClean="0"/>
              <a:t>Deadline for GOOD draft is a least 1 month before the NIH deadline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1917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50291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B3A2C7"/>
                </a:solidFill>
              </a:rPr>
              <a:t>Types of grants</a:t>
            </a:r>
          </a:p>
          <a:p>
            <a:pPr lvl="1"/>
            <a:r>
              <a:rPr lang="en-US" dirty="0" smtClean="0">
                <a:solidFill>
                  <a:srgbClr val="B3A2C7"/>
                </a:solidFill>
              </a:rPr>
              <a:t>Mentored awards</a:t>
            </a:r>
          </a:p>
          <a:p>
            <a:pPr lvl="1"/>
            <a:r>
              <a:rPr lang="en-US" dirty="0" smtClean="0">
                <a:solidFill>
                  <a:srgbClr val="B3A2C7"/>
                </a:solidFill>
              </a:rPr>
              <a:t>Independent funding (“R” awards)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B3A2C7"/>
                </a:solidFill>
              </a:rPr>
              <a:t>Timelines and deadlines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Key parts of mentored awards</a:t>
            </a:r>
          </a:p>
          <a:p>
            <a:pPr lvl="1"/>
            <a:r>
              <a:rPr lang="en-US" dirty="0" smtClean="0"/>
              <a:t>Mentor and environment</a:t>
            </a:r>
          </a:p>
          <a:p>
            <a:pPr lvl="1"/>
            <a:r>
              <a:rPr lang="en-US" dirty="0" smtClean="0"/>
              <a:t>Career development plan</a:t>
            </a:r>
          </a:p>
          <a:p>
            <a:pPr lvl="1"/>
            <a:r>
              <a:rPr lang="en-US" dirty="0" smtClean="0"/>
              <a:t>Specific aims and science</a:t>
            </a:r>
          </a:p>
        </p:txBody>
      </p:sp>
    </p:spTree>
    <p:extLst>
      <p:ext uri="{BB962C8B-B14F-4D97-AF65-F5344CB8AC3E}">
        <p14:creationId xmlns:p14="http://schemas.microsoft.com/office/powerpoint/2010/main" val="783091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Picking a mentor may be the most important decision you make</a:t>
            </a:r>
          </a:p>
          <a:p>
            <a:r>
              <a:rPr lang="en-US" dirty="0" smtClean="0"/>
              <a:t>Mentor/co-mentor can work well</a:t>
            </a:r>
          </a:p>
          <a:p>
            <a:r>
              <a:rPr lang="en-US" dirty="0" smtClean="0"/>
              <a:t>Mentors for NIH mentored grants</a:t>
            </a:r>
          </a:p>
          <a:p>
            <a:pPr lvl="1"/>
            <a:r>
              <a:rPr lang="en-US" dirty="0" smtClean="0"/>
              <a:t>Should be currently funded by NIH</a:t>
            </a:r>
          </a:p>
          <a:p>
            <a:pPr lvl="1"/>
            <a:r>
              <a:rPr lang="en-US" dirty="0" smtClean="0"/>
              <a:t>Should have a track record for mentoring to K- and R-level awards</a:t>
            </a:r>
          </a:p>
          <a:p>
            <a:r>
              <a:rPr lang="en-US" dirty="0" smtClean="0"/>
              <a:t>Accessible and fun to work 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Mentor’s lab/program important, but only one part</a:t>
            </a:r>
          </a:p>
          <a:p>
            <a:r>
              <a:rPr lang="en-US" dirty="0" smtClean="0"/>
              <a:t>Use other resources at UW</a:t>
            </a:r>
          </a:p>
          <a:p>
            <a:pPr lvl="1"/>
            <a:r>
              <a:rPr lang="en-US" dirty="0" smtClean="0"/>
              <a:t>Transcend Department/School boundaries</a:t>
            </a:r>
          </a:p>
          <a:p>
            <a:pPr lvl="1"/>
            <a:r>
              <a:rPr lang="en-US" dirty="0" smtClean="0"/>
              <a:t>Get creative (but not too creative!)</a:t>
            </a:r>
          </a:p>
          <a:p>
            <a:r>
              <a:rPr lang="en-US" dirty="0" smtClean="0"/>
              <a:t>Tap into the ITHS</a:t>
            </a:r>
          </a:p>
          <a:p>
            <a:r>
              <a:rPr lang="en-US" dirty="0" smtClean="0"/>
              <a:t>“Distant” mentors ok, but be careful</a:t>
            </a:r>
          </a:p>
          <a:p>
            <a:pPr lvl="1"/>
            <a:r>
              <a:rPr lang="en-US" dirty="0" smtClean="0"/>
              <a:t>Clear role and mechanism of involvement </a:t>
            </a:r>
          </a:p>
          <a:p>
            <a:pPr lvl="1"/>
            <a:r>
              <a:rPr lang="en-US" dirty="0" smtClean="0"/>
              <a:t>Clear connection with distant mentor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45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Development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your learning objectives</a:t>
            </a:r>
          </a:p>
          <a:p>
            <a:r>
              <a:rPr lang="en-US" dirty="0" smtClean="0"/>
              <a:t>Make them specific and make them fit your specific aims</a:t>
            </a:r>
          </a:p>
          <a:p>
            <a:r>
              <a:rPr lang="en-US" dirty="0" smtClean="0"/>
              <a:t>Provide concrete tasks you will do to achieve these objectives</a:t>
            </a:r>
          </a:p>
          <a:p>
            <a:pPr lvl="1"/>
            <a:r>
              <a:rPr lang="en-US" dirty="0" smtClean="0"/>
              <a:t>Courses, workshops, practicums</a:t>
            </a:r>
          </a:p>
          <a:p>
            <a:r>
              <a:rPr lang="en-US" dirty="0" smtClean="0"/>
              <a:t>Use tables and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Aims: The </a:t>
            </a:r>
            <a:r>
              <a:rPr lang="en-US" dirty="0"/>
              <a:t>Most Important </a:t>
            </a:r>
            <a:r>
              <a:rPr lang="en-US" dirty="0" smtClean="0"/>
              <a:t>Part</a:t>
            </a:r>
            <a:endParaRPr lang="en-US" dirty="0"/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429125"/>
          </a:xfrm>
        </p:spPr>
        <p:txBody>
          <a:bodyPr/>
          <a:lstStyle/>
          <a:p>
            <a:r>
              <a:rPr lang="en-US" dirty="0"/>
              <a:t>The one thing everyone will read</a:t>
            </a:r>
          </a:p>
          <a:p>
            <a:r>
              <a:rPr lang="en-US" dirty="0"/>
              <a:t>The essence of your grant proposal</a:t>
            </a:r>
          </a:p>
          <a:p>
            <a:r>
              <a:rPr lang="en-US" dirty="0"/>
              <a:t>Write them first and revise them often</a:t>
            </a:r>
          </a:p>
          <a:p>
            <a:pPr lvl="1"/>
            <a:r>
              <a:rPr lang="en-US" dirty="0"/>
              <a:t>Like a good poem</a:t>
            </a:r>
          </a:p>
          <a:p>
            <a:r>
              <a:rPr lang="en-US" dirty="0"/>
              <a:t>There is no “one right way”</a:t>
            </a:r>
          </a:p>
          <a:p>
            <a:pPr lvl="1"/>
            <a:r>
              <a:rPr lang="en-US" dirty="0"/>
              <a:t>Depends on your project</a:t>
            </a:r>
          </a:p>
          <a:p>
            <a:pPr lvl="1"/>
            <a:r>
              <a:rPr lang="en-US" dirty="0"/>
              <a:t>Depends on the investigator</a:t>
            </a:r>
          </a:p>
        </p:txBody>
      </p:sp>
    </p:spTree>
    <p:extLst>
      <p:ext uri="{BB962C8B-B14F-4D97-AF65-F5344CB8AC3E}">
        <p14:creationId xmlns:p14="http://schemas.microsoft.com/office/powerpoint/2010/main" val="397471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09556"/>
            <a:ext cx="4176796" cy="6072244"/>
          </a:xfrm>
          <a:prstGeom prst="rect">
            <a:avLst/>
          </a:prstGeom>
        </p:spPr>
      </p:pic>
      <p:pic>
        <p:nvPicPr>
          <p:cNvPr id="3" name="Picture 2" descr="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45" y="690878"/>
            <a:ext cx="4177455" cy="61270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46038"/>
            <a:ext cx="8915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Would You Rather Read?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Writing a Good Specific Aims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74100" cy="4800600"/>
          </a:xfrm>
        </p:spPr>
        <p:txBody>
          <a:bodyPr>
            <a:normAutofit/>
          </a:bodyPr>
          <a:lstStyle/>
          <a:p>
            <a:pPr marL="685800" indent="-685800">
              <a:buClr>
                <a:schemeClr val="tx1"/>
              </a:buClr>
              <a:buFontTx/>
              <a:buAutoNum type="arabicPeriod"/>
            </a:pPr>
            <a:r>
              <a:rPr lang="en-US" sz="3200" dirty="0" smtClean="0"/>
              <a:t>Interesting </a:t>
            </a:r>
          </a:p>
          <a:p>
            <a:pPr marL="685800" indent="-685800">
              <a:buClr>
                <a:schemeClr val="tx1"/>
              </a:buClr>
              <a:buFontTx/>
              <a:buAutoNum type="arabicPeriod"/>
            </a:pPr>
            <a:r>
              <a:rPr lang="en-US" sz="3200" dirty="0" smtClean="0"/>
              <a:t>Cohesive: aims must fit together</a:t>
            </a:r>
            <a:endParaRPr lang="en-US" sz="3200" dirty="0"/>
          </a:p>
          <a:p>
            <a:pPr marL="685800" indent="-685800">
              <a:buClr>
                <a:schemeClr val="tx1"/>
              </a:buClr>
              <a:buFontTx/>
              <a:buAutoNum type="arabicPeriod"/>
            </a:pPr>
            <a:r>
              <a:rPr lang="en-US" sz="3200" dirty="0"/>
              <a:t>Novel</a:t>
            </a:r>
          </a:p>
          <a:p>
            <a:pPr marL="685800" indent="-685800">
              <a:buClr>
                <a:schemeClr val="tx1"/>
              </a:buClr>
              <a:buFontTx/>
              <a:buAutoNum type="arabicPeriod"/>
            </a:pPr>
            <a:r>
              <a:rPr lang="en-US" sz="3200" dirty="0"/>
              <a:t>Feasible</a:t>
            </a:r>
          </a:p>
          <a:p>
            <a:pPr marL="685800" indent="-685800">
              <a:buClr>
                <a:schemeClr val="tx1"/>
              </a:buClr>
              <a:buFontTx/>
              <a:buAutoNum type="arabicPeriod"/>
            </a:pPr>
            <a:r>
              <a:rPr lang="en-US" sz="3200" dirty="0" smtClean="0"/>
              <a:t>Specific: All terms </a:t>
            </a:r>
            <a:r>
              <a:rPr lang="en-US" sz="3200" dirty="0"/>
              <a:t>operationally defined</a:t>
            </a:r>
          </a:p>
          <a:p>
            <a:pPr marL="685800" indent="-685800">
              <a:buClr>
                <a:schemeClr val="tx1"/>
              </a:buClr>
              <a:buFontTx/>
              <a:buAutoNum type="arabicPeriod"/>
            </a:pPr>
            <a:r>
              <a:rPr lang="en-US" sz="3200" dirty="0"/>
              <a:t>Identify a testable hypothesis</a:t>
            </a:r>
          </a:p>
          <a:p>
            <a:pPr marL="685800" indent="-685800">
              <a:buClr>
                <a:schemeClr val="tx1"/>
              </a:buClr>
              <a:buFontTx/>
              <a:buAutoNum type="arabicPeriod"/>
            </a:pPr>
            <a:r>
              <a:rPr lang="en-US" sz="3200" dirty="0" smtClean="0"/>
              <a:t>Publishable </a:t>
            </a:r>
            <a:r>
              <a:rPr lang="en-US" sz="3200" dirty="0"/>
              <a:t>regardless of result</a:t>
            </a:r>
          </a:p>
          <a:p>
            <a:pPr marL="685800" indent="-685800">
              <a:buClr>
                <a:schemeClr val="tx1"/>
              </a:buClr>
              <a:buFontTx/>
              <a:buAutoNum type="arabicPeriod"/>
            </a:pPr>
            <a:r>
              <a:rPr lang="en-US" sz="3200" dirty="0"/>
              <a:t>Builds on investigator’s </a:t>
            </a:r>
            <a:r>
              <a:rPr lang="en-US" sz="3200" dirty="0" smtClean="0"/>
              <a:t>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30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Interesting, Novel, and Feasible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876800"/>
          </a:xfrm>
        </p:spPr>
        <p:txBody>
          <a:bodyPr/>
          <a:lstStyle/>
          <a:p>
            <a:pPr marL="685800" indent="-685800"/>
            <a:r>
              <a:rPr lang="en-US" dirty="0"/>
              <a:t>Ultimate challenge is finding aims that satisfy these three criteria</a:t>
            </a:r>
          </a:p>
          <a:p>
            <a:pPr marL="685800" indent="-685800"/>
            <a:r>
              <a:rPr lang="en-US" dirty="0"/>
              <a:t>Easy to write aims that are either</a:t>
            </a:r>
          </a:p>
          <a:p>
            <a:pPr marL="1003300" lvl="1" indent="-609600"/>
            <a:r>
              <a:rPr lang="en-US" dirty="0"/>
              <a:t>Interesting and novel but not feasible </a:t>
            </a:r>
            <a:r>
              <a:rPr lang="en-US" u="sng" dirty="0"/>
              <a:t>or</a:t>
            </a:r>
          </a:p>
          <a:p>
            <a:pPr marL="1003300" lvl="1" indent="-609600"/>
            <a:r>
              <a:rPr lang="en-US" dirty="0"/>
              <a:t>Feasible but not interesting or novel</a:t>
            </a:r>
          </a:p>
          <a:p>
            <a:pPr marL="685800" indent="-685800"/>
            <a:r>
              <a:rPr lang="en-US" dirty="0"/>
              <a:t>Create new knowledge</a:t>
            </a:r>
          </a:p>
          <a:p>
            <a:pPr marL="685800" indent="-685800"/>
            <a:r>
              <a:rPr lang="en-US" dirty="0"/>
              <a:t>Improve health or health care</a:t>
            </a:r>
          </a:p>
        </p:txBody>
      </p:sp>
    </p:spTree>
    <p:extLst>
      <p:ext uri="{BB962C8B-B14F-4D97-AF65-F5344CB8AC3E}">
        <p14:creationId xmlns:p14="http://schemas.microsoft.com/office/powerpoint/2010/main" val="4257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Disclosures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98637"/>
            <a:ext cx="7848600" cy="4525963"/>
          </a:xfrm>
        </p:spPr>
        <p:txBody>
          <a:bodyPr/>
          <a:lstStyle/>
          <a:p>
            <a:r>
              <a:rPr lang="en-US" dirty="0" smtClean="0"/>
              <a:t>Funded by two institutes at NIH and six foundations</a:t>
            </a:r>
          </a:p>
          <a:p>
            <a:pPr lvl="1"/>
            <a:r>
              <a:rPr lang="en-US" dirty="0" smtClean="0"/>
              <a:t>Less knowledgeable about other institutes and funders</a:t>
            </a:r>
          </a:p>
          <a:p>
            <a:r>
              <a:rPr lang="en-US" dirty="0" smtClean="0"/>
              <a:t>Most of this talk is my opinion based on my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Identify a Testable Hypothesis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029200"/>
          </a:xfrm>
        </p:spPr>
        <p:txBody>
          <a:bodyPr>
            <a:normAutofit/>
          </a:bodyPr>
          <a:lstStyle/>
          <a:p>
            <a:pPr marL="685800" indent="-685800"/>
            <a:r>
              <a:rPr lang="en-US" dirty="0"/>
              <a:t>Aims should include </a:t>
            </a:r>
            <a:r>
              <a:rPr lang="en-US" dirty="0" smtClean="0"/>
              <a:t>hypotheses</a:t>
            </a:r>
          </a:p>
          <a:p>
            <a:pPr marL="1085850" lvl="1" indent="-685800"/>
            <a:r>
              <a:rPr lang="en-US" dirty="0" smtClean="0"/>
              <a:t>Qualitative research is the exception</a:t>
            </a:r>
            <a:endParaRPr lang="en-US" dirty="0"/>
          </a:p>
          <a:p>
            <a:pPr marL="685800" indent="-685800"/>
            <a:r>
              <a:rPr lang="en-US" dirty="0"/>
              <a:t>Hypothesis should be important whether it is supported or refuted</a:t>
            </a:r>
          </a:p>
          <a:p>
            <a:pPr marL="685800" indent="-685800"/>
            <a:r>
              <a:rPr lang="en-US" dirty="0"/>
              <a:t>Even qualitative research </a:t>
            </a:r>
            <a:r>
              <a:rPr lang="en-US" dirty="0" smtClean="0"/>
              <a:t>needs </a:t>
            </a:r>
            <a:r>
              <a:rPr lang="en-US" dirty="0"/>
              <a:t>to articulate the importance of the aim</a:t>
            </a:r>
          </a:p>
          <a:p>
            <a:pPr marL="685800" indent="-685800"/>
            <a:r>
              <a:rPr lang="en-US" dirty="0"/>
              <a:t>Ask yourself “Who cares</a:t>
            </a:r>
            <a:r>
              <a:rPr lang="en-US" dirty="0" smtClean="0"/>
              <a:t>?”</a:t>
            </a:r>
          </a:p>
          <a:p>
            <a:pPr marL="1085850" lvl="1" indent="-685800"/>
            <a:r>
              <a:rPr lang="en-US" dirty="0" smtClean="0"/>
              <a:t>Where is this going?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Definitions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/>
              <a:t>Every term </a:t>
            </a:r>
            <a:r>
              <a:rPr lang="en-US" dirty="0" smtClean="0"/>
              <a:t>clear and defined</a:t>
            </a:r>
            <a:endParaRPr lang="en-US" dirty="0"/>
          </a:p>
          <a:p>
            <a:r>
              <a:rPr lang="en-US" dirty="0"/>
              <a:t>“Critical illness”</a:t>
            </a:r>
          </a:p>
          <a:p>
            <a:pPr lvl="1"/>
            <a:r>
              <a:rPr lang="en-US" dirty="0"/>
              <a:t>Defined by what?</a:t>
            </a:r>
          </a:p>
          <a:p>
            <a:r>
              <a:rPr lang="en-US" dirty="0"/>
              <a:t>“Improve outcomes”</a:t>
            </a:r>
          </a:p>
          <a:p>
            <a:pPr lvl="1"/>
            <a:r>
              <a:rPr lang="en-US" dirty="0"/>
              <a:t>What outcomes</a:t>
            </a:r>
          </a:p>
          <a:p>
            <a:pPr lvl="1"/>
            <a:r>
              <a:rPr lang="en-US" dirty="0"/>
              <a:t>How will you measure the outcomes</a:t>
            </a:r>
          </a:p>
        </p:txBody>
      </p:sp>
    </p:spTree>
    <p:extLst>
      <p:ext uri="{BB962C8B-B14F-4D97-AF65-F5344CB8AC3E}">
        <p14:creationId xmlns:p14="http://schemas.microsoft.com/office/powerpoint/2010/main" val="15173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and Concise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3915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Your aims should “tell it all”</a:t>
            </a:r>
          </a:p>
          <a:p>
            <a:pPr lvl="1"/>
            <a:r>
              <a:rPr lang="en-US" dirty="0"/>
              <a:t>What are you going to do</a:t>
            </a:r>
          </a:p>
          <a:p>
            <a:pPr lvl="1"/>
            <a:r>
              <a:rPr lang="en-US" dirty="0"/>
              <a:t>How your are going to do it</a:t>
            </a:r>
          </a:p>
          <a:p>
            <a:pPr lvl="1"/>
            <a:r>
              <a:rPr lang="en-US" dirty="0"/>
              <a:t>Methods and analysis</a:t>
            </a:r>
          </a:p>
          <a:p>
            <a:r>
              <a:rPr lang="en-US" dirty="0"/>
              <a:t>Concise</a:t>
            </a:r>
          </a:p>
          <a:p>
            <a:pPr lvl="1"/>
            <a:r>
              <a:rPr lang="en-US" dirty="0"/>
              <a:t>Not too long and no </a:t>
            </a:r>
            <a:r>
              <a:rPr lang="en-US" dirty="0" smtClean="0"/>
              <a:t>run-on </a:t>
            </a:r>
            <a:r>
              <a:rPr lang="en-US" dirty="0"/>
              <a:t>sentences</a:t>
            </a:r>
          </a:p>
          <a:p>
            <a:pPr lvl="1"/>
            <a:r>
              <a:rPr lang="en-US" dirty="0"/>
              <a:t>Beautifully </a:t>
            </a:r>
            <a:r>
              <a:rPr lang="en-US" dirty="0" smtClean="0"/>
              <a:t>written - poetry</a:t>
            </a:r>
            <a:endParaRPr lang="en-US" dirty="0"/>
          </a:p>
          <a:p>
            <a:pPr lvl="1"/>
            <a:r>
              <a:rPr lang="en-US" dirty="0"/>
              <a:t>Most important thing you will write</a:t>
            </a:r>
          </a:p>
        </p:txBody>
      </p:sp>
    </p:spTree>
    <p:extLst>
      <p:ext uri="{BB962C8B-B14F-4D97-AF65-F5344CB8AC3E}">
        <p14:creationId xmlns:p14="http://schemas.microsoft.com/office/powerpoint/2010/main" val="7610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Fatal Flaws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Too long or too hard to </a:t>
            </a:r>
            <a:r>
              <a:rPr lang="en-US" dirty="0" smtClean="0"/>
              <a:t>follow</a:t>
            </a:r>
          </a:p>
          <a:p>
            <a:pPr lvl="1"/>
            <a:r>
              <a:rPr lang="en-US" dirty="0" smtClean="0"/>
              <a:t>Assume reviewers are tired, cranky, and not experts in your science</a:t>
            </a:r>
            <a:endParaRPr lang="en-US" dirty="0"/>
          </a:p>
          <a:p>
            <a:r>
              <a:rPr lang="en-US" dirty="0"/>
              <a:t>Too much overlap between aims</a:t>
            </a:r>
          </a:p>
          <a:p>
            <a:pPr lvl="1"/>
            <a:r>
              <a:rPr lang="en-US" dirty="0"/>
              <a:t>Not really separate aims</a:t>
            </a:r>
          </a:p>
          <a:p>
            <a:r>
              <a:rPr lang="en-US" dirty="0"/>
              <a:t>No connection between aims</a:t>
            </a:r>
          </a:p>
          <a:p>
            <a:pPr lvl="1"/>
            <a:r>
              <a:rPr lang="en-US" dirty="0"/>
              <a:t>Not really one project</a:t>
            </a:r>
          </a:p>
          <a:p>
            <a:r>
              <a:rPr lang="en-US" dirty="0"/>
              <a:t>“Interdependence of aims”</a:t>
            </a:r>
          </a:p>
        </p:txBody>
      </p:sp>
    </p:spTree>
    <p:extLst>
      <p:ext uri="{BB962C8B-B14F-4D97-AF65-F5344CB8AC3E}">
        <p14:creationId xmlns:p14="http://schemas.microsoft.com/office/powerpoint/2010/main" val="36999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“Interdependence of Aims”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1676400"/>
            <a:ext cx="8743950" cy="4572000"/>
          </a:xfrm>
        </p:spPr>
        <p:txBody>
          <a:bodyPr/>
          <a:lstStyle/>
          <a:p>
            <a:r>
              <a:rPr lang="en-US" dirty="0"/>
              <a:t>Important fatal flaw in the eyes of some reviewers</a:t>
            </a:r>
          </a:p>
          <a:p>
            <a:r>
              <a:rPr lang="en-US" dirty="0"/>
              <a:t>No aim should depend on the success of a prior aim</a:t>
            </a:r>
          </a:p>
          <a:p>
            <a:pPr lvl="1"/>
            <a:r>
              <a:rPr lang="en-US" dirty="0"/>
              <a:t>If aim 2 depends on the success of aim 1 in order to be done, these aims need to be two separate </a:t>
            </a:r>
            <a:r>
              <a:rPr lang="en-US" dirty="0" smtClean="0"/>
              <a:t>grants</a:t>
            </a:r>
          </a:p>
          <a:p>
            <a:pPr lvl="1"/>
            <a:r>
              <a:rPr lang="en-US" dirty="0" smtClean="0"/>
              <a:t>If unavoidable, have an explicit “plan B”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One Approach to Putting Together the </a:t>
            </a:r>
            <a:r>
              <a:rPr lang="en-US" sz="4000" dirty="0" smtClean="0"/>
              <a:t>Aims Page</a:t>
            </a:r>
            <a:endParaRPr lang="en-US" sz="4000" dirty="0"/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600200"/>
            <a:ext cx="870585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Start with “Statement of the Problem”</a:t>
            </a:r>
          </a:p>
          <a:p>
            <a:pPr lvl="1"/>
            <a:r>
              <a:rPr lang="en-US" sz="2800" dirty="0"/>
              <a:t>Why is this problem REALLY important?</a:t>
            </a:r>
          </a:p>
          <a:p>
            <a:r>
              <a:rPr lang="en-US" sz="3200" dirty="0"/>
              <a:t>List the specific aims</a:t>
            </a:r>
          </a:p>
          <a:p>
            <a:r>
              <a:rPr lang="en-US" sz="3200" dirty="0"/>
              <a:t>Finish with </a:t>
            </a:r>
            <a:r>
              <a:rPr lang="en-US" sz="3200" dirty="0" smtClean="0"/>
              <a:t>long-term objectives</a:t>
            </a:r>
          </a:p>
          <a:p>
            <a:pPr lvl="1"/>
            <a:r>
              <a:rPr lang="en-US" sz="2800" dirty="0" smtClean="0"/>
              <a:t>For </a:t>
            </a:r>
            <a:r>
              <a:rPr lang="en-US" sz="2800" dirty="0"/>
              <a:t>mentored </a:t>
            </a:r>
            <a:r>
              <a:rPr lang="en-US" sz="2800" dirty="0" smtClean="0"/>
              <a:t>award include your training goals</a:t>
            </a:r>
          </a:p>
          <a:p>
            <a:r>
              <a:rPr lang="en-US" sz="3200" dirty="0" smtClean="0"/>
              <a:t>When </a:t>
            </a:r>
            <a:r>
              <a:rPr lang="en-US" sz="3200" dirty="0"/>
              <a:t>finished first page, reader knows</a:t>
            </a:r>
          </a:p>
          <a:p>
            <a:pPr lvl="1"/>
            <a:r>
              <a:rPr lang="en-US" sz="2800" dirty="0"/>
              <a:t>What the problem is that you are </a:t>
            </a:r>
            <a:r>
              <a:rPr lang="en-US" sz="2800" dirty="0" smtClean="0"/>
              <a:t>addressing</a:t>
            </a:r>
            <a:endParaRPr lang="en-US" sz="2800" dirty="0"/>
          </a:p>
          <a:p>
            <a:pPr lvl="1"/>
            <a:r>
              <a:rPr lang="en-US" sz="2800" dirty="0"/>
              <a:t>What you are going to do to address it</a:t>
            </a:r>
          </a:p>
          <a:p>
            <a:pPr lvl="1"/>
            <a:r>
              <a:rPr lang="en-US" sz="2800" dirty="0"/>
              <a:t>What the </a:t>
            </a:r>
            <a:r>
              <a:rPr lang="en-US" sz="2800" dirty="0" smtClean="0"/>
              <a:t>long-term </a:t>
            </a:r>
            <a:r>
              <a:rPr lang="en-US" sz="2800" dirty="0"/>
              <a:t>goals of this research are</a:t>
            </a:r>
          </a:p>
          <a:p>
            <a:pPr lvl="1"/>
            <a:r>
              <a:rPr lang="en-US" sz="2800" dirty="0"/>
              <a:t>Why she or he </a:t>
            </a:r>
            <a:r>
              <a:rPr lang="en-US" sz="2800" dirty="0" smtClean="0"/>
              <a:t>should care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84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Good Preliminary Data Strengthens Any Grant</a:t>
            </a:r>
            <a:endParaRPr lang="en-US" sz="4000" dirty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Important for getting funding</a:t>
            </a:r>
          </a:p>
          <a:p>
            <a:pPr lvl="1"/>
            <a:r>
              <a:rPr lang="en-US" dirty="0"/>
              <a:t>Aims should build on prior research and preliminary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Can </a:t>
            </a:r>
            <a:r>
              <a:rPr lang="en-US" dirty="0"/>
              <a:t>build on your mentor’s experience and preliminary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Choose your early fellowship projects in part based on how they can generate preliminary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1621"/>
            <a:ext cx="8070850" cy="1141918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600200"/>
            <a:ext cx="8534399" cy="487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700" dirty="0" smtClean="0"/>
              <a:t>Choose mentors/advisors carefully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700" dirty="0" smtClean="0"/>
              <a:t>Read the instructions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700" dirty="0" smtClean="0"/>
              <a:t>Start early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700" dirty="0" smtClean="0"/>
              <a:t>Write the Specific Aims page first 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3300" dirty="0" smtClean="0"/>
              <a:t>Get it “right” before writing the grant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700" dirty="0" smtClean="0"/>
              <a:t>Include preliminary data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3300" dirty="0" smtClean="0"/>
              <a:t>Be creative about 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9002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1917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50291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Types of grants</a:t>
            </a:r>
          </a:p>
          <a:p>
            <a:pPr lvl="1"/>
            <a:r>
              <a:rPr lang="en-US" dirty="0" smtClean="0"/>
              <a:t>Mentored awards</a:t>
            </a:r>
          </a:p>
          <a:p>
            <a:pPr lvl="1"/>
            <a:r>
              <a:rPr lang="en-US" dirty="0" smtClean="0"/>
              <a:t>Independent funding (“R” awards)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Timelines and deadlines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Key parts of mentored awards</a:t>
            </a:r>
          </a:p>
          <a:p>
            <a:pPr lvl="1"/>
            <a:r>
              <a:rPr lang="en-US" dirty="0" smtClean="0"/>
              <a:t>Mentor and environment</a:t>
            </a:r>
          </a:p>
          <a:p>
            <a:pPr lvl="1"/>
            <a:r>
              <a:rPr lang="en-US" dirty="0" smtClean="0"/>
              <a:t>Career development plan</a:t>
            </a:r>
          </a:p>
          <a:p>
            <a:pPr lvl="1"/>
            <a:r>
              <a:rPr lang="en-US" dirty="0" smtClean="0"/>
              <a:t>Specific aims and science</a:t>
            </a:r>
          </a:p>
        </p:txBody>
      </p:sp>
    </p:spTree>
    <p:extLst>
      <p:ext uri="{BB962C8B-B14F-4D97-AF65-F5344CB8AC3E}">
        <p14:creationId xmlns:p14="http://schemas.microsoft.com/office/powerpoint/2010/main" val="221428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Mentored Awards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Fellowship grants</a:t>
            </a:r>
          </a:p>
          <a:p>
            <a:pPr lvl="1"/>
            <a:r>
              <a:rPr lang="en-US" dirty="0" smtClean="0"/>
              <a:t>Individual NRSA (F32)</a:t>
            </a:r>
          </a:p>
          <a:p>
            <a:pPr lvl="1"/>
            <a:r>
              <a:rPr lang="en-US" dirty="0" smtClean="0"/>
              <a:t>Specialty society fellowship awards</a:t>
            </a:r>
          </a:p>
          <a:p>
            <a:pPr lvl="1"/>
            <a:r>
              <a:rPr lang="en-US" dirty="0" smtClean="0"/>
              <a:t>Foundation awards</a:t>
            </a:r>
          </a:p>
          <a:p>
            <a:r>
              <a:rPr lang="en-US" dirty="0" smtClean="0"/>
              <a:t>Most common K-level awards</a:t>
            </a:r>
          </a:p>
          <a:p>
            <a:pPr lvl="1"/>
            <a:r>
              <a:rPr lang="en-US" dirty="0" smtClean="0"/>
              <a:t>K08 (“basic” science) </a:t>
            </a:r>
          </a:p>
          <a:p>
            <a:pPr lvl="1"/>
            <a:r>
              <a:rPr lang="en-US" dirty="0" smtClean="0"/>
              <a:t>K23 (patient-oriented)</a:t>
            </a:r>
          </a:p>
          <a:p>
            <a:pPr lvl="1"/>
            <a:r>
              <a:rPr lang="en-US" dirty="0" smtClean="0"/>
              <a:t>K12 or KL2 awards (institutional)</a:t>
            </a:r>
          </a:p>
          <a:p>
            <a:pPr lvl="1"/>
            <a:r>
              <a:rPr lang="en-US" dirty="0" smtClean="0"/>
              <a:t>Other career development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Awards: “R” Awards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Don’t worry about these yet – years away</a:t>
            </a:r>
          </a:p>
          <a:p>
            <a:r>
              <a:rPr lang="en-US" dirty="0" smtClean="0"/>
              <a:t>“Independence” is an archaic term</a:t>
            </a:r>
          </a:p>
          <a:p>
            <a:pPr lvl="1"/>
            <a:r>
              <a:rPr lang="en-US" dirty="0" smtClean="0"/>
              <a:t>Still important for promotion</a:t>
            </a:r>
          </a:p>
          <a:p>
            <a:r>
              <a:rPr lang="en-US" dirty="0" smtClean="0"/>
              <a:t>Independent awards </a:t>
            </a:r>
          </a:p>
          <a:p>
            <a:pPr lvl="1"/>
            <a:r>
              <a:rPr lang="en-US" dirty="0" smtClean="0"/>
              <a:t>R01, VA Merit Award</a:t>
            </a:r>
          </a:p>
          <a:p>
            <a:r>
              <a:rPr lang="en-US" dirty="0" smtClean="0"/>
              <a:t>Multiple project grants </a:t>
            </a:r>
          </a:p>
          <a:p>
            <a:pPr lvl="1"/>
            <a:r>
              <a:rPr lang="en-US" dirty="0" smtClean="0"/>
              <a:t>Program Project Grants, “U” grants</a:t>
            </a:r>
          </a:p>
          <a:p>
            <a:r>
              <a:rPr lang="en-US" dirty="0" smtClean="0"/>
              <a:t>Increasing recognition of “team science”</a:t>
            </a:r>
            <a:endParaRPr lang="en-US" dirty="0"/>
          </a:p>
          <a:p>
            <a:pPr lvl="1"/>
            <a:r>
              <a:rPr lang="en-US" dirty="0" smtClean="0"/>
              <a:t>Multiple PI mechanisms</a:t>
            </a:r>
          </a:p>
        </p:txBody>
      </p:sp>
    </p:spTree>
    <p:extLst>
      <p:ext uri="{BB962C8B-B14F-4D97-AF65-F5344CB8AC3E}">
        <p14:creationId xmlns:p14="http://schemas.microsoft.com/office/powerpoint/2010/main" val="1726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awards should you apply for and when?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Individualized: work with your mentor and your mentoring committee</a:t>
            </a:r>
          </a:p>
          <a:p>
            <a:r>
              <a:rPr lang="en-US" dirty="0" smtClean="0"/>
              <a:t>Apply for multiple awards </a:t>
            </a:r>
          </a:p>
          <a:p>
            <a:pPr lvl="1"/>
            <a:r>
              <a:rPr lang="en-US" dirty="0" smtClean="0"/>
              <a:t>Overlap in science is fine if you can’t accept more than one</a:t>
            </a:r>
          </a:p>
          <a:p>
            <a:pPr lvl="1"/>
            <a:r>
              <a:rPr lang="en-US" dirty="0" smtClean="0"/>
              <a:t>Overlap is NOT fine if you can accept more than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</a:t>
            </a:r>
            <a:r>
              <a:rPr lang="en-US" dirty="0" smtClean="0"/>
              <a:t>Institute and which </a:t>
            </a:r>
            <a:r>
              <a:rPr lang="en-US" dirty="0"/>
              <a:t>s</a:t>
            </a:r>
            <a:r>
              <a:rPr lang="en-US" dirty="0" smtClean="0"/>
              <a:t>tudy </a:t>
            </a:r>
            <a:r>
              <a:rPr lang="en-US" dirty="0"/>
              <a:t>s</a:t>
            </a:r>
            <a:r>
              <a:rPr lang="en-US" dirty="0" smtClean="0"/>
              <a:t>ection?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Picking the “right” institute is key</a:t>
            </a:r>
          </a:p>
          <a:p>
            <a:pPr lvl="1"/>
            <a:r>
              <a:rPr lang="en-US" dirty="0" smtClean="0"/>
              <a:t>NIH has 27 institutes and centers</a:t>
            </a:r>
          </a:p>
          <a:p>
            <a:pPr lvl="1"/>
            <a:r>
              <a:rPr lang="en-US" dirty="0" smtClean="0"/>
              <a:t>AHRQ is a separate institution</a:t>
            </a:r>
            <a:endParaRPr lang="en-US" dirty="0" smtClean="0"/>
          </a:p>
          <a:p>
            <a:r>
              <a:rPr lang="en-US" dirty="0" smtClean="0"/>
              <a:t>Picking the “best” study section is also important</a:t>
            </a:r>
          </a:p>
          <a:p>
            <a:pPr lvl="1"/>
            <a:r>
              <a:rPr lang="en-US" dirty="0" smtClean="0"/>
              <a:t>Expertise in your science and clinical area</a:t>
            </a:r>
            <a:endParaRPr lang="en-US" dirty="0" smtClean="0"/>
          </a:p>
          <a:p>
            <a:r>
              <a:rPr lang="en-US" dirty="0" smtClean="0"/>
              <a:t>Use your mentors and advisors to make these decisions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38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1917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50291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B3A2C7"/>
                </a:solidFill>
              </a:rPr>
              <a:t>Types of grants</a:t>
            </a:r>
          </a:p>
          <a:p>
            <a:pPr lvl="1"/>
            <a:r>
              <a:rPr lang="en-US" dirty="0" smtClean="0">
                <a:solidFill>
                  <a:srgbClr val="B3A2C7"/>
                </a:solidFill>
              </a:rPr>
              <a:t>Mentored awards</a:t>
            </a:r>
          </a:p>
          <a:p>
            <a:pPr lvl="1"/>
            <a:r>
              <a:rPr lang="en-US" dirty="0" smtClean="0">
                <a:solidFill>
                  <a:srgbClr val="B3A2C7"/>
                </a:solidFill>
              </a:rPr>
              <a:t>Independent funding (“R” awards)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Timelines and deadlines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B3A2C7"/>
                </a:solidFill>
              </a:rPr>
              <a:t>Key parts of mentored awards</a:t>
            </a:r>
          </a:p>
          <a:p>
            <a:pPr lvl="1"/>
            <a:r>
              <a:rPr lang="en-US" dirty="0" smtClean="0">
                <a:solidFill>
                  <a:srgbClr val="B3A2C7"/>
                </a:solidFill>
              </a:rPr>
              <a:t>Mentor and environment</a:t>
            </a:r>
          </a:p>
          <a:p>
            <a:pPr lvl="1"/>
            <a:r>
              <a:rPr lang="en-US" dirty="0" smtClean="0">
                <a:solidFill>
                  <a:srgbClr val="B3A2C7"/>
                </a:solidFill>
              </a:rPr>
              <a:t>Career development plan</a:t>
            </a:r>
          </a:p>
          <a:p>
            <a:pPr lvl="1"/>
            <a:r>
              <a:rPr lang="en-US" dirty="0" smtClean="0">
                <a:solidFill>
                  <a:srgbClr val="B3A2C7"/>
                </a:solidFill>
              </a:rPr>
              <a:t>Specific aims and science</a:t>
            </a:r>
          </a:p>
        </p:txBody>
      </p:sp>
    </p:spTree>
    <p:extLst>
      <p:ext uri="{BB962C8B-B14F-4D97-AF65-F5344CB8AC3E}">
        <p14:creationId xmlns:p14="http://schemas.microsoft.com/office/powerpoint/2010/main" val="783091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Started: Three Most Important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676400"/>
            <a:ext cx="5867400" cy="4449763"/>
          </a:xfrm>
        </p:spPr>
        <p:txBody>
          <a:bodyPr/>
          <a:lstStyle/>
          <a:p>
            <a:pPr marL="742950" indent="-7429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Read the instructions</a:t>
            </a:r>
          </a:p>
          <a:p>
            <a:pPr marL="742950" indent="-7429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Read the instructions</a:t>
            </a:r>
          </a:p>
          <a:p>
            <a:pPr marL="742950" indent="-7429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Read the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1054</Words>
  <Application>Microsoft Office PowerPoint</Application>
  <PresentationFormat>On-screen Show (4:3)</PresentationFormat>
  <Paragraphs>194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Custom Design</vt:lpstr>
      <vt:lpstr>1_Custom Design</vt:lpstr>
      <vt:lpstr>Writing a Grant:  Focus on Mentored Awards</vt:lpstr>
      <vt:lpstr>Personal Disclosures</vt:lpstr>
      <vt:lpstr>Outline</vt:lpstr>
      <vt:lpstr>Mentored Awards</vt:lpstr>
      <vt:lpstr>Independent Awards: “R” Awards</vt:lpstr>
      <vt:lpstr>Which awards should you apply for and when?</vt:lpstr>
      <vt:lpstr>Which Institute and which study section?</vt:lpstr>
      <vt:lpstr>Outline</vt:lpstr>
      <vt:lpstr>Getting Started: Three Most Important Steps</vt:lpstr>
      <vt:lpstr>Timeline for Writing a Grant</vt:lpstr>
      <vt:lpstr>Grant Deadlines</vt:lpstr>
      <vt:lpstr>Outline</vt:lpstr>
      <vt:lpstr>Mentors</vt:lpstr>
      <vt:lpstr>Environment</vt:lpstr>
      <vt:lpstr>Career Development Plan</vt:lpstr>
      <vt:lpstr>Specific Aims: The Most Important Part</vt:lpstr>
      <vt:lpstr>Which Would You Rather Read?</vt:lpstr>
      <vt:lpstr>Writing a Good Specific Aims</vt:lpstr>
      <vt:lpstr>Interesting, Novel, and Feasible</vt:lpstr>
      <vt:lpstr>Identify a Testable Hypothesis</vt:lpstr>
      <vt:lpstr>Operational Definitions</vt:lpstr>
      <vt:lpstr>Specific and Concise</vt:lpstr>
      <vt:lpstr>Fatal Flaws</vt:lpstr>
      <vt:lpstr>“Interdependence of Aims”</vt:lpstr>
      <vt:lpstr>One Approach to Putting Together the Aims Page</vt:lpstr>
      <vt:lpstr>Good Preliminary Data Strengthens Any Grant</vt:lpstr>
      <vt:lpstr>Summary</vt:lpstr>
    </vt:vector>
  </TitlesOfParts>
  <Company>UW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LINE</dc:title>
  <dc:creator>Jimmy Hoard</dc:creator>
  <cp:lastModifiedBy>Curtis, J. Randall</cp:lastModifiedBy>
  <cp:revision>121</cp:revision>
  <dcterms:created xsi:type="dcterms:W3CDTF">2013-04-19T18:18:48Z</dcterms:created>
  <dcterms:modified xsi:type="dcterms:W3CDTF">2013-07-16T21:49:16Z</dcterms:modified>
</cp:coreProperties>
</file>