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2"/>
  </p:notesMasterIdLst>
  <p:sldIdLst>
    <p:sldId id="256" r:id="rId2"/>
    <p:sldId id="266" r:id="rId3"/>
    <p:sldId id="267" r:id="rId4"/>
    <p:sldId id="268" r:id="rId5"/>
    <p:sldId id="279" r:id="rId6"/>
    <p:sldId id="276" r:id="rId7"/>
    <p:sldId id="269" r:id="rId8"/>
    <p:sldId id="284" r:id="rId9"/>
    <p:sldId id="280" r:id="rId10"/>
    <p:sldId id="270" r:id="rId11"/>
    <p:sldId id="271" r:id="rId12"/>
    <p:sldId id="262" r:id="rId13"/>
    <p:sldId id="263" r:id="rId14"/>
    <p:sldId id="259" r:id="rId15"/>
    <p:sldId id="283" r:id="rId16"/>
    <p:sldId id="258" r:id="rId17"/>
    <p:sldId id="273" r:id="rId18"/>
    <p:sldId id="260" r:id="rId19"/>
    <p:sldId id="277" r:id="rId20"/>
    <p:sldId id="261" r:id="rId21"/>
    <p:sldId id="274" r:id="rId22"/>
    <p:sldId id="282" r:id="rId23"/>
    <p:sldId id="281" r:id="rId24"/>
    <p:sldId id="257" r:id="rId25"/>
    <p:sldId id="286" r:id="rId26"/>
    <p:sldId id="285" r:id="rId27"/>
    <p:sldId id="272" r:id="rId28"/>
    <p:sldId id="264" r:id="rId29"/>
    <p:sldId id="275" r:id="rId30"/>
    <p:sldId id="26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2222" autoAdjust="0"/>
  </p:normalViewPr>
  <p:slideViewPr>
    <p:cSldViewPr>
      <p:cViewPr varScale="1">
        <p:scale>
          <a:sx n="119" d="100"/>
          <a:sy n="119" d="100"/>
        </p:scale>
        <p:origin x="-7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9EAE9-F1A4-4EC5-8CCC-27BC04896F73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9335F-4AFF-4CD8-BB80-76AB93C0CD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0652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Adventures of Buckaroo Banzai Across the 8</a:t>
            </a:r>
            <a:r>
              <a:rPr lang="en-US" baseline="30000" dirty="0" smtClean="0"/>
              <a:t>th</a:t>
            </a:r>
            <a:r>
              <a:rPr lang="en-US" baseline="0" dirty="0" smtClean="0"/>
              <a:t> Dimension (1984)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Physicist</a:t>
            </a:r>
            <a:r>
              <a:rPr lang="en-US" baseline="0" dirty="0" smtClean="0"/>
              <a:t>, neurosurgeon, test pilot, rock star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Peter Weller, John Lithgow, Ellen </a:t>
            </a:r>
            <a:r>
              <a:rPr lang="en-US" baseline="0" dirty="0" err="1" smtClean="0"/>
              <a:t>Barkin</a:t>
            </a:r>
            <a:r>
              <a:rPr lang="en-US" baseline="0" dirty="0" smtClean="0"/>
              <a:t>, Jeff </a:t>
            </a:r>
            <a:r>
              <a:rPr lang="en-US" baseline="0" dirty="0" err="1" smtClean="0"/>
              <a:t>Goldblum</a:t>
            </a:r>
            <a:r>
              <a:rPr lang="en-US" baseline="0" dirty="0" smtClean="0"/>
              <a:t>, Christopher Lloyd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9335F-4AFF-4CD8-BB80-76AB93C0CD0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04B2E-2250-425B-B7A5-22DB13FA54A1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EFDEE6-0803-477E-8E5F-84BD641CB8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04B2E-2250-425B-B7A5-22DB13FA54A1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FDEE6-0803-477E-8E5F-84BD641CB8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6EFDEE6-0803-477E-8E5F-84BD641CB8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04B2E-2250-425B-B7A5-22DB13FA54A1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>
                <a:solidFill>
                  <a:schemeClr val="accent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04B2E-2250-425B-B7A5-22DB13FA54A1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6EFDEE6-0803-477E-8E5F-84BD641CB8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676400"/>
            <a:ext cx="8503920" cy="4663440"/>
          </a:xfrm>
        </p:spPr>
        <p:txBody>
          <a:bodyPr/>
          <a:lstStyle>
            <a:lvl1pPr marL="274320" indent="-274320">
              <a:buClrTx/>
              <a:buFont typeface="Wingdings" pitchFamily="2" charset="2"/>
              <a:buChar char="Ø"/>
              <a:defRPr/>
            </a:lvl1pPr>
            <a:lvl2pPr marL="548640" indent="-274320">
              <a:lnSpc>
                <a:spcPts val="2200"/>
              </a:lnSpc>
              <a:spcBef>
                <a:spcPts val="0"/>
              </a:spcBef>
              <a:buClr>
                <a:schemeClr val="tx2"/>
              </a:buClr>
              <a:buFont typeface="Wingdings" pitchFamily="2" charset="2"/>
              <a:buChar char="§"/>
              <a:defRPr b="1"/>
            </a:lvl2pPr>
            <a:lvl3pPr>
              <a:lnSpc>
                <a:spcPts val="2000"/>
              </a:lnSpc>
              <a:spcBef>
                <a:spcPts val="0"/>
              </a:spcBef>
              <a:buClrTx/>
              <a:defRPr/>
            </a:lvl3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04B2E-2250-425B-B7A5-22DB13FA54A1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EFDEE6-0803-477E-8E5F-84BD641CB8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2F04B2E-2250-425B-B7A5-22DB13FA54A1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FDEE6-0803-477E-8E5F-84BD641CB8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04B2E-2250-425B-B7A5-22DB13FA54A1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6EFDEE6-0803-477E-8E5F-84BD641CB8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04B2E-2250-425B-B7A5-22DB13FA54A1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6EFDEE6-0803-477E-8E5F-84BD641CB8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04B2E-2250-425B-B7A5-22DB13FA54A1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6EFDEE6-0803-477E-8E5F-84BD641CB8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EFDEE6-0803-477E-8E5F-84BD641CB8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04B2E-2250-425B-B7A5-22DB13FA54A1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6EFDEE6-0803-477E-8E5F-84BD641CB8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2F04B2E-2250-425B-B7A5-22DB13FA54A1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2F04B2E-2250-425B-B7A5-22DB13FA54A1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EFDEE6-0803-477E-8E5F-84BD641CB8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John Inadomi, MD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Division Head, Gastroenterology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University of Washington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Mentoring ABC’s</a:t>
            </a:r>
            <a:endParaRPr lang="en-US" sz="6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Matching Mentor to Mentee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Senior faculty</a:t>
            </a:r>
          </a:p>
          <a:p>
            <a:pPr lvl="1"/>
            <a:r>
              <a:rPr lang="en-US" dirty="0" smtClean="0"/>
              <a:t>Less focus on their own advancement</a:t>
            </a:r>
          </a:p>
          <a:p>
            <a:r>
              <a:rPr lang="en-US" dirty="0" smtClean="0"/>
              <a:t>Teams</a:t>
            </a:r>
          </a:p>
          <a:p>
            <a:pPr lvl="1"/>
            <a:r>
              <a:rPr lang="en-US" dirty="0" smtClean="0"/>
              <a:t>Career, research, personal mentors</a:t>
            </a:r>
          </a:p>
          <a:p>
            <a:r>
              <a:rPr lang="en-US" dirty="0" smtClean="0"/>
              <a:t>Matching</a:t>
            </a:r>
          </a:p>
          <a:p>
            <a:pPr lvl="1"/>
            <a:r>
              <a:rPr lang="en-US" dirty="0" smtClean="0"/>
              <a:t>Background/training</a:t>
            </a:r>
          </a:p>
          <a:p>
            <a:pPr lvl="1"/>
            <a:r>
              <a:rPr lang="en-US" dirty="0" smtClean="0"/>
              <a:t>Career interests</a:t>
            </a:r>
          </a:p>
          <a:p>
            <a:pPr lvl="1"/>
            <a:r>
              <a:rPr lang="en-US" dirty="0" smtClean="0"/>
              <a:t>Gender</a:t>
            </a:r>
          </a:p>
          <a:p>
            <a:pPr lvl="1"/>
            <a:r>
              <a:rPr lang="en-US" dirty="0" smtClean="0"/>
              <a:t>Race/ethnicity</a:t>
            </a:r>
          </a:p>
          <a:p>
            <a:pPr lvl="1"/>
            <a:r>
              <a:rPr lang="en-US" dirty="0" smtClean="0"/>
              <a:t>Personal chemistry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 of Mentoring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Initiation		6-12 months</a:t>
            </a:r>
          </a:p>
          <a:p>
            <a:pPr lvl="1"/>
            <a:r>
              <a:rPr lang="en-US" dirty="0" smtClean="0"/>
              <a:t>Mentor provides support and guidance</a:t>
            </a:r>
          </a:p>
          <a:p>
            <a:pPr lvl="1"/>
            <a:r>
              <a:rPr lang="en-US" dirty="0" smtClean="0"/>
              <a:t>Mentee has unrealized potential</a:t>
            </a:r>
          </a:p>
          <a:p>
            <a:r>
              <a:rPr lang="en-US" dirty="0" smtClean="0"/>
              <a:t>Cultivation	2-5 years</a:t>
            </a:r>
          </a:p>
          <a:p>
            <a:pPr lvl="1"/>
            <a:r>
              <a:rPr lang="en-US" dirty="0" smtClean="0"/>
              <a:t>Expectations vs. reality</a:t>
            </a:r>
          </a:p>
          <a:p>
            <a:pPr lvl="1"/>
            <a:r>
              <a:rPr lang="en-US" dirty="0" smtClean="0"/>
              <a:t>Career function, psychosocial function</a:t>
            </a:r>
          </a:p>
          <a:p>
            <a:r>
              <a:rPr lang="en-US" dirty="0" smtClean="0"/>
              <a:t>Separation 	&gt; 5 years</a:t>
            </a:r>
          </a:p>
          <a:p>
            <a:pPr lvl="1"/>
            <a:r>
              <a:rPr lang="en-US" dirty="0" smtClean="0"/>
              <a:t>Structural and emotional separation</a:t>
            </a:r>
          </a:p>
          <a:p>
            <a:pPr lvl="1"/>
            <a:r>
              <a:rPr lang="en-US" dirty="0" smtClean="0"/>
              <a:t>Independence of mentee</a:t>
            </a:r>
          </a:p>
          <a:p>
            <a:r>
              <a:rPr lang="en-US" dirty="0" smtClean="0"/>
              <a:t>Redefinition</a:t>
            </a:r>
          </a:p>
          <a:p>
            <a:pPr lvl="1"/>
            <a:r>
              <a:rPr lang="en-US" dirty="0" smtClean="0"/>
              <a:t>Friendship, colleague, collaborator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00200"/>
            <a:ext cx="8503920" cy="4663440"/>
          </a:xfrm>
        </p:spPr>
        <p:txBody>
          <a:bodyPr>
            <a:noAutofit/>
          </a:bodyPr>
          <a:lstStyle/>
          <a:p>
            <a:r>
              <a:rPr lang="en-US" sz="1800" b="1" dirty="0"/>
              <a:t>Get to know each </a:t>
            </a:r>
            <a:r>
              <a:rPr lang="en-US" sz="1800" b="1" dirty="0" smtClean="0"/>
              <a:t>Other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 </a:t>
            </a:r>
            <a:r>
              <a:rPr lang="en-US" sz="1800" dirty="0"/>
              <a:t>	</a:t>
            </a:r>
            <a:r>
              <a:rPr lang="en-US" sz="1600" b="1" dirty="0" smtClean="0">
                <a:solidFill>
                  <a:schemeClr val="tx2"/>
                </a:solidFill>
              </a:rPr>
              <a:t>Share </a:t>
            </a:r>
            <a:r>
              <a:rPr lang="en-US" sz="1600" b="1" dirty="0">
                <a:solidFill>
                  <a:schemeClr val="tx2"/>
                </a:solidFill>
              </a:rPr>
              <a:t>information about your professional and personal life</a:t>
            </a:r>
            <a:br>
              <a:rPr lang="en-US" sz="1600" b="1" dirty="0">
                <a:solidFill>
                  <a:schemeClr val="tx2"/>
                </a:solidFill>
              </a:rPr>
            </a:br>
            <a:r>
              <a:rPr lang="en-US" sz="1600" b="1" dirty="0">
                <a:solidFill>
                  <a:schemeClr val="tx2"/>
                </a:solidFill>
              </a:rPr>
              <a:t>          </a:t>
            </a:r>
            <a:r>
              <a:rPr lang="en-US" sz="1600" b="1" dirty="0" smtClean="0">
                <a:solidFill>
                  <a:schemeClr val="tx2"/>
                </a:solidFill>
              </a:rPr>
              <a:t>	Learn </a:t>
            </a:r>
            <a:r>
              <a:rPr lang="en-US" sz="1600" b="1" dirty="0">
                <a:solidFill>
                  <a:schemeClr val="tx2"/>
                </a:solidFill>
              </a:rPr>
              <a:t>something new about your </a:t>
            </a:r>
            <a:r>
              <a:rPr lang="en-US" sz="1600" b="1" dirty="0" smtClean="0">
                <a:solidFill>
                  <a:schemeClr val="tx2"/>
                </a:solidFill>
              </a:rPr>
              <a:t>mentee/mentor</a:t>
            </a:r>
            <a:endParaRPr lang="en-US" sz="1600" b="1" dirty="0">
              <a:solidFill>
                <a:schemeClr val="tx2"/>
              </a:solidFill>
            </a:endParaRPr>
          </a:p>
          <a:p>
            <a:r>
              <a:rPr lang="en-US" sz="1800" b="1" dirty="0"/>
              <a:t>Establish Guidelines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      	</a:t>
            </a:r>
            <a:r>
              <a:rPr lang="en-US" sz="1600" b="1" dirty="0" smtClean="0">
                <a:solidFill>
                  <a:schemeClr val="tx2"/>
                </a:solidFill>
              </a:rPr>
              <a:t>When </a:t>
            </a:r>
            <a:r>
              <a:rPr lang="en-US" sz="1600" b="1" dirty="0">
                <a:solidFill>
                  <a:schemeClr val="tx2"/>
                </a:solidFill>
              </a:rPr>
              <a:t>and where will we meet?</a:t>
            </a:r>
            <a:br>
              <a:rPr lang="en-US" sz="1600" b="1" dirty="0">
                <a:solidFill>
                  <a:schemeClr val="tx2"/>
                </a:solidFill>
              </a:rPr>
            </a:br>
            <a:r>
              <a:rPr lang="en-US" sz="1600" b="1" dirty="0">
                <a:solidFill>
                  <a:schemeClr val="tx2"/>
                </a:solidFill>
              </a:rPr>
              <a:t>            </a:t>
            </a:r>
            <a:r>
              <a:rPr lang="en-US" sz="1600" b="1" dirty="0" smtClean="0">
                <a:solidFill>
                  <a:schemeClr val="tx2"/>
                </a:solidFill>
              </a:rPr>
              <a:t>	How </a:t>
            </a:r>
            <a:r>
              <a:rPr lang="en-US" sz="1600" b="1" dirty="0">
                <a:solidFill>
                  <a:schemeClr val="tx2"/>
                </a:solidFill>
              </a:rPr>
              <a:t>will we schedule meetings?</a:t>
            </a:r>
            <a:br>
              <a:rPr lang="en-US" sz="1600" b="1" dirty="0">
                <a:solidFill>
                  <a:schemeClr val="tx2"/>
                </a:solidFill>
              </a:rPr>
            </a:br>
            <a:r>
              <a:rPr lang="en-US" sz="1600" b="1" dirty="0">
                <a:solidFill>
                  <a:schemeClr val="tx2"/>
                </a:solidFill>
              </a:rPr>
              <a:t>            </a:t>
            </a:r>
            <a:r>
              <a:rPr lang="en-US" sz="1600" b="1" dirty="0" smtClean="0">
                <a:solidFill>
                  <a:schemeClr val="tx2"/>
                </a:solidFill>
              </a:rPr>
              <a:t>	How </a:t>
            </a:r>
            <a:r>
              <a:rPr lang="en-US" sz="1600" b="1" dirty="0">
                <a:solidFill>
                  <a:schemeClr val="tx2"/>
                </a:solidFill>
              </a:rPr>
              <a:t>will we communicate between meetings?</a:t>
            </a:r>
            <a:br>
              <a:rPr lang="en-US" sz="1600" b="1" dirty="0">
                <a:solidFill>
                  <a:schemeClr val="tx2"/>
                </a:solidFill>
              </a:rPr>
            </a:br>
            <a:r>
              <a:rPr lang="en-US" sz="1600" b="1" dirty="0">
                <a:solidFill>
                  <a:schemeClr val="tx2"/>
                </a:solidFill>
              </a:rPr>
              <a:t>            </a:t>
            </a:r>
            <a:r>
              <a:rPr lang="en-US" sz="1600" b="1" dirty="0" smtClean="0">
                <a:solidFill>
                  <a:schemeClr val="tx2"/>
                </a:solidFill>
              </a:rPr>
              <a:t>	What </a:t>
            </a:r>
            <a:r>
              <a:rPr lang="en-US" sz="1600" b="1" dirty="0">
                <a:solidFill>
                  <a:schemeClr val="tx2"/>
                </a:solidFill>
              </a:rPr>
              <a:t>agenda format will we use?</a:t>
            </a:r>
            <a:br>
              <a:rPr lang="en-US" sz="1600" b="1" dirty="0">
                <a:solidFill>
                  <a:schemeClr val="tx2"/>
                </a:solidFill>
              </a:rPr>
            </a:br>
            <a:r>
              <a:rPr lang="en-US" sz="1600" b="1" dirty="0">
                <a:solidFill>
                  <a:schemeClr val="tx2"/>
                </a:solidFill>
              </a:rPr>
              <a:t>            </a:t>
            </a:r>
            <a:r>
              <a:rPr lang="en-US" sz="1600" b="1" dirty="0" smtClean="0">
                <a:solidFill>
                  <a:schemeClr val="tx2"/>
                </a:solidFill>
              </a:rPr>
              <a:t>	Will </a:t>
            </a:r>
            <a:r>
              <a:rPr lang="en-US" sz="1600" b="1" dirty="0">
                <a:solidFill>
                  <a:schemeClr val="tx2"/>
                </a:solidFill>
              </a:rPr>
              <a:t>there be any fixed agenda items to be discussed at every meeting?</a:t>
            </a:r>
            <a:br>
              <a:rPr lang="en-US" sz="1600" b="1" dirty="0">
                <a:solidFill>
                  <a:schemeClr val="tx2"/>
                </a:solidFill>
              </a:rPr>
            </a:br>
            <a:r>
              <a:rPr lang="en-US" sz="1600" b="1" dirty="0">
                <a:solidFill>
                  <a:schemeClr val="tx2"/>
                </a:solidFill>
              </a:rPr>
              <a:t>            </a:t>
            </a:r>
            <a:r>
              <a:rPr lang="en-US" sz="1600" b="1" dirty="0" smtClean="0">
                <a:solidFill>
                  <a:schemeClr val="tx2"/>
                </a:solidFill>
              </a:rPr>
              <a:t>	How </a:t>
            </a:r>
            <a:r>
              <a:rPr lang="en-US" sz="1600" b="1" dirty="0">
                <a:solidFill>
                  <a:schemeClr val="tx2"/>
                </a:solidFill>
              </a:rPr>
              <a:t>will we exchange feedback?</a:t>
            </a:r>
            <a:br>
              <a:rPr lang="en-US" sz="1600" b="1" dirty="0">
                <a:solidFill>
                  <a:schemeClr val="tx2"/>
                </a:solidFill>
              </a:rPr>
            </a:br>
            <a:r>
              <a:rPr lang="en-US" sz="1600" b="1" dirty="0">
                <a:solidFill>
                  <a:schemeClr val="tx2"/>
                </a:solidFill>
              </a:rPr>
              <a:t>            </a:t>
            </a:r>
            <a:r>
              <a:rPr lang="en-US" sz="1600" b="1" dirty="0" smtClean="0">
                <a:solidFill>
                  <a:schemeClr val="tx2"/>
                </a:solidFill>
              </a:rPr>
              <a:t>	How </a:t>
            </a:r>
            <a:r>
              <a:rPr lang="en-US" sz="1600" b="1" dirty="0">
                <a:solidFill>
                  <a:schemeClr val="tx2"/>
                </a:solidFill>
              </a:rPr>
              <a:t>will we measure success?</a:t>
            </a:r>
          </a:p>
          <a:p>
            <a:r>
              <a:rPr lang="en-US" sz="1800" b="1" dirty="0"/>
              <a:t>Partnership Agreement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        	</a:t>
            </a:r>
            <a:r>
              <a:rPr lang="en-US" sz="1600" b="1" dirty="0" smtClean="0">
                <a:solidFill>
                  <a:schemeClr val="tx2"/>
                </a:solidFill>
              </a:rPr>
              <a:t>Review </a:t>
            </a:r>
            <a:r>
              <a:rPr lang="en-US" sz="1600" b="1" dirty="0">
                <a:solidFill>
                  <a:schemeClr val="tx2"/>
                </a:solidFill>
              </a:rPr>
              <a:t>partnership agreement, modify if desired, sign and exchange</a:t>
            </a:r>
            <a:br>
              <a:rPr lang="en-US" sz="1600" b="1" dirty="0">
                <a:solidFill>
                  <a:schemeClr val="tx2"/>
                </a:solidFill>
              </a:rPr>
            </a:br>
            <a:r>
              <a:rPr lang="en-US" sz="1600" b="1" dirty="0">
                <a:solidFill>
                  <a:schemeClr val="tx2"/>
                </a:solidFill>
              </a:rPr>
              <a:t>         	</a:t>
            </a:r>
            <a:r>
              <a:rPr lang="en-US" sz="1600" b="1" dirty="0" smtClean="0">
                <a:solidFill>
                  <a:schemeClr val="tx2"/>
                </a:solidFill>
              </a:rPr>
              <a:t>Review </a:t>
            </a:r>
            <a:r>
              <a:rPr lang="en-US" sz="1600" b="1" dirty="0">
                <a:solidFill>
                  <a:schemeClr val="tx2"/>
                </a:solidFill>
              </a:rPr>
              <a:t>goals for the mentoring relationship</a:t>
            </a:r>
          </a:p>
          <a:p>
            <a:r>
              <a:rPr lang="en-US" sz="1800" b="1" dirty="0"/>
              <a:t>Confirm Next Steps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       	</a:t>
            </a:r>
            <a:r>
              <a:rPr lang="en-US" sz="1600" b="1" dirty="0" smtClean="0">
                <a:solidFill>
                  <a:schemeClr val="tx2"/>
                </a:solidFill>
              </a:rPr>
              <a:t>Schedule </a:t>
            </a:r>
            <a:r>
              <a:rPr lang="en-US" sz="1600" b="1" dirty="0">
                <a:solidFill>
                  <a:schemeClr val="tx2"/>
                </a:solidFill>
              </a:rPr>
              <a:t>date, time and place of future meetings</a:t>
            </a:r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Structuring Meeting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“10/20/60 </a:t>
            </a:r>
            <a:r>
              <a:rPr lang="en-US" b="1" dirty="0"/>
              <a:t>Rule”</a:t>
            </a:r>
            <a:r>
              <a:rPr lang="en-US" dirty="0"/>
              <a:t> </a:t>
            </a:r>
            <a:r>
              <a:rPr lang="en-US" dirty="0" smtClean="0"/>
              <a:t>that will </a:t>
            </a:r>
            <a:r>
              <a:rPr lang="en-US" dirty="0"/>
              <a:t>help you to establish a solid partnership and address mentoring goals and everyday issues. </a:t>
            </a:r>
            <a:r>
              <a:rPr lang="en-US" dirty="0" smtClean="0"/>
              <a:t>For </a:t>
            </a:r>
            <a:r>
              <a:rPr lang="en-US" dirty="0"/>
              <a:t>a meeting of about 1½ hours split the time roughly as follows</a:t>
            </a:r>
            <a:r>
              <a:rPr lang="en-US" dirty="0" smtClean="0"/>
              <a:t>:</a:t>
            </a:r>
          </a:p>
          <a:p>
            <a:pPr marL="796925" indent="-339725">
              <a:spcBef>
                <a:spcPts val="1200"/>
              </a:spcBef>
            </a:pPr>
            <a:r>
              <a:rPr lang="en-US" b="1" dirty="0" smtClean="0"/>
              <a:t>First </a:t>
            </a:r>
            <a:r>
              <a:rPr lang="en-US" b="1" dirty="0"/>
              <a:t>10 Minutes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Engage in personal/professional—“check-in</a:t>
            </a:r>
            <a:r>
              <a:rPr lang="en-US" dirty="0" smtClean="0"/>
              <a:t>”</a:t>
            </a:r>
            <a:endParaRPr lang="en-US" dirty="0"/>
          </a:p>
          <a:p>
            <a:pPr marL="796925" indent="-339725">
              <a:spcBef>
                <a:spcPts val="1200"/>
              </a:spcBef>
            </a:pPr>
            <a:r>
              <a:rPr lang="en-US" b="1" dirty="0"/>
              <a:t>Next 20 Minutes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Focus on ‘front burner’ issues </a:t>
            </a:r>
            <a:r>
              <a:rPr lang="en-US" dirty="0" smtClean="0"/>
              <a:t>(</a:t>
            </a:r>
            <a:r>
              <a:rPr lang="en-US" dirty="0"/>
              <a:t>upcoming presentation, </a:t>
            </a:r>
            <a:r>
              <a:rPr lang="en-US" dirty="0" smtClean="0"/>
              <a:t>manuscripts, grants, </a:t>
            </a:r>
            <a:r>
              <a:rPr lang="en-US" dirty="0"/>
              <a:t>etc</a:t>
            </a:r>
            <a:r>
              <a:rPr lang="en-US" dirty="0" smtClean="0"/>
              <a:t>.)</a:t>
            </a:r>
            <a:endParaRPr lang="en-US" dirty="0"/>
          </a:p>
          <a:p>
            <a:pPr marL="796925" indent="-339725">
              <a:spcBef>
                <a:spcPts val="1200"/>
              </a:spcBef>
            </a:pPr>
            <a:r>
              <a:rPr lang="en-US" b="1" dirty="0"/>
              <a:t>Last 60 Minutes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Discuss current and long-term goals and priorities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Mentor Meeting Checklist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ts val="2700"/>
              </a:lnSpc>
              <a:spcAft>
                <a:spcPts val="600"/>
              </a:spcAft>
            </a:pPr>
            <a:r>
              <a:rPr lang="en-US" dirty="0" smtClean="0"/>
              <a:t>Set </a:t>
            </a:r>
            <a:r>
              <a:rPr lang="en-US" dirty="0"/>
              <a:t>aside adequate time for meetings</a:t>
            </a:r>
          </a:p>
          <a:p>
            <a:pPr>
              <a:lnSpc>
                <a:spcPts val="2700"/>
              </a:lnSpc>
              <a:spcAft>
                <a:spcPts val="600"/>
              </a:spcAft>
            </a:pPr>
            <a:r>
              <a:rPr lang="en-US" dirty="0"/>
              <a:t>Obtain and review mentee’s CV and Individual Development Plan (IDP) prior to meeting</a:t>
            </a:r>
          </a:p>
          <a:p>
            <a:pPr>
              <a:lnSpc>
                <a:spcPts val="2700"/>
              </a:lnSpc>
              <a:spcAft>
                <a:spcPts val="600"/>
              </a:spcAft>
            </a:pPr>
            <a:r>
              <a:rPr lang="en-US" dirty="0" smtClean="0"/>
              <a:t>Clarify </a:t>
            </a:r>
            <a:r>
              <a:rPr lang="en-US" dirty="0"/>
              <a:t>what mentee expects from you</a:t>
            </a:r>
            <a:r>
              <a:rPr lang="en-US" dirty="0" smtClean="0"/>
              <a:t>—                            and </a:t>
            </a:r>
            <a:r>
              <a:rPr lang="en-US" dirty="0"/>
              <a:t>what you expect from mentee</a:t>
            </a:r>
          </a:p>
          <a:p>
            <a:pPr>
              <a:lnSpc>
                <a:spcPts val="2700"/>
              </a:lnSpc>
              <a:spcAft>
                <a:spcPts val="600"/>
              </a:spcAft>
            </a:pPr>
            <a:r>
              <a:rPr lang="en-US" dirty="0"/>
              <a:t>Review mentee’s short/long term goals</a:t>
            </a:r>
          </a:p>
          <a:p>
            <a:pPr>
              <a:lnSpc>
                <a:spcPts val="2700"/>
              </a:lnSpc>
              <a:spcAft>
                <a:spcPts val="600"/>
              </a:spcAft>
            </a:pPr>
            <a:r>
              <a:rPr lang="en-US" dirty="0" smtClean="0"/>
              <a:t>Know the advancement </a:t>
            </a:r>
            <a:r>
              <a:rPr lang="en-US" dirty="0"/>
              <a:t>and promotion policies for your mentee’s series and </a:t>
            </a:r>
            <a:r>
              <a:rPr lang="en-US" dirty="0" smtClean="0"/>
              <a:t>rank</a:t>
            </a:r>
            <a:endParaRPr lang="en-US" dirty="0"/>
          </a:p>
          <a:p>
            <a:pPr>
              <a:lnSpc>
                <a:spcPts val="2700"/>
              </a:lnSpc>
              <a:spcAft>
                <a:spcPts val="600"/>
              </a:spcAft>
            </a:pPr>
            <a:r>
              <a:rPr lang="en-US" dirty="0" smtClean="0"/>
              <a:t>Be </a:t>
            </a:r>
            <a:r>
              <a:rPr lang="en-US" dirty="0"/>
              <a:t>aware of potential conflicts of interest if you are both a supervisor and mentor for the </a:t>
            </a:r>
            <a:r>
              <a:rPr lang="en-US" dirty="0" smtClean="0"/>
              <a:t>mentee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Individual Mentoring Development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ts val="2700"/>
              </a:lnSpc>
              <a:spcAft>
                <a:spcPts val="1200"/>
              </a:spcAft>
              <a:buNone/>
            </a:pPr>
            <a:r>
              <a:rPr lang="en-US" u="sng" dirty="0" smtClean="0"/>
              <a:t>Purpose</a:t>
            </a:r>
            <a:r>
              <a:rPr lang="en-US" dirty="0" smtClean="0"/>
              <a:t>: To optimize the mentor-mentee relationship and clarify expectations</a:t>
            </a:r>
          </a:p>
          <a:p>
            <a:r>
              <a:rPr lang="en-US" dirty="0" smtClean="0"/>
              <a:t>Defined goals/objectives</a:t>
            </a:r>
          </a:p>
          <a:p>
            <a:pPr lvl="1"/>
            <a:r>
              <a:rPr lang="en-US" dirty="0" smtClean="0"/>
              <a:t>Career</a:t>
            </a:r>
          </a:p>
          <a:p>
            <a:pPr lvl="1"/>
            <a:r>
              <a:rPr lang="en-US" dirty="0" smtClean="0"/>
              <a:t>Research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Education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Timeline for goals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6 month, 1 year, 5 year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Barriers and challenges</a:t>
            </a:r>
          </a:p>
          <a:p>
            <a:pPr lvl="1"/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Resources</a:t>
            </a:r>
          </a:p>
          <a:p>
            <a:pPr lvl="1"/>
            <a:r>
              <a:rPr lang="en-US" dirty="0" smtClean="0"/>
              <a:t>Personal 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Evaluating Your Mentee’s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76400"/>
            <a:ext cx="8503920" cy="4663440"/>
          </a:xfrm>
        </p:spPr>
        <p:txBody>
          <a:bodyPr>
            <a:noAutofit/>
          </a:bodyPr>
          <a:lstStyle/>
          <a:p>
            <a:pPr>
              <a:lnSpc>
                <a:spcPts val="2000"/>
              </a:lnSpc>
            </a:pPr>
            <a:r>
              <a:rPr lang="en-US" sz="2000" b="1" dirty="0" smtClean="0"/>
              <a:t>Specificity</a:t>
            </a:r>
            <a:r>
              <a:rPr lang="en-US" sz="1800" b="1" dirty="0" smtClean="0"/>
              <a:t>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2000" dirty="0"/>
              <a:t>	</a:t>
            </a:r>
            <a:r>
              <a:rPr lang="en-US" sz="1800" b="1" dirty="0" smtClean="0">
                <a:solidFill>
                  <a:schemeClr val="tx2"/>
                </a:solidFill>
              </a:rPr>
              <a:t>Has the mentee identified short </a:t>
            </a:r>
            <a:r>
              <a:rPr lang="en-US" sz="1800" b="1" dirty="0">
                <a:solidFill>
                  <a:schemeClr val="tx2"/>
                </a:solidFill>
              </a:rPr>
              <a:t>and long term goals?</a:t>
            </a:r>
            <a:br>
              <a:rPr lang="en-US" sz="1800" b="1" dirty="0">
                <a:solidFill>
                  <a:schemeClr val="tx2"/>
                </a:solidFill>
              </a:rPr>
            </a:br>
            <a:r>
              <a:rPr lang="en-US" sz="1800" b="1" dirty="0">
                <a:solidFill>
                  <a:schemeClr val="tx2"/>
                </a:solidFill>
              </a:rPr>
              <a:t>        </a:t>
            </a:r>
            <a:r>
              <a:rPr lang="en-US" sz="1800" b="1" dirty="0" smtClean="0">
                <a:solidFill>
                  <a:schemeClr val="tx2"/>
                </a:solidFill>
              </a:rPr>
              <a:t>	Are </a:t>
            </a:r>
            <a:r>
              <a:rPr lang="en-US" sz="1800" b="1" dirty="0">
                <a:solidFill>
                  <a:schemeClr val="tx2"/>
                </a:solidFill>
              </a:rPr>
              <a:t>the goals definite and precise?</a:t>
            </a:r>
          </a:p>
          <a:p>
            <a:pPr>
              <a:lnSpc>
                <a:spcPts val="1700"/>
              </a:lnSpc>
              <a:spcBef>
                <a:spcPts val="1200"/>
              </a:spcBef>
            </a:pPr>
            <a:r>
              <a:rPr lang="en-US" sz="2000" b="1" dirty="0" smtClean="0"/>
              <a:t>Measurability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       </a:t>
            </a:r>
            <a:r>
              <a:rPr lang="en-US" sz="1700" dirty="0" smtClean="0"/>
              <a:t> 	</a:t>
            </a:r>
            <a:r>
              <a:rPr lang="en-US" sz="1800" b="1" dirty="0">
                <a:solidFill>
                  <a:schemeClr val="tx2"/>
                </a:solidFill>
              </a:rPr>
              <a:t>Are your mentee’s goals quantifiable?</a:t>
            </a:r>
            <a:br>
              <a:rPr lang="en-US" sz="1800" b="1" dirty="0">
                <a:solidFill>
                  <a:schemeClr val="tx2"/>
                </a:solidFill>
              </a:rPr>
            </a:br>
            <a:r>
              <a:rPr lang="en-US" sz="1800" b="1" dirty="0">
                <a:solidFill>
                  <a:schemeClr val="tx2"/>
                </a:solidFill>
              </a:rPr>
              <a:t>        	What are the metrics for success?</a:t>
            </a:r>
          </a:p>
          <a:p>
            <a:pPr>
              <a:lnSpc>
                <a:spcPts val="1700"/>
              </a:lnSpc>
              <a:spcBef>
                <a:spcPts val="1200"/>
              </a:spcBef>
            </a:pPr>
            <a:r>
              <a:rPr lang="en-US" sz="2000" b="1" dirty="0"/>
              <a:t>Work Plan</a:t>
            </a:r>
            <a:br>
              <a:rPr lang="en-US" sz="2000" b="1" dirty="0"/>
            </a:br>
            <a:r>
              <a:rPr lang="en-US" sz="1800" dirty="0"/>
              <a:t>        </a:t>
            </a:r>
            <a:r>
              <a:rPr lang="en-US" sz="1800" dirty="0" smtClean="0"/>
              <a:t>	</a:t>
            </a:r>
            <a:r>
              <a:rPr lang="en-US" sz="1800" b="1" dirty="0">
                <a:solidFill>
                  <a:schemeClr val="tx2"/>
                </a:solidFill>
              </a:rPr>
              <a:t>Is there an action plan to achieve goals?</a:t>
            </a:r>
            <a:br>
              <a:rPr lang="en-US" sz="1800" b="1" dirty="0">
                <a:solidFill>
                  <a:schemeClr val="tx2"/>
                </a:solidFill>
              </a:rPr>
            </a:br>
            <a:r>
              <a:rPr lang="en-US" sz="1800" b="1" dirty="0">
                <a:solidFill>
                  <a:schemeClr val="tx2"/>
                </a:solidFill>
              </a:rPr>
              <a:t>        	What is the outcome of achieving goals?</a:t>
            </a:r>
          </a:p>
          <a:p>
            <a:pPr>
              <a:lnSpc>
                <a:spcPts val="1700"/>
              </a:lnSpc>
              <a:spcBef>
                <a:spcPts val="1200"/>
              </a:spcBef>
            </a:pPr>
            <a:r>
              <a:rPr lang="en-US" sz="2000" b="1" dirty="0"/>
              <a:t>Reality </a:t>
            </a:r>
            <a:r>
              <a:rPr lang="en-US" sz="2000" b="1" dirty="0" smtClean="0"/>
              <a:t>Check</a:t>
            </a:r>
            <a:br>
              <a:rPr lang="en-US" sz="2000" b="1" dirty="0" smtClean="0"/>
            </a:br>
            <a:r>
              <a:rPr lang="en-US" sz="1800" dirty="0" smtClean="0"/>
              <a:t>        	</a:t>
            </a:r>
            <a:r>
              <a:rPr lang="en-US" sz="1800" b="1" dirty="0">
                <a:solidFill>
                  <a:schemeClr val="tx2"/>
                </a:solidFill>
              </a:rPr>
              <a:t>Are goals realistic?</a:t>
            </a:r>
            <a:br>
              <a:rPr lang="en-US" sz="1800" b="1" dirty="0">
                <a:solidFill>
                  <a:schemeClr val="tx2"/>
                </a:solidFill>
              </a:rPr>
            </a:br>
            <a:r>
              <a:rPr lang="en-US" sz="1800" b="1" dirty="0">
                <a:solidFill>
                  <a:schemeClr val="tx2"/>
                </a:solidFill>
              </a:rPr>
              <a:t>        	Is there a completion date?</a:t>
            </a:r>
            <a:br>
              <a:rPr lang="en-US" sz="1800" b="1" dirty="0">
                <a:solidFill>
                  <a:schemeClr val="tx2"/>
                </a:solidFill>
              </a:rPr>
            </a:br>
            <a:r>
              <a:rPr lang="en-US" sz="1800" b="1" dirty="0">
                <a:solidFill>
                  <a:schemeClr val="tx2"/>
                </a:solidFill>
              </a:rPr>
              <a:t>        	Can success be achieved within the time allocated?</a:t>
            </a:r>
            <a:br>
              <a:rPr lang="en-US" sz="1800" b="1" dirty="0">
                <a:solidFill>
                  <a:schemeClr val="tx2"/>
                </a:solidFill>
              </a:rPr>
            </a:br>
            <a:r>
              <a:rPr lang="en-US" sz="1800" b="1" dirty="0">
                <a:solidFill>
                  <a:schemeClr val="tx2"/>
                </a:solidFill>
              </a:rPr>
              <a:t>        	Will additional resources or tools be needed?</a:t>
            </a:r>
          </a:p>
          <a:p>
            <a:pPr>
              <a:lnSpc>
                <a:spcPts val="1700"/>
              </a:lnSpc>
              <a:spcBef>
                <a:spcPts val="1200"/>
              </a:spcBef>
            </a:pPr>
            <a:r>
              <a:rPr lang="en-US" sz="2000" b="1" dirty="0"/>
              <a:t>Your Role</a:t>
            </a:r>
            <a:br>
              <a:rPr lang="en-US" sz="2000" b="1" dirty="0"/>
            </a:br>
            <a:r>
              <a:rPr lang="en-US" sz="1800" dirty="0"/>
              <a:t>       </a:t>
            </a:r>
            <a:r>
              <a:rPr lang="en-US" sz="2000" b="1" dirty="0">
                <a:solidFill>
                  <a:schemeClr val="tx2"/>
                </a:solidFill>
              </a:rPr>
              <a:t> </a:t>
            </a:r>
            <a:r>
              <a:rPr lang="en-US" sz="2000" b="1" dirty="0" smtClean="0">
                <a:solidFill>
                  <a:schemeClr val="tx2"/>
                </a:solidFill>
              </a:rPr>
              <a:t>	</a:t>
            </a:r>
            <a:r>
              <a:rPr lang="en-US" sz="1800" b="1" dirty="0">
                <a:solidFill>
                  <a:schemeClr val="tx2"/>
                </a:solidFill>
              </a:rPr>
              <a:t>Is your role to advise, suggest or listen?</a:t>
            </a:r>
            <a:br>
              <a:rPr lang="en-US" sz="1800" b="1" dirty="0">
                <a:solidFill>
                  <a:schemeClr val="tx2"/>
                </a:solidFill>
              </a:rPr>
            </a:br>
            <a:r>
              <a:rPr lang="en-US" sz="1800" b="1" dirty="0">
                <a:solidFill>
                  <a:schemeClr val="tx2"/>
                </a:solidFill>
              </a:rPr>
              <a:t>       	How can you be most helpful?</a:t>
            </a:r>
          </a:p>
          <a:p>
            <a:endParaRPr lang="en-US" sz="1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Cultivating the Relationship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865348254"/>
              </p:ext>
            </p:extLst>
          </p:nvPr>
        </p:nvGraphicFramePr>
        <p:xfrm>
          <a:off x="457200" y="1676400"/>
          <a:ext cx="8229600" cy="443611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14800"/>
                <a:gridCol w="4114800"/>
              </a:tblGrid>
              <a:tr h="412750">
                <a:tc>
                  <a:txBody>
                    <a:bodyPr/>
                    <a:lstStyle/>
                    <a:p>
                      <a:r>
                        <a:rPr lang="en-US" dirty="0" smtClean="0"/>
                        <a:t>Build Trust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Destroy</a:t>
                      </a:r>
                      <a:r>
                        <a:rPr lang="en-US" baseline="0" dirty="0" smtClean="0"/>
                        <a:t> Trust</a:t>
                      </a:r>
                      <a:endParaRPr lang="en-US" dirty="0"/>
                    </a:p>
                  </a:txBody>
                  <a:tcPr/>
                </a:tc>
              </a:tr>
              <a:tr h="273050">
                <a:tc>
                  <a:txBody>
                    <a:bodyPr/>
                    <a:lstStyle/>
                    <a:p>
                      <a:r>
                        <a:rPr lang="en-US" dirty="0" smtClean="0"/>
                        <a:t>Being a proactive listener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paying attention</a:t>
                      </a:r>
                      <a:endParaRPr lang="en-US" dirty="0"/>
                    </a:p>
                  </a:txBody>
                  <a:tcPr/>
                </a:tc>
              </a:tr>
              <a:tr h="135890">
                <a:tc>
                  <a:txBody>
                    <a:bodyPr/>
                    <a:lstStyle/>
                    <a:p>
                      <a:r>
                        <a:rPr lang="en-US" dirty="0" smtClean="0"/>
                        <a:t>Cooperation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Competition</a:t>
                      </a:r>
                      <a:endParaRPr lang="en-US" dirty="0"/>
                    </a:p>
                  </a:txBody>
                  <a:tcPr/>
                </a:tc>
              </a:tr>
              <a:tr h="151130">
                <a:tc>
                  <a:txBody>
                    <a:bodyPr/>
                    <a:lstStyle/>
                    <a:p>
                      <a:r>
                        <a:rPr lang="en-US" dirty="0" smtClean="0"/>
                        <a:t>Open</a:t>
                      </a:r>
                      <a:r>
                        <a:rPr lang="en-US" baseline="0" dirty="0" smtClean="0"/>
                        <a:t> sharing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Withholding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Actions</a:t>
                      </a:r>
                      <a:r>
                        <a:rPr lang="en-US" baseline="0" dirty="0" smtClean="0"/>
                        <a:t> parallel to words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Acting</a:t>
                      </a:r>
                      <a:r>
                        <a:rPr lang="en-US" baseline="0" dirty="0" smtClean="0"/>
                        <a:t> contrary to words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Accepting and non-judgmental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Criticizing</a:t>
                      </a:r>
                      <a:r>
                        <a:rPr lang="en-US" baseline="0" dirty="0" smtClean="0"/>
                        <a:t> and disapproving</a:t>
                      </a:r>
                      <a:endParaRPr lang="en-US" dirty="0"/>
                    </a:p>
                  </a:txBody>
                  <a:tcPr/>
                </a:tc>
              </a:tr>
              <a:tr h="120650">
                <a:tc>
                  <a:txBody>
                    <a:bodyPr/>
                    <a:lstStyle/>
                    <a:p>
                      <a:r>
                        <a:rPr lang="en-US" dirty="0" smtClean="0"/>
                        <a:t>Authentic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Hidden agenda</a:t>
                      </a:r>
                      <a:endParaRPr lang="en-US" dirty="0"/>
                    </a:p>
                  </a:txBody>
                  <a:tcPr/>
                </a:tc>
              </a:tr>
              <a:tr h="135890">
                <a:tc>
                  <a:txBody>
                    <a:bodyPr/>
                    <a:lstStyle/>
                    <a:p>
                      <a:r>
                        <a:rPr lang="en-US" dirty="0" smtClean="0"/>
                        <a:t>Admitting</a:t>
                      </a:r>
                      <a:r>
                        <a:rPr lang="en-US" baseline="0" dirty="0" smtClean="0"/>
                        <a:t> mistakes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Blaming others</a:t>
                      </a:r>
                      <a:endParaRPr lang="en-US" dirty="0"/>
                    </a:p>
                  </a:txBody>
                  <a:tcPr/>
                </a:tc>
              </a:tr>
              <a:tr h="151130">
                <a:tc>
                  <a:txBody>
                    <a:bodyPr/>
                    <a:lstStyle/>
                    <a:p>
                      <a:r>
                        <a:rPr lang="en-US" dirty="0" smtClean="0"/>
                        <a:t>Actively seeking differences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Closed</a:t>
                      </a:r>
                      <a:r>
                        <a:rPr lang="en-US" baseline="0" dirty="0" smtClean="0"/>
                        <a:t> minded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Encouraging success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Discouraging</a:t>
                      </a:r>
                      <a:r>
                        <a:rPr lang="en-US" baseline="0" dirty="0" smtClean="0"/>
                        <a:t> risk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Positive outlook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Pessimism</a:t>
                      </a:r>
                      <a:endParaRPr lang="en-US" dirty="0"/>
                    </a:p>
                  </a:txBody>
                  <a:tcPr/>
                </a:tc>
              </a:tr>
              <a:tr h="120650">
                <a:tc>
                  <a:txBody>
                    <a:bodyPr/>
                    <a:lstStyle/>
                    <a:p>
                      <a:r>
                        <a:rPr lang="en-US" dirty="0" smtClean="0"/>
                        <a:t>Respecting confidentiality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Breaking confidence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Giving and Receiving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84960"/>
            <a:ext cx="8537448" cy="4663440"/>
          </a:xfrm>
        </p:spPr>
        <p:txBody>
          <a:bodyPr>
            <a:noAutofit/>
          </a:bodyPr>
          <a:lstStyle/>
          <a:p>
            <a:r>
              <a:rPr lang="en-US" sz="2400" dirty="0" smtClean="0"/>
              <a:t>Effective </a:t>
            </a:r>
            <a:r>
              <a:rPr lang="en-US" sz="2400" dirty="0"/>
              <a:t>feedback:</a:t>
            </a:r>
          </a:p>
          <a:p>
            <a:pPr lvl="1"/>
            <a:r>
              <a:rPr lang="en-US" sz="1800" dirty="0"/>
              <a:t>Is offered in a timely manner</a:t>
            </a:r>
          </a:p>
          <a:p>
            <a:pPr lvl="1"/>
            <a:r>
              <a:rPr lang="en-US" sz="1800" dirty="0"/>
              <a:t>Focuses on specific behaviors</a:t>
            </a:r>
          </a:p>
          <a:p>
            <a:pPr lvl="1"/>
            <a:r>
              <a:rPr lang="en-US" sz="1800" dirty="0" smtClean="0"/>
              <a:t>Emphasizes </a:t>
            </a:r>
            <a:r>
              <a:rPr lang="en-US" sz="1800" dirty="0"/>
              <a:t>actions, solutions or strategies</a:t>
            </a:r>
          </a:p>
          <a:p>
            <a:r>
              <a:rPr lang="en-US" sz="2400" dirty="0" smtClean="0"/>
              <a:t>Effective Feedback to Mentee: </a:t>
            </a:r>
          </a:p>
          <a:p>
            <a:pPr lvl="1"/>
            <a:r>
              <a:rPr lang="en-US" sz="1800" dirty="0" smtClean="0"/>
              <a:t>Mentee strengths and assets </a:t>
            </a:r>
          </a:p>
          <a:p>
            <a:pPr lvl="1"/>
            <a:r>
              <a:rPr lang="en-US" sz="1800" dirty="0" smtClean="0"/>
              <a:t>Areas for growth, development and enhancement</a:t>
            </a:r>
          </a:p>
          <a:p>
            <a:pPr lvl="1"/>
            <a:r>
              <a:rPr lang="en-US" sz="1800" dirty="0" smtClean="0"/>
              <a:t>Harmful behaviors or attitudes</a:t>
            </a:r>
          </a:p>
          <a:p>
            <a:pPr lvl="1"/>
            <a:r>
              <a:rPr lang="en-US" sz="1800" dirty="0" smtClean="0"/>
              <a:t>Observations on how your mentee may be perceived by others</a:t>
            </a:r>
            <a:endParaRPr lang="en-US" sz="2400" dirty="0" smtClean="0"/>
          </a:p>
          <a:p>
            <a:r>
              <a:rPr lang="en-US" sz="2400" dirty="0" smtClean="0"/>
              <a:t>Effective </a:t>
            </a:r>
            <a:r>
              <a:rPr lang="en-US" sz="2400" dirty="0"/>
              <a:t>Feedback from Mentee:</a:t>
            </a:r>
          </a:p>
          <a:p>
            <a:pPr lvl="1"/>
            <a:r>
              <a:rPr lang="en-US" sz="1800" dirty="0"/>
              <a:t>Whether the advice or guidance </a:t>
            </a:r>
            <a:r>
              <a:rPr lang="en-US" sz="1800" dirty="0" smtClean="0"/>
              <a:t>was </a:t>
            </a:r>
            <a:r>
              <a:rPr lang="en-US" sz="1800" dirty="0"/>
              <a:t>beneficial and solved an issue</a:t>
            </a:r>
          </a:p>
          <a:p>
            <a:pPr lvl="1"/>
            <a:r>
              <a:rPr lang="en-US" sz="1800" dirty="0"/>
              <a:t>Whether the </a:t>
            </a:r>
            <a:r>
              <a:rPr lang="en-US" sz="1800" dirty="0" smtClean="0"/>
              <a:t>communication </a:t>
            </a:r>
            <a:r>
              <a:rPr lang="en-US" sz="1800" dirty="0"/>
              <a:t>style </a:t>
            </a:r>
            <a:r>
              <a:rPr lang="en-US" sz="1800" dirty="0" smtClean="0"/>
              <a:t>facilitates </a:t>
            </a:r>
            <a:r>
              <a:rPr lang="en-US" sz="1800" dirty="0"/>
              <a:t>a positive </a:t>
            </a:r>
            <a:r>
              <a:rPr lang="en-US" sz="1800" dirty="0" smtClean="0"/>
              <a:t>experience</a:t>
            </a:r>
            <a:endParaRPr lang="en-US" sz="1800" dirty="0"/>
          </a:p>
          <a:p>
            <a:pPr lvl="1"/>
            <a:r>
              <a:rPr lang="en-US" sz="1800" dirty="0"/>
              <a:t>Whether the </a:t>
            </a:r>
            <a:r>
              <a:rPr lang="en-US" sz="1800" dirty="0" smtClean="0"/>
              <a:t>communication </a:t>
            </a:r>
            <a:r>
              <a:rPr lang="en-US" sz="1800" dirty="0"/>
              <a:t>style </a:t>
            </a:r>
            <a:r>
              <a:rPr lang="en-US" sz="1800" dirty="0" smtClean="0"/>
              <a:t>creates </a:t>
            </a:r>
            <a:r>
              <a:rPr lang="en-US" sz="1800" dirty="0"/>
              <a:t>challenges to a positive </a:t>
            </a:r>
            <a:r>
              <a:rPr lang="en-US" sz="1800" dirty="0" smtClean="0"/>
              <a:t>experience</a:t>
            </a:r>
            <a:endParaRPr lang="en-US" sz="1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Mentor Do and Don’ts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748930138"/>
              </p:ext>
            </p:extLst>
          </p:nvPr>
        </p:nvGraphicFramePr>
        <p:xfrm>
          <a:off x="301625" y="1828800"/>
          <a:ext cx="8504238" cy="346794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22775"/>
                <a:gridCol w="4081463"/>
              </a:tblGrid>
              <a:tr h="541867">
                <a:tc>
                  <a:txBody>
                    <a:bodyPr/>
                    <a:lstStyle/>
                    <a:p>
                      <a:r>
                        <a:rPr lang="en-US" dirty="0" smtClean="0"/>
                        <a:t>Do</a:t>
                      </a:r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 Not</a:t>
                      </a:r>
                      <a:endParaRPr lang="en-US" dirty="0"/>
                    </a:p>
                  </a:txBody>
                  <a:tcPr marL="94492" marR="94492"/>
                </a:tc>
              </a:tr>
              <a:tr h="216958">
                <a:tc>
                  <a:txBody>
                    <a:bodyPr/>
                    <a:lstStyle/>
                    <a:p>
                      <a:r>
                        <a:rPr lang="en-US" dirty="0" smtClean="0"/>
                        <a:t>Listen</a:t>
                      </a:r>
                      <a:r>
                        <a:rPr lang="en-US" baseline="0" dirty="0" smtClean="0"/>
                        <a:t> actively</a:t>
                      </a:r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Fix the problem</a:t>
                      </a:r>
                      <a:endParaRPr lang="en-US" dirty="0"/>
                    </a:p>
                  </a:txBody>
                  <a:tcPr marL="94492" marR="94492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Support and facilitate</a:t>
                      </a:r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Take</a:t>
                      </a:r>
                      <a:r>
                        <a:rPr lang="en-US" baseline="0" dirty="0" smtClean="0"/>
                        <a:t> credit</a:t>
                      </a:r>
                      <a:endParaRPr lang="en-US" dirty="0"/>
                    </a:p>
                  </a:txBody>
                  <a:tcPr marL="94492" marR="94492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Teach by example</a:t>
                      </a:r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Take over</a:t>
                      </a:r>
                      <a:endParaRPr lang="en-US" dirty="0"/>
                    </a:p>
                  </a:txBody>
                  <a:tcPr marL="94492" marR="94492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Be aware</a:t>
                      </a:r>
                      <a:r>
                        <a:rPr lang="en-US" baseline="0" dirty="0" smtClean="0"/>
                        <a:t> of role conflict</a:t>
                      </a:r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Threaten or coerce</a:t>
                      </a:r>
                      <a:endParaRPr lang="en-US" dirty="0"/>
                    </a:p>
                  </a:txBody>
                  <a:tcPr marL="94492" marR="94492"/>
                </a:tc>
              </a:tr>
              <a:tr h="201718">
                <a:tc>
                  <a:txBody>
                    <a:bodyPr/>
                    <a:lstStyle/>
                    <a:p>
                      <a:r>
                        <a:rPr lang="en-US" dirty="0" smtClean="0"/>
                        <a:t>Encourage to move beyond comfort zone</a:t>
                      </a:r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Lose critical oversight</a:t>
                      </a:r>
                      <a:endParaRPr lang="en-US" dirty="0"/>
                    </a:p>
                  </a:txBody>
                  <a:tcPr marL="94492" marR="94492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Promote independence</a:t>
                      </a:r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Condemn</a:t>
                      </a:r>
                      <a:endParaRPr lang="en-US" dirty="0"/>
                    </a:p>
                  </a:txBody>
                  <a:tcPr marL="94492" marR="94492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Promote balance</a:t>
                      </a:r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492" marR="94492"/>
                </a:tc>
              </a:tr>
              <a:tr h="125518">
                <a:tc>
                  <a:txBody>
                    <a:bodyPr/>
                    <a:lstStyle/>
                    <a:p>
                      <a:r>
                        <a:rPr lang="en-US" dirty="0" smtClean="0"/>
                        <a:t>Rejoice in success</a:t>
                      </a:r>
                      <a:r>
                        <a:rPr lang="en-US" baseline="0" dirty="0" smtClean="0"/>
                        <a:t> and convey joy</a:t>
                      </a:r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492" marR="94492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the meaning of mentorship?</a:t>
            </a:r>
          </a:p>
          <a:p>
            <a:r>
              <a:rPr lang="en-US" dirty="0" smtClean="0"/>
              <a:t>What is the role of the mentor?</a:t>
            </a:r>
          </a:p>
          <a:p>
            <a:r>
              <a:rPr lang="en-US" dirty="0" smtClean="0"/>
              <a:t>How do you structure mentoring time?</a:t>
            </a:r>
          </a:p>
          <a:p>
            <a:r>
              <a:rPr lang="en-US" dirty="0" smtClean="0"/>
              <a:t>How do you measure success?</a:t>
            </a:r>
          </a:p>
          <a:p>
            <a:r>
              <a:rPr lang="en-US" dirty="0" smtClean="0"/>
              <a:t>What is the role of the mentee?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a Proactive Mentee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ts val="2800"/>
              </a:lnSpc>
              <a:spcAft>
                <a:spcPts val="1200"/>
              </a:spcAft>
            </a:pPr>
            <a:r>
              <a:rPr lang="en-US" dirty="0" smtClean="0"/>
              <a:t>The </a:t>
            </a:r>
            <a:r>
              <a:rPr lang="en-US" dirty="0"/>
              <a:t>most successful mentoring partnerships are those in which the </a:t>
            </a:r>
            <a:r>
              <a:rPr lang="en-US" b="1" dirty="0" smtClean="0"/>
              <a:t>mentee</a:t>
            </a:r>
            <a:r>
              <a:rPr lang="en-US" dirty="0" smtClean="0"/>
              <a:t> takes </a:t>
            </a:r>
            <a:r>
              <a:rPr lang="en-US" dirty="0"/>
              <a:t>the initiative and truly drives the </a:t>
            </a:r>
            <a:r>
              <a:rPr lang="en-US" dirty="0" smtClean="0"/>
              <a:t>partnership</a:t>
            </a:r>
            <a:r>
              <a:rPr lang="en-US" dirty="0"/>
              <a:t>. </a:t>
            </a:r>
            <a:endParaRPr lang="en-US" dirty="0" smtClean="0"/>
          </a:p>
          <a:p>
            <a:pPr>
              <a:lnSpc>
                <a:spcPts val="2800"/>
              </a:lnSpc>
              <a:spcAft>
                <a:spcPts val="1200"/>
              </a:spcAft>
            </a:pPr>
            <a:r>
              <a:rPr lang="en-US" dirty="0" smtClean="0"/>
              <a:t>In </a:t>
            </a:r>
            <a:r>
              <a:rPr lang="en-US" dirty="0"/>
              <a:t>a mentee-driven partnership, the mentee determines the pace, route and destination. </a:t>
            </a:r>
            <a:endParaRPr lang="en-US" dirty="0" smtClean="0"/>
          </a:p>
          <a:p>
            <a:pPr>
              <a:lnSpc>
                <a:spcPts val="2800"/>
              </a:lnSpc>
              <a:spcAft>
                <a:spcPts val="1200"/>
              </a:spcAft>
            </a:pPr>
            <a:r>
              <a:rPr lang="en-US" dirty="0" smtClean="0"/>
              <a:t>The </a:t>
            </a:r>
            <a:r>
              <a:rPr lang="en-US" dirty="0"/>
              <a:t>mentor is then able to offer insights and counsel that is focused on the mentee’s objectives.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Separation and Redefinition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ts val="2700"/>
              </a:lnSpc>
            </a:pPr>
            <a:r>
              <a:rPr lang="en-US" dirty="0" smtClean="0"/>
              <a:t>Important to discuss and plan                                               formal mentorship process</a:t>
            </a:r>
          </a:p>
          <a:p>
            <a:r>
              <a:rPr lang="en-US" dirty="0" smtClean="0"/>
              <a:t>Transition </a:t>
            </a:r>
          </a:p>
          <a:p>
            <a:pPr lvl="1"/>
            <a:r>
              <a:rPr lang="en-US" dirty="0" smtClean="0"/>
              <a:t>From formal to informal mentorship</a:t>
            </a:r>
          </a:p>
          <a:p>
            <a:pPr lvl="1"/>
            <a:r>
              <a:rPr lang="en-US" dirty="0" smtClean="0"/>
              <a:t>To peer relationship</a:t>
            </a:r>
          </a:p>
          <a:p>
            <a:r>
              <a:rPr lang="en-US" dirty="0" smtClean="0"/>
              <a:t>Checklist</a:t>
            </a:r>
          </a:p>
          <a:p>
            <a:pPr lvl="1"/>
            <a:r>
              <a:rPr lang="en-US" dirty="0" smtClean="0"/>
              <a:t>Discuss how to use remaining time</a:t>
            </a:r>
          </a:p>
          <a:p>
            <a:pPr lvl="1"/>
            <a:r>
              <a:rPr lang="en-US" dirty="0" smtClean="0"/>
              <a:t>Ensure no goals are overlooked</a:t>
            </a:r>
          </a:p>
          <a:p>
            <a:pPr lvl="1"/>
            <a:r>
              <a:rPr lang="en-US" dirty="0" smtClean="0"/>
              <a:t>Formal acknowledgement or celebration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Amnon</a:t>
            </a:r>
            <a:r>
              <a:rPr lang="en-US" dirty="0" smtClean="0"/>
              <a:t> </a:t>
            </a:r>
            <a:r>
              <a:rPr lang="en-US" dirty="0" err="1" smtClean="0"/>
              <a:t>Sonnenberg</a:t>
            </a:r>
            <a:endParaRPr lang="en-US" dirty="0" smtClean="0"/>
          </a:p>
          <a:p>
            <a:pPr lvl="1">
              <a:spcAft>
                <a:spcPts val="600"/>
              </a:spcAft>
            </a:pPr>
            <a:r>
              <a:rPr lang="en-US" dirty="0" smtClean="0"/>
              <a:t>Advised me to go to University of Michigan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“Marginal benefit of staying outweighed by marginal benefit of leaving”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Continued collaboration</a:t>
            </a:r>
          </a:p>
          <a:p>
            <a:pPr lvl="2"/>
            <a:r>
              <a:rPr lang="en-US" dirty="0" smtClean="0"/>
              <a:t>Colleague</a:t>
            </a:r>
          </a:p>
          <a:p>
            <a:pPr lvl="2"/>
            <a:r>
              <a:rPr lang="en-US" dirty="0" smtClean="0"/>
              <a:t>Advisor</a:t>
            </a:r>
          </a:p>
          <a:p>
            <a:pPr lvl="2"/>
            <a:r>
              <a:rPr lang="en-US" dirty="0" smtClean="0"/>
              <a:t>Friend </a:t>
            </a:r>
            <a:endParaRPr lang="en-US" dirty="0"/>
          </a:p>
        </p:txBody>
      </p:sp>
      <p:pic>
        <p:nvPicPr>
          <p:cNvPr id="4" name="Picture 6" descr="http://www.war-ofthe-worlds.co.uk/images/buckaroo_banzai_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3505200"/>
            <a:ext cx="1993900" cy="27914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Joel Rubenstein</a:t>
            </a:r>
          </a:p>
          <a:p>
            <a:pPr lvl="1"/>
            <a:r>
              <a:rPr lang="en-US" dirty="0" smtClean="0"/>
              <a:t>Biomarkers of prognosis and therapy for BE</a:t>
            </a:r>
          </a:p>
          <a:p>
            <a:pPr lvl="1"/>
            <a:r>
              <a:rPr lang="en-US" dirty="0" smtClean="0"/>
              <a:t>University of Michigan</a:t>
            </a:r>
          </a:p>
          <a:p>
            <a:r>
              <a:rPr lang="en-US" dirty="0" smtClean="0"/>
              <a:t>Scott Biggins</a:t>
            </a:r>
          </a:p>
          <a:p>
            <a:pPr lvl="1"/>
            <a:r>
              <a:rPr lang="en-US" dirty="0" smtClean="0"/>
              <a:t>Allocation models for liver </a:t>
            </a:r>
            <a:r>
              <a:rPr lang="en-US" dirty="0" err="1" smtClean="0"/>
              <a:t>retransplantation</a:t>
            </a:r>
            <a:endParaRPr lang="en-US" dirty="0" smtClean="0"/>
          </a:p>
          <a:p>
            <a:pPr lvl="1"/>
            <a:r>
              <a:rPr lang="en-US" dirty="0" smtClean="0"/>
              <a:t>UCSF</a:t>
            </a:r>
          </a:p>
          <a:p>
            <a:pPr lvl="1"/>
            <a:r>
              <a:rPr lang="en-US" dirty="0" smtClean="0"/>
              <a:t>University of Colorado</a:t>
            </a:r>
          </a:p>
          <a:p>
            <a:r>
              <a:rPr lang="en-US" dirty="0" smtClean="0"/>
              <a:t>Ma Somsouk</a:t>
            </a:r>
          </a:p>
          <a:p>
            <a:pPr lvl="1"/>
            <a:r>
              <a:rPr lang="en-US" dirty="0" smtClean="0"/>
              <a:t>HIV as a model of </a:t>
            </a:r>
            <a:r>
              <a:rPr lang="en-US" dirty="0" err="1" smtClean="0"/>
              <a:t>dysregulation</a:t>
            </a:r>
            <a:r>
              <a:rPr lang="en-US" dirty="0" smtClean="0"/>
              <a:t> of immune surveillance for CRC</a:t>
            </a:r>
          </a:p>
          <a:p>
            <a:pPr lvl="1"/>
            <a:r>
              <a:rPr lang="en-US" dirty="0" smtClean="0"/>
              <a:t>UCSF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Summary: The “One-Minute Mentor”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524000"/>
            <a:ext cx="6858000" cy="5410200"/>
          </a:xfrm>
        </p:spPr>
        <p:txBody>
          <a:bodyPr>
            <a:normAutofit fontScale="47500" lnSpcReduction="20000"/>
          </a:bodyPr>
          <a:lstStyle/>
          <a:p>
            <a:r>
              <a:rPr lang="en-US" sz="4500" b="1" dirty="0" smtClean="0"/>
              <a:t>Assess </a:t>
            </a:r>
            <a:r>
              <a:rPr lang="en-US" sz="4500" b="1" dirty="0"/>
              <a:t>the Mentee</a:t>
            </a:r>
            <a:br>
              <a:rPr lang="en-US" sz="4500" b="1" dirty="0"/>
            </a:br>
            <a:r>
              <a:rPr lang="en-US" sz="3800" dirty="0"/>
              <a:t>Check In</a:t>
            </a:r>
            <a:br>
              <a:rPr lang="en-US" sz="3800" dirty="0"/>
            </a:br>
            <a:r>
              <a:rPr lang="en-US" sz="3800" dirty="0"/>
              <a:t>Assess for any urgent issues</a:t>
            </a:r>
            <a:br>
              <a:rPr lang="en-US" sz="3800" dirty="0"/>
            </a:br>
            <a:r>
              <a:rPr lang="en-US" sz="3800" dirty="0"/>
              <a:t>Use active listening </a:t>
            </a:r>
            <a:r>
              <a:rPr lang="en-US" sz="3800" dirty="0" smtClean="0"/>
              <a:t>skills</a:t>
            </a:r>
            <a:endParaRPr lang="en-US" sz="3800" dirty="0"/>
          </a:p>
          <a:p>
            <a:r>
              <a:rPr lang="en-US" sz="4500" b="1" dirty="0" smtClean="0"/>
              <a:t>Set </a:t>
            </a:r>
            <a:r>
              <a:rPr lang="en-US" sz="4500" b="1" dirty="0"/>
              <a:t>an Agenda</a:t>
            </a:r>
            <a:br>
              <a:rPr lang="en-US" sz="4500" b="1" dirty="0"/>
            </a:br>
            <a:r>
              <a:rPr lang="en-US" sz="3800" dirty="0"/>
              <a:t>Review pending items</a:t>
            </a:r>
            <a:br>
              <a:rPr lang="en-US" sz="3800" dirty="0"/>
            </a:br>
            <a:r>
              <a:rPr lang="en-US" sz="3800" dirty="0"/>
              <a:t>Assess time available</a:t>
            </a:r>
            <a:br>
              <a:rPr lang="en-US" sz="3800" dirty="0"/>
            </a:br>
            <a:r>
              <a:rPr lang="en-US" sz="3800" dirty="0"/>
              <a:t>Prioritize</a:t>
            </a:r>
          </a:p>
          <a:p>
            <a:r>
              <a:rPr lang="en-US" sz="4500" b="1" dirty="0" smtClean="0"/>
              <a:t>Assist </a:t>
            </a:r>
            <a:r>
              <a:rPr lang="en-US" sz="4500" b="1" dirty="0"/>
              <a:t>with ongoing projects</a:t>
            </a:r>
            <a:br>
              <a:rPr lang="en-US" sz="4500" b="1" dirty="0"/>
            </a:br>
            <a:r>
              <a:rPr lang="en-US" sz="3800" dirty="0"/>
              <a:t>Ask clarifying questions</a:t>
            </a:r>
            <a:br>
              <a:rPr lang="en-US" sz="3800" dirty="0"/>
            </a:br>
            <a:r>
              <a:rPr lang="en-US" sz="3800" dirty="0"/>
              <a:t>Set clear and measurable goals</a:t>
            </a:r>
            <a:br>
              <a:rPr lang="en-US" sz="3800" dirty="0"/>
            </a:br>
            <a:r>
              <a:rPr lang="en-US" sz="3800" dirty="0"/>
              <a:t>Give advice and suggest resources</a:t>
            </a:r>
            <a:br>
              <a:rPr lang="en-US" sz="3800" dirty="0"/>
            </a:br>
            <a:r>
              <a:rPr lang="en-US" sz="3800" dirty="0"/>
              <a:t>Agree on timeline for deliverables</a:t>
            </a:r>
          </a:p>
          <a:p>
            <a:r>
              <a:rPr lang="en-US" sz="4500" b="1" dirty="0" smtClean="0"/>
              <a:t>Provide </a:t>
            </a:r>
            <a:r>
              <a:rPr lang="en-US" sz="4500" b="1" dirty="0"/>
              <a:t>career guidance</a:t>
            </a:r>
            <a:br>
              <a:rPr lang="en-US" sz="4500" b="1" dirty="0"/>
            </a:br>
            <a:r>
              <a:rPr lang="en-US" sz="3800" dirty="0"/>
              <a:t>Review Individual Development Plan and CV</a:t>
            </a:r>
            <a:br>
              <a:rPr lang="en-US" sz="3800" dirty="0"/>
            </a:br>
            <a:r>
              <a:rPr lang="en-US" sz="3800" dirty="0"/>
              <a:t>Inquire about professional / personal </a:t>
            </a:r>
            <a:r>
              <a:rPr lang="en-US" sz="3800" dirty="0" smtClean="0"/>
              <a:t>balance</a:t>
            </a:r>
            <a:endParaRPr lang="en-US" sz="3800" b="1" u="sng" dirty="0" smtClean="0"/>
          </a:p>
          <a:p>
            <a:r>
              <a:rPr lang="en-US" sz="4500" b="1" dirty="0" smtClean="0"/>
              <a:t>Wrap </a:t>
            </a:r>
            <a:r>
              <a:rPr lang="en-US" sz="4500" b="1" dirty="0"/>
              <a:t>up</a:t>
            </a:r>
            <a:br>
              <a:rPr lang="en-US" sz="4500" b="1" dirty="0"/>
            </a:br>
            <a:r>
              <a:rPr lang="en-US" sz="3800" dirty="0"/>
              <a:t>Clarify expectations of mentor and mentee</a:t>
            </a:r>
            <a:br>
              <a:rPr lang="en-US" sz="3800" dirty="0"/>
            </a:br>
            <a:r>
              <a:rPr lang="en-US" sz="3800" dirty="0"/>
              <a:t>Schedule future </a:t>
            </a:r>
            <a:r>
              <a:rPr lang="en-US" sz="3800" dirty="0" smtClean="0"/>
              <a:t>meeting</a:t>
            </a:r>
            <a:endParaRPr lang="en-US" sz="3800" dirty="0"/>
          </a:p>
        </p:txBody>
      </p:sp>
      <p:sp>
        <p:nvSpPr>
          <p:cNvPr id="4" name="TextBox 3"/>
          <p:cNvSpPr txBox="1"/>
          <p:nvPr/>
        </p:nvSpPr>
        <p:spPr>
          <a:xfrm>
            <a:off x="4114800" y="6361837"/>
            <a:ext cx="640080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/>
              <a:t>*Developed by Mitchell D. Feldman, MD, </a:t>
            </a:r>
            <a:r>
              <a:rPr lang="en-US" sz="1700" dirty="0" err="1" smtClean="0"/>
              <a:t>MPhil</a:t>
            </a:r>
            <a:r>
              <a:rPr lang="en-US" sz="1700" dirty="0" smtClean="0"/>
              <a:t> </a:t>
            </a:r>
          </a:p>
          <a:p>
            <a:endParaRPr lang="en-US" sz="1700" dirty="0" smtClean="0"/>
          </a:p>
          <a:p>
            <a:endParaRPr lang="en-US" sz="17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Mentor</a:t>
            </a:r>
          </a:p>
          <a:p>
            <a:pPr lvl="1"/>
            <a:r>
              <a:rPr lang="en-US" b="0" dirty="0" smtClean="0"/>
              <a:t>A teacher</a:t>
            </a:r>
            <a:r>
              <a:rPr lang="en-US" b="0" dirty="0" smtClean="0"/>
              <a:t>, sponsor, guide, exemplar, counselor, moral </a:t>
            </a:r>
            <a:r>
              <a:rPr lang="en-US" b="0" dirty="0" smtClean="0"/>
              <a:t>support</a:t>
            </a:r>
          </a:p>
          <a:p>
            <a:pPr lvl="1"/>
            <a:r>
              <a:rPr lang="en-US" b="0" dirty="0" smtClean="0"/>
              <a:t>Assists </a:t>
            </a:r>
            <a:r>
              <a:rPr lang="en-US" b="0" dirty="0" smtClean="0"/>
              <a:t>and </a:t>
            </a:r>
            <a:r>
              <a:rPr lang="en-US" b="0" dirty="0" smtClean="0"/>
              <a:t>facilitates </a:t>
            </a:r>
            <a:r>
              <a:rPr lang="en-US" b="0" dirty="0" smtClean="0"/>
              <a:t>the realization of </a:t>
            </a:r>
            <a:r>
              <a:rPr lang="en-US" b="0" dirty="0" smtClean="0"/>
              <a:t>a dream </a:t>
            </a:r>
          </a:p>
          <a:p>
            <a:r>
              <a:rPr lang="en-US" dirty="0" smtClean="0"/>
              <a:t>Three C’s	</a:t>
            </a:r>
          </a:p>
          <a:p>
            <a:pPr lvl="1"/>
            <a:r>
              <a:rPr lang="en-US" b="0" dirty="0" smtClean="0"/>
              <a:t>Competence</a:t>
            </a:r>
          </a:p>
          <a:p>
            <a:pPr lvl="1"/>
            <a:r>
              <a:rPr lang="en-US" b="0" dirty="0" smtClean="0"/>
              <a:t>Confidence</a:t>
            </a:r>
          </a:p>
          <a:p>
            <a:pPr lvl="1"/>
            <a:r>
              <a:rPr lang="en-US" b="0" dirty="0" smtClean="0"/>
              <a:t>Commitment</a:t>
            </a:r>
            <a:endParaRPr lang="en-US" b="0" dirty="0" smtClean="0"/>
          </a:p>
          <a:p>
            <a:r>
              <a:rPr lang="en-US" dirty="0" smtClean="0"/>
              <a:t>Role of the mentee</a:t>
            </a:r>
          </a:p>
          <a:p>
            <a:pPr lvl="1"/>
            <a:r>
              <a:rPr lang="en-US" b="0" dirty="0" smtClean="0"/>
              <a:t>Directs the pace, route and destination</a:t>
            </a:r>
          </a:p>
          <a:p>
            <a:r>
              <a:rPr lang="en-US" dirty="0" smtClean="0"/>
              <a:t>Goals</a:t>
            </a:r>
          </a:p>
          <a:p>
            <a:pPr lvl="1"/>
            <a:r>
              <a:rPr lang="en-US" b="0" dirty="0" smtClean="0"/>
              <a:t>Independent mentoring development plan</a:t>
            </a:r>
          </a:p>
          <a:p>
            <a:r>
              <a:rPr lang="en-US" dirty="0" smtClean="0"/>
              <a:t>Phases of mentoring</a:t>
            </a:r>
          </a:p>
          <a:p>
            <a:pPr lvl="1"/>
            <a:r>
              <a:rPr lang="en-US" b="0" dirty="0" smtClean="0"/>
              <a:t>Initiation, cultivation, separation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a Proactive Mentee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Consider the following questions</a:t>
            </a:r>
            <a:r>
              <a:rPr lang="en-US" dirty="0" smtClean="0"/>
              <a:t>:</a:t>
            </a:r>
          </a:p>
          <a:p>
            <a:pPr lvl="1">
              <a:lnSpc>
                <a:spcPts val="2400"/>
              </a:lnSpc>
            </a:pPr>
            <a:r>
              <a:rPr lang="en-US" dirty="0" smtClean="0"/>
              <a:t>Are my objectives clear and well defined?</a:t>
            </a:r>
          </a:p>
          <a:p>
            <a:pPr lvl="1">
              <a:lnSpc>
                <a:spcPts val="2400"/>
              </a:lnSpc>
            </a:pPr>
            <a:r>
              <a:rPr lang="en-US" dirty="0" smtClean="0"/>
              <a:t>Am I comfortable asking for what I want?</a:t>
            </a:r>
          </a:p>
          <a:p>
            <a:pPr lvl="1">
              <a:lnSpc>
                <a:spcPts val="2400"/>
              </a:lnSpc>
            </a:pPr>
            <a:r>
              <a:rPr lang="en-US" dirty="0" smtClean="0"/>
              <a:t>Am I open to hearing new ideas and perspectives?</a:t>
            </a:r>
          </a:p>
          <a:p>
            <a:pPr lvl="1">
              <a:lnSpc>
                <a:spcPts val="2400"/>
              </a:lnSpc>
            </a:pPr>
            <a:r>
              <a:rPr lang="en-US" dirty="0" smtClean="0"/>
              <a:t>Do I allow myself to be open and vulnerable?</a:t>
            </a:r>
          </a:p>
          <a:p>
            <a:pPr lvl="1">
              <a:lnSpc>
                <a:spcPts val="2400"/>
              </a:lnSpc>
            </a:pPr>
            <a:r>
              <a:rPr lang="en-US" dirty="0" smtClean="0"/>
              <a:t>Am I receptive to constructive feedback?</a:t>
            </a:r>
          </a:p>
          <a:p>
            <a:pPr lvl="1">
              <a:lnSpc>
                <a:spcPts val="2400"/>
              </a:lnSpc>
            </a:pPr>
            <a:r>
              <a:rPr lang="en-US" dirty="0" smtClean="0"/>
              <a:t>Am I able to show I value and appreciate feedback?</a:t>
            </a:r>
          </a:p>
          <a:p>
            <a:pPr lvl="1">
              <a:lnSpc>
                <a:spcPts val="2400"/>
              </a:lnSpc>
            </a:pPr>
            <a:r>
              <a:rPr lang="en-US" dirty="0" smtClean="0"/>
              <a:t>Am I willing to change or modify my behaviors?</a:t>
            </a:r>
          </a:p>
          <a:p>
            <a:pPr lvl="1">
              <a:lnSpc>
                <a:spcPts val="2400"/>
              </a:lnSpc>
            </a:pPr>
            <a:r>
              <a:rPr lang="en-US" dirty="0" smtClean="0"/>
              <a:t>Do I consistently follow through on commitments?</a:t>
            </a:r>
          </a:p>
          <a:p>
            <a:pPr lvl="1">
              <a:lnSpc>
                <a:spcPts val="2400"/>
              </a:lnSpc>
            </a:pPr>
            <a:r>
              <a:rPr lang="en-US" dirty="0" smtClean="0"/>
              <a:t>Do I make an effort to instill trust?</a:t>
            </a:r>
          </a:p>
          <a:p>
            <a:pPr lvl="1">
              <a:lnSpc>
                <a:spcPts val="2400"/>
              </a:lnSpc>
            </a:pPr>
            <a:r>
              <a:rPr lang="en-US" dirty="0" smtClean="0"/>
              <a:t>Do I openly show appreciation and gratitude?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Mentee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Specificity</a:t>
            </a:r>
          </a:p>
          <a:p>
            <a:pPr lvl="1"/>
            <a:r>
              <a:rPr lang="en-US" dirty="0" smtClean="0"/>
              <a:t>Specific objectives</a:t>
            </a:r>
          </a:p>
          <a:p>
            <a:r>
              <a:rPr lang="en-US" dirty="0" smtClean="0"/>
              <a:t>Measure</a:t>
            </a:r>
          </a:p>
          <a:p>
            <a:pPr lvl="1"/>
            <a:r>
              <a:rPr lang="en-US" dirty="0" smtClean="0"/>
              <a:t>Quantifiable metrics</a:t>
            </a:r>
          </a:p>
          <a:p>
            <a:r>
              <a:rPr lang="en-US" dirty="0" smtClean="0"/>
              <a:t>Work Plan</a:t>
            </a:r>
          </a:p>
          <a:p>
            <a:pPr lvl="1"/>
            <a:r>
              <a:rPr lang="en-US" dirty="0" smtClean="0"/>
              <a:t>Develop a plan</a:t>
            </a:r>
          </a:p>
          <a:p>
            <a:pPr lvl="1"/>
            <a:r>
              <a:rPr lang="en-US" dirty="0" smtClean="0"/>
              <a:t>Consider all outcomes of achieving objectives</a:t>
            </a:r>
          </a:p>
          <a:p>
            <a:r>
              <a:rPr lang="en-US" dirty="0" smtClean="0"/>
              <a:t>Reality check</a:t>
            </a:r>
          </a:p>
          <a:p>
            <a:pPr lvl="1"/>
            <a:r>
              <a:rPr lang="en-US" dirty="0" smtClean="0"/>
              <a:t>Realistic objectives, timeline, resources</a:t>
            </a:r>
          </a:p>
          <a:p>
            <a:r>
              <a:rPr lang="en-US" dirty="0" smtClean="0"/>
              <a:t>Mentor’s role</a:t>
            </a:r>
          </a:p>
          <a:p>
            <a:pPr lvl="1"/>
            <a:r>
              <a:rPr lang="en-US" dirty="0" smtClean="0"/>
              <a:t>How can your mentor be of greatest assistance?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Mentee Rules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55886074"/>
              </p:ext>
            </p:extLst>
          </p:nvPr>
        </p:nvGraphicFramePr>
        <p:xfrm>
          <a:off x="301625" y="1981200"/>
          <a:ext cx="8504238" cy="35610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89375"/>
                <a:gridCol w="4614863"/>
              </a:tblGrid>
              <a:tr h="485748">
                <a:tc>
                  <a:txBody>
                    <a:bodyPr/>
                    <a:lstStyle/>
                    <a:p>
                      <a:r>
                        <a:rPr lang="en-US" dirty="0" smtClean="0"/>
                        <a:t>Do</a:t>
                      </a:r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</a:t>
                      </a:r>
                      <a:r>
                        <a:rPr lang="en-US" baseline="0" dirty="0" smtClean="0"/>
                        <a:t> Not</a:t>
                      </a:r>
                      <a:endParaRPr lang="en-US" dirty="0"/>
                    </a:p>
                  </a:txBody>
                  <a:tcPr marL="94492" marR="94492"/>
                </a:tc>
              </a:tr>
              <a:tr h="196877">
                <a:tc>
                  <a:txBody>
                    <a:bodyPr/>
                    <a:lstStyle/>
                    <a:p>
                      <a:r>
                        <a:rPr lang="en-US" dirty="0" smtClean="0"/>
                        <a:t>Take initiative</a:t>
                      </a:r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 passive</a:t>
                      </a:r>
                      <a:endParaRPr lang="en-US" dirty="0"/>
                    </a:p>
                  </a:txBody>
                  <a:tcPr marL="94492" marR="94492"/>
                </a:tc>
              </a:tr>
              <a:tr h="288317">
                <a:tc>
                  <a:txBody>
                    <a:bodyPr/>
                    <a:lstStyle/>
                    <a:p>
                      <a:r>
                        <a:rPr lang="en-US" dirty="0" smtClean="0"/>
                        <a:t>Take opportunities to teach mentor</a:t>
                      </a:r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</a:t>
                      </a:r>
                      <a:r>
                        <a:rPr lang="en-US" baseline="0" dirty="0" smtClean="0"/>
                        <a:t> late or disorganized</a:t>
                      </a:r>
                      <a:endParaRPr lang="en-US" dirty="0"/>
                    </a:p>
                  </a:txBody>
                  <a:tcPr marL="94492" marR="94492"/>
                </a:tc>
              </a:tr>
              <a:tr h="151157">
                <a:tc>
                  <a:txBody>
                    <a:bodyPr/>
                    <a:lstStyle/>
                    <a:p>
                      <a:r>
                        <a:rPr lang="en-US" dirty="0" smtClean="0"/>
                        <a:t>Be respectful of time</a:t>
                      </a:r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Limit</a:t>
                      </a:r>
                      <a:r>
                        <a:rPr lang="en-US" baseline="0" dirty="0" smtClean="0"/>
                        <a:t> to comfort zone</a:t>
                      </a:r>
                      <a:endParaRPr lang="en-US" dirty="0"/>
                    </a:p>
                  </a:txBody>
                  <a:tcPr marL="94492" marR="94492"/>
                </a:tc>
              </a:tr>
              <a:tr h="394997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Provide agenda prior to meeting</a:t>
                      </a:r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Remain in relationship</a:t>
                      </a:r>
                      <a:r>
                        <a:rPr lang="en-US" baseline="0" dirty="0" smtClean="0"/>
                        <a:t> beyond usefulness</a:t>
                      </a:r>
                      <a:endParaRPr lang="en-US" dirty="0"/>
                    </a:p>
                  </a:txBody>
                  <a:tcPr marL="94492" marR="94492"/>
                </a:tc>
              </a:tr>
              <a:tr h="212117">
                <a:tc>
                  <a:txBody>
                    <a:bodyPr/>
                    <a:lstStyle/>
                    <a:p>
                      <a:r>
                        <a:rPr lang="en-US" dirty="0" smtClean="0"/>
                        <a:t>Clarify goals and expectations</a:t>
                      </a:r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492" marR="94492"/>
                </a:tc>
              </a:tr>
              <a:tr h="151157">
                <a:tc>
                  <a:txBody>
                    <a:bodyPr/>
                    <a:lstStyle/>
                    <a:p>
                      <a:r>
                        <a:rPr lang="en-US" dirty="0" smtClean="0"/>
                        <a:t>Practice self reflection</a:t>
                      </a:r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492" marR="94492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Support your peers</a:t>
                      </a:r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492" marR="94492"/>
                </a:tc>
              </a:tr>
              <a:tr h="485748">
                <a:tc>
                  <a:txBody>
                    <a:bodyPr/>
                    <a:lstStyle/>
                    <a:p>
                      <a:r>
                        <a:rPr lang="en-US" dirty="0" smtClean="0"/>
                        <a:t>Keep</a:t>
                      </a:r>
                      <a:r>
                        <a:rPr lang="en-US" baseline="0" dirty="0" smtClean="0"/>
                        <a:t> your CV and IDP up to date</a:t>
                      </a:r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492" marR="94492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Mentorship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ts val="2200"/>
              </a:lnSpc>
              <a:spcBef>
                <a:spcPts val="1200"/>
              </a:spcBef>
            </a:pPr>
            <a:r>
              <a:rPr lang="en-US" sz="2200" dirty="0" smtClean="0"/>
              <a:t>. . . a process where mentor and mentee work together to discover and develop the mentee’s abilities.</a:t>
            </a:r>
          </a:p>
          <a:p>
            <a:pPr>
              <a:lnSpc>
                <a:spcPts val="2200"/>
              </a:lnSpc>
              <a:spcBef>
                <a:spcPts val="1200"/>
              </a:spcBef>
            </a:pPr>
            <a:r>
              <a:rPr lang="en-US" sz="2200" dirty="0" smtClean="0"/>
              <a:t>. . . a long term relationship with a responsibility to provide the support, knowledge and impetus that can facilitate professional success.</a:t>
            </a:r>
          </a:p>
          <a:p>
            <a:pPr>
              <a:lnSpc>
                <a:spcPts val="2200"/>
              </a:lnSpc>
              <a:spcBef>
                <a:spcPts val="1200"/>
              </a:spcBef>
            </a:pPr>
            <a:r>
              <a:rPr lang="en-US" sz="2200" dirty="0" smtClean="0"/>
              <a:t>. . . a personal process that combines role modeling, apprenticeship and nurturing.</a:t>
            </a:r>
          </a:p>
          <a:p>
            <a:pPr>
              <a:lnSpc>
                <a:spcPts val="2200"/>
              </a:lnSpc>
              <a:spcBef>
                <a:spcPts val="1200"/>
              </a:spcBef>
            </a:pPr>
            <a:r>
              <a:rPr lang="en-US" sz="2200" dirty="0" smtClean="0"/>
              <a:t>. . . process whereby an experienced, highly regarded, empathic person (the mentor) guides another individual (the mentee) in the development and examination of their own ideas, learning and personal and professional development. </a:t>
            </a:r>
          </a:p>
          <a:p>
            <a:pPr>
              <a:lnSpc>
                <a:spcPts val="2200"/>
              </a:lnSpc>
              <a:spcBef>
                <a:spcPts val="1200"/>
              </a:spcBef>
            </a:pPr>
            <a:r>
              <a:rPr lang="en-US" sz="2200" dirty="0" smtClean="0"/>
              <a:t>The mentor will act as a teacher, sponsor, guide, exemplar, counselor, moral support—but most important is to assist and facilitate the realization of the dream.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Mentoring Meeting Journal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Use </a:t>
            </a:r>
            <a:r>
              <a:rPr lang="en-US" dirty="0"/>
              <a:t>this page to record the discussion points in each of your mentoring meetings. </a:t>
            </a:r>
            <a:r>
              <a:rPr lang="en-US" dirty="0" smtClean="0"/>
              <a:t>Date:</a:t>
            </a:r>
          </a:p>
          <a:p>
            <a:r>
              <a:rPr lang="en-US" dirty="0" smtClean="0"/>
              <a:t>Check </a:t>
            </a:r>
            <a:r>
              <a:rPr lang="en-US" dirty="0"/>
              <a:t>In (e.g. urgent issues, work-life balance, personal issues): 	</a:t>
            </a:r>
          </a:p>
          <a:p>
            <a:r>
              <a:rPr lang="en-US" dirty="0"/>
              <a:t>Goal Discussion: 	</a:t>
            </a:r>
          </a:p>
          <a:p>
            <a:r>
              <a:rPr lang="en-US" dirty="0"/>
              <a:t>Action Items: 	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Mentor vs. Other…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Manager</a:t>
            </a:r>
          </a:p>
          <a:p>
            <a:pPr lvl="1"/>
            <a:r>
              <a:rPr lang="en-US" dirty="0" smtClean="0"/>
              <a:t>Directs work </a:t>
            </a:r>
          </a:p>
          <a:p>
            <a:pPr lvl="1"/>
            <a:r>
              <a:rPr lang="en-US" dirty="0" smtClean="0"/>
              <a:t>Focus on performance</a:t>
            </a:r>
          </a:p>
          <a:p>
            <a:pPr lvl="1"/>
            <a:r>
              <a:rPr lang="en-US" dirty="0" smtClean="0"/>
              <a:t>Based on organizational needs</a:t>
            </a:r>
          </a:p>
          <a:p>
            <a:r>
              <a:rPr lang="en-US" dirty="0" smtClean="0"/>
              <a:t>Sponsor</a:t>
            </a:r>
          </a:p>
          <a:p>
            <a:pPr lvl="1"/>
            <a:r>
              <a:rPr lang="en-US" dirty="0" smtClean="0"/>
              <a:t>Champions</a:t>
            </a:r>
          </a:p>
          <a:p>
            <a:pPr lvl="1"/>
            <a:r>
              <a:rPr lang="en-US" dirty="0" smtClean="0"/>
              <a:t>Focus on career development</a:t>
            </a:r>
          </a:p>
          <a:p>
            <a:pPr lvl="1"/>
            <a:r>
              <a:rPr lang="en-US" dirty="0" smtClean="0"/>
              <a:t>Based on advancement goals</a:t>
            </a:r>
          </a:p>
          <a:p>
            <a:r>
              <a:rPr lang="en-US" dirty="0" smtClean="0"/>
              <a:t>Mentor</a:t>
            </a:r>
          </a:p>
          <a:p>
            <a:pPr lvl="1"/>
            <a:r>
              <a:rPr lang="en-US" dirty="0" smtClean="0"/>
              <a:t>Guide and support</a:t>
            </a:r>
          </a:p>
          <a:p>
            <a:pPr lvl="1"/>
            <a:r>
              <a:rPr lang="en-US" dirty="0" smtClean="0"/>
              <a:t>Focus on professional and personal development</a:t>
            </a:r>
          </a:p>
          <a:p>
            <a:pPr lvl="1"/>
            <a:r>
              <a:rPr lang="en-US" dirty="0" smtClean="0"/>
              <a:t>Based on mentee’s expressed needs</a:t>
            </a:r>
          </a:p>
          <a:p>
            <a:r>
              <a:rPr lang="en-US" dirty="0" smtClean="0"/>
              <a:t>It really is all about you!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Role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86200" y="1828800"/>
            <a:ext cx="41910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Marv </a:t>
            </a:r>
            <a:r>
              <a:rPr lang="en-US" dirty="0" err="1" smtClean="0"/>
              <a:t>Sleisenger</a:t>
            </a:r>
            <a:r>
              <a:rPr lang="en-US" dirty="0" smtClean="0"/>
              <a:t>, MD</a:t>
            </a:r>
          </a:p>
          <a:p>
            <a:pPr lvl="1"/>
            <a:r>
              <a:rPr lang="en-US" dirty="0" smtClean="0"/>
              <a:t>Chief of Medicine,                           San Francisco VA</a:t>
            </a:r>
          </a:p>
          <a:p>
            <a:pPr lvl="1"/>
            <a:r>
              <a:rPr lang="en-US" dirty="0" err="1" smtClean="0"/>
              <a:t>Sleisenger</a:t>
            </a:r>
            <a:r>
              <a:rPr lang="en-US" dirty="0" smtClean="0"/>
              <a:t> and Fortran textbook of GI</a:t>
            </a:r>
          </a:p>
          <a:p>
            <a:pPr>
              <a:lnSpc>
                <a:spcPts val="2700"/>
              </a:lnSpc>
            </a:pPr>
            <a:r>
              <a:rPr lang="en-US" dirty="0" smtClean="0"/>
              <a:t>Attending for 3</a:t>
            </a:r>
            <a:r>
              <a:rPr lang="en-US" baseline="30000" dirty="0" smtClean="0"/>
              <a:t>rd</a:t>
            </a:r>
            <a:r>
              <a:rPr lang="en-US" dirty="0" smtClean="0"/>
              <a:t> year           medical school rotation</a:t>
            </a:r>
          </a:p>
          <a:p>
            <a:pPr>
              <a:lnSpc>
                <a:spcPts val="2700"/>
              </a:lnSpc>
            </a:pPr>
            <a:r>
              <a:rPr lang="en-US" dirty="0" smtClean="0"/>
              <a:t>Initial career goal:                   orthopedic surgery</a:t>
            </a:r>
          </a:p>
          <a:p>
            <a:r>
              <a:rPr lang="en-US" dirty="0" smtClean="0"/>
              <a:t>Intervention</a:t>
            </a:r>
          </a:p>
          <a:p>
            <a:pPr lvl="1"/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Interest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923630"/>
            <a:ext cx="2819401" cy="31817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04800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Mentor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Mentor’s Role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Support</a:t>
            </a:r>
          </a:p>
          <a:p>
            <a:pPr lvl="1"/>
            <a:r>
              <a:rPr lang="en-US" dirty="0" smtClean="0"/>
              <a:t>Listen (actively, empathically)</a:t>
            </a:r>
          </a:p>
          <a:p>
            <a:pPr lvl="1"/>
            <a:r>
              <a:rPr lang="en-US" dirty="0" smtClean="0"/>
              <a:t>Express positive expectations</a:t>
            </a:r>
          </a:p>
          <a:p>
            <a:pPr lvl="1"/>
            <a:r>
              <a:rPr lang="en-US" dirty="0" smtClean="0"/>
              <a:t>Advocate</a:t>
            </a:r>
          </a:p>
          <a:p>
            <a:pPr lvl="1"/>
            <a:r>
              <a:rPr lang="en-US" dirty="0" smtClean="0"/>
              <a:t>Share</a:t>
            </a:r>
          </a:p>
          <a:p>
            <a:r>
              <a:rPr lang="en-US" dirty="0" smtClean="0"/>
              <a:t>Challenge</a:t>
            </a:r>
          </a:p>
          <a:p>
            <a:pPr lvl="1"/>
            <a:r>
              <a:rPr lang="en-US" dirty="0" smtClean="0"/>
              <a:t>Set tasks</a:t>
            </a:r>
          </a:p>
          <a:p>
            <a:pPr lvl="1"/>
            <a:r>
              <a:rPr lang="en-US" dirty="0" smtClean="0"/>
              <a:t>Establish high standards</a:t>
            </a:r>
          </a:p>
          <a:p>
            <a:pPr lvl="1"/>
            <a:r>
              <a:rPr lang="en-US" dirty="0" smtClean="0"/>
              <a:t>Provide a mirror</a:t>
            </a:r>
          </a:p>
          <a:p>
            <a:r>
              <a:rPr lang="en-US" dirty="0" smtClean="0"/>
              <a:t>Vision</a:t>
            </a:r>
          </a:p>
          <a:p>
            <a:pPr lvl="1"/>
            <a:r>
              <a:rPr lang="en-US" dirty="0" smtClean="0"/>
              <a:t>Create vision for mentees successful career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38328"/>
            <a:ext cx="8534400" cy="758952"/>
          </a:xfrm>
        </p:spPr>
        <p:txBody>
          <a:bodyPr>
            <a:noAutofit/>
          </a:bodyPr>
          <a:lstStyle/>
          <a:p>
            <a:pPr>
              <a:lnSpc>
                <a:spcPts val="3000"/>
              </a:lnSpc>
            </a:pPr>
            <a:r>
              <a:rPr lang="en-US" sz="3200" dirty="0" smtClean="0"/>
              <a:t>Characteristics of an Effective Mentor</a:t>
            </a:r>
            <a:br>
              <a:rPr lang="en-US" sz="3200" dirty="0" smtClean="0"/>
            </a:br>
            <a:r>
              <a:rPr lang="en-US" sz="3200" dirty="0" smtClean="0"/>
              <a:t>The Three C’s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Competence</a:t>
            </a:r>
          </a:p>
          <a:p>
            <a:pPr lvl="1"/>
            <a:r>
              <a:rPr lang="en-US" dirty="0" smtClean="0"/>
              <a:t>Professional knowledge and experience</a:t>
            </a:r>
          </a:p>
          <a:p>
            <a:pPr lvl="1"/>
            <a:r>
              <a:rPr lang="en-US" dirty="0" smtClean="0"/>
              <a:t>Respect</a:t>
            </a:r>
          </a:p>
          <a:p>
            <a:pPr lvl="1"/>
            <a:r>
              <a:rPr lang="en-US" dirty="0" smtClean="0"/>
              <a:t>Interpersonal skills and judgment</a:t>
            </a:r>
          </a:p>
          <a:p>
            <a:r>
              <a:rPr lang="en-US" dirty="0" smtClean="0"/>
              <a:t>Confidence</a:t>
            </a:r>
          </a:p>
          <a:p>
            <a:pPr lvl="1"/>
            <a:r>
              <a:rPr lang="en-US" dirty="0" smtClean="0"/>
              <a:t>Shares their network of resources</a:t>
            </a:r>
          </a:p>
          <a:p>
            <a:pPr lvl="1"/>
            <a:r>
              <a:rPr lang="en-US" dirty="0" smtClean="0"/>
              <a:t>Allows protégé to develop</a:t>
            </a:r>
          </a:p>
          <a:p>
            <a:pPr lvl="1"/>
            <a:r>
              <a:rPr lang="en-US" dirty="0" smtClean="0"/>
              <a:t>Shares (and foregoes) credit </a:t>
            </a:r>
          </a:p>
          <a:p>
            <a:r>
              <a:rPr lang="en-US" dirty="0" smtClean="0"/>
              <a:t>Commitment</a:t>
            </a:r>
          </a:p>
          <a:p>
            <a:pPr lvl="1"/>
            <a:r>
              <a:rPr lang="en-US" dirty="0" smtClean="0"/>
              <a:t>Shares personal experience</a:t>
            </a:r>
          </a:p>
          <a:p>
            <a:pPr lvl="1"/>
            <a:r>
              <a:rPr lang="en-US" dirty="0" smtClean="0"/>
              <a:t>Time, energy, effort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Mentor Team</a:t>
            </a:r>
            <a:endParaRPr lang="en-US" dirty="0"/>
          </a:p>
        </p:txBody>
      </p:sp>
      <p:pic>
        <p:nvPicPr>
          <p:cNvPr id="38914" name="Picture 2" descr="mentor we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133600"/>
            <a:ext cx="8427798" cy="3505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Mentor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Amnon</a:t>
            </a:r>
            <a:r>
              <a:rPr lang="en-US" dirty="0" smtClean="0"/>
              <a:t> </a:t>
            </a:r>
            <a:r>
              <a:rPr lang="en-US" dirty="0" err="1" smtClean="0"/>
              <a:t>Sonnenberg</a:t>
            </a:r>
            <a:endParaRPr lang="en-US" dirty="0" smtClean="0"/>
          </a:p>
          <a:p>
            <a:pPr lvl="1"/>
            <a:r>
              <a:rPr lang="en-US" dirty="0" smtClean="0"/>
              <a:t>Physicist, epidemiologist, gastroenterologist</a:t>
            </a:r>
          </a:p>
          <a:p>
            <a:pPr lvl="1"/>
            <a:r>
              <a:rPr lang="en-US" dirty="0" smtClean="0"/>
              <a:t>Pioneer in GI “outcomes research”</a:t>
            </a:r>
          </a:p>
          <a:p>
            <a:r>
              <a:rPr lang="en-US" dirty="0" smtClean="0"/>
              <a:t>University of New Mexico</a:t>
            </a:r>
          </a:p>
          <a:p>
            <a:pPr lvl="1"/>
            <a:r>
              <a:rPr lang="en-US" dirty="0" smtClean="0"/>
              <a:t>Commitment to mentorship</a:t>
            </a:r>
          </a:p>
          <a:p>
            <a:pPr lvl="1"/>
            <a:r>
              <a:rPr lang="en-US" dirty="0" smtClean="0"/>
              <a:t>Taught research methods</a:t>
            </a:r>
          </a:p>
          <a:p>
            <a:pPr lvl="1"/>
            <a:r>
              <a:rPr lang="en-US" dirty="0" smtClean="0"/>
              <a:t>Provided opportunity</a:t>
            </a:r>
          </a:p>
          <a:p>
            <a:pPr lvl="1"/>
            <a:r>
              <a:rPr lang="en-US" dirty="0" smtClean="0"/>
              <a:t>Allowed for individual growth</a:t>
            </a:r>
          </a:p>
        </p:txBody>
      </p:sp>
      <p:pic>
        <p:nvPicPr>
          <p:cNvPr id="2054" name="Picture 6" descr="http://www.war-ofthe-worlds.co.uk/images/buckaroo_banzai_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3048000"/>
            <a:ext cx="1993900" cy="27914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692</TotalTime>
  <Words>1221</Words>
  <Application>Microsoft Office PowerPoint</Application>
  <PresentationFormat>On-screen Show (4:3)</PresentationFormat>
  <Paragraphs>290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Civic</vt:lpstr>
      <vt:lpstr>Mentoring ABC’s</vt:lpstr>
      <vt:lpstr>Agenda</vt:lpstr>
      <vt:lpstr>Mentorship</vt:lpstr>
      <vt:lpstr>Mentor vs. Other…</vt:lpstr>
      <vt:lpstr>Role Model</vt:lpstr>
      <vt:lpstr>Mentor’s Role</vt:lpstr>
      <vt:lpstr>Characteristics of an Effective Mentor The Three C’s</vt:lpstr>
      <vt:lpstr>The Mentor Team</vt:lpstr>
      <vt:lpstr>Primary Mentor</vt:lpstr>
      <vt:lpstr>Matching Mentor to Mentee</vt:lpstr>
      <vt:lpstr>Phases of Mentoring</vt:lpstr>
      <vt:lpstr>First Meeting</vt:lpstr>
      <vt:lpstr>Structuring Meeting Time</vt:lpstr>
      <vt:lpstr>Mentor Meeting Checklist</vt:lpstr>
      <vt:lpstr>Individual Mentoring Development Plan</vt:lpstr>
      <vt:lpstr>Evaluating Your Mentee’s Goals</vt:lpstr>
      <vt:lpstr>Cultivating the Relationship</vt:lpstr>
      <vt:lpstr>Giving and Receiving Feedback</vt:lpstr>
      <vt:lpstr>Mentor Do and Don’ts</vt:lpstr>
      <vt:lpstr>Being a Proactive Mentee</vt:lpstr>
      <vt:lpstr>Separation and Redefinition</vt:lpstr>
      <vt:lpstr>Separation</vt:lpstr>
      <vt:lpstr>Separation</vt:lpstr>
      <vt:lpstr>Summary: The “One-Minute Mentor”</vt:lpstr>
      <vt:lpstr>Conclusions</vt:lpstr>
      <vt:lpstr>Slide 26</vt:lpstr>
      <vt:lpstr>Being a Proactive Mentee</vt:lpstr>
      <vt:lpstr>Mentee Strategy</vt:lpstr>
      <vt:lpstr>Mentee Rules</vt:lpstr>
      <vt:lpstr>Mentoring Meeting Journal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jinadomi</dc:creator>
  <cp:lastModifiedBy>John Inadomi</cp:lastModifiedBy>
  <cp:revision>75</cp:revision>
  <dcterms:created xsi:type="dcterms:W3CDTF">2010-09-25T15:15:46Z</dcterms:created>
  <dcterms:modified xsi:type="dcterms:W3CDTF">2013-07-18T00:03:29Z</dcterms:modified>
</cp:coreProperties>
</file>