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11" r:id="rId3"/>
    <p:sldId id="261" r:id="rId4"/>
    <p:sldId id="260" r:id="rId5"/>
    <p:sldId id="287" r:id="rId6"/>
    <p:sldId id="295" r:id="rId7"/>
    <p:sldId id="315" r:id="rId8"/>
    <p:sldId id="270" r:id="rId9"/>
    <p:sldId id="299" r:id="rId10"/>
    <p:sldId id="268" r:id="rId11"/>
    <p:sldId id="301" r:id="rId12"/>
    <p:sldId id="264" r:id="rId13"/>
    <p:sldId id="267" r:id="rId14"/>
    <p:sldId id="303" r:id="rId15"/>
    <p:sldId id="274" r:id="rId16"/>
    <p:sldId id="279" r:id="rId17"/>
    <p:sldId id="305" r:id="rId18"/>
    <p:sldId id="313" r:id="rId19"/>
    <p:sldId id="263" r:id="rId20"/>
    <p:sldId id="283" r:id="rId21"/>
    <p:sldId id="289" r:id="rId22"/>
    <p:sldId id="293" r:id="rId23"/>
    <p:sldId id="309" r:id="rId24"/>
    <p:sldId id="281" r:id="rId25"/>
    <p:sldId id="266" r:id="rId26"/>
    <p:sldId id="307" r:id="rId27"/>
    <p:sldId id="265" r:id="rId28"/>
    <p:sldId id="297" r:id="rId29"/>
    <p:sldId id="262" r:id="rId30"/>
    <p:sldId id="285" r:id="rId31"/>
    <p:sldId id="275" r:id="rId32"/>
    <p:sldId id="27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4208"/>
    <a:srgbClr val="A2288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647" autoAdjust="0"/>
  </p:normalViewPr>
  <p:slideViewPr>
    <p:cSldViewPr>
      <p:cViewPr varScale="1">
        <p:scale>
          <a:sx n="108" d="100"/>
          <a:sy n="108" d="100"/>
        </p:scale>
        <p:origin x="-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2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0562B5-98C6-470A-842C-0FA6EA4775A3}" type="doc">
      <dgm:prSet loTypeId="urn:microsoft.com/office/officeart/2005/8/layout/cycle2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19C7669-DF99-4D46-9513-E45DD5AFC0E4}">
      <dgm:prSet phldrT="[Text]"/>
      <dgm:spPr>
        <a:noFill/>
        <a:ln>
          <a:noFill/>
        </a:ln>
      </dgm:spPr>
      <dgm:t>
        <a:bodyPr/>
        <a:lstStyle/>
        <a:p>
          <a:r>
            <a:rPr lang="en-US" b="1" dirty="0" smtClean="0"/>
            <a:t>Application</a:t>
          </a:r>
          <a:endParaRPr lang="en-US" b="1" dirty="0">
            <a:solidFill>
              <a:schemeClr val="tx1"/>
            </a:solidFill>
          </a:endParaRPr>
        </a:p>
      </dgm:t>
    </dgm:pt>
    <dgm:pt modelId="{53D8EBC3-B65B-455D-9C04-E1CCE48414EF}" type="parTrans" cxnId="{93DAFA56-8D43-4F48-A221-EDBF45D49D35}">
      <dgm:prSet/>
      <dgm:spPr/>
      <dgm:t>
        <a:bodyPr/>
        <a:lstStyle/>
        <a:p>
          <a:endParaRPr lang="en-US"/>
        </a:p>
      </dgm:t>
    </dgm:pt>
    <dgm:pt modelId="{E19C16BF-F03C-4F85-BB56-9A03996B7D59}" type="sibTrans" cxnId="{93DAFA56-8D43-4F48-A221-EDBF45D49D35}">
      <dgm:prSet/>
      <dgm:spPr/>
      <dgm:t>
        <a:bodyPr/>
        <a:lstStyle/>
        <a:p>
          <a:endParaRPr lang="en-US"/>
        </a:p>
      </dgm:t>
    </dgm:pt>
    <dgm:pt modelId="{4827938F-8815-453A-BF49-C0A0F2D75A1D}">
      <dgm:prSet phldrT="[Text]"/>
      <dgm:spPr>
        <a:solidFill>
          <a:srgbClr val="6CA18A"/>
        </a:solidFill>
      </dgm:spPr>
      <dgm:t>
        <a:bodyPr/>
        <a:lstStyle/>
        <a:p>
          <a:r>
            <a:rPr lang="en-US" b="1" dirty="0" smtClean="0"/>
            <a:t>Application</a:t>
          </a:r>
          <a:endParaRPr lang="en-US" b="1" dirty="0"/>
        </a:p>
      </dgm:t>
    </dgm:pt>
    <dgm:pt modelId="{720E32E1-0B8D-40F1-B210-D20076FABE78}" type="parTrans" cxnId="{44AC87FA-CFE3-4430-AA86-E2B7DC1D1E7F}">
      <dgm:prSet/>
      <dgm:spPr/>
      <dgm:t>
        <a:bodyPr/>
        <a:lstStyle/>
        <a:p>
          <a:endParaRPr lang="en-US"/>
        </a:p>
      </dgm:t>
    </dgm:pt>
    <dgm:pt modelId="{298DD5AE-C5B2-44CC-A834-66E0E74F1E68}" type="sibTrans" cxnId="{44AC87FA-CFE3-4430-AA86-E2B7DC1D1E7F}">
      <dgm:prSet/>
      <dgm:spPr/>
      <dgm:t>
        <a:bodyPr/>
        <a:lstStyle/>
        <a:p>
          <a:endParaRPr lang="en-US"/>
        </a:p>
      </dgm:t>
    </dgm:pt>
    <dgm:pt modelId="{AEA0259B-619B-4600-A5C4-C5931396303D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Award</a:t>
          </a:r>
          <a:endParaRPr lang="en-US" b="1" dirty="0"/>
        </a:p>
      </dgm:t>
    </dgm:pt>
    <dgm:pt modelId="{F1FC36B7-A4B2-479C-A825-28A363DCAB56}" type="parTrans" cxnId="{45604D49-53C1-4CB0-9519-46CAA2205FE6}">
      <dgm:prSet/>
      <dgm:spPr/>
      <dgm:t>
        <a:bodyPr/>
        <a:lstStyle/>
        <a:p>
          <a:endParaRPr lang="en-US"/>
        </a:p>
      </dgm:t>
    </dgm:pt>
    <dgm:pt modelId="{BD8224CC-E6CE-4AD2-A3B4-BEB3F1623CC0}" type="sibTrans" cxnId="{45604D49-53C1-4CB0-9519-46CAA2205FE6}">
      <dgm:prSet/>
      <dgm:spPr/>
      <dgm:t>
        <a:bodyPr/>
        <a:lstStyle/>
        <a:p>
          <a:endParaRPr lang="en-US"/>
        </a:p>
      </dgm:t>
    </dgm:pt>
    <dgm:pt modelId="{7EF777F8-D13D-4844-8BA9-2C169BBDD1C0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Research</a:t>
          </a:r>
          <a:endParaRPr lang="en-US" b="1" dirty="0"/>
        </a:p>
      </dgm:t>
    </dgm:pt>
    <dgm:pt modelId="{6FF2BB40-C945-4D08-9B9E-08A1C9B02F55}" type="parTrans" cxnId="{B40F31EB-D1B8-4011-BED4-F5FEA0982742}">
      <dgm:prSet/>
      <dgm:spPr/>
      <dgm:t>
        <a:bodyPr/>
        <a:lstStyle/>
        <a:p>
          <a:endParaRPr lang="en-US"/>
        </a:p>
      </dgm:t>
    </dgm:pt>
    <dgm:pt modelId="{9FA73DF7-DBD6-4DBE-AC00-D4B60733E8DA}" type="sibTrans" cxnId="{B40F31EB-D1B8-4011-BED4-F5FEA0982742}">
      <dgm:prSet/>
      <dgm:spPr/>
      <dgm:t>
        <a:bodyPr/>
        <a:lstStyle/>
        <a:p>
          <a:endParaRPr lang="en-US"/>
        </a:p>
      </dgm:t>
    </dgm:pt>
    <dgm:pt modelId="{B50B9905-BB9F-4DDB-B9AB-8DD9962A6E15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Award Close-Out</a:t>
          </a:r>
          <a:endParaRPr lang="en-US" b="1" dirty="0"/>
        </a:p>
      </dgm:t>
    </dgm:pt>
    <dgm:pt modelId="{ACBA1885-0C2F-4ABB-89BF-EE30A0238975}" type="parTrans" cxnId="{0E2D61DE-96C3-4E08-B8FD-9A16D92F1717}">
      <dgm:prSet/>
      <dgm:spPr/>
      <dgm:t>
        <a:bodyPr/>
        <a:lstStyle/>
        <a:p>
          <a:endParaRPr lang="en-US"/>
        </a:p>
      </dgm:t>
    </dgm:pt>
    <dgm:pt modelId="{B8ED0500-35F8-4200-B3D0-81A12BEF51B2}" type="sibTrans" cxnId="{0E2D61DE-96C3-4E08-B8FD-9A16D92F1717}">
      <dgm:prSet/>
      <dgm:spPr/>
      <dgm:t>
        <a:bodyPr/>
        <a:lstStyle/>
        <a:p>
          <a:endParaRPr lang="en-US"/>
        </a:p>
      </dgm:t>
    </dgm:pt>
    <dgm:pt modelId="{1FF72C00-CB11-4075-A1E0-AD6DDA3BA45D}" type="pres">
      <dgm:prSet presAssocID="{0C0562B5-98C6-470A-842C-0FA6EA4775A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218E8D-06A3-412F-BEAE-351DCFD75D9D}" type="pres">
      <dgm:prSet presAssocID="{E19C7669-DF99-4D46-9513-E45DD5AFC0E4}" presName="node" presStyleLbl="node1" presStyleIdx="0" presStyleCnt="5" custRadScaleRad="100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82952-6A8C-4286-8EF7-92979BFDE865}" type="pres">
      <dgm:prSet presAssocID="{E19C16BF-F03C-4F85-BB56-9A03996B7D59}" presName="sibTrans" presStyleLbl="sibTrans2D1" presStyleIdx="0" presStyleCnt="5" custLinFactNeighborX="34101" custLinFactNeighborY="-12373"/>
      <dgm:spPr/>
      <dgm:t>
        <a:bodyPr/>
        <a:lstStyle/>
        <a:p>
          <a:endParaRPr lang="en-US"/>
        </a:p>
      </dgm:t>
    </dgm:pt>
    <dgm:pt modelId="{0938967B-C950-4C3B-9366-8D27ACDDAB4D}" type="pres">
      <dgm:prSet presAssocID="{E19C16BF-F03C-4F85-BB56-9A03996B7D5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C916C7E-E88F-4AE2-85CB-66219A59BF18}" type="pres">
      <dgm:prSet presAssocID="{4827938F-8815-453A-BF49-C0A0F2D75A1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A006F-0D61-48F2-A6CA-AEA39E44B0B2}" type="pres">
      <dgm:prSet presAssocID="{298DD5AE-C5B2-44CC-A834-66E0E74F1E68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D890134-09C5-4DD4-92DD-501536AAFF74}" type="pres">
      <dgm:prSet presAssocID="{298DD5AE-C5B2-44CC-A834-66E0E74F1E6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F12590C-FC95-4327-A983-260F60109E9A}" type="pres">
      <dgm:prSet presAssocID="{AEA0259B-619B-4600-A5C4-C5931396303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47BBE-1FAA-439D-BBB1-4C1804B40199}" type="pres">
      <dgm:prSet presAssocID="{BD8224CC-E6CE-4AD2-A3B4-BEB3F1623CC0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26EF961-F93B-4D78-8B83-9C5BFDB20B01}" type="pres">
      <dgm:prSet presAssocID="{BD8224CC-E6CE-4AD2-A3B4-BEB3F1623CC0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76F933C-1266-4164-9DD2-73A6E2954E7A}" type="pres">
      <dgm:prSet presAssocID="{7EF777F8-D13D-4844-8BA9-2C169BBDD1C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BA03D-D41C-47E2-B901-1266EDB802B7}" type="pres">
      <dgm:prSet presAssocID="{9FA73DF7-DBD6-4DBE-AC00-D4B60733E8D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291424F-CD89-43D9-BA44-6131EC017294}" type="pres">
      <dgm:prSet presAssocID="{9FA73DF7-DBD6-4DBE-AC00-D4B60733E8D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5ACAD43-2ED6-44F0-AC31-90B6885F900F}" type="pres">
      <dgm:prSet presAssocID="{B50B9905-BB9F-4DDB-B9AB-8DD9962A6E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83746-0DB6-48F1-B3B9-3C5B2F58DEA2}" type="pres">
      <dgm:prSet presAssocID="{B8ED0500-35F8-4200-B3D0-81A12BEF51B2}" presName="sibTrans" presStyleLbl="sibTrans2D1" presStyleIdx="4" presStyleCnt="5"/>
      <dgm:spPr/>
      <dgm:t>
        <a:bodyPr/>
        <a:lstStyle/>
        <a:p>
          <a:endParaRPr lang="en-US"/>
        </a:p>
      </dgm:t>
    </dgm:pt>
    <dgm:pt modelId="{27B0886A-3825-42DA-90C8-2A17F1F314E0}" type="pres">
      <dgm:prSet presAssocID="{B8ED0500-35F8-4200-B3D0-81A12BEF51B2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531C2DDC-C893-45EE-B938-A7276A800BD3}" type="presOf" srcId="{7EF777F8-D13D-4844-8BA9-2C169BBDD1C0}" destId="{A76F933C-1266-4164-9DD2-73A6E2954E7A}" srcOrd="0" destOrd="0" presId="urn:microsoft.com/office/officeart/2005/8/layout/cycle2"/>
    <dgm:cxn modelId="{44AC87FA-CFE3-4430-AA86-E2B7DC1D1E7F}" srcId="{0C0562B5-98C6-470A-842C-0FA6EA4775A3}" destId="{4827938F-8815-453A-BF49-C0A0F2D75A1D}" srcOrd="1" destOrd="0" parTransId="{720E32E1-0B8D-40F1-B210-D20076FABE78}" sibTransId="{298DD5AE-C5B2-44CC-A834-66E0E74F1E68}"/>
    <dgm:cxn modelId="{143BAB1C-9118-4B92-BD2D-7A9654EDB8C7}" type="presOf" srcId="{BD8224CC-E6CE-4AD2-A3B4-BEB3F1623CC0}" destId="{70047BBE-1FAA-439D-BBB1-4C1804B40199}" srcOrd="0" destOrd="0" presId="urn:microsoft.com/office/officeart/2005/8/layout/cycle2"/>
    <dgm:cxn modelId="{93DAFA56-8D43-4F48-A221-EDBF45D49D35}" srcId="{0C0562B5-98C6-470A-842C-0FA6EA4775A3}" destId="{E19C7669-DF99-4D46-9513-E45DD5AFC0E4}" srcOrd="0" destOrd="0" parTransId="{53D8EBC3-B65B-455D-9C04-E1CCE48414EF}" sibTransId="{E19C16BF-F03C-4F85-BB56-9A03996B7D59}"/>
    <dgm:cxn modelId="{A29CF3D5-CE39-44DB-AE7F-A9D8DB720924}" type="presOf" srcId="{BD8224CC-E6CE-4AD2-A3B4-BEB3F1623CC0}" destId="{726EF961-F93B-4D78-8B83-9C5BFDB20B01}" srcOrd="1" destOrd="0" presId="urn:microsoft.com/office/officeart/2005/8/layout/cycle2"/>
    <dgm:cxn modelId="{AAB743FD-404A-4CA9-A33D-659BA66568BC}" type="presOf" srcId="{0C0562B5-98C6-470A-842C-0FA6EA4775A3}" destId="{1FF72C00-CB11-4075-A1E0-AD6DDA3BA45D}" srcOrd="0" destOrd="0" presId="urn:microsoft.com/office/officeart/2005/8/layout/cycle2"/>
    <dgm:cxn modelId="{BCA06954-B45F-4E4F-B98E-41F4C8EBBA8C}" type="presOf" srcId="{9FA73DF7-DBD6-4DBE-AC00-D4B60733E8DA}" destId="{4291424F-CD89-43D9-BA44-6131EC017294}" srcOrd="1" destOrd="0" presId="urn:microsoft.com/office/officeart/2005/8/layout/cycle2"/>
    <dgm:cxn modelId="{0E2D61DE-96C3-4E08-B8FD-9A16D92F1717}" srcId="{0C0562B5-98C6-470A-842C-0FA6EA4775A3}" destId="{B50B9905-BB9F-4DDB-B9AB-8DD9962A6E15}" srcOrd="4" destOrd="0" parTransId="{ACBA1885-0C2F-4ABB-89BF-EE30A0238975}" sibTransId="{B8ED0500-35F8-4200-B3D0-81A12BEF51B2}"/>
    <dgm:cxn modelId="{66AB61C3-B9F9-4093-98C6-85C3E7ECA8D2}" type="presOf" srcId="{B8ED0500-35F8-4200-B3D0-81A12BEF51B2}" destId="{27B0886A-3825-42DA-90C8-2A17F1F314E0}" srcOrd="1" destOrd="0" presId="urn:microsoft.com/office/officeart/2005/8/layout/cycle2"/>
    <dgm:cxn modelId="{8052ABBF-305D-485F-9D6E-FEEED8DA92A8}" type="presOf" srcId="{E19C7669-DF99-4D46-9513-E45DD5AFC0E4}" destId="{E8218E8D-06A3-412F-BEAE-351DCFD75D9D}" srcOrd="0" destOrd="0" presId="urn:microsoft.com/office/officeart/2005/8/layout/cycle2"/>
    <dgm:cxn modelId="{1F7F14C4-F392-4597-97FC-CFAB99FC0116}" type="presOf" srcId="{E19C16BF-F03C-4F85-BB56-9A03996B7D59}" destId="{EA182952-6A8C-4286-8EF7-92979BFDE865}" srcOrd="0" destOrd="0" presId="urn:microsoft.com/office/officeart/2005/8/layout/cycle2"/>
    <dgm:cxn modelId="{B40F31EB-D1B8-4011-BED4-F5FEA0982742}" srcId="{0C0562B5-98C6-470A-842C-0FA6EA4775A3}" destId="{7EF777F8-D13D-4844-8BA9-2C169BBDD1C0}" srcOrd="3" destOrd="0" parTransId="{6FF2BB40-C945-4D08-9B9E-08A1C9B02F55}" sibTransId="{9FA73DF7-DBD6-4DBE-AC00-D4B60733E8DA}"/>
    <dgm:cxn modelId="{60F37E1A-590E-4FC9-86EC-C7A992DD7B22}" type="presOf" srcId="{B50B9905-BB9F-4DDB-B9AB-8DD9962A6E15}" destId="{45ACAD43-2ED6-44F0-AC31-90B6885F900F}" srcOrd="0" destOrd="0" presId="urn:microsoft.com/office/officeart/2005/8/layout/cycle2"/>
    <dgm:cxn modelId="{92BF9A32-4F89-45A1-9A32-48D1F1E65485}" type="presOf" srcId="{4827938F-8815-453A-BF49-C0A0F2D75A1D}" destId="{3C916C7E-E88F-4AE2-85CB-66219A59BF18}" srcOrd="0" destOrd="0" presId="urn:microsoft.com/office/officeart/2005/8/layout/cycle2"/>
    <dgm:cxn modelId="{45604D49-53C1-4CB0-9519-46CAA2205FE6}" srcId="{0C0562B5-98C6-470A-842C-0FA6EA4775A3}" destId="{AEA0259B-619B-4600-A5C4-C5931396303D}" srcOrd="2" destOrd="0" parTransId="{F1FC36B7-A4B2-479C-A825-28A363DCAB56}" sibTransId="{BD8224CC-E6CE-4AD2-A3B4-BEB3F1623CC0}"/>
    <dgm:cxn modelId="{E37899D3-8108-43C7-B346-CEB9A3311866}" type="presOf" srcId="{E19C16BF-F03C-4F85-BB56-9A03996B7D59}" destId="{0938967B-C950-4C3B-9366-8D27ACDDAB4D}" srcOrd="1" destOrd="0" presId="urn:microsoft.com/office/officeart/2005/8/layout/cycle2"/>
    <dgm:cxn modelId="{FEA3422C-365F-44B0-A441-14CEF8D37873}" type="presOf" srcId="{298DD5AE-C5B2-44CC-A834-66E0E74F1E68}" destId="{BEEA006F-0D61-48F2-A6CA-AEA39E44B0B2}" srcOrd="0" destOrd="0" presId="urn:microsoft.com/office/officeart/2005/8/layout/cycle2"/>
    <dgm:cxn modelId="{8514DFC4-5B6B-42FB-9533-062BB0CDB068}" type="presOf" srcId="{298DD5AE-C5B2-44CC-A834-66E0E74F1E68}" destId="{CD890134-09C5-4DD4-92DD-501536AAFF74}" srcOrd="1" destOrd="0" presId="urn:microsoft.com/office/officeart/2005/8/layout/cycle2"/>
    <dgm:cxn modelId="{596A7369-1B57-4689-81A1-6FFA5739E52D}" type="presOf" srcId="{9FA73DF7-DBD6-4DBE-AC00-D4B60733E8DA}" destId="{1B1BA03D-D41C-47E2-B901-1266EDB802B7}" srcOrd="0" destOrd="0" presId="urn:microsoft.com/office/officeart/2005/8/layout/cycle2"/>
    <dgm:cxn modelId="{03D58D4D-248C-42BB-9369-E0952439029D}" type="presOf" srcId="{B8ED0500-35F8-4200-B3D0-81A12BEF51B2}" destId="{B9883746-0DB6-48F1-B3B9-3C5B2F58DEA2}" srcOrd="0" destOrd="0" presId="urn:microsoft.com/office/officeart/2005/8/layout/cycle2"/>
    <dgm:cxn modelId="{BF3573FB-ED0C-4C12-9062-1135DFA36B24}" type="presOf" srcId="{AEA0259B-619B-4600-A5C4-C5931396303D}" destId="{6F12590C-FC95-4327-A983-260F60109E9A}" srcOrd="0" destOrd="0" presId="urn:microsoft.com/office/officeart/2005/8/layout/cycle2"/>
    <dgm:cxn modelId="{CB8C1813-CFB2-4E9A-B537-0711B8F41814}" type="presParOf" srcId="{1FF72C00-CB11-4075-A1E0-AD6DDA3BA45D}" destId="{E8218E8D-06A3-412F-BEAE-351DCFD75D9D}" srcOrd="0" destOrd="0" presId="urn:microsoft.com/office/officeart/2005/8/layout/cycle2"/>
    <dgm:cxn modelId="{E3EC409A-BFD6-4329-AE5C-E875B095F84E}" type="presParOf" srcId="{1FF72C00-CB11-4075-A1E0-AD6DDA3BA45D}" destId="{EA182952-6A8C-4286-8EF7-92979BFDE865}" srcOrd="1" destOrd="0" presId="urn:microsoft.com/office/officeart/2005/8/layout/cycle2"/>
    <dgm:cxn modelId="{B18958B0-C335-4C55-9CC7-9284F7A1A06F}" type="presParOf" srcId="{EA182952-6A8C-4286-8EF7-92979BFDE865}" destId="{0938967B-C950-4C3B-9366-8D27ACDDAB4D}" srcOrd="0" destOrd="0" presId="urn:microsoft.com/office/officeart/2005/8/layout/cycle2"/>
    <dgm:cxn modelId="{59CA7091-42C7-4ABF-BF46-E6D5DB3F3C19}" type="presParOf" srcId="{1FF72C00-CB11-4075-A1E0-AD6DDA3BA45D}" destId="{3C916C7E-E88F-4AE2-85CB-66219A59BF18}" srcOrd="2" destOrd="0" presId="urn:microsoft.com/office/officeart/2005/8/layout/cycle2"/>
    <dgm:cxn modelId="{C91C6FF5-E4DC-4477-A7C3-2FE31BB6027D}" type="presParOf" srcId="{1FF72C00-CB11-4075-A1E0-AD6DDA3BA45D}" destId="{BEEA006F-0D61-48F2-A6CA-AEA39E44B0B2}" srcOrd="3" destOrd="0" presId="urn:microsoft.com/office/officeart/2005/8/layout/cycle2"/>
    <dgm:cxn modelId="{31E3D3BA-5D53-40F3-9455-2DB4BBF86FB5}" type="presParOf" srcId="{BEEA006F-0D61-48F2-A6CA-AEA39E44B0B2}" destId="{CD890134-09C5-4DD4-92DD-501536AAFF74}" srcOrd="0" destOrd="0" presId="urn:microsoft.com/office/officeart/2005/8/layout/cycle2"/>
    <dgm:cxn modelId="{E1E6B3A2-DC0B-43C8-BA20-06BC20D833EE}" type="presParOf" srcId="{1FF72C00-CB11-4075-A1E0-AD6DDA3BA45D}" destId="{6F12590C-FC95-4327-A983-260F60109E9A}" srcOrd="4" destOrd="0" presId="urn:microsoft.com/office/officeart/2005/8/layout/cycle2"/>
    <dgm:cxn modelId="{8D7CFD15-A8EA-449B-B696-6D347C3261D2}" type="presParOf" srcId="{1FF72C00-CB11-4075-A1E0-AD6DDA3BA45D}" destId="{70047BBE-1FAA-439D-BBB1-4C1804B40199}" srcOrd="5" destOrd="0" presId="urn:microsoft.com/office/officeart/2005/8/layout/cycle2"/>
    <dgm:cxn modelId="{8A8B0C2B-7571-403D-BF66-59DD6E7504D8}" type="presParOf" srcId="{70047BBE-1FAA-439D-BBB1-4C1804B40199}" destId="{726EF961-F93B-4D78-8B83-9C5BFDB20B01}" srcOrd="0" destOrd="0" presId="urn:microsoft.com/office/officeart/2005/8/layout/cycle2"/>
    <dgm:cxn modelId="{B7029520-5F1F-4AB0-B640-4F07A90D9DAB}" type="presParOf" srcId="{1FF72C00-CB11-4075-A1E0-AD6DDA3BA45D}" destId="{A76F933C-1266-4164-9DD2-73A6E2954E7A}" srcOrd="6" destOrd="0" presId="urn:microsoft.com/office/officeart/2005/8/layout/cycle2"/>
    <dgm:cxn modelId="{ED267713-A198-4109-8C3A-356FE965BCC7}" type="presParOf" srcId="{1FF72C00-CB11-4075-A1E0-AD6DDA3BA45D}" destId="{1B1BA03D-D41C-47E2-B901-1266EDB802B7}" srcOrd="7" destOrd="0" presId="urn:microsoft.com/office/officeart/2005/8/layout/cycle2"/>
    <dgm:cxn modelId="{AAB1275B-1916-43FD-A55D-B94B39F8FCBB}" type="presParOf" srcId="{1B1BA03D-D41C-47E2-B901-1266EDB802B7}" destId="{4291424F-CD89-43D9-BA44-6131EC017294}" srcOrd="0" destOrd="0" presId="urn:microsoft.com/office/officeart/2005/8/layout/cycle2"/>
    <dgm:cxn modelId="{5E835907-BA9E-4BBA-B3C4-04DFB9C79193}" type="presParOf" srcId="{1FF72C00-CB11-4075-A1E0-AD6DDA3BA45D}" destId="{45ACAD43-2ED6-44F0-AC31-90B6885F900F}" srcOrd="8" destOrd="0" presId="urn:microsoft.com/office/officeart/2005/8/layout/cycle2"/>
    <dgm:cxn modelId="{AE8D8E5C-23FF-4A3A-BC3E-8E6794B403E1}" type="presParOf" srcId="{1FF72C00-CB11-4075-A1E0-AD6DDA3BA45D}" destId="{B9883746-0DB6-48F1-B3B9-3C5B2F58DEA2}" srcOrd="9" destOrd="0" presId="urn:microsoft.com/office/officeart/2005/8/layout/cycle2"/>
    <dgm:cxn modelId="{09D5A703-54E9-4FAE-B175-B38108D8D356}" type="presParOf" srcId="{B9883746-0DB6-48F1-B3B9-3C5B2F58DEA2}" destId="{27B0886A-3825-42DA-90C8-2A17F1F314E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218E8D-06A3-412F-BEAE-351DCFD75D9D}">
      <dsp:nvSpPr>
        <dsp:cNvPr id="0" name=""/>
        <dsp:cNvSpPr/>
      </dsp:nvSpPr>
      <dsp:spPr>
        <a:xfrm>
          <a:off x="2761847" y="0"/>
          <a:ext cx="1455038" cy="145503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Application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761847" y="0"/>
        <a:ext cx="1455038" cy="1455038"/>
      </dsp:txXfrm>
    </dsp:sp>
    <dsp:sp modelId="{EA182952-6A8C-4286-8EF7-92979BFDE865}">
      <dsp:nvSpPr>
        <dsp:cNvPr id="0" name=""/>
        <dsp:cNvSpPr/>
      </dsp:nvSpPr>
      <dsp:spPr>
        <a:xfrm rot="2162000">
          <a:off x="4302403" y="1057379"/>
          <a:ext cx="386749" cy="49107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2162000">
        <a:off x="4302403" y="1057379"/>
        <a:ext cx="386749" cy="491075"/>
      </dsp:txXfrm>
    </dsp:sp>
    <dsp:sp modelId="{3C916C7E-E88F-4AE2-85CB-66219A59BF18}">
      <dsp:nvSpPr>
        <dsp:cNvPr id="0" name=""/>
        <dsp:cNvSpPr/>
      </dsp:nvSpPr>
      <dsp:spPr>
        <a:xfrm>
          <a:off x="4528602" y="1285194"/>
          <a:ext cx="1455038" cy="1455038"/>
        </a:xfrm>
        <a:prstGeom prst="ellipse">
          <a:avLst/>
        </a:prstGeom>
        <a:solidFill>
          <a:srgbClr val="6CA18A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Application</a:t>
          </a:r>
          <a:endParaRPr lang="en-US" sz="1600" b="1" kern="1200" dirty="0"/>
        </a:p>
      </dsp:txBody>
      <dsp:txXfrm>
        <a:off x="4528602" y="1285194"/>
        <a:ext cx="1455038" cy="1455038"/>
      </dsp:txXfrm>
    </dsp:sp>
    <dsp:sp modelId="{BEEA006F-0D61-48F2-A6CA-AEA39E44B0B2}">
      <dsp:nvSpPr>
        <dsp:cNvPr id="0" name=""/>
        <dsp:cNvSpPr/>
      </dsp:nvSpPr>
      <dsp:spPr>
        <a:xfrm rot="6480000">
          <a:off x="4728950" y="2795251"/>
          <a:ext cx="386259" cy="49107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6480000">
        <a:off x="4728950" y="2795251"/>
        <a:ext cx="386259" cy="491075"/>
      </dsp:txXfrm>
    </dsp:sp>
    <dsp:sp modelId="{6F12590C-FC95-4327-A983-260F60109E9A}">
      <dsp:nvSpPr>
        <dsp:cNvPr id="0" name=""/>
        <dsp:cNvSpPr/>
      </dsp:nvSpPr>
      <dsp:spPr>
        <a:xfrm>
          <a:off x="3853762" y="3362140"/>
          <a:ext cx="1455038" cy="1455038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Award</a:t>
          </a:r>
          <a:endParaRPr lang="en-US" sz="1600" b="1" kern="1200" dirty="0"/>
        </a:p>
      </dsp:txBody>
      <dsp:txXfrm>
        <a:off x="3853762" y="3362140"/>
        <a:ext cx="1455038" cy="1455038"/>
      </dsp:txXfrm>
    </dsp:sp>
    <dsp:sp modelId="{70047BBE-1FAA-439D-BBB1-4C1804B40199}">
      <dsp:nvSpPr>
        <dsp:cNvPr id="0" name=""/>
        <dsp:cNvSpPr/>
      </dsp:nvSpPr>
      <dsp:spPr>
        <a:xfrm rot="10800000">
          <a:off x="3307168" y="3844121"/>
          <a:ext cx="386259" cy="49107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307168" y="3844121"/>
        <a:ext cx="386259" cy="491075"/>
      </dsp:txXfrm>
    </dsp:sp>
    <dsp:sp modelId="{A76F933C-1266-4164-9DD2-73A6E2954E7A}">
      <dsp:nvSpPr>
        <dsp:cNvPr id="0" name=""/>
        <dsp:cNvSpPr/>
      </dsp:nvSpPr>
      <dsp:spPr>
        <a:xfrm>
          <a:off x="1669932" y="3362140"/>
          <a:ext cx="1455038" cy="1455038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Research</a:t>
          </a:r>
          <a:endParaRPr lang="en-US" sz="1600" b="1" kern="1200" dirty="0"/>
        </a:p>
      </dsp:txBody>
      <dsp:txXfrm>
        <a:off x="1669932" y="3362140"/>
        <a:ext cx="1455038" cy="1455038"/>
      </dsp:txXfrm>
    </dsp:sp>
    <dsp:sp modelId="{1B1BA03D-D41C-47E2-B901-1266EDB802B7}">
      <dsp:nvSpPr>
        <dsp:cNvPr id="0" name=""/>
        <dsp:cNvSpPr/>
      </dsp:nvSpPr>
      <dsp:spPr>
        <a:xfrm rot="15120000">
          <a:off x="1870279" y="2816045"/>
          <a:ext cx="386259" cy="49107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5120000">
        <a:off x="1870279" y="2816045"/>
        <a:ext cx="386259" cy="491075"/>
      </dsp:txXfrm>
    </dsp:sp>
    <dsp:sp modelId="{45ACAD43-2ED6-44F0-AC31-90B6885F900F}">
      <dsp:nvSpPr>
        <dsp:cNvPr id="0" name=""/>
        <dsp:cNvSpPr/>
      </dsp:nvSpPr>
      <dsp:spPr>
        <a:xfrm>
          <a:off x="995091" y="1285194"/>
          <a:ext cx="1455038" cy="1455038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Award Close-Out</a:t>
          </a:r>
          <a:endParaRPr lang="en-US" sz="1600" b="1" kern="1200" dirty="0"/>
        </a:p>
      </dsp:txBody>
      <dsp:txXfrm>
        <a:off x="995091" y="1285194"/>
        <a:ext cx="1455038" cy="1455038"/>
      </dsp:txXfrm>
    </dsp:sp>
    <dsp:sp modelId="{B9883746-0DB6-48F1-B3B9-3C5B2F58DEA2}">
      <dsp:nvSpPr>
        <dsp:cNvPr id="0" name=""/>
        <dsp:cNvSpPr/>
      </dsp:nvSpPr>
      <dsp:spPr>
        <a:xfrm rot="19438000">
          <a:off x="2403762" y="1131017"/>
          <a:ext cx="386749" cy="49107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9438000">
        <a:off x="2403762" y="1131017"/>
        <a:ext cx="386749" cy="491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091C9-552A-4579-AEB4-FA1FFF934023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28737-6A3D-4217-BC2D-10ACA656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B30EE-ED38-4E62-BCF3-750B1CB83938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2E59F-FC3A-4BA2-B595-2A5DCEB0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E24AF-627A-46DD-B424-8288AA117C0F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hington.edu/research/training/faculty-brown-bag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ashington.edu/research/index.php?page=ospLearning" TargetMode="External"/><Relationship Id="rId5" Type="http://schemas.openxmlformats.org/officeDocument/2006/relationships/hyperlink" Target="http://www.washington.edu/research/compliance/required-training/" TargetMode="External"/><Relationship Id="rId4" Type="http://schemas.openxmlformats.org/officeDocument/2006/relationships/hyperlink" Target="http://uwmedicine.washington.edu/Research/About/Pages/default.asp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 to Research Administration at the UW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2800" b="1" dirty="0" smtClean="0"/>
              <a:t>Monica Fawthrop</a:t>
            </a:r>
          </a:p>
          <a:p>
            <a:pPr algn="ctr">
              <a:spcAft>
                <a:spcPct val="20000"/>
              </a:spcAft>
              <a:buNone/>
            </a:pPr>
            <a:endParaRPr lang="en-US" sz="2800" b="1" dirty="0" smtClean="0"/>
          </a:p>
          <a:p>
            <a:pPr algn="ctr">
              <a:spcAft>
                <a:spcPct val="20000"/>
              </a:spcAft>
              <a:buNone/>
            </a:pPr>
            <a:r>
              <a:rPr lang="en-US" sz="2800" b="1" dirty="0" smtClean="0"/>
              <a:t>Administrator</a:t>
            </a:r>
          </a:p>
          <a:p>
            <a:pPr algn="ctr">
              <a:spcAft>
                <a:spcPct val="20000"/>
              </a:spcAft>
              <a:buNone/>
            </a:pPr>
            <a:r>
              <a:rPr lang="en-US" sz="2800" b="1" dirty="0" smtClean="0"/>
              <a:t>Division of Pulmonary and Critical Care Medicine</a:t>
            </a:r>
          </a:p>
          <a:p>
            <a:pPr algn="ctr">
              <a:spcAft>
                <a:spcPct val="20000"/>
              </a:spcAft>
              <a:buNone/>
            </a:pPr>
            <a:endParaRPr lang="en-US" sz="28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1800" b="1" dirty="0" smtClean="0"/>
              <a:t>Survival Skills for the Research Years</a:t>
            </a:r>
          </a:p>
          <a:p>
            <a:pPr>
              <a:spcAft>
                <a:spcPct val="20000"/>
              </a:spcAft>
              <a:buNone/>
            </a:pPr>
            <a:r>
              <a:rPr lang="en-US" sz="1800" b="1" dirty="0" smtClean="0"/>
              <a:t>July 2012   </a:t>
            </a:r>
          </a:p>
          <a:p>
            <a:pPr>
              <a:spcAft>
                <a:spcPct val="20000"/>
              </a:spcAft>
              <a:buNone/>
            </a:pPr>
            <a:endParaRPr lang="en-US" sz="2800" b="1" dirty="0" smtClean="0">
              <a:solidFill>
                <a:srgbClr val="004080"/>
              </a:solidFill>
            </a:endParaRPr>
          </a:p>
        </p:txBody>
      </p:sp>
      <p:pic>
        <p:nvPicPr>
          <p:cNvPr id="27651" name="Picture 3" descr="Y:\Documents\Logo\PCCMH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886200"/>
            <a:ext cx="1816100" cy="2084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Principal Investigator and Mentor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3300" b="1" i="0" dirty="0" smtClean="0">
                <a:solidFill>
                  <a:srgbClr val="004080"/>
                </a:solidFill>
              </a:rPr>
              <a:t> </a:t>
            </a:r>
            <a:r>
              <a:rPr lang="en-US" sz="3300" b="1" i="0" dirty="0" smtClean="0"/>
              <a:t>The UW School of Medicine has very firm policies about PI eligibility</a:t>
            </a:r>
          </a:p>
          <a:p>
            <a:pPr algn="ctr">
              <a:spcAft>
                <a:spcPct val="20000"/>
              </a:spcAft>
              <a:buNone/>
            </a:pPr>
            <a:endParaRPr lang="en-US" sz="3300" b="1" i="0" dirty="0" smtClean="0"/>
          </a:p>
          <a:p>
            <a:pPr algn="ctr">
              <a:spcAft>
                <a:spcPct val="20000"/>
              </a:spcAft>
              <a:buNone/>
            </a:pPr>
            <a:endParaRPr lang="en-US" sz="3300" b="1" i="0" dirty="0" smtClean="0"/>
          </a:p>
          <a:p>
            <a:pPr>
              <a:spcAft>
                <a:spcPct val="20000"/>
              </a:spcAft>
              <a:buNone/>
            </a:pPr>
            <a:r>
              <a:rPr lang="en-US" sz="3300" b="1" dirty="0" smtClean="0"/>
              <a:t>	Fellows are allowed to apply for mentored fellowship grants and transitional grants leading to independence (career development awards) </a:t>
            </a:r>
            <a:r>
              <a:rPr lang="en-US" sz="3300" b="1" u="sng" dirty="0" smtClean="0"/>
              <a:t>only </a:t>
            </a:r>
            <a:r>
              <a:rPr lang="en-US" sz="3300" b="1" dirty="0" smtClean="0"/>
              <a:t> </a:t>
            </a:r>
          </a:p>
          <a:p>
            <a:pPr>
              <a:spcAft>
                <a:spcPct val="20000"/>
              </a:spcAft>
              <a:buNone/>
            </a:pPr>
            <a:r>
              <a:rPr lang="en-US" sz="3300" b="1" dirty="0" smtClean="0"/>
              <a:t>	</a:t>
            </a:r>
          </a:p>
          <a:p>
            <a:pPr>
              <a:spcAft>
                <a:spcPct val="20000"/>
              </a:spcAft>
              <a:buNone/>
            </a:pPr>
            <a:endParaRPr lang="en-US" sz="3300" b="1" dirty="0" smtClean="0"/>
          </a:p>
          <a:p>
            <a:pPr>
              <a:spcAft>
                <a:spcPct val="20000"/>
              </a:spcAft>
              <a:buNone/>
            </a:pPr>
            <a:r>
              <a:rPr lang="en-US" sz="3300" b="1" dirty="0" smtClean="0"/>
              <a:t>	Pure research proposals are restricted to individuals with faculty appointments</a:t>
            </a:r>
            <a:endParaRPr lang="en-US" sz="3300" b="1" u="sng" dirty="0" smtClean="0"/>
          </a:p>
          <a:p>
            <a:pPr>
              <a:spcAft>
                <a:spcPct val="20000"/>
              </a:spcAft>
            </a:pPr>
            <a:endParaRPr lang="en-US" sz="2800" b="1" dirty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r>
              <a:rPr lang="en-US" sz="2800" b="1" dirty="0" smtClean="0">
                <a:solidFill>
                  <a:srgbClr val="004080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Principal Investigator and Mentor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</a:pPr>
            <a:endParaRPr lang="en-US" sz="28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</a:pPr>
            <a:r>
              <a:rPr lang="en-US" sz="2800" b="1" dirty="0" smtClean="0"/>
              <a:t>The Faculty Mentor is listed as the PI within the UW system</a:t>
            </a:r>
          </a:p>
          <a:p>
            <a:pPr>
              <a:spcAft>
                <a:spcPct val="20000"/>
              </a:spcAft>
            </a:pPr>
            <a:endParaRPr lang="en-US" sz="2800" b="1" dirty="0" smtClean="0"/>
          </a:p>
          <a:p>
            <a:pPr>
              <a:spcAft>
                <a:spcPct val="20000"/>
              </a:spcAft>
            </a:pPr>
            <a:r>
              <a:rPr lang="en-US" sz="2800" b="1" dirty="0" smtClean="0"/>
              <a:t>The Fellow applicant is listed as the PI on sponsor forms</a:t>
            </a:r>
          </a:p>
          <a:p>
            <a:pPr>
              <a:spcAft>
                <a:spcPct val="20000"/>
              </a:spcAft>
            </a:pPr>
            <a:endParaRPr lang="en-US" sz="2800" b="1" dirty="0" smtClean="0"/>
          </a:p>
          <a:p>
            <a:pPr>
              <a:spcAft>
                <a:spcPct val="20000"/>
              </a:spcAft>
            </a:pPr>
            <a:r>
              <a:rPr lang="en-US" sz="2800" b="1" dirty="0" smtClean="0"/>
              <a:t>Acting faculty or those with pending acting appointments may be listed as PI with approval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Principal Investigator Responsibilities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10200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  <a:buNone/>
            </a:pPr>
            <a:r>
              <a:rPr lang="en-US" sz="2800" b="1" dirty="0" smtClean="0"/>
              <a:t>The PI is responsible for:</a:t>
            </a:r>
          </a:p>
          <a:p>
            <a:pPr>
              <a:spcAft>
                <a:spcPct val="20000"/>
              </a:spcAft>
              <a:buNone/>
            </a:pPr>
            <a:endParaRPr lang="en-US" sz="2800" b="1" dirty="0" smtClean="0"/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2800" b="1" dirty="0" smtClean="0"/>
              <a:t>Alerting Division staff of submission plans</a:t>
            </a:r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2800" b="1" dirty="0" smtClean="0"/>
              <a:t>Understanding application guidelines/requirements</a:t>
            </a:r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2800" b="1" dirty="0" smtClean="0"/>
              <a:t>Establishing timelines with advisors and staff</a:t>
            </a:r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2800" b="1" i="0" dirty="0" smtClean="0"/>
              <a:t>Determining assignments with advisors and staff</a:t>
            </a:r>
            <a:endParaRPr lang="en-US" sz="2800" b="1" dirty="0"/>
          </a:p>
          <a:p>
            <a:pPr>
              <a:spcAft>
                <a:spcPct val="20000"/>
              </a:spcAft>
              <a:buNone/>
            </a:pPr>
            <a:endParaRPr lang="en-US" sz="1600" b="1" i="0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i="0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i="0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i="0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Division Staff  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  <a:buNone/>
            </a:pPr>
            <a:r>
              <a:rPr lang="en-US" sz="2800" b="1" dirty="0" smtClean="0"/>
              <a:t>Division Administrative Staff  </a:t>
            </a:r>
            <a:r>
              <a:rPr lang="en-US" sz="2800" b="1" u="sng" dirty="0" smtClean="0"/>
              <a:t>may</a:t>
            </a:r>
            <a:r>
              <a:rPr lang="en-US" sz="2800" b="1" dirty="0" smtClean="0"/>
              <a:t> assist with any or all of the following:</a:t>
            </a:r>
          </a:p>
          <a:p>
            <a:pPr>
              <a:spcAft>
                <a:spcPct val="20000"/>
              </a:spcAft>
              <a:buNone/>
            </a:pPr>
            <a:endParaRPr lang="en-US" sz="2800" b="1" dirty="0" smtClean="0"/>
          </a:p>
          <a:p>
            <a:pPr>
              <a:spcAft>
                <a:spcPct val="20000"/>
              </a:spcAft>
            </a:pPr>
            <a:r>
              <a:rPr lang="en-US" sz="2800" b="1" dirty="0" smtClean="0"/>
              <a:t>Budget development and sponsor form completion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/>
              <a:t>Completion of  UW internal review  transmittal form (eGC1)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/>
              <a:t>“Translating ” grant-speak 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/>
              <a:t>Assist with award processing  and ongoing management</a:t>
            </a:r>
          </a:p>
          <a:p>
            <a:pPr>
              <a:spcAft>
                <a:spcPct val="20000"/>
              </a:spcAft>
              <a:buNone/>
            </a:pPr>
            <a:endParaRPr lang="en-US" sz="2800" b="1" dirty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Division Staff  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  <a:noFill/>
        </p:spPr>
        <p:txBody>
          <a:bodyPr>
            <a:normAutofit/>
          </a:bodyPr>
          <a:lstStyle/>
          <a:p>
            <a:pPr>
              <a:spcAft>
                <a:spcPct val="20000"/>
              </a:spcAft>
              <a:buNone/>
            </a:pPr>
            <a:r>
              <a:rPr lang="en-US" sz="2800" b="1" dirty="0" smtClean="0"/>
              <a:t>Reminders and Helpful Hints…</a:t>
            </a:r>
          </a:p>
          <a:p>
            <a:pPr>
              <a:spcAft>
                <a:spcPct val="20000"/>
              </a:spcAft>
              <a:buNone/>
            </a:pPr>
            <a:endParaRPr lang="en-US" sz="2800" b="1" dirty="0" smtClean="0"/>
          </a:p>
          <a:p>
            <a:pPr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800" b="1" dirty="0" smtClean="0"/>
              <a:t>Remember that staff are assisting multiple PIs</a:t>
            </a:r>
          </a:p>
          <a:p>
            <a:pPr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800" b="1" dirty="0" smtClean="0"/>
              <a:t>Every division/lab/research unit is unique – do not assume</a:t>
            </a:r>
          </a:p>
          <a:p>
            <a:pPr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800" b="1" dirty="0" smtClean="0"/>
              <a:t>Take care of the administrative details early to minimize distractions when finalizing scientific component</a:t>
            </a:r>
          </a:p>
          <a:p>
            <a:pPr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800" b="1" dirty="0" smtClean="0"/>
              <a:t>ASK  if you don’t understand what is being assigned or asked of you</a:t>
            </a:r>
          </a:p>
          <a:p>
            <a:pPr>
              <a:spcAft>
                <a:spcPct val="20000"/>
              </a:spcAft>
              <a:buNone/>
            </a:pPr>
            <a:endParaRPr lang="en-US" sz="19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Internal Review  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25000" lnSpcReduction="20000"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11200" b="1" dirty="0" smtClean="0"/>
              <a:t>Every proposal submitted by a </a:t>
            </a:r>
            <a:r>
              <a:rPr lang="en-US" sz="11200" b="1" dirty="0" err="1" smtClean="0"/>
              <a:t>DoM</a:t>
            </a:r>
            <a:r>
              <a:rPr lang="en-US" sz="11200" b="1" dirty="0" smtClean="0"/>
              <a:t> PI is reviewed by a minimum of four offices</a:t>
            </a:r>
            <a:endParaRPr lang="en-US" sz="8600" b="1" dirty="0" smtClean="0"/>
          </a:p>
          <a:p>
            <a:pPr marL="1771650" lvl="1" indent="-1371600">
              <a:spcAft>
                <a:spcPct val="20000"/>
              </a:spcAft>
              <a:buFont typeface="+mj-lt"/>
              <a:buAutoNum type="arabicParenR"/>
            </a:pPr>
            <a:r>
              <a:rPr lang="en-US" sz="9200" b="1" dirty="0" smtClean="0"/>
              <a:t>Division</a:t>
            </a:r>
          </a:p>
          <a:p>
            <a:pPr marL="1771650" lvl="1" indent="-1371600">
              <a:spcAft>
                <a:spcPct val="20000"/>
              </a:spcAft>
              <a:buFont typeface="+mj-lt"/>
              <a:buAutoNum type="arabicParenR"/>
            </a:pPr>
            <a:r>
              <a:rPr lang="en-US" sz="9200" b="1" dirty="0" smtClean="0"/>
              <a:t>Department of Medicine</a:t>
            </a:r>
          </a:p>
          <a:p>
            <a:pPr marL="1771650" lvl="1" indent="-1371600">
              <a:spcAft>
                <a:spcPct val="20000"/>
              </a:spcAft>
              <a:buFont typeface="+mj-lt"/>
              <a:buAutoNum type="arabicParenR"/>
            </a:pPr>
            <a:r>
              <a:rPr lang="en-US" sz="9200" b="1" dirty="0" smtClean="0"/>
              <a:t>School of Medicine</a:t>
            </a:r>
          </a:p>
          <a:p>
            <a:pPr marL="1771650" lvl="1" indent="-1371600">
              <a:spcAft>
                <a:spcPct val="20000"/>
              </a:spcAft>
              <a:buFont typeface="+mj-lt"/>
              <a:buAutoNum type="arabicParenR"/>
            </a:pPr>
            <a:r>
              <a:rPr lang="en-US" sz="9200" b="1" dirty="0" smtClean="0"/>
              <a:t>UW Office of Sponsored Programs</a:t>
            </a:r>
          </a:p>
          <a:p>
            <a:pPr marL="1771650" lvl="1" indent="-1371600">
              <a:spcAft>
                <a:spcPct val="20000"/>
              </a:spcAft>
              <a:buFont typeface="+mj-lt"/>
              <a:buAutoNum type="arabicParenR"/>
            </a:pPr>
            <a:r>
              <a:rPr lang="en-US" sz="9200" b="1" dirty="0" smtClean="0"/>
              <a:t>Other offices as needed</a:t>
            </a:r>
          </a:p>
          <a:p>
            <a:pPr>
              <a:spcAft>
                <a:spcPct val="20000"/>
              </a:spcAft>
              <a:buNone/>
            </a:pPr>
            <a:endParaRPr lang="en-US" sz="4900" b="1" dirty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endParaRPr lang="en-US" sz="49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3800" b="1" dirty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1900" b="1" dirty="0" smtClean="0">
                <a:solidFill>
                  <a:srgbClr val="004080"/>
                </a:solidFill>
              </a:rPr>
              <a:t> </a:t>
            </a: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495800"/>
            <a:ext cx="6446837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SAGE and the eGC1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algn="ctr">
              <a:spcAft>
                <a:spcPct val="15000"/>
              </a:spcAft>
              <a:buNone/>
            </a:pPr>
            <a:r>
              <a:rPr lang="en-US" sz="3600" b="1" dirty="0" smtClean="0"/>
              <a:t>An internal (UW) review is conducted of all proposals prior to submission to the sponsor</a:t>
            </a:r>
          </a:p>
          <a:p>
            <a:pPr algn="ctr">
              <a:spcAft>
                <a:spcPct val="15000"/>
              </a:spcAft>
              <a:buNone/>
            </a:pPr>
            <a:endParaRPr lang="en-US" sz="3600" b="1" dirty="0" smtClean="0"/>
          </a:p>
          <a:p>
            <a:pPr algn="ctr">
              <a:spcAft>
                <a:spcPct val="15000"/>
              </a:spcAft>
              <a:buNone/>
            </a:pPr>
            <a:r>
              <a:rPr lang="en-US" sz="3600" b="1" dirty="0" smtClean="0"/>
              <a:t>SAGE is the web-based system used to route documents for review</a:t>
            </a:r>
          </a:p>
          <a:p>
            <a:pPr>
              <a:spcAft>
                <a:spcPct val="15000"/>
              </a:spcAft>
              <a:buNone/>
            </a:pPr>
            <a:endParaRPr lang="en-US" sz="3600" b="1" dirty="0" smtClean="0"/>
          </a:p>
          <a:p>
            <a:pPr algn="ctr">
              <a:spcAft>
                <a:spcPct val="15000"/>
              </a:spcAft>
              <a:buNone/>
            </a:pPr>
            <a:r>
              <a:rPr lang="en-US" sz="3600" b="1" dirty="0" smtClean="0"/>
              <a:t>The eGC1 is the form within SAGE</a:t>
            </a:r>
          </a:p>
          <a:p>
            <a:pPr>
              <a:spcAft>
                <a:spcPct val="20000"/>
              </a:spcAft>
            </a:pPr>
            <a:endParaRPr lang="en-US" sz="3600" b="1" dirty="0" smtClean="0"/>
          </a:p>
          <a:p>
            <a:pPr algn="ctr">
              <a:spcAft>
                <a:spcPct val="20000"/>
              </a:spcAft>
              <a:buNone/>
            </a:pPr>
            <a:r>
              <a:rPr lang="en-US" sz="3600" b="1" dirty="0" smtClean="0"/>
              <a:t>Fellow applicants are not required to review the eGC1 – request to be added </a:t>
            </a:r>
          </a:p>
          <a:p>
            <a:pPr>
              <a:spcAft>
                <a:spcPct val="20000"/>
              </a:spcAft>
              <a:buNone/>
            </a:pPr>
            <a:endParaRPr lang="en-US" sz="28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r>
              <a:rPr lang="en-US" sz="2800" b="1" dirty="0" smtClean="0">
                <a:solidFill>
                  <a:srgbClr val="00408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SAGE and the eGC1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r>
              <a:rPr lang="en-US" sz="11200" b="1" dirty="0" smtClean="0"/>
              <a:t>Internal (UW)reviewers assess:</a:t>
            </a:r>
          </a:p>
          <a:p>
            <a:pPr>
              <a:spcAft>
                <a:spcPct val="15000"/>
              </a:spcAft>
              <a:buNone/>
            </a:pPr>
            <a:endParaRPr lang="en-US" sz="11200" b="1" dirty="0" smtClean="0"/>
          </a:p>
          <a:p>
            <a:pPr>
              <a:spcAft>
                <a:spcPct val="20000"/>
              </a:spcAft>
            </a:pPr>
            <a:r>
              <a:rPr lang="en-US" sz="11200" b="1" dirty="0" smtClean="0"/>
              <a:t>Budgetary accuracy and form content</a:t>
            </a:r>
          </a:p>
          <a:p>
            <a:pPr>
              <a:spcAft>
                <a:spcPct val="20000"/>
              </a:spcAft>
            </a:pPr>
            <a:endParaRPr lang="en-US" sz="11200" b="1" dirty="0" smtClean="0"/>
          </a:p>
          <a:p>
            <a:pPr>
              <a:spcAft>
                <a:spcPct val="20000"/>
              </a:spcAft>
            </a:pPr>
            <a:r>
              <a:rPr lang="en-US" sz="11200" b="1" dirty="0" smtClean="0"/>
              <a:t>Effort, space, or resource commitments</a:t>
            </a:r>
          </a:p>
          <a:p>
            <a:pPr>
              <a:spcAft>
                <a:spcPct val="20000"/>
              </a:spcAft>
              <a:buNone/>
            </a:pPr>
            <a:endParaRPr lang="en-US" sz="11200" b="1" dirty="0" smtClean="0"/>
          </a:p>
          <a:p>
            <a:pPr>
              <a:spcAft>
                <a:spcPct val="20000"/>
              </a:spcAft>
            </a:pPr>
            <a:r>
              <a:rPr lang="en-US" sz="11200" b="1" dirty="0" smtClean="0"/>
              <a:t>Overall institutional commitments (faculty appointment?  F &amp; A cost waivers?)</a:t>
            </a:r>
          </a:p>
          <a:p>
            <a:pPr>
              <a:spcAft>
                <a:spcPct val="20000"/>
              </a:spcAft>
            </a:pPr>
            <a:endParaRPr lang="en-US" sz="11200" b="1" dirty="0" smtClean="0"/>
          </a:p>
          <a:p>
            <a:pPr>
              <a:spcAft>
                <a:spcPct val="20000"/>
              </a:spcAft>
            </a:pPr>
            <a:r>
              <a:rPr lang="en-US" sz="11200" b="1" dirty="0" smtClean="0"/>
              <a:t>Compliance requirements</a:t>
            </a:r>
          </a:p>
          <a:p>
            <a:pPr>
              <a:spcAft>
                <a:spcPct val="20000"/>
              </a:spcAft>
            </a:pPr>
            <a:endParaRPr lang="en-US" sz="31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r>
              <a:rPr lang="en-US" sz="2400" b="1" dirty="0" smtClean="0">
                <a:solidFill>
                  <a:srgbClr val="00408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Timeline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4080"/>
                </a:solidFill>
              </a:rPr>
              <a:t> </a:t>
            </a:r>
            <a:r>
              <a:rPr lang="en-US" b="1" u="sng" dirty="0" smtClean="0"/>
              <a:t>UW Policy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7+ business days</a:t>
            </a:r>
            <a:r>
              <a:rPr lang="en-US" dirty="0" smtClean="0"/>
              <a:t>:  </a:t>
            </a:r>
          </a:p>
          <a:p>
            <a:pPr lvl="1"/>
            <a:r>
              <a:rPr lang="en-US" b="1" dirty="0" smtClean="0"/>
              <a:t>All </a:t>
            </a:r>
            <a:r>
              <a:rPr lang="en-US" b="1" u="sng" dirty="0" smtClean="0"/>
              <a:t>final administrative </a:t>
            </a:r>
            <a:r>
              <a:rPr lang="en-US" b="1" dirty="0" smtClean="0"/>
              <a:t>components and draft</a:t>
            </a:r>
            <a:r>
              <a:rPr lang="en-US" b="1" u="sng" dirty="0" smtClean="0"/>
              <a:t> </a:t>
            </a:r>
            <a:r>
              <a:rPr lang="en-US" b="1" dirty="0" smtClean="0"/>
              <a:t>“science” received by OSP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3+ business days</a:t>
            </a:r>
            <a:r>
              <a:rPr lang="en-US" dirty="0" smtClean="0"/>
              <a:t>:  </a:t>
            </a:r>
            <a:endParaRPr lang="en-US" i="1" dirty="0" smtClean="0"/>
          </a:p>
          <a:p>
            <a:pPr lvl="1"/>
            <a:r>
              <a:rPr lang="en-US" b="1" dirty="0" smtClean="0"/>
              <a:t>Final proposal in complete &amp; final format </a:t>
            </a:r>
          </a:p>
          <a:p>
            <a:pPr lvl="1"/>
            <a:r>
              <a:rPr lang="en-US" b="1" dirty="0" smtClean="0"/>
              <a:t>Status = received by OSP by 5 pm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&lt;3 business days</a:t>
            </a:r>
            <a:r>
              <a:rPr lang="en-US" dirty="0" smtClean="0"/>
              <a:t>: </a:t>
            </a:r>
            <a:endParaRPr lang="en-US" i="1" dirty="0" smtClean="0"/>
          </a:p>
          <a:p>
            <a:pPr lvl="1"/>
            <a:r>
              <a:rPr lang="en-US" b="1" dirty="0" smtClean="0"/>
              <a:t>Any application received by OSP after 5pm three </a:t>
            </a:r>
            <a:r>
              <a:rPr lang="en-US" b="1" u="sng" dirty="0" smtClean="0"/>
              <a:t>business</a:t>
            </a:r>
            <a:r>
              <a:rPr lang="en-US" b="1" dirty="0" smtClean="0"/>
              <a:t> days before the sponsor deadline will not be reviewed and will be sent back to the PI/Dept</a:t>
            </a:r>
          </a:p>
          <a:p>
            <a:pPr algn="ctr">
              <a:spcAft>
                <a:spcPct val="20000"/>
              </a:spcAft>
              <a:buNone/>
            </a:pPr>
            <a:endParaRPr lang="en-US" sz="28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Timeline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ct val="20000"/>
              </a:spcAft>
              <a:buNone/>
            </a:pPr>
            <a:endParaRPr lang="en-US" sz="2000" b="1" i="0" dirty="0" smtClean="0">
              <a:solidFill>
                <a:srgbClr val="004080"/>
              </a:solidFill>
            </a:endParaRPr>
          </a:p>
          <a:p>
            <a:pPr algn="ctr">
              <a:spcAft>
                <a:spcPct val="15000"/>
              </a:spcAft>
              <a:buNone/>
            </a:pPr>
            <a:r>
              <a:rPr lang="en-US" sz="2000" b="1" dirty="0" smtClean="0">
                <a:solidFill>
                  <a:srgbClr val="004080"/>
                </a:solidFill>
              </a:rPr>
              <a:t> </a:t>
            </a:r>
          </a:p>
          <a:p>
            <a:pPr algn="ctr">
              <a:spcAft>
                <a:spcPct val="15000"/>
              </a:spcAft>
              <a:buNone/>
            </a:pPr>
            <a:r>
              <a:rPr lang="en-US" sz="1600" b="1" dirty="0" smtClean="0">
                <a:solidFill>
                  <a:srgbClr val="004080"/>
                </a:solidFill>
              </a:rPr>
              <a:t> 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98863" y="1066800"/>
          <a:ext cx="7430738" cy="5505032"/>
        </p:xfrm>
        <a:graphic>
          <a:graphicData uri="http://schemas.openxmlformats.org/presentationml/2006/ole">
            <p:oleObj spid="_x0000_s1027" name="Acrobat Document" r:id="rId4" imgW="5773680" imgH="407988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09600" y="1219200"/>
            <a:ext cx="8001000" cy="5181600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ct val="20000"/>
              </a:spcAft>
              <a:buNone/>
            </a:pPr>
            <a:endParaRPr lang="en-US" sz="36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5100" b="1" dirty="0" smtClean="0"/>
              <a:t>Part I:  NIH Structure – Tom Hawn</a:t>
            </a:r>
          </a:p>
          <a:p>
            <a:pPr>
              <a:spcAft>
                <a:spcPct val="20000"/>
              </a:spcAft>
              <a:buNone/>
            </a:pPr>
            <a:endParaRPr lang="en-US" sz="5100" b="1" i="0" dirty="0" smtClean="0"/>
          </a:p>
          <a:p>
            <a:pPr>
              <a:spcAft>
                <a:spcPct val="15000"/>
              </a:spcAft>
              <a:buNone/>
            </a:pPr>
            <a:r>
              <a:rPr lang="en-US" sz="5100" b="1" dirty="0" smtClean="0"/>
              <a:t>Part II:  Intro to Research Administration – Monica Fawthrop</a:t>
            </a:r>
          </a:p>
          <a:p>
            <a:pPr>
              <a:spcAft>
                <a:spcPct val="15000"/>
              </a:spcAft>
              <a:buNone/>
            </a:pPr>
            <a:endParaRPr lang="en-US" sz="5100" b="1" dirty="0" smtClean="0"/>
          </a:p>
          <a:p>
            <a:pPr>
              <a:spcAft>
                <a:spcPct val="15000"/>
              </a:spcAft>
              <a:buNone/>
            </a:pPr>
            <a:r>
              <a:rPr lang="en-US" sz="5100" b="1" dirty="0" smtClean="0"/>
              <a:t>Part III:  Writing a Grant – Sheila </a:t>
            </a:r>
            <a:r>
              <a:rPr lang="en-US" sz="5100" b="1" dirty="0" err="1" smtClean="0"/>
              <a:t>Lukehart</a:t>
            </a:r>
            <a:endParaRPr lang="en-US" sz="5100" b="1" dirty="0" smtClean="0"/>
          </a:p>
          <a:p>
            <a:pPr>
              <a:spcAft>
                <a:spcPct val="15000"/>
              </a:spcAft>
              <a:buNone/>
            </a:pPr>
            <a:endParaRPr lang="en-US" sz="5100" b="1" dirty="0" smtClean="0"/>
          </a:p>
          <a:p>
            <a:pPr>
              <a:spcAft>
                <a:spcPct val="15000"/>
              </a:spcAft>
              <a:buNone/>
            </a:pPr>
            <a:r>
              <a:rPr lang="en-US" sz="5100" b="1" dirty="0" smtClean="0"/>
              <a:t>Part IV:  Behind the Scenes at a Study Section – Bill Parks</a:t>
            </a:r>
          </a:p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1500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668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Grants 101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20000"/>
          </a:bodyPr>
          <a:lstStyle/>
          <a:p>
            <a:pPr algn="ctr">
              <a:spcAft>
                <a:spcPct val="15000"/>
              </a:spcAft>
              <a:buNone/>
            </a:pPr>
            <a:r>
              <a:rPr lang="en-US" sz="2200" b="1" dirty="0" smtClean="0"/>
              <a:t>Budgets need to be broken down by UW budget code category</a:t>
            </a:r>
          </a:p>
          <a:p>
            <a:pPr>
              <a:spcAft>
                <a:spcPct val="15000"/>
              </a:spcAft>
              <a:buNone/>
            </a:pPr>
            <a:endParaRPr lang="en-US" sz="2100" b="1" dirty="0" smtClean="0"/>
          </a:p>
          <a:p>
            <a:pPr>
              <a:spcAft>
                <a:spcPct val="15000"/>
              </a:spcAft>
              <a:buNone/>
            </a:pPr>
            <a:r>
              <a:rPr lang="en-US" sz="1800" b="1" dirty="0" smtClean="0"/>
              <a:t>Direct Cost Categories (costs associated with direct performance of the project):</a:t>
            </a:r>
          </a:p>
          <a:p>
            <a:pPr>
              <a:spcAft>
                <a:spcPct val="20000"/>
              </a:spcAft>
            </a:pPr>
            <a:r>
              <a:rPr lang="en-US" sz="1800" b="1" dirty="0" smtClean="0">
                <a:solidFill>
                  <a:srgbClr val="FF0000"/>
                </a:solidFill>
              </a:rPr>
              <a:t>01 - Salary</a:t>
            </a:r>
          </a:p>
          <a:p>
            <a:pPr>
              <a:spcAft>
                <a:spcPct val="20000"/>
              </a:spcAft>
            </a:pPr>
            <a:r>
              <a:rPr lang="en-US" sz="1800" b="1" dirty="0" smtClean="0"/>
              <a:t>02 – Personal Services </a:t>
            </a:r>
          </a:p>
          <a:p>
            <a:pPr lvl="1">
              <a:spcAft>
                <a:spcPct val="20000"/>
              </a:spcAft>
            </a:pPr>
            <a:r>
              <a:rPr lang="en-US" sz="1800" b="1" dirty="0" smtClean="0"/>
              <a:t>Examples include paid (hourly) consulting services and study subject payments</a:t>
            </a:r>
          </a:p>
          <a:p>
            <a:pPr>
              <a:spcAft>
                <a:spcPct val="20000"/>
              </a:spcAft>
            </a:pPr>
            <a:r>
              <a:rPr lang="en-US" sz="1800" b="1" dirty="0" smtClean="0"/>
              <a:t>03 – Other Contractual Services</a:t>
            </a:r>
          </a:p>
          <a:p>
            <a:pPr lvl="1">
              <a:spcAft>
                <a:spcPct val="20000"/>
              </a:spcAft>
            </a:pPr>
            <a:r>
              <a:rPr lang="en-US" sz="1800" b="1" dirty="0" smtClean="0"/>
              <a:t>Examples include animal purchases, internal services such as histology core, external services such as manuscript fees and subcontracts</a:t>
            </a:r>
          </a:p>
          <a:p>
            <a:pPr>
              <a:spcAft>
                <a:spcPct val="20000"/>
              </a:spcAft>
            </a:pPr>
            <a:r>
              <a:rPr lang="en-US" sz="1800" b="1" dirty="0" smtClean="0"/>
              <a:t>04 – Travel</a:t>
            </a:r>
          </a:p>
          <a:p>
            <a:pPr>
              <a:spcAft>
                <a:spcPct val="20000"/>
              </a:spcAft>
            </a:pPr>
            <a:r>
              <a:rPr lang="en-US" sz="1800" b="1" dirty="0" smtClean="0"/>
              <a:t>05 – Supplies (disposable items and minor equipment)</a:t>
            </a:r>
          </a:p>
          <a:p>
            <a:pPr>
              <a:spcAft>
                <a:spcPct val="20000"/>
              </a:spcAft>
            </a:pPr>
            <a:r>
              <a:rPr lang="en-US" sz="1800" b="1" dirty="0" smtClean="0"/>
              <a:t>06 – Equipment</a:t>
            </a:r>
          </a:p>
          <a:p>
            <a:pPr>
              <a:spcAft>
                <a:spcPct val="20000"/>
              </a:spcAft>
            </a:pPr>
            <a:r>
              <a:rPr lang="en-US" sz="1800" b="1" dirty="0" smtClean="0">
                <a:solidFill>
                  <a:srgbClr val="FF0000"/>
                </a:solidFill>
              </a:rPr>
              <a:t>07 – Benefits</a:t>
            </a:r>
          </a:p>
          <a:p>
            <a:pPr>
              <a:spcAft>
                <a:spcPct val="20000"/>
              </a:spcAft>
            </a:pPr>
            <a:r>
              <a:rPr lang="en-US" sz="1800" b="1" dirty="0" smtClean="0"/>
              <a:t>08 – Tuition and Fees</a:t>
            </a:r>
          </a:p>
          <a:p>
            <a:pPr>
              <a:spcAft>
                <a:spcPct val="20000"/>
              </a:spcAft>
              <a:buNone/>
            </a:pPr>
            <a:endParaRPr lang="en-US" sz="1600" b="1" dirty="0" smtClean="0"/>
          </a:p>
          <a:p>
            <a:pPr>
              <a:spcAft>
                <a:spcPct val="20000"/>
              </a:spcAft>
              <a:buNone/>
            </a:pPr>
            <a:r>
              <a:rPr lang="en-US" sz="2100" b="1" u="sng" dirty="0" smtClean="0"/>
              <a:t>Plus</a:t>
            </a:r>
            <a:r>
              <a:rPr lang="en-US" sz="2100" b="1" dirty="0" smtClean="0"/>
              <a:t> Facilities and Administration (F &amp; A)* fees = Total Costs of the proposal</a:t>
            </a:r>
          </a:p>
          <a:p>
            <a:pPr>
              <a:spcAft>
                <a:spcPct val="20000"/>
              </a:spcAft>
              <a:buNone/>
            </a:pPr>
            <a:r>
              <a:rPr lang="en-US" sz="1400" b="1" dirty="0" smtClean="0"/>
              <a:t>*F &amp; A aka Indirect Costs</a:t>
            </a:r>
            <a:r>
              <a:rPr lang="en-US" sz="2400" b="1" dirty="0" smtClean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Budget Development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Budget Development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spcAft>
                <a:spcPct val="15000"/>
              </a:spcAft>
              <a:buNone/>
            </a:pPr>
            <a:r>
              <a:rPr lang="en-US" sz="2000" b="1" dirty="0" smtClean="0">
                <a:solidFill>
                  <a:srgbClr val="004080"/>
                </a:solidFill>
              </a:rPr>
              <a:t> </a:t>
            </a:r>
            <a:endParaRPr lang="en-US" sz="2400" b="1" dirty="0" smtClean="0">
              <a:solidFill>
                <a:srgbClr val="004080"/>
              </a:solidFill>
            </a:endParaRP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lang="en-US" sz="2800" b="1" dirty="0" smtClean="0"/>
              <a:t>Sponsor language is not always clear</a:t>
            </a: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lang="en-US" sz="2800" b="1" dirty="0" smtClean="0"/>
              <a:t> F &amp; A costs must be charged when allowable</a:t>
            </a: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lang="en-US" sz="2800" b="1" dirty="0" smtClean="0"/>
              <a:t>Healthcare benefits are charged in addition to salary</a:t>
            </a: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lang="en-US" sz="2800" b="1" dirty="0" smtClean="0"/>
              <a:t>Benefit rates are adjusted annually and charged based on current agreement and job title</a:t>
            </a:r>
          </a:p>
          <a:p>
            <a:pPr>
              <a:spcAft>
                <a:spcPct val="15000"/>
              </a:spcAft>
              <a:buNone/>
            </a:pPr>
            <a:endParaRPr lang="en-US" sz="24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2400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Budget Development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spcAft>
                <a:spcPct val="15000"/>
              </a:spcAft>
              <a:buNone/>
            </a:pPr>
            <a:r>
              <a:rPr lang="en-US" sz="2000" b="1" dirty="0" smtClean="0">
                <a:solidFill>
                  <a:srgbClr val="004080"/>
                </a:solidFill>
              </a:rPr>
              <a:t> </a:t>
            </a:r>
            <a:r>
              <a:rPr lang="en-US" sz="2800" b="1" dirty="0" smtClean="0">
                <a:solidFill>
                  <a:srgbClr val="004080"/>
                </a:solidFill>
              </a:rPr>
              <a:t>How did you come up with THAT?</a:t>
            </a:r>
          </a:p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2400" dirty="0" smtClean="0">
              <a:solidFill>
                <a:srgbClr val="00408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066801"/>
          <a:ext cx="6096000" cy="555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801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 Costs Available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$50,000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0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151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 for F</a:t>
                      </a:r>
                      <a:r>
                        <a:rPr lang="en-US" baseline="0" dirty="0" smtClean="0"/>
                        <a:t> &amp; A allowed (10%)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($4,545)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0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151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 for health benefits (27%)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($9,664)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80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81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Amount available for salary support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$35,791</a:t>
                      </a:r>
                      <a:endParaRPr lang="en-US" b="1" dirty="0"/>
                    </a:p>
                  </a:txBody>
                  <a:tcPr/>
                </a:tc>
              </a:tr>
              <a:tr h="185903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</a:t>
                      </a:r>
                      <a:r>
                        <a:rPr lang="en-US" baseline="0" dirty="0" smtClean="0"/>
                        <a:t> NOTE: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27% benefit rate based on job title and benefit rates in effect at time of </a:t>
                      </a:r>
                      <a:r>
                        <a:rPr lang="en-US" dirty="0" smtClean="0"/>
                        <a:t>submission, current</a:t>
                      </a:r>
                      <a:r>
                        <a:rPr lang="en-US" baseline="0" dirty="0" smtClean="0"/>
                        <a:t> rates applied at time of award.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Are budgetary adjustments necessary at time of award?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  <a:p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Budget Development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2800" b="1" dirty="0" smtClean="0"/>
              <a:t>Become familiar with the concept of effort and allowable overlap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2800" b="1" dirty="0" smtClean="0"/>
              <a:t>Faculty effort cannot exceed 100% for all activities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endParaRPr lang="en-US" sz="2800" b="1" dirty="0" smtClean="0"/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2800" b="1" dirty="0" smtClean="0"/>
              <a:t>Many awards require 75% effort but do not provide enough funding to pay the full amount</a:t>
            </a:r>
          </a:p>
          <a:p>
            <a:pPr>
              <a:spcAft>
                <a:spcPct val="20000"/>
              </a:spcAft>
              <a:buNone/>
            </a:pPr>
            <a:r>
              <a:rPr lang="en-US" sz="2800" b="1" dirty="0" smtClean="0">
                <a:solidFill>
                  <a:srgbClr val="004080"/>
                </a:solidFill>
              </a:rPr>
              <a:t>			</a:t>
            </a:r>
            <a:r>
              <a:rPr lang="en-US" sz="2800" b="1" i="1" dirty="0" smtClean="0">
                <a:solidFill>
                  <a:srgbClr val="00B050"/>
                </a:solidFill>
              </a:rPr>
              <a:t>How will this gap be funded?</a:t>
            </a:r>
          </a:p>
          <a:p>
            <a:pPr>
              <a:spcAft>
                <a:spcPct val="20000"/>
              </a:spcAft>
              <a:buNone/>
            </a:pPr>
            <a:endParaRPr lang="en-US" sz="2800" b="1" dirty="0" smtClean="0"/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2800" b="1" dirty="0" smtClean="0"/>
              <a:t>Confirm when effort must be accounted for separately and when overlap may occur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SAGE and the eGC1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Aft>
                <a:spcPct val="15000"/>
              </a:spcAft>
              <a:buNone/>
            </a:pPr>
            <a:r>
              <a:rPr lang="en-US" sz="2000" b="1" smtClean="0">
                <a:solidFill>
                  <a:srgbClr val="004080"/>
                </a:solidFill>
              </a:rPr>
              <a:t> </a:t>
            </a:r>
            <a:endParaRPr lang="en-US" sz="1600" b="1" dirty="0" smtClean="0">
              <a:solidFill>
                <a:srgbClr val="00408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524000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15000"/>
              </a:spcAft>
              <a:buNone/>
            </a:pPr>
            <a:r>
              <a:rPr lang="en-US" sz="2400" b="1" dirty="0" smtClean="0">
                <a:solidFill>
                  <a:srgbClr val="004080"/>
                </a:solidFill>
              </a:rPr>
              <a:t> </a:t>
            </a:r>
            <a:endParaRPr lang="en-US" b="1" dirty="0" smtClean="0">
              <a:solidFill>
                <a:srgbClr val="00408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71600" y="1066800"/>
          <a:ext cx="6248400" cy="6248400"/>
        </p:xfrm>
        <a:graphic>
          <a:graphicData uri="http://schemas.openxmlformats.org/presentationml/2006/ole">
            <p:oleObj spid="_x0000_s2051" name="Acrobat Document" r:id="rId4" imgW="5830114" imgH="7542857" progId="AcroExch.Document.7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 rot="10800000" flipV="1">
            <a:off x="2478730" y="6341973"/>
            <a:ext cx="4186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</a:pPr>
            <a:r>
              <a:rPr lang="en-US" b="1" dirty="0" smtClean="0">
                <a:solidFill>
                  <a:srgbClr val="002060"/>
                </a:solidFill>
              </a:rPr>
              <a:t>Review sample eGC1 in the SAGE system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Office of Sponsored Programs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The Office of Sponsored Programs (OSP) is the </a:t>
            </a:r>
          </a:p>
          <a:p>
            <a:pPr algn="ctr">
              <a:spcAft>
                <a:spcPct val="20000"/>
              </a:spcAft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authorized agent for the UW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spcAft>
                <a:spcPct val="20000"/>
              </a:spcAft>
              <a:buNone/>
            </a:pPr>
            <a:endParaRPr lang="en-US" sz="2800" b="1" dirty="0">
              <a:solidFill>
                <a:srgbClr val="002060"/>
              </a:solidFill>
            </a:endParaRPr>
          </a:p>
          <a:p>
            <a:pPr>
              <a:spcAft>
                <a:spcPct val="20000"/>
              </a:spcAft>
            </a:pPr>
            <a:r>
              <a:rPr lang="en-US" sz="2800" b="1" dirty="0" smtClean="0">
                <a:solidFill>
                  <a:srgbClr val="002060"/>
                </a:solidFill>
              </a:rPr>
              <a:t>Performs the FINAL review of proposals to ensure UW policies are met and application requirements are met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>
                <a:solidFill>
                  <a:srgbClr val="002060"/>
                </a:solidFill>
              </a:rPr>
              <a:t>Authorizes submission (or submits)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>
                <a:solidFill>
                  <a:srgbClr val="002060"/>
                </a:solidFill>
              </a:rPr>
              <a:t>Receives, accepts and negotiates awards made to the UW</a:t>
            </a:r>
          </a:p>
          <a:p>
            <a:pPr>
              <a:spcAft>
                <a:spcPct val="20000"/>
              </a:spcAft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Compliance and Award Process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  <a:noFill/>
        </p:spPr>
        <p:txBody>
          <a:bodyPr>
            <a:normAutofit fontScale="25000" lnSpcReduction="20000"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11200" b="1" dirty="0" smtClean="0">
                <a:solidFill>
                  <a:srgbClr val="002060"/>
                </a:solidFill>
              </a:rPr>
              <a:t>Most award sponsors will require proof of compliance prior to award activation </a:t>
            </a:r>
          </a:p>
          <a:p>
            <a:pPr algn="ctr">
              <a:spcAft>
                <a:spcPct val="20000"/>
              </a:spcAft>
              <a:buNone/>
            </a:pPr>
            <a:r>
              <a:rPr lang="en-US" sz="11200" b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spcAft>
                <a:spcPct val="20000"/>
              </a:spcAft>
              <a:buNone/>
            </a:pPr>
            <a:r>
              <a:rPr lang="en-US" sz="11200" b="1" dirty="0" smtClean="0">
                <a:solidFill>
                  <a:srgbClr val="002060"/>
                </a:solidFill>
              </a:rPr>
              <a:t>This documentation process is referred to as </a:t>
            </a:r>
          </a:p>
          <a:p>
            <a:pPr algn="ctr">
              <a:spcAft>
                <a:spcPct val="20000"/>
              </a:spcAft>
              <a:buNone/>
            </a:pPr>
            <a:r>
              <a:rPr lang="en-US" sz="11200" b="1" dirty="0" smtClean="0">
                <a:solidFill>
                  <a:srgbClr val="002060"/>
                </a:solidFill>
              </a:rPr>
              <a:t>“Just in Time”  </a:t>
            </a:r>
          </a:p>
          <a:p>
            <a:pPr algn="ctr">
              <a:spcAft>
                <a:spcPct val="20000"/>
              </a:spcAft>
              <a:buNone/>
            </a:pPr>
            <a:endParaRPr lang="en-US" sz="11200" b="1" dirty="0" smtClean="0">
              <a:solidFill>
                <a:srgbClr val="002060"/>
              </a:solidFill>
            </a:endParaRPr>
          </a:p>
          <a:p>
            <a:pPr algn="ctr">
              <a:spcAft>
                <a:spcPct val="20000"/>
              </a:spcAft>
              <a:buNone/>
            </a:pPr>
            <a:r>
              <a:rPr lang="en-US" sz="11200" b="1" dirty="0" smtClean="0">
                <a:solidFill>
                  <a:srgbClr val="002060"/>
                </a:solidFill>
              </a:rPr>
              <a:t>JIT and award information requests require action</a:t>
            </a:r>
          </a:p>
          <a:p>
            <a:pPr algn="ctr">
              <a:spcAft>
                <a:spcPct val="20000"/>
              </a:spcAft>
              <a:buNone/>
            </a:pPr>
            <a:endParaRPr lang="en-US" sz="11200" b="1" u="sng" dirty="0" smtClean="0">
              <a:solidFill>
                <a:srgbClr val="002060"/>
              </a:solidFill>
            </a:endParaRPr>
          </a:p>
          <a:p>
            <a:pPr algn="ctr">
              <a:spcAft>
                <a:spcPct val="20000"/>
              </a:spcAft>
              <a:buNone/>
            </a:pPr>
            <a:endParaRPr lang="en-US" sz="11200" b="1" u="sng" dirty="0" smtClean="0">
              <a:solidFill>
                <a:srgbClr val="002060"/>
              </a:solidFill>
            </a:endParaRPr>
          </a:p>
          <a:p>
            <a:pPr algn="ctr">
              <a:spcAft>
                <a:spcPct val="20000"/>
              </a:spcAft>
              <a:buNone/>
            </a:pPr>
            <a:r>
              <a:rPr lang="en-US" sz="11200" b="1" u="sng" dirty="0" smtClean="0">
                <a:solidFill>
                  <a:srgbClr val="002060"/>
                </a:solidFill>
              </a:rPr>
              <a:t>Don’t hold on to these requests.</a:t>
            </a:r>
          </a:p>
          <a:p>
            <a:pPr algn="ctr">
              <a:spcAft>
                <a:spcPct val="20000"/>
              </a:spcAft>
              <a:buNone/>
            </a:pPr>
            <a:endParaRPr lang="en-US" sz="80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endParaRPr lang="en-US" sz="8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8000" b="1" dirty="0" smtClean="0">
                <a:solidFill>
                  <a:srgbClr val="004080"/>
                </a:solidFill>
              </a:rPr>
              <a:t> </a:t>
            </a:r>
          </a:p>
          <a:p>
            <a:pPr algn="ctr"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6400" b="1" dirty="0" smtClean="0">
                <a:solidFill>
                  <a:srgbClr val="004080"/>
                </a:solidFill>
              </a:rPr>
              <a:t> </a:t>
            </a: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Compliance and Award Process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noFill/>
        </p:spPr>
        <p:txBody>
          <a:bodyPr>
            <a:normAutofit fontScale="25000" lnSpcReduction="20000"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11200" b="1" dirty="0" smtClean="0">
                <a:solidFill>
                  <a:srgbClr val="002060"/>
                </a:solidFill>
              </a:rPr>
              <a:t>Examples of requested documentation </a:t>
            </a:r>
          </a:p>
          <a:p>
            <a:pPr algn="ctr">
              <a:spcAft>
                <a:spcPct val="20000"/>
              </a:spcAft>
              <a:buNone/>
            </a:pPr>
            <a:endParaRPr lang="en-US" sz="11200" b="1" dirty="0" smtClean="0">
              <a:solidFill>
                <a:srgbClr val="002060"/>
              </a:solidFill>
            </a:endParaRPr>
          </a:p>
          <a:p>
            <a:pPr>
              <a:spcAft>
                <a:spcPct val="20000"/>
              </a:spcAft>
            </a:pPr>
            <a:r>
              <a:rPr lang="en-US" sz="11200" b="1" dirty="0" smtClean="0">
                <a:solidFill>
                  <a:srgbClr val="002060"/>
                </a:solidFill>
              </a:rPr>
              <a:t>IRB   </a:t>
            </a:r>
          </a:p>
          <a:p>
            <a:pPr>
              <a:spcAft>
                <a:spcPct val="20000"/>
              </a:spcAft>
            </a:pPr>
            <a:r>
              <a:rPr lang="en-US" sz="11200" b="1" dirty="0" smtClean="0">
                <a:solidFill>
                  <a:srgbClr val="002060"/>
                </a:solidFill>
              </a:rPr>
              <a:t>IACUC  </a:t>
            </a:r>
          </a:p>
          <a:p>
            <a:pPr>
              <a:spcAft>
                <a:spcPct val="20000"/>
              </a:spcAft>
            </a:pPr>
            <a:r>
              <a:rPr lang="en-US" sz="11200" b="1" dirty="0" smtClean="0">
                <a:solidFill>
                  <a:srgbClr val="002060"/>
                </a:solidFill>
              </a:rPr>
              <a:t>Hazardous Materials </a:t>
            </a:r>
          </a:p>
          <a:p>
            <a:pPr>
              <a:spcAft>
                <a:spcPct val="20000"/>
              </a:spcAft>
            </a:pPr>
            <a:r>
              <a:rPr lang="en-US" sz="11200" b="1" dirty="0" smtClean="0">
                <a:solidFill>
                  <a:srgbClr val="002060"/>
                </a:solidFill>
              </a:rPr>
              <a:t>Confirmation of termination from an institutional T32  </a:t>
            </a:r>
          </a:p>
          <a:p>
            <a:pPr>
              <a:spcAft>
                <a:spcPct val="20000"/>
              </a:spcAft>
            </a:pPr>
            <a:r>
              <a:rPr lang="en-US" sz="11200" b="1" dirty="0" smtClean="0">
                <a:solidFill>
                  <a:srgbClr val="002060"/>
                </a:solidFill>
              </a:rPr>
              <a:t>Training in the protection of human research subjects </a:t>
            </a:r>
          </a:p>
          <a:p>
            <a:pPr algn="ctr">
              <a:spcAft>
                <a:spcPct val="20000"/>
              </a:spcAft>
              <a:buNone/>
            </a:pPr>
            <a:endParaRPr lang="en-US" sz="96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6400" b="1" dirty="0" smtClean="0">
                <a:solidFill>
                  <a:srgbClr val="004080"/>
                </a:solidFill>
              </a:rPr>
              <a:t> </a:t>
            </a: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Compliance and Award Process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3000" b="1" dirty="0" smtClean="0">
                <a:solidFill>
                  <a:srgbClr val="002060"/>
                </a:solidFill>
              </a:rPr>
              <a:t>Requests are often made with a short turnaround time –negotiate a revised due date.</a:t>
            </a:r>
          </a:p>
          <a:p>
            <a:pPr>
              <a:spcAft>
                <a:spcPct val="20000"/>
              </a:spcAft>
              <a:buFont typeface="Wingdings" pitchFamily="2" charset="2"/>
              <a:buChar char="ü"/>
            </a:pPr>
            <a:endParaRPr lang="en-US" sz="3000" b="1" dirty="0" smtClean="0">
              <a:solidFill>
                <a:srgbClr val="002060"/>
              </a:solidFill>
            </a:endParaRPr>
          </a:p>
          <a:p>
            <a:pPr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3000" b="1" dirty="0" smtClean="0">
                <a:solidFill>
                  <a:srgbClr val="002060"/>
                </a:solidFill>
              </a:rPr>
              <a:t>PI/staff need to make the link between existing compliance approvals and new funding source.  </a:t>
            </a:r>
          </a:p>
          <a:p>
            <a:pPr>
              <a:spcAft>
                <a:spcPct val="20000"/>
              </a:spcAft>
              <a:buFont typeface="Wingdings" pitchFamily="2" charset="2"/>
              <a:buChar char="ü"/>
            </a:pPr>
            <a:endParaRPr lang="en-US" sz="3000" b="1" dirty="0" smtClean="0">
              <a:solidFill>
                <a:srgbClr val="002060"/>
              </a:solidFill>
            </a:endParaRPr>
          </a:p>
          <a:p>
            <a:pPr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3000" b="1" dirty="0" smtClean="0">
                <a:solidFill>
                  <a:srgbClr val="002060"/>
                </a:solidFill>
              </a:rPr>
              <a:t>Understand that an award will not be activated if compliance requirements are not met – be proactive.</a:t>
            </a:r>
          </a:p>
          <a:p>
            <a:pPr>
              <a:spcAft>
                <a:spcPct val="20000"/>
              </a:spcAft>
              <a:buNone/>
            </a:pPr>
            <a:endParaRPr lang="en-US" sz="64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Grant and Contract Accounting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Grant and Contract Accounting (GCA) facilitates the financial management aspects of an award</a:t>
            </a:r>
          </a:p>
          <a:p>
            <a:pPr algn="ctr">
              <a:spcAft>
                <a:spcPct val="20000"/>
              </a:spcAft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2800" b="1" dirty="0" smtClean="0">
                <a:solidFill>
                  <a:srgbClr val="002060"/>
                </a:solidFill>
              </a:rPr>
              <a:t>Provides </a:t>
            </a:r>
            <a:r>
              <a:rPr lang="en-US" sz="2800" b="1" u="sng" dirty="0" smtClean="0">
                <a:solidFill>
                  <a:srgbClr val="002060"/>
                </a:solidFill>
              </a:rPr>
              <a:t>high level oversight </a:t>
            </a:r>
            <a:r>
              <a:rPr lang="en-US" sz="2800" b="1" dirty="0" smtClean="0">
                <a:solidFill>
                  <a:srgbClr val="002060"/>
                </a:solidFill>
              </a:rPr>
              <a:t>of all expenditures</a:t>
            </a:r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2800" b="1" dirty="0" smtClean="0">
                <a:solidFill>
                  <a:srgbClr val="002060"/>
                </a:solidFill>
              </a:rPr>
              <a:t>Assigns budget numbers and handles sponsor payments</a:t>
            </a:r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2800" b="1" dirty="0" smtClean="0">
                <a:solidFill>
                  <a:srgbClr val="002060"/>
                </a:solidFill>
              </a:rPr>
              <a:t>Submits financial reports to the sponsor (technical reports are submitted via OSP)</a:t>
            </a:r>
          </a:p>
          <a:p>
            <a:pPr>
              <a:spcAft>
                <a:spcPct val="20000"/>
              </a:spcAft>
              <a:buNone/>
            </a:pPr>
            <a:endParaRPr lang="en-US" sz="28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09600" y="1371600"/>
            <a:ext cx="8001000" cy="4754563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Font typeface="Wingdings" pitchFamily="2" charset="2"/>
              <a:buChar char="q"/>
            </a:pPr>
            <a:r>
              <a:rPr lang="en-US" sz="2600" b="1" dirty="0" smtClean="0"/>
              <a:t>Identify key players and introduce terminology</a:t>
            </a:r>
          </a:p>
          <a:p>
            <a:pPr>
              <a:spcAft>
                <a:spcPct val="20000"/>
              </a:spcAft>
              <a:buFont typeface="Wingdings" pitchFamily="2" charset="2"/>
              <a:buChar char="q"/>
            </a:pPr>
            <a:endParaRPr lang="en-US" sz="2600" b="1" i="0" dirty="0" smtClean="0"/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600" b="1" dirty="0" smtClean="0"/>
              <a:t>Provide an </a:t>
            </a:r>
            <a:r>
              <a:rPr lang="en-US" sz="2600" b="1" u="sng" dirty="0" smtClean="0"/>
              <a:t>overview</a:t>
            </a:r>
            <a:r>
              <a:rPr lang="en-US" sz="2600" b="1" dirty="0" smtClean="0"/>
              <a:t> of the proposal submission and award process</a:t>
            </a:r>
          </a:p>
          <a:p>
            <a:pPr>
              <a:spcAft>
                <a:spcPct val="15000"/>
              </a:spcAft>
              <a:buNone/>
            </a:pPr>
            <a:endParaRPr lang="en-US" sz="2600" b="1" dirty="0" smtClean="0"/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600" b="1" dirty="0" smtClean="0"/>
              <a:t>Identify </a:t>
            </a:r>
            <a:r>
              <a:rPr lang="en-US" sz="2600" b="1" dirty="0"/>
              <a:t>I</a:t>
            </a:r>
            <a:r>
              <a:rPr lang="en-US" sz="2600" b="1" dirty="0" smtClean="0"/>
              <a:t>nvestigator resources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668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Agenda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Expenditures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PI  is responsible for ensuring that all expenditures are:</a:t>
            </a:r>
          </a:p>
          <a:p>
            <a:pPr algn="ctr">
              <a:spcAft>
                <a:spcPct val="20000"/>
              </a:spcAft>
              <a:buNone/>
            </a:pPr>
            <a:r>
              <a:rPr lang="en-US" sz="2800" b="1" u="sng" dirty="0" smtClean="0">
                <a:solidFill>
                  <a:srgbClr val="002060"/>
                </a:solidFill>
              </a:rPr>
              <a:t>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>
              <a:spcAft>
                <a:spcPct val="20000"/>
              </a:spcAft>
            </a:pPr>
            <a:r>
              <a:rPr lang="en-US" sz="2800" b="1" dirty="0" smtClean="0">
                <a:solidFill>
                  <a:srgbClr val="002060"/>
                </a:solidFill>
              </a:rPr>
              <a:t>Consistent (with the aims of the proposal)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>
                <a:solidFill>
                  <a:srgbClr val="002060"/>
                </a:solidFill>
              </a:rPr>
              <a:t>Allowable (by the sponsor and the UW)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>
                <a:solidFill>
                  <a:srgbClr val="002060"/>
                </a:solidFill>
              </a:rPr>
              <a:t>Reasonable (you bought your airfare when?)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>
                <a:solidFill>
                  <a:srgbClr val="002060"/>
                </a:solidFill>
              </a:rPr>
              <a:t>Allocable (assigned the right percentage)</a:t>
            </a: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Special Considerations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  <a:noFill/>
        </p:spPr>
        <p:txBody>
          <a:bodyPr>
            <a:normAutofit fontScale="25000" lnSpcReduction="20000"/>
          </a:bodyPr>
          <a:lstStyle/>
          <a:p>
            <a:pPr>
              <a:spcAft>
                <a:spcPct val="20000"/>
              </a:spcAft>
              <a:buNone/>
            </a:pPr>
            <a:r>
              <a:rPr lang="en-US" sz="9600" b="1" dirty="0" smtClean="0">
                <a:solidFill>
                  <a:srgbClr val="004080"/>
                </a:solidFill>
              </a:rPr>
              <a:t> </a:t>
            </a:r>
            <a:r>
              <a:rPr lang="en-US" sz="9600" b="1" dirty="0" smtClean="0">
                <a:solidFill>
                  <a:srgbClr val="7030A0"/>
                </a:solidFill>
              </a:rPr>
              <a:t>Will your proposal include activity outside the U.S.?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9600" b="1" dirty="0" smtClean="0">
                <a:solidFill>
                  <a:srgbClr val="002060"/>
                </a:solidFill>
              </a:rPr>
              <a:t>Become familiar with the Global Operations Support Office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9600" b="1" dirty="0" smtClean="0">
                <a:solidFill>
                  <a:srgbClr val="002060"/>
                </a:solidFill>
              </a:rPr>
              <a:t>http://f2.washington.edu/fm/globalsupport/</a:t>
            </a:r>
          </a:p>
          <a:p>
            <a:pPr>
              <a:spcAft>
                <a:spcPct val="20000"/>
              </a:spcAft>
              <a:buNone/>
            </a:pPr>
            <a:endParaRPr lang="en-US" sz="96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9600" b="1" dirty="0" smtClean="0">
              <a:solidFill>
                <a:srgbClr val="7030A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9600" b="1" dirty="0" smtClean="0">
                <a:solidFill>
                  <a:srgbClr val="7030A0"/>
                </a:solidFill>
              </a:rPr>
              <a:t>Will your proposal include clinical research conducted within UW Medicine?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9600" b="1" dirty="0" smtClean="0">
                <a:solidFill>
                  <a:srgbClr val="002060"/>
                </a:solidFill>
              </a:rPr>
              <a:t>Become familiar with the Clinical Research Budget and Billing Office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9600" b="1" dirty="0" smtClean="0">
                <a:solidFill>
                  <a:srgbClr val="002060"/>
                </a:solidFill>
              </a:rPr>
              <a:t>Consider signing up for the clinical research listserv</a:t>
            </a:r>
          </a:p>
          <a:p>
            <a:pPr>
              <a:spcAft>
                <a:spcPct val="20000"/>
              </a:spcAft>
              <a:buNone/>
            </a:pPr>
            <a:r>
              <a:rPr lang="en-US" sz="9600" b="1" dirty="0" smtClean="0">
                <a:solidFill>
                  <a:srgbClr val="002060"/>
                </a:solidFill>
              </a:rPr>
              <a:t>http://mailman2.u.washington.edu/mailman/listinfo/clintrials/</a:t>
            </a:r>
          </a:p>
          <a:p>
            <a:pPr>
              <a:spcAft>
                <a:spcPct val="20000"/>
              </a:spcAft>
              <a:buNone/>
            </a:pPr>
            <a:endParaRPr lang="en-US" sz="64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64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endParaRPr lang="en-US" sz="64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6400" b="1" dirty="0" smtClean="0">
                <a:solidFill>
                  <a:srgbClr val="004080"/>
                </a:solidFill>
              </a:rPr>
              <a:t> </a:t>
            </a: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Resources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785697"/>
            <a:ext cx="7404591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Faculty Brown Bag Series (Research and Compliance)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http://www.washington.edu/research/training/faculty-brown-bag/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UW Medicine Research homepage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http://uwmedicine.washington.edu/Research/About/Pages/default.aspx</a:t>
            </a:r>
            <a:endParaRPr lang="en-US" sz="1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UW Research Required Training Homepage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5"/>
              </a:rPr>
              <a:t>http://www.washington.edu/research/compliance/required-training/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>
              <a:latin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Research Administration Learning Program*</a:t>
            </a:r>
            <a:endParaRPr lang="en-US" sz="1800" b="1" dirty="0" smtClean="0">
              <a:latin typeface="Arial" pitchFamily="34" charset="0"/>
              <a:ea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http://www.washington.edu/research/index.php?page=ospLearning</a:t>
            </a:r>
            <a:endParaRPr lang="en-US" sz="1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*Particularly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if </a:t>
            </a:r>
            <a:r>
              <a:rPr lang="en-US" sz="1400" dirty="0" smtClean="0">
                <a:latin typeface="Arial" pitchFamily="34" charset="0"/>
              </a:rPr>
              <a:t>available research administration support is limited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Key Players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Aft>
                <a:spcPct val="20000"/>
              </a:spcAft>
              <a:buNone/>
            </a:pPr>
            <a:endParaRPr lang="en-US" sz="2000" b="1" i="0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800" b="1" dirty="0" smtClean="0"/>
              <a:t>Principal Investigator 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800" b="1" dirty="0" smtClean="0"/>
              <a:t>Mentor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800" b="1" dirty="0" smtClean="0"/>
              <a:t>Division (Department) administrative staff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800" b="1" dirty="0" smtClean="0"/>
              <a:t>Other UW reviewers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800" b="1" dirty="0" smtClean="0"/>
              <a:t>UW campus research offices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800" b="1" dirty="0" smtClean="0"/>
              <a:t>Funding sponsors (not just NIH)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endParaRPr lang="en-US" sz="24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1219200" y="1066800"/>
            <a:ext cx="6629400" cy="5334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REALLY Key players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  <a:noFill/>
        </p:spPr>
        <p:txBody>
          <a:bodyPr/>
          <a:lstStyle/>
          <a:p>
            <a:pPr algn="ctr">
              <a:spcAft>
                <a:spcPct val="20000"/>
              </a:spcAft>
              <a:buNone/>
            </a:pPr>
            <a:endParaRPr lang="en-US" sz="2000" b="1" i="0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r>
              <a:rPr lang="en-US" sz="2000" b="1" dirty="0" smtClean="0">
                <a:solidFill>
                  <a:srgbClr val="004080"/>
                </a:solidFill>
              </a:rPr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3810000" y="3048000"/>
            <a:ext cx="1447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 Mentor and Staff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5486400" y="3581400"/>
            <a:ext cx="1054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5400000">
            <a:off x="4028701" y="4810499"/>
            <a:ext cx="96163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2438400" y="3581400"/>
            <a:ext cx="1219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6200000">
            <a:off x="4020312" y="21518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8979785">
            <a:off x="5142089" y="2560670"/>
            <a:ext cx="1054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2602943">
            <a:off x="4919111" y="4453170"/>
            <a:ext cx="1054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7998740">
            <a:off x="3009732" y="4523258"/>
            <a:ext cx="1054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3304203">
            <a:off x="2846889" y="2575534"/>
            <a:ext cx="1054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7116740">
            <a:off x="4662625" y="2088747"/>
            <a:ext cx="105349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9302258">
            <a:off x="5539457" y="3019064"/>
            <a:ext cx="105349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2352471">
            <a:off x="5463141" y="4167982"/>
            <a:ext cx="105349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4620367">
            <a:off x="4581787" y="4880120"/>
            <a:ext cx="105349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17421369">
            <a:off x="3451745" y="4963780"/>
            <a:ext cx="105349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9657077">
            <a:off x="2486265" y="4283026"/>
            <a:ext cx="105349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932571">
            <a:off x="2407867" y="3027886"/>
            <a:ext cx="105349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3888746">
            <a:off x="3269503" y="2090074"/>
            <a:ext cx="105349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Before you get started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r>
              <a:rPr lang="en-US" sz="3100" b="1" dirty="0" smtClean="0"/>
              <a:t>Discuss your plans with your Mentor</a:t>
            </a:r>
          </a:p>
          <a:p>
            <a:pPr>
              <a:spcAft>
                <a:spcPct val="15000"/>
              </a:spcAft>
              <a:buNone/>
            </a:pPr>
            <a:endParaRPr lang="en-US" sz="3100" b="1" dirty="0" smtClean="0"/>
          </a:p>
          <a:p>
            <a:pPr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3100" b="1" dirty="0" smtClean="0"/>
              <a:t>Who else needs to know about your plans?  </a:t>
            </a:r>
          </a:p>
          <a:p>
            <a:pPr>
              <a:spcAft>
                <a:spcPct val="15000"/>
              </a:spcAft>
              <a:buNone/>
            </a:pPr>
            <a:endParaRPr lang="en-US" sz="3100" b="1" dirty="0" smtClean="0"/>
          </a:p>
          <a:p>
            <a:pPr>
              <a:spcAft>
                <a:spcPct val="15000"/>
              </a:spcAft>
              <a:buNone/>
            </a:pPr>
            <a:r>
              <a:rPr lang="en-US" sz="3100" b="1" dirty="0" smtClean="0"/>
              <a:t>Career Development awards usually require a faculty appointment commitment</a:t>
            </a: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Font typeface="Wingdings" pitchFamily="2" charset="2"/>
              <a:buChar char="Ø"/>
            </a:pPr>
            <a:endParaRPr lang="en-US" sz="1600" b="1" dirty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Before you get started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r>
              <a:rPr lang="en-US" sz="3100" b="1" dirty="0" smtClean="0">
                <a:solidFill>
                  <a:srgbClr val="004080"/>
                </a:solidFill>
              </a:rPr>
              <a:t> </a:t>
            </a: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Font typeface="Wingdings" pitchFamily="2" charset="2"/>
              <a:buChar char="Ø"/>
            </a:pPr>
            <a:endParaRPr lang="en-US" sz="1600" b="1" dirty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3841878584"/>
              </p:ext>
            </p:extLst>
          </p:nvPr>
        </p:nvGraphicFramePr>
        <p:xfrm>
          <a:off x="1062840" y="1371600"/>
          <a:ext cx="6978733" cy="481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/>
          <p:cNvSpPr/>
          <p:nvPr/>
        </p:nvSpPr>
        <p:spPr>
          <a:xfrm>
            <a:off x="3733800" y="1447800"/>
            <a:ext cx="1752600" cy="12192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IDEA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 Proposal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Aft>
                <a:spcPct val="15000"/>
              </a:spcAft>
              <a:buNone/>
            </a:pPr>
            <a:endParaRPr lang="en-US" sz="1600" b="1" dirty="0" smtClean="0"/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400" b="1" u="sng" dirty="0" smtClean="0"/>
              <a:t>Thoroughly read </a:t>
            </a:r>
            <a:r>
              <a:rPr lang="en-US" sz="2400" b="1" dirty="0" smtClean="0"/>
              <a:t>the program announcement and application guidelines (more than once)</a:t>
            </a:r>
          </a:p>
          <a:p>
            <a:pPr>
              <a:spcAft>
                <a:spcPct val="15000"/>
              </a:spcAft>
              <a:buNone/>
            </a:pPr>
            <a:endParaRPr lang="en-US" sz="2400" b="1" dirty="0" smtClean="0"/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400" b="1" dirty="0" smtClean="0"/>
              <a:t>All grant proposals have </a:t>
            </a:r>
            <a:r>
              <a:rPr lang="en-US" sz="2400" b="1" u="sng" dirty="0" smtClean="0"/>
              <a:t>both</a:t>
            </a:r>
            <a:r>
              <a:rPr lang="en-US" sz="2400" b="1" dirty="0" smtClean="0"/>
              <a:t> scientific and administrative components 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endParaRPr lang="en-US" sz="2400" b="1" dirty="0" smtClean="0"/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400" b="1" dirty="0" smtClean="0"/>
              <a:t>The two components have different requirements and timelines 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endParaRPr lang="en-US" sz="2400" b="1" u="sng" dirty="0" smtClean="0"/>
          </a:p>
          <a:p>
            <a:pPr algn="ctr"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 Proposal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>
              <a:spcAft>
                <a:spcPct val="15000"/>
              </a:spcAft>
              <a:buNone/>
            </a:pPr>
            <a:endParaRPr lang="en-US" sz="2800" b="1" dirty="0" smtClean="0">
              <a:solidFill>
                <a:srgbClr val="004080"/>
              </a:solidFill>
            </a:endParaRPr>
          </a:p>
          <a:p>
            <a:pPr>
              <a:lnSpc>
                <a:spcPct val="150000"/>
              </a:lnSpc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800" b="1" dirty="0" smtClean="0"/>
              <a:t>Are you eligible?</a:t>
            </a:r>
          </a:p>
          <a:p>
            <a:pPr>
              <a:lnSpc>
                <a:spcPct val="110000"/>
              </a:lnSpc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800" b="1" dirty="0" smtClean="0"/>
              <a:t>Are any special resources or commitments required?</a:t>
            </a:r>
          </a:p>
          <a:p>
            <a:pPr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800" b="1" dirty="0" smtClean="0"/>
              <a:t>Any letters of reference or institutional support required?</a:t>
            </a:r>
          </a:p>
          <a:p>
            <a:pPr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800" b="1" dirty="0" smtClean="0"/>
              <a:t>Does the sponsor pay Facility and Administration fees (indirect costs)?</a:t>
            </a:r>
          </a:p>
          <a:p>
            <a:pPr>
              <a:spcAft>
                <a:spcPct val="15000"/>
              </a:spcAft>
              <a:buFont typeface="Wingdings" pitchFamily="2" charset="2"/>
              <a:buChar char="Ø"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Font typeface="Wingdings" pitchFamily="2" charset="2"/>
              <a:buChar char="Ø"/>
            </a:pPr>
            <a:endParaRPr lang="en-US" sz="2000" b="1" dirty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1341</Words>
  <Application>Microsoft Office PowerPoint</Application>
  <PresentationFormat>On-screen Show (4:3)</PresentationFormat>
  <Paragraphs>350</Paragraphs>
  <Slides>32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Acrobat Document</vt:lpstr>
      <vt:lpstr>Introduction to Research Administration at the UW</vt:lpstr>
      <vt:lpstr> Grants 101</vt:lpstr>
      <vt:lpstr> Agenda</vt:lpstr>
      <vt:lpstr>Key Players</vt:lpstr>
      <vt:lpstr>The REALLY Key players</vt:lpstr>
      <vt:lpstr> Before you get started</vt:lpstr>
      <vt:lpstr> Before you get started</vt:lpstr>
      <vt:lpstr> The Proposal</vt:lpstr>
      <vt:lpstr> The Proposal</vt:lpstr>
      <vt:lpstr> Principal Investigator and Mentor</vt:lpstr>
      <vt:lpstr> Principal Investigator and Mentor</vt:lpstr>
      <vt:lpstr> Principal Investigator Responsibilities</vt:lpstr>
      <vt:lpstr> Division Staff  </vt:lpstr>
      <vt:lpstr> Division Staff  </vt:lpstr>
      <vt:lpstr> Internal Review  </vt:lpstr>
      <vt:lpstr> SAGE and the eGC1</vt:lpstr>
      <vt:lpstr> SAGE and the eGC1</vt:lpstr>
      <vt:lpstr> Timeline</vt:lpstr>
      <vt:lpstr> Timeline</vt:lpstr>
      <vt:lpstr> Budget Development</vt:lpstr>
      <vt:lpstr>Budget Development</vt:lpstr>
      <vt:lpstr> Budget Development</vt:lpstr>
      <vt:lpstr>Budget Development</vt:lpstr>
      <vt:lpstr> SAGE and the eGC1</vt:lpstr>
      <vt:lpstr> Office of Sponsored Programs</vt:lpstr>
      <vt:lpstr> Compliance and Award Process</vt:lpstr>
      <vt:lpstr> Compliance and Award Process</vt:lpstr>
      <vt:lpstr> Compliance and Award Process</vt:lpstr>
      <vt:lpstr> Grant and Contract Accounting</vt:lpstr>
      <vt:lpstr> Expenditures</vt:lpstr>
      <vt:lpstr> Special Considerations</vt:lpstr>
      <vt:lpstr>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Monica Fawthrop</dc:creator>
  <cp:lastModifiedBy>Amy Fields</cp:lastModifiedBy>
  <cp:revision>153</cp:revision>
  <dcterms:created xsi:type="dcterms:W3CDTF">2012-06-15T22:34:13Z</dcterms:created>
  <dcterms:modified xsi:type="dcterms:W3CDTF">2012-07-10T16:52:45Z</dcterms:modified>
</cp:coreProperties>
</file>