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 id="2147483648" r:id="rId2"/>
  </p:sldMasterIdLst>
  <p:notesMasterIdLst>
    <p:notesMasterId r:id="rId7"/>
  </p:notesMasterIdLst>
  <p:sldIdLst>
    <p:sldId id="285" r:id="rId3"/>
    <p:sldId id="295" r:id="rId4"/>
    <p:sldId id="296" r:id="rId5"/>
    <p:sldId id="297" r:id="rId6"/>
  </p:sldIdLst>
  <p:sldSz cx="32918400" cy="21945600"/>
  <p:notesSz cx="6858000" cy="9144000"/>
  <p:defaultTextStyle>
    <a:defPPr>
      <a:defRPr lang="en-US"/>
    </a:defPPr>
    <a:lvl1pPr marL="0" algn="l" defTabSz="1566729" rtl="0" eaLnBrk="1" latinLnBrk="0" hangingPunct="1">
      <a:defRPr sz="6168" kern="1200">
        <a:solidFill>
          <a:schemeClr val="tx1"/>
        </a:solidFill>
        <a:latin typeface="+mn-lt"/>
        <a:ea typeface="+mn-ea"/>
        <a:cs typeface="+mn-cs"/>
      </a:defRPr>
    </a:lvl1pPr>
    <a:lvl2pPr marL="1566729" algn="l" defTabSz="1566729" rtl="0" eaLnBrk="1" latinLnBrk="0" hangingPunct="1">
      <a:defRPr sz="6168" kern="1200">
        <a:solidFill>
          <a:schemeClr val="tx1"/>
        </a:solidFill>
        <a:latin typeface="+mn-lt"/>
        <a:ea typeface="+mn-ea"/>
        <a:cs typeface="+mn-cs"/>
      </a:defRPr>
    </a:lvl2pPr>
    <a:lvl3pPr marL="3133457" algn="l" defTabSz="1566729" rtl="0" eaLnBrk="1" latinLnBrk="0" hangingPunct="1">
      <a:defRPr sz="6168" kern="1200">
        <a:solidFill>
          <a:schemeClr val="tx1"/>
        </a:solidFill>
        <a:latin typeface="+mn-lt"/>
        <a:ea typeface="+mn-ea"/>
        <a:cs typeface="+mn-cs"/>
      </a:defRPr>
    </a:lvl3pPr>
    <a:lvl4pPr marL="4700186" algn="l" defTabSz="1566729" rtl="0" eaLnBrk="1" latinLnBrk="0" hangingPunct="1">
      <a:defRPr sz="6168" kern="1200">
        <a:solidFill>
          <a:schemeClr val="tx1"/>
        </a:solidFill>
        <a:latin typeface="+mn-lt"/>
        <a:ea typeface="+mn-ea"/>
        <a:cs typeface="+mn-cs"/>
      </a:defRPr>
    </a:lvl4pPr>
    <a:lvl5pPr marL="6266914" algn="l" defTabSz="1566729" rtl="0" eaLnBrk="1" latinLnBrk="0" hangingPunct="1">
      <a:defRPr sz="6168" kern="1200">
        <a:solidFill>
          <a:schemeClr val="tx1"/>
        </a:solidFill>
        <a:latin typeface="+mn-lt"/>
        <a:ea typeface="+mn-ea"/>
        <a:cs typeface="+mn-cs"/>
      </a:defRPr>
    </a:lvl5pPr>
    <a:lvl6pPr marL="7833643" algn="l" defTabSz="1566729" rtl="0" eaLnBrk="1" latinLnBrk="0" hangingPunct="1">
      <a:defRPr sz="6168" kern="1200">
        <a:solidFill>
          <a:schemeClr val="tx1"/>
        </a:solidFill>
        <a:latin typeface="+mn-lt"/>
        <a:ea typeface="+mn-ea"/>
        <a:cs typeface="+mn-cs"/>
      </a:defRPr>
    </a:lvl6pPr>
    <a:lvl7pPr marL="9400371" algn="l" defTabSz="1566729" rtl="0" eaLnBrk="1" latinLnBrk="0" hangingPunct="1">
      <a:defRPr sz="6168" kern="1200">
        <a:solidFill>
          <a:schemeClr val="tx1"/>
        </a:solidFill>
        <a:latin typeface="+mn-lt"/>
        <a:ea typeface="+mn-ea"/>
        <a:cs typeface="+mn-cs"/>
      </a:defRPr>
    </a:lvl7pPr>
    <a:lvl8pPr marL="10967100" algn="l" defTabSz="1566729" rtl="0" eaLnBrk="1" latinLnBrk="0" hangingPunct="1">
      <a:defRPr sz="6168" kern="1200">
        <a:solidFill>
          <a:schemeClr val="tx1"/>
        </a:solidFill>
        <a:latin typeface="+mn-lt"/>
        <a:ea typeface="+mn-ea"/>
        <a:cs typeface="+mn-cs"/>
      </a:defRPr>
    </a:lvl8pPr>
    <a:lvl9pPr marL="12533828" algn="l" defTabSz="1566729" rtl="0" eaLnBrk="1" latinLnBrk="0" hangingPunct="1">
      <a:defRPr sz="6168" kern="1200">
        <a:solidFill>
          <a:schemeClr val="tx1"/>
        </a:solidFill>
        <a:latin typeface="+mn-lt"/>
        <a:ea typeface="+mn-ea"/>
        <a:cs typeface="+mn-cs"/>
      </a:defRPr>
    </a:lvl9pPr>
  </p:defaultTextStyle>
  <p:extLst>
    <p:ext uri="{521415D9-36F7-43E2-AB2F-B90AF26B5E84}">
      <p14:sectionLst xmlns:p14="http://schemas.microsoft.com/office/powerpoint/2010/main">
        <p14:section name="Research Poster Layout Examples" id="{24946258-9EB7-EF4B-A6F2-C946F6A070FB}">
          <p14:sldIdLst>
            <p14:sldId id="285"/>
            <p14:sldId id="295"/>
            <p14:sldId id="296"/>
            <p14:sldId id="297"/>
          </p14:sldIdLst>
        </p14:section>
      </p14:sectionLst>
    </p:ext>
    <p:ext uri="{EFAFB233-063F-42B5-8137-9DF3F51BA10A}">
      <p15:sldGuideLst xmlns:p15="http://schemas.microsoft.com/office/powerpoint/2012/main">
        <p15:guide id="1" orient="horz" pos="6888"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F"/>
    <a:srgbClr val="B4A57F"/>
    <a:srgbClr val="DBC088"/>
    <a:srgbClr val="E8D3A2"/>
    <a:srgbClr val="E8E3D3"/>
    <a:srgbClr val="85754D"/>
    <a:srgbClr val="4B2E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18" autoAdjust="0"/>
    <p:restoredTop sz="76671" autoAdjust="0"/>
  </p:normalViewPr>
  <p:slideViewPr>
    <p:cSldViewPr snapToGrid="0" snapToObjects="1" showGuides="1">
      <p:cViewPr varScale="1">
        <p:scale>
          <a:sx n="19" d="100"/>
          <a:sy n="19" d="100"/>
        </p:scale>
        <p:origin x="1982" y="62"/>
      </p:cViewPr>
      <p:guideLst>
        <p:guide orient="horz" pos="6888"/>
        <p:guide pos="10368"/>
      </p:guideLst>
    </p:cSldViewPr>
  </p:slideViewPr>
  <p:notesTextViewPr>
    <p:cViewPr>
      <p:scale>
        <a:sx n="100" d="100"/>
        <a:sy n="100" d="100"/>
      </p:scale>
      <p:origin x="0" y="-57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79664647007827E-2"/>
          <c:y val="0.17444174323652603"/>
          <c:w val="0.51592749296523299"/>
          <c:h val="0.63988916312787303"/>
        </c:manualLayout>
      </c:layout>
      <c:doughnutChart>
        <c:varyColors val="1"/>
        <c:ser>
          <c:idx val="0"/>
          <c:order val="0"/>
          <c:tx>
            <c:strRef>
              <c:f>Sheet1!$B$1</c:f>
              <c:strCache>
                <c:ptCount val="1"/>
                <c:pt idx="0">
                  <c:v>Category</c:v>
                </c:pt>
              </c:strCache>
            </c:strRef>
          </c:tx>
          <c:dPt>
            <c:idx val="0"/>
            <c:bubble3D val="0"/>
            <c:spPr>
              <a:solidFill>
                <a:schemeClr val="bg2">
                  <a:lumMod val="85000"/>
                </a:schemeClr>
              </a:solidFill>
              <a:ln w="11160">
                <a:solidFill>
                  <a:srgbClr val="FFFFFF"/>
                </a:solidFill>
                <a:prstDash val="solid"/>
              </a:ln>
            </c:spPr>
            <c:extLst>
              <c:ext xmlns:c16="http://schemas.microsoft.com/office/drawing/2014/chart" uri="{C3380CC4-5D6E-409C-BE32-E72D297353CC}">
                <c16:uniqueId val="{00000001-DCED-4B53-90E8-BE139C7EB57B}"/>
              </c:ext>
            </c:extLst>
          </c:dPt>
          <c:dPt>
            <c:idx val="1"/>
            <c:bubble3D val="0"/>
            <c:spPr>
              <a:solidFill>
                <a:schemeClr val="accent6">
                  <a:lumMod val="60000"/>
                  <a:lumOff val="40000"/>
                </a:schemeClr>
              </a:solidFill>
              <a:ln w="11160">
                <a:solidFill>
                  <a:srgbClr val="FFFFFF"/>
                </a:solidFill>
                <a:prstDash val="solid"/>
              </a:ln>
            </c:spPr>
            <c:extLst>
              <c:ext xmlns:c16="http://schemas.microsoft.com/office/drawing/2014/chart" uri="{C3380CC4-5D6E-409C-BE32-E72D297353CC}">
                <c16:uniqueId val="{00000003-DCED-4B53-90E8-BE139C7EB57B}"/>
              </c:ext>
            </c:extLst>
          </c:dPt>
          <c:dPt>
            <c:idx val="2"/>
            <c:bubble3D val="0"/>
            <c:spPr>
              <a:solidFill>
                <a:schemeClr val="tx1"/>
              </a:solidFill>
              <a:ln w="11160">
                <a:solidFill>
                  <a:srgbClr val="FFFFFF"/>
                </a:solidFill>
                <a:prstDash val="solid"/>
              </a:ln>
            </c:spPr>
            <c:extLst>
              <c:ext xmlns:c16="http://schemas.microsoft.com/office/drawing/2014/chart" uri="{C3380CC4-5D6E-409C-BE32-E72D297353CC}">
                <c16:uniqueId val="{00000005-DCED-4B53-90E8-BE139C7EB57B}"/>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DCED-4B53-90E8-BE139C7EB57B}"/>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l"/>
      <c:legendEntry>
        <c:idx val="0"/>
        <c:txPr>
          <a:bodyPr rot="0" spcFirstLastPara="1" vertOverflow="ellipsis" vert="horz" wrap="square" anchor="ctr" anchorCtr="1"/>
          <a:lstStyle/>
          <a:p>
            <a:pPr>
              <a:defRPr sz="18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Entry>
      <c:layout>
        <c:manualLayout>
          <c:xMode val="edge"/>
          <c:yMode val="edge"/>
          <c:x val="0.58874523093183995"/>
          <c:y val="0.65127837717855674"/>
          <c:w val="0.32753901793518819"/>
          <c:h val="0.34872179638396023"/>
        </c:manualLayout>
      </c:layout>
      <c:overlay val="0"/>
      <c:spPr>
        <a:noFill/>
        <a:ln w="22320">
          <a:noFill/>
        </a:ln>
      </c:spPr>
      <c:txPr>
        <a:bodyPr rot="0" spcFirstLastPara="1" vertOverflow="ellipsis" vert="horz" wrap="square" anchor="ctr" anchorCtr="1"/>
        <a:lstStyle/>
        <a:p>
          <a:pPr>
            <a:defRPr sz="18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79664647007827E-2"/>
          <c:y val="0.17444174323652603"/>
          <c:w val="0.51592749296523299"/>
          <c:h val="0.63988916312787303"/>
        </c:manualLayout>
      </c:layout>
      <c:doughnutChart>
        <c:varyColors val="1"/>
        <c:ser>
          <c:idx val="0"/>
          <c:order val="0"/>
          <c:tx>
            <c:strRef>
              <c:f>Sheet1!$B$1</c:f>
              <c:strCache>
                <c:ptCount val="1"/>
                <c:pt idx="0">
                  <c:v>Category</c:v>
                </c:pt>
              </c:strCache>
            </c:strRef>
          </c:tx>
          <c:dPt>
            <c:idx val="0"/>
            <c:bubble3D val="0"/>
            <c:spPr>
              <a:solidFill>
                <a:schemeClr val="bg2">
                  <a:lumMod val="85000"/>
                </a:schemeClr>
              </a:solidFill>
              <a:ln w="11160">
                <a:solidFill>
                  <a:srgbClr val="FFFFFF"/>
                </a:solidFill>
                <a:prstDash val="solid"/>
              </a:ln>
            </c:spPr>
            <c:extLst>
              <c:ext xmlns:c16="http://schemas.microsoft.com/office/drawing/2014/chart" uri="{C3380CC4-5D6E-409C-BE32-E72D297353CC}">
                <c16:uniqueId val="{00000001-58CB-45A6-B605-6508D7D77861}"/>
              </c:ext>
            </c:extLst>
          </c:dPt>
          <c:dPt>
            <c:idx val="1"/>
            <c:bubble3D val="0"/>
            <c:spPr>
              <a:solidFill>
                <a:schemeClr val="accent6">
                  <a:lumMod val="60000"/>
                  <a:lumOff val="40000"/>
                </a:schemeClr>
              </a:solidFill>
              <a:ln w="11160">
                <a:solidFill>
                  <a:srgbClr val="FFFFFF"/>
                </a:solidFill>
                <a:prstDash val="solid"/>
              </a:ln>
            </c:spPr>
            <c:extLst>
              <c:ext xmlns:c16="http://schemas.microsoft.com/office/drawing/2014/chart" uri="{C3380CC4-5D6E-409C-BE32-E72D297353CC}">
                <c16:uniqueId val="{00000003-58CB-45A6-B605-6508D7D77861}"/>
              </c:ext>
            </c:extLst>
          </c:dPt>
          <c:dPt>
            <c:idx val="2"/>
            <c:bubble3D val="0"/>
            <c:spPr>
              <a:solidFill>
                <a:schemeClr val="tx1"/>
              </a:solidFill>
              <a:ln w="11160">
                <a:solidFill>
                  <a:srgbClr val="FFFFFF"/>
                </a:solidFill>
                <a:prstDash val="solid"/>
              </a:ln>
            </c:spPr>
            <c:extLst>
              <c:ext xmlns:c16="http://schemas.microsoft.com/office/drawing/2014/chart" uri="{C3380CC4-5D6E-409C-BE32-E72D297353CC}">
                <c16:uniqueId val="{00000005-58CB-45A6-B605-6508D7D77861}"/>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58CB-45A6-B605-6508D7D77861}"/>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l"/>
      <c:legendEntry>
        <c:idx val="0"/>
        <c:txPr>
          <a:bodyPr rot="0" spcFirstLastPara="1" vertOverflow="ellipsis" vert="horz" wrap="square" anchor="ctr" anchorCtr="1"/>
          <a:lstStyle/>
          <a:p>
            <a:pPr>
              <a:defRPr sz="18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Entry>
      <c:layout>
        <c:manualLayout>
          <c:xMode val="edge"/>
          <c:yMode val="edge"/>
          <c:x val="0.58874523093183995"/>
          <c:y val="0.65127837717855674"/>
          <c:w val="0.32753901793518819"/>
          <c:h val="0.34872179638396023"/>
        </c:manualLayout>
      </c:layout>
      <c:overlay val="0"/>
      <c:spPr>
        <a:noFill/>
        <a:ln w="22320">
          <a:noFill/>
        </a:ln>
      </c:spPr>
      <c:txPr>
        <a:bodyPr rot="0" spcFirstLastPara="1" vertOverflow="ellipsis" vert="horz" wrap="square" anchor="ctr" anchorCtr="1"/>
        <a:lstStyle/>
        <a:p>
          <a:pPr>
            <a:defRPr sz="18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79664647007827E-2"/>
          <c:y val="0.17444174323652603"/>
          <c:w val="0.51592749296523299"/>
          <c:h val="0.63988916312787303"/>
        </c:manualLayout>
      </c:layout>
      <c:doughnutChart>
        <c:varyColors val="1"/>
        <c:ser>
          <c:idx val="0"/>
          <c:order val="0"/>
          <c:tx>
            <c:strRef>
              <c:f>Sheet1!$B$1</c:f>
              <c:strCache>
                <c:ptCount val="1"/>
                <c:pt idx="0">
                  <c:v>Category</c:v>
                </c:pt>
              </c:strCache>
            </c:strRef>
          </c:tx>
          <c:dPt>
            <c:idx val="0"/>
            <c:bubble3D val="0"/>
            <c:spPr>
              <a:solidFill>
                <a:schemeClr val="bg2">
                  <a:lumMod val="85000"/>
                </a:schemeClr>
              </a:solidFill>
              <a:ln w="11160">
                <a:solidFill>
                  <a:srgbClr val="FFFFFF"/>
                </a:solidFill>
                <a:prstDash val="solid"/>
              </a:ln>
            </c:spPr>
            <c:extLst>
              <c:ext xmlns:c16="http://schemas.microsoft.com/office/drawing/2014/chart" uri="{C3380CC4-5D6E-409C-BE32-E72D297353CC}">
                <c16:uniqueId val="{00000001-2BE5-42A9-AFF2-FDFD898F7078}"/>
              </c:ext>
            </c:extLst>
          </c:dPt>
          <c:dPt>
            <c:idx val="1"/>
            <c:bubble3D val="0"/>
            <c:spPr>
              <a:solidFill>
                <a:schemeClr val="accent6">
                  <a:lumMod val="60000"/>
                  <a:lumOff val="40000"/>
                </a:schemeClr>
              </a:solidFill>
              <a:ln w="11160">
                <a:solidFill>
                  <a:srgbClr val="FFFFFF"/>
                </a:solidFill>
                <a:prstDash val="solid"/>
              </a:ln>
            </c:spPr>
            <c:extLst>
              <c:ext xmlns:c16="http://schemas.microsoft.com/office/drawing/2014/chart" uri="{C3380CC4-5D6E-409C-BE32-E72D297353CC}">
                <c16:uniqueId val="{00000003-2BE5-42A9-AFF2-FDFD898F7078}"/>
              </c:ext>
            </c:extLst>
          </c:dPt>
          <c:dPt>
            <c:idx val="2"/>
            <c:bubble3D val="0"/>
            <c:spPr>
              <a:solidFill>
                <a:schemeClr val="tx1"/>
              </a:solidFill>
              <a:ln w="11160">
                <a:solidFill>
                  <a:srgbClr val="FFFFFF"/>
                </a:solidFill>
                <a:prstDash val="solid"/>
              </a:ln>
            </c:spPr>
            <c:extLst>
              <c:ext xmlns:c16="http://schemas.microsoft.com/office/drawing/2014/chart" uri="{C3380CC4-5D6E-409C-BE32-E72D297353CC}">
                <c16:uniqueId val="{00000005-2BE5-42A9-AFF2-FDFD898F7078}"/>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2BE5-42A9-AFF2-FDFD898F7078}"/>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l"/>
      <c:legendEntry>
        <c:idx val="0"/>
        <c:txPr>
          <a:bodyPr rot="0" spcFirstLastPara="1" vertOverflow="ellipsis" vert="horz" wrap="square" anchor="ctr" anchorCtr="1"/>
          <a:lstStyle/>
          <a:p>
            <a:pPr>
              <a:defRPr sz="18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Entry>
      <c:layout>
        <c:manualLayout>
          <c:xMode val="edge"/>
          <c:yMode val="edge"/>
          <c:x val="0.58874523093183995"/>
          <c:y val="0.65127837717855674"/>
          <c:w val="0.32753901793518819"/>
          <c:h val="0.34872179638396023"/>
        </c:manualLayout>
      </c:layout>
      <c:overlay val="0"/>
      <c:spPr>
        <a:noFill/>
        <a:ln w="22320">
          <a:noFill/>
        </a:ln>
      </c:spPr>
      <c:txPr>
        <a:bodyPr rot="0" spcFirstLastPara="1" vertOverflow="ellipsis" vert="horz" wrap="square" anchor="ctr" anchorCtr="1"/>
        <a:lstStyle/>
        <a:p>
          <a:pPr>
            <a:defRPr sz="18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B679D-2F9D-3C40-BD4E-48B71A402C3E}" type="doc">
      <dgm:prSet loTypeId="urn:microsoft.com/office/officeart/2005/8/layout/bProcess3" loCatId="" qsTypeId="urn:microsoft.com/office/officeart/2005/8/quickstyle/simple5" qsCatId="simple" csTypeId="urn:microsoft.com/office/officeart/2005/8/colors/accent0_1" csCatId="mainScheme" phldr="1"/>
      <dgm:spPr/>
      <dgm:t>
        <a:bodyPr/>
        <a:lstStyle/>
        <a:p>
          <a:endParaRPr lang="en-US"/>
        </a:p>
      </dgm:t>
    </dgm:pt>
    <dgm:pt modelId="{8E7D363F-6CEE-FC44-8AE3-626D08EAD242}">
      <dgm:prSet phldrT="[Text]" custT="1"/>
      <dgm:spPr/>
      <dgm:t>
        <a:bodyPr/>
        <a:lstStyle/>
        <a:p>
          <a:r>
            <a:rPr lang="en-US" sz="1800" dirty="0">
              <a:latin typeface="Calibri"/>
              <a:cs typeface="Calibri"/>
            </a:rPr>
            <a:t>North Gondar Diocese selects one priest and one religious woman from each of the four neighborhoods around the health center</a:t>
          </a:r>
        </a:p>
      </dgm:t>
    </dgm:pt>
    <dgm:pt modelId="{80FDBACE-27FE-C14D-BDDF-5128C4CA6EF2}" type="parTrans" cxnId="{B56971E8-6392-F24E-A179-B0A1B3F887DD}">
      <dgm:prSet/>
      <dgm:spPr/>
      <dgm:t>
        <a:bodyPr/>
        <a:lstStyle/>
        <a:p>
          <a:endParaRPr lang="en-US"/>
        </a:p>
      </dgm:t>
    </dgm:pt>
    <dgm:pt modelId="{BC0D285C-483E-F847-A887-5363C07D7167}" type="sibTrans" cxnId="{B56971E8-6392-F24E-A179-B0A1B3F887DD}">
      <dgm:prSet/>
      <dgm:spPr/>
      <dgm:t>
        <a:bodyPr/>
        <a:lstStyle/>
        <a:p>
          <a:endParaRPr lang="en-US"/>
        </a:p>
      </dgm:t>
    </dgm:pt>
    <dgm:pt modelId="{5778CEF1-AF19-834A-A822-8A4F4B2431DE}">
      <dgm:prSet phldrT="[Text]" custT="1"/>
      <dgm:spPr/>
      <dgm:t>
        <a:bodyPr/>
        <a:lstStyle/>
        <a:p>
          <a:r>
            <a:rPr lang="en-US" sz="1800" dirty="0"/>
            <a:t>SCOPE holds 3 day training for religious leaders on HIV, ANC, PMTCT, partner testing, and assisted birth</a:t>
          </a:r>
        </a:p>
      </dgm:t>
    </dgm:pt>
    <dgm:pt modelId="{734BA3B3-9517-1B42-8FA2-F4A15D0F0041}" type="parTrans" cxnId="{AB717CD0-1477-094C-A78C-EC177E592201}">
      <dgm:prSet/>
      <dgm:spPr/>
      <dgm:t>
        <a:bodyPr/>
        <a:lstStyle/>
        <a:p>
          <a:endParaRPr lang="en-US"/>
        </a:p>
      </dgm:t>
    </dgm:pt>
    <dgm:pt modelId="{90C8870C-8275-D846-9BC6-7BF62098153A}" type="sibTrans" cxnId="{AB717CD0-1477-094C-A78C-EC177E592201}">
      <dgm:prSet/>
      <dgm:spPr/>
      <dgm:t>
        <a:bodyPr/>
        <a:lstStyle/>
        <a:p>
          <a:endParaRPr lang="en-US"/>
        </a:p>
      </dgm:t>
    </dgm:pt>
    <dgm:pt modelId="{396AB3B1-AA09-604E-8EF2-F8FBCE3A7742}">
      <dgm:prSet phldrT="[Text]" custT="1"/>
      <dgm:spPr/>
      <dgm:t>
        <a:bodyPr/>
        <a:lstStyle/>
        <a:p>
          <a:r>
            <a:rPr lang="en-US" sz="1800" dirty="0"/>
            <a:t>Religious leaders use snowball method to identify pregnant women not currently accessing antenatal care (ANC)</a:t>
          </a:r>
        </a:p>
      </dgm:t>
    </dgm:pt>
    <dgm:pt modelId="{0BFEE3B4-DDD9-9D46-A129-8C795A5E23E2}" type="parTrans" cxnId="{AD0831C6-7D5E-E548-BB87-6E0BC99C8CC8}">
      <dgm:prSet/>
      <dgm:spPr/>
      <dgm:t>
        <a:bodyPr/>
        <a:lstStyle/>
        <a:p>
          <a:endParaRPr lang="en-US"/>
        </a:p>
      </dgm:t>
    </dgm:pt>
    <dgm:pt modelId="{5678E835-38F6-7C42-A08C-25F7A6E11B21}" type="sibTrans" cxnId="{AD0831C6-7D5E-E548-BB87-6E0BC99C8CC8}">
      <dgm:prSet/>
      <dgm:spPr/>
      <dgm:t>
        <a:bodyPr/>
        <a:lstStyle/>
        <a:p>
          <a:endParaRPr lang="en-US"/>
        </a:p>
      </dgm:t>
    </dgm:pt>
    <dgm:pt modelId="{E474726E-A206-4742-A9E8-0A0D9AC7944D}">
      <dgm:prSet phldrT="[Text]" custT="1"/>
      <dgm:spPr/>
      <dgm:t>
        <a:bodyPr/>
        <a:lstStyle/>
        <a:p>
          <a:r>
            <a:rPr lang="en-US" sz="1800" dirty="0"/>
            <a:t>Religious leaders provide women with SCOPE referral cards</a:t>
          </a:r>
        </a:p>
      </dgm:t>
    </dgm:pt>
    <dgm:pt modelId="{8FCC916B-0551-D645-BA2D-0193835AC20E}" type="parTrans" cxnId="{BEA42297-F1BE-8642-BADE-A594D55B9F6E}">
      <dgm:prSet/>
      <dgm:spPr/>
      <dgm:t>
        <a:bodyPr/>
        <a:lstStyle/>
        <a:p>
          <a:endParaRPr lang="en-US"/>
        </a:p>
      </dgm:t>
    </dgm:pt>
    <dgm:pt modelId="{856D3DDE-CC7B-204D-92FF-1E3224DF5ADF}" type="sibTrans" cxnId="{BEA42297-F1BE-8642-BADE-A594D55B9F6E}">
      <dgm:prSet/>
      <dgm:spPr/>
      <dgm:t>
        <a:bodyPr/>
        <a:lstStyle/>
        <a:p>
          <a:endParaRPr lang="en-US"/>
        </a:p>
      </dgm:t>
    </dgm:pt>
    <dgm:pt modelId="{E061947D-2E3D-7A4B-855B-AD64D41428BE}">
      <dgm:prSet phldrT="[Text]" custT="1"/>
      <dgm:spPr/>
      <dgm:t>
        <a:bodyPr/>
        <a:lstStyle/>
        <a:p>
          <a:r>
            <a:rPr lang="en-US" sz="1800" dirty="0"/>
            <a:t>Religious leaders attend weekly meetings with SCOPE staff at the Woleka Health Center</a:t>
          </a:r>
        </a:p>
      </dgm:t>
    </dgm:pt>
    <dgm:pt modelId="{11FBFD85-892B-2C44-B413-5A9D296F3138}" type="parTrans" cxnId="{E8E32BF7-D607-834B-B6DB-03A26C82C0E2}">
      <dgm:prSet/>
      <dgm:spPr/>
      <dgm:t>
        <a:bodyPr/>
        <a:lstStyle/>
        <a:p>
          <a:endParaRPr lang="en-US"/>
        </a:p>
      </dgm:t>
    </dgm:pt>
    <dgm:pt modelId="{68BE9740-4A83-9F42-BE86-2E9310629EE7}" type="sibTrans" cxnId="{E8E32BF7-D607-834B-B6DB-03A26C82C0E2}">
      <dgm:prSet/>
      <dgm:spPr/>
      <dgm:t>
        <a:bodyPr/>
        <a:lstStyle/>
        <a:p>
          <a:endParaRPr lang="en-US"/>
        </a:p>
      </dgm:t>
    </dgm:pt>
    <dgm:pt modelId="{853ACAF3-C4EA-4747-AEEE-06A34CD3583C}" type="pres">
      <dgm:prSet presAssocID="{E98B679D-2F9D-3C40-BD4E-48B71A402C3E}" presName="Name0" presStyleCnt="0">
        <dgm:presLayoutVars>
          <dgm:dir/>
          <dgm:resizeHandles val="exact"/>
        </dgm:presLayoutVars>
      </dgm:prSet>
      <dgm:spPr/>
    </dgm:pt>
    <dgm:pt modelId="{AA8DCCCA-983D-A647-BF3D-1618EF58F834}" type="pres">
      <dgm:prSet presAssocID="{8E7D363F-6CEE-FC44-8AE3-626D08EAD242}" presName="node" presStyleLbl="node1" presStyleIdx="0" presStyleCnt="5">
        <dgm:presLayoutVars>
          <dgm:bulletEnabled val="1"/>
        </dgm:presLayoutVars>
      </dgm:prSet>
      <dgm:spPr/>
    </dgm:pt>
    <dgm:pt modelId="{991BCCE1-34F7-3348-AFBF-C0297794B396}" type="pres">
      <dgm:prSet presAssocID="{BC0D285C-483E-F847-A887-5363C07D7167}" presName="sibTrans" presStyleLbl="sibTrans1D1" presStyleIdx="0" presStyleCnt="4"/>
      <dgm:spPr/>
    </dgm:pt>
    <dgm:pt modelId="{167FCF65-9D14-E540-A8C3-8B25338B40D4}" type="pres">
      <dgm:prSet presAssocID="{BC0D285C-483E-F847-A887-5363C07D7167}" presName="connectorText" presStyleLbl="sibTrans1D1" presStyleIdx="0" presStyleCnt="4"/>
      <dgm:spPr/>
    </dgm:pt>
    <dgm:pt modelId="{788F236C-0C98-554D-A017-02D063ED6178}" type="pres">
      <dgm:prSet presAssocID="{5778CEF1-AF19-834A-A822-8A4F4B2431DE}" presName="node" presStyleLbl="node1" presStyleIdx="1" presStyleCnt="5">
        <dgm:presLayoutVars>
          <dgm:bulletEnabled val="1"/>
        </dgm:presLayoutVars>
      </dgm:prSet>
      <dgm:spPr/>
    </dgm:pt>
    <dgm:pt modelId="{875A7E96-D744-3D4E-B800-C642CA78543E}" type="pres">
      <dgm:prSet presAssocID="{90C8870C-8275-D846-9BC6-7BF62098153A}" presName="sibTrans" presStyleLbl="sibTrans1D1" presStyleIdx="1" presStyleCnt="4"/>
      <dgm:spPr/>
    </dgm:pt>
    <dgm:pt modelId="{8CC1B387-02A6-CD44-8974-12EC968F846D}" type="pres">
      <dgm:prSet presAssocID="{90C8870C-8275-D846-9BC6-7BF62098153A}" presName="connectorText" presStyleLbl="sibTrans1D1" presStyleIdx="1" presStyleCnt="4"/>
      <dgm:spPr/>
    </dgm:pt>
    <dgm:pt modelId="{ACB09C17-9A1A-9749-9C5B-3C59E7D97FF5}" type="pres">
      <dgm:prSet presAssocID="{396AB3B1-AA09-604E-8EF2-F8FBCE3A7742}" presName="node" presStyleLbl="node1" presStyleIdx="2" presStyleCnt="5">
        <dgm:presLayoutVars>
          <dgm:bulletEnabled val="1"/>
        </dgm:presLayoutVars>
      </dgm:prSet>
      <dgm:spPr/>
    </dgm:pt>
    <dgm:pt modelId="{578F78B5-AA89-D94D-A568-DFF3FBEDFB92}" type="pres">
      <dgm:prSet presAssocID="{5678E835-38F6-7C42-A08C-25F7A6E11B21}" presName="sibTrans" presStyleLbl="sibTrans1D1" presStyleIdx="2" presStyleCnt="4"/>
      <dgm:spPr/>
    </dgm:pt>
    <dgm:pt modelId="{77F12DF6-0176-6B4F-BEED-8BECC70F6418}" type="pres">
      <dgm:prSet presAssocID="{5678E835-38F6-7C42-A08C-25F7A6E11B21}" presName="connectorText" presStyleLbl="sibTrans1D1" presStyleIdx="2" presStyleCnt="4"/>
      <dgm:spPr/>
    </dgm:pt>
    <dgm:pt modelId="{6C930717-6572-CB4C-A328-561EDEEA4F10}" type="pres">
      <dgm:prSet presAssocID="{E474726E-A206-4742-A9E8-0A0D9AC7944D}" presName="node" presStyleLbl="node1" presStyleIdx="3" presStyleCnt="5">
        <dgm:presLayoutVars>
          <dgm:bulletEnabled val="1"/>
        </dgm:presLayoutVars>
      </dgm:prSet>
      <dgm:spPr/>
    </dgm:pt>
    <dgm:pt modelId="{ED2BE63D-0108-1F4C-AFA6-BF992AFB917A}" type="pres">
      <dgm:prSet presAssocID="{856D3DDE-CC7B-204D-92FF-1E3224DF5ADF}" presName="sibTrans" presStyleLbl="sibTrans1D1" presStyleIdx="3" presStyleCnt="4"/>
      <dgm:spPr/>
    </dgm:pt>
    <dgm:pt modelId="{3AD690F9-5392-0A45-B0F0-3E41B5B46194}" type="pres">
      <dgm:prSet presAssocID="{856D3DDE-CC7B-204D-92FF-1E3224DF5ADF}" presName="connectorText" presStyleLbl="sibTrans1D1" presStyleIdx="3" presStyleCnt="4"/>
      <dgm:spPr/>
    </dgm:pt>
    <dgm:pt modelId="{678FAB34-06C9-8B48-855E-2033C7CD456A}" type="pres">
      <dgm:prSet presAssocID="{E061947D-2E3D-7A4B-855B-AD64D41428BE}" presName="node" presStyleLbl="node1" presStyleIdx="4" presStyleCnt="5">
        <dgm:presLayoutVars>
          <dgm:bulletEnabled val="1"/>
        </dgm:presLayoutVars>
      </dgm:prSet>
      <dgm:spPr/>
    </dgm:pt>
  </dgm:ptLst>
  <dgm:cxnLst>
    <dgm:cxn modelId="{B692E106-894E-4AE6-BBFD-C68C4287560E}" type="presOf" srcId="{E474726E-A206-4742-A9E8-0A0D9AC7944D}" destId="{6C930717-6572-CB4C-A328-561EDEEA4F10}" srcOrd="0" destOrd="0" presId="urn:microsoft.com/office/officeart/2005/8/layout/bProcess3"/>
    <dgm:cxn modelId="{18793E09-7608-493C-8E72-5274D17FABA5}" type="presOf" srcId="{BC0D285C-483E-F847-A887-5363C07D7167}" destId="{167FCF65-9D14-E540-A8C3-8B25338B40D4}" srcOrd="1" destOrd="0" presId="urn:microsoft.com/office/officeart/2005/8/layout/bProcess3"/>
    <dgm:cxn modelId="{81C2400C-A04C-406C-946B-7C296CC45358}" type="presOf" srcId="{5778CEF1-AF19-834A-A822-8A4F4B2431DE}" destId="{788F236C-0C98-554D-A017-02D063ED6178}" srcOrd="0" destOrd="0" presId="urn:microsoft.com/office/officeart/2005/8/layout/bProcess3"/>
    <dgm:cxn modelId="{71884664-F9FC-4F3C-B0A7-470B3FB651F9}" type="presOf" srcId="{90C8870C-8275-D846-9BC6-7BF62098153A}" destId="{8CC1B387-02A6-CD44-8974-12EC968F846D}" srcOrd="1" destOrd="0" presId="urn:microsoft.com/office/officeart/2005/8/layout/bProcess3"/>
    <dgm:cxn modelId="{B0D19784-E23B-4279-AABC-8DDC6A02104A}" type="presOf" srcId="{BC0D285C-483E-F847-A887-5363C07D7167}" destId="{991BCCE1-34F7-3348-AFBF-C0297794B396}" srcOrd="0" destOrd="0" presId="urn:microsoft.com/office/officeart/2005/8/layout/bProcess3"/>
    <dgm:cxn modelId="{246BB091-550B-49BD-8A27-220ACD7C884C}" type="presOf" srcId="{856D3DDE-CC7B-204D-92FF-1E3224DF5ADF}" destId="{3AD690F9-5392-0A45-B0F0-3E41B5B46194}" srcOrd="1" destOrd="0" presId="urn:microsoft.com/office/officeart/2005/8/layout/bProcess3"/>
    <dgm:cxn modelId="{BEA42297-F1BE-8642-BADE-A594D55B9F6E}" srcId="{E98B679D-2F9D-3C40-BD4E-48B71A402C3E}" destId="{E474726E-A206-4742-A9E8-0A0D9AC7944D}" srcOrd="3" destOrd="0" parTransId="{8FCC916B-0551-D645-BA2D-0193835AC20E}" sibTransId="{856D3DDE-CC7B-204D-92FF-1E3224DF5ADF}"/>
    <dgm:cxn modelId="{76E50F9D-7DDD-46D6-88C8-A198BF08DE13}" type="presOf" srcId="{5678E835-38F6-7C42-A08C-25F7A6E11B21}" destId="{77F12DF6-0176-6B4F-BEED-8BECC70F6418}" srcOrd="1" destOrd="0" presId="urn:microsoft.com/office/officeart/2005/8/layout/bProcess3"/>
    <dgm:cxn modelId="{DDF4879D-1A61-46AF-A728-1AAF4E738A59}" type="presOf" srcId="{E061947D-2E3D-7A4B-855B-AD64D41428BE}" destId="{678FAB34-06C9-8B48-855E-2033C7CD456A}" srcOrd="0" destOrd="0" presId="urn:microsoft.com/office/officeart/2005/8/layout/bProcess3"/>
    <dgm:cxn modelId="{5C3E539F-DE69-4EBA-AA12-72AA53964740}" type="presOf" srcId="{396AB3B1-AA09-604E-8EF2-F8FBCE3A7742}" destId="{ACB09C17-9A1A-9749-9C5B-3C59E7D97FF5}" srcOrd="0" destOrd="0" presId="urn:microsoft.com/office/officeart/2005/8/layout/bProcess3"/>
    <dgm:cxn modelId="{116558A8-023D-427A-92C5-BDD654DE73C1}" type="presOf" srcId="{8E7D363F-6CEE-FC44-8AE3-626D08EAD242}" destId="{AA8DCCCA-983D-A647-BF3D-1618EF58F834}" srcOrd="0" destOrd="0" presId="urn:microsoft.com/office/officeart/2005/8/layout/bProcess3"/>
    <dgm:cxn modelId="{ECB5D3B1-989C-4825-9C1F-653536636703}" type="presOf" srcId="{E98B679D-2F9D-3C40-BD4E-48B71A402C3E}" destId="{853ACAF3-C4EA-4747-AEEE-06A34CD3583C}" srcOrd="0" destOrd="0" presId="urn:microsoft.com/office/officeart/2005/8/layout/bProcess3"/>
    <dgm:cxn modelId="{2A3582BB-1910-4746-9FFD-19BEBA535A24}" type="presOf" srcId="{856D3DDE-CC7B-204D-92FF-1E3224DF5ADF}" destId="{ED2BE63D-0108-1F4C-AFA6-BF992AFB917A}" srcOrd="0" destOrd="0" presId="urn:microsoft.com/office/officeart/2005/8/layout/bProcess3"/>
    <dgm:cxn modelId="{AD0831C6-7D5E-E548-BB87-6E0BC99C8CC8}" srcId="{E98B679D-2F9D-3C40-BD4E-48B71A402C3E}" destId="{396AB3B1-AA09-604E-8EF2-F8FBCE3A7742}" srcOrd="2" destOrd="0" parTransId="{0BFEE3B4-DDD9-9D46-A129-8C795A5E23E2}" sibTransId="{5678E835-38F6-7C42-A08C-25F7A6E11B21}"/>
    <dgm:cxn modelId="{AB717CD0-1477-094C-A78C-EC177E592201}" srcId="{E98B679D-2F9D-3C40-BD4E-48B71A402C3E}" destId="{5778CEF1-AF19-834A-A822-8A4F4B2431DE}" srcOrd="1" destOrd="0" parTransId="{734BA3B3-9517-1B42-8FA2-F4A15D0F0041}" sibTransId="{90C8870C-8275-D846-9BC6-7BF62098153A}"/>
    <dgm:cxn modelId="{E1186EE6-6F49-4325-A35C-F12BE074E361}" type="presOf" srcId="{90C8870C-8275-D846-9BC6-7BF62098153A}" destId="{875A7E96-D744-3D4E-B800-C642CA78543E}" srcOrd="0" destOrd="0" presId="urn:microsoft.com/office/officeart/2005/8/layout/bProcess3"/>
    <dgm:cxn modelId="{B56971E8-6392-F24E-A179-B0A1B3F887DD}" srcId="{E98B679D-2F9D-3C40-BD4E-48B71A402C3E}" destId="{8E7D363F-6CEE-FC44-8AE3-626D08EAD242}" srcOrd="0" destOrd="0" parTransId="{80FDBACE-27FE-C14D-BDDF-5128C4CA6EF2}" sibTransId="{BC0D285C-483E-F847-A887-5363C07D7167}"/>
    <dgm:cxn modelId="{82532BEF-A9DA-47BC-A6EB-32C02E6281F1}" type="presOf" srcId="{5678E835-38F6-7C42-A08C-25F7A6E11B21}" destId="{578F78B5-AA89-D94D-A568-DFF3FBEDFB92}" srcOrd="0" destOrd="0" presId="urn:microsoft.com/office/officeart/2005/8/layout/bProcess3"/>
    <dgm:cxn modelId="{E8E32BF7-D607-834B-B6DB-03A26C82C0E2}" srcId="{E98B679D-2F9D-3C40-BD4E-48B71A402C3E}" destId="{E061947D-2E3D-7A4B-855B-AD64D41428BE}" srcOrd="4" destOrd="0" parTransId="{11FBFD85-892B-2C44-B413-5A9D296F3138}" sibTransId="{68BE9740-4A83-9F42-BE86-2E9310629EE7}"/>
    <dgm:cxn modelId="{D37FAD84-08D6-4AE8-8235-9E1DC3888E9D}" type="presParOf" srcId="{853ACAF3-C4EA-4747-AEEE-06A34CD3583C}" destId="{AA8DCCCA-983D-A647-BF3D-1618EF58F834}" srcOrd="0" destOrd="0" presId="urn:microsoft.com/office/officeart/2005/8/layout/bProcess3"/>
    <dgm:cxn modelId="{4C679E6C-118D-4EB3-8345-2147CBE4774B}" type="presParOf" srcId="{853ACAF3-C4EA-4747-AEEE-06A34CD3583C}" destId="{991BCCE1-34F7-3348-AFBF-C0297794B396}" srcOrd="1" destOrd="0" presId="urn:microsoft.com/office/officeart/2005/8/layout/bProcess3"/>
    <dgm:cxn modelId="{EC528821-97D7-46F3-8879-65C85B66A27F}" type="presParOf" srcId="{991BCCE1-34F7-3348-AFBF-C0297794B396}" destId="{167FCF65-9D14-E540-A8C3-8B25338B40D4}" srcOrd="0" destOrd="0" presId="urn:microsoft.com/office/officeart/2005/8/layout/bProcess3"/>
    <dgm:cxn modelId="{AC178A72-6D06-41FD-9C07-2D723827EB09}" type="presParOf" srcId="{853ACAF3-C4EA-4747-AEEE-06A34CD3583C}" destId="{788F236C-0C98-554D-A017-02D063ED6178}" srcOrd="2" destOrd="0" presId="urn:microsoft.com/office/officeart/2005/8/layout/bProcess3"/>
    <dgm:cxn modelId="{3D80BFBD-3B6A-4855-A8A0-14B4D41D3775}" type="presParOf" srcId="{853ACAF3-C4EA-4747-AEEE-06A34CD3583C}" destId="{875A7E96-D744-3D4E-B800-C642CA78543E}" srcOrd="3" destOrd="0" presId="urn:microsoft.com/office/officeart/2005/8/layout/bProcess3"/>
    <dgm:cxn modelId="{A3A76596-84AD-42B2-B45B-9F18B789212A}" type="presParOf" srcId="{875A7E96-D744-3D4E-B800-C642CA78543E}" destId="{8CC1B387-02A6-CD44-8974-12EC968F846D}" srcOrd="0" destOrd="0" presId="urn:microsoft.com/office/officeart/2005/8/layout/bProcess3"/>
    <dgm:cxn modelId="{A09AC26E-D453-4DDA-A6BD-BD5C8DA3D694}" type="presParOf" srcId="{853ACAF3-C4EA-4747-AEEE-06A34CD3583C}" destId="{ACB09C17-9A1A-9749-9C5B-3C59E7D97FF5}" srcOrd="4" destOrd="0" presId="urn:microsoft.com/office/officeart/2005/8/layout/bProcess3"/>
    <dgm:cxn modelId="{69435F73-EB9A-4AF2-8912-8B001EDD85C1}" type="presParOf" srcId="{853ACAF3-C4EA-4747-AEEE-06A34CD3583C}" destId="{578F78B5-AA89-D94D-A568-DFF3FBEDFB92}" srcOrd="5" destOrd="0" presId="urn:microsoft.com/office/officeart/2005/8/layout/bProcess3"/>
    <dgm:cxn modelId="{B41BE913-8323-4E85-96D5-350624200CD9}" type="presParOf" srcId="{578F78B5-AA89-D94D-A568-DFF3FBEDFB92}" destId="{77F12DF6-0176-6B4F-BEED-8BECC70F6418}" srcOrd="0" destOrd="0" presId="urn:microsoft.com/office/officeart/2005/8/layout/bProcess3"/>
    <dgm:cxn modelId="{ED845781-2945-4861-B2F5-6758095D5DF5}" type="presParOf" srcId="{853ACAF3-C4EA-4747-AEEE-06A34CD3583C}" destId="{6C930717-6572-CB4C-A328-561EDEEA4F10}" srcOrd="6" destOrd="0" presId="urn:microsoft.com/office/officeart/2005/8/layout/bProcess3"/>
    <dgm:cxn modelId="{55C7FCC5-AF65-4538-A10E-EBE1B8B3D664}" type="presParOf" srcId="{853ACAF3-C4EA-4747-AEEE-06A34CD3583C}" destId="{ED2BE63D-0108-1F4C-AFA6-BF992AFB917A}" srcOrd="7" destOrd="0" presId="urn:microsoft.com/office/officeart/2005/8/layout/bProcess3"/>
    <dgm:cxn modelId="{2291E523-3BC0-4BDB-A346-16E6E630534D}" type="presParOf" srcId="{ED2BE63D-0108-1F4C-AFA6-BF992AFB917A}" destId="{3AD690F9-5392-0A45-B0F0-3E41B5B46194}" srcOrd="0" destOrd="0" presId="urn:microsoft.com/office/officeart/2005/8/layout/bProcess3"/>
    <dgm:cxn modelId="{9AA8DC9F-8A91-4EF1-8ADB-913BEAAFC084}" type="presParOf" srcId="{853ACAF3-C4EA-4747-AEEE-06A34CD3583C}" destId="{678FAB34-06C9-8B48-855E-2033C7CD456A}"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BCCE1-34F7-3348-AFBF-C0297794B396}">
      <dsp:nvSpPr>
        <dsp:cNvPr id="0" name=""/>
        <dsp:cNvSpPr/>
      </dsp:nvSpPr>
      <dsp:spPr>
        <a:xfrm>
          <a:off x="2689940" y="1585246"/>
          <a:ext cx="585818" cy="91440"/>
        </a:xfrm>
        <a:custGeom>
          <a:avLst/>
          <a:gdLst/>
          <a:ahLst/>
          <a:cxnLst/>
          <a:rect l="0" t="0" r="0" b="0"/>
          <a:pathLst>
            <a:path>
              <a:moveTo>
                <a:pt x="0" y="45720"/>
              </a:moveTo>
              <a:lnTo>
                <a:pt x="585818"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67439" y="1627881"/>
        <a:ext cx="30820" cy="6170"/>
      </dsp:txXfrm>
    </dsp:sp>
    <dsp:sp modelId="{AA8DCCCA-983D-A647-BF3D-1618EF58F834}">
      <dsp:nvSpPr>
        <dsp:cNvPr id="0" name=""/>
        <dsp:cNvSpPr/>
      </dsp:nvSpPr>
      <dsp:spPr>
        <a:xfrm>
          <a:off x="11658" y="826941"/>
          <a:ext cx="2680081" cy="1608048"/>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Calibri"/>
              <a:cs typeface="Calibri"/>
            </a:rPr>
            <a:t>North Gondar Diocese selects one priest and one religious woman from each of the four neighborhoods around the health center</a:t>
          </a:r>
        </a:p>
      </dsp:txBody>
      <dsp:txXfrm>
        <a:off x="11658" y="826941"/>
        <a:ext cx="2680081" cy="1608048"/>
      </dsp:txXfrm>
    </dsp:sp>
    <dsp:sp modelId="{875A7E96-D744-3D4E-B800-C642CA78543E}">
      <dsp:nvSpPr>
        <dsp:cNvPr id="0" name=""/>
        <dsp:cNvSpPr/>
      </dsp:nvSpPr>
      <dsp:spPr>
        <a:xfrm>
          <a:off x="5986440" y="1585246"/>
          <a:ext cx="585818" cy="91440"/>
        </a:xfrm>
        <a:custGeom>
          <a:avLst/>
          <a:gdLst/>
          <a:ahLst/>
          <a:cxnLst/>
          <a:rect l="0" t="0" r="0" b="0"/>
          <a:pathLst>
            <a:path>
              <a:moveTo>
                <a:pt x="0" y="45720"/>
              </a:moveTo>
              <a:lnTo>
                <a:pt x="585818"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63939" y="1627881"/>
        <a:ext cx="30820" cy="6170"/>
      </dsp:txXfrm>
    </dsp:sp>
    <dsp:sp modelId="{788F236C-0C98-554D-A017-02D063ED6178}">
      <dsp:nvSpPr>
        <dsp:cNvPr id="0" name=""/>
        <dsp:cNvSpPr/>
      </dsp:nvSpPr>
      <dsp:spPr>
        <a:xfrm>
          <a:off x="3308159" y="826941"/>
          <a:ext cx="2680081" cy="1608048"/>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SCOPE holds 3 day training for religious leaders on HIV, ANC, PMTCT, partner testing, and assisted birth</a:t>
          </a:r>
        </a:p>
      </dsp:txBody>
      <dsp:txXfrm>
        <a:off x="3308159" y="826941"/>
        <a:ext cx="2680081" cy="1608048"/>
      </dsp:txXfrm>
    </dsp:sp>
    <dsp:sp modelId="{578F78B5-AA89-D94D-A568-DFF3FBEDFB92}">
      <dsp:nvSpPr>
        <dsp:cNvPr id="0" name=""/>
        <dsp:cNvSpPr/>
      </dsp:nvSpPr>
      <dsp:spPr>
        <a:xfrm>
          <a:off x="1351699" y="2433190"/>
          <a:ext cx="6593000" cy="585818"/>
        </a:xfrm>
        <a:custGeom>
          <a:avLst/>
          <a:gdLst/>
          <a:ahLst/>
          <a:cxnLst/>
          <a:rect l="0" t="0" r="0" b="0"/>
          <a:pathLst>
            <a:path>
              <a:moveTo>
                <a:pt x="6593000" y="0"/>
              </a:moveTo>
              <a:lnTo>
                <a:pt x="6593000" y="310009"/>
              </a:lnTo>
              <a:lnTo>
                <a:pt x="0" y="310009"/>
              </a:lnTo>
              <a:lnTo>
                <a:pt x="0" y="585818"/>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82656" y="2723014"/>
        <a:ext cx="331087" cy="6170"/>
      </dsp:txXfrm>
    </dsp:sp>
    <dsp:sp modelId="{ACB09C17-9A1A-9749-9C5B-3C59E7D97FF5}">
      <dsp:nvSpPr>
        <dsp:cNvPr id="0" name=""/>
        <dsp:cNvSpPr/>
      </dsp:nvSpPr>
      <dsp:spPr>
        <a:xfrm>
          <a:off x="6604659" y="826941"/>
          <a:ext cx="2680081" cy="1608048"/>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Religious leaders use snowball method to identify pregnant women not currently accessing antenatal care (ANC)</a:t>
          </a:r>
        </a:p>
      </dsp:txBody>
      <dsp:txXfrm>
        <a:off x="6604659" y="826941"/>
        <a:ext cx="2680081" cy="1608048"/>
      </dsp:txXfrm>
    </dsp:sp>
    <dsp:sp modelId="{ED2BE63D-0108-1F4C-AFA6-BF992AFB917A}">
      <dsp:nvSpPr>
        <dsp:cNvPr id="0" name=""/>
        <dsp:cNvSpPr/>
      </dsp:nvSpPr>
      <dsp:spPr>
        <a:xfrm>
          <a:off x="2689940" y="3809713"/>
          <a:ext cx="585818" cy="91440"/>
        </a:xfrm>
        <a:custGeom>
          <a:avLst/>
          <a:gdLst/>
          <a:ahLst/>
          <a:cxnLst/>
          <a:rect l="0" t="0" r="0" b="0"/>
          <a:pathLst>
            <a:path>
              <a:moveTo>
                <a:pt x="0" y="45720"/>
              </a:moveTo>
              <a:lnTo>
                <a:pt x="585818"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67439" y="3852348"/>
        <a:ext cx="30820" cy="6170"/>
      </dsp:txXfrm>
    </dsp:sp>
    <dsp:sp modelId="{6C930717-6572-CB4C-A328-561EDEEA4F10}">
      <dsp:nvSpPr>
        <dsp:cNvPr id="0" name=""/>
        <dsp:cNvSpPr/>
      </dsp:nvSpPr>
      <dsp:spPr>
        <a:xfrm>
          <a:off x="11658" y="3051409"/>
          <a:ext cx="2680081" cy="1608048"/>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Religious leaders provide women with SCOPE referral cards</a:t>
          </a:r>
        </a:p>
      </dsp:txBody>
      <dsp:txXfrm>
        <a:off x="11658" y="3051409"/>
        <a:ext cx="2680081" cy="1608048"/>
      </dsp:txXfrm>
    </dsp:sp>
    <dsp:sp modelId="{678FAB34-06C9-8B48-855E-2033C7CD456A}">
      <dsp:nvSpPr>
        <dsp:cNvPr id="0" name=""/>
        <dsp:cNvSpPr/>
      </dsp:nvSpPr>
      <dsp:spPr>
        <a:xfrm>
          <a:off x="3308159" y="3051409"/>
          <a:ext cx="2680081" cy="1608048"/>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Religious leaders attend weekly meetings with SCOPE staff at the Woleka Health Center</a:t>
          </a:r>
        </a:p>
      </dsp:txBody>
      <dsp:txXfrm>
        <a:off x="3308159" y="3051409"/>
        <a:ext cx="2680081" cy="160804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07634-6F67-D544-B0CC-0AEE314023F3}" type="datetimeFigureOut">
              <a:rPr lang="en-US" smtClean="0"/>
              <a:t>2/7/2025</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F5153-B87D-B449-BFD0-1F6A3CEAE688}" type="slidenum">
              <a:rPr lang="en-US" smtClean="0"/>
              <a:t>‹#›</a:t>
            </a:fld>
            <a:endParaRPr lang="en-US"/>
          </a:p>
        </p:txBody>
      </p:sp>
    </p:spTree>
    <p:extLst>
      <p:ext uri="{BB962C8B-B14F-4D97-AF65-F5344CB8AC3E}">
        <p14:creationId xmlns:p14="http://schemas.microsoft.com/office/powerpoint/2010/main" val="4263177161"/>
      </p:ext>
    </p:extLst>
  </p:cSld>
  <p:clrMap bg1="lt1" tx1="dk1" bg2="lt2" tx2="dk2" accent1="accent1" accent2="accent2" accent3="accent3" accent4="accent4" accent5="accent5" accent6="accent6" hlink="hlink" folHlink="folHlink"/>
  <p:notesStyle>
    <a:lvl1pPr marL="0" algn="l" defTabSz="3133457" rtl="0" eaLnBrk="1" latinLnBrk="0" hangingPunct="1">
      <a:defRPr sz="4114" kern="1200">
        <a:solidFill>
          <a:schemeClr val="tx1"/>
        </a:solidFill>
        <a:latin typeface="+mn-lt"/>
        <a:ea typeface="+mn-ea"/>
        <a:cs typeface="+mn-cs"/>
      </a:defRPr>
    </a:lvl1pPr>
    <a:lvl2pPr marL="1566729" algn="l" defTabSz="3133457" rtl="0" eaLnBrk="1" latinLnBrk="0" hangingPunct="1">
      <a:defRPr sz="4114" kern="1200">
        <a:solidFill>
          <a:schemeClr val="tx1"/>
        </a:solidFill>
        <a:latin typeface="+mn-lt"/>
        <a:ea typeface="+mn-ea"/>
        <a:cs typeface="+mn-cs"/>
      </a:defRPr>
    </a:lvl2pPr>
    <a:lvl3pPr marL="3133457" algn="l" defTabSz="3133457" rtl="0" eaLnBrk="1" latinLnBrk="0" hangingPunct="1">
      <a:defRPr sz="4114" kern="1200">
        <a:solidFill>
          <a:schemeClr val="tx1"/>
        </a:solidFill>
        <a:latin typeface="+mn-lt"/>
        <a:ea typeface="+mn-ea"/>
        <a:cs typeface="+mn-cs"/>
      </a:defRPr>
    </a:lvl3pPr>
    <a:lvl4pPr marL="4700186" algn="l" defTabSz="3133457" rtl="0" eaLnBrk="1" latinLnBrk="0" hangingPunct="1">
      <a:defRPr sz="4114" kern="1200">
        <a:solidFill>
          <a:schemeClr val="tx1"/>
        </a:solidFill>
        <a:latin typeface="+mn-lt"/>
        <a:ea typeface="+mn-ea"/>
        <a:cs typeface="+mn-cs"/>
      </a:defRPr>
    </a:lvl4pPr>
    <a:lvl5pPr marL="6266914" algn="l" defTabSz="3133457" rtl="0" eaLnBrk="1" latinLnBrk="0" hangingPunct="1">
      <a:defRPr sz="4114" kern="1200">
        <a:solidFill>
          <a:schemeClr val="tx1"/>
        </a:solidFill>
        <a:latin typeface="+mn-lt"/>
        <a:ea typeface="+mn-ea"/>
        <a:cs typeface="+mn-cs"/>
      </a:defRPr>
    </a:lvl5pPr>
    <a:lvl6pPr marL="7833643" algn="l" defTabSz="3133457" rtl="0" eaLnBrk="1" latinLnBrk="0" hangingPunct="1">
      <a:defRPr sz="4114" kern="1200">
        <a:solidFill>
          <a:schemeClr val="tx1"/>
        </a:solidFill>
        <a:latin typeface="+mn-lt"/>
        <a:ea typeface="+mn-ea"/>
        <a:cs typeface="+mn-cs"/>
      </a:defRPr>
    </a:lvl6pPr>
    <a:lvl7pPr marL="9400371" algn="l" defTabSz="3133457" rtl="0" eaLnBrk="1" latinLnBrk="0" hangingPunct="1">
      <a:defRPr sz="4114" kern="1200">
        <a:solidFill>
          <a:schemeClr val="tx1"/>
        </a:solidFill>
        <a:latin typeface="+mn-lt"/>
        <a:ea typeface="+mn-ea"/>
        <a:cs typeface="+mn-cs"/>
      </a:defRPr>
    </a:lvl7pPr>
    <a:lvl8pPr marL="10967100" algn="l" defTabSz="3133457" rtl="0" eaLnBrk="1" latinLnBrk="0" hangingPunct="1">
      <a:defRPr sz="4114" kern="1200">
        <a:solidFill>
          <a:schemeClr val="tx1"/>
        </a:solidFill>
        <a:latin typeface="+mn-lt"/>
        <a:ea typeface="+mn-ea"/>
        <a:cs typeface="+mn-cs"/>
      </a:defRPr>
    </a:lvl8pPr>
    <a:lvl9pPr marL="12533828" algn="l" defTabSz="3133457" rtl="0" eaLnBrk="1" latinLnBrk="0" hangingPunct="1">
      <a:defRPr sz="411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3133457" rtl="0" eaLnBrk="1" fontAlgn="auto" latinLnBrk="0" hangingPunct="1">
              <a:lnSpc>
                <a:spcPct val="100000"/>
              </a:lnSpc>
              <a:spcBef>
                <a:spcPts val="0"/>
              </a:spcBef>
              <a:spcAft>
                <a:spcPts val="0"/>
              </a:spcAft>
              <a:buClrTx/>
              <a:buSzTx/>
              <a:buFontTx/>
              <a:buNone/>
              <a:tabLst/>
              <a:defRPr/>
            </a:pPr>
            <a:r>
              <a:rPr lang="en-US" dirty="0"/>
              <a:t>Select a slide layout that works the best with your content – choose from two or four column layouts with headers and sub-header options. </a:t>
            </a:r>
          </a:p>
          <a:p>
            <a:pPr marL="0" marR="0" lvl="0" indent="0" algn="l" defTabSz="3133457" rtl="0" eaLnBrk="1" fontAlgn="auto" latinLnBrk="0" hangingPunct="1">
              <a:lnSpc>
                <a:spcPct val="100000"/>
              </a:lnSpc>
              <a:spcBef>
                <a:spcPts val="0"/>
              </a:spcBef>
              <a:spcAft>
                <a:spcPts val="0"/>
              </a:spcAft>
              <a:buClrTx/>
              <a:buSzTx/>
              <a:buFontTx/>
              <a:buNone/>
              <a:tabLst/>
              <a:defRPr/>
            </a:pPr>
            <a:endParaRPr lang="en-US" dirty="0"/>
          </a:p>
          <a:p>
            <a:r>
              <a:rPr lang="en-US" baseline="0"/>
              <a:t>Tips </a:t>
            </a:r>
            <a:r>
              <a:rPr lang="en-US" baseline="0" dirty="0"/>
              <a:t>for a good research poster:</a:t>
            </a:r>
          </a:p>
          <a:p>
            <a:endParaRPr lang="en-US" baseline="0" dirty="0"/>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Important information should be readable from about 10 feet away</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Title is short and draws interest</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Word count of about 300 to 800 words</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Text is clear and to the point</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Use of bullets, numbering, and headlines make it easy to read</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Effective use of graphics, color and fonts</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Consistent and clean layout</a:t>
            </a:r>
          </a:p>
          <a:p>
            <a:pPr marL="171450" indent="-171450">
              <a:buFont typeface="Arial" panose="020B0604020202020204" pitchFamily="34" charset="0"/>
              <a:buChar char="•"/>
            </a:pPr>
            <a:r>
              <a:rPr lang="en-US" sz="4400" b="0" i="0" kern="1200" dirty="0">
                <a:solidFill>
                  <a:schemeClr val="tx1"/>
                </a:solidFill>
                <a:effectLst/>
                <a:latin typeface="+mn-lt"/>
                <a:ea typeface="+mn-ea"/>
                <a:cs typeface="+mn-cs"/>
              </a:rPr>
              <a:t>Includes acknowledgments, your name and institutional affiliation</a:t>
            </a:r>
          </a:p>
          <a:p>
            <a:pPr marL="0" marR="0" lvl="0" indent="0" algn="l" defTabSz="3133457"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7CF5153-B87D-B449-BFD0-1F6A3CEAE688}" type="slidenum">
              <a:rPr lang="en-US" smtClean="0"/>
              <a:t>1</a:t>
            </a:fld>
            <a:endParaRPr lang="en-US"/>
          </a:p>
        </p:txBody>
      </p:sp>
    </p:spTree>
    <p:extLst>
      <p:ext uri="{BB962C8B-B14F-4D97-AF65-F5344CB8AC3E}">
        <p14:creationId xmlns:p14="http://schemas.microsoft.com/office/powerpoint/2010/main" val="27070746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Title, Sub-Title, Name, 4-Colum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43995F-E573-404D-8E34-88C5EA46B159}"/>
              </a:ext>
            </a:extLst>
          </p:cNvPr>
          <p:cNvSpPr/>
          <p:nvPr userDrawn="1"/>
        </p:nvSpPr>
        <p:spPr>
          <a:xfrm>
            <a:off x="0" y="1"/>
            <a:ext cx="32918400" cy="508111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277FBB6-6DB5-3F49-9476-F20575D5223A}"/>
              </a:ext>
            </a:extLst>
          </p:cNvPr>
          <p:cNvPicPr>
            <a:picLocks noChangeAspect="1"/>
          </p:cNvPicPr>
          <p:nvPr userDrawn="1"/>
        </p:nvPicPr>
        <p:blipFill>
          <a:blip r:embed="rId2"/>
          <a:stretch>
            <a:fillRect/>
          </a:stretch>
        </p:blipFill>
        <p:spPr>
          <a:xfrm>
            <a:off x="19671323" y="460460"/>
            <a:ext cx="9253207" cy="4346003"/>
          </a:xfrm>
          <a:prstGeom prst="rect">
            <a:avLst/>
          </a:prstGeom>
        </p:spPr>
      </p:pic>
      <p:sp>
        <p:nvSpPr>
          <p:cNvPr id="3" name="Title 2"/>
          <p:cNvSpPr>
            <a:spLocks noGrp="1"/>
          </p:cNvSpPr>
          <p:nvPr>
            <p:ph type="title" hasCustomPrompt="1"/>
          </p:nvPr>
        </p:nvSpPr>
        <p:spPr>
          <a:xfrm>
            <a:off x="1121051" y="626259"/>
            <a:ext cx="30223057" cy="2390931"/>
          </a:xfrm>
          <a:prstGeom prst="rect">
            <a:avLst/>
          </a:prstGeom>
        </p:spPr>
        <p:txBody>
          <a:bodyPr anchor="b"/>
          <a:lstStyle>
            <a:lvl1pPr algn="l">
              <a:lnSpc>
                <a:spcPts val="8000"/>
              </a:lnSpc>
              <a:defRPr sz="7000" b="1" i="0">
                <a:solidFill>
                  <a:schemeClr val="bg2"/>
                </a:solidFill>
                <a:latin typeface="Encode Sans Normal Black" charset="0"/>
                <a:ea typeface="Encode Sans Normal Black" charset="0"/>
                <a:cs typeface="Encode Sans Normal Black" charset="0"/>
              </a:defRPr>
            </a:lvl1pPr>
          </a:lstStyle>
          <a:p>
            <a:pPr lvl="0"/>
            <a:r>
              <a:rPr lang="en-US" dirty="0"/>
              <a:t>TITLE HERE: ENCODE NORMAL </a:t>
            </a:r>
            <a:br>
              <a:rPr lang="en-US" dirty="0"/>
            </a:br>
            <a:r>
              <a:rPr lang="en-US" dirty="0"/>
              <a:t>BLACK, 70 PT. </a:t>
            </a:r>
          </a:p>
        </p:txBody>
      </p:sp>
      <p:sp>
        <p:nvSpPr>
          <p:cNvPr id="11" name="Text Placeholder 5">
            <a:extLst>
              <a:ext uri="{FF2B5EF4-FFF2-40B4-BE49-F238E27FC236}">
                <a16:creationId xmlns:a16="http://schemas.microsoft.com/office/drawing/2014/main" id="{03757DB2-B3C0-AB43-9EFF-9E25D7E15ACA}"/>
              </a:ext>
            </a:extLst>
          </p:cNvPr>
          <p:cNvSpPr>
            <a:spLocks noGrp="1"/>
          </p:cNvSpPr>
          <p:nvPr>
            <p:ph type="body" sz="quarter" idx="12" hasCustomPrompt="1"/>
          </p:nvPr>
        </p:nvSpPr>
        <p:spPr>
          <a:xfrm>
            <a:off x="1121051" y="3127054"/>
            <a:ext cx="30223057" cy="758683"/>
          </a:xfrm>
          <a:prstGeom prst="rect">
            <a:avLst/>
          </a:prstGeom>
        </p:spPr>
        <p:txBody>
          <a:bodyPr>
            <a:noAutofit/>
          </a:bodyPr>
          <a:lstStyle>
            <a:lvl1pPr marL="0" indent="0">
              <a:lnSpc>
                <a:spcPct val="90000"/>
              </a:lnSpc>
              <a:buNone/>
              <a:defRPr sz="4500" b="0" i="0" baseline="0">
                <a:solidFill>
                  <a:schemeClr val="bg2"/>
                </a:solidFill>
                <a:latin typeface="Uni Sans Regular"/>
                <a:cs typeface="Uni Sans Regular"/>
              </a:defRPr>
            </a:lvl1pPr>
            <a:lvl2pPr marL="1463040" indent="0">
              <a:buNone/>
              <a:defRPr b="0" i="0">
                <a:solidFill>
                  <a:srgbClr val="E8D3A2"/>
                </a:solidFill>
                <a:latin typeface="Encode Sans Normal Black"/>
                <a:cs typeface="Encode Sans Normal Black"/>
              </a:defRPr>
            </a:lvl2pPr>
            <a:lvl3pPr marL="2926080" indent="0">
              <a:buNone/>
              <a:defRPr b="0" i="0">
                <a:solidFill>
                  <a:srgbClr val="E8D3A2"/>
                </a:solidFill>
                <a:latin typeface="Encode Sans Normal Black"/>
                <a:cs typeface="Encode Sans Normal Black"/>
              </a:defRPr>
            </a:lvl3pPr>
            <a:lvl4pPr marL="4389120" indent="0">
              <a:buNone/>
              <a:defRPr b="0" i="0">
                <a:solidFill>
                  <a:srgbClr val="E8D3A2"/>
                </a:solidFill>
                <a:latin typeface="Encode Sans Normal Black"/>
                <a:cs typeface="Encode Sans Normal Black"/>
              </a:defRPr>
            </a:lvl4pPr>
            <a:lvl5pPr marL="5852160" indent="0">
              <a:buNone/>
              <a:defRPr b="0" i="0">
                <a:solidFill>
                  <a:srgbClr val="E8D3A2"/>
                </a:solidFill>
                <a:latin typeface="Encode Sans Normal Black"/>
                <a:cs typeface="Encode Sans Normal Black"/>
              </a:defRPr>
            </a:lvl5pPr>
          </a:lstStyle>
          <a:p>
            <a:pPr lvl="0"/>
            <a:r>
              <a:rPr lang="en-US" dirty="0"/>
              <a:t>SUB-HEADER HERE (UNI SANS LIGHT, 45 PT.)</a:t>
            </a:r>
          </a:p>
        </p:txBody>
      </p:sp>
      <p:sp>
        <p:nvSpPr>
          <p:cNvPr id="12" name="Text Placeholder 9">
            <a:extLst>
              <a:ext uri="{FF2B5EF4-FFF2-40B4-BE49-F238E27FC236}">
                <a16:creationId xmlns:a16="http://schemas.microsoft.com/office/drawing/2014/main" id="{0FA04504-1D8B-5A48-86D3-005524696919}"/>
              </a:ext>
            </a:extLst>
          </p:cNvPr>
          <p:cNvSpPr>
            <a:spLocks noGrp="1"/>
          </p:cNvSpPr>
          <p:nvPr>
            <p:ph type="body" sz="quarter" idx="15" hasCustomPrompt="1"/>
          </p:nvPr>
        </p:nvSpPr>
        <p:spPr>
          <a:xfrm>
            <a:off x="1121052" y="3955711"/>
            <a:ext cx="30223056" cy="850752"/>
          </a:xfrm>
          <a:prstGeom prst="rect">
            <a:avLst/>
          </a:prstGeom>
        </p:spPr>
        <p:txBody>
          <a:bodyPr/>
          <a:lstStyle>
            <a:lvl1pPr marL="0" indent="0">
              <a:buFont typeface="Lucida Grande"/>
              <a:buNone/>
              <a:defRPr sz="3800" b="1" i="0" baseline="0">
                <a:solidFill>
                  <a:schemeClr val="bg2"/>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Name Surname, Name Surname, Name Surname (Open Sans Bold, 38)</a:t>
            </a:r>
          </a:p>
        </p:txBody>
      </p:sp>
      <p:pic>
        <p:nvPicPr>
          <p:cNvPr id="33" name="Picture 32">
            <a:extLst>
              <a:ext uri="{FF2B5EF4-FFF2-40B4-BE49-F238E27FC236}">
                <a16:creationId xmlns:a16="http://schemas.microsoft.com/office/drawing/2014/main" id="{A6E84C7F-7142-394B-B4C0-821E3405A504}"/>
              </a:ext>
            </a:extLst>
          </p:cNvPr>
          <p:cNvPicPr>
            <a:picLocks noChangeAspect="1"/>
          </p:cNvPicPr>
          <p:nvPr userDrawn="1"/>
        </p:nvPicPr>
        <p:blipFill>
          <a:blip r:embed="rId3"/>
          <a:stretch>
            <a:fillRect/>
          </a:stretch>
        </p:blipFill>
        <p:spPr>
          <a:xfrm>
            <a:off x="25390499" y="20636300"/>
            <a:ext cx="6298809" cy="411480"/>
          </a:xfrm>
          <a:prstGeom prst="rect">
            <a:avLst/>
          </a:prstGeom>
        </p:spPr>
      </p:pic>
      <p:cxnSp>
        <p:nvCxnSpPr>
          <p:cNvPr id="22" name="Straight Connector 21">
            <a:extLst>
              <a:ext uri="{FF2B5EF4-FFF2-40B4-BE49-F238E27FC236}">
                <a16:creationId xmlns:a16="http://schemas.microsoft.com/office/drawing/2014/main" id="{8865F44C-1354-FA4C-B7C0-DCB5E8D8A7FA}"/>
              </a:ext>
            </a:extLst>
          </p:cNvPr>
          <p:cNvCxnSpPr>
            <a:cxnSpLocks/>
          </p:cNvCxnSpPr>
          <p:nvPr userDrawn="1"/>
        </p:nvCxnSpPr>
        <p:spPr>
          <a:xfrm>
            <a:off x="8655990" y="6438900"/>
            <a:ext cx="0" cy="12341469"/>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F9A7D37C-0F12-6043-A1A8-F4F86D08D1C8}"/>
              </a:ext>
            </a:extLst>
          </p:cNvPr>
          <p:cNvCxnSpPr>
            <a:cxnSpLocks/>
          </p:cNvCxnSpPr>
          <p:nvPr userDrawn="1"/>
        </p:nvCxnSpPr>
        <p:spPr>
          <a:xfrm>
            <a:off x="16459200" y="6438899"/>
            <a:ext cx="0" cy="12341469"/>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D3948488-2E19-EB45-A130-4D4D7FFD3F5E}"/>
              </a:ext>
            </a:extLst>
          </p:cNvPr>
          <p:cNvCxnSpPr>
            <a:cxnSpLocks/>
          </p:cNvCxnSpPr>
          <p:nvPr userDrawn="1"/>
        </p:nvCxnSpPr>
        <p:spPr>
          <a:xfrm>
            <a:off x="24262410" y="6438900"/>
            <a:ext cx="0" cy="12341469"/>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9" name="Text Placeholder 9">
            <a:extLst>
              <a:ext uri="{FF2B5EF4-FFF2-40B4-BE49-F238E27FC236}">
                <a16:creationId xmlns:a16="http://schemas.microsoft.com/office/drawing/2014/main" id="{DDFF5911-5CB6-D147-83A4-39B3B01BB0A5}"/>
              </a:ext>
            </a:extLst>
          </p:cNvPr>
          <p:cNvSpPr>
            <a:spLocks noGrp="1"/>
          </p:cNvSpPr>
          <p:nvPr>
            <p:ph type="body" sz="quarter" idx="16" hasCustomPrompt="1"/>
          </p:nvPr>
        </p:nvSpPr>
        <p:spPr>
          <a:xfrm>
            <a:off x="1143000" y="19350119"/>
            <a:ext cx="26890579" cy="657791"/>
          </a:xfrm>
          <a:prstGeom prst="rect">
            <a:avLst/>
          </a:prstGeom>
        </p:spPr>
        <p:txBody>
          <a:bodyPr anchor="b"/>
          <a:lstStyle>
            <a:lvl1pPr marL="0" indent="0">
              <a:buFont typeface="Lucida Grande"/>
              <a:buNone/>
              <a:defRPr sz="1400" b="1" i="0" baseline="0">
                <a:solidFill>
                  <a:schemeClr val="accent4">
                    <a:lumMod val="50000"/>
                  </a:schemeClr>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Acknowledgements: List your school, department, fellowship, host organization, mentors and/or others you wish to acknowledge here. </a:t>
            </a:r>
          </a:p>
        </p:txBody>
      </p:sp>
      <p:pic>
        <p:nvPicPr>
          <p:cNvPr id="13" name="Picture 12" descr="UW_W Logo_White.png">
            <a:extLst>
              <a:ext uri="{FF2B5EF4-FFF2-40B4-BE49-F238E27FC236}">
                <a16:creationId xmlns:a16="http://schemas.microsoft.com/office/drawing/2014/main" id="{01CAB337-5029-3A4E-A42C-75847ADEC98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831032" y="1087874"/>
            <a:ext cx="2944368" cy="1984248"/>
          </a:xfrm>
          <a:prstGeom prst="rect">
            <a:avLst/>
          </a:prstGeom>
        </p:spPr>
      </p:pic>
      <p:pic>
        <p:nvPicPr>
          <p:cNvPr id="16" name="Picture 15">
            <a:extLst>
              <a:ext uri="{FF2B5EF4-FFF2-40B4-BE49-F238E27FC236}">
                <a16:creationId xmlns:a16="http://schemas.microsoft.com/office/drawing/2014/main" id="{80CB3EC7-2005-9342-85B3-A8E4C50532F4}"/>
              </a:ext>
            </a:extLst>
          </p:cNvPr>
          <p:cNvPicPr>
            <a:picLocks noChangeAspect="1"/>
          </p:cNvPicPr>
          <p:nvPr userDrawn="1"/>
        </p:nvPicPr>
        <p:blipFill>
          <a:blip r:embed="rId5"/>
          <a:stretch>
            <a:fillRect/>
          </a:stretch>
        </p:blipFill>
        <p:spPr>
          <a:xfrm>
            <a:off x="1561921" y="20630606"/>
            <a:ext cx="6862707" cy="335048"/>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8DDD72EE-80F2-99A7-FE8A-A8B5DCBBC11B}"/>
              </a:ext>
            </a:extLst>
          </p:cNvPr>
          <p:cNvPicPr>
            <a:picLocks noChangeAspect="1"/>
          </p:cNvPicPr>
          <p:nvPr userDrawn="1"/>
        </p:nvPicPr>
        <p:blipFill>
          <a:blip r:embed="rId6"/>
          <a:stretch>
            <a:fillRect/>
          </a:stretch>
        </p:blipFill>
        <p:spPr>
          <a:xfrm>
            <a:off x="9097915" y="20334038"/>
            <a:ext cx="4351380" cy="985304"/>
          </a:xfrm>
          <a:prstGeom prst="rect">
            <a:avLst/>
          </a:prstGeom>
        </p:spPr>
      </p:pic>
    </p:spTree>
    <p:extLst>
      <p:ext uri="{BB962C8B-B14F-4D97-AF65-F5344CB8AC3E}">
        <p14:creationId xmlns:p14="http://schemas.microsoft.com/office/powerpoint/2010/main" val="500608628"/>
      </p:ext>
    </p:extLst>
  </p:cSld>
  <p:clrMapOvr>
    <a:masterClrMapping/>
  </p:clrMapOvr>
  <p:extLst>
    <p:ext uri="{DCECCB84-F9BA-43D5-87BE-67443E8EF086}">
      <p15:sldGuideLst xmlns:p15="http://schemas.microsoft.com/office/powerpoint/2012/main">
        <p15:guide id="1" orient="horz" pos="4032" userDrawn="1">
          <p15:clr>
            <a:srgbClr val="FBAE40"/>
          </p15:clr>
        </p15:guide>
        <p15:guide id="2" pos="10368">
          <p15:clr>
            <a:srgbClr val="FBAE40"/>
          </p15:clr>
        </p15:guide>
        <p15:guide id="3" pos="720" userDrawn="1">
          <p15:clr>
            <a:srgbClr val="FBAE40"/>
          </p15:clr>
        </p15:guide>
        <p15:guide id="4" pos="5448">
          <p15:clr>
            <a:srgbClr val="FBAE40"/>
          </p15:clr>
        </p15:guide>
        <p15:guide id="5" pos="20016" userDrawn="1">
          <p15:clr>
            <a:srgbClr val="FBAE40"/>
          </p15:clr>
        </p15:guide>
        <p15:guide id="6" pos="15288">
          <p15:clr>
            <a:srgbClr val="FBAE40"/>
          </p15:clr>
        </p15:guide>
        <p15:guide id="7" orient="horz" pos="672" userDrawn="1">
          <p15:clr>
            <a:srgbClr val="FBAE40"/>
          </p15:clr>
        </p15:guide>
        <p15:guide id="8" orient="horz" pos="13224" userDrawn="1">
          <p15:clr>
            <a:srgbClr val="FBAE40"/>
          </p15:clr>
        </p15:guide>
        <p15:guide id="9" orient="horz" pos="1190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Title, Name, 4-Colum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43995F-E573-404D-8E34-88C5EA46B159}"/>
              </a:ext>
            </a:extLst>
          </p:cNvPr>
          <p:cNvSpPr/>
          <p:nvPr userDrawn="1"/>
        </p:nvSpPr>
        <p:spPr>
          <a:xfrm>
            <a:off x="0" y="1"/>
            <a:ext cx="32918400" cy="480646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277FBB6-6DB5-3F49-9476-F20575D5223A}"/>
              </a:ext>
            </a:extLst>
          </p:cNvPr>
          <p:cNvPicPr>
            <a:picLocks noChangeAspect="1"/>
          </p:cNvPicPr>
          <p:nvPr userDrawn="1"/>
        </p:nvPicPr>
        <p:blipFill>
          <a:blip r:embed="rId2"/>
          <a:stretch>
            <a:fillRect/>
          </a:stretch>
        </p:blipFill>
        <p:spPr>
          <a:xfrm>
            <a:off x="20170521" y="460461"/>
            <a:ext cx="8754009" cy="4111542"/>
          </a:xfrm>
          <a:prstGeom prst="rect">
            <a:avLst/>
          </a:prstGeom>
        </p:spPr>
      </p:pic>
      <p:cxnSp>
        <p:nvCxnSpPr>
          <p:cNvPr id="22" name="Straight Connector 21">
            <a:extLst>
              <a:ext uri="{FF2B5EF4-FFF2-40B4-BE49-F238E27FC236}">
                <a16:creationId xmlns:a16="http://schemas.microsoft.com/office/drawing/2014/main" id="{8865F44C-1354-FA4C-B7C0-DCB5E8D8A7FA}"/>
              </a:ext>
            </a:extLst>
          </p:cNvPr>
          <p:cNvCxnSpPr>
            <a:cxnSpLocks/>
          </p:cNvCxnSpPr>
          <p:nvPr userDrawn="1"/>
        </p:nvCxnSpPr>
        <p:spPr>
          <a:xfrm>
            <a:off x="8655990" y="6154023"/>
            <a:ext cx="0" cy="12626346"/>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F9A7D37C-0F12-6043-A1A8-F4F86D08D1C8}"/>
              </a:ext>
            </a:extLst>
          </p:cNvPr>
          <p:cNvCxnSpPr>
            <a:cxnSpLocks/>
          </p:cNvCxnSpPr>
          <p:nvPr userDrawn="1"/>
        </p:nvCxnSpPr>
        <p:spPr>
          <a:xfrm>
            <a:off x="16459200" y="6154023"/>
            <a:ext cx="0" cy="12626345"/>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D3948488-2E19-EB45-A130-4D4D7FFD3F5E}"/>
              </a:ext>
            </a:extLst>
          </p:cNvPr>
          <p:cNvCxnSpPr>
            <a:cxnSpLocks/>
          </p:cNvCxnSpPr>
          <p:nvPr userDrawn="1"/>
        </p:nvCxnSpPr>
        <p:spPr>
          <a:xfrm>
            <a:off x="24262410" y="6154023"/>
            <a:ext cx="0" cy="12626346"/>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9" name="Text Placeholder 9">
            <a:extLst>
              <a:ext uri="{FF2B5EF4-FFF2-40B4-BE49-F238E27FC236}">
                <a16:creationId xmlns:a16="http://schemas.microsoft.com/office/drawing/2014/main" id="{DDFF5911-5CB6-D147-83A4-39B3B01BB0A5}"/>
              </a:ext>
            </a:extLst>
          </p:cNvPr>
          <p:cNvSpPr>
            <a:spLocks noGrp="1"/>
          </p:cNvSpPr>
          <p:nvPr>
            <p:ph type="body" sz="quarter" idx="16" hasCustomPrompt="1"/>
          </p:nvPr>
        </p:nvSpPr>
        <p:spPr>
          <a:xfrm>
            <a:off x="1143000" y="19350119"/>
            <a:ext cx="26890579" cy="657791"/>
          </a:xfrm>
          <a:prstGeom prst="rect">
            <a:avLst/>
          </a:prstGeom>
        </p:spPr>
        <p:txBody>
          <a:bodyPr anchor="b"/>
          <a:lstStyle>
            <a:lvl1pPr marL="0" indent="0">
              <a:buFont typeface="Lucida Grande"/>
              <a:buNone/>
              <a:defRPr sz="1400" b="1" i="0" baseline="0">
                <a:solidFill>
                  <a:schemeClr val="accent4">
                    <a:lumMod val="50000"/>
                  </a:schemeClr>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Acknowledgements: List your school, department, fellowship, host organization, mentors and/or others you wish to acknowledge here. </a:t>
            </a:r>
          </a:p>
        </p:txBody>
      </p:sp>
      <p:pic>
        <p:nvPicPr>
          <p:cNvPr id="13" name="Picture 12" descr="UW_W Logo_White.png">
            <a:extLst>
              <a:ext uri="{FF2B5EF4-FFF2-40B4-BE49-F238E27FC236}">
                <a16:creationId xmlns:a16="http://schemas.microsoft.com/office/drawing/2014/main" id="{01CAB337-5029-3A4E-A42C-75847ADEC9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831032" y="1087874"/>
            <a:ext cx="2944368" cy="1984248"/>
          </a:xfrm>
          <a:prstGeom prst="rect">
            <a:avLst/>
          </a:prstGeom>
        </p:spPr>
      </p:pic>
      <p:sp>
        <p:nvSpPr>
          <p:cNvPr id="15" name="Title 2">
            <a:extLst>
              <a:ext uri="{FF2B5EF4-FFF2-40B4-BE49-F238E27FC236}">
                <a16:creationId xmlns:a16="http://schemas.microsoft.com/office/drawing/2014/main" id="{605110A8-BAF9-6E4F-A46E-221BC71B2AEE}"/>
              </a:ext>
            </a:extLst>
          </p:cNvPr>
          <p:cNvSpPr>
            <a:spLocks noGrp="1"/>
          </p:cNvSpPr>
          <p:nvPr>
            <p:ph type="title" hasCustomPrompt="1"/>
          </p:nvPr>
        </p:nvSpPr>
        <p:spPr>
          <a:xfrm>
            <a:off x="1097605" y="543453"/>
            <a:ext cx="30223057" cy="2684752"/>
          </a:xfrm>
          <a:prstGeom prst="rect">
            <a:avLst/>
          </a:prstGeom>
        </p:spPr>
        <p:txBody>
          <a:bodyPr anchor="b"/>
          <a:lstStyle>
            <a:lvl1pPr algn="l">
              <a:lnSpc>
                <a:spcPts val="9000"/>
              </a:lnSpc>
              <a:defRPr sz="8000" b="1" i="0">
                <a:solidFill>
                  <a:schemeClr val="bg2"/>
                </a:solidFill>
                <a:latin typeface="Encode Sans Normal Black" charset="0"/>
                <a:ea typeface="Encode Sans Normal Black" charset="0"/>
                <a:cs typeface="Encode Sans Normal Black" charset="0"/>
              </a:defRPr>
            </a:lvl1pPr>
          </a:lstStyle>
          <a:p>
            <a:pPr lvl="0"/>
            <a:r>
              <a:rPr lang="en-US" dirty="0"/>
              <a:t>TITLE HERE: ENCODE NORMAL </a:t>
            </a:r>
            <a:br>
              <a:rPr lang="en-US" dirty="0"/>
            </a:br>
            <a:r>
              <a:rPr lang="en-US" dirty="0"/>
              <a:t>BLACK, 80 PT. </a:t>
            </a:r>
          </a:p>
        </p:txBody>
      </p:sp>
      <p:sp>
        <p:nvSpPr>
          <p:cNvPr id="16" name="Text Placeholder 9">
            <a:extLst>
              <a:ext uri="{FF2B5EF4-FFF2-40B4-BE49-F238E27FC236}">
                <a16:creationId xmlns:a16="http://schemas.microsoft.com/office/drawing/2014/main" id="{8C6600B6-CAD3-2840-A3DA-0C33B5063B18}"/>
              </a:ext>
            </a:extLst>
          </p:cNvPr>
          <p:cNvSpPr>
            <a:spLocks noGrp="1"/>
          </p:cNvSpPr>
          <p:nvPr>
            <p:ph type="body" sz="quarter" idx="15" hasCustomPrompt="1"/>
          </p:nvPr>
        </p:nvSpPr>
        <p:spPr>
          <a:xfrm>
            <a:off x="1103050" y="3533677"/>
            <a:ext cx="30217611" cy="1038325"/>
          </a:xfrm>
          <a:prstGeom prst="rect">
            <a:avLst/>
          </a:prstGeom>
        </p:spPr>
        <p:txBody>
          <a:bodyPr/>
          <a:lstStyle>
            <a:lvl1pPr marL="0" indent="0">
              <a:buFont typeface="Lucida Grande"/>
              <a:buNone/>
              <a:defRPr sz="4200" b="1" i="0" baseline="0">
                <a:solidFill>
                  <a:schemeClr val="bg2"/>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Name Surname, Name Surname, Name Surname (Open Sans Bold, 42)</a:t>
            </a:r>
          </a:p>
        </p:txBody>
      </p:sp>
      <p:pic>
        <p:nvPicPr>
          <p:cNvPr id="18" name="Picture 17">
            <a:extLst>
              <a:ext uri="{FF2B5EF4-FFF2-40B4-BE49-F238E27FC236}">
                <a16:creationId xmlns:a16="http://schemas.microsoft.com/office/drawing/2014/main" id="{DB7E17DB-152F-7F42-A975-3E5A956C6597}"/>
              </a:ext>
            </a:extLst>
          </p:cNvPr>
          <p:cNvPicPr>
            <a:picLocks noChangeAspect="1"/>
          </p:cNvPicPr>
          <p:nvPr userDrawn="1"/>
        </p:nvPicPr>
        <p:blipFill>
          <a:blip r:embed="rId4"/>
          <a:stretch>
            <a:fillRect/>
          </a:stretch>
        </p:blipFill>
        <p:spPr>
          <a:xfrm>
            <a:off x="25390499" y="20636300"/>
            <a:ext cx="6298809" cy="411480"/>
          </a:xfrm>
          <a:prstGeom prst="rect">
            <a:avLst/>
          </a:prstGeom>
        </p:spPr>
      </p:pic>
      <p:pic>
        <p:nvPicPr>
          <p:cNvPr id="19" name="Picture 18">
            <a:extLst>
              <a:ext uri="{FF2B5EF4-FFF2-40B4-BE49-F238E27FC236}">
                <a16:creationId xmlns:a16="http://schemas.microsoft.com/office/drawing/2014/main" id="{0A2B2B6B-BA9A-0A4A-860A-1F2407D498A2}"/>
              </a:ext>
            </a:extLst>
          </p:cNvPr>
          <p:cNvPicPr>
            <a:picLocks noChangeAspect="1"/>
          </p:cNvPicPr>
          <p:nvPr userDrawn="1"/>
        </p:nvPicPr>
        <p:blipFill>
          <a:blip r:embed="rId5"/>
          <a:stretch>
            <a:fillRect/>
          </a:stretch>
        </p:blipFill>
        <p:spPr>
          <a:xfrm>
            <a:off x="1561921" y="20630606"/>
            <a:ext cx="6862707" cy="335048"/>
          </a:xfrm>
          <a:prstGeom prst="rect">
            <a:avLst/>
          </a:prstGeom>
        </p:spPr>
      </p:pic>
      <p:pic>
        <p:nvPicPr>
          <p:cNvPr id="3" name="Picture 2" descr="A blue text on a black background&#10;&#10;Description automatically generated">
            <a:extLst>
              <a:ext uri="{FF2B5EF4-FFF2-40B4-BE49-F238E27FC236}">
                <a16:creationId xmlns:a16="http://schemas.microsoft.com/office/drawing/2014/main" id="{FE9043ED-6B94-C03C-3EB2-112D9A0E2976}"/>
              </a:ext>
            </a:extLst>
          </p:cNvPr>
          <p:cNvPicPr>
            <a:picLocks noChangeAspect="1"/>
          </p:cNvPicPr>
          <p:nvPr userDrawn="1"/>
        </p:nvPicPr>
        <p:blipFill>
          <a:blip r:embed="rId6"/>
          <a:stretch>
            <a:fillRect/>
          </a:stretch>
        </p:blipFill>
        <p:spPr>
          <a:xfrm>
            <a:off x="9097915" y="20334038"/>
            <a:ext cx="4351380" cy="985304"/>
          </a:xfrm>
          <a:prstGeom prst="rect">
            <a:avLst/>
          </a:prstGeom>
        </p:spPr>
      </p:pic>
    </p:spTree>
    <p:extLst>
      <p:ext uri="{BB962C8B-B14F-4D97-AF65-F5344CB8AC3E}">
        <p14:creationId xmlns:p14="http://schemas.microsoft.com/office/powerpoint/2010/main" val="3782655682"/>
      </p:ext>
    </p:extLst>
  </p:cSld>
  <p:clrMapOvr>
    <a:masterClrMapping/>
  </p:clrMapOvr>
  <p:extLst>
    <p:ext uri="{DCECCB84-F9BA-43D5-87BE-67443E8EF086}">
      <p15:sldGuideLst xmlns:p15="http://schemas.microsoft.com/office/powerpoint/2012/main">
        <p15:guide id="1" orient="horz" pos="3840" userDrawn="1">
          <p15:clr>
            <a:srgbClr val="FBAE40"/>
          </p15:clr>
        </p15:guide>
        <p15:guide id="2" pos="10368">
          <p15:clr>
            <a:srgbClr val="FBAE40"/>
          </p15:clr>
        </p15:guide>
        <p15:guide id="3" pos="720">
          <p15:clr>
            <a:srgbClr val="FBAE40"/>
          </p15:clr>
        </p15:guide>
        <p15:guide id="4" pos="5448">
          <p15:clr>
            <a:srgbClr val="FBAE40"/>
          </p15:clr>
        </p15:guide>
        <p15:guide id="5" pos="20016">
          <p15:clr>
            <a:srgbClr val="FBAE40"/>
          </p15:clr>
        </p15:guide>
        <p15:guide id="6" pos="15288">
          <p15:clr>
            <a:srgbClr val="FBAE40"/>
          </p15:clr>
        </p15:guide>
        <p15:guide id="7" orient="horz" pos="672">
          <p15:clr>
            <a:srgbClr val="FBAE40"/>
          </p15:clr>
        </p15:guide>
        <p15:guide id="8" orient="horz" pos="13224">
          <p15:clr>
            <a:srgbClr val="FBAE40"/>
          </p15:clr>
        </p15:guide>
        <p15:guide id="9" orient="horz" pos="1190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ub-Title, Name, 2-Colum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43995F-E573-404D-8E34-88C5EA46B159}"/>
              </a:ext>
            </a:extLst>
          </p:cNvPr>
          <p:cNvSpPr/>
          <p:nvPr userDrawn="1"/>
        </p:nvSpPr>
        <p:spPr>
          <a:xfrm>
            <a:off x="0" y="1"/>
            <a:ext cx="32918400" cy="508111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277FBB6-6DB5-3F49-9476-F20575D5223A}"/>
              </a:ext>
            </a:extLst>
          </p:cNvPr>
          <p:cNvPicPr>
            <a:picLocks noChangeAspect="1"/>
          </p:cNvPicPr>
          <p:nvPr userDrawn="1"/>
        </p:nvPicPr>
        <p:blipFill>
          <a:blip r:embed="rId2"/>
          <a:stretch>
            <a:fillRect/>
          </a:stretch>
        </p:blipFill>
        <p:spPr>
          <a:xfrm>
            <a:off x="19671323" y="460460"/>
            <a:ext cx="9253207" cy="4346003"/>
          </a:xfrm>
          <a:prstGeom prst="rect">
            <a:avLst/>
          </a:prstGeom>
        </p:spPr>
      </p:pic>
      <p:sp>
        <p:nvSpPr>
          <p:cNvPr id="3" name="Title 2"/>
          <p:cNvSpPr>
            <a:spLocks noGrp="1"/>
          </p:cNvSpPr>
          <p:nvPr>
            <p:ph type="title" hasCustomPrompt="1"/>
          </p:nvPr>
        </p:nvSpPr>
        <p:spPr>
          <a:xfrm>
            <a:off x="1121051" y="626259"/>
            <a:ext cx="30223057" cy="2390931"/>
          </a:xfrm>
          <a:prstGeom prst="rect">
            <a:avLst/>
          </a:prstGeom>
        </p:spPr>
        <p:txBody>
          <a:bodyPr anchor="b"/>
          <a:lstStyle>
            <a:lvl1pPr algn="l">
              <a:lnSpc>
                <a:spcPts val="8000"/>
              </a:lnSpc>
              <a:defRPr sz="7000" b="1" i="0">
                <a:solidFill>
                  <a:schemeClr val="bg2"/>
                </a:solidFill>
                <a:latin typeface="Encode Sans Normal Black" charset="0"/>
                <a:ea typeface="Encode Sans Normal Black" charset="0"/>
                <a:cs typeface="Encode Sans Normal Black" charset="0"/>
              </a:defRPr>
            </a:lvl1pPr>
          </a:lstStyle>
          <a:p>
            <a:pPr lvl="0"/>
            <a:r>
              <a:rPr lang="en-US" dirty="0"/>
              <a:t>TITLE HERE: ENCODE NORMAL </a:t>
            </a:r>
            <a:br>
              <a:rPr lang="en-US" dirty="0"/>
            </a:br>
            <a:r>
              <a:rPr lang="en-US" dirty="0"/>
              <a:t>BLACK, 70 PT. </a:t>
            </a:r>
          </a:p>
        </p:txBody>
      </p:sp>
      <p:sp>
        <p:nvSpPr>
          <p:cNvPr id="11" name="Text Placeholder 5">
            <a:extLst>
              <a:ext uri="{FF2B5EF4-FFF2-40B4-BE49-F238E27FC236}">
                <a16:creationId xmlns:a16="http://schemas.microsoft.com/office/drawing/2014/main" id="{03757DB2-B3C0-AB43-9EFF-9E25D7E15ACA}"/>
              </a:ext>
            </a:extLst>
          </p:cNvPr>
          <p:cNvSpPr>
            <a:spLocks noGrp="1"/>
          </p:cNvSpPr>
          <p:nvPr>
            <p:ph type="body" sz="quarter" idx="12" hasCustomPrompt="1"/>
          </p:nvPr>
        </p:nvSpPr>
        <p:spPr>
          <a:xfrm>
            <a:off x="1121051" y="3127054"/>
            <a:ext cx="30223057" cy="758683"/>
          </a:xfrm>
          <a:prstGeom prst="rect">
            <a:avLst/>
          </a:prstGeom>
        </p:spPr>
        <p:txBody>
          <a:bodyPr>
            <a:noAutofit/>
          </a:bodyPr>
          <a:lstStyle>
            <a:lvl1pPr marL="0" indent="0">
              <a:lnSpc>
                <a:spcPct val="90000"/>
              </a:lnSpc>
              <a:buNone/>
              <a:defRPr sz="4500" b="0" i="0" baseline="0">
                <a:solidFill>
                  <a:schemeClr val="bg2"/>
                </a:solidFill>
                <a:latin typeface="Uni Sans Regular"/>
                <a:cs typeface="Uni Sans Regular"/>
              </a:defRPr>
            </a:lvl1pPr>
            <a:lvl2pPr marL="1463040" indent="0">
              <a:buNone/>
              <a:defRPr b="0" i="0">
                <a:solidFill>
                  <a:srgbClr val="E8D3A2"/>
                </a:solidFill>
                <a:latin typeface="Encode Sans Normal Black"/>
                <a:cs typeface="Encode Sans Normal Black"/>
              </a:defRPr>
            </a:lvl2pPr>
            <a:lvl3pPr marL="2926080" indent="0">
              <a:buNone/>
              <a:defRPr b="0" i="0">
                <a:solidFill>
                  <a:srgbClr val="E8D3A2"/>
                </a:solidFill>
                <a:latin typeface="Encode Sans Normal Black"/>
                <a:cs typeface="Encode Sans Normal Black"/>
              </a:defRPr>
            </a:lvl3pPr>
            <a:lvl4pPr marL="4389120" indent="0">
              <a:buNone/>
              <a:defRPr b="0" i="0">
                <a:solidFill>
                  <a:srgbClr val="E8D3A2"/>
                </a:solidFill>
                <a:latin typeface="Encode Sans Normal Black"/>
                <a:cs typeface="Encode Sans Normal Black"/>
              </a:defRPr>
            </a:lvl4pPr>
            <a:lvl5pPr marL="5852160" indent="0">
              <a:buNone/>
              <a:defRPr b="0" i="0">
                <a:solidFill>
                  <a:srgbClr val="E8D3A2"/>
                </a:solidFill>
                <a:latin typeface="Encode Sans Normal Black"/>
                <a:cs typeface="Encode Sans Normal Black"/>
              </a:defRPr>
            </a:lvl5pPr>
          </a:lstStyle>
          <a:p>
            <a:pPr lvl="0"/>
            <a:r>
              <a:rPr lang="en-US" dirty="0"/>
              <a:t>SUB-HEADER HERE (UNI SANS LIGHT, 45 PT.)</a:t>
            </a:r>
          </a:p>
        </p:txBody>
      </p:sp>
      <p:sp>
        <p:nvSpPr>
          <p:cNvPr id="12" name="Text Placeholder 9">
            <a:extLst>
              <a:ext uri="{FF2B5EF4-FFF2-40B4-BE49-F238E27FC236}">
                <a16:creationId xmlns:a16="http://schemas.microsoft.com/office/drawing/2014/main" id="{0FA04504-1D8B-5A48-86D3-005524696919}"/>
              </a:ext>
            </a:extLst>
          </p:cNvPr>
          <p:cNvSpPr>
            <a:spLocks noGrp="1"/>
          </p:cNvSpPr>
          <p:nvPr>
            <p:ph type="body" sz="quarter" idx="15" hasCustomPrompt="1"/>
          </p:nvPr>
        </p:nvSpPr>
        <p:spPr>
          <a:xfrm>
            <a:off x="1121052" y="3955711"/>
            <a:ext cx="30223056" cy="850752"/>
          </a:xfrm>
          <a:prstGeom prst="rect">
            <a:avLst/>
          </a:prstGeom>
        </p:spPr>
        <p:txBody>
          <a:bodyPr/>
          <a:lstStyle>
            <a:lvl1pPr marL="0" indent="0">
              <a:buFont typeface="Lucida Grande"/>
              <a:buNone/>
              <a:defRPr sz="3800" b="1" i="0" baseline="0">
                <a:solidFill>
                  <a:schemeClr val="bg2"/>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Name Surname, Name Surname, Name Surname (Open Sans Bold, 38)</a:t>
            </a:r>
          </a:p>
        </p:txBody>
      </p:sp>
      <p:cxnSp>
        <p:nvCxnSpPr>
          <p:cNvPr id="23" name="Straight Connector 22">
            <a:extLst>
              <a:ext uri="{FF2B5EF4-FFF2-40B4-BE49-F238E27FC236}">
                <a16:creationId xmlns:a16="http://schemas.microsoft.com/office/drawing/2014/main" id="{F9A7D37C-0F12-6043-A1A8-F4F86D08D1C8}"/>
              </a:ext>
            </a:extLst>
          </p:cNvPr>
          <p:cNvCxnSpPr>
            <a:cxnSpLocks/>
          </p:cNvCxnSpPr>
          <p:nvPr userDrawn="1"/>
        </p:nvCxnSpPr>
        <p:spPr>
          <a:xfrm>
            <a:off x="16459200" y="6438899"/>
            <a:ext cx="0" cy="12341469"/>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9" name="Text Placeholder 9">
            <a:extLst>
              <a:ext uri="{FF2B5EF4-FFF2-40B4-BE49-F238E27FC236}">
                <a16:creationId xmlns:a16="http://schemas.microsoft.com/office/drawing/2014/main" id="{DDFF5911-5CB6-D147-83A4-39B3B01BB0A5}"/>
              </a:ext>
            </a:extLst>
          </p:cNvPr>
          <p:cNvSpPr>
            <a:spLocks noGrp="1"/>
          </p:cNvSpPr>
          <p:nvPr>
            <p:ph type="body" sz="quarter" idx="16" hasCustomPrompt="1"/>
          </p:nvPr>
        </p:nvSpPr>
        <p:spPr>
          <a:xfrm>
            <a:off x="1143000" y="19350119"/>
            <a:ext cx="26890579" cy="657791"/>
          </a:xfrm>
          <a:prstGeom prst="rect">
            <a:avLst/>
          </a:prstGeom>
        </p:spPr>
        <p:txBody>
          <a:bodyPr anchor="b"/>
          <a:lstStyle>
            <a:lvl1pPr marL="0" indent="0">
              <a:buFont typeface="Lucida Grande"/>
              <a:buNone/>
              <a:defRPr sz="1400" b="1" i="0" baseline="0">
                <a:solidFill>
                  <a:schemeClr val="accent4">
                    <a:lumMod val="50000"/>
                  </a:schemeClr>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Acknowledgements: List your school, department, fellowship, host organization, mentors and/or others you wish to acknowledge here. </a:t>
            </a:r>
          </a:p>
        </p:txBody>
      </p:sp>
      <p:pic>
        <p:nvPicPr>
          <p:cNvPr id="13" name="Picture 12" descr="UW_W Logo_White.png">
            <a:extLst>
              <a:ext uri="{FF2B5EF4-FFF2-40B4-BE49-F238E27FC236}">
                <a16:creationId xmlns:a16="http://schemas.microsoft.com/office/drawing/2014/main" id="{01CAB337-5029-3A4E-A42C-75847ADEC9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831032" y="1087874"/>
            <a:ext cx="2944368" cy="1984248"/>
          </a:xfrm>
          <a:prstGeom prst="rect">
            <a:avLst/>
          </a:prstGeom>
        </p:spPr>
      </p:pic>
      <p:pic>
        <p:nvPicPr>
          <p:cNvPr id="15" name="Picture 14">
            <a:extLst>
              <a:ext uri="{FF2B5EF4-FFF2-40B4-BE49-F238E27FC236}">
                <a16:creationId xmlns:a16="http://schemas.microsoft.com/office/drawing/2014/main" id="{672BFA76-1122-8B43-BF89-5E703A28BE5C}"/>
              </a:ext>
            </a:extLst>
          </p:cNvPr>
          <p:cNvPicPr>
            <a:picLocks noChangeAspect="1"/>
          </p:cNvPicPr>
          <p:nvPr userDrawn="1"/>
        </p:nvPicPr>
        <p:blipFill>
          <a:blip r:embed="rId4"/>
          <a:stretch>
            <a:fillRect/>
          </a:stretch>
        </p:blipFill>
        <p:spPr>
          <a:xfrm>
            <a:off x="25390499" y="20636300"/>
            <a:ext cx="6298809" cy="411480"/>
          </a:xfrm>
          <a:prstGeom prst="rect">
            <a:avLst/>
          </a:prstGeom>
        </p:spPr>
      </p:pic>
      <p:pic>
        <p:nvPicPr>
          <p:cNvPr id="16" name="Picture 15">
            <a:extLst>
              <a:ext uri="{FF2B5EF4-FFF2-40B4-BE49-F238E27FC236}">
                <a16:creationId xmlns:a16="http://schemas.microsoft.com/office/drawing/2014/main" id="{D49527B8-108C-6940-8D71-22453ABDAACA}"/>
              </a:ext>
            </a:extLst>
          </p:cNvPr>
          <p:cNvPicPr>
            <a:picLocks noChangeAspect="1"/>
          </p:cNvPicPr>
          <p:nvPr userDrawn="1"/>
        </p:nvPicPr>
        <p:blipFill>
          <a:blip r:embed="rId5"/>
          <a:stretch>
            <a:fillRect/>
          </a:stretch>
        </p:blipFill>
        <p:spPr>
          <a:xfrm>
            <a:off x="1561921" y="20630606"/>
            <a:ext cx="6862707" cy="335048"/>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716181FE-520F-D4EF-BA92-556A24EB2BF3}"/>
              </a:ext>
            </a:extLst>
          </p:cNvPr>
          <p:cNvPicPr>
            <a:picLocks noChangeAspect="1"/>
          </p:cNvPicPr>
          <p:nvPr userDrawn="1"/>
        </p:nvPicPr>
        <p:blipFill>
          <a:blip r:embed="rId6"/>
          <a:stretch>
            <a:fillRect/>
          </a:stretch>
        </p:blipFill>
        <p:spPr>
          <a:xfrm>
            <a:off x="9097915" y="20334038"/>
            <a:ext cx="4351380" cy="985304"/>
          </a:xfrm>
          <a:prstGeom prst="rect">
            <a:avLst/>
          </a:prstGeom>
        </p:spPr>
      </p:pic>
    </p:spTree>
    <p:extLst>
      <p:ext uri="{BB962C8B-B14F-4D97-AF65-F5344CB8AC3E}">
        <p14:creationId xmlns:p14="http://schemas.microsoft.com/office/powerpoint/2010/main" val="4142477048"/>
      </p:ext>
    </p:extLst>
  </p:cSld>
  <p:clrMapOvr>
    <a:masterClrMapping/>
  </p:clrMapOvr>
  <p:extLst>
    <p:ext uri="{DCECCB84-F9BA-43D5-87BE-67443E8EF086}">
      <p15:sldGuideLst xmlns:p15="http://schemas.microsoft.com/office/powerpoint/2012/main">
        <p15:guide id="1" orient="horz" pos="11904" userDrawn="1">
          <p15:clr>
            <a:srgbClr val="FBAE40"/>
          </p15:clr>
        </p15:guide>
        <p15:guide id="2" pos="10368">
          <p15:clr>
            <a:srgbClr val="FBAE40"/>
          </p15:clr>
        </p15:guide>
        <p15:guide id="3" pos="720">
          <p15:clr>
            <a:srgbClr val="FBAE40"/>
          </p15:clr>
        </p15:guide>
        <p15:guide id="4" pos="5448">
          <p15:clr>
            <a:srgbClr val="FBAE40"/>
          </p15:clr>
        </p15:guide>
        <p15:guide id="5" pos="20016">
          <p15:clr>
            <a:srgbClr val="FBAE40"/>
          </p15:clr>
        </p15:guide>
        <p15:guide id="6" pos="15288">
          <p15:clr>
            <a:srgbClr val="FBAE40"/>
          </p15:clr>
        </p15:guide>
        <p15:guide id="7" orient="horz" pos="672">
          <p15:clr>
            <a:srgbClr val="FBAE40"/>
          </p15:clr>
        </p15:guide>
        <p15:guide id="8" orient="horz" pos="13224">
          <p15:clr>
            <a:srgbClr val="FBAE40"/>
          </p15:clr>
        </p15:guide>
        <p15:guide id="9" orient="horz" pos="403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Name, 2-Colum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43995F-E573-404D-8E34-88C5EA46B159}"/>
              </a:ext>
            </a:extLst>
          </p:cNvPr>
          <p:cNvSpPr/>
          <p:nvPr userDrawn="1"/>
        </p:nvSpPr>
        <p:spPr>
          <a:xfrm>
            <a:off x="0" y="1"/>
            <a:ext cx="32918400" cy="480646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277FBB6-6DB5-3F49-9476-F20575D5223A}"/>
              </a:ext>
            </a:extLst>
          </p:cNvPr>
          <p:cNvPicPr>
            <a:picLocks noChangeAspect="1"/>
          </p:cNvPicPr>
          <p:nvPr userDrawn="1"/>
        </p:nvPicPr>
        <p:blipFill>
          <a:blip r:embed="rId2"/>
          <a:stretch>
            <a:fillRect/>
          </a:stretch>
        </p:blipFill>
        <p:spPr>
          <a:xfrm>
            <a:off x="20170521" y="460461"/>
            <a:ext cx="8754009" cy="4111542"/>
          </a:xfrm>
          <a:prstGeom prst="rect">
            <a:avLst/>
          </a:prstGeom>
        </p:spPr>
      </p:pic>
      <p:sp>
        <p:nvSpPr>
          <p:cNvPr id="29" name="Text Placeholder 9">
            <a:extLst>
              <a:ext uri="{FF2B5EF4-FFF2-40B4-BE49-F238E27FC236}">
                <a16:creationId xmlns:a16="http://schemas.microsoft.com/office/drawing/2014/main" id="{DDFF5911-5CB6-D147-83A4-39B3B01BB0A5}"/>
              </a:ext>
            </a:extLst>
          </p:cNvPr>
          <p:cNvSpPr>
            <a:spLocks noGrp="1"/>
          </p:cNvSpPr>
          <p:nvPr>
            <p:ph type="body" sz="quarter" idx="16" hasCustomPrompt="1"/>
          </p:nvPr>
        </p:nvSpPr>
        <p:spPr>
          <a:xfrm>
            <a:off x="1143000" y="19350119"/>
            <a:ext cx="26890579" cy="657791"/>
          </a:xfrm>
          <a:prstGeom prst="rect">
            <a:avLst/>
          </a:prstGeom>
        </p:spPr>
        <p:txBody>
          <a:bodyPr anchor="b"/>
          <a:lstStyle>
            <a:lvl1pPr marL="0" indent="0">
              <a:buFont typeface="Lucida Grande"/>
              <a:buNone/>
              <a:defRPr sz="1400" b="1" i="0" baseline="0">
                <a:solidFill>
                  <a:schemeClr val="accent4">
                    <a:lumMod val="50000"/>
                  </a:schemeClr>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Acknowledgements: List your school, department, fellowship, host organization, mentors and/or others you wish to acknowledge here. </a:t>
            </a:r>
          </a:p>
        </p:txBody>
      </p:sp>
      <p:pic>
        <p:nvPicPr>
          <p:cNvPr id="13" name="Picture 12" descr="UW_W Logo_White.png">
            <a:extLst>
              <a:ext uri="{FF2B5EF4-FFF2-40B4-BE49-F238E27FC236}">
                <a16:creationId xmlns:a16="http://schemas.microsoft.com/office/drawing/2014/main" id="{01CAB337-5029-3A4E-A42C-75847ADEC9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831032" y="1087874"/>
            <a:ext cx="2944368" cy="1984248"/>
          </a:xfrm>
          <a:prstGeom prst="rect">
            <a:avLst/>
          </a:prstGeom>
        </p:spPr>
      </p:pic>
      <p:sp>
        <p:nvSpPr>
          <p:cNvPr id="15" name="Title 2">
            <a:extLst>
              <a:ext uri="{FF2B5EF4-FFF2-40B4-BE49-F238E27FC236}">
                <a16:creationId xmlns:a16="http://schemas.microsoft.com/office/drawing/2014/main" id="{605110A8-BAF9-6E4F-A46E-221BC71B2AEE}"/>
              </a:ext>
            </a:extLst>
          </p:cNvPr>
          <p:cNvSpPr>
            <a:spLocks noGrp="1"/>
          </p:cNvSpPr>
          <p:nvPr>
            <p:ph type="title" hasCustomPrompt="1"/>
          </p:nvPr>
        </p:nvSpPr>
        <p:spPr>
          <a:xfrm>
            <a:off x="1097605" y="543453"/>
            <a:ext cx="30223057" cy="2684752"/>
          </a:xfrm>
          <a:prstGeom prst="rect">
            <a:avLst/>
          </a:prstGeom>
        </p:spPr>
        <p:txBody>
          <a:bodyPr anchor="b"/>
          <a:lstStyle>
            <a:lvl1pPr algn="l">
              <a:lnSpc>
                <a:spcPts val="9000"/>
              </a:lnSpc>
              <a:defRPr sz="8000" b="1" i="0">
                <a:solidFill>
                  <a:schemeClr val="bg2"/>
                </a:solidFill>
                <a:latin typeface="Encode Sans Normal Black" charset="0"/>
                <a:ea typeface="Encode Sans Normal Black" charset="0"/>
                <a:cs typeface="Encode Sans Normal Black" charset="0"/>
              </a:defRPr>
            </a:lvl1pPr>
          </a:lstStyle>
          <a:p>
            <a:pPr lvl="0"/>
            <a:r>
              <a:rPr lang="en-US" dirty="0"/>
              <a:t>TITLE HERE: ENCODE NORMAL </a:t>
            </a:r>
            <a:br>
              <a:rPr lang="en-US" dirty="0"/>
            </a:br>
            <a:r>
              <a:rPr lang="en-US" dirty="0"/>
              <a:t>BLACK, 80 PT. </a:t>
            </a:r>
          </a:p>
        </p:txBody>
      </p:sp>
      <p:sp>
        <p:nvSpPr>
          <p:cNvPr id="16" name="Text Placeholder 9">
            <a:extLst>
              <a:ext uri="{FF2B5EF4-FFF2-40B4-BE49-F238E27FC236}">
                <a16:creationId xmlns:a16="http://schemas.microsoft.com/office/drawing/2014/main" id="{8C6600B6-CAD3-2840-A3DA-0C33B5063B18}"/>
              </a:ext>
            </a:extLst>
          </p:cNvPr>
          <p:cNvSpPr>
            <a:spLocks noGrp="1"/>
          </p:cNvSpPr>
          <p:nvPr>
            <p:ph type="body" sz="quarter" idx="15" hasCustomPrompt="1"/>
          </p:nvPr>
        </p:nvSpPr>
        <p:spPr>
          <a:xfrm>
            <a:off x="1103050" y="3533677"/>
            <a:ext cx="30217611" cy="1038325"/>
          </a:xfrm>
          <a:prstGeom prst="rect">
            <a:avLst/>
          </a:prstGeom>
        </p:spPr>
        <p:txBody>
          <a:bodyPr/>
          <a:lstStyle>
            <a:lvl1pPr marL="0" indent="0">
              <a:buFont typeface="Lucida Grande"/>
              <a:buNone/>
              <a:defRPr sz="4200" b="1" i="0" baseline="0">
                <a:solidFill>
                  <a:schemeClr val="bg2"/>
                </a:solidFill>
                <a:latin typeface="Open Sans"/>
                <a:cs typeface="Open Sans"/>
              </a:defRPr>
            </a:lvl1pPr>
            <a:lvl2pPr>
              <a:defRPr sz="6400" b="1" i="0" baseline="0">
                <a:solidFill>
                  <a:srgbClr val="4B2E83"/>
                </a:solidFill>
                <a:latin typeface="Open Sans"/>
                <a:cs typeface="Open Sans"/>
              </a:defRPr>
            </a:lvl2pPr>
            <a:lvl3pPr marL="2926080" indent="0">
              <a:buSzPct val="100000"/>
              <a:buFont typeface="Lucida Grande"/>
              <a:buNone/>
              <a:defRPr sz="5760" b="1" i="0" baseline="0">
                <a:solidFill>
                  <a:srgbClr val="4B2E83"/>
                </a:solidFill>
                <a:latin typeface="Open Sans"/>
                <a:cs typeface="Open Sans"/>
              </a:defRPr>
            </a:lvl3pPr>
            <a:lvl4pPr>
              <a:defRPr sz="5120" b="1" i="0" baseline="0">
                <a:solidFill>
                  <a:srgbClr val="4B2E83"/>
                </a:solidFill>
                <a:latin typeface="Open Sans"/>
                <a:cs typeface="Open Sans"/>
              </a:defRPr>
            </a:lvl4pPr>
            <a:lvl5pPr marL="6583680" indent="-731520">
              <a:buFont typeface="Lucida Grande"/>
              <a:buChar char="&gt;"/>
              <a:defRPr sz="4480" b="1" i="0" baseline="0">
                <a:solidFill>
                  <a:srgbClr val="4B2E83"/>
                </a:solidFill>
                <a:latin typeface="Open Sans"/>
                <a:cs typeface="Open Sans"/>
              </a:defRPr>
            </a:lvl5pPr>
          </a:lstStyle>
          <a:p>
            <a:pPr lvl="0"/>
            <a:r>
              <a:rPr lang="en-US" dirty="0"/>
              <a:t>Name Surname, Name Surname, Name Surname (Open Sans Bold, 42)</a:t>
            </a:r>
          </a:p>
        </p:txBody>
      </p:sp>
      <p:cxnSp>
        <p:nvCxnSpPr>
          <p:cNvPr id="14" name="Straight Connector 13">
            <a:extLst>
              <a:ext uri="{FF2B5EF4-FFF2-40B4-BE49-F238E27FC236}">
                <a16:creationId xmlns:a16="http://schemas.microsoft.com/office/drawing/2014/main" id="{62E9A8EE-7ABE-534F-9189-875C85DEABD3}"/>
              </a:ext>
            </a:extLst>
          </p:cNvPr>
          <p:cNvCxnSpPr>
            <a:cxnSpLocks/>
          </p:cNvCxnSpPr>
          <p:nvPr userDrawn="1"/>
        </p:nvCxnSpPr>
        <p:spPr>
          <a:xfrm>
            <a:off x="16459200" y="6154023"/>
            <a:ext cx="0" cy="12743577"/>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pic>
        <p:nvPicPr>
          <p:cNvPr id="12" name="Picture 11">
            <a:extLst>
              <a:ext uri="{FF2B5EF4-FFF2-40B4-BE49-F238E27FC236}">
                <a16:creationId xmlns:a16="http://schemas.microsoft.com/office/drawing/2014/main" id="{834FCC15-836B-FC49-B9D4-AE51C40B627F}"/>
              </a:ext>
            </a:extLst>
          </p:cNvPr>
          <p:cNvPicPr>
            <a:picLocks noChangeAspect="1"/>
          </p:cNvPicPr>
          <p:nvPr userDrawn="1"/>
        </p:nvPicPr>
        <p:blipFill>
          <a:blip r:embed="rId4"/>
          <a:stretch>
            <a:fillRect/>
          </a:stretch>
        </p:blipFill>
        <p:spPr>
          <a:xfrm>
            <a:off x="25390499" y="20636300"/>
            <a:ext cx="6298809" cy="411480"/>
          </a:xfrm>
          <a:prstGeom prst="rect">
            <a:avLst/>
          </a:prstGeom>
        </p:spPr>
      </p:pic>
      <p:pic>
        <p:nvPicPr>
          <p:cNvPr id="18" name="Picture 17">
            <a:extLst>
              <a:ext uri="{FF2B5EF4-FFF2-40B4-BE49-F238E27FC236}">
                <a16:creationId xmlns:a16="http://schemas.microsoft.com/office/drawing/2014/main" id="{B5FB9B7D-0034-1B48-95A5-4889BCBBCA58}"/>
              </a:ext>
            </a:extLst>
          </p:cNvPr>
          <p:cNvPicPr>
            <a:picLocks noChangeAspect="1"/>
          </p:cNvPicPr>
          <p:nvPr userDrawn="1"/>
        </p:nvPicPr>
        <p:blipFill>
          <a:blip r:embed="rId5"/>
          <a:stretch>
            <a:fillRect/>
          </a:stretch>
        </p:blipFill>
        <p:spPr>
          <a:xfrm>
            <a:off x="1561921" y="20630606"/>
            <a:ext cx="6862707" cy="335048"/>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09DB2B6A-ADAB-D7C9-3B5E-2A6F2CDE5C9E}"/>
              </a:ext>
            </a:extLst>
          </p:cNvPr>
          <p:cNvPicPr>
            <a:picLocks noChangeAspect="1"/>
          </p:cNvPicPr>
          <p:nvPr userDrawn="1"/>
        </p:nvPicPr>
        <p:blipFill>
          <a:blip r:embed="rId6"/>
          <a:stretch>
            <a:fillRect/>
          </a:stretch>
        </p:blipFill>
        <p:spPr>
          <a:xfrm>
            <a:off x="9097915" y="20334038"/>
            <a:ext cx="4351380" cy="985304"/>
          </a:xfrm>
          <a:prstGeom prst="rect">
            <a:avLst/>
          </a:prstGeom>
        </p:spPr>
      </p:pic>
    </p:spTree>
    <p:extLst>
      <p:ext uri="{BB962C8B-B14F-4D97-AF65-F5344CB8AC3E}">
        <p14:creationId xmlns:p14="http://schemas.microsoft.com/office/powerpoint/2010/main" val="2134426202"/>
      </p:ext>
    </p:extLst>
  </p:cSld>
  <p:clrMapOvr>
    <a:masterClrMapping/>
  </p:clrMapOvr>
  <p:extLst>
    <p:ext uri="{DCECCB84-F9BA-43D5-87BE-67443E8EF086}">
      <p15:sldGuideLst xmlns:p15="http://schemas.microsoft.com/office/powerpoint/2012/main">
        <p15:guide id="1" orient="horz" pos="3840" userDrawn="1">
          <p15:clr>
            <a:srgbClr val="FBAE40"/>
          </p15:clr>
        </p15:guide>
        <p15:guide id="2" pos="10368">
          <p15:clr>
            <a:srgbClr val="FBAE40"/>
          </p15:clr>
        </p15:guide>
        <p15:guide id="3" pos="720">
          <p15:clr>
            <a:srgbClr val="FBAE40"/>
          </p15:clr>
        </p15:guide>
        <p15:guide id="4" pos="5448">
          <p15:clr>
            <a:srgbClr val="FBAE40"/>
          </p15:clr>
        </p15:guide>
        <p15:guide id="5" pos="20016">
          <p15:clr>
            <a:srgbClr val="FBAE40"/>
          </p15:clr>
        </p15:guide>
        <p15:guide id="6" pos="15288">
          <p15:clr>
            <a:srgbClr val="FBAE40"/>
          </p15:clr>
        </p15:guide>
        <p15:guide id="7" orient="horz" pos="672">
          <p15:clr>
            <a:srgbClr val="FBAE40"/>
          </p15:clr>
        </p15:guide>
        <p15:guide id="8" orient="horz" pos="13224">
          <p15:clr>
            <a:srgbClr val="FBAE40"/>
          </p15:clr>
        </p15:guide>
        <p15:guide id="9" orient="horz" pos="119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4545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769" r:id="rId1"/>
    <p:sldLayoutId id="2147483772" r:id="rId2"/>
    <p:sldLayoutId id="2147483773" r:id="rId3"/>
    <p:sldLayoutId id="2147483774" r:id="rId4"/>
  </p:sldLayoutIdLst>
  <p:txStyles>
    <p:titleStyle>
      <a:lvl1pPr algn="ctr" defTabSz="1463040" rtl="0" eaLnBrk="1" latinLnBrk="0" hangingPunct="1">
        <a:spcBef>
          <a:spcPct val="0"/>
        </a:spcBef>
        <a:buNone/>
        <a:defRPr sz="14080" kern="1200">
          <a:solidFill>
            <a:schemeClr val="tx1"/>
          </a:solidFill>
          <a:latin typeface="+mj-lt"/>
          <a:ea typeface="+mj-ea"/>
          <a:cs typeface="+mj-cs"/>
        </a:defRPr>
      </a:lvl1pPr>
    </p:titleStyle>
    <p:bodyStyle>
      <a:lvl1pPr marL="1097280" indent="-1097280" algn="l" defTabSz="1463040" rtl="0" eaLnBrk="1" latinLnBrk="0" hangingPunct="1">
        <a:spcBef>
          <a:spcPct val="20000"/>
        </a:spcBef>
        <a:buFont typeface="Arial"/>
        <a:buChar char="•"/>
        <a:defRPr sz="10240" kern="1200">
          <a:solidFill>
            <a:schemeClr val="tx1"/>
          </a:solidFill>
          <a:latin typeface="+mn-lt"/>
          <a:ea typeface="+mn-ea"/>
          <a:cs typeface="+mn-cs"/>
        </a:defRPr>
      </a:lvl1pPr>
      <a:lvl2pPr marL="2377440" indent="-914400" algn="l" defTabSz="1463040" rtl="0" eaLnBrk="1" latinLnBrk="0" hangingPunct="1">
        <a:spcBef>
          <a:spcPct val="20000"/>
        </a:spcBef>
        <a:buFont typeface="Arial"/>
        <a:buChar char="–"/>
        <a:defRPr sz="8960" kern="1200">
          <a:solidFill>
            <a:schemeClr val="tx1"/>
          </a:solidFill>
          <a:latin typeface="+mn-lt"/>
          <a:ea typeface="+mn-ea"/>
          <a:cs typeface="+mn-cs"/>
        </a:defRPr>
      </a:lvl2pPr>
      <a:lvl3pPr marL="3657600" indent="-731520" algn="l" defTabSz="1463040" rtl="0" eaLnBrk="1" latinLnBrk="0" hangingPunct="1">
        <a:spcBef>
          <a:spcPct val="20000"/>
        </a:spcBef>
        <a:buFont typeface="Arial"/>
        <a:buChar char="•"/>
        <a:defRPr sz="7680" kern="1200">
          <a:solidFill>
            <a:schemeClr val="tx1"/>
          </a:solidFill>
          <a:latin typeface="+mn-lt"/>
          <a:ea typeface="+mn-ea"/>
          <a:cs typeface="+mn-cs"/>
        </a:defRPr>
      </a:lvl3pPr>
      <a:lvl4pPr marL="5120640" indent="-731520" algn="l" defTabSz="1463040" rtl="0" eaLnBrk="1" latinLnBrk="0" hangingPunct="1">
        <a:spcBef>
          <a:spcPct val="20000"/>
        </a:spcBef>
        <a:buFont typeface="Arial"/>
        <a:buChar char="–"/>
        <a:defRPr sz="6400" kern="1200">
          <a:solidFill>
            <a:schemeClr val="tx1"/>
          </a:solidFill>
          <a:latin typeface="+mn-lt"/>
          <a:ea typeface="+mn-ea"/>
          <a:cs typeface="+mn-cs"/>
        </a:defRPr>
      </a:lvl4pPr>
      <a:lvl5pPr marL="6583680" indent="-731520" algn="l" defTabSz="1463040" rtl="0" eaLnBrk="1" latinLnBrk="0" hangingPunct="1">
        <a:spcBef>
          <a:spcPct val="20000"/>
        </a:spcBef>
        <a:buFont typeface="Arial"/>
        <a:buChar char="»"/>
        <a:defRPr sz="6400" kern="1200">
          <a:solidFill>
            <a:schemeClr val="tx1"/>
          </a:solidFill>
          <a:latin typeface="+mn-lt"/>
          <a:ea typeface="+mn-ea"/>
          <a:cs typeface="+mn-c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63040" rtl="0" eaLnBrk="1" latinLnBrk="0" hangingPunct="1">
        <a:defRPr sz="5760" kern="1200">
          <a:solidFill>
            <a:schemeClr val="tx1"/>
          </a:solidFill>
          <a:latin typeface="+mn-lt"/>
          <a:ea typeface="+mn-ea"/>
          <a:cs typeface="+mn-cs"/>
        </a:defRPr>
      </a:lvl1pPr>
      <a:lvl2pPr marL="1463040" algn="l" defTabSz="1463040" rtl="0" eaLnBrk="1" latinLnBrk="0" hangingPunct="1">
        <a:defRPr sz="5760" kern="1200">
          <a:solidFill>
            <a:schemeClr val="tx1"/>
          </a:solidFill>
          <a:latin typeface="+mn-lt"/>
          <a:ea typeface="+mn-ea"/>
          <a:cs typeface="+mn-cs"/>
        </a:defRPr>
      </a:lvl2pPr>
      <a:lvl3pPr marL="2926080" algn="l" defTabSz="1463040" rtl="0" eaLnBrk="1" latinLnBrk="0" hangingPunct="1">
        <a:defRPr sz="5760" kern="1200">
          <a:solidFill>
            <a:schemeClr val="tx1"/>
          </a:solidFill>
          <a:latin typeface="+mn-lt"/>
          <a:ea typeface="+mn-ea"/>
          <a:cs typeface="+mn-cs"/>
        </a:defRPr>
      </a:lvl3pPr>
      <a:lvl4pPr marL="4389120" algn="l" defTabSz="1463040" rtl="0" eaLnBrk="1" latinLnBrk="0" hangingPunct="1">
        <a:defRPr sz="5760" kern="1200">
          <a:solidFill>
            <a:schemeClr val="tx1"/>
          </a:solidFill>
          <a:latin typeface="+mn-lt"/>
          <a:ea typeface="+mn-ea"/>
          <a:cs typeface="+mn-cs"/>
        </a:defRPr>
      </a:lvl4pPr>
      <a:lvl5pPr marL="5852160" algn="l" defTabSz="1463040" rtl="0" eaLnBrk="1" latinLnBrk="0" hangingPunct="1">
        <a:defRPr sz="5760" kern="1200">
          <a:solidFill>
            <a:schemeClr val="tx1"/>
          </a:solidFill>
          <a:latin typeface="+mn-lt"/>
          <a:ea typeface="+mn-ea"/>
          <a:cs typeface="+mn-cs"/>
        </a:defRPr>
      </a:lvl5pPr>
      <a:lvl6pPr marL="7315200" algn="l" defTabSz="1463040" rtl="0" eaLnBrk="1" latinLnBrk="0" hangingPunct="1">
        <a:defRPr sz="5760" kern="1200">
          <a:solidFill>
            <a:schemeClr val="tx1"/>
          </a:solidFill>
          <a:latin typeface="+mn-lt"/>
          <a:ea typeface="+mn-ea"/>
          <a:cs typeface="+mn-cs"/>
        </a:defRPr>
      </a:lvl6pPr>
      <a:lvl7pPr marL="8778240" algn="l" defTabSz="1463040" rtl="0" eaLnBrk="1" latinLnBrk="0" hangingPunct="1">
        <a:defRPr sz="5760" kern="1200">
          <a:solidFill>
            <a:schemeClr val="tx1"/>
          </a:solidFill>
          <a:latin typeface="+mn-lt"/>
          <a:ea typeface="+mn-ea"/>
          <a:cs typeface="+mn-cs"/>
        </a:defRPr>
      </a:lvl7pPr>
      <a:lvl8pPr marL="10241280" algn="l" defTabSz="1463040" rtl="0" eaLnBrk="1" latinLnBrk="0" hangingPunct="1">
        <a:defRPr sz="5760" kern="1200">
          <a:solidFill>
            <a:schemeClr val="tx1"/>
          </a:solidFill>
          <a:latin typeface="+mn-lt"/>
          <a:ea typeface="+mn-ea"/>
          <a:cs typeface="+mn-cs"/>
        </a:defRPr>
      </a:lvl8pPr>
      <a:lvl9pPr marL="11704320" algn="l" defTabSz="1463040" rtl="0" eaLnBrk="1" latinLnBrk="0" hangingPunct="1">
        <a:defRPr sz="57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A picture containing clock, meter&#10;&#10;Description automatically generated">
            <a:extLst>
              <a:ext uri="{FF2B5EF4-FFF2-40B4-BE49-F238E27FC236}">
                <a16:creationId xmlns:a16="http://schemas.microsoft.com/office/drawing/2014/main" id="{A8125B7A-3220-4690-945A-AEFB9C31E52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0613" y="20398242"/>
            <a:ext cx="5334000" cy="1207803"/>
          </a:xfrm>
          <a:prstGeom prst="rect">
            <a:avLst/>
          </a:prstGeom>
        </p:spPr>
      </p:pic>
      <p:sp>
        <p:nvSpPr>
          <p:cNvPr id="15" name="Rectangle 14">
            <a:extLst>
              <a:ext uri="{FF2B5EF4-FFF2-40B4-BE49-F238E27FC236}">
                <a16:creationId xmlns:a16="http://schemas.microsoft.com/office/drawing/2014/main" id="{04465E84-6476-4537-836D-E5B931BC21AB}"/>
              </a:ext>
            </a:extLst>
          </p:cNvPr>
          <p:cNvSpPr/>
          <p:nvPr userDrawn="1"/>
        </p:nvSpPr>
        <p:spPr>
          <a:xfrm>
            <a:off x="-26894" y="0"/>
            <a:ext cx="32945294" cy="4114800"/>
          </a:xfrm>
          <a:prstGeom prst="rect">
            <a:avLst/>
          </a:prstGeom>
          <a:solidFill>
            <a:srgbClr val="44317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F64D3DB1-DB25-46E3-839C-1FE81DFCE7E8}"/>
              </a:ext>
            </a:extLst>
          </p:cNvPr>
          <p:cNvPicPr>
            <a:picLocks noChangeAspect="1"/>
          </p:cNvPicPr>
          <p:nvPr userDrawn="1"/>
        </p:nvPicPr>
        <p:blipFill>
          <a:blip r:embed="rId4"/>
          <a:stretch>
            <a:fillRect/>
          </a:stretch>
        </p:blipFill>
        <p:spPr>
          <a:xfrm>
            <a:off x="21442954" y="120201"/>
            <a:ext cx="8249096" cy="3874397"/>
          </a:xfrm>
          <a:prstGeom prst="rect">
            <a:avLst/>
          </a:prstGeom>
        </p:spPr>
      </p:pic>
      <p:pic>
        <p:nvPicPr>
          <p:cNvPr id="3" name="Picture 2" descr="A purple text on a black background&#10;&#10;Description automatically generated">
            <a:extLst>
              <a:ext uri="{FF2B5EF4-FFF2-40B4-BE49-F238E27FC236}">
                <a16:creationId xmlns:a16="http://schemas.microsoft.com/office/drawing/2014/main" id="{96F5FC0A-FC2A-F133-F65C-3E01EC1F4D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086600" y="20652048"/>
            <a:ext cx="7162800" cy="95399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133725" rtl="0" eaLnBrk="0" fontAlgn="base" hangingPunct="0">
        <a:spcBef>
          <a:spcPct val="0"/>
        </a:spcBef>
        <a:spcAft>
          <a:spcPct val="0"/>
        </a:spcAft>
        <a:defRPr sz="15100" kern="1200">
          <a:solidFill>
            <a:schemeClr val="tx1"/>
          </a:solidFill>
          <a:latin typeface="+mj-lt"/>
          <a:ea typeface="ＭＳ Ｐゴシック" charset="0"/>
          <a:cs typeface="+mj-cs"/>
        </a:defRPr>
      </a:lvl1pPr>
      <a:lvl2pPr algn="ctr" defTabSz="3133725" rtl="0" eaLnBrk="0" fontAlgn="base" hangingPunct="0">
        <a:spcBef>
          <a:spcPct val="0"/>
        </a:spcBef>
        <a:spcAft>
          <a:spcPct val="0"/>
        </a:spcAft>
        <a:defRPr sz="15100">
          <a:solidFill>
            <a:schemeClr val="tx1"/>
          </a:solidFill>
          <a:latin typeface="Calibri" charset="0"/>
          <a:ea typeface="ＭＳ Ｐゴシック" charset="0"/>
        </a:defRPr>
      </a:lvl2pPr>
      <a:lvl3pPr algn="ctr" defTabSz="3133725" rtl="0" eaLnBrk="0" fontAlgn="base" hangingPunct="0">
        <a:spcBef>
          <a:spcPct val="0"/>
        </a:spcBef>
        <a:spcAft>
          <a:spcPct val="0"/>
        </a:spcAft>
        <a:defRPr sz="15100">
          <a:solidFill>
            <a:schemeClr val="tx1"/>
          </a:solidFill>
          <a:latin typeface="Calibri" charset="0"/>
          <a:ea typeface="ＭＳ Ｐゴシック" charset="0"/>
        </a:defRPr>
      </a:lvl3pPr>
      <a:lvl4pPr algn="ctr" defTabSz="3133725" rtl="0" eaLnBrk="0" fontAlgn="base" hangingPunct="0">
        <a:spcBef>
          <a:spcPct val="0"/>
        </a:spcBef>
        <a:spcAft>
          <a:spcPct val="0"/>
        </a:spcAft>
        <a:defRPr sz="15100">
          <a:solidFill>
            <a:schemeClr val="tx1"/>
          </a:solidFill>
          <a:latin typeface="Calibri" charset="0"/>
          <a:ea typeface="ＭＳ Ｐゴシック" charset="0"/>
        </a:defRPr>
      </a:lvl4pPr>
      <a:lvl5pPr algn="ctr" defTabSz="3133725" rtl="0" eaLnBrk="0" fontAlgn="base" hangingPunct="0">
        <a:spcBef>
          <a:spcPct val="0"/>
        </a:spcBef>
        <a:spcAft>
          <a:spcPct val="0"/>
        </a:spcAft>
        <a:defRPr sz="15100">
          <a:solidFill>
            <a:schemeClr val="tx1"/>
          </a:solidFill>
          <a:latin typeface="Calibri" charset="0"/>
          <a:ea typeface="ＭＳ Ｐゴシック" charset="0"/>
        </a:defRPr>
      </a:lvl5pPr>
      <a:lvl6pPr marL="457200" algn="ctr" defTabSz="3133725" rtl="0" fontAlgn="base">
        <a:spcBef>
          <a:spcPct val="0"/>
        </a:spcBef>
        <a:spcAft>
          <a:spcPct val="0"/>
        </a:spcAft>
        <a:defRPr sz="15100">
          <a:solidFill>
            <a:schemeClr val="tx1"/>
          </a:solidFill>
          <a:latin typeface="Calibri" charset="0"/>
          <a:ea typeface="ＭＳ Ｐゴシック" charset="0"/>
        </a:defRPr>
      </a:lvl6pPr>
      <a:lvl7pPr marL="914400" algn="ctr" defTabSz="3133725" rtl="0" fontAlgn="base">
        <a:spcBef>
          <a:spcPct val="0"/>
        </a:spcBef>
        <a:spcAft>
          <a:spcPct val="0"/>
        </a:spcAft>
        <a:defRPr sz="15100">
          <a:solidFill>
            <a:schemeClr val="tx1"/>
          </a:solidFill>
          <a:latin typeface="Calibri" charset="0"/>
          <a:ea typeface="ＭＳ Ｐゴシック" charset="0"/>
        </a:defRPr>
      </a:lvl7pPr>
      <a:lvl8pPr marL="1371600" algn="ctr" defTabSz="3133725" rtl="0" fontAlgn="base">
        <a:spcBef>
          <a:spcPct val="0"/>
        </a:spcBef>
        <a:spcAft>
          <a:spcPct val="0"/>
        </a:spcAft>
        <a:defRPr sz="15100">
          <a:solidFill>
            <a:schemeClr val="tx1"/>
          </a:solidFill>
          <a:latin typeface="Calibri" charset="0"/>
          <a:ea typeface="ＭＳ Ｐゴシック" charset="0"/>
        </a:defRPr>
      </a:lvl8pPr>
      <a:lvl9pPr marL="1828800" algn="ctr" defTabSz="3133725" rtl="0" fontAlgn="base">
        <a:spcBef>
          <a:spcPct val="0"/>
        </a:spcBef>
        <a:spcAft>
          <a:spcPct val="0"/>
        </a:spcAft>
        <a:defRPr sz="15100">
          <a:solidFill>
            <a:schemeClr val="tx1"/>
          </a:solidFill>
          <a:latin typeface="Calibri" charset="0"/>
          <a:ea typeface="ＭＳ Ｐゴシック" charset="0"/>
        </a:defRPr>
      </a:lvl9pPr>
    </p:titleStyle>
    <p:bodyStyle>
      <a:lvl1pPr marL="1174750" indent="-1174750" algn="l" defTabSz="3133725" rtl="0" eaLnBrk="0" fontAlgn="base" hangingPunct="0">
        <a:spcBef>
          <a:spcPct val="20000"/>
        </a:spcBef>
        <a:spcAft>
          <a:spcPct val="0"/>
        </a:spcAft>
        <a:buFont typeface="Arial" pitchFamily="34" charset="0"/>
        <a:buChar char="•"/>
        <a:defRPr sz="11000" kern="1200">
          <a:solidFill>
            <a:schemeClr val="tx1"/>
          </a:solidFill>
          <a:latin typeface="+mn-lt"/>
          <a:ea typeface="ＭＳ Ｐゴシック" charset="0"/>
          <a:cs typeface="+mn-cs"/>
        </a:defRPr>
      </a:lvl1pPr>
      <a:lvl2pPr marL="2546350" indent="-979488" algn="l" defTabSz="3133725" rtl="0" eaLnBrk="0" fontAlgn="base" hangingPunct="0">
        <a:spcBef>
          <a:spcPct val="20000"/>
        </a:spcBef>
        <a:spcAft>
          <a:spcPct val="0"/>
        </a:spcAft>
        <a:buFont typeface="Arial" pitchFamily="34" charset="0"/>
        <a:buChar char="–"/>
        <a:defRPr sz="9600" kern="1200">
          <a:solidFill>
            <a:schemeClr val="tx1"/>
          </a:solidFill>
          <a:latin typeface="+mn-lt"/>
          <a:ea typeface="ＭＳ Ｐゴシック" charset="0"/>
          <a:cs typeface="+mn-cs"/>
        </a:defRPr>
      </a:lvl2pPr>
      <a:lvl3pPr marL="3917950" indent="-782638" algn="l" defTabSz="3133725" rtl="0" eaLnBrk="0" fontAlgn="base" hangingPunct="0">
        <a:spcBef>
          <a:spcPct val="20000"/>
        </a:spcBef>
        <a:spcAft>
          <a:spcPct val="0"/>
        </a:spcAft>
        <a:buFont typeface="Arial" pitchFamily="34" charset="0"/>
        <a:buChar char="•"/>
        <a:defRPr sz="8200" kern="1200">
          <a:solidFill>
            <a:schemeClr val="tx1"/>
          </a:solidFill>
          <a:latin typeface="+mn-lt"/>
          <a:ea typeface="ＭＳ Ｐゴシック" charset="0"/>
          <a:cs typeface="+mn-cs"/>
        </a:defRPr>
      </a:lvl3pPr>
      <a:lvl4pPr marL="5484813" indent="-782638" algn="l" defTabSz="3133725" rtl="0" eaLnBrk="0" fontAlgn="base" hangingPunct="0">
        <a:spcBef>
          <a:spcPct val="20000"/>
        </a:spcBef>
        <a:spcAft>
          <a:spcPct val="0"/>
        </a:spcAft>
        <a:buFont typeface="Arial" pitchFamily="34" charset="0"/>
        <a:buChar char="–"/>
        <a:defRPr sz="6900" kern="1200">
          <a:solidFill>
            <a:schemeClr val="tx1"/>
          </a:solidFill>
          <a:latin typeface="+mn-lt"/>
          <a:ea typeface="ＭＳ Ｐゴシック" charset="0"/>
          <a:cs typeface="+mn-cs"/>
        </a:defRPr>
      </a:lvl4pPr>
      <a:lvl5pPr marL="7053263" indent="-782638" algn="l" defTabSz="3133725" rtl="0" eaLnBrk="0" fontAlgn="base" hangingPunct="0">
        <a:spcBef>
          <a:spcPct val="20000"/>
        </a:spcBef>
        <a:spcAft>
          <a:spcPct val="0"/>
        </a:spcAft>
        <a:buFont typeface="Arial" pitchFamily="34" charset="0"/>
        <a:buChar char="»"/>
        <a:defRPr sz="6900" kern="1200">
          <a:solidFill>
            <a:schemeClr val="tx1"/>
          </a:solidFill>
          <a:latin typeface="+mn-lt"/>
          <a:ea typeface="ＭＳ Ｐゴシック" charset="0"/>
          <a:cs typeface="+mn-cs"/>
        </a:defRPr>
      </a:lvl5pPr>
      <a:lvl6pPr marL="862130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jpeg"/><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DF4BDEA-4E82-BE47-AAD5-DF985EB5BDAB}"/>
              </a:ext>
            </a:extLst>
          </p:cNvPr>
          <p:cNvSpPr>
            <a:spLocks noGrp="1"/>
          </p:cNvSpPr>
          <p:nvPr>
            <p:ph type="body" sz="quarter" idx="16"/>
          </p:nvPr>
        </p:nvSpPr>
        <p:spPr/>
        <p:txBody>
          <a:bodyPr/>
          <a:lstStyle/>
          <a:p>
            <a:endParaRPr lang="en-US" dirty="0"/>
          </a:p>
        </p:txBody>
      </p:sp>
      <p:sp>
        <p:nvSpPr>
          <p:cNvPr id="2" name="Title 1">
            <a:extLst>
              <a:ext uri="{FF2B5EF4-FFF2-40B4-BE49-F238E27FC236}">
                <a16:creationId xmlns:a16="http://schemas.microsoft.com/office/drawing/2014/main" id="{3714895D-B652-9A42-8264-5927815EF389}"/>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CE23B525-55D9-C741-A16C-BB09328585ED}"/>
              </a:ext>
            </a:extLst>
          </p:cNvPr>
          <p:cNvSpPr>
            <a:spLocks noGrp="1"/>
          </p:cNvSpPr>
          <p:nvPr>
            <p:ph type="body" sz="quarter" idx="15"/>
          </p:nvPr>
        </p:nvSpPr>
        <p:spPr/>
        <p:txBody>
          <a:bodyPr/>
          <a:lstStyle/>
          <a:p>
            <a:endParaRPr lang="en-US" dirty="0"/>
          </a:p>
        </p:txBody>
      </p:sp>
      <p:sp>
        <p:nvSpPr>
          <p:cNvPr id="5" name="TextBox 4" descr="Section Header and gold boundless bar">
            <a:extLst>
              <a:ext uri="{FF2B5EF4-FFF2-40B4-BE49-F238E27FC236}">
                <a16:creationId xmlns:a16="http://schemas.microsoft.com/office/drawing/2014/main" id="{83AD4484-F288-25B9-98D2-97C751658A42}"/>
              </a:ext>
            </a:extLst>
          </p:cNvPr>
          <p:cNvSpPr txBox="1"/>
          <p:nvPr/>
        </p:nvSpPr>
        <p:spPr>
          <a:xfrm>
            <a:off x="1371600" y="6737195"/>
            <a:ext cx="6972300" cy="630942"/>
          </a:xfrm>
          <a:prstGeom prst="rect">
            <a:avLst/>
          </a:prstGeom>
          <a:noFill/>
        </p:spPr>
        <p:txBody>
          <a:bodyPr wrap="square" rtlCol="0" anchor="b">
            <a:spAutoFit/>
          </a:bodyPr>
          <a:lstStyle/>
          <a:p>
            <a:r>
              <a:rPr lang="en-US" sz="3500" b="1" dirty="0">
                <a:latin typeface="Encode Sans Normal Black" charset="0"/>
                <a:ea typeface="Encode Sans Normal Black" charset="0"/>
                <a:cs typeface="Encode Sans Normal Black" charset="0"/>
              </a:rPr>
              <a:t>BACKGROUND</a:t>
            </a:r>
          </a:p>
        </p:txBody>
      </p:sp>
      <p:sp>
        <p:nvSpPr>
          <p:cNvPr id="9" name="Text Placeholder 9">
            <a:extLst>
              <a:ext uri="{FF2B5EF4-FFF2-40B4-BE49-F238E27FC236}">
                <a16:creationId xmlns:a16="http://schemas.microsoft.com/office/drawing/2014/main" id="{79195624-8F4F-ABCC-95FD-044C2984B394}"/>
              </a:ext>
            </a:extLst>
          </p:cNvPr>
          <p:cNvSpPr txBox="1">
            <a:spLocks/>
          </p:cNvSpPr>
          <p:nvPr/>
        </p:nvSpPr>
        <p:spPr>
          <a:xfrm>
            <a:off x="9122823" y="7483211"/>
            <a:ext cx="6961239" cy="9449534"/>
          </a:xfrm>
          <a:prstGeom prst="rect">
            <a:avLst/>
          </a:prstGeom>
        </p:spPr>
        <p:txBody>
          <a:bodyPr/>
          <a:lstStyle>
            <a:lvl1pPr marL="320040" indent="-320040" algn="l" defTabSz="914400" rtl="0" eaLnBrk="1" latinLnBrk="0" hangingPunct="1">
              <a:spcBef>
                <a:spcPts val="800"/>
              </a:spcBef>
              <a:buFont typeface="Lucida Grande"/>
              <a:buChar char="&gt;"/>
              <a:defRPr sz="2400" b="0" i="0" kern="1200" baseline="0">
                <a:solidFill>
                  <a:srgbClr val="4B2E83"/>
                </a:solidFill>
                <a:latin typeface="Open Sans"/>
                <a:ea typeface="+mn-ea"/>
                <a:cs typeface="Open Sans"/>
              </a:defRPr>
            </a:lvl1pPr>
            <a:lvl2pPr marL="960120" indent="-320040" algn="l" defTabSz="914400" rtl="0" eaLnBrk="1" latinLnBrk="0" hangingPunct="1">
              <a:spcBef>
                <a:spcPts val="800"/>
              </a:spcBef>
              <a:buFont typeface="Arial"/>
              <a:buChar char="–"/>
              <a:defRPr sz="2200" b="0" i="0" kern="1200" baseline="0">
                <a:solidFill>
                  <a:srgbClr val="4B2E83"/>
                </a:solidFill>
                <a:latin typeface="Open Sans"/>
                <a:ea typeface="+mn-ea"/>
                <a:cs typeface="Open Sans"/>
              </a:defRPr>
            </a:lvl2pPr>
            <a:lvl3pPr marL="1600200" indent="-320040" algn="l" defTabSz="914400" rtl="0" eaLnBrk="1" latinLnBrk="0" hangingPunct="1">
              <a:spcBef>
                <a:spcPts val="800"/>
              </a:spcBef>
              <a:buSzPct val="100000"/>
              <a:buFont typeface="Lucida Grande"/>
              <a:buChar char="&gt;"/>
              <a:defRPr sz="2000" b="0" i="0" kern="1200" baseline="0">
                <a:solidFill>
                  <a:srgbClr val="4B2E83"/>
                </a:solidFill>
                <a:latin typeface="Open Sans"/>
                <a:ea typeface="+mn-ea"/>
                <a:cs typeface="Open Sans"/>
              </a:defRPr>
            </a:lvl3pPr>
            <a:lvl4pPr marL="2286000" indent="-320040" algn="l" defTabSz="914400" rtl="0" eaLnBrk="1" latinLnBrk="0" hangingPunct="1">
              <a:spcBef>
                <a:spcPts val="800"/>
              </a:spcBef>
              <a:buFont typeface="Arial"/>
              <a:buChar char="–"/>
              <a:defRPr sz="1800" b="0" i="0" kern="1200" baseline="0">
                <a:solidFill>
                  <a:srgbClr val="4B2E83"/>
                </a:solidFill>
                <a:latin typeface="Open Sans"/>
                <a:ea typeface="+mn-ea"/>
                <a:cs typeface="Open Sans"/>
              </a:defRPr>
            </a:lvl4pPr>
            <a:lvl5pPr marL="6583680" indent="-731520" algn="l" defTabSz="1463040" rtl="0" eaLnBrk="1" latinLnBrk="0" hangingPunct="1">
              <a:spcBef>
                <a:spcPct val="20000"/>
              </a:spcBef>
              <a:buFont typeface="Lucida Grande"/>
              <a:buChar char="&gt;"/>
              <a:defRPr sz="1400" b="1" i="0" kern="1200" baseline="0">
                <a:solidFill>
                  <a:srgbClr val="4B2E83"/>
                </a:solidFill>
                <a:latin typeface="Open Sans"/>
                <a:ea typeface="+mn-ea"/>
                <a:cs typeface="Open San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a:lstStyle>
          <a:p>
            <a:pPr marL="0" indent="0">
              <a:lnSpc>
                <a:spcPts val="2800"/>
              </a:lnSpc>
              <a:buNone/>
            </a:pP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Methods paragraph here. Lorem ipsum dolor sit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amet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consectetur</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adipiscing</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elit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Integer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nec</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odio</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Praesent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libero.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cursus ante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dapibus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diam.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nisi.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Nulla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quis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sem</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nibh</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elementum</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imperdiet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Duis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sagittis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ipsum. </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0" indent="0">
              <a:spcBef>
                <a:spcPts val="1800"/>
              </a:spcBef>
              <a:buNone/>
            </a:pPr>
            <a:r>
              <a:rPr lang="en-US" sz="3200" b="1" dirty="0">
                <a:latin typeface="Open Sans" panose="020B0606030504020204" pitchFamily="34" charset="0"/>
                <a:ea typeface="Open Sans" panose="020B0606030504020204" pitchFamily="34" charset="0"/>
                <a:cs typeface="Open Sans" panose="020B0606030504020204" pitchFamily="34" charset="0"/>
              </a:rPr>
              <a:t>Header One</a:t>
            </a:r>
            <a:endParaRPr lang="en-US" dirty="0"/>
          </a:p>
          <a:p>
            <a:r>
              <a:rPr lang="en-US" sz="2200" dirty="0">
                <a:solidFill>
                  <a:schemeClr val="accent4">
                    <a:lumMod val="50000"/>
                  </a:schemeClr>
                </a:solidFill>
              </a:rPr>
              <a:t>Content here (Open Sans, 22 pt.)  </a:t>
            </a:r>
          </a:p>
          <a:p>
            <a:pPr lvl="1"/>
            <a:r>
              <a:rPr lang="en-US" sz="2000" dirty="0">
                <a:solidFill>
                  <a:schemeClr val="accent4">
                    <a:lumMod val="50000"/>
                  </a:schemeClr>
                </a:solidFill>
              </a:rPr>
              <a:t>Second level (Open Sans, 20)  </a:t>
            </a:r>
          </a:p>
          <a:p>
            <a:pPr lvl="2"/>
            <a:r>
              <a:rPr lang="en-US" sz="1800" dirty="0">
                <a:solidFill>
                  <a:schemeClr val="accent4">
                    <a:lumMod val="50000"/>
                  </a:schemeClr>
                </a:solidFill>
              </a:rPr>
              <a:t>Third level (Open Sans, 18) </a:t>
            </a:r>
          </a:p>
          <a:p>
            <a:pPr lvl="3"/>
            <a:r>
              <a:rPr lang="en-US" dirty="0">
                <a:solidFill>
                  <a:schemeClr val="accent4">
                    <a:lumMod val="50000"/>
                  </a:schemeClr>
                </a:solidFill>
              </a:rPr>
              <a:t>Fourth level (Open Sans, 18)</a:t>
            </a:r>
          </a:p>
          <a:p>
            <a:pPr marL="0" indent="0">
              <a:spcBef>
                <a:spcPts val="1800"/>
              </a:spcBef>
              <a:buNone/>
            </a:pPr>
            <a:r>
              <a:rPr lang="en-US" sz="3200" b="1" dirty="0">
                <a:latin typeface="Open Sans" panose="020B0606030504020204" pitchFamily="34" charset="0"/>
                <a:ea typeface="Open Sans" panose="020B0606030504020204" pitchFamily="34" charset="0"/>
                <a:cs typeface="Open Sans" panose="020B0606030504020204" pitchFamily="34" charset="0"/>
              </a:rPr>
              <a:t>Header Two</a:t>
            </a:r>
            <a:endParaRPr lang="en-US" sz="3200" dirty="0"/>
          </a:p>
          <a:p>
            <a:r>
              <a:rPr lang="en-US" sz="2200" dirty="0">
                <a:solidFill>
                  <a:schemeClr val="accent4">
                    <a:lumMod val="50000"/>
                  </a:schemeClr>
                </a:solidFill>
              </a:rPr>
              <a:t>Content here (Open Sans, 22 pt.)</a:t>
            </a:r>
          </a:p>
          <a:p>
            <a:r>
              <a:rPr lang="en-US" sz="2200" dirty="0">
                <a:solidFill>
                  <a:schemeClr val="accent4">
                    <a:lumMod val="50000"/>
                  </a:schemeClr>
                </a:solidFill>
              </a:rPr>
              <a:t>Content here (Open Sans, 22 pt.)</a:t>
            </a:r>
          </a:p>
          <a:p>
            <a:pPr marL="0" indent="0">
              <a:spcBef>
                <a:spcPts val="1800"/>
              </a:spcBef>
              <a:buNone/>
            </a:pPr>
            <a:r>
              <a:rPr lang="en-US" sz="3200" b="1" dirty="0">
                <a:latin typeface="Open Sans" panose="020B0606030504020204" pitchFamily="34" charset="0"/>
                <a:ea typeface="Open Sans" panose="020B0606030504020204" pitchFamily="34" charset="0"/>
                <a:cs typeface="Open Sans" panose="020B0606030504020204" pitchFamily="34" charset="0"/>
              </a:rPr>
              <a:t>Header Three</a:t>
            </a:r>
            <a:endParaRPr lang="en-US" sz="3200" dirty="0"/>
          </a:p>
          <a:p>
            <a:r>
              <a:rPr lang="en-US" sz="2200" dirty="0">
                <a:solidFill>
                  <a:schemeClr val="accent4">
                    <a:lumMod val="50000"/>
                  </a:schemeClr>
                </a:solidFill>
              </a:rPr>
              <a:t>Content here (Open Sans, 22 pt.)</a:t>
            </a:r>
          </a:p>
          <a:p>
            <a:r>
              <a:rPr lang="en-US" sz="2200" dirty="0">
                <a:solidFill>
                  <a:schemeClr val="accent4">
                    <a:lumMod val="50000"/>
                  </a:schemeClr>
                </a:solidFill>
              </a:rPr>
              <a:t>Content here (Open Sans, 22 pt.)</a:t>
            </a:r>
          </a:p>
          <a:p>
            <a:pPr marL="0" indent="0">
              <a:spcBef>
                <a:spcPts val="1800"/>
              </a:spcBef>
              <a:buNone/>
            </a:pPr>
            <a:r>
              <a:rPr lang="en-US" sz="3200" b="1" dirty="0">
                <a:latin typeface="Open Sans" panose="020B0606030504020204" pitchFamily="34" charset="0"/>
                <a:ea typeface="Open Sans" panose="020B0606030504020204" pitchFamily="34" charset="0"/>
                <a:cs typeface="Open Sans" panose="020B0606030504020204" pitchFamily="34" charset="0"/>
              </a:rPr>
              <a:t>Header Four</a:t>
            </a:r>
            <a:endParaRPr lang="en-US" sz="3200" dirty="0"/>
          </a:p>
          <a:p>
            <a:r>
              <a:rPr lang="en-US" sz="2200" dirty="0">
                <a:solidFill>
                  <a:schemeClr val="accent4">
                    <a:lumMod val="50000"/>
                  </a:schemeClr>
                </a:solidFill>
              </a:rPr>
              <a:t>Content here (Open Sans, 22 pt.)</a:t>
            </a:r>
          </a:p>
          <a:p>
            <a:r>
              <a:rPr lang="en-US" sz="2200" dirty="0">
                <a:solidFill>
                  <a:schemeClr val="accent4">
                    <a:lumMod val="50000"/>
                  </a:schemeClr>
                </a:solidFill>
              </a:rPr>
              <a:t>Content here (Open Sans, 22 pt.)</a:t>
            </a:r>
          </a:p>
          <a:p>
            <a:endParaRPr lang="en-US" sz="2200" dirty="0">
              <a:solidFill>
                <a:schemeClr val="accent4">
                  <a:lumMod val="50000"/>
                </a:schemeClr>
              </a:solidFill>
            </a:endParaRPr>
          </a:p>
          <a:p>
            <a:endParaRPr lang="en-US" dirty="0">
              <a:solidFill>
                <a:schemeClr val="accent4">
                  <a:lumMod val="50000"/>
                </a:schemeClr>
              </a:solidFill>
            </a:endParaRPr>
          </a:p>
          <a:p>
            <a:endParaRPr lang="en-US" dirty="0"/>
          </a:p>
        </p:txBody>
      </p:sp>
      <p:sp>
        <p:nvSpPr>
          <p:cNvPr id="12" name="Text Placeholder 9">
            <a:extLst>
              <a:ext uri="{FF2B5EF4-FFF2-40B4-BE49-F238E27FC236}">
                <a16:creationId xmlns:a16="http://schemas.microsoft.com/office/drawing/2014/main" id="{EC8D6A78-B0B4-3D66-E28D-7B53968CFC60}"/>
              </a:ext>
            </a:extLst>
          </p:cNvPr>
          <p:cNvSpPr txBox="1">
            <a:spLocks/>
          </p:cNvSpPr>
          <p:nvPr/>
        </p:nvSpPr>
        <p:spPr>
          <a:xfrm>
            <a:off x="1371600" y="7498401"/>
            <a:ext cx="6961239" cy="4780965"/>
          </a:xfrm>
          <a:prstGeom prst="rect">
            <a:avLst/>
          </a:prstGeom>
        </p:spPr>
        <p:txBody>
          <a:bodyPr/>
          <a:lstStyle>
            <a:lvl1pPr marL="0" indent="0" algn="l" defTabSz="914400" rtl="0" eaLnBrk="1" latinLnBrk="0" hangingPunct="1">
              <a:spcBef>
                <a:spcPts val="800"/>
              </a:spcBef>
              <a:buFont typeface="Lucida Grande"/>
              <a:buNone/>
              <a:defRPr sz="2400" b="0" i="0" kern="1200" baseline="0">
                <a:solidFill>
                  <a:srgbClr val="4B2E83"/>
                </a:solidFill>
                <a:latin typeface="Open Sans"/>
                <a:ea typeface="+mn-ea"/>
                <a:cs typeface="Open Sans"/>
              </a:defRPr>
            </a:lvl1pPr>
            <a:lvl2pPr marL="960120" indent="-320040" algn="l" defTabSz="914400" rtl="0" eaLnBrk="1" latinLnBrk="0" hangingPunct="1">
              <a:spcBef>
                <a:spcPts val="800"/>
              </a:spcBef>
              <a:buFont typeface="Arial"/>
              <a:buChar char="–"/>
              <a:defRPr sz="2200" b="0" i="0" kern="1200" baseline="0">
                <a:solidFill>
                  <a:srgbClr val="4B2E83"/>
                </a:solidFill>
                <a:latin typeface="Open Sans"/>
                <a:ea typeface="+mn-ea"/>
                <a:cs typeface="Open Sans"/>
              </a:defRPr>
            </a:lvl2pPr>
            <a:lvl3pPr marL="1600200" indent="-320040" algn="l" defTabSz="914400" rtl="0" eaLnBrk="1" latinLnBrk="0" hangingPunct="1">
              <a:spcBef>
                <a:spcPts val="800"/>
              </a:spcBef>
              <a:buSzPct val="100000"/>
              <a:buFont typeface="Lucida Grande"/>
              <a:buChar char="&gt;"/>
              <a:defRPr sz="2000" b="0" i="0" kern="1200" baseline="0">
                <a:solidFill>
                  <a:srgbClr val="4B2E83"/>
                </a:solidFill>
                <a:latin typeface="Open Sans"/>
                <a:ea typeface="+mn-ea"/>
                <a:cs typeface="Open Sans"/>
              </a:defRPr>
            </a:lvl3pPr>
            <a:lvl4pPr marL="2286000" indent="-320040" algn="l" defTabSz="914400" rtl="0" eaLnBrk="1" latinLnBrk="0" hangingPunct="1">
              <a:spcBef>
                <a:spcPts val="800"/>
              </a:spcBef>
              <a:buFont typeface="Arial"/>
              <a:buChar char="–"/>
              <a:defRPr sz="1800" b="0" i="0" kern="1200" baseline="0">
                <a:solidFill>
                  <a:srgbClr val="4B2E83"/>
                </a:solidFill>
                <a:latin typeface="Open Sans"/>
                <a:ea typeface="+mn-ea"/>
                <a:cs typeface="Open Sans"/>
              </a:defRPr>
            </a:lvl4pPr>
            <a:lvl5pPr marL="6583680" indent="-731520" algn="l" defTabSz="1463040" rtl="0" eaLnBrk="1" latinLnBrk="0" hangingPunct="1">
              <a:spcBef>
                <a:spcPct val="20000"/>
              </a:spcBef>
              <a:buFont typeface="Lucida Grande"/>
              <a:buChar char="&gt;"/>
              <a:defRPr sz="1400" b="1" i="0" kern="1200" baseline="0">
                <a:solidFill>
                  <a:srgbClr val="4B2E83"/>
                </a:solidFill>
                <a:latin typeface="Open Sans"/>
                <a:ea typeface="+mn-ea"/>
                <a:cs typeface="Open San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a:lstStyle>
          <a:p>
            <a:pPr>
              <a:lnSpc>
                <a:spcPts val="2800"/>
              </a:lnSpc>
              <a:spcAft>
                <a:spcPts val="1200"/>
              </a:spcAft>
            </a:pP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Background paragraph here. Lorem ipsum dolor sit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amet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consectetur</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adipiscing</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elit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Integer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nec</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odio</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Praesent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libero.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cursus ante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dapibus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diam.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nisi.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Nulla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quis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sem</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nibh</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elementum</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imperdiet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Duis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sagittis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ipsum.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Praesent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mauris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Fusce</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nec</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tellus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augue</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semper porta.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Mauris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massa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Vestibulum lacinia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arcu</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eget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nulla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p>
          <a:p>
            <a:pPr>
              <a:lnSpc>
                <a:spcPts val="2800"/>
              </a:lnSpc>
              <a:spcAft>
                <a:spcPts val="1200"/>
              </a:spcAft>
            </a:pP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Class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aptent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taciti</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sociosqu</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ad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litora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torquent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per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conubia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nostra, per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inceptos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himenaeos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p>
          <a:p>
            <a:endParaRPr lang="en-US" dirty="0">
              <a:solidFill>
                <a:schemeClr val="accent4">
                  <a:lumMod val="50000"/>
                </a:schemeClr>
              </a:solidFill>
            </a:endParaRPr>
          </a:p>
        </p:txBody>
      </p:sp>
      <p:sp>
        <p:nvSpPr>
          <p:cNvPr id="13" name="TextBox 12" descr="Section Header and gold boundless bar">
            <a:extLst>
              <a:ext uri="{FF2B5EF4-FFF2-40B4-BE49-F238E27FC236}">
                <a16:creationId xmlns:a16="http://schemas.microsoft.com/office/drawing/2014/main" id="{AA6111AE-19AF-1928-4DA4-6D5B27166D26}"/>
              </a:ext>
            </a:extLst>
          </p:cNvPr>
          <p:cNvSpPr txBox="1"/>
          <p:nvPr/>
        </p:nvSpPr>
        <p:spPr>
          <a:xfrm>
            <a:off x="24589921" y="15141394"/>
            <a:ext cx="6972300" cy="630942"/>
          </a:xfrm>
          <a:prstGeom prst="rect">
            <a:avLst/>
          </a:prstGeom>
          <a:noFill/>
        </p:spPr>
        <p:txBody>
          <a:bodyPr wrap="square" rtlCol="0" anchor="b">
            <a:spAutoFit/>
          </a:bodyPr>
          <a:lstStyle/>
          <a:p>
            <a:r>
              <a:rPr lang="en-US" sz="3500" b="1" dirty="0">
                <a:latin typeface="Encode Sans Normal Black" charset="0"/>
                <a:ea typeface="Encode Sans Normal Black" charset="0"/>
                <a:cs typeface="Encode Sans Normal Black" charset="0"/>
              </a:rPr>
              <a:t>REFERENCES</a:t>
            </a:r>
          </a:p>
        </p:txBody>
      </p:sp>
      <p:sp>
        <p:nvSpPr>
          <p:cNvPr id="14" name="TextBox 13" descr="Section Header and gold boundless bar">
            <a:extLst>
              <a:ext uri="{FF2B5EF4-FFF2-40B4-BE49-F238E27FC236}">
                <a16:creationId xmlns:a16="http://schemas.microsoft.com/office/drawing/2014/main" id="{4C73B4AF-9265-89E0-8ACD-FF76EFBAD140}"/>
              </a:ext>
            </a:extLst>
          </p:cNvPr>
          <p:cNvSpPr txBox="1"/>
          <p:nvPr/>
        </p:nvSpPr>
        <p:spPr>
          <a:xfrm>
            <a:off x="9122823" y="6737195"/>
            <a:ext cx="6972300" cy="630942"/>
          </a:xfrm>
          <a:prstGeom prst="rect">
            <a:avLst/>
          </a:prstGeom>
          <a:noFill/>
        </p:spPr>
        <p:txBody>
          <a:bodyPr wrap="square" rtlCol="0" anchor="b">
            <a:spAutoFit/>
          </a:bodyPr>
          <a:lstStyle/>
          <a:p>
            <a:r>
              <a:rPr lang="en-US" sz="3500" b="1" dirty="0">
                <a:latin typeface="Encode Sans Normal Black" charset="0"/>
                <a:ea typeface="Encode Sans Normal Black" charset="0"/>
                <a:cs typeface="Encode Sans Normal Black" charset="0"/>
              </a:rPr>
              <a:t>METHODS</a:t>
            </a:r>
          </a:p>
        </p:txBody>
      </p:sp>
      <p:graphicFrame>
        <p:nvGraphicFramePr>
          <p:cNvPr id="15" name="Table 14">
            <a:extLst>
              <a:ext uri="{FF2B5EF4-FFF2-40B4-BE49-F238E27FC236}">
                <a16:creationId xmlns:a16="http://schemas.microsoft.com/office/drawing/2014/main" id="{2F179E42-FEEB-609B-8831-8CD540E27D8B}"/>
              </a:ext>
            </a:extLst>
          </p:cNvPr>
          <p:cNvGraphicFramePr>
            <a:graphicFrameLocks noGrp="1"/>
          </p:cNvGraphicFramePr>
          <p:nvPr>
            <p:extLst>
              <p:ext uri="{D42A27DB-BD31-4B8C-83A1-F6EECF244321}">
                <p14:modId xmlns:p14="http://schemas.microsoft.com/office/powerpoint/2010/main" val="1478355570"/>
              </p:ext>
            </p:extLst>
          </p:nvPr>
        </p:nvGraphicFramePr>
        <p:xfrm>
          <a:off x="16938064" y="15139813"/>
          <a:ext cx="6858000" cy="3515297"/>
        </p:xfrm>
        <a:graphic>
          <a:graphicData uri="http://schemas.openxmlformats.org/drawingml/2006/table">
            <a:tbl>
              <a:tblPr firstRow="1" bandRow="1">
                <a:tableStyleId>{6E25E649-3F16-4E02-A733-19D2CDBF48F0}</a:tableStyleId>
              </a:tblPr>
              <a:tblGrid>
                <a:gridCol w="17145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714500">
                  <a:extLst>
                    <a:ext uri="{9D8B030D-6E8A-4147-A177-3AD203B41FA5}">
                      <a16:colId xmlns:a16="http://schemas.microsoft.com/office/drawing/2014/main" val="20003"/>
                    </a:ext>
                  </a:extLst>
                </a:gridCol>
              </a:tblGrid>
              <a:tr h="718772">
                <a:tc gridSpan="4">
                  <a:txBody>
                    <a:bodyPr/>
                    <a:lstStyle/>
                    <a:p>
                      <a:pPr algn="ctr"/>
                      <a:r>
                        <a:rPr lang="en-US" sz="2400" b="1" dirty="0">
                          <a:ln>
                            <a:noFill/>
                            <a:prstDash val="dash"/>
                          </a:ln>
                          <a:solidFill>
                            <a:schemeClr val="bg2"/>
                          </a:solidFill>
                          <a:latin typeface="Uni Sans" pitchFamily="2" charset="77"/>
                          <a:ea typeface="Open Sans" panose="020B0606030504020204" pitchFamily="34" charset="0"/>
                          <a:cs typeface="Open Sans" panose="020B0606030504020204" pitchFamily="34" charset="0"/>
                        </a:rPr>
                        <a:t>CHART TITLE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dirty="0">
                        <a:ln>
                          <a:solidFill>
                            <a:schemeClr val="tx1"/>
                          </a:solidFill>
                          <a:prstDash val="dash"/>
                        </a:ln>
                      </a:endParaRPr>
                    </a:p>
                  </a:txBody>
                  <a:tcPr>
                    <a:lnL w="12700" cap="flat" cmpd="sng" algn="ctr">
                      <a:noFill/>
                      <a:prstDash val="sysDash"/>
                      <a:round/>
                      <a:headEnd type="none" w="med" len="med"/>
                      <a:tailEnd type="none" w="med" len="med"/>
                    </a:lnL>
                    <a:lnR w="3175" cap="flat" cmpd="sng" algn="ctr">
                      <a:solidFill>
                        <a:schemeClr val="bg2">
                          <a:lumMod val="75000"/>
                        </a:schemeClr>
                      </a:solidFill>
                      <a:prstDash val="sysDash"/>
                      <a:round/>
                      <a:headEnd type="none" w="med" len="med"/>
                      <a:tailEnd type="none" w="med" len="med"/>
                    </a:lnR>
                    <a:lnT w="3175" cap="flat" cmpd="sng" algn="ctr">
                      <a:solidFill>
                        <a:schemeClr val="bg2">
                          <a:lumMod val="75000"/>
                        </a:schemeClr>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559305">
                <a:tc>
                  <a:txBody>
                    <a:bodyPr/>
                    <a:lstStyle/>
                    <a:p>
                      <a:pPr algn="ct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8.01</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a:noFill/>
                    </a:lnR>
                    <a:lnT w="5715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7.99</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w="5715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5.77</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w="5715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6.44</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w="12700" cap="flat" cmpd="sng" algn="ctr">
                      <a:noFill/>
                      <a:prstDash val="solid"/>
                      <a:round/>
                      <a:headEnd type="none" w="med" len="med"/>
                      <a:tailEnd type="none" w="med" len="med"/>
                    </a:lnR>
                    <a:lnT w="5715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5930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4.50</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3.11</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a:noFill/>
                    </a:lnT>
                    <a:lnB>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9.55</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a:noFill/>
                    </a:lnT>
                    <a:lnB>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1.12</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5930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6.15</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8.00</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6.18</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5.65</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5930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8.21</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2.16</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a:noFill/>
                    </a:lnT>
                    <a:lnB>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3.11*</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a:noFill/>
                    </a:lnR>
                    <a:lnT>
                      <a:noFill/>
                    </a:lnT>
                    <a:lnB>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cap="none" spc="0" dirty="0">
                          <a:ln>
                            <a:noFill/>
                          </a:ln>
                          <a:effectLst/>
                          <a:latin typeface="Open Sans" panose="020B0606030504020204" pitchFamily="34" charset="0"/>
                          <a:ea typeface="Open Sans" panose="020B0606030504020204" pitchFamily="34" charset="0"/>
                          <a:cs typeface="Open Sans" panose="020B0606030504020204" pitchFamily="34" charset="0"/>
                        </a:rPr>
                        <a:t>7.17</a:t>
                      </a:r>
                      <a:endPar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5930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3.00</a:t>
                      </a:r>
                    </a:p>
                  </a:txBody>
                  <a:tcPr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9.70</a:t>
                      </a:r>
                    </a:p>
                  </a:txBody>
                  <a:tcPr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10.50</a:t>
                      </a:r>
                    </a:p>
                  </a:txBody>
                  <a:tcPr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4.45</a:t>
                      </a:r>
                    </a:p>
                  </a:txBody>
                  <a:tcPr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graphicFrame>
        <p:nvGraphicFramePr>
          <p:cNvPr id="16" name="Chart 4">
            <a:extLst>
              <a:ext uri="{FF2B5EF4-FFF2-40B4-BE49-F238E27FC236}">
                <a16:creationId xmlns:a16="http://schemas.microsoft.com/office/drawing/2014/main" id="{1EC9C299-1B40-A000-5E75-693610CD5BEE}"/>
              </a:ext>
            </a:extLst>
          </p:cNvPr>
          <p:cNvGraphicFramePr>
            <a:graphicFrameLocks/>
          </p:cNvGraphicFramePr>
          <p:nvPr>
            <p:extLst>
              <p:ext uri="{D42A27DB-BD31-4B8C-83A1-F6EECF244321}">
                <p14:modId xmlns:p14="http://schemas.microsoft.com/office/powerpoint/2010/main" val="447868995"/>
              </p:ext>
            </p:extLst>
          </p:nvPr>
        </p:nvGraphicFramePr>
        <p:xfrm>
          <a:off x="16635671" y="10624025"/>
          <a:ext cx="3628844" cy="2830887"/>
        </p:xfrm>
        <a:graphic>
          <a:graphicData uri="http://schemas.openxmlformats.org/drawingml/2006/chart">
            <c:chart xmlns:c="http://schemas.openxmlformats.org/drawingml/2006/chart" xmlns:r="http://schemas.openxmlformats.org/officeDocument/2006/relationships" r:id="rId3"/>
          </a:graphicData>
        </a:graphic>
      </p:graphicFrame>
      <p:sp>
        <p:nvSpPr>
          <p:cNvPr id="17" name="Oval 16">
            <a:extLst>
              <a:ext uri="{FF2B5EF4-FFF2-40B4-BE49-F238E27FC236}">
                <a16:creationId xmlns:a16="http://schemas.microsoft.com/office/drawing/2014/main" id="{F73DE309-51F5-8EFB-12F4-BEE4F088314A}"/>
              </a:ext>
            </a:extLst>
          </p:cNvPr>
          <p:cNvSpPr/>
          <p:nvPr/>
        </p:nvSpPr>
        <p:spPr>
          <a:xfrm>
            <a:off x="16995966" y="9965326"/>
            <a:ext cx="344379" cy="344379"/>
          </a:xfrm>
          <a:prstGeom prst="ellipse">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A</a:t>
            </a:r>
          </a:p>
        </p:txBody>
      </p:sp>
      <p:sp>
        <p:nvSpPr>
          <p:cNvPr id="18" name="TextBox 17" descr="Section Header and gold boundless bar">
            <a:extLst>
              <a:ext uri="{FF2B5EF4-FFF2-40B4-BE49-F238E27FC236}">
                <a16:creationId xmlns:a16="http://schemas.microsoft.com/office/drawing/2014/main" id="{BDB882C1-0409-3E22-E7D4-1C245D157223}"/>
              </a:ext>
            </a:extLst>
          </p:cNvPr>
          <p:cNvSpPr txBox="1"/>
          <p:nvPr/>
        </p:nvSpPr>
        <p:spPr>
          <a:xfrm>
            <a:off x="24600982" y="12094486"/>
            <a:ext cx="6972300" cy="630942"/>
          </a:xfrm>
          <a:prstGeom prst="rect">
            <a:avLst/>
          </a:prstGeom>
          <a:noFill/>
        </p:spPr>
        <p:txBody>
          <a:bodyPr wrap="square" rtlCol="0" anchor="b">
            <a:spAutoFit/>
          </a:bodyPr>
          <a:lstStyle/>
          <a:p>
            <a:r>
              <a:rPr lang="en-US" sz="3500" b="1" dirty="0">
                <a:latin typeface="Encode Sans Normal Black" charset="0"/>
                <a:ea typeface="Encode Sans Normal Black" charset="0"/>
                <a:cs typeface="Encode Sans Normal Black" charset="0"/>
              </a:rPr>
              <a:t>FUNDING</a:t>
            </a:r>
          </a:p>
        </p:txBody>
      </p:sp>
      <p:sp>
        <p:nvSpPr>
          <p:cNvPr id="19" name="Text Placeholder 9">
            <a:extLst>
              <a:ext uri="{FF2B5EF4-FFF2-40B4-BE49-F238E27FC236}">
                <a16:creationId xmlns:a16="http://schemas.microsoft.com/office/drawing/2014/main" id="{EC7F176A-30FA-3325-4590-6C70707120FB}"/>
              </a:ext>
            </a:extLst>
          </p:cNvPr>
          <p:cNvSpPr txBox="1">
            <a:spLocks/>
          </p:cNvSpPr>
          <p:nvPr/>
        </p:nvSpPr>
        <p:spPr>
          <a:xfrm>
            <a:off x="24600982" y="12855692"/>
            <a:ext cx="6961239" cy="1864769"/>
          </a:xfrm>
          <a:prstGeom prst="rect">
            <a:avLst/>
          </a:prstGeom>
        </p:spPr>
        <p:txBody>
          <a:bodyPr/>
          <a:lstStyle>
            <a:lvl1pPr marL="0" indent="0" algn="l" defTabSz="914400" rtl="0" eaLnBrk="1" latinLnBrk="0" hangingPunct="1">
              <a:spcBef>
                <a:spcPts val="800"/>
              </a:spcBef>
              <a:buFont typeface="Lucida Grande"/>
              <a:buNone/>
              <a:defRPr sz="2400" b="0" i="0" kern="1200" baseline="0">
                <a:solidFill>
                  <a:srgbClr val="4B2E83"/>
                </a:solidFill>
                <a:latin typeface="Open Sans"/>
                <a:ea typeface="+mn-ea"/>
                <a:cs typeface="Open Sans"/>
              </a:defRPr>
            </a:lvl1pPr>
            <a:lvl2pPr marL="960120" indent="-320040" algn="l" defTabSz="914400" rtl="0" eaLnBrk="1" latinLnBrk="0" hangingPunct="1">
              <a:spcBef>
                <a:spcPts val="800"/>
              </a:spcBef>
              <a:buFont typeface="Arial"/>
              <a:buChar char="–"/>
              <a:defRPr sz="2200" b="0" i="0" kern="1200" baseline="0">
                <a:solidFill>
                  <a:srgbClr val="4B2E83"/>
                </a:solidFill>
                <a:latin typeface="Open Sans"/>
                <a:ea typeface="+mn-ea"/>
                <a:cs typeface="Open Sans"/>
              </a:defRPr>
            </a:lvl2pPr>
            <a:lvl3pPr marL="1600200" indent="-320040" algn="l" defTabSz="914400" rtl="0" eaLnBrk="1" latinLnBrk="0" hangingPunct="1">
              <a:spcBef>
                <a:spcPts val="800"/>
              </a:spcBef>
              <a:buSzPct val="100000"/>
              <a:buFont typeface="Lucida Grande"/>
              <a:buChar char="&gt;"/>
              <a:defRPr sz="2000" b="0" i="0" kern="1200" baseline="0">
                <a:solidFill>
                  <a:srgbClr val="4B2E83"/>
                </a:solidFill>
                <a:latin typeface="Open Sans"/>
                <a:ea typeface="+mn-ea"/>
                <a:cs typeface="Open Sans"/>
              </a:defRPr>
            </a:lvl3pPr>
            <a:lvl4pPr marL="2286000" indent="-320040" algn="l" defTabSz="914400" rtl="0" eaLnBrk="1" latinLnBrk="0" hangingPunct="1">
              <a:spcBef>
                <a:spcPts val="800"/>
              </a:spcBef>
              <a:buFont typeface="Arial"/>
              <a:buChar char="–"/>
              <a:defRPr sz="1800" b="0" i="0" kern="1200" baseline="0">
                <a:solidFill>
                  <a:srgbClr val="4B2E83"/>
                </a:solidFill>
                <a:latin typeface="Open Sans"/>
                <a:ea typeface="+mn-ea"/>
                <a:cs typeface="Open Sans"/>
              </a:defRPr>
            </a:lvl4pPr>
            <a:lvl5pPr marL="6583680" indent="-731520" algn="l" defTabSz="1463040" rtl="0" eaLnBrk="1" latinLnBrk="0" hangingPunct="1">
              <a:spcBef>
                <a:spcPct val="20000"/>
              </a:spcBef>
              <a:buFont typeface="Lucida Grande"/>
              <a:buChar char="&gt;"/>
              <a:defRPr sz="1400" b="1" i="0" kern="1200" baseline="0">
                <a:solidFill>
                  <a:srgbClr val="4B2E83"/>
                </a:solidFill>
                <a:latin typeface="Open Sans"/>
                <a:ea typeface="+mn-ea"/>
                <a:cs typeface="Open San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a:lstStyle>
          <a:p>
            <a:pPr>
              <a:lnSpc>
                <a:spcPts val="2400"/>
              </a:lnSpc>
              <a:spcAft>
                <a:spcPts val="1200"/>
              </a:spcAft>
            </a:pP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Information about funders here. Lorem ipsum dolor sit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amet</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consectetur</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adipiscing</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elit</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Integer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nec</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odio</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Praesent</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libero.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cursus ante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dapibus</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diam.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nisi.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Nulla</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quis</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sem</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nibh</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elementum</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imperdiet</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Duis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sagittis</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ipsum.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Praesent</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mauris</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Fusce</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nec</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tellus</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augue</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semper porta.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Mauris</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8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massa</a:t>
            </a:r>
            <a:r>
              <a:rPr lang="en-US" sz="18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endParaRPr lang="en-US" sz="1800" dirty="0">
              <a:solidFill>
                <a:schemeClr val="accent4">
                  <a:lumMod val="50000"/>
                </a:schemeClr>
              </a:solidFill>
            </a:endParaRPr>
          </a:p>
        </p:txBody>
      </p:sp>
      <p:grpSp>
        <p:nvGrpSpPr>
          <p:cNvPr id="20" name="Group 236">
            <a:extLst>
              <a:ext uri="{FF2B5EF4-FFF2-40B4-BE49-F238E27FC236}">
                <a16:creationId xmlns:a16="http://schemas.microsoft.com/office/drawing/2014/main" id="{095B276C-EF0F-09B9-2CBA-024C983CF0E2}"/>
              </a:ext>
            </a:extLst>
          </p:cNvPr>
          <p:cNvGrpSpPr>
            <a:grpSpLocks noChangeAspect="1"/>
          </p:cNvGrpSpPr>
          <p:nvPr/>
        </p:nvGrpSpPr>
        <p:grpSpPr bwMode="gray">
          <a:xfrm>
            <a:off x="1505412" y="11505301"/>
            <a:ext cx="4457561" cy="6995869"/>
            <a:chOff x="1624" y="2350"/>
            <a:chExt cx="509" cy="860"/>
          </a:xfrm>
          <a:solidFill>
            <a:schemeClr val="bg2">
              <a:lumMod val="85000"/>
            </a:schemeClr>
          </a:solidFill>
        </p:grpSpPr>
        <p:sp>
          <p:nvSpPr>
            <p:cNvPr id="21" name="Freeform 237">
              <a:extLst>
                <a:ext uri="{FF2B5EF4-FFF2-40B4-BE49-F238E27FC236}">
                  <a16:creationId xmlns:a16="http://schemas.microsoft.com/office/drawing/2014/main" id="{88259B08-C8C7-4A6F-8249-AA734F1E1720}"/>
                </a:ext>
              </a:extLst>
            </p:cNvPr>
            <p:cNvSpPr>
              <a:spLocks noChangeAspect="1"/>
            </p:cNvSpPr>
            <p:nvPr/>
          </p:nvSpPr>
          <p:spPr bwMode="gray">
            <a:xfrm>
              <a:off x="1709" y="3154"/>
              <a:ext cx="23" cy="27"/>
            </a:xfrm>
            <a:custGeom>
              <a:avLst/>
              <a:gdLst/>
              <a:ahLst/>
              <a:cxnLst>
                <a:cxn ang="0">
                  <a:pos x="4" y="17"/>
                </a:cxn>
                <a:cxn ang="0">
                  <a:pos x="7" y="12"/>
                </a:cxn>
                <a:cxn ang="0">
                  <a:pos x="17" y="17"/>
                </a:cxn>
                <a:cxn ang="0">
                  <a:pos x="28" y="10"/>
                </a:cxn>
                <a:cxn ang="0">
                  <a:pos x="33" y="23"/>
                </a:cxn>
                <a:cxn ang="0">
                  <a:pos x="41" y="23"/>
                </a:cxn>
                <a:cxn ang="0">
                  <a:pos x="41" y="7"/>
                </a:cxn>
                <a:cxn ang="0">
                  <a:pos x="43" y="1"/>
                </a:cxn>
                <a:cxn ang="0">
                  <a:pos x="53" y="15"/>
                </a:cxn>
                <a:cxn ang="0">
                  <a:pos x="43" y="39"/>
                </a:cxn>
                <a:cxn ang="0">
                  <a:pos x="45" y="60"/>
                </a:cxn>
                <a:cxn ang="0">
                  <a:pos x="53" y="72"/>
                </a:cxn>
                <a:cxn ang="0">
                  <a:pos x="80" y="61"/>
                </a:cxn>
                <a:cxn ang="0">
                  <a:pos x="100" y="64"/>
                </a:cxn>
                <a:cxn ang="0">
                  <a:pos x="115" y="70"/>
                </a:cxn>
                <a:cxn ang="0">
                  <a:pos x="92" y="97"/>
                </a:cxn>
                <a:cxn ang="0">
                  <a:pos x="77" y="99"/>
                </a:cxn>
                <a:cxn ang="0">
                  <a:pos x="74" y="107"/>
                </a:cxn>
                <a:cxn ang="0">
                  <a:pos x="66" y="107"/>
                </a:cxn>
                <a:cxn ang="0">
                  <a:pos x="63" y="117"/>
                </a:cxn>
                <a:cxn ang="0">
                  <a:pos x="59" y="128"/>
                </a:cxn>
                <a:cxn ang="0">
                  <a:pos x="53" y="131"/>
                </a:cxn>
                <a:cxn ang="0">
                  <a:pos x="26" y="106"/>
                </a:cxn>
                <a:cxn ang="0">
                  <a:pos x="43" y="108"/>
                </a:cxn>
                <a:cxn ang="0">
                  <a:pos x="49" y="99"/>
                </a:cxn>
                <a:cxn ang="0">
                  <a:pos x="39" y="83"/>
                </a:cxn>
                <a:cxn ang="0">
                  <a:pos x="33" y="93"/>
                </a:cxn>
                <a:cxn ang="0">
                  <a:pos x="20" y="86"/>
                </a:cxn>
                <a:cxn ang="0">
                  <a:pos x="10" y="77"/>
                </a:cxn>
                <a:cxn ang="0">
                  <a:pos x="7" y="66"/>
                </a:cxn>
                <a:cxn ang="0">
                  <a:pos x="0" y="66"/>
                </a:cxn>
                <a:cxn ang="0">
                  <a:pos x="1" y="50"/>
                </a:cxn>
                <a:cxn ang="0">
                  <a:pos x="1" y="31"/>
                </a:cxn>
              </a:cxnLst>
              <a:rect l="0" t="0" r="r" b="b"/>
              <a:pathLst>
                <a:path w="115" h="134">
                  <a:moveTo>
                    <a:pt x="2" y="17"/>
                  </a:moveTo>
                  <a:lnTo>
                    <a:pt x="4" y="17"/>
                  </a:lnTo>
                  <a:lnTo>
                    <a:pt x="5" y="13"/>
                  </a:lnTo>
                  <a:lnTo>
                    <a:pt x="7" y="12"/>
                  </a:lnTo>
                  <a:lnTo>
                    <a:pt x="12" y="16"/>
                  </a:lnTo>
                  <a:lnTo>
                    <a:pt x="17" y="17"/>
                  </a:lnTo>
                  <a:lnTo>
                    <a:pt x="22" y="12"/>
                  </a:lnTo>
                  <a:lnTo>
                    <a:pt x="28" y="10"/>
                  </a:lnTo>
                  <a:lnTo>
                    <a:pt x="32" y="13"/>
                  </a:lnTo>
                  <a:lnTo>
                    <a:pt x="33" y="23"/>
                  </a:lnTo>
                  <a:lnTo>
                    <a:pt x="36" y="27"/>
                  </a:lnTo>
                  <a:lnTo>
                    <a:pt x="41" y="23"/>
                  </a:lnTo>
                  <a:lnTo>
                    <a:pt x="44" y="11"/>
                  </a:lnTo>
                  <a:lnTo>
                    <a:pt x="41" y="7"/>
                  </a:lnTo>
                  <a:lnTo>
                    <a:pt x="41" y="0"/>
                  </a:lnTo>
                  <a:lnTo>
                    <a:pt x="43" y="1"/>
                  </a:lnTo>
                  <a:lnTo>
                    <a:pt x="50" y="6"/>
                  </a:lnTo>
                  <a:lnTo>
                    <a:pt x="53" y="15"/>
                  </a:lnTo>
                  <a:lnTo>
                    <a:pt x="54" y="27"/>
                  </a:lnTo>
                  <a:lnTo>
                    <a:pt x="43" y="39"/>
                  </a:lnTo>
                  <a:lnTo>
                    <a:pt x="37" y="55"/>
                  </a:lnTo>
                  <a:lnTo>
                    <a:pt x="45" y="60"/>
                  </a:lnTo>
                  <a:lnTo>
                    <a:pt x="52" y="66"/>
                  </a:lnTo>
                  <a:lnTo>
                    <a:pt x="53" y="72"/>
                  </a:lnTo>
                  <a:lnTo>
                    <a:pt x="63" y="80"/>
                  </a:lnTo>
                  <a:lnTo>
                    <a:pt x="80" y="61"/>
                  </a:lnTo>
                  <a:lnTo>
                    <a:pt x="87" y="61"/>
                  </a:lnTo>
                  <a:lnTo>
                    <a:pt x="100" y="64"/>
                  </a:lnTo>
                  <a:lnTo>
                    <a:pt x="112" y="63"/>
                  </a:lnTo>
                  <a:lnTo>
                    <a:pt x="115" y="70"/>
                  </a:lnTo>
                  <a:lnTo>
                    <a:pt x="115" y="79"/>
                  </a:lnTo>
                  <a:lnTo>
                    <a:pt x="92" y="97"/>
                  </a:lnTo>
                  <a:lnTo>
                    <a:pt x="85" y="102"/>
                  </a:lnTo>
                  <a:lnTo>
                    <a:pt x="77" y="99"/>
                  </a:lnTo>
                  <a:lnTo>
                    <a:pt x="74" y="101"/>
                  </a:lnTo>
                  <a:lnTo>
                    <a:pt x="74" y="107"/>
                  </a:lnTo>
                  <a:lnTo>
                    <a:pt x="71" y="109"/>
                  </a:lnTo>
                  <a:lnTo>
                    <a:pt x="66" y="107"/>
                  </a:lnTo>
                  <a:lnTo>
                    <a:pt x="60" y="110"/>
                  </a:lnTo>
                  <a:lnTo>
                    <a:pt x="63" y="117"/>
                  </a:lnTo>
                  <a:lnTo>
                    <a:pt x="59" y="120"/>
                  </a:lnTo>
                  <a:lnTo>
                    <a:pt x="59" y="128"/>
                  </a:lnTo>
                  <a:lnTo>
                    <a:pt x="61" y="134"/>
                  </a:lnTo>
                  <a:lnTo>
                    <a:pt x="53" y="131"/>
                  </a:lnTo>
                  <a:lnTo>
                    <a:pt x="28" y="108"/>
                  </a:lnTo>
                  <a:lnTo>
                    <a:pt x="26" y="106"/>
                  </a:lnTo>
                  <a:lnTo>
                    <a:pt x="34" y="104"/>
                  </a:lnTo>
                  <a:lnTo>
                    <a:pt x="43" y="108"/>
                  </a:lnTo>
                  <a:lnTo>
                    <a:pt x="49" y="106"/>
                  </a:lnTo>
                  <a:lnTo>
                    <a:pt x="49" y="99"/>
                  </a:lnTo>
                  <a:lnTo>
                    <a:pt x="44" y="95"/>
                  </a:lnTo>
                  <a:lnTo>
                    <a:pt x="39" y="83"/>
                  </a:lnTo>
                  <a:lnTo>
                    <a:pt x="37" y="88"/>
                  </a:lnTo>
                  <a:lnTo>
                    <a:pt x="33" y="93"/>
                  </a:lnTo>
                  <a:lnTo>
                    <a:pt x="17" y="92"/>
                  </a:lnTo>
                  <a:lnTo>
                    <a:pt x="20" y="86"/>
                  </a:lnTo>
                  <a:lnTo>
                    <a:pt x="20" y="81"/>
                  </a:lnTo>
                  <a:lnTo>
                    <a:pt x="10" y="77"/>
                  </a:lnTo>
                  <a:lnTo>
                    <a:pt x="7" y="74"/>
                  </a:lnTo>
                  <a:lnTo>
                    <a:pt x="7" y="66"/>
                  </a:lnTo>
                  <a:lnTo>
                    <a:pt x="6" y="65"/>
                  </a:lnTo>
                  <a:lnTo>
                    <a:pt x="0" y="66"/>
                  </a:lnTo>
                  <a:lnTo>
                    <a:pt x="1" y="60"/>
                  </a:lnTo>
                  <a:lnTo>
                    <a:pt x="1" y="50"/>
                  </a:lnTo>
                  <a:lnTo>
                    <a:pt x="2" y="40"/>
                  </a:lnTo>
                  <a:lnTo>
                    <a:pt x="1" y="31"/>
                  </a:lnTo>
                  <a:lnTo>
                    <a:pt x="2" y="17"/>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22" name="Freeform 238">
              <a:extLst>
                <a:ext uri="{FF2B5EF4-FFF2-40B4-BE49-F238E27FC236}">
                  <a16:creationId xmlns:a16="http://schemas.microsoft.com/office/drawing/2014/main" id="{1F5E3B65-E44A-F9E2-1DAC-371635C4093A}"/>
                </a:ext>
              </a:extLst>
            </p:cNvPr>
            <p:cNvSpPr>
              <a:spLocks noChangeAspect="1"/>
            </p:cNvSpPr>
            <p:nvPr/>
          </p:nvSpPr>
          <p:spPr bwMode="gray">
            <a:xfrm>
              <a:off x="1712" y="2353"/>
              <a:ext cx="148" cy="126"/>
            </a:xfrm>
            <a:custGeom>
              <a:avLst/>
              <a:gdLst/>
              <a:ahLst/>
              <a:cxnLst>
                <a:cxn ang="0">
                  <a:pos x="84" y="47"/>
                </a:cxn>
                <a:cxn ang="0">
                  <a:pos x="97" y="77"/>
                </a:cxn>
                <a:cxn ang="0">
                  <a:pos x="73" y="133"/>
                </a:cxn>
                <a:cxn ang="0">
                  <a:pos x="98" y="176"/>
                </a:cxn>
                <a:cxn ang="0">
                  <a:pos x="126" y="148"/>
                </a:cxn>
                <a:cxn ang="0">
                  <a:pos x="108" y="74"/>
                </a:cxn>
                <a:cxn ang="0">
                  <a:pos x="196" y="42"/>
                </a:cxn>
                <a:cxn ang="0">
                  <a:pos x="169" y="27"/>
                </a:cxn>
                <a:cxn ang="0">
                  <a:pos x="191" y="2"/>
                </a:cxn>
                <a:cxn ang="0">
                  <a:pos x="243" y="46"/>
                </a:cxn>
                <a:cxn ang="0">
                  <a:pos x="285" y="88"/>
                </a:cxn>
                <a:cxn ang="0">
                  <a:pos x="366" y="88"/>
                </a:cxn>
                <a:cxn ang="0">
                  <a:pos x="411" y="106"/>
                </a:cxn>
                <a:cxn ang="0">
                  <a:pos x="495" y="99"/>
                </a:cxn>
                <a:cxn ang="0">
                  <a:pos x="499" y="88"/>
                </a:cxn>
                <a:cxn ang="0">
                  <a:pos x="621" y="86"/>
                </a:cxn>
                <a:cxn ang="0">
                  <a:pos x="573" y="95"/>
                </a:cxn>
                <a:cxn ang="0">
                  <a:pos x="593" y="117"/>
                </a:cxn>
                <a:cxn ang="0">
                  <a:pos x="663" y="150"/>
                </a:cxn>
                <a:cxn ang="0">
                  <a:pos x="689" y="197"/>
                </a:cxn>
                <a:cxn ang="0">
                  <a:pos x="695" y="211"/>
                </a:cxn>
                <a:cxn ang="0">
                  <a:pos x="737" y="209"/>
                </a:cxn>
                <a:cxn ang="0">
                  <a:pos x="728" y="231"/>
                </a:cxn>
                <a:cxn ang="0">
                  <a:pos x="689" y="252"/>
                </a:cxn>
                <a:cxn ang="0">
                  <a:pos x="702" y="279"/>
                </a:cxn>
                <a:cxn ang="0">
                  <a:pos x="673" y="321"/>
                </a:cxn>
                <a:cxn ang="0">
                  <a:pos x="674" y="359"/>
                </a:cxn>
                <a:cxn ang="0">
                  <a:pos x="699" y="401"/>
                </a:cxn>
                <a:cxn ang="0">
                  <a:pos x="646" y="432"/>
                </a:cxn>
                <a:cxn ang="0">
                  <a:pos x="568" y="459"/>
                </a:cxn>
                <a:cxn ang="0">
                  <a:pos x="474" y="437"/>
                </a:cxn>
                <a:cxn ang="0">
                  <a:pos x="497" y="467"/>
                </a:cxn>
                <a:cxn ang="0">
                  <a:pos x="501" y="524"/>
                </a:cxn>
                <a:cxn ang="0">
                  <a:pos x="546" y="550"/>
                </a:cxn>
                <a:cxn ang="0">
                  <a:pos x="518" y="565"/>
                </a:cxn>
                <a:cxn ang="0">
                  <a:pos x="486" y="593"/>
                </a:cxn>
                <a:cxn ang="0">
                  <a:pos x="452" y="607"/>
                </a:cxn>
                <a:cxn ang="0">
                  <a:pos x="402" y="631"/>
                </a:cxn>
                <a:cxn ang="0">
                  <a:pos x="361" y="612"/>
                </a:cxn>
                <a:cxn ang="0">
                  <a:pos x="321" y="532"/>
                </a:cxn>
                <a:cxn ang="0">
                  <a:pos x="328" y="492"/>
                </a:cxn>
                <a:cxn ang="0">
                  <a:pos x="315" y="459"/>
                </a:cxn>
                <a:cxn ang="0">
                  <a:pos x="299" y="419"/>
                </a:cxn>
                <a:cxn ang="0">
                  <a:pos x="314" y="357"/>
                </a:cxn>
                <a:cxn ang="0">
                  <a:pos x="314" y="330"/>
                </a:cxn>
                <a:cxn ang="0">
                  <a:pos x="253" y="337"/>
                </a:cxn>
                <a:cxn ang="0">
                  <a:pos x="217" y="338"/>
                </a:cxn>
                <a:cxn ang="0">
                  <a:pos x="169" y="289"/>
                </a:cxn>
                <a:cxn ang="0">
                  <a:pos x="90" y="287"/>
                </a:cxn>
                <a:cxn ang="0">
                  <a:pos x="52" y="229"/>
                </a:cxn>
                <a:cxn ang="0">
                  <a:pos x="31" y="196"/>
                </a:cxn>
                <a:cxn ang="0">
                  <a:pos x="14" y="140"/>
                </a:cxn>
                <a:cxn ang="0">
                  <a:pos x="79" y="29"/>
                </a:cxn>
              </a:cxnLst>
              <a:rect l="0" t="0" r="r" b="b"/>
              <a:pathLst>
                <a:path w="743" h="631">
                  <a:moveTo>
                    <a:pt x="109" y="21"/>
                  </a:moveTo>
                  <a:lnTo>
                    <a:pt x="99" y="29"/>
                  </a:lnTo>
                  <a:lnTo>
                    <a:pt x="88" y="31"/>
                  </a:lnTo>
                  <a:lnTo>
                    <a:pt x="82" y="35"/>
                  </a:lnTo>
                  <a:lnTo>
                    <a:pt x="82" y="39"/>
                  </a:lnTo>
                  <a:lnTo>
                    <a:pt x="84" y="47"/>
                  </a:lnTo>
                  <a:lnTo>
                    <a:pt x="87" y="56"/>
                  </a:lnTo>
                  <a:lnTo>
                    <a:pt x="94" y="66"/>
                  </a:lnTo>
                  <a:lnTo>
                    <a:pt x="95" y="69"/>
                  </a:lnTo>
                  <a:lnTo>
                    <a:pt x="93" y="72"/>
                  </a:lnTo>
                  <a:lnTo>
                    <a:pt x="93" y="73"/>
                  </a:lnTo>
                  <a:lnTo>
                    <a:pt x="97" y="77"/>
                  </a:lnTo>
                  <a:lnTo>
                    <a:pt x="97" y="83"/>
                  </a:lnTo>
                  <a:lnTo>
                    <a:pt x="93" y="95"/>
                  </a:lnTo>
                  <a:lnTo>
                    <a:pt x="78" y="109"/>
                  </a:lnTo>
                  <a:lnTo>
                    <a:pt x="76" y="111"/>
                  </a:lnTo>
                  <a:lnTo>
                    <a:pt x="73" y="118"/>
                  </a:lnTo>
                  <a:lnTo>
                    <a:pt x="73" y="133"/>
                  </a:lnTo>
                  <a:lnTo>
                    <a:pt x="74" y="140"/>
                  </a:lnTo>
                  <a:lnTo>
                    <a:pt x="78" y="145"/>
                  </a:lnTo>
                  <a:lnTo>
                    <a:pt x="87" y="152"/>
                  </a:lnTo>
                  <a:lnTo>
                    <a:pt x="93" y="165"/>
                  </a:lnTo>
                  <a:lnTo>
                    <a:pt x="95" y="174"/>
                  </a:lnTo>
                  <a:lnTo>
                    <a:pt x="98" y="176"/>
                  </a:lnTo>
                  <a:lnTo>
                    <a:pt x="105" y="176"/>
                  </a:lnTo>
                  <a:lnTo>
                    <a:pt x="113" y="174"/>
                  </a:lnTo>
                  <a:lnTo>
                    <a:pt x="119" y="169"/>
                  </a:lnTo>
                  <a:lnTo>
                    <a:pt x="125" y="161"/>
                  </a:lnTo>
                  <a:lnTo>
                    <a:pt x="126" y="159"/>
                  </a:lnTo>
                  <a:lnTo>
                    <a:pt x="126" y="148"/>
                  </a:lnTo>
                  <a:lnTo>
                    <a:pt x="125" y="134"/>
                  </a:lnTo>
                  <a:lnTo>
                    <a:pt x="115" y="117"/>
                  </a:lnTo>
                  <a:lnTo>
                    <a:pt x="109" y="110"/>
                  </a:lnTo>
                  <a:lnTo>
                    <a:pt x="104" y="101"/>
                  </a:lnTo>
                  <a:lnTo>
                    <a:pt x="104" y="77"/>
                  </a:lnTo>
                  <a:lnTo>
                    <a:pt x="108" y="74"/>
                  </a:lnTo>
                  <a:lnTo>
                    <a:pt x="110" y="70"/>
                  </a:lnTo>
                  <a:lnTo>
                    <a:pt x="111" y="68"/>
                  </a:lnTo>
                  <a:lnTo>
                    <a:pt x="120" y="66"/>
                  </a:lnTo>
                  <a:lnTo>
                    <a:pt x="140" y="53"/>
                  </a:lnTo>
                  <a:lnTo>
                    <a:pt x="173" y="43"/>
                  </a:lnTo>
                  <a:lnTo>
                    <a:pt x="196" y="42"/>
                  </a:lnTo>
                  <a:lnTo>
                    <a:pt x="196" y="36"/>
                  </a:lnTo>
                  <a:lnTo>
                    <a:pt x="195" y="32"/>
                  </a:lnTo>
                  <a:lnTo>
                    <a:pt x="190" y="30"/>
                  </a:lnTo>
                  <a:lnTo>
                    <a:pt x="174" y="29"/>
                  </a:lnTo>
                  <a:lnTo>
                    <a:pt x="172" y="27"/>
                  </a:lnTo>
                  <a:lnTo>
                    <a:pt x="169" y="27"/>
                  </a:lnTo>
                  <a:lnTo>
                    <a:pt x="168" y="25"/>
                  </a:lnTo>
                  <a:lnTo>
                    <a:pt x="169" y="18"/>
                  </a:lnTo>
                  <a:lnTo>
                    <a:pt x="175" y="5"/>
                  </a:lnTo>
                  <a:lnTo>
                    <a:pt x="181" y="0"/>
                  </a:lnTo>
                  <a:lnTo>
                    <a:pt x="186" y="0"/>
                  </a:lnTo>
                  <a:lnTo>
                    <a:pt x="191" y="2"/>
                  </a:lnTo>
                  <a:lnTo>
                    <a:pt x="192" y="4"/>
                  </a:lnTo>
                  <a:lnTo>
                    <a:pt x="201" y="29"/>
                  </a:lnTo>
                  <a:lnTo>
                    <a:pt x="201" y="29"/>
                  </a:lnTo>
                  <a:lnTo>
                    <a:pt x="207" y="40"/>
                  </a:lnTo>
                  <a:lnTo>
                    <a:pt x="223" y="42"/>
                  </a:lnTo>
                  <a:lnTo>
                    <a:pt x="243" y="46"/>
                  </a:lnTo>
                  <a:lnTo>
                    <a:pt x="246" y="46"/>
                  </a:lnTo>
                  <a:lnTo>
                    <a:pt x="260" y="50"/>
                  </a:lnTo>
                  <a:lnTo>
                    <a:pt x="271" y="56"/>
                  </a:lnTo>
                  <a:lnTo>
                    <a:pt x="276" y="61"/>
                  </a:lnTo>
                  <a:lnTo>
                    <a:pt x="280" y="77"/>
                  </a:lnTo>
                  <a:lnTo>
                    <a:pt x="285" y="88"/>
                  </a:lnTo>
                  <a:lnTo>
                    <a:pt x="286" y="90"/>
                  </a:lnTo>
                  <a:lnTo>
                    <a:pt x="292" y="95"/>
                  </a:lnTo>
                  <a:lnTo>
                    <a:pt x="303" y="95"/>
                  </a:lnTo>
                  <a:lnTo>
                    <a:pt x="329" y="90"/>
                  </a:lnTo>
                  <a:lnTo>
                    <a:pt x="340" y="91"/>
                  </a:lnTo>
                  <a:lnTo>
                    <a:pt x="366" y="88"/>
                  </a:lnTo>
                  <a:lnTo>
                    <a:pt x="395" y="88"/>
                  </a:lnTo>
                  <a:lnTo>
                    <a:pt x="398" y="89"/>
                  </a:lnTo>
                  <a:lnTo>
                    <a:pt x="401" y="91"/>
                  </a:lnTo>
                  <a:lnTo>
                    <a:pt x="405" y="97"/>
                  </a:lnTo>
                  <a:lnTo>
                    <a:pt x="405" y="101"/>
                  </a:lnTo>
                  <a:lnTo>
                    <a:pt x="411" y="106"/>
                  </a:lnTo>
                  <a:lnTo>
                    <a:pt x="422" y="112"/>
                  </a:lnTo>
                  <a:lnTo>
                    <a:pt x="432" y="115"/>
                  </a:lnTo>
                  <a:lnTo>
                    <a:pt x="450" y="115"/>
                  </a:lnTo>
                  <a:lnTo>
                    <a:pt x="476" y="110"/>
                  </a:lnTo>
                  <a:lnTo>
                    <a:pt x="484" y="106"/>
                  </a:lnTo>
                  <a:lnTo>
                    <a:pt x="495" y="99"/>
                  </a:lnTo>
                  <a:lnTo>
                    <a:pt x="512" y="99"/>
                  </a:lnTo>
                  <a:lnTo>
                    <a:pt x="523" y="96"/>
                  </a:lnTo>
                  <a:lnTo>
                    <a:pt x="527" y="94"/>
                  </a:lnTo>
                  <a:lnTo>
                    <a:pt x="525" y="91"/>
                  </a:lnTo>
                  <a:lnTo>
                    <a:pt x="506" y="90"/>
                  </a:lnTo>
                  <a:lnTo>
                    <a:pt x="499" y="88"/>
                  </a:lnTo>
                  <a:lnTo>
                    <a:pt x="499" y="88"/>
                  </a:lnTo>
                  <a:lnTo>
                    <a:pt x="506" y="84"/>
                  </a:lnTo>
                  <a:lnTo>
                    <a:pt x="520" y="83"/>
                  </a:lnTo>
                  <a:lnTo>
                    <a:pt x="608" y="83"/>
                  </a:lnTo>
                  <a:lnTo>
                    <a:pt x="620" y="86"/>
                  </a:lnTo>
                  <a:lnTo>
                    <a:pt x="621" y="86"/>
                  </a:lnTo>
                  <a:lnTo>
                    <a:pt x="619" y="88"/>
                  </a:lnTo>
                  <a:lnTo>
                    <a:pt x="606" y="90"/>
                  </a:lnTo>
                  <a:lnTo>
                    <a:pt x="605" y="93"/>
                  </a:lnTo>
                  <a:lnTo>
                    <a:pt x="600" y="95"/>
                  </a:lnTo>
                  <a:lnTo>
                    <a:pt x="587" y="93"/>
                  </a:lnTo>
                  <a:lnTo>
                    <a:pt x="573" y="95"/>
                  </a:lnTo>
                  <a:lnTo>
                    <a:pt x="570" y="99"/>
                  </a:lnTo>
                  <a:lnTo>
                    <a:pt x="571" y="102"/>
                  </a:lnTo>
                  <a:lnTo>
                    <a:pt x="579" y="106"/>
                  </a:lnTo>
                  <a:lnTo>
                    <a:pt x="583" y="107"/>
                  </a:lnTo>
                  <a:lnTo>
                    <a:pt x="590" y="111"/>
                  </a:lnTo>
                  <a:lnTo>
                    <a:pt x="593" y="117"/>
                  </a:lnTo>
                  <a:lnTo>
                    <a:pt x="599" y="122"/>
                  </a:lnTo>
                  <a:lnTo>
                    <a:pt x="600" y="129"/>
                  </a:lnTo>
                  <a:lnTo>
                    <a:pt x="604" y="134"/>
                  </a:lnTo>
                  <a:lnTo>
                    <a:pt x="621" y="132"/>
                  </a:lnTo>
                  <a:lnTo>
                    <a:pt x="638" y="136"/>
                  </a:lnTo>
                  <a:lnTo>
                    <a:pt x="663" y="150"/>
                  </a:lnTo>
                  <a:lnTo>
                    <a:pt x="670" y="152"/>
                  </a:lnTo>
                  <a:lnTo>
                    <a:pt x="678" y="159"/>
                  </a:lnTo>
                  <a:lnTo>
                    <a:pt x="686" y="172"/>
                  </a:lnTo>
                  <a:lnTo>
                    <a:pt x="687" y="177"/>
                  </a:lnTo>
                  <a:lnTo>
                    <a:pt x="689" y="193"/>
                  </a:lnTo>
                  <a:lnTo>
                    <a:pt x="689" y="197"/>
                  </a:lnTo>
                  <a:lnTo>
                    <a:pt x="686" y="199"/>
                  </a:lnTo>
                  <a:lnTo>
                    <a:pt x="676" y="203"/>
                  </a:lnTo>
                  <a:lnTo>
                    <a:pt x="676" y="206"/>
                  </a:lnTo>
                  <a:lnTo>
                    <a:pt x="679" y="207"/>
                  </a:lnTo>
                  <a:lnTo>
                    <a:pt x="689" y="208"/>
                  </a:lnTo>
                  <a:lnTo>
                    <a:pt x="695" y="211"/>
                  </a:lnTo>
                  <a:lnTo>
                    <a:pt x="701" y="211"/>
                  </a:lnTo>
                  <a:lnTo>
                    <a:pt x="705" y="209"/>
                  </a:lnTo>
                  <a:lnTo>
                    <a:pt x="712" y="202"/>
                  </a:lnTo>
                  <a:lnTo>
                    <a:pt x="721" y="201"/>
                  </a:lnTo>
                  <a:lnTo>
                    <a:pt x="727" y="203"/>
                  </a:lnTo>
                  <a:lnTo>
                    <a:pt x="737" y="209"/>
                  </a:lnTo>
                  <a:lnTo>
                    <a:pt x="741" y="214"/>
                  </a:lnTo>
                  <a:lnTo>
                    <a:pt x="743" y="217"/>
                  </a:lnTo>
                  <a:lnTo>
                    <a:pt x="743" y="225"/>
                  </a:lnTo>
                  <a:lnTo>
                    <a:pt x="739" y="228"/>
                  </a:lnTo>
                  <a:lnTo>
                    <a:pt x="734" y="228"/>
                  </a:lnTo>
                  <a:lnTo>
                    <a:pt x="728" y="231"/>
                  </a:lnTo>
                  <a:lnTo>
                    <a:pt x="724" y="234"/>
                  </a:lnTo>
                  <a:lnTo>
                    <a:pt x="708" y="241"/>
                  </a:lnTo>
                  <a:lnTo>
                    <a:pt x="705" y="245"/>
                  </a:lnTo>
                  <a:lnTo>
                    <a:pt x="702" y="247"/>
                  </a:lnTo>
                  <a:lnTo>
                    <a:pt x="691" y="250"/>
                  </a:lnTo>
                  <a:lnTo>
                    <a:pt x="689" y="252"/>
                  </a:lnTo>
                  <a:lnTo>
                    <a:pt x="686" y="258"/>
                  </a:lnTo>
                  <a:lnTo>
                    <a:pt x="686" y="267"/>
                  </a:lnTo>
                  <a:lnTo>
                    <a:pt x="689" y="279"/>
                  </a:lnTo>
                  <a:lnTo>
                    <a:pt x="694" y="281"/>
                  </a:lnTo>
                  <a:lnTo>
                    <a:pt x="700" y="279"/>
                  </a:lnTo>
                  <a:lnTo>
                    <a:pt x="702" y="279"/>
                  </a:lnTo>
                  <a:lnTo>
                    <a:pt x="707" y="284"/>
                  </a:lnTo>
                  <a:lnTo>
                    <a:pt x="702" y="290"/>
                  </a:lnTo>
                  <a:lnTo>
                    <a:pt x="691" y="298"/>
                  </a:lnTo>
                  <a:lnTo>
                    <a:pt x="674" y="304"/>
                  </a:lnTo>
                  <a:lnTo>
                    <a:pt x="673" y="306"/>
                  </a:lnTo>
                  <a:lnTo>
                    <a:pt x="673" y="321"/>
                  </a:lnTo>
                  <a:lnTo>
                    <a:pt x="669" y="327"/>
                  </a:lnTo>
                  <a:lnTo>
                    <a:pt x="663" y="336"/>
                  </a:lnTo>
                  <a:lnTo>
                    <a:pt x="662" y="337"/>
                  </a:lnTo>
                  <a:lnTo>
                    <a:pt x="662" y="341"/>
                  </a:lnTo>
                  <a:lnTo>
                    <a:pt x="662" y="343"/>
                  </a:lnTo>
                  <a:lnTo>
                    <a:pt x="674" y="359"/>
                  </a:lnTo>
                  <a:lnTo>
                    <a:pt x="685" y="370"/>
                  </a:lnTo>
                  <a:lnTo>
                    <a:pt x="689" y="378"/>
                  </a:lnTo>
                  <a:lnTo>
                    <a:pt x="695" y="384"/>
                  </a:lnTo>
                  <a:lnTo>
                    <a:pt x="699" y="386"/>
                  </a:lnTo>
                  <a:lnTo>
                    <a:pt x="699" y="389"/>
                  </a:lnTo>
                  <a:lnTo>
                    <a:pt x="699" y="401"/>
                  </a:lnTo>
                  <a:lnTo>
                    <a:pt x="687" y="414"/>
                  </a:lnTo>
                  <a:lnTo>
                    <a:pt x="680" y="421"/>
                  </a:lnTo>
                  <a:lnTo>
                    <a:pt x="676" y="423"/>
                  </a:lnTo>
                  <a:lnTo>
                    <a:pt x="660" y="424"/>
                  </a:lnTo>
                  <a:lnTo>
                    <a:pt x="654" y="428"/>
                  </a:lnTo>
                  <a:lnTo>
                    <a:pt x="646" y="432"/>
                  </a:lnTo>
                  <a:lnTo>
                    <a:pt x="640" y="440"/>
                  </a:lnTo>
                  <a:lnTo>
                    <a:pt x="635" y="443"/>
                  </a:lnTo>
                  <a:lnTo>
                    <a:pt x="606" y="445"/>
                  </a:lnTo>
                  <a:lnTo>
                    <a:pt x="590" y="449"/>
                  </a:lnTo>
                  <a:lnTo>
                    <a:pt x="572" y="455"/>
                  </a:lnTo>
                  <a:lnTo>
                    <a:pt x="568" y="459"/>
                  </a:lnTo>
                  <a:lnTo>
                    <a:pt x="567" y="460"/>
                  </a:lnTo>
                  <a:lnTo>
                    <a:pt x="542" y="459"/>
                  </a:lnTo>
                  <a:lnTo>
                    <a:pt x="524" y="454"/>
                  </a:lnTo>
                  <a:lnTo>
                    <a:pt x="503" y="441"/>
                  </a:lnTo>
                  <a:lnTo>
                    <a:pt x="481" y="439"/>
                  </a:lnTo>
                  <a:lnTo>
                    <a:pt x="474" y="437"/>
                  </a:lnTo>
                  <a:lnTo>
                    <a:pt x="470" y="437"/>
                  </a:lnTo>
                  <a:lnTo>
                    <a:pt x="469" y="437"/>
                  </a:lnTo>
                  <a:lnTo>
                    <a:pt x="470" y="446"/>
                  </a:lnTo>
                  <a:lnTo>
                    <a:pt x="474" y="455"/>
                  </a:lnTo>
                  <a:lnTo>
                    <a:pt x="485" y="460"/>
                  </a:lnTo>
                  <a:lnTo>
                    <a:pt x="497" y="467"/>
                  </a:lnTo>
                  <a:lnTo>
                    <a:pt x="499" y="470"/>
                  </a:lnTo>
                  <a:lnTo>
                    <a:pt x="498" y="482"/>
                  </a:lnTo>
                  <a:lnTo>
                    <a:pt x="495" y="495"/>
                  </a:lnTo>
                  <a:lnTo>
                    <a:pt x="495" y="502"/>
                  </a:lnTo>
                  <a:lnTo>
                    <a:pt x="496" y="507"/>
                  </a:lnTo>
                  <a:lnTo>
                    <a:pt x="501" y="524"/>
                  </a:lnTo>
                  <a:lnTo>
                    <a:pt x="502" y="532"/>
                  </a:lnTo>
                  <a:lnTo>
                    <a:pt x="503" y="538"/>
                  </a:lnTo>
                  <a:lnTo>
                    <a:pt x="518" y="541"/>
                  </a:lnTo>
                  <a:lnTo>
                    <a:pt x="522" y="542"/>
                  </a:lnTo>
                  <a:lnTo>
                    <a:pt x="546" y="541"/>
                  </a:lnTo>
                  <a:lnTo>
                    <a:pt x="546" y="550"/>
                  </a:lnTo>
                  <a:lnTo>
                    <a:pt x="546" y="551"/>
                  </a:lnTo>
                  <a:lnTo>
                    <a:pt x="544" y="554"/>
                  </a:lnTo>
                  <a:lnTo>
                    <a:pt x="533" y="556"/>
                  </a:lnTo>
                  <a:lnTo>
                    <a:pt x="525" y="559"/>
                  </a:lnTo>
                  <a:lnTo>
                    <a:pt x="524" y="562"/>
                  </a:lnTo>
                  <a:lnTo>
                    <a:pt x="518" y="565"/>
                  </a:lnTo>
                  <a:lnTo>
                    <a:pt x="511" y="565"/>
                  </a:lnTo>
                  <a:lnTo>
                    <a:pt x="506" y="573"/>
                  </a:lnTo>
                  <a:lnTo>
                    <a:pt x="499" y="588"/>
                  </a:lnTo>
                  <a:lnTo>
                    <a:pt x="496" y="591"/>
                  </a:lnTo>
                  <a:lnTo>
                    <a:pt x="491" y="593"/>
                  </a:lnTo>
                  <a:lnTo>
                    <a:pt x="486" y="593"/>
                  </a:lnTo>
                  <a:lnTo>
                    <a:pt x="480" y="596"/>
                  </a:lnTo>
                  <a:lnTo>
                    <a:pt x="477" y="597"/>
                  </a:lnTo>
                  <a:lnTo>
                    <a:pt x="475" y="602"/>
                  </a:lnTo>
                  <a:lnTo>
                    <a:pt x="466" y="602"/>
                  </a:lnTo>
                  <a:lnTo>
                    <a:pt x="454" y="607"/>
                  </a:lnTo>
                  <a:lnTo>
                    <a:pt x="452" y="607"/>
                  </a:lnTo>
                  <a:lnTo>
                    <a:pt x="444" y="611"/>
                  </a:lnTo>
                  <a:lnTo>
                    <a:pt x="436" y="615"/>
                  </a:lnTo>
                  <a:lnTo>
                    <a:pt x="431" y="618"/>
                  </a:lnTo>
                  <a:lnTo>
                    <a:pt x="423" y="626"/>
                  </a:lnTo>
                  <a:lnTo>
                    <a:pt x="421" y="627"/>
                  </a:lnTo>
                  <a:lnTo>
                    <a:pt x="402" y="631"/>
                  </a:lnTo>
                  <a:lnTo>
                    <a:pt x="385" y="631"/>
                  </a:lnTo>
                  <a:lnTo>
                    <a:pt x="383" y="629"/>
                  </a:lnTo>
                  <a:lnTo>
                    <a:pt x="380" y="629"/>
                  </a:lnTo>
                  <a:lnTo>
                    <a:pt x="368" y="621"/>
                  </a:lnTo>
                  <a:lnTo>
                    <a:pt x="364" y="617"/>
                  </a:lnTo>
                  <a:lnTo>
                    <a:pt x="361" y="612"/>
                  </a:lnTo>
                  <a:lnTo>
                    <a:pt x="358" y="607"/>
                  </a:lnTo>
                  <a:lnTo>
                    <a:pt x="353" y="600"/>
                  </a:lnTo>
                  <a:lnTo>
                    <a:pt x="348" y="591"/>
                  </a:lnTo>
                  <a:lnTo>
                    <a:pt x="346" y="580"/>
                  </a:lnTo>
                  <a:lnTo>
                    <a:pt x="330" y="543"/>
                  </a:lnTo>
                  <a:lnTo>
                    <a:pt x="321" y="532"/>
                  </a:lnTo>
                  <a:lnTo>
                    <a:pt x="304" y="519"/>
                  </a:lnTo>
                  <a:lnTo>
                    <a:pt x="304" y="515"/>
                  </a:lnTo>
                  <a:lnTo>
                    <a:pt x="316" y="504"/>
                  </a:lnTo>
                  <a:lnTo>
                    <a:pt x="321" y="497"/>
                  </a:lnTo>
                  <a:lnTo>
                    <a:pt x="324" y="495"/>
                  </a:lnTo>
                  <a:lnTo>
                    <a:pt x="328" y="492"/>
                  </a:lnTo>
                  <a:lnTo>
                    <a:pt x="330" y="491"/>
                  </a:lnTo>
                  <a:lnTo>
                    <a:pt x="331" y="488"/>
                  </a:lnTo>
                  <a:lnTo>
                    <a:pt x="330" y="481"/>
                  </a:lnTo>
                  <a:lnTo>
                    <a:pt x="328" y="476"/>
                  </a:lnTo>
                  <a:lnTo>
                    <a:pt x="323" y="467"/>
                  </a:lnTo>
                  <a:lnTo>
                    <a:pt x="315" y="459"/>
                  </a:lnTo>
                  <a:lnTo>
                    <a:pt x="308" y="454"/>
                  </a:lnTo>
                  <a:lnTo>
                    <a:pt x="307" y="451"/>
                  </a:lnTo>
                  <a:lnTo>
                    <a:pt x="305" y="441"/>
                  </a:lnTo>
                  <a:lnTo>
                    <a:pt x="303" y="435"/>
                  </a:lnTo>
                  <a:lnTo>
                    <a:pt x="303" y="427"/>
                  </a:lnTo>
                  <a:lnTo>
                    <a:pt x="299" y="419"/>
                  </a:lnTo>
                  <a:lnTo>
                    <a:pt x="299" y="407"/>
                  </a:lnTo>
                  <a:lnTo>
                    <a:pt x="303" y="401"/>
                  </a:lnTo>
                  <a:lnTo>
                    <a:pt x="305" y="391"/>
                  </a:lnTo>
                  <a:lnTo>
                    <a:pt x="305" y="380"/>
                  </a:lnTo>
                  <a:lnTo>
                    <a:pt x="314" y="370"/>
                  </a:lnTo>
                  <a:lnTo>
                    <a:pt x="314" y="357"/>
                  </a:lnTo>
                  <a:lnTo>
                    <a:pt x="316" y="352"/>
                  </a:lnTo>
                  <a:lnTo>
                    <a:pt x="323" y="346"/>
                  </a:lnTo>
                  <a:lnTo>
                    <a:pt x="323" y="341"/>
                  </a:lnTo>
                  <a:lnTo>
                    <a:pt x="320" y="332"/>
                  </a:lnTo>
                  <a:lnTo>
                    <a:pt x="318" y="330"/>
                  </a:lnTo>
                  <a:lnTo>
                    <a:pt x="314" y="330"/>
                  </a:lnTo>
                  <a:lnTo>
                    <a:pt x="304" y="330"/>
                  </a:lnTo>
                  <a:lnTo>
                    <a:pt x="285" y="338"/>
                  </a:lnTo>
                  <a:lnTo>
                    <a:pt x="273" y="341"/>
                  </a:lnTo>
                  <a:lnTo>
                    <a:pt x="266" y="341"/>
                  </a:lnTo>
                  <a:lnTo>
                    <a:pt x="257" y="338"/>
                  </a:lnTo>
                  <a:lnTo>
                    <a:pt x="253" y="337"/>
                  </a:lnTo>
                  <a:lnTo>
                    <a:pt x="248" y="335"/>
                  </a:lnTo>
                  <a:lnTo>
                    <a:pt x="242" y="333"/>
                  </a:lnTo>
                  <a:lnTo>
                    <a:pt x="234" y="336"/>
                  </a:lnTo>
                  <a:lnTo>
                    <a:pt x="232" y="338"/>
                  </a:lnTo>
                  <a:lnTo>
                    <a:pt x="226" y="338"/>
                  </a:lnTo>
                  <a:lnTo>
                    <a:pt x="217" y="338"/>
                  </a:lnTo>
                  <a:lnTo>
                    <a:pt x="213" y="336"/>
                  </a:lnTo>
                  <a:lnTo>
                    <a:pt x="212" y="336"/>
                  </a:lnTo>
                  <a:lnTo>
                    <a:pt x="184" y="295"/>
                  </a:lnTo>
                  <a:lnTo>
                    <a:pt x="183" y="293"/>
                  </a:lnTo>
                  <a:lnTo>
                    <a:pt x="180" y="290"/>
                  </a:lnTo>
                  <a:lnTo>
                    <a:pt x="169" y="289"/>
                  </a:lnTo>
                  <a:lnTo>
                    <a:pt x="163" y="285"/>
                  </a:lnTo>
                  <a:lnTo>
                    <a:pt x="151" y="281"/>
                  </a:lnTo>
                  <a:lnTo>
                    <a:pt x="133" y="282"/>
                  </a:lnTo>
                  <a:lnTo>
                    <a:pt x="115" y="287"/>
                  </a:lnTo>
                  <a:lnTo>
                    <a:pt x="105" y="288"/>
                  </a:lnTo>
                  <a:lnTo>
                    <a:pt x="90" y="287"/>
                  </a:lnTo>
                  <a:lnTo>
                    <a:pt x="73" y="279"/>
                  </a:lnTo>
                  <a:lnTo>
                    <a:pt x="70" y="272"/>
                  </a:lnTo>
                  <a:lnTo>
                    <a:pt x="66" y="271"/>
                  </a:lnTo>
                  <a:lnTo>
                    <a:pt x="54" y="265"/>
                  </a:lnTo>
                  <a:lnTo>
                    <a:pt x="52" y="262"/>
                  </a:lnTo>
                  <a:lnTo>
                    <a:pt x="52" y="229"/>
                  </a:lnTo>
                  <a:lnTo>
                    <a:pt x="50" y="220"/>
                  </a:lnTo>
                  <a:lnTo>
                    <a:pt x="47" y="214"/>
                  </a:lnTo>
                  <a:lnTo>
                    <a:pt x="43" y="211"/>
                  </a:lnTo>
                  <a:lnTo>
                    <a:pt x="41" y="208"/>
                  </a:lnTo>
                  <a:lnTo>
                    <a:pt x="34" y="199"/>
                  </a:lnTo>
                  <a:lnTo>
                    <a:pt x="31" y="196"/>
                  </a:lnTo>
                  <a:lnTo>
                    <a:pt x="28" y="176"/>
                  </a:lnTo>
                  <a:lnTo>
                    <a:pt x="25" y="170"/>
                  </a:lnTo>
                  <a:lnTo>
                    <a:pt x="24" y="168"/>
                  </a:lnTo>
                  <a:lnTo>
                    <a:pt x="0" y="169"/>
                  </a:lnTo>
                  <a:lnTo>
                    <a:pt x="6" y="155"/>
                  </a:lnTo>
                  <a:lnTo>
                    <a:pt x="14" y="140"/>
                  </a:lnTo>
                  <a:lnTo>
                    <a:pt x="27" y="95"/>
                  </a:lnTo>
                  <a:lnTo>
                    <a:pt x="40" y="73"/>
                  </a:lnTo>
                  <a:lnTo>
                    <a:pt x="65" y="50"/>
                  </a:lnTo>
                  <a:lnTo>
                    <a:pt x="68" y="45"/>
                  </a:lnTo>
                  <a:lnTo>
                    <a:pt x="73" y="35"/>
                  </a:lnTo>
                  <a:lnTo>
                    <a:pt x="79" y="29"/>
                  </a:lnTo>
                  <a:lnTo>
                    <a:pt x="94" y="23"/>
                  </a:lnTo>
                  <a:lnTo>
                    <a:pt x="109" y="21"/>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28" name="Freeform 239">
              <a:extLst>
                <a:ext uri="{FF2B5EF4-FFF2-40B4-BE49-F238E27FC236}">
                  <a16:creationId xmlns:a16="http://schemas.microsoft.com/office/drawing/2014/main" id="{548FFFC9-12EE-D671-4D2D-4E1D4E567853}"/>
                </a:ext>
              </a:extLst>
            </p:cNvPr>
            <p:cNvSpPr>
              <a:spLocks noChangeAspect="1"/>
            </p:cNvSpPr>
            <p:nvPr/>
          </p:nvSpPr>
          <p:spPr bwMode="gray">
            <a:xfrm>
              <a:off x="1629" y="2473"/>
              <a:ext cx="62" cy="69"/>
            </a:xfrm>
            <a:custGeom>
              <a:avLst/>
              <a:gdLst/>
              <a:ahLst/>
              <a:cxnLst>
                <a:cxn ang="0">
                  <a:pos x="112" y="2"/>
                </a:cxn>
                <a:cxn ang="0">
                  <a:pos x="147" y="18"/>
                </a:cxn>
                <a:cxn ang="0">
                  <a:pos x="189" y="41"/>
                </a:cxn>
                <a:cxn ang="0">
                  <a:pos x="194" y="57"/>
                </a:cxn>
                <a:cxn ang="0">
                  <a:pos x="209" y="62"/>
                </a:cxn>
                <a:cxn ang="0">
                  <a:pos x="222" y="60"/>
                </a:cxn>
                <a:cxn ang="0">
                  <a:pos x="253" y="62"/>
                </a:cxn>
                <a:cxn ang="0">
                  <a:pos x="259" y="54"/>
                </a:cxn>
                <a:cxn ang="0">
                  <a:pos x="271" y="56"/>
                </a:cxn>
                <a:cxn ang="0">
                  <a:pos x="284" y="65"/>
                </a:cxn>
                <a:cxn ang="0">
                  <a:pos x="304" y="76"/>
                </a:cxn>
                <a:cxn ang="0">
                  <a:pos x="291" y="78"/>
                </a:cxn>
                <a:cxn ang="0">
                  <a:pos x="295" y="89"/>
                </a:cxn>
                <a:cxn ang="0">
                  <a:pos x="302" y="103"/>
                </a:cxn>
                <a:cxn ang="0">
                  <a:pos x="311" y="125"/>
                </a:cxn>
                <a:cxn ang="0">
                  <a:pos x="302" y="126"/>
                </a:cxn>
                <a:cxn ang="0">
                  <a:pos x="280" y="165"/>
                </a:cxn>
                <a:cxn ang="0">
                  <a:pos x="260" y="186"/>
                </a:cxn>
                <a:cxn ang="0">
                  <a:pos x="241" y="207"/>
                </a:cxn>
                <a:cxn ang="0">
                  <a:pos x="216" y="221"/>
                </a:cxn>
                <a:cxn ang="0">
                  <a:pos x="162" y="239"/>
                </a:cxn>
                <a:cxn ang="0">
                  <a:pos x="152" y="247"/>
                </a:cxn>
                <a:cxn ang="0">
                  <a:pos x="146" y="266"/>
                </a:cxn>
                <a:cxn ang="0">
                  <a:pos x="140" y="269"/>
                </a:cxn>
                <a:cxn ang="0">
                  <a:pos x="134" y="265"/>
                </a:cxn>
                <a:cxn ang="0">
                  <a:pos x="120" y="286"/>
                </a:cxn>
                <a:cxn ang="0">
                  <a:pos x="118" y="320"/>
                </a:cxn>
                <a:cxn ang="0">
                  <a:pos x="114" y="329"/>
                </a:cxn>
                <a:cxn ang="0">
                  <a:pos x="97" y="340"/>
                </a:cxn>
                <a:cxn ang="0">
                  <a:pos x="78" y="344"/>
                </a:cxn>
                <a:cxn ang="0">
                  <a:pos x="71" y="330"/>
                </a:cxn>
                <a:cxn ang="0">
                  <a:pos x="60" y="321"/>
                </a:cxn>
                <a:cxn ang="0">
                  <a:pos x="46" y="318"/>
                </a:cxn>
                <a:cxn ang="0">
                  <a:pos x="33" y="314"/>
                </a:cxn>
                <a:cxn ang="0">
                  <a:pos x="21" y="320"/>
                </a:cxn>
                <a:cxn ang="0">
                  <a:pos x="17" y="304"/>
                </a:cxn>
                <a:cxn ang="0">
                  <a:pos x="15" y="297"/>
                </a:cxn>
                <a:cxn ang="0">
                  <a:pos x="28" y="290"/>
                </a:cxn>
                <a:cxn ang="0">
                  <a:pos x="32" y="276"/>
                </a:cxn>
                <a:cxn ang="0">
                  <a:pos x="28" y="264"/>
                </a:cxn>
                <a:cxn ang="0">
                  <a:pos x="27" y="261"/>
                </a:cxn>
                <a:cxn ang="0">
                  <a:pos x="40" y="254"/>
                </a:cxn>
                <a:cxn ang="0">
                  <a:pos x="53" y="243"/>
                </a:cxn>
                <a:cxn ang="0">
                  <a:pos x="59" y="213"/>
                </a:cxn>
                <a:cxn ang="0">
                  <a:pos x="53" y="205"/>
                </a:cxn>
                <a:cxn ang="0">
                  <a:pos x="45" y="197"/>
                </a:cxn>
                <a:cxn ang="0">
                  <a:pos x="30" y="217"/>
                </a:cxn>
                <a:cxn ang="0">
                  <a:pos x="21" y="210"/>
                </a:cxn>
                <a:cxn ang="0">
                  <a:pos x="2" y="199"/>
                </a:cxn>
                <a:cxn ang="0">
                  <a:pos x="0" y="164"/>
                </a:cxn>
                <a:cxn ang="0">
                  <a:pos x="1" y="130"/>
                </a:cxn>
                <a:cxn ang="0">
                  <a:pos x="17" y="120"/>
                </a:cxn>
                <a:cxn ang="0">
                  <a:pos x="26" y="97"/>
                </a:cxn>
                <a:cxn ang="0">
                  <a:pos x="40" y="72"/>
                </a:cxn>
                <a:cxn ang="0">
                  <a:pos x="44" y="60"/>
                </a:cxn>
                <a:cxn ang="0">
                  <a:pos x="42" y="33"/>
                </a:cxn>
                <a:cxn ang="0">
                  <a:pos x="66" y="27"/>
                </a:cxn>
                <a:cxn ang="0">
                  <a:pos x="71" y="24"/>
                </a:cxn>
                <a:cxn ang="0">
                  <a:pos x="88" y="9"/>
                </a:cxn>
                <a:cxn ang="0">
                  <a:pos x="103" y="7"/>
                </a:cxn>
                <a:cxn ang="0">
                  <a:pos x="109" y="0"/>
                </a:cxn>
              </a:cxnLst>
              <a:rect l="0" t="0" r="r" b="b"/>
              <a:pathLst>
                <a:path w="311" h="345">
                  <a:moveTo>
                    <a:pt x="109" y="0"/>
                  </a:moveTo>
                  <a:lnTo>
                    <a:pt x="112" y="2"/>
                  </a:lnTo>
                  <a:lnTo>
                    <a:pt x="115" y="5"/>
                  </a:lnTo>
                  <a:lnTo>
                    <a:pt x="147" y="18"/>
                  </a:lnTo>
                  <a:lnTo>
                    <a:pt x="177" y="33"/>
                  </a:lnTo>
                  <a:lnTo>
                    <a:pt x="189" y="41"/>
                  </a:lnTo>
                  <a:lnTo>
                    <a:pt x="191" y="46"/>
                  </a:lnTo>
                  <a:lnTo>
                    <a:pt x="194" y="57"/>
                  </a:lnTo>
                  <a:lnTo>
                    <a:pt x="196" y="61"/>
                  </a:lnTo>
                  <a:lnTo>
                    <a:pt x="209" y="62"/>
                  </a:lnTo>
                  <a:lnTo>
                    <a:pt x="217" y="60"/>
                  </a:lnTo>
                  <a:lnTo>
                    <a:pt x="222" y="60"/>
                  </a:lnTo>
                  <a:lnTo>
                    <a:pt x="243" y="62"/>
                  </a:lnTo>
                  <a:lnTo>
                    <a:pt x="253" y="62"/>
                  </a:lnTo>
                  <a:lnTo>
                    <a:pt x="254" y="60"/>
                  </a:lnTo>
                  <a:lnTo>
                    <a:pt x="259" y="54"/>
                  </a:lnTo>
                  <a:lnTo>
                    <a:pt x="264" y="54"/>
                  </a:lnTo>
                  <a:lnTo>
                    <a:pt x="271" y="56"/>
                  </a:lnTo>
                  <a:lnTo>
                    <a:pt x="277" y="62"/>
                  </a:lnTo>
                  <a:lnTo>
                    <a:pt x="284" y="65"/>
                  </a:lnTo>
                  <a:lnTo>
                    <a:pt x="298" y="76"/>
                  </a:lnTo>
                  <a:lnTo>
                    <a:pt x="304" y="76"/>
                  </a:lnTo>
                  <a:lnTo>
                    <a:pt x="302" y="78"/>
                  </a:lnTo>
                  <a:lnTo>
                    <a:pt x="291" y="78"/>
                  </a:lnTo>
                  <a:lnTo>
                    <a:pt x="290" y="87"/>
                  </a:lnTo>
                  <a:lnTo>
                    <a:pt x="295" y="89"/>
                  </a:lnTo>
                  <a:lnTo>
                    <a:pt x="297" y="92"/>
                  </a:lnTo>
                  <a:lnTo>
                    <a:pt x="302" y="103"/>
                  </a:lnTo>
                  <a:lnTo>
                    <a:pt x="303" y="108"/>
                  </a:lnTo>
                  <a:lnTo>
                    <a:pt x="311" y="125"/>
                  </a:lnTo>
                  <a:lnTo>
                    <a:pt x="311" y="126"/>
                  </a:lnTo>
                  <a:lnTo>
                    <a:pt x="302" y="126"/>
                  </a:lnTo>
                  <a:lnTo>
                    <a:pt x="295" y="141"/>
                  </a:lnTo>
                  <a:lnTo>
                    <a:pt x="280" y="165"/>
                  </a:lnTo>
                  <a:lnTo>
                    <a:pt x="268" y="180"/>
                  </a:lnTo>
                  <a:lnTo>
                    <a:pt x="260" y="186"/>
                  </a:lnTo>
                  <a:lnTo>
                    <a:pt x="250" y="195"/>
                  </a:lnTo>
                  <a:lnTo>
                    <a:pt x="241" y="207"/>
                  </a:lnTo>
                  <a:lnTo>
                    <a:pt x="232" y="213"/>
                  </a:lnTo>
                  <a:lnTo>
                    <a:pt x="216" y="221"/>
                  </a:lnTo>
                  <a:lnTo>
                    <a:pt x="180" y="232"/>
                  </a:lnTo>
                  <a:lnTo>
                    <a:pt x="162" y="239"/>
                  </a:lnTo>
                  <a:lnTo>
                    <a:pt x="155" y="244"/>
                  </a:lnTo>
                  <a:lnTo>
                    <a:pt x="152" y="247"/>
                  </a:lnTo>
                  <a:lnTo>
                    <a:pt x="147" y="256"/>
                  </a:lnTo>
                  <a:lnTo>
                    <a:pt x="146" y="266"/>
                  </a:lnTo>
                  <a:lnTo>
                    <a:pt x="142" y="269"/>
                  </a:lnTo>
                  <a:lnTo>
                    <a:pt x="140" y="269"/>
                  </a:lnTo>
                  <a:lnTo>
                    <a:pt x="136" y="265"/>
                  </a:lnTo>
                  <a:lnTo>
                    <a:pt x="134" y="265"/>
                  </a:lnTo>
                  <a:lnTo>
                    <a:pt x="134" y="266"/>
                  </a:lnTo>
                  <a:lnTo>
                    <a:pt x="120" y="286"/>
                  </a:lnTo>
                  <a:lnTo>
                    <a:pt x="118" y="299"/>
                  </a:lnTo>
                  <a:lnTo>
                    <a:pt x="118" y="320"/>
                  </a:lnTo>
                  <a:lnTo>
                    <a:pt x="115" y="328"/>
                  </a:lnTo>
                  <a:lnTo>
                    <a:pt x="114" y="329"/>
                  </a:lnTo>
                  <a:lnTo>
                    <a:pt x="104" y="333"/>
                  </a:lnTo>
                  <a:lnTo>
                    <a:pt x="97" y="340"/>
                  </a:lnTo>
                  <a:lnTo>
                    <a:pt x="86" y="345"/>
                  </a:lnTo>
                  <a:lnTo>
                    <a:pt x="78" y="344"/>
                  </a:lnTo>
                  <a:lnTo>
                    <a:pt x="73" y="336"/>
                  </a:lnTo>
                  <a:lnTo>
                    <a:pt x="71" y="330"/>
                  </a:lnTo>
                  <a:lnTo>
                    <a:pt x="66" y="321"/>
                  </a:lnTo>
                  <a:lnTo>
                    <a:pt x="60" y="321"/>
                  </a:lnTo>
                  <a:lnTo>
                    <a:pt x="50" y="321"/>
                  </a:lnTo>
                  <a:lnTo>
                    <a:pt x="46" y="318"/>
                  </a:lnTo>
                  <a:lnTo>
                    <a:pt x="43" y="314"/>
                  </a:lnTo>
                  <a:lnTo>
                    <a:pt x="33" y="314"/>
                  </a:lnTo>
                  <a:lnTo>
                    <a:pt x="26" y="319"/>
                  </a:lnTo>
                  <a:lnTo>
                    <a:pt x="21" y="320"/>
                  </a:lnTo>
                  <a:lnTo>
                    <a:pt x="18" y="318"/>
                  </a:lnTo>
                  <a:lnTo>
                    <a:pt x="17" y="304"/>
                  </a:lnTo>
                  <a:lnTo>
                    <a:pt x="15" y="299"/>
                  </a:lnTo>
                  <a:lnTo>
                    <a:pt x="15" y="297"/>
                  </a:lnTo>
                  <a:lnTo>
                    <a:pt x="18" y="292"/>
                  </a:lnTo>
                  <a:lnTo>
                    <a:pt x="28" y="290"/>
                  </a:lnTo>
                  <a:lnTo>
                    <a:pt x="33" y="285"/>
                  </a:lnTo>
                  <a:lnTo>
                    <a:pt x="32" y="276"/>
                  </a:lnTo>
                  <a:lnTo>
                    <a:pt x="30" y="274"/>
                  </a:lnTo>
                  <a:lnTo>
                    <a:pt x="28" y="264"/>
                  </a:lnTo>
                  <a:lnTo>
                    <a:pt x="27" y="264"/>
                  </a:lnTo>
                  <a:lnTo>
                    <a:pt x="27" y="261"/>
                  </a:lnTo>
                  <a:lnTo>
                    <a:pt x="30" y="258"/>
                  </a:lnTo>
                  <a:lnTo>
                    <a:pt x="40" y="254"/>
                  </a:lnTo>
                  <a:lnTo>
                    <a:pt x="46" y="250"/>
                  </a:lnTo>
                  <a:lnTo>
                    <a:pt x="53" y="243"/>
                  </a:lnTo>
                  <a:lnTo>
                    <a:pt x="55" y="237"/>
                  </a:lnTo>
                  <a:lnTo>
                    <a:pt x="59" y="213"/>
                  </a:lnTo>
                  <a:lnTo>
                    <a:pt x="56" y="207"/>
                  </a:lnTo>
                  <a:lnTo>
                    <a:pt x="53" y="205"/>
                  </a:lnTo>
                  <a:lnTo>
                    <a:pt x="51" y="191"/>
                  </a:lnTo>
                  <a:lnTo>
                    <a:pt x="45" y="197"/>
                  </a:lnTo>
                  <a:lnTo>
                    <a:pt x="37" y="210"/>
                  </a:lnTo>
                  <a:lnTo>
                    <a:pt x="30" y="217"/>
                  </a:lnTo>
                  <a:lnTo>
                    <a:pt x="26" y="215"/>
                  </a:lnTo>
                  <a:lnTo>
                    <a:pt x="21" y="210"/>
                  </a:lnTo>
                  <a:lnTo>
                    <a:pt x="11" y="206"/>
                  </a:lnTo>
                  <a:lnTo>
                    <a:pt x="2" y="199"/>
                  </a:lnTo>
                  <a:lnTo>
                    <a:pt x="0" y="173"/>
                  </a:lnTo>
                  <a:lnTo>
                    <a:pt x="0" y="164"/>
                  </a:lnTo>
                  <a:lnTo>
                    <a:pt x="2" y="156"/>
                  </a:lnTo>
                  <a:lnTo>
                    <a:pt x="1" y="130"/>
                  </a:lnTo>
                  <a:lnTo>
                    <a:pt x="3" y="126"/>
                  </a:lnTo>
                  <a:lnTo>
                    <a:pt x="17" y="120"/>
                  </a:lnTo>
                  <a:lnTo>
                    <a:pt x="24" y="111"/>
                  </a:lnTo>
                  <a:lnTo>
                    <a:pt x="26" y="97"/>
                  </a:lnTo>
                  <a:lnTo>
                    <a:pt x="28" y="89"/>
                  </a:lnTo>
                  <a:lnTo>
                    <a:pt x="40" y="72"/>
                  </a:lnTo>
                  <a:lnTo>
                    <a:pt x="44" y="66"/>
                  </a:lnTo>
                  <a:lnTo>
                    <a:pt x="44" y="60"/>
                  </a:lnTo>
                  <a:lnTo>
                    <a:pt x="42" y="46"/>
                  </a:lnTo>
                  <a:lnTo>
                    <a:pt x="42" y="33"/>
                  </a:lnTo>
                  <a:lnTo>
                    <a:pt x="46" y="27"/>
                  </a:lnTo>
                  <a:lnTo>
                    <a:pt x="66" y="27"/>
                  </a:lnTo>
                  <a:lnTo>
                    <a:pt x="67" y="27"/>
                  </a:lnTo>
                  <a:lnTo>
                    <a:pt x="71" y="24"/>
                  </a:lnTo>
                  <a:lnTo>
                    <a:pt x="82" y="13"/>
                  </a:lnTo>
                  <a:lnTo>
                    <a:pt x="88" y="9"/>
                  </a:lnTo>
                  <a:lnTo>
                    <a:pt x="97" y="8"/>
                  </a:lnTo>
                  <a:lnTo>
                    <a:pt x="103" y="7"/>
                  </a:lnTo>
                  <a:lnTo>
                    <a:pt x="108" y="2"/>
                  </a:lnTo>
                  <a:lnTo>
                    <a:pt x="109" y="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29" name="Freeform 240">
              <a:extLst>
                <a:ext uri="{FF2B5EF4-FFF2-40B4-BE49-F238E27FC236}">
                  <a16:creationId xmlns:a16="http://schemas.microsoft.com/office/drawing/2014/main" id="{FD3B7FEF-3839-C57E-95A4-75767FD9A450}"/>
                </a:ext>
              </a:extLst>
            </p:cNvPr>
            <p:cNvSpPr>
              <a:spLocks noChangeAspect="1"/>
            </p:cNvSpPr>
            <p:nvPr/>
          </p:nvSpPr>
          <p:spPr bwMode="gray">
            <a:xfrm>
              <a:off x="1828" y="2701"/>
              <a:ext cx="92" cy="98"/>
            </a:xfrm>
            <a:custGeom>
              <a:avLst/>
              <a:gdLst/>
              <a:ahLst/>
              <a:cxnLst>
                <a:cxn ang="0">
                  <a:pos x="8" y="164"/>
                </a:cxn>
                <a:cxn ang="0">
                  <a:pos x="19" y="117"/>
                </a:cxn>
                <a:cxn ang="0">
                  <a:pos x="18" y="87"/>
                </a:cxn>
                <a:cxn ang="0">
                  <a:pos x="29" y="66"/>
                </a:cxn>
                <a:cxn ang="0">
                  <a:pos x="43" y="35"/>
                </a:cxn>
                <a:cxn ang="0">
                  <a:pos x="64" y="25"/>
                </a:cxn>
                <a:cxn ang="0">
                  <a:pos x="121" y="8"/>
                </a:cxn>
                <a:cxn ang="0">
                  <a:pos x="156" y="0"/>
                </a:cxn>
                <a:cxn ang="0">
                  <a:pos x="212" y="3"/>
                </a:cxn>
                <a:cxn ang="0">
                  <a:pos x="232" y="19"/>
                </a:cxn>
                <a:cxn ang="0">
                  <a:pos x="248" y="44"/>
                </a:cxn>
                <a:cxn ang="0">
                  <a:pos x="252" y="55"/>
                </a:cxn>
                <a:cxn ang="0">
                  <a:pos x="260" y="71"/>
                </a:cxn>
                <a:cxn ang="0">
                  <a:pos x="261" y="121"/>
                </a:cxn>
                <a:cxn ang="0">
                  <a:pos x="265" y="163"/>
                </a:cxn>
                <a:cxn ang="0">
                  <a:pos x="286" y="169"/>
                </a:cxn>
                <a:cxn ang="0">
                  <a:pos x="311" y="175"/>
                </a:cxn>
                <a:cxn ang="0">
                  <a:pos x="335" y="174"/>
                </a:cxn>
                <a:cxn ang="0">
                  <a:pos x="349" y="168"/>
                </a:cxn>
                <a:cxn ang="0">
                  <a:pos x="378" y="180"/>
                </a:cxn>
                <a:cxn ang="0">
                  <a:pos x="386" y="195"/>
                </a:cxn>
                <a:cxn ang="0">
                  <a:pos x="392" y="230"/>
                </a:cxn>
                <a:cxn ang="0">
                  <a:pos x="392" y="260"/>
                </a:cxn>
                <a:cxn ang="0">
                  <a:pos x="404" y="272"/>
                </a:cxn>
                <a:cxn ang="0">
                  <a:pos x="421" y="275"/>
                </a:cxn>
                <a:cxn ang="0">
                  <a:pos x="440" y="272"/>
                </a:cxn>
                <a:cxn ang="0">
                  <a:pos x="454" y="275"/>
                </a:cxn>
                <a:cxn ang="0">
                  <a:pos x="459" y="308"/>
                </a:cxn>
                <a:cxn ang="0">
                  <a:pos x="454" y="327"/>
                </a:cxn>
                <a:cxn ang="0">
                  <a:pos x="449" y="374"/>
                </a:cxn>
                <a:cxn ang="0">
                  <a:pos x="443" y="420"/>
                </a:cxn>
                <a:cxn ang="0">
                  <a:pos x="433" y="438"/>
                </a:cxn>
                <a:cxn ang="0">
                  <a:pos x="411" y="458"/>
                </a:cxn>
                <a:cxn ang="0">
                  <a:pos x="404" y="463"/>
                </a:cxn>
                <a:cxn ang="0">
                  <a:pos x="388" y="479"/>
                </a:cxn>
                <a:cxn ang="0">
                  <a:pos x="378" y="482"/>
                </a:cxn>
                <a:cxn ang="0">
                  <a:pos x="356" y="483"/>
                </a:cxn>
                <a:cxn ang="0">
                  <a:pos x="345" y="491"/>
                </a:cxn>
                <a:cxn ang="0">
                  <a:pos x="333" y="488"/>
                </a:cxn>
                <a:cxn ang="0">
                  <a:pos x="313" y="487"/>
                </a:cxn>
                <a:cxn ang="0">
                  <a:pos x="290" y="474"/>
                </a:cxn>
                <a:cxn ang="0">
                  <a:pos x="236" y="469"/>
                </a:cxn>
                <a:cxn ang="0">
                  <a:pos x="233" y="459"/>
                </a:cxn>
                <a:cxn ang="0">
                  <a:pos x="238" y="442"/>
                </a:cxn>
                <a:cxn ang="0">
                  <a:pos x="264" y="395"/>
                </a:cxn>
                <a:cxn ang="0">
                  <a:pos x="273" y="372"/>
                </a:cxn>
                <a:cxn ang="0">
                  <a:pos x="269" y="358"/>
                </a:cxn>
                <a:cxn ang="0">
                  <a:pos x="260" y="348"/>
                </a:cxn>
                <a:cxn ang="0">
                  <a:pos x="238" y="339"/>
                </a:cxn>
                <a:cxn ang="0">
                  <a:pos x="214" y="319"/>
                </a:cxn>
                <a:cxn ang="0">
                  <a:pos x="173" y="293"/>
                </a:cxn>
                <a:cxn ang="0">
                  <a:pos x="155" y="287"/>
                </a:cxn>
                <a:cxn ang="0">
                  <a:pos x="118" y="283"/>
                </a:cxn>
                <a:cxn ang="0">
                  <a:pos x="102" y="276"/>
                </a:cxn>
                <a:cxn ang="0">
                  <a:pos x="89" y="256"/>
                </a:cxn>
                <a:cxn ang="0">
                  <a:pos x="74" y="246"/>
                </a:cxn>
                <a:cxn ang="0">
                  <a:pos x="46" y="223"/>
                </a:cxn>
                <a:cxn ang="0">
                  <a:pos x="22" y="189"/>
                </a:cxn>
                <a:cxn ang="0">
                  <a:pos x="0" y="179"/>
                </a:cxn>
              </a:cxnLst>
              <a:rect l="0" t="0" r="r" b="b"/>
              <a:pathLst>
                <a:path w="459" h="491">
                  <a:moveTo>
                    <a:pt x="0" y="179"/>
                  </a:moveTo>
                  <a:lnTo>
                    <a:pt x="8" y="164"/>
                  </a:lnTo>
                  <a:lnTo>
                    <a:pt x="19" y="124"/>
                  </a:lnTo>
                  <a:lnTo>
                    <a:pt x="19" y="117"/>
                  </a:lnTo>
                  <a:lnTo>
                    <a:pt x="18" y="113"/>
                  </a:lnTo>
                  <a:lnTo>
                    <a:pt x="18" y="87"/>
                  </a:lnTo>
                  <a:lnTo>
                    <a:pt x="18" y="84"/>
                  </a:lnTo>
                  <a:lnTo>
                    <a:pt x="29" y="66"/>
                  </a:lnTo>
                  <a:lnTo>
                    <a:pt x="40" y="50"/>
                  </a:lnTo>
                  <a:lnTo>
                    <a:pt x="43" y="35"/>
                  </a:lnTo>
                  <a:lnTo>
                    <a:pt x="45" y="29"/>
                  </a:lnTo>
                  <a:lnTo>
                    <a:pt x="64" y="25"/>
                  </a:lnTo>
                  <a:lnTo>
                    <a:pt x="118" y="8"/>
                  </a:lnTo>
                  <a:lnTo>
                    <a:pt x="121" y="8"/>
                  </a:lnTo>
                  <a:lnTo>
                    <a:pt x="152" y="0"/>
                  </a:lnTo>
                  <a:lnTo>
                    <a:pt x="156" y="0"/>
                  </a:lnTo>
                  <a:lnTo>
                    <a:pt x="199" y="0"/>
                  </a:lnTo>
                  <a:lnTo>
                    <a:pt x="212" y="3"/>
                  </a:lnTo>
                  <a:lnTo>
                    <a:pt x="222" y="11"/>
                  </a:lnTo>
                  <a:lnTo>
                    <a:pt x="232" y="19"/>
                  </a:lnTo>
                  <a:lnTo>
                    <a:pt x="247" y="40"/>
                  </a:lnTo>
                  <a:lnTo>
                    <a:pt x="248" y="44"/>
                  </a:lnTo>
                  <a:lnTo>
                    <a:pt x="254" y="50"/>
                  </a:lnTo>
                  <a:lnTo>
                    <a:pt x="252" y="55"/>
                  </a:lnTo>
                  <a:lnTo>
                    <a:pt x="252" y="57"/>
                  </a:lnTo>
                  <a:lnTo>
                    <a:pt x="260" y="71"/>
                  </a:lnTo>
                  <a:lnTo>
                    <a:pt x="261" y="73"/>
                  </a:lnTo>
                  <a:lnTo>
                    <a:pt x="261" y="121"/>
                  </a:lnTo>
                  <a:lnTo>
                    <a:pt x="261" y="154"/>
                  </a:lnTo>
                  <a:lnTo>
                    <a:pt x="265" y="163"/>
                  </a:lnTo>
                  <a:lnTo>
                    <a:pt x="271" y="165"/>
                  </a:lnTo>
                  <a:lnTo>
                    <a:pt x="286" y="169"/>
                  </a:lnTo>
                  <a:lnTo>
                    <a:pt x="293" y="173"/>
                  </a:lnTo>
                  <a:lnTo>
                    <a:pt x="311" y="175"/>
                  </a:lnTo>
                  <a:lnTo>
                    <a:pt x="323" y="175"/>
                  </a:lnTo>
                  <a:lnTo>
                    <a:pt x="335" y="174"/>
                  </a:lnTo>
                  <a:lnTo>
                    <a:pt x="340" y="171"/>
                  </a:lnTo>
                  <a:lnTo>
                    <a:pt x="349" y="168"/>
                  </a:lnTo>
                  <a:lnTo>
                    <a:pt x="355" y="173"/>
                  </a:lnTo>
                  <a:lnTo>
                    <a:pt x="378" y="180"/>
                  </a:lnTo>
                  <a:lnTo>
                    <a:pt x="384" y="189"/>
                  </a:lnTo>
                  <a:lnTo>
                    <a:pt x="386" y="195"/>
                  </a:lnTo>
                  <a:lnTo>
                    <a:pt x="388" y="218"/>
                  </a:lnTo>
                  <a:lnTo>
                    <a:pt x="392" y="230"/>
                  </a:lnTo>
                  <a:lnTo>
                    <a:pt x="390" y="255"/>
                  </a:lnTo>
                  <a:lnTo>
                    <a:pt x="392" y="260"/>
                  </a:lnTo>
                  <a:lnTo>
                    <a:pt x="397" y="267"/>
                  </a:lnTo>
                  <a:lnTo>
                    <a:pt x="404" y="272"/>
                  </a:lnTo>
                  <a:lnTo>
                    <a:pt x="411" y="275"/>
                  </a:lnTo>
                  <a:lnTo>
                    <a:pt x="421" y="275"/>
                  </a:lnTo>
                  <a:lnTo>
                    <a:pt x="426" y="272"/>
                  </a:lnTo>
                  <a:lnTo>
                    <a:pt x="440" y="272"/>
                  </a:lnTo>
                  <a:lnTo>
                    <a:pt x="449" y="270"/>
                  </a:lnTo>
                  <a:lnTo>
                    <a:pt x="454" y="275"/>
                  </a:lnTo>
                  <a:lnTo>
                    <a:pt x="459" y="283"/>
                  </a:lnTo>
                  <a:lnTo>
                    <a:pt x="459" y="308"/>
                  </a:lnTo>
                  <a:lnTo>
                    <a:pt x="458" y="311"/>
                  </a:lnTo>
                  <a:lnTo>
                    <a:pt x="454" y="327"/>
                  </a:lnTo>
                  <a:lnTo>
                    <a:pt x="451" y="353"/>
                  </a:lnTo>
                  <a:lnTo>
                    <a:pt x="449" y="374"/>
                  </a:lnTo>
                  <a:lnTo>
                    <a:pt x="446" y="404"/>
                  </a:lnTo>
                  <a:lnTo>
                    <a:pt x="443" y="420"/>
                  </a:lnTo>
                  <a:lnTo>
                    <a:pt x="440" y="428"/>
                  </a:lnTo>
                  <a:lnTo>
                    <a:pt x="433" y="438"/>
                  </a:lnTo>
                  <a:lnTo>
                    <a:pt x="425" y="447"/>
                  </a:lnTo>
                  <a:lnTo>
                    <a:pt x="411" y="458"/>
                  </a:lnTo>
                  <a:lnTo>
                    <a:pt x="409" y="461"/>
                  </a:lnTo>
                  <a:lnTo>
                    <a:pt x="404" y="463"/>
                  </a:lnTo>
                  <a:lnTo>
                    <a:pt x="390" y="475"/>
                  </a:lnTo>
                  <a:lnTo>
                    <a:pt x="388" y="479"/>
                  </a:lnTo>
                  <a:lnTo>
                    <a:pt x="386" y="480"/>
                  </a:lnTo>
                  <a:lnTo>
                    <a:pt x="378" y="482"/>
                  </a:lnTo>
                  <a:lnTo>
                    <a:pt x="363" y="480"/>
                  </a:lnTo>
                  <a:lnTo>
                    <a:pt x="356" y="483"/>
                  </a:lnTo>
                  <a:lnTo>
                    <a:pt x="352" y="488"/>
                  </a:lnTo>
                  <a:lnTo>
                    <a:pt x="345" y="491"/>
                  </a:lnTo>
                  <a:lnTo>
                    <a:pt x="338" y="491"/>
                  </a:lnTo>
                  <a:lnTo>
                    <a:pt x="333" y="488"/>
                  </a:lnTo>
                  <a:lnTo>
                    <a:pt x="323" y="490"/>
                  </a:lnTo>
                  <a:lnTo>
                    <a:pt x="313" y="487"/>
                  </a:lnTo>
                  <a:lnTo>
                    <a:pt x="296" y="476"/>
                  </a:lnTo>
                  <a:lnTo>
                    <a:pt x="290" y="474"/>
                  </a:lnTo>
                  <a:lnTo>
                    <a:pt x="258" y="469"/>
                  </a:lnTo>
                  <a:lnTo>
                    <a:pt x="236" y="469"/>
                  </a:lnTo>
                  <a:lnTo>
                    <a:pt x="233" y="465"/>
                  </a:lnTo>
                  <a:lnTo>
                    <a:pt x="233" y="459"/>
                  </a:lnTo>
                  <a:lnTo>
                    <a:pt x="236" y="450"/>
                  </a:lnTo>
                  <a:lnTo>
                    <a:pt x="238" y="442"/>
                  </a:lnTo>
                  <a:lnTo>
                    <a:pt x="249" y="417"/>
                  </a:lnTo>
                  <a:lnTo>
                    <a:pt x="264" y="395"/>
                  </a:lnTo>
                  <a:lnTo>
                    <a:pt x="273" y="382"/>
                  </a:lnTo>
                  <a:lnTo>
                    <a:pt x="273" y="372"/>
                  </a:lnTo>
                  <a:lnTo>
                    <a:pt x="271" y="363"/>
                  </a:lnTo>
                  <a:lnTo>
                    <a:pt x="269" y="358"/>
                  </a:lnTo>
                  <a:lnTo>
                    <a:pt x="265" y="357"/>
                  </a:lnTo>
                  <a:lnTo>
                    <a:pt x="260" y="348"/>
                  </a:lnTo>
                  <a:lnTo>
                    <a:pt x="252" y="342"/>
                  </a:lnTo>
                  <a:lnTo>
                    <a:pt x="238" y="339"/>
                  </a:lnTo>
                  <a:lnTo>
                    <a:pt x="230" y="327"/>
                  </a:lnTo>
                  <a:lnTo>
                    <a:pt x="214" y="319"/>
                  </a:lnTo>
                  <a:lnTo>
                    <a:pt x="199" y="311"/>
                  </a:lnTo>
                  <a:lnTo>
                    <a:pt x="173" y="293"/>
                  </a:lnTo>
                  <a:lnTo>
                    <a:pt x="167" y="291"/>
                  </a:lnTo>
                  <a:lnTo>
                    <a:pt x="155" y="287"/>
                  </a:lnTo>
                  <a:lnTo>
                    <a:pt x="126" y="286"/>
                  </a:lnTo>
                  <a:lnTo>
                    <a:pt x="118" y="283"/>
                  </a:lnTo>
                  <a:lnTo>
                    <a:pt x="107" y="280"/>
                  </a:lnTo>
                  <a:lnTo>
                    <a:pt x="102" y="276"/>
                  </a:lnTo>
                  <a:lnTo>
                    <a:pt x="101" y="275"/>
                  </a:lnTo>
                  <a:lnTo>
                    <a:pt x="89" y="256"/>
                  </a:lnTo>
                  <a:lnTo>
                    <a:pt x="85" y="253"/>
                  </a:lnTo>
                  <a:lnTo>
                    <a:pt x="74" y="246"/>
                  </a:lnTo>
                  <a:lnTo>
                    <a:pt x="49" y="228"/>
                  </a:lnTo>
                  <a:lnTo>
                    <a:pt x="46" y="223"/>
                  </a:lnTo>
                  <a:lnTo>
                    <a:pt x="33" y="210"/>
                  </a:lnTo>
                  <a:lnTo>
                    <a:pt x="22" y="189"/>
                  </a:lnTo>
                  <a:lnTo>
                    <a:pt x="16" y="184"/>
                  </a:lnTo>
                  <a:lnTo>
                    <a:pt x="0" y="179"/>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0" name="Freeform 241">
              <a:extLst>
                <a:ext uri="{FF2B5EF4-FFF2-40B4-BE49-F238E27FC236}">
                  <a16:creationId xmlns:a16="http://schemas.microsoft.com/office/drawing/2014/main" id="{E2172AB8-01B9-23A8-EA95-694481FBF489}"/>
                </a:ext>
              </a:extLst>
            </p:cNvPr>
            <p:cNvSpPr>
              <a:spLocks noChangeAspect="1"/>
            </p:cNvSpPr>
            <p:nvPr/>
          </p:nvSpPr>
          <p:spPr bwMode="gray">
            <a:xfrm>
              <a:off x="1687" y="2681"/>
              <a:ext cx="93" cy="506"/>
            </a:xfrm>
            <a:custGeom>
              <a:avLst/>
              <a:gdLst/>
              <a:ahLst/>
              <a:cxnLst>
                <a:cxn ang="0">
                  <a:pos x="375" y="93"/>
                </a:cxn>
                <a:cxn ang="0">
                  <a:pos x="368" y="149"/>
                </a:cxn>
                <a:cxn ang="0">
                  <a:pos x="398" y="209"/>
                </a:cxn>
                <a:cxn ang="0">
                  <a:pos x="429" y="311"/>
                </a:cxn>
                <a:cxn ang="0">
                  <a:pos x="436" y="385"/>
                </a:cxn>
                <a:cxn ang="0">
                  <a:pos x="387" y="508"/>
                </a:cxn>
                <a:cxn ang="0">
                  <a:pos x="329" y="628"/>
                </a:cxn>
                <a:cxn ang="0">
                  <a:pos x="300" y="766"/>
                </a:cxn>
                <a:cxn ang="0">
                  <a:pos x="284" y="863"/>
                </a:cxn>
                <a:cxn ang="0">
                  <a:pos x="298" y="1032"/>
                </a:cxn>
                <a:cxn ang="0">
                  <a:pos x="269" y="1148"/>
                </a:cxn>
                <a:cxn ang="0">
                  <a:pos x="242" y="1290"/>
                </a:cxn>
                <a:cxn ang="0">
                  <a:pos x="208" y="1440"/>
                </a:cxn>
                <a:cxn ang="0">
                  <a:pos x="190" y="1597"/>
                </a:cxn>
                <a:cxn ang="0">
                  <a:pos x="201" y="1739"/>
                </a:cxn>
                <a:cxn ang="0">
                  <a:pos x="214" y="1785"/>
                </a:cxn>
                <a:cxn ang="0">
                  <a:pos x="212" y="1915"/>
                </a:cxn>
                <a:cxn ang="0">
                  <a:pos x="171" y="2027"/>
                </a:cxn>
                <a:cxn ang="0">
                  <a:pos x="137" y="2139"/>
                </a:cxn>
                <a:cxn ang="0">
                  <a:pos x="129" y="2264"/>
                </a:cxn>
                <a:cxn ang="0">
                  <a:pos x="179" y="2283"/>
                </a:cxn>
                <a:cxn ang="0">
                  <a:pos x="306" y="2367"/>
                </a:cxn>
                <a:cxn ang="0">
                  <a:pos x="355" y="2386"/>
                </a:cxn>
                <a:cxn ang="0">
                  <a:pos x="268" y="2429"/>
                </a:cxn>
                <a:cxn ang="0">
                  <a:pos x="214" y="2525"/>
                </a:cxn>
                <a:cxn ang="0">
                  <a:pos x="208" y="2477"/>
                </a:cxn>
                <a:cxn ang="0">
                  <a:pos x="189" y="2413"/>
                </a:cxn>
                <a:cxn ang="0">
                  <a:pos x="171" y="2376"/>
                </a:cxn>
                <a:cxn ang="0">
                  <a:pos x="160" y="2345"/>
                </a:cxn>
                <a:cxn ang="0">
                  <a:pos x="125" y="2343"/>
                </a:cxn>
                <a:cxn ang="0">
                  <a:pos x="81" y="2285"/>
                </a:cxn>
                <a:cxn ang="0">
                  <a:pos x="79" y="2240"/>
                </a:cxn>
                <a:cxn ang="0">
                  <a:pos x="70" y="2173"/>
                </a:cxn>
                <a:cxn ang="0">
                  <a:pos x="93" y="2117"/>
                </a:cxn>
                <a:cxn ang="0">
                  <a:pos x="70" y="2076"/>
                </a:cxn>
                <a:cxn ang="0">
                  <a:pos x="59" y="2042"/>
                </a:cxn>
                <a:cxn ang="0">
                  <a:pos x="109" y="2032"/>
                </a:cxn>
                <a:cxn ang="0">
                  <a:pos x="63" y="1979"/>
                </a:cxn>
                <a:cxn ang="0">
                  <a:pos x="66" y="1920"/>
                </a:cxn>
                <a:cxn ang="0">
                  <a:pos x="15" y="1930"/>
                </a:cxn>
                <a:cxn ang="0">
                  <a:pos x="44" y="1871"/>
                </a:cxn>
                <a:cxn ang="0">
                  <a:pos x="72" y="1856"/>
                </a:cxn>
                <a:cxn ang="0">
                  <a:pos x="91" y="1888"/>
                </a:cxn>
                <a:cxn ang="0">
                  <a:pos x="118" y="1879"/>
                </a:cxn>
                <a:cxn ang="0">
                  <a:pos x="114" y="1849"/>
                </a:cxn>
                <a:cxn ang="0">
                  <a:pos x="117" y="1818"/>
                </a:cxn>
                <a:cxn ang="0">
                  <a:pos x="120" y="1806"/>
                </a:cxn>
                <a:cxn ang="0">
                  <a:pos x="149" y="1740"/>
                </a:cxn>
                <a:cxn ang="0">
                  <a:pos x="146" y="1691"/>
                </a:cxn>
                <a:cxn ang="0">
                  <a:pos x="158" y="1601"/>
                </a:cxn>
                <a:cxn ang="0">
                  <a:pos x="153" y="1558"/>
                </a:cxn>
                <a:cxn ang="0">
                  <a:pos x="141" y="1525"/>
                </a:cxn>
                <a:cxn ang="0">
                  <a:pos x="92" y="1504"/>
                </a:cxn>
                <a:cxn ang="0">
                  <a:pos x="115" y="1329"/>
                </a:cxn>
                <a:cxn ang="0">
                  <a:pos x="122" y="1219"/>
                </a:cxn>
                <a:cxn ang="0">
                  <a:pos x="166" y="1105"/>
                </a:cxn>
                <a:cxn ang="0">
                  <a:pos x="221" y="928"/>
                </a:cxn>
                <a:cxn ang="0">
                  <a:pos x="226" y="719"/>
                </a:cxn>
                <a:cxn ang="0">
                  <a:pos x="253" y="565"/>
                </a:cxn>
                <a:cxn ang="0">
                  <a:pos x="275" y="461"/>
                </a:cxn>
                <a:cxn ang="0">
                  <a:pos x="279" y="317"/>
                </a:cxn>
                <a:cxn ang="0">
                  <a:pos x="292" y="142"/>
                </a:cxn>
                <a:cxn ang="0">
                  <a:pos x="312" y="25"/>
                </a:cxn>
              </a:cxnLst>
              <a:rect l="0" t="0" r="r" b="b"/>
              <a:pathLst>
                <a:path w="463" h="2531">
                  <a:moveTo>
                    <a:pt x="325" y="0"/>
                  </a:moveTo>
                  <a:lnTo>
                    <a:pt x="328" y="0"/>
                  </a:lnTo>
                  <a:lnTo>
                    <a:pt x="339" y="14"/>
                  </a:lnTo>
                  <a:lnTo>
                    <a:pt x="343" y="18"/>
                  </a:lnTo>
                  <a:lnTo>
                    <a:pt x="350" y="27"/>
                  </a:lnTo>
                  <a:lnTo>
                    <a:pt x="350" y="37"/>
                  </a:lnTo>
                  <a:lnTo>
                    <a:pt x="354" y="69"/>
                  </a:lnTo>
                  <a:lnTo>
                    <a:pt x="357" y="78"/>
                  </a:lnTo>
                  <a:lnTo>
                    <a:pt x="362" y="83"/>
                  </a:lnTo>
                  <a:lnTo>
                    <a:pt x="375" y="93"/>
                  </a:lnTo>
                  <a:lnTo>
                    <a:pt x="382" y="100"/>
                  </a:lnTo>
                  <a:lnTo>
                    <a:pt x="383" y="110"/>
                  </a:lnTo>
                  <a:lnTo>
                    <a:pt x="379" y="115"/>
                  </a:lnTo>
                  <a:lnTo>
                    <a:pt x="378" y="121"/>
                  </a:lnTo>
                  <a:lnTo>
                    <a:pt x="382" y="127"/>
                  </a:lnTo>
                  <a:lnTo>
                    <a:pt x="382" y="131"/>
                  </a:lnTo>
                  <a:lnTo>
                    <a:pt x="379" y="132"/>
                  </a:lnTo>
                  <a:lnTo>
                    <a:pt x="372" y="136"/>
                  </a:lnTo>
                  <a:lnTo>
                    <a:pt x="371" y="137"/>
                  </a:lnTo>
                  <a:lnTo>
                    <a:pt x="368" y="149"/>
                  </a:lnTo>
                  <a:lnTo>
                    <a:pt x="368" y="155"/>
                  </a:lnTo>
                  <a:lnTo>
                    <a:pt x="376" y="159"/>
                  </a:lnTo>
                  <a:lnTo>
                    <a:pt x="379" y="164"/>
                  </a:lnTo>
                  <a:lnTo>
                    <a:pt x="379" y="172"/>
                  </a:lnTo>
                  <a:lnTo>
                    <a:pt x="379" y="180"/>
                  </a:lnTo>
                  <a:lnTo>
                    <a:pt x="382" y="183"/>
                  </a:lnTo>
                  <a:lnTo>
                    <a:pt x="387" y="185"/>
                  </a:lnTo>
                  <a:lnTo>
                    <a:pt x="394" y="192"/>
                  </a:lnTo>
                  <a:lnTo>
                    <a:pt x="395" y="196"/>
                  </a:lnTo>
                  <a:lnTo>
                    <a:pt x="398" y="209"/>
                  </a:lnTo>
                  <a:lnTo>
                    <a:pt x="398" y="218"/>
                  </a:lnTo>
                  <a:lnTo>
                    <a:pt x="404" y="228"/>
                  </a:lnTo>
                  <a:lnTo>
                    <a:pt x="407" y="250"/>
                  </a:lnTo>
                  <a:lnTo>
                    <a:pt x="407" y="268"/>
                  </a:lnTo>
                  <a:lnTo>
                    <a:pt x="411" y="290"/>
                  </a:lnTo>
                  <a:lnTo>
                    <a:pt x="411" y="294"/>
                  </a:lnTo>
                  <a:lnTo>
                    <a:pt x="415" y="306"/>
                  </a:lnTo>
                  <a:lnTo>
                    <a:pt x="415" y="308"/>
                  </a:lnTo>
                  <a:lnTo>
                    <a:pt x="422" y="311"/>
                  </a:lnTo>
                  <a:lnTo>
                    <a:pt x="429" y="311"/>
                  </a:lnTo>
                  <a:lnTo>
                    <a:pt x="441" y="311"/>
                  </a:lnTo>
                  <a:lnTo>
                    <a:pt x="447" y="309"/>
                  </a:lnTo>
                  <a:lnTo>
                    <a:pt x="457" y="309"/>
                  </a:lnTo>
                  <a:lnTo>
                    <a:pt x="457" y="311"/>
                  </a:lnTo>
                  <a:lnTo>
                    <a:pt x="458" y="311"/>
                  </a:lnTo>
                  <a:lnTo>
                    <a:pt x="458" y="314"/>
                  </a:lnTo>
                  <a:lnTo>
                    <a:pt x="463" y="319"/>
                  </a:lnTo>
                  <a:lnTo>
                    <a:pt x="463" y="331"/>
                  </a:lnTo>
                  <a:lnTo>
                    <a:pt x="454" y="378"/>
                  </a:lnTo>
                  <a:lnTo>
                    <a:pt x="436" y="385"/>
                  </a:lnTo>
                  <a:lnTo>
                    <a:pt x="388" y="407"/>
                  </a:lnTo>
                  <a:lnTo>
                    <a:pt x="387" y="414"/>
                  </a:lnTo>
                  <a:lnTo>
                    <a:pt x="387" y="422"/>
                  </a:lnTo>
                  <a:lnTo>
                    <a:pt x="389" y="432"/>
                  </a:lnTo>
                  <a:lnTo>
                    <a:pt x="389" y="441"/>
                  </a:lnTo>
                  <a:lnTo>
                    <a:pt x="383" y="449"/>
                  </a:lnTo>
                  <a:lnTo>
                    <a:pt x="382" y="451"/>
                  </a:lnTo>
                  <a:lnTo>
                    <a:pt x="382" y="467"/>
                  </a:lnTo>
                  <a:lnTo>
                    <a:pt x="387" y="482"/>
                  </a:lnTo>
                  <a:lnTo>
                    <a:pt x="387" y="508"/>
                  </a:lnTo>
                  <a:lnTo>
                    <a:pt x="389" y="519"/>
                  </a:lnTo>
                  <a:lnTo>
                    <a:pt x="393" y="534"/>
                  </a:lnTo>
                  <a:lnTo>
                    <a:pt x="395" y="548"/>
                  </a:lnTo>
                  <a:lnTo>
                    <a:pt x="394" y="551"/>
                  </a:lnTo>
                  <a:lnTo>
                    <a:pt x="389" y="554"/>
                  </a:lnTo>
                  <a:lnTo>
                    <a:pt x="379" y="558"/>
                  </a:lnTo>
                  <a:lnTo>
                    <a:pt x="364" y="573"/>
                  </a:lnTo>
                  <a:lnTo>
                    <a:pt x="361" y="575"/>
                  </a:lnTo>
                  <a:lnTo>
                    <a:pt x="354" y="600"/>
                  </a:lnTo>
                  <a:lnTo>
                    <a:pt x="329" y="628"/>
                  </a:lnTo>
                  <a:lnTo>
                    <a:pt x="323" y="654"/>
                  </a:lnTo>
                  <a:lnTo>
                    <a:pt x="318" y="675"/>
                  </a:lnTo>
                  <a:lnTo>
                    <a:pt x="317" y="682"/>
                  </a:lnTo>
                  <a:lnTo>
                    <a:pt x="311" y="696"/>
                  </a:lnTo>
                  <a:lnTo>
                    <a:pt x="308" y="704"/>
                  </a:lnTo>
                  <a:lnTo>
                    <a:pt x="307" y="729"/>
                  </a:lnTo>
                  <a:lnTo>
                    <a:pt x="308" y="739"/>
                  </a:lnTo>
                  <a:lnTo>
                    <a:pt x="308" y="749"/>
                  </a:lnTo>
                  <a:lnTo>
                    <a:pt x="305" y="762"/>
                  </a:lnTo>
                  <a:lnTo>
                    <a:pt x="300" y="766"/>
                  </a:lnTo>
                  <a:lnTo>
                    <a:pt x="300" y="769"/>
                  </a:lnTo>
                  <a:lnTo>
                    <a:pt x="298" y="776"/>
                  </a:lnTo>
                  <a:lnTo>
                    <a:pt x="292" y="782"/>
                  </a:lnTo>
                  <a:lnTo>
                    <a:pt x="289" y="796"/>
                  </a:lnTo>
                  <a:lnTo>
                    <a:pt x="281" y="811"/>
                  </a:lnTo>
                  <a:lnTo>
                    <a:pt x="280" y="814"/>
                  </a:lnTo>
                  <a:lnTo>
                    <a:pt x="276" y="825"/>
                  </a:lnTo>
                  <a:lnTo>
                    <a:pt x="274" y="841"/>
                  </a:lnTo>
                  <a:lnTo>
                    <a:pt x="274" y="854"/>
                  </a:lnTo>
                  <a:lnTo>
                    <a:pt x="284" y="863"/>
                  </a:lnTo>
                  <a:lnTo>
                    <a:pt x="284" y="892"/>
                  </a:lnTo>
                  <a:lnTo>
                    <a:pt x="296" y="925"/>
                  </a:lnTo>
                  <a:lnTo>
                    <a:pt x="297" y="935"/>
                  </a:lnTo>
                  <a:lnTo>
                    <a:pt x="296" y="947"/>
                  </a:lnTo>
                  <a:lnTo>
                    <a:pt x="303" y="955"/>
                  </a:lnTo>
                  <a:lnTo>
                    <a:pt x="306" y="960"/>
                  </a:lnTo>
                  <a:lnTo>
                    <a:pt x="309" y="979"/>
                  </a:lnTo>
                  <a:lnTo>
                    <a:pt x="311" y="997"/>
                  </a:lnTo>
                  <a:lnTo>
                    <a:pt x="311" y="1013"/>
                  </a:lnTo>
                  <a:lnTo>
                    <a:pt x="298" y="1032"/>
                  </a:lnTo>
                  <a:lnTo>
                    <a:pt x="292" y="1045"/>
                  </a:lnTo>
                  <a:lnTo>
                    <a:pt x="290" y="1052"/>
                  </a:lnTo>
                  <a:lnTo>
                    <a:pt x="286" y="1075"/>
                  </a:lnTo>
                  <a:lnTo>
                    <a:pt x="285" y="1078"/>
                  </a:lnTo>
                  <a:lnTo>
                    <a:pt x="274" y="1088"/>
                  </a:lnTo>
                  <a:lnTo>
                    <a:pt x="275" y="1117"/>
                  </a:lnTo>
                  <a:lnTo>
                    <a:pt x="278" y="1134"/>
                  </a:lnTo>
                  <a:lnTo>
                    <a:pt x="278" y="1142"/>
                  </a:lnTo>
                  <a:lnTo>
                    <a:pt x="275" y="1144"/>
                  </a:lnTo>
                  <a:lnTo>
                    <a:pt x="269" y="1148"/>
                  </a:lnTo>
                  <a:lnTo>
                    <a:pt x="266" y="1151"/>
                  </a:lnTo>
                  <a:lnTo>
                    <a:pt x="265" y="1159"/>
                  </a:lnTo>
                  <a:lnTo>
                    <a:pt x="263" y="1161"/>
                  </a:lnTo>
                  <a:lnTo>
                    <a:pt x="257" y="1161"/>
                  </a:lnTo>
                  <a:lnTo>
                    <a:pt x="253" y="1164"/>
                  </a:lnTo>
                  <a:lnTo>
                    <a:pt x="247" y="1172"/>
                  </a:lnTo>
                  <a:lnTo>
                    <a:pt x="242" y="1186"/>
                  </a:lnTo>
                  <a:lnTo>
                    <a:pt x="238" y="1225"/>
                  </a:lnTo>
                  <a:lnTo>
                    <a:pt x="238" y="1262"/>
                  </a:lnTo>
                  <a:lnTo>
                    <a:pt x="242" y="1290"/>
                  </a:lnTo>
                  <a:lnTo>
                    <a:pt x="247" y="1301"/>
                  </a:lnTo>
                  <a:lnTo>
                    <a:pt x="247" y="1314"/>
                  </a:lnTo>
                  <a:lnTo>
                    <a:pt x="243" y="1323"/>
                  </a:lnTo>
                  <a:lnTo>
                    <a:pt x="235" y="1332"/>
                  </a:lnTo>
                  <a:lnTo>
                    <a:pt x="230" y="1337"/>
                  </a:lnTo>
                  <a:lnTo>
                    <a:pt x="227" y="1343"/>
                  </a:lnTo>
                  <a:lnTo>
                    <a:pt x="225" y="1358"/>
                  </a:lnTo>
                  <a:lnTo>
                    <a:pt x="208" y="1419"/>
                  </a:lnTo>
                  <a:lnTo>
                    <a:pt x="206" y="1424"/>
                  </a:lnTo>
                  <a:lnTo>
                    <a:pt x="208" y="1440"/>
                  </a:lnTo>
                  <a:lnTo>
                    <a:pt x="199" y="1481"/>
                  </a:lnTo>
                  <a:lnTo>
                    <a:pt x="196" y="1510"/>
                  </a:lnTo>
                  <a:lnTo>
                    <a:pt x="200" y="1525"/>
                  </a:lnTo>
                  <a:lnTo>
                    <a:pt x="209" y="1533"/>
                  </a:lnTo>
                  <a:lnTo>
                    <a:pt x="210" y="1537"/>
                  </a:lnTo>
                  <a:lnTo>
                    <a:pt x="210" y="1549"/>
                  </a:lnTo>
                  <a:lnTo>
                    <a:pt x="209" y="1554"/>
                  </a:lnTo>
                  <a:lnTo>
                    <a:pt x="205" y="1563"/>
                  </a:lnTo>
                  <a:lnTo>
                    <a:pt x="195" y="1576"/>
                  </a:lnTo>
                  <a:lnTo>
                    <a:pt x="190" y="1597"/>
                  </a:lnTo>
                  <a:lnTo>
                    <a:pt x="190" y="1633"/>
                  </a:lnTo>
                  <a:lnTo>
                    <a:pt x="193" y="1639"/>
                  </a:lnTo>
                  <a:lnTo>
                    <a:pt x="196" y="1641"/>
                  </a:lnTo>
                  <a:lnTo>
                    <a:pt x="198" y="1646"/>
                  </a:lnTo>
                  <a:lnTo>
                    <a:pt x="196" y="1673"/>
                  </a:lnTo>
                  <a:lnTo>
                    <a:pt x="198" y="1678"/>
                  </a:lnTo>
                  <a:lnTo>
                    <a:pt x="203" y="1688"/>
                  </a:lnTo>
                  <a:lnTo>
                    <a:pt x="205" y="1703"/>
                  </a:lnTo>
                  <a:lnTo>
                    <a:pt x="201" y="1732"/>
                  </a:lnTo>
                  <a:lnTo>
                    <a:pt x="201" y="1739"/>
                  </a:lnTo>
                  <a:lnTo>
                    <a:pt x="209" y="1739"/>
                  </a:lnTo>
                  <a:lnTo>
                    <a:pt x="223" y="1742"/>
                  </a:lnTo>
                  <a:lnTo>
                    <a:pt x="231" y="1751"/>
                  </a:lnTo>
                  <a:lnTo>
                    <a:pt x="232" y="1759"/>
                  </a:lnTo>
                  <a:lnTo>
                    <a:pt x="230" y="1768"/>
                  </a:lnTo>
                  <a:lnTo>
                    <a:pt x="216" y="1769"/>
                  </a:lnTo>
                  <a:lnTo>
                    <a:pt x="200" y="1767"/>
                  </a:lnTo>
                  <a:lnTo>
                    <a:pt x="196" y="1769"/>
                  </a:lnTo>
                  <a:lnTo>
                    <a:pt x="200" y="1779"/>
                  </a:lnTo>
                  <a:lnTo>
                    <a:pt x="214" y="1785"/>
                  </a:lnTo>
                  <a:lnTo>
                    <a:pt x="223" y="1797"/>
                  </a:lnTo>
                  <a:lnTo>
                    <a:pt x="223" y="1807"/>
                  </a:lnTo>
                  <a:lnTo>
                    <a:pt x="219" y="1812"/>
                  </a:lnTo>
                  <a:lnTo>
                    <a:pt x="215" y="1817"/>
                  </a:lnTo>
                  <a:lnTo>
                    <a:pt x="214" y="1827"/>
                  </a:lnTo>
                  <a:lnTo>
                    <a:pt x="214" y="1853"/>
                  </a:lnTo>
                  <a:lnTo>
                    <a:pt x="212" y="1858"/>
                  </a:lnTo>
                  <a:lnTo>
                    <a:pt x="212" y="1871"/>
                  </a:lnTo>
                  <a:lnTo>
                    <a:pt x="214" y="1879"/>
                  </a:lnTo>
                  <a:lnTo>
                    <a:pt x="212" y="1915"/>
                  </a:lnTo>
                  <a:lnTo>
                    <a:pt x="206" y="1930"/>
                  </a:lnTo>
                  <a:lnTo>
                    <a:pt x="200" y="1945"/>
                  </a:lnTo>
                  <a:lnTo>
                    <a:pt x="199" y="1955"/>
                  </a:lnTo>
                  <a:lnTo>
                    <a:pt x="189" y="1973"/>
                  </a:lnTo>
                  <a:lnTo>
                    <a:pt x="176" y="1992"/>
                  </a:lnTo>
                  <a:lnTo>
                    <a:pt x="172" y="1998"/>
                  </a:lnTo>
                  <a:lnTo>
                    <a:pt x="171" y="2004"/>
                  </a:lnTo>
                  <a:lnTo>
                    <a:pt x="169" y="2019"/>
                  </a:lnTo>
                  <a:lnTo>
                    <a:pt x="171" y="2019"/>
                  </a:lnTo>
                  <a:lnTo>
                    <a:pt x="171" y="2027"/>
                  </a:lnTo>
                  <a:lnTo>
                    <a:pt x="173" y="2033"/>
                  </a:lnTo>
                  <a:lnTo>
                    <a:pt x="176" y="2044"/>
                  </a:lnTo>
                  <a:lnTo>
                    <a:pt x="176" y="2053"/>
                  </a:lnTo>
                  <a:lnTo>
                    <a:pt x="172" y="2055"/>
                  </a:lnTo>
                  <a:lnTo>
                    <a:pt x="171" y="2059"/>
                  </a:lnTo>
                  <a:lnTo>
                    <a:pt x="168" y="2080"/>
                  </a:lnTo>
                  <a:lnTo>
                    <a:pt x="165" y="2093"/>
                  </a:lnTo>
                  <a:lnTo>
                    <a:pt x="162" y="2098"/>
                  </a:lnTo>
                  <a:lnTo>
                    <a:pt x="151" y="2112"/>
                  </a:lnTo>
                  <a:lnTo>
                    <a:pt x="137" y="2139"/>
                  </a:lnTo>
                  <a:lnTo>
                    <a:pt x="133" y="2143"/>
                  </a:lnTo>
                  <a:lnTo>
                    <a:pt x="128" y="2154"/>
                  </a:lnTo>
                  <a:lnTo>
                    <a:pt x="120" y="2186"/>
                  </a:lnTo>
                  <a:lnTo>
                    <a:pt x="120" y="2198"/>
                  </a:lnTo>
                  <a:lnTo>
                    <a:pt x="119" y="2208"/>
                  </a:lnTo>
                  <a:lnTo>
                    <a:pt x="119" y="2238"/>
                  </a:lnTo>
                  <a:lnTo>
                    <a:pt x="120" y="2241"/>
                  </a:lnTo>
                  <a:lnTo>
                    <a:pt x="123" y="2256"/>
                  </a:lnTo>
                  <a:lnTo>
                    <a:pt x="125" y="2263"/>
                  </a:lnTo>
                  <a:lnTo>
                    <a:pt x="129" y="2264"/>
                  </a:lnTo>
                  <a:lnTo>
                    <a:pt x="133" y="2261"/>
                  </a:lnTo>
                  <a:lnTo>
                    <a:pt x="136" y="2253"/>
                  </a:lnTo>
                  <a:lnTo>
                    <a:pt x="144" y="2248"/>
                  </a:lnTo>
                  <a:lnTo>
                    <a:pt x="163" y="2252"/>
                  </a:lnTo>
                  <a:lnTo>
                    <a:pt x="168" y="2246"/>
                  </a:lnTo>
                  <a:lnTo>
                    <a:pt x="169" y="2246"/>
                  </a:lnTo>
                  <a:lnTo>
                    <a:pt x="173" y="2247"/>
                  </a:lnTo>
                  <a:lnTo>
                    <a:pt x="176" y="2249"/>
                  </a:lnTo>
                  <a:lnTo>
                    <a:pt x="178" y="2268"/>
                  </a:lnTo>
                  <a:lnTo>
                    <a:pt x="179" y="2283"/>
                  </a:lnTo>
                  <a:lnTo>
                    <a:pt x="178" y="2340"/>
                  </a:lnTo>
                  <a:lnTo>
                    <a:pt x="179" y="2345"/>
                  </a:lnTo>
                  <a:lnTo>
                    <a:pt x="185" y="2359"/>
                  </a:lnTo>
                  <a:lnTo>
                    <a:pt x="190" y="2364"/>
                  </a:lnTo>
                  <a:lnTo>
                    <a:pt x="204" y="2370"/>
                  </a:lnTo>
                  <a:lnTo>
                    <a:pt x="259" y="2370"/>
                  </a:lnTo>
                  <a:lnTo>
                    <a:pt x="264" y="2371"/>
                  </a:lnTo>
                  <a:lnTo>
                    <a:pt x="269" y="2371"/>
                  </a:lnTo>
                  <a:lnTo>
                    <a:pt x="289" y="2371"/>
                  </a:lnTo>
                  <a:lnTo>
                    <a:pt x="306" y="2367"/>
                  </a:lnTo>
                  <a:lnTo>
                    <a:pt x="317" y="2369"/>
                  </a:lnTo>
                  <a:lnTo>
                    <a:pt x="343" y="2377"/>
                  </a:lnTo>
                  <a:lnTo>
                    <a:pt x="375" y="2383"/>
                  </a:lnTo>
                  <a:lnTo>
                    <a:pt x="389" y="2391"/>
                  </a:lnTo>
                  <a:lnTo>
                    <a:pt x="394" y="2392"/>
                  </a:lnTo>
                  <a:lnTo>
                    <a:pt x="394" y="2396"/>
                  </a:lnTo>
                  <a:lnTo>
                    <a:pt x="391" y="2397"/>
                  </a:lnTo>
                  <a:lnTo>
                    <a:pt x="379" y="2393"/>
                  </a:lnTo>
                  <a:lnTo>
                    <a:pt x="368" y="2393"/>
                  </a:lnTo>
                  <a:lnTo>
                    <a:pt x="355" y="2386"/>
                  </a:lnTo>
                  <a:lnTo>
                    <a:pt x="348" y="2385"/>
                  </a:lnTo>
                  <a:lnTo>
                    <a:pt x="333" y="2392"/>
                  </a:lnTo>
                  <a:lnTo>
                    <a:pt x="330" y="2399"/>
                  </a:lnTo>
                  <a:lnTo>
                    <a:pt x="327" y="2405"/>
                  </a:lnTo>
                  <a:lnTo>
                    <a:pt x="311" y="2409"/>
                  </a:lnTo>
                  <a:lnTo>
                    <a:pt x="294" y="2419"/>
                  </a:lnTo>
                  <a:lnTo>
                    <a:pt x="290" y="2424"/>
                  </a:lnTo>
                  <a:lnTo>
                    <a:pt x="281" y="2426"/>
                  </a:lnTo>
                  <a:lnTo>
                    <a:pt x="275" y="2425"/>
                  </a:lnTo>
                  <a:lnTo>
                    <a:pt x="268" y="2429"/>
                  </a:lnTo>
                  <a:lnTo>
                    <a:pt x="259" y="2431"/>
                  </a:lnTo>
                  <a:lnTo>
                    <a:pt x="259" y="2455"/>
                  </a:lnTo>
                  <a:lnTo>
                    <a:pt x="253" y="2479"/>
                  </a:lnTo>
                  <a:lnTo>
                    <a:pt x="251" y="2512"/>
                  </a:lnTo>
                  <a:lnTo>
                    <a:pt x="249" y="2521"/>
                  </a:lnTo>
                  <a:lnTo>
                    <a:pt x="246" y="2527"/>
                  </a:lnTo>
                  <a:lnTo>
                    <a:pt x="243" y="2531"/>
                  </a:lnTo>
                  <a:lnTo>
                    <a:pt x="237" y="2531"/>
                  </a:lnTo>
                  <a:lnTo>
                    <a:pt x="222" y="2526"/>
                  </a:lnTo>
                  <a:lnTo>
                    <a:pt x="214" y="2525"/>
                  </a:lnTo>
                  <a:lnTo>
                    <a:pt x="194" y="2515"/>
                  </a:lnTo>
                  <a:lnTo>
                    <a:pt x="183" y="2505"/>
                  </a:lnTo>
                  <a:lnTo>
                    <a:pt x="178" y="2495"/>
                  </a:lnTo>
                  <a:lnTo>
                    <a:pt x="179" y="2485"/>
                  </a:lnTo>
                  <a:lnTo>
                    <a:pt x="188" y="2480"/>
                  </a:lnTo>
                  <a:lnTo>
                    <a:pt x="190" y="2488"/>
                  </a:lnTo>
                  <a:lnTo>
                    <a:pt x="189" y="2494"/>
                  </a:lnTo>
                  <a:lnTo>
                    <a:pt x="198" y="2490"/>
                  </a:lnTo>
                  <a:lnTo>
                    <a:pt x="201" y="2483"/>
                  </a:lnTo>
                  <a:lnTo>
                    <a:pt x="208" y="2477"/>
                  </a:lnTo>
                  <a:lnTo>
                    <a:pt x="220" y="2475"/>
                  </a:lnTo>
                  <a:lnTo>
                    <a:pt x="231" y="2468"/>
                  </a:lnTo>
                  <a:lnTo>
                    <a:pt x="238" y="2461"/>
                  </a:lnTo>
                  <a:lnTo>
                    <a:pt x="243" y="2450"/>
                  </a:lnTo>
                  <a:lnTo>
                    <a:pt x="244" y="2442"/>
                  </a:lnTo>
                  <a:lnTo>
                    <a:pt x="233" y="2436"/>
                  </a:lnTo>
                  <a:lnTo>
                    <a:pt x="227" y="2428"/>
                  </a:lnTo>
                  <a:lnTo>
                    <a:pt x="222" y="2417"/>
                  </a:lnTo>
                  <a:lnTo>
                    <a:pt x="211" y="2414"/>
                  </a:lnTo>
                  <a:lnTo>
                    <a:pt x="189" y="2413"/>
                  </a:lnTo>
                  <a:lnTo>
                    <a:pt x="176" y="2418"/>
                  </a:lnTo>
                  <a:lnTo>
                    <a:pt x="171" y="2424"/>
                  </a:lnTo>
                  <a:lnTo>
                    <a:pt x="171" y="2417"/>
                  </a:lnTo>
                  <a:lnTo>
                    <a:pt x="168" y="2412"/>
                  </a:lnTo>
                  <a:lnTo>
                    <a:pt x="153" y="2414"/>
                  </a:lnTo>
                  <a:lnTo>
                    <a:pt x="153" y="2409"/>
                  </a:lnTo>
                  <a:lnTo>
                    <a:pt x="156" y="2404"/>
                  </a:lnTo>
                  <a:lnTo>
                    <a:pt x="168" y="2398"/>
                  </a:lnTo>
                  <a:lnTo>
                    <a:pt x="171" y="2388"/>
                  </a:lnTo>
                  <a:lnTo>
                    <a:pt x="171" y="2376"/>
                  </a:lnTo>
                  <a:lnTo>
                    <a:pt x="160" y="2364"/>
                  </a:lnTo>
                  <a:lnTo>
                    <a:pt x="168" y="2360"/>
                  </a:lnTo>
                  <a:lnTo>
                    <a:pt x="169" y="2354"/>
                  </a:lnTo>
                  <a:lnTo>
                    <a:pt x="168" y="2345"/>
                  </a:lnTo>
                  <a:lnTo>
                    <a:pt x="160" y="2335"/>
                  </a:lnTo>
                  <a:lnTo>
                    <a:pt x="145" y="2322"/>
                  </a:lnTo>
                  <a:lnTo>
                    <a:pt x="134" y="2316"/>
                  </a:lnTo>
                  <a:lnTo>
                    <a:pt x="129" y="2316"/>
                  </a:lnTo>
                  <a:lnTo>
                    <a:pt x="160" y="2338"/>
                  </a:lnTo>
                  <a:lnTo>
                    <a:pt x="160" y="2345"/>
                  </a:lnTo>
                  <a:lnTo>
                    <a:pt x="153" y="2348"/>
                  </a:lnTo>
                  <a:lnTo>
                    <a:pt x="146" y="2344"/>
                  </a:lnTo>
                  <a:lnTo>
                    <a:pt x="137" y="2335"/>
                  </a:lnTo>
                  <a:lnTo>
                    <a:pt x="135" y="2338"/>
                  </a:lnTo>
                  <a:lnTo>
                    <a:pt x="141" y="2351"/>
                  </a:lnTo>
                  <a:lnTo>
                    <a:pt x="137" y="2361"/>
                  </a:lnTo>
                  <a:lnTo>
                    <a:pt x="133" y="2365"/>
                  </a:lnTo>
                  <a:lnTo>
                    <a:pt x="130" y="2360"/>
                  </a:lnTo>
                  <a:lnTo>
                    <a:pt x="126" y="2353"/>
                  </a:lnTo>
                  <a:lnTo>
                    <a:pt x="125" y="2343"/>
                  </a:lnTo>
                  <a:lnTo>
                    <a:pt x="119" y="2329"/>
                  </a:lnTo>
                  <a:lnTo>
                    <a:pt x="125" y="2344"/>
                  </a:lnTo>
                  <a:lnTo>
                    <a:pt x="126" y="2359"/>
                  </a:lnTo>
                  <a:lnTo>
                    <a:pt x="125" y="2371"/>
                  </a:lnTo>
                  <a:lnTo>
                    <a:pt x="119" y="2370"/>
                  </a:lnTo>
                  <a:lnTo>
                    <a:pt x="114" y="2367"/>
                  </a:lnTo>
                  <a:lnTo>
                    <a:pt x="110" y="2355"/>
                  </a:lnTo>
                  <a:lnTo>
                    <a:pt x="113" y="2332"/>
                  </a:lnTo>
                  <a:lnTo>
                    <a:pt x="106" y="2312"/>
                  </a:lnTo>
                  <a:lnTo>
                    <a:pt x="81" y="2285"/>
                  </a:lnTo>
                  <a:lnTo>
                    <a:pt x="79" y="2274"/>
                  </a:lnTo>
                  <a:lnTo>
                    <a:pt x="81" y="2267"/>
                  </a:lnTo>
                  <a:lnTo>
                    <a:pt x="92" y="2267"/>
                  </a:lnTo>
                  <a:lnTo>
                    <a:pt x="102" y="2263"/>
                  </a:lnTo>
                  <a:lnTo>
                    <a:pt x="101" y="2252"/>
                  </a:lnTo>
                  <a:lnTo>
                    <a:pt x="97" y="2249"/>
                  </a:lnTo>
                  <a:lnTo>
                    <a:pt x="94" y="2256"/>
                  </a:lnTo>
                  <a:lnTo>
                    <a:pt x="90" y="2256"/>
                  </a:lnTo>
                  <a:lnTo>
                    <a:pt x="83" y="2251"/>
                  </a:lnTo>
                  <a:lnTo>
                    <a:pt x="79" y="2240"/>
                  </a:lnTo>
                  <a:lnTo>
                    <a:pt x="82" y="2234"/>
                  </a:lnTo>
                  <a:lnTo>
                    <a:pt x="93" y="2237"/>
                  </a:lnTo>
                  <a:lnTo>
                    <a:pt x="92" y="2234"/>
                  </a:lnTo>
                  <a:lnTo>
                    <a:pt x="86" y="2227"/>
                  </a:lnTo>
                  <a:lnTo>
                    <a:pt x="74" y="2225"/>
                  </a:lnTo>
                  <a:lnTo>
                    <a:pt x="66" y="2221"/>
                  </a:lnTo>
                  <a:lnTo>
                    <a:pt x="60" y="2214"/>
                  </a:lnTo>
                  <a:lnTo>
                    <a:pt x="55" y="2204"/>
                  </a:lnTo>
                  <a:lnTo>
                    <a:pt x="69" y="2189"/>
                  </a:lnTo>
                  <a:lnTo>
                    <a:pt x="70" y="2173"/>
                  </a:lnTo>
                  <a:lnTo>
                    <a:pt x="72" y="2170"/>
                  </a:lnTo>
                  <a:lnTo>
                    <a:pt x="72" y="2164"/>
                  </a:lnTo>
                  <a:lnTo>
                    <a:pt x="87" y="2154"/>
                  </a:lnTo>
                  <a:lnTo>
                    <a:pt x="93" y="2156"/>
                  </a:lnTo>
                  <a:lnTo>
                    <a:pt x="97" y="2156"/>
                  </a:lnTo>
                  <a:lnTo>
                    <a:pt x="97" y="2154"/>
                  </a:lnTo>
                  <a:lnTo>
                    <a:pt x="92" y="2150"/>
                  </a:lnTo>
                  <a:lnTo>
                    <a:pt x="90" y="2144"/>
                  </a:lnTo>
                  <a:lnTo>
                    <a:pt x="97" y="2116"/>
                  </a:lnTo>
                  <a:lnTo>
                    <a:pt x="93" y="2117"/>
                  </a:lnTo>
                  <a:lnTo>
                    <a:pt x="85" y="2125"/>
                  </a:lnTo>
                  <a:lnTo>
                    <a:pt x="82" y="2134"/>
                  </a:lnTo>
                  <a:lnTo>
                    <a:pt x="77" y="2144"/>
                  </a:lnTo>
                  <a:lnTo>
                    <a:pt x="72" y="2141"/>
                  </a:lnTo>
                  <a:lnTo>
                    <a:pt x="70" y="2134"/>
                  </a:lnTo>
                  <a:lnTo>
                    <a:pt x="69" y="2119"/>
                  </a:lnTo>
                  <a:lnTo>
                    <a:pt x="69" y="2089"/>
                  </a:lnTo>
                  <a:lnTo>
                    <a:pt x="72" y="2082"/>
                  </a:lnTo>
                  <a:lnTo>
                    <a:pt x="77" y="2084"/>
                  </a:lnTo>
                  <a:lnTo>
                    <a:pt x="70" y="2076"/>
                  </a:lnTo>
                  <a:lnTo>
                    <a:pt x="72" y="2065"/>
                  </a:lnTo>
                  <a:lnTo>
                    <a:pt x="88" y="2064"/>
                  </a:lnTo>
                  <a:lnTo>
                    <a:pt x="98" y="2073"/>
                  </a:lnTo>
                  <a:lnTo>
                    <a:pt x="96" y="2064"/>
                  </a:lnTo>
                  <a:lnTo>
                    <a:pt x="93" y="2052"/>
                  </a:lnTo>
                  <a:lnTo>
                    <a:pt x="90" y="2057"/>
                  </a:lnTo>
                  <a:lnTo>
                    <a:pt x="69" y="2062"/>
                  </a:lnTo>
                  <a:lnTo>
                    <a:pt x="65" y="2058"/>
                  </a:lnTo>
                  <a:lnTo>
                    <a:pt x="63" y="2048"/>
                  </a:lnTo>
                  <a:lnTo>
                    <a:pt x="59" y="2042"/>
                  </a:lnTo>
                  <a:lnTo>
                    <a:pt x="59" y="2021"/>
                  </a:lnTo>
                  <a:lnTo>
                    <a:pt x="66" y="2022"/>
                  </a:lnTo>
                  <a:lnTo>
                    <a:pt x="72" y="2032"/>
                  </a:lnTo>
                  <a:lnTo>
                    <a:pt x="76" y="2042"/>
                  </a:lnTo>
                  <a:lnTo>
                    <a:pt x="75" y="2027"/>
                  </a:lnTo>
                  <a:lnTo>
                    <a:pt x="79" y="2025"/>
                  </a:lnTo>
                  <a:lnTo>
                    <a:pt x="99" y="2028"/>
                  </a:lnTo>
                  <a:lnTo>
                    <a:pt x="115" y="2041"/>
                  </a:lnTo>
                  <a:lnTo>
                    <a:pt x="122" y="2041"/>
                  </a:lnTo>
                  <a:lnTo>
                    <a:pt x="109" y="2032"/>
                  </a:lnTo>
                  <a:lnTo>
                    <a:pt x="102" y="2019"/>
                  </a:lnTo>
                  <a:lnTo>
                    <a:pt x="99" y="2005"/>
                  </a:lnTo>
                  <a:lnTo>
                    <a:pt x="97" y="1999"/>
                  </a:lnTo>
                  <a:lnTo>
                    <a:pt x="94" y="2006"/>
                  </a:lnTo>
                  <a:lnTo>
                    <a:pt x="81" y="2005"/>
                  </a:lnTo>
                  <a:lnTo>
                    <a:pt x="76" y="2000"/>
                  </a:lnTo>
                  <a:lnTo>
                    <a:pt x="77" y="1995"/>
                  </a:lnTo>
                  <a:lnTo>
                    <a:pt x="85" y="1989"/>
                  </a:lnTo>
                  <a:lnTo>
                    <a:pt x="76" y="1987"/>
                  </a:lnTo>
                  <a:lnTo>
                    <a:pt x="63" y="1979"/>
                  </a:lnTo>
                  <a:lnTo>
                    <a:pt x="60" y="1976"/>
                  </a:lnTo>
                  <a:lnTo>
                    <a:pt x="65" y="1966"/>
                  </a:lnTo>
                  <a:lnTo>
                    <a:pt x="76" y="1961"/>
                  </a:lnTo>
                  <a:lnTo>
                    <a:pt x="85" y="1958"/>
                  </a:lnTo>
                  <a:lnTo>
                    <a:pt x="77" y="1951"/>
                  </a:lnTo>
                  <a:lnTo>
                    <a:pt x="87" y="1941"/>
                  </a:lnTo>
                  <a:lnTo>
                    <a:pt x="83" y="1939"/>
                  </a:lnTo>
                  <a:lnTo>
                    <a:pt x="81" y="1931"/>
                  </a:lnTo>
                  <a:lnTo>
                    <a:pt x="74" y="1925"/>
                  </a:lnTo>
                  <a:lnTo>
                    <a:pt x="66" y="1920"/>
                  </a:lnTo>
                  <a:lnTo>
                    <a:pt x="59" y="1920"/>
                  </a:lnTo>
                  <a:lnTo>
                    <a:pt x="54" y="1926"/>
                  </a:lnTo>
                  <a:lnTo>
                    <a:pt x="48" y="1929"/>
                  </a:lnTo>
                  <a:lnTo>
                    <a:pt x="33" y="1922"/>
                  </a:lnTo>
                  <a:lnTo>
                    <a:pt x="28" y="1914"/>
                  </a:lnTo>
                  <a:lnTo>
                    <a:pt x="22" y="1909"/>
                  </a:lnTo>
                  <a:lnTo>
                    <a:pt x="13" y="1914"/>
                  </a:lnTo>
                  <a:lnTo>
                    <a:pt x="7" y="1919"/>
                  </a:lnTo>
                  <a:lnTo>
                    <a:pt x="12" y="1923"/>
                  </a:lnTo>
                  <a:lnTo>
                    <a:pt x="15" y="1930"/>
                  </a:lnTo>
                  <a:lnTo>
                    <a:pt x="12" y="1939"/>
                  </a:lnTo>
                  <a:lnTo>
                    <a:pt x="1" y="1937"/>
                  </a:lnTo>
                  <a:lnTo>
                    <a:pt x="0" y="1929"/>
                  </a:lnTo>
                  <a:lnTo>
                    <a:pt x="4" y="1908"/>
                  </a:lnTo>
                  <a:lnTo>
                    <a:pt x="12" y="1903"/>
                  </a:lnTo>
                  <a:lnTo>
                    <a:pt x="20" y="1896"/>
                  </a:lnTo>
                  <a:lnTo>
                    <a:pt x="27" y="1885"/>
                  </a:lnTo>
                  <a:lnTo>
                    <a:pt x="36" y="1883"/>
                  </a:lnTo>
                  <a:lnTo>
                    <a:pt x="44" y="1879"/>
                  </a:lnTo>
                  <a:lnTo>
                    <a:pt x="44" y="1871"/>
                  </a:lnTo>
                  <a:lnTo>
                    <a:pt x="42" y="1870"/>
                  </a:lnTo>
                  <a:lnTo>
                    <a:pt x="36" y="1871"/>
                  </a:lnTo>
                  <a:lnTo>
                    <a:pt x="32" y="1869"/>
                  </a:lnTo>
                  <a:lnTo>
                    <a:pt x="29" y="1865"/>
                  </a:lnTo>
                  <a:lnTo>
                    <a:pt x="29" y="1856"/>
                  </a:lnTo>
                  <a:lnTo>
                    <a:pt x="47" y="1853"/>
                  </a:lnTo>
                  <a:lnTo>
                    <a:pt x="55" y="1855"/>
                  </a:lnTo>
                  <a:lnTo>
                    <a:pt x="59" y="1859"/>
                  </a:lnTo>
                  <a:lnTo>
                    <a:pt x="66" y="1853"/>
                  </a:lnTo>
                  <a:lnTo>
                    <a:pt x="72" y="1856"/>
                  </a:lnTo>
                  <a:lnTo>
                    <a:pt x="79" y="1860"/>
                  </a:lnTo>
                  <a:lnTo>
                    <a:pt x="76" y="1867"/>
                  </a:lnTo>
                  <a:lnTo>
                    <a:pt x="77" y="1874"/>
                  </a:lnTo>
                  <a:lnTo>
                    <a:pt x="82" y="1869"/>
                  </a:lnTo>
                  <a:lnTo>
                    <a:pt x="82" y="1876"/>
                  </a:lnTo>
                  <a:lnTo>
                    <a:pt x="76" y="1883"/>
                  </a:lnTo>
                  <a:lnTo>
                    <a:pt x="74" y="1890"/>
                  </a:lnTo>
                  <a:lnTo>
                    <a:pt x="79" y="1897"/>
                  </a:lnTo>
                  <a:lnTo>
                    <a:pt x="86" y="1898"/>
                  </a:lnTo>
                  <a:lnTo>
                    <a:pt x="91" y="1888"/>
                  </a:lnTo>
                  <a:lnTo>
                    <a:pt x="96" y="1882"/>
                  </a:lnTo>
                  <a:lnTo>
                    <a:pt x="97" y="1888"/>
                  </a:lnTo>
                  <a:lnTo>
                    <a:pt x="94" y="1899"/>
                  </a:lnTo>
                  <a:lnTo>
                    <a:pt x="94" y="1906"/>
                  </a:lnTo>
                  <a:lnTo>
                    <a:pt x="99" y="1903"/>
                  </a:lnTo>
                  <a:lnTo>
                    <a:pt x="101" y="1896"/>
                  </a:lnTo>
                  <a:lnTo>
                    <a:pt x="104" y="1892"/>
                  </a:lnTo>
                  <a:lnTo>
                    <a:pt x="112" y="1886"/>
                  </a:lnTo>
                  <a:lnTo>
                    <a:pt x="118" y="1882"/>
                  </a:lnTo>
                  <a:lnTo>
                    <a:pt x="118" y="1879"/>
                  </a:lnTo>
                  <a:lnTo>
                    <a:pt x="120" y="1870"/>
                  </a:lnTo>
                  <a:lnTo>
                    <a:pt x="125" y="1859"/>
                  </a:lnTo>
                  <a:lnTo>
                    <a:pt x="125" y="1852"/>
                  </a:lnTo>
                  <a:lnTo>
                    <a:pt x="120" y="1855"/>
                  </a:lnTo>
                  <a:lnTo>
                    <a:pt x="117" y="1860"/>
                  </a:lnTo>
                  <a:lnTo>
                    <a:pt x="115" y="1866"/>
                  </a:lnTo>
                  <a:lnTo>
                    <a:pt x="108" y="1880"/>
                  </a:lnTo>
                  <a:lnTo>
                    <a:pt x="110" y="1855"/>
                  </a:lnTo>
                  <a:lnTo>
                    <a:pt x="113" y="1850"/>
                  </a:lnTo>
                  <a:lnTo>
                    <a:pt x="114" y="1849"/>
                  </a:lnTo>
                  <a:lnTo>
                    <a:pt x="128" y="1847"/>
                  </a:lnTo>
                  <a:lnTo>
                    <a:pt x="119" y="1844"/>
                  </a:lnTo>
                  <a:lnTo>
                    <a:pt x="119" y="1839"/>
                  </a:lnTo>
                  <a:lnTo>
                    <a:pt x="124" y="1834"/>
                  </a:lnTo>
                  <a:lnTo>
                    <a:pt x="131" y="1831"/>
                  </a:lnTo>
                  <a:lnTo>
                    <a:pt x="131" y="1827"/>
                  </a:lnTo>
                  <a:lnTo>
                    <a:pt x="124" y="1828"/>
                  </a:lnTo>
                  <a:lnTo>
                    <a:pt x="112" y="1833"/>
                  </a:lnTo>
                  <a:lnTo>
                    <a:pt x="113" y="1823"/>
                  </a:lnTo>
                  <a:lnTo>
                    <a:pt x="117" y="1818"/>
                  </a:lnTo>
                  <a:lnTo>
                    <a:pt x="122" y="1813"/>
                  </a:lnTo>
                  <a:lnTo>
                    <a:pt x="126" y="1812"/>
                  </a:lnTo>
                  <a:lnTo>
                    <a:pt x="134" y="1818"/>
                  </a:lnTo>
                  <a:lnTo>
                    <a:pt x="140" y="1821"/>
                  </a:lnTo>
                  <a:lnTo>
                    <a:pt x="144" y="1824"/>
                  </a:lnTo>
                  <a:lnTo>
                    <a:pt x="150" y="1823"/>
                  </a:lnTo>
                  <a:lnTo>
                    <a:pt x="150" y="1816"/>
                  </a:lnTo>
                  <a:lnTo>
                    <a:pt x="142" y="1816"/>
                  </a:lnTo>
                  <a:lnTo>
                    <a:pt x="129" y="1807"/>
                  </a:lnTo>
                  <a:lnTo>
                    <a:pt x="120" y="1806"/>
                  </a:lnTo>
                  <a:lnTo>
                    <a:pt x="122" y="1795"/>
                  </a:lnTo>
                  <a:lnTo>
                    <a:pt x="122" y="1789"/>
                  </a:lnTo>
                  <a:lnTo>
                    <a:pt x="126" y="1786"/>
                  </a:lnTo>
                  <a:lnTo>
                    <a:pt x="136" y="1786"/>
                  </a:lnTo>
                  <a:lnTo>
                    <a:pt x="145" y="1784"/>
                  </a:lnTo>
                  <a:lnTo>
                    <a:pt x="156" y="1773"/>
                  </a:lnTo>
                  <a:lnTo>
                    <a:pt x="157" y="1767"/>
                  </a:lnTo>
                  <a:lnTo>
                    <a:pt x="157" y="1750"/>
                  </a:lnTo>
                  <a:lnTo>
                    <a:pt x="153" y="1742"/>
                  </a:lnTo>
                  <a:lnTo>
                    <a:pt x="149" y="1740"/>
                  </a:lnTo>
                  <a:lnTo>
                    <a:pt x="136" y="1729"/>
                  </a:lnTo>
                  <a:lnTo>
                    <a:pt x="130" y="1726"/>
                  </a:lnTo>
                  <a:lnTo>
                    <a:pt x="126" y="1723"/>
                  </a:lnTo>
                  <a:lnTo>
                    <a:pt x="126" y="1720"/>
                  </a:lnTo>
                  <a:lnTo>
                    <a:pt x="128" y="1720"/>
                  </a:lnTo>
                  <a:lnTo>
                    <a:pt x="129" y="1718"/>
                  </a:lnTo>
                  <a:lnTo>
                    <a:pt x="135" y="1711"/>
                  </a:lnTo>
                  <a:lnTo>
                    <a:pt x="137" y="1704"/>
                  </a:lnTo>
                  <a:lnTo>
                    <a:pt x="141" y="1697"/>
                  </a:lnTo>
                  <a:lnTo>
                    <a:pt x="146" y="1691"/>
                  </a:lnTo>
                  <a:lnTo>
                    <a:pt x="144" y="1686"/>
                  </a:lnTo>
                  <a:lnTo>
                    <a:pt x="146" y="1680"/>
                  </a:lnTo>
                  <a:lnTo>
                    <a:pt x="140" y="1675"/>
                  </a:lnTo>
                  <a:lnTo>
                    <a:pt x="139" y="1667"/>
                  </a:lnTo>
                  <a:lnTo>
                    <a:pt x="140" y="1661"/>
                  </a:lnTo>
                  <a:lnTo>
                    <a:pt x="142" y="1656"/>
                  </a:lnTo>
                  <a:lnTo>
                    <a:pt x="149" y="1651"/>
                  </a:lnTo>
                  <a:lnTo>
                    <a:pt x="153" y="1633"/>
                  </a:lnTo>
                  <a:lnTo>
                    <a:pt x="151" y="1612"/>
                  </a:lnTo>
                  <a:lnTo>
                    <a:pt x="158" y="1601"/>
                  </a:lnTo>
                  <a:lnTo>
                    <a:pt x="166" y="1603"/>
                  </a:lnTo>
                  <a:lnTo>
                    <a:pt x="161" y="1597"/>
                  </a:lnTo>
                  <a:lnTo>
                    <a:pt x="155" y="1587"/>
                  </a:lnTo>
                  <a:lnTo>
                    <a:pt x="160" y="1578"/>
                  </a:lnTo>
                  <a:lnTo>
                    <a:pt x="167" y="1580"/>
                  </a:lnTo>
                  <a:lnTo>
                    <a:pt x="172" y="1594"/>
                  </a:lnTo>
                  <a:lnTo>
                    <a:pt x="172" y="1583"/>
                  </a:lnTo>
                  <a:lnTo>
                    <a:pt x="171" y="1562"/>
                  </a:lnTo>
                  <a:lnTo>
                    <a:pt x="162" y="1562"/>
                  </a:lnTo>
                  <a:lnTo>
                    <a:pt x="153" y="1558"/>
                  </a:lnTo>
                  <a:lnTo>
                    <a:pt x="156" y="1548"/>
                  </a:lnTo>
                  <a:lnTo>
                    <a:pt x="166" y="1541"/>
                  </a:lnTo>
                  <a:lnTo>
                    <a:pt x="172" y="1540"/>
                  </a:lnTo>
                  <a:lnTo>
                    <a:pt x="178" y="1533"/>
                  </a:lnTo>
                  <a:lnTo>
                    <a:pt x="178" y="1532"/>
                  </a:lnTo>
                  <a:lnTo>
                    <a:pt x="169" y="1536"/>
                  </a:lnTo>
                  <a:lnTo>
                    <a:pt x="163" y="1536"/>
                  </a:lnTo>
                  <a:lnTo>
                    <a:pt x="157" y="1533"/>
                  </a:lnTo>
                  <a:lnTo>
                    <a:pt x="151" y="1525"/>
                  </a:lnTo>
                  <a:lnTo>
                    <a:pt x="141" y="1525"/>
                  </a:lnTo>
                  <a:lnTo>
                    <a:pt x="135" y="1528"/>
                  </a:lnTo>
                  <a:lnTo>
                    <a:pt x="134" y="1535"/>
                  </a:lnTo>
                  <a:lnTo>
                    <a:pt x="130" y="1540"/>
                  </a:lnTo>
                  <a:lnTo>
                    <a:pt x="117" y="1543"/>
                  </a:lnTo>
                  <a:lnTo>
                    <a:pt x="103" y="1537"/>
                  </a:lnTo>
                  <a:lnTo>
                    <a:pt x="104" y="1531"/>
                  </a:lnTo>
                  <a:lnTo>
                    <a:pt x="101" y="1525"/>
                  </a:lnTo>
                  <a:lnTo>
                    <a:pt x="97" y="1524"/>
                  </a:lnTo>
                  <a:lnTo>
                    <a:pt x="93" y="1516"/>
                  </a:lnTo>
                  <a:lnTo>
                    <a:pt x="92" y="1504"/>
                  </a:lnTo>
                  <a:lnTo>
                    <a:pt x="93" y="1489"/>
                  </a:lnTo>
                  <a:lnTo>
                    <a:pt x="96" y="1466"/>
                  </a:lnTo>
                  <a:lnTo>
                    <a:pt x="101" y="1454"/>
                  </a:lnTo>
                  <a:lnTo>
                    <a:pt x="102" y="1407"/>
                  </a:lnTo>
                  <a:lnTo>
                    <a:pt x="112" y="1402"/>
                  </a:lnTo>
                  <a:lnTo>
                    <a:pt x="113" y="1396"/>
                  </a:lnTo>
                  <a:lnTo>
                    <a:pt x="118" y="1390"/>
                  </a:lnTo>
                  <a:lnTo>
                    <a:pt x="122" y="1379"/>
                  </a:lnTo>
                  <a:lnTo>
                    <a:pt x="120" y="1349"/>
                  </a:lnTo>
                  <a:lnTo>
                    <a:pt x="115" y="1329"/>
                  </a:lnTo>
                  <a:lnTo>
                    <a:pt x="108" y="1314"/>
                  </a:lnTo>
                  <a:lnTo>
                    <a:pt x="108" y="1311"/>
                  </a:lnTo>
                  <a:lnTo>
                    <a:pt x="109" y="1311"/>
                  </a:lnTo>
                  <a:lnTo>
                    <a:pt x="112" y="1285"/>
                  </a:lnTo>
                  <a:lnTo>
                    <a:pt x="109" y="1274"/>
                  </a:lnTo>
                  <a:lnTo>
                    <a:pt x="104" y="1261"/>
                  </a:lnTo>
                  <a:lnTo>
                    <a:pt x="106" y="1244"/>
                  </a:lnTo>
                  <a:lnTo>
                    <a:pt x="106" y="1225"/>
                  </a:lnTo>
                  <a:lnTo>
                    <a:pt x="113" y="1215"/>
                  </a:lnTo>
                  <a:lnTo>
                    <a:pt x="122" y="1219"/>
                  </a:lnTo>
                  <a:lnTo>
                    <a:pt x="130" y="1215"/>
                  </a:lnTo>
                  <a:lnTo>
                    <a:pt x="129" y="1182"/>
                  </a:lnTo>
                  <a:lnTo>
                    <a:pt x="134" y="1178"/>
                  </a:lnTo>
                  <a:lnTo>
                    <a:pt x="137" y="1182"/>
                  </a:lnTo>
                  <a:lnTo>
                    <a:pt x="141" y="1180"/>
                  </a:lnTo>
                  <a:lnTo>
                    <a:pt x="149" y="1161"/>
                  </a:lnTo>
                  <a:lnTo>
                    <a:pt x="152" y="1139"/>
                  </a:lnTo>
                  <a:lnTo>
                    <a:pt x="158" y="1132"/>
                  </a:lnTo>
                  <a:lnTo>
                    <a:pt x="162" y="1116"/>
                  </a:lnTo>
                  <a:lnTo>
                    <a:pt x="166" y="1105"/>
                  </a:lnTo>
                  <a:lnTo>
                    <a:pt x="182" y="1076"/>
                  </a:lnTo>
                  <a:lnTo>
                    <a:pt x="183" y="1068"/>
                  </a:lnTo>
                  <a:lnTo>
                    <a:pt x="194" y="1037"/>
                  </a:lnTo>
                  <a:lnTo>
                    <a:pt x="195" y="1025"/>
                  </a:lnTo>
                  <a:lnTo>
                    <a:pt x="196" y="1024"/>
                  </a:lnTo>
                  <a:lnTo>
                    <a:pt x="204" y="994"/>
                  </a:lnTo>
                  <a:lnTo>
                    <a:pt x="210" y="987"/>
                  </a:lnTo>
                  <a:lnTo>
                    <a:pt x="210" y="950"/>
                  </a:lnTo>
                  <a:lnTo>
                    <a:pt x="217" y="939"/>
                  </a:lnTo>
                  <a:lnTo>
                    <a:pt x="221" y="928"/>
                  </a:lnTo>
                  <a:lnTo>
                    <a:pt x="221" y="903"/>
                  </a:lnTo>
                  <a:lnTo>
                    <a:pt x="216" y="882"/>
                  </a:lnTo>
                  <a:lnTo>
                    <a:pt x="215" y="855"/>
                  </a:lnTo>
                  <a:lnTo>
                    <a:pt x="210" y="821"/>
                  </a:lnTo>
                  <a:lnTo>
                    <a:pt x="209" y="789"/>
                  </a:lnTo>
                  <a:lnTo>
                    <a:pt x="211" y="763"/>
                  </a:lnTo>
                  <a:lnTo>
                    <a:pt x="223" y="756"/>
                  </a:lnTo>
                  <a:lnTo>
                    <a:pt x="228" y="737"/>
                  </a:lnTo>
                  <a:lnTo>
                    <a:pt x="226" y="731"/>
                  </a:lnTo>
                  <a:lnTo>
                    <a:pt x="226" y="719"/>
                  </a:lnTo>
                  <a:lnTo>
                    <a:pt x="219" y="698"/>
                  </a:lnTo>
                  <a:lnTo>
                    <a:pt x="216" y="694"/>
                  </a:lnTo>
                  <a:lnTo>
                    <a:pt x="217" y="685"/>
                  </a:lnTo>
                  <a:lnTo>
                    <a:pt x="220" y="678"/>
                  </a:lnTo>
                  <a:lnTo>
                    <a:pt x="231" y="664"/>
                  </a:lnTo>
                  <a:lnTo>
                    <a:pt x="236" y="643"/>
                  </a:lnTo>
                  <a:lnTo>
                    <a:pt x="242" y="606"/>
                  </a:lnTo>
                  <a:lnTo>
                    <a:pt x="251" y="591"/>
                  </a:lnTo>
                  <a:lnTo>
                    <a:pt x="251" y="572"/>
                  </a:lnTo>
                  <a:lnTo>
                    <a:pt x="253" y="565"/>
                  </a:lnTo>
                  <a:lnTo>
                    <a:pt x="257" y="562"/>
                  </a:lnTo>
                  <a:lnTo>
                    <a:pt x="262" y="548"/>
                  </a:lnTo>
                  <a:lnTo>
                    <a:pt x="263" y="530"/>
                  </a:lnTo>
                  <a:lnTo>
                    <a:pt x="265" y="521"/>
                  </a:lnTo>
                  <a:lnTo>
                    <a:pt x="265" y="511"/>
                  </a:lnTo>
                  <a:lnTo>
                    <a:pt x="262" y="497"/>
                  </a:lnTo>
                  <a:lnTo>
                    <a:pt x="262" y="483"/>
                  </a:lnTo>
                  <a:lnTo>
                    <a:pt x="264" y="475"/>
                  </a:lnTo>
                  <a:lnTo>
                    <a:pt x="268" y="467"/>
                  </a:lnTo>
                  <a:lnTo>
                    <a:pt x="275" y="461"/>
                  </a:lnTo>
                  <a:lnTo>
                    <a:pt x="275" y="452"/>
                  </a:lnTo>
                  <a:lnTo>
                    <a:pt x="275" y="438"/>
                  </a:lnTo>
                  <a:lnTo>
                    <a:pt x="274" y="423"/>
                  </a:lnTo>
                  <a:lnTo>
                    <a:pt x="274" y="375"/>
                  </a:lnTo>
                  <a:lnTo>
                    <a:pt x="276" y="363"/>
                  </a:lnTo>
                  <a:lnTo>
                    <a:pt x="276" y="351"/>
                  </a:lnTo>
                  <a:lnTo>
                    <a:pt x="270" y="343"/>
                  </a:lnTo>
                  <a:lnTo>
                    <a:pt x="270" y="337"/>
                  </a:lnTo>
                  <a:lnTo>
                    <a:pt x="274" y="324"/>
                  </a:lnTo>
                  <a:lnTo>
                    <a:pt x="279" y="317"/>
                  </a:lnTo>
                  <a:lnTo>
                    <a:pt x="284" y="317"/>
                  </a:lnTo>
                  <a:lnTo>
                    <a:pt x="286" y="310"/>
                  </a:lnTo>
                  <a:lnTo>
                    <a:pt x="289" y="268"/>
                  </a:lnTo>
                  <a:lnTo>
                    <a:pt x="292" y="256"/>
                  </a:lnTo>
                  <a:lnTo>
                    <a:pt x="292" y="244"/>
                  </a:lnTo>
                  <a:lnTo>
                    <a:pt x="296" y="233"/>
                  </a:lnTo>
                  <a:lnTo>
                    <a:pt x="297" y="224"/>
                  </a:lnTo>
                  <a:lnTo>
                    <a:pt x="296" y="222"/>
                  </a:lnTo>
                  <a:lnTo>
                    <a:pt x="290" y="195"/>
                  </a:lnTo>
                  <a:lnTo>
                    <a:pt x="292" y="142"/>
                  </a:lnTo>
                  <a:lnTo>
                    <a:pt x="290" y="132"/>
                  </a:lnTo>
                  <a:lnTo>
                    <a:pt x="287" y="122"/>
                  </a:lnTo>
                  <a:lnTo>
                    <a:pt x="285" y="95"/>
                  </a:lnTo>
                  <a:lnTo>
                    <a:pt x="279" y="57"/>
                  </a:lnTo>
                  <a:lnTo>
                    <a:pt x="274" y="39"/>
                  </a:lnTo>
                  <a:lnTo>
                    <a:pt x="284" y="30"/>
                  </a:lnTo>
                  <a:lnTo>
                    <a:pt x="286" y="30"/>
                  </a:lnTo>
                  <a:lnTo>
                    <a:pt x="303" y="29"/>
                  </a:lnTo>
                  <a:lnTo>
                    <a:pt x="311" y="26"/>
                  </a:lnTo>
                  <a:lnTo>
                    <a:pt x="312" y="25"/>
                  </a:lnTo>
                  <a:lnTo>
                    <a:pt x="313" y="16"/>
                  </a:lnTo>
                  <a:lnTo>
                    <a:pt x="318" y="7"/>
                  </a:lnTo>
                  <a:lnTo>
                    <a:pt x="323" y="2"/>
                  </a:lnTo>
                  <a:lnTo>
                    <a:pt x="325" y="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1" name="Freeform 242">
              <a:extLst>
                <a:ext uri="{FF2B5EF4-FFF2-40B4-BE49-F238E27FC236}">
                  <a16:creationId xmlns:a16="http://schemas.microsoft.com/office/drawing/2014/main" id="{E17380DA-AEFF-BD78-CEBD-B7651DB12373}"/>
                </a:ext>
              </a:extLst>
            </p:cNvPr>
            <p:cNvSpPr>
              <a:spLocks noChangeAspect="1"/>
            </p:cNvSpPr>
            <p:nvPr/>
          </p:nvSpPr>
          <p:spPr bwMode="gray">
            <a:xfrm>
              <a:off x="1733" y="3162"/>
              <a:ext cx="31" cy="47"/>
            </a:xfrm>
            <a:custGeom>
              <a:avLst/>
              <a:gdLst/>
              <a:ahLst/>
              <a:cxnLst>
                <a:cxn ang="0">
                  <a:pos x="141" y="225"/>
                </a:cxn>
                <a:cxn ang="0">
                  <a:pos x="135" y="231"/>
                </a:cxn>
                <a:cxn ang="0">
                  <a:pos x="115" y="225"/>
                </a:cxn>
                <a:cxn ang="0">
                  <a:pos x="77" y="221"/>
                </a:cxn>
                <a:cxn ang="0">
                  <a:pos x="61" y="225"/>
                </a:cxn>
                <a:cxn ang="0">
                  <a:pos x="35" y="220"/>
                </a:cxn>
                <a:cxn ang="0">
                  <a:pos x="30" y="215"/>
                </a:cxn>
                <a:cxn ang="0">
                  <a:pos x="23" y="213"/>
                </a:cxn>
                <a:cxn ang="0">
                  <a:pos x="30" y="205"/>
                </a:cxn>
                <a:cxn ang="0">
                  <a:pos x="12" y="205"/>
                </a:cxn>
                <a:cxn ang="0">
                  <a:pos x="5" y="202"/>
                </a:cxn>
                <a:cxn ang="0">
                  <a:pos x="0" y="189"/>
                </a:cxn>
                <a:cxn ang="0">
                  <a:pos x="16" y="181"/>
                </a:cxn>
                <a:cxn ang="0">
                  <a:pos x="29" y="176"/>
                </a:cxn>
                <a:cxn ang="0">
                  <a:pos x="36" y="176"/>
                </a:cxn>
                <a:cxn ang="0">
                  <a:pos x="23" y="160"/>
                </a:cxn>
                <a:cxn ang="0">
                  <a:pos x="38" y="165"/>
                </a:cxn>
                <a:cxn ang="0">
                  <a:pos x="64" y="184"/>
                </a:cxn>
                <a:cxn ang="0">
                  <a:pos x="73" y="178"/>
                </a:cxn>
                <a:cxn ang="0">
                  <a:pos x="62" y="171"/>
                </a:cxn>
                <a:cxn ang="0">
                  <a:pos x="81" y="178"/>
                </a:cxn>
                <a:cxn ang="0">
                  <a:pos x="92" y="170"/>
                </a:cxn>
                <a:cxn ang="0">
                  <a:pos x="100" y="176"/>
                </a:cxn>
                <a:cxn ang="0">
                  <a:pos x="106" y="167"/>
                </a:cxn>
                <a:cxn ang="0">
                  <a:pos x="72" y="151"/>
                </a:cxn>
                <a:cxn ang="0">
                  <a:pos x="70" y="113"/>
                </a:cxn>
                <a:cxn ang="0">
                  <a:pos x="82" y="108"/>
                </a:cxn>
                <a:cxn ang="0">
                  <a:pos x="111" y="89"/>
                </a:cxn>
                <a:cxn ang="0">
                  <a:pos x="99" y="79"/>
                </a:cxn>
                <a:cxn ang="0">
                  <a:pos x="66" y="90"/>
                </a:cxn>
                <a:cxn ang="0">
                  <a:pos x="49" y="73"/>
                </a:cxn>
                <a:cxn ang="0">
                  <a:pos x="50" y="51"/>
                </a:cxn>
                <a:cxn ang="0">
                  <a:pos x="60" y="53"/>
                </a:cxn>
                <a:cxn ang="0">
                  <a:pos x="68" y="43"/>
                </a:cxn>
                <a:cxn ang="0">
                  <a:pos x="62" y="30"/>
                </a:cxn>
                <a:cxn ang="0">
                  <a:pos x="67" y="25"/>
                </a:cxn>
                <a:cxn ang="0">
                  <a:pos x="78" y="29"/>
                </a:cxn>
                <a:cxn ang="0">
                  <a:pos x="94" y="5"/>
                </a:cxn>
                <a:cxn ang="0">
                  <a:pos x="115" y="16"/>
                </a:cxn>
                <a:cxn ang="0">
                  <a:pos x="135" y="15"/>
                </a:cxn>
                <a:cxn ang="0">
                  <a:pos x="148" y="17"/>
                </a:cxn>
                <a:cxn ang="0">
                  <a:pos x="152" y="213"/>
                </a:cxn>
              </a:cxnLst>
              <a:rect l="0" t="0" r="r" b="b"/>
              <a:pathLst>
                <a:path w="152" h="235">
                  <a:moveTo>
                    <a:pt x="152" y="225"/>
                  </a:moveTo>
                  <a:lnTo>
                    <a:pt x="141" y="225"/>
                  </a:lnTo>
                  <a:lnTo>
                    <a:pt x="143" y="231"/>
                  </a:lnTo>
                  <a:lnTo>
                    <a:pt x="135" y="231"/>
                  </a:lnTo>
                  <a:lnTo>
                    <a:pt x="129" y="235"/>
                  </a:lnTo>
                  <a:lnTo>
                    <a:pt x="115" y="225"/>
                  </a:lnTo>
                  <a:lnTo>
                    <a:pt x="99" y="221"/>
                  </a:lnTo>
                  <a:lnTo>
                    <a:pt x="77" y="221"/>
                  </a:lnTo>
                  <a:lnTo>
                    <a:pt x="75" y="225"/>
                  </a:lnTo>
                  <a:lnTo>
                    <a:pt x="61" y="225"/>
                  </a:lnTo>
                  <a:lnTo>
                    <a:pt x="41" y="216"/>
                  </a:lnTo>
                  <a:lnTo>
                    <a:pt x="35" y="220"/>
                  </a:lnTo>
                  <a:lnTo>
                    <a:pt x="25" y="219"/>
                  </a:lnTo>
                  <a:lnTo>
                    <a:pt x="30" y="215"/>
                  </a:lnTo>
                  <a:lnTo>
                    <a:pt x="30" y="213"/>
                  </a:lnTo>
                  <a:lnTo>
                    <a:pt x="23" y="213"/>
                  </a:lnTo>
                  <a:lnTo>
                    <a:pt x="24" y="209"/>
                  </a:lnTo>
                  <a:lnTo>
                    <a:pt x="30" y="205"/>
                  </a:lnTo>
                  <a:lnTo>
                    <a:pt x="16" y="202"/>
                  </a:lnTo>
                  <a:lnTo>
                    <a:pt x="12" y="205"/>
                  </a:lnTo>
                  <a:lnTo>
                    <a:pt x="3" y="205"/>
                  </a:lnTo>
                  <a:lnTo>
                    <a:pt x="5" y="202"/>
                  </a:lnTo>
                  <a:lnTo>
                    <a:pt x="5" y="194"/>
                  </a:lnTo>
                  <a:lnTo>
                    <a:pt x="0" y="189"/>
                  </a:lnTo>
                  <a:lnTo>
                    <a:pt x="16" y="186"/>
                  </a:lnTo>
                  <a:lnTo>
                    <a:pt x="16" y="181"/>
                  </a:lnTo>
                  <a:lnTo>
                    <a:pt x="24" y="181"/>
                  </a:lnTo>
                  <a:lnTo>
                    <a:pt x="29" y="176"/>
                  </a:lnTo>
                  <a:lnTo>
                    <a:pt x="34" y="177"/>
                  </a:lnTo>
                  <a:lnTo>
                    <a:pt x="36" y="176"/>
                  </a:lnTo>
                  <a:lnTo>
                    <a:pt x="34" y="167"/>
                  </a:lnTo>
                  <a:lnTo>
                    <a:pt x="23" y="160"/>
                  </a:lnTo>
                  <a:lnTo>
                    <a:pt x="23" y="151"/>
                  </a:lnTo>
                  <a:lnTo>
                    <a:pt x="38" y="165"/>
                  </a:lnTo>
                  <a:lnTo>
                    <a:pt x="59" y="177"/>
                  </a:lnTo>
                  <a:lnTo>
                    <a:pt x="64" y="184"/>
                  </a:lnTo>
                  <a:lnTo>
                    <a:pt x="67" y="181"/>
                  </a:lnTo>
                  <a:lnTo>
                    <a:pt x="73" y="178"/>
                  </a:lnTo>
                  <a:lnTo>
                    <a:pt x="64" y="176"/>
                  </a:lnTo>
                  <a:lnTo>
                    <a:pt x="62" y="171"/>
                  </a:lnTo>
                  <a:lnTo>
                    <a:pt x="68" y="165"/>
                  </a:lnTo>
                  <a:lnTo>
                    <a:pt x="81" y="178"/>
                  </a:lnTo>
                  <a:lnTo>
                    <a:pt x="82" y="167"/>
                  </a:lnTo>
                  <a:lnTo>
                    <a:pt x="92" y="170"/>
                  </a:lnTo>
                  <a:lnTo>
                    <a:pt x="99" y="181"/>
                  </a:lnTo>
                  <a:lnTo>
                    <a:pt x="100" y="176"/>
                  </a:lnTo>
                  <a:lnTo>
                    <a:pt x="110" y="176"/>
                  </a:lnTo>
                  <a:lnTo>
                    <a:pt x="106" y="167"/>
                  </a:lnTo>
                  <a:lnTo>
                    <a:pt x="75" y="156"/>
                  </a:lnTo>
                  <a:lnTo>
                    <a:pt x="72" y="151"/>
                  </a:lnTo>
                  <a:lnTo>
                    <a:pt x="67" y="121"/>
                  </a:lnTo>
                  <a:lnTo>
                    <a:pt x="70" y="113"/>
                  </a:lnTo>
                  <a:lnTo>
                    <a:pt x="79" y="113"/>
                  </a:lnTo>
                  <a:lnTo>
                    <a:pt x="82" y="108"/>
                  </a:lnTo>
                  <a:lnTo>
                    <a:pt x="109" y="101"/>
                  </a:lnTo>
                  <a:lnTo>
                    <a:pt x="111" y="89"/>
                  </a:lnTo>
                  <a:lnTo>
                    <a:pt x="106" y="80"/>
                  </a:lnTo>
                  <a:lnTo>
                    <a:pt x="99" y="79"/>
                  </a:lnTo>
                  <a:lnTo>
                    <a:pt x="87" y="80"/>
                  </a:lnTo>
                  <a:lnTo>
                    <a:pt x="66" y="90"/>
                  </a:lnTo>
                  <a:lnTo>
                    <a:pt x="52" y="80"/>
                  </a:lnTo>
                  <a:lnTo>
                    <a:pt x="49" y="73"/>
                  </a:lnTo>
                  <a:lnTo>
                    <a:pt x="50" y="62"/>
                  </a:lnTo>
                  <a:lnTo>
                    <a:pt x="50" y="51"/>
                  </a:lnTo>
                  <a:lnTo>
                    <a:pt x="55" y="48"/>
                  </a:lnTo>
                  <a:lnTo>
                    <a:pt x="60" y="53"/>
                  </a:lnTo>
                  <a:lnTo>
                    <a:pt x="66" y="52"/>
                  </a:lnTo>
                  <a:lnTo>
                    <a:pt x="68" y="43"/>
                  </a:lnTo>
                  <a:lnTo>
                    <a:pt x="64" y="36"/>
                  </a:lnTo>
                  <a:lnTo>
                    <a:pt x="62" y="30"/>
                  </a:lnTo>
                  <a:lnTo>
                    <a:pt x="52" y="27"/>
                  </a:lnTo>
                  <a:lnTo>
                    <a:pt x="67" y="25"/>
                  </a:lnTo>
                  <a:lnTo>
                    <a:pt x="75" y="31"/>
                  </a:lnTo>
                  <a:lnTo>
                    <a:pt x="78" y="29"/>
                  </a:lnTo>
                  <a:lnTo>
                    <a:pt x="88" y="25"/>
                  </a:lnTo>
                  <a:lnTo>
                    <a:pt x="94" y="5"/>
                  </a:lnTo>
                  <a:lnTo>
                    <a:pt x="106" y="0"/>
                  </a:lnTo>
                  <a:lnTo>
                    <a:pt x="115" y="16"/>
                  </a:lnTo>
                  <a:lnTo>
                    <a:pt x="124" y="17"/>
                  </a:lnTo>
                  <a:lnTo>
                    <a:pt x="135" y="15"/>
                  </a:lnTo>
                  <a:lnTo>
                    <a:pt x="143" y="8"/>
                  </a:lnTo>
                  <a:lnTo>
                    <a:pt x="148" y="17"/>
                  </a:lnTo>
                  <a:lnTo>
                    <a:pt x="151" y="209"/>
                  </a:lnTo>
                  <a:lnTo>
                    <a:pt x="152" y="213"/>
                  </a:lnTo>
                  <a:lnTo>
                    <a:pt x="152" y="225"/>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2" name="Freeform 243">
              <a:extLst>
                <a:ext uri="{FF2B5EF4-FFF2-40B4-BE49-F238E27FC236}">
                  <a16:creationId xmlns:a16="http://schemas.microsoft.com/office/drawing/2014/main" id="{51D616FE-10B7-C656-D920-601AD1C5EA97}"/>
                </a:ext>
              </a:extLst>
            </p:cNvPr>
            <p:cNvSpPr>
              <a:spLocks noChangeAspect="1"/>
            </p:cNvSpPr>
            <p:nvPr/>
          </p:nvSpPr>
          <p:spPr bwMode="gray">
            <a:xfrm>
              <a:off x="1964" y="2482"/>
              <a:ext cx="6" cy="5"/>
            </a:xfrm>
            <a:custGeom>
              <a:avLst/>
              <a:gdLst/>
              <a:ahLst/>
              <a:cxnLst>
                <a:cxn ang="0">
                  <a:pos x="7" y="0"/>
                </a:cxn>
                <a:cxn ang="0">
                  <a:pos x="0" y="9"/>
                </a:cxn>
                <a:cxn ang="0">
                  <a:pos x="0" y="15"/>
                </a:cxn>
                <a:cxn ang="0">
                  <a:pos x="6" y="22"/>
                </a:cxn>
                <a:cxn ang="0">
                  <a:pos x="16" y="23"/>
                </a:cxn>
                <a:cxn ang="0">
                  <a:pos x="23" y="27"/>
                </a:cxn>
                <a:cxn ang="0">
                  <a:pos x="31" y="26"/>
                </a:cxn>
                <a:cxn ang="0">
                  <a:pos x="32" y="19"/>
                </a:cxn>
                <a:cxn ang="0">
                  <a:pos x="26" y="14"/>
                </a:cxn>
                <a:cxn ang="0">
                  <a:pos x="19" y="12"/>
                </a:cxn>
                <a:cxn ang="0">
                  <a:pos x="11" y="7"/>
                </a:cxn>
                <a:cxn ang="0">
                  <a:pos x="7" y="0"/>
                </a:cxn>
              </a:cxnLst>
              <a:rect l="0" t="0" r="r" b="b"/>
              <a:pathLst>
                <a:path w="32" h="27">
                  <a:moveTo>
                    <a:pt x="7" y="0"/>
                  </a:moveTo>
                  <a:lnTo>
                    <a:pt x="0" y="9"/>
                  </a:lnTo>
                  <a:lnTo>
                    <a:pt x="0" y="15"/>
                  </a:lnTo>
                  <a:lnTo>
                    <a:pt x="6" y="22"/>
                  </a:lnTo>
                  <a:lnTo>
                    <a:pt x="16" y="23"/>
                  </a:lnTo>
                  <a:lnTo>
                    <a:pt x="23" y="27"/>
                  </a:lnTo>
                  <a:lnTo>
                    <a:pt x="31" y="26"/>
                  </a:lnTo>
                  <a:lnTo>
                    <a:pt x="32" y="19"/>
                  </a:lnTo>
                  <a:lnTo>
                    <a:pt x="26" y="14"/>
                  </a:lnTo>
                  <a:lnTo>
                    <a:pt x="19" y="12"/>
                  </a:lnTo>
                  <a:lnTo>
                    <a:pt x="11" y="7"/>
                  </a:lnTo>
                  <a:lnTo>
                    <a:pt x="7" y="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4" name="Freeform 244">
              <a:extLst>
                <a:ext uri="{FF2B5EF4-FFF2-40B4-BE49-F238E27FC236}">
                  <a16:creationId xmlns:a16="http://schemas.microsoft.com/office/drawing/2014/main" id="{ECE5A97E-D46E-37FC-FD10-90D2F1023F33}"/>
                </a:ext>
              </a:extLst>
            </p:cNvPr>
            <p:cNvSpPr>
              <a:spLocks noChangeAspect="1"/>
            </p:cNvSpPr>
            <p:nvPr/>
          </p:nvSpPr>
          <p:spPr bwMode="gray">
            <a:xfrm>
              <a:off x="1971" y="2487"/>
              <a:ext cx="4" cy="2"/>
            </a:xfrm>
            <a:custGeom>
              <a:avLst/>
              <a:gdLst/>
              <a:ahLst/>
              <a:cxnLst>
                <a:cxn ang="0">
                  <a:pos x="17" y="8"/>
                </a:cxn>
                <a:cxn ang="0">
                  <a:pos x="11" y="12"/>
                </a:cxn>
                <a:cxn ang="0">
                  <a:pos x="1" y="12"/>
                </a:cxn>
                <a:cxn ang="0">
                  <a:pos x="0" y="11"/>
                </a:cxn>
                <a:cxn ang="0">
                  <a:pos x="0" y="8"/>
                </a:cxn>
                <a:cxn ang="0">
                  <a:pos x="1" y="6"/>
                </a:cxn>
                <a:cxn ang="0">
                  <a:pos x="2" y="6"/>
                </a:cxn>
                <a:cxn ang="0">
                  <a:pos x="8" y="1"/>
                </a:cxn>
                <a:cxn ang="0">
                  <a:pos x="11" y="0"/>
                </a:cxn>
                <a:cxn ang="0">
                  <a:pos x="14" y="0"/>
                </a:cxn>
                <a:cxn ang="0">
                  <a:pos x="18" y="1"/>
                </a:cxn>
                <a:cxn ang="0">
                  <a:pos x="18" y="6"/>
                </a:cxn>
                <a:cxn ang="0">
                  <a:pos x="17" y="8"/>
                </a:cxn>
              </a:cxnLst>
              <a:rect l="0" t="0" r="r" b="b"/>
              <a:pathLst>
                <a:path w="18" h="12">
                  <a:moveTo>
                    <a:pt x="17" y="8"/>
                  </a:moveTo>
                  <a:lnTo>
                    <a:pt x="11" y="12"/>
                  </a:lnTo>
                  <a:lnTo>
                    <a:pt x="1" y="12"/>
                  </a:lnTo>
                  <a:lnTo>
                    <a:pt x="0" y="11"/>
                  </a:lnTo>
                  <a:lnTo>
                    <a:pt x="0" y="8"/>
                  </a:lnTo>
                  <a:lnTo>
                    <a:pt x="1" y="6"/>
                  </a:lnTo>
                  <a:lnTo>
                    <a:pt x="2" y="6"/>
                  </a:lnTo>
                  <a:lnTo>
                    <a:pt x="8" y="1"/>
                  </a:lnTo>
                  <a:lnTo>
                    <a:pt x="11" y="0"/>
                  </a:lnTo>
                  <a:lnTo>
                    <a:pt x="14" y="0"/>
                  </a:lnTo>
                  <a:lnTo>
                    <a:pt x="18" y="1"/>
                  </a:lnTo>
                  <a:lnTo>
                    <a:pt x="18" y="6"/>
                  </a:lnTo>
                  <a:lnTo>
                    <a:pt x="17" y="8"/>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5" name="Freeform 245">
              <a:extLst>
                <a:ext uri="{FF2B5EF4-FFF2-40B4-BE49-F238E27FC236}">
                  <a16:creationId xmlns:a16="http://schemas.microsoft.com/office/drawing/2014/main" id="{19F88F78-A719-7E98-5743-6474930C2004}"/>
                </a:ext>
              </a:extLst>
            </p:cNvPr>
            <p:cNvSpPr>
              <a:spLocks noChangeAspect="1"/>
            </p:cNvSpPr>
            <p:nvPr/>
          </p:nvSpPr>
          <p:spPr bwMode="gray">
            <a:xfrm>
              <a:off x="1962" y="2489"/>
              <a:ext cx="23" cy="17"/>
            </a:xfrm>
            <a:custGeom>
              <a:avLst/>
              <a:gdLst/>
              <a:ahLst/>
              <a:cxnLst>
                <a:cxn ang="0">
                  <a:pos x="116" y="9"/>
                </a:cxn>
                <a:cxn ang="0">
                  <a:pos x="116" y="33"/>
                </a:cxn>
                <a:cxn ang="0">
                  <a:pos x="116" y="38"/>
                </a:cxn>
                <a:cxn ang="0">
                  <a:pos x="96" y="64"/>
                </a:cxn>
                <a:cxn ang="0">
                  <a:pos x="82" y="75"/>
                </a:cxn>
                <a:cxn ang="0">
                  <a:pos x="70" y="80"/>
                </a:cxn>
                <a:cxn ang="0">
                  <a:pos x="42" y="87"/>
                </a:cxn>
                <a:cxn ang="0">
                  <a:pos x="37" y="86"/>
                </a:cxn>
                <a:cxn ang="0">
                  <a:pos x="16" y="86"/>
                </a:cxn>
                <a:cxn ang="0">
                  <a:pos x="7" y="82"/>
                </a:cxn>
                <a:cxn ang="0">
                  <a:pos x="4" y="77"/>
                </a:cxn>
                <a:cxn ang="0">
                  <a:pos x="4" y="64"/>
                </a:cxn>
                <a:cxn ang="0">
                  <a:pos x="3" y="54"/>
                </a:cxn>
                <a:cxn ang="0">
                  <a:pos x="3" y="48"/>
                </a:cxn>
                <a:cxn ang="0">
                  <a:pos x="0" y="39"/>
                </a:cxn>
                <a:cxn ang="0">
                  <a:pos x="0" y="16"/>
                </a:cxn>
                <a:cxn ang="0">
                  <a:pos x="4" y="11"/>
                </a:cxn>
                <a:cxn ang="0">
                  <a:pos x="14" y="7"/>
                </a:cxn>
                <a:cxn ang="0">
                  <a:pos x="15" y="4"/>
                </a:cxn>
                <a:cxn ang="0">
                  <a:pos x="25" y="1"/>
                </a:cxn>
                <a:cxn ang="0">
                  <a:pos x="37" y="1"/>
                </a:cxn>
                <a:cxn ang="0">
                  <a:pos x="43" y="1"/>
                </a:cxn>
                <a:cxn ang="0">
                  <a:pos x="55" y="5"/>
                </a:cxn>
                <a:cxn ang="0">
                  <a:pos x="63" y="5"/>
                </a:cxn>
                <a:cxn ang="0">
                  <a:pos x="76" y="1"/>
                </a:cxn>
                <a:cxn ang="0">
                  <a:pos x="95" y="0"/>
                </a:cxn>
                <a:cxn ang="0">
                  <a:pos x="107" y="1"/>
                </a:cxn>
                <a:cxn ang="0">
                  <a:pos x="111" y="4"/>
                </a:cxn>
                <a:cxn ang="0">
                  <a:pos x="114" y="7"/>
                </a:cxn>
                <a:cxn ang="0">
                  <a:pos x="114" y="9"/>
                </a:cxn>
                <a:cxn ang="0">
                  <a:pos x="116" y="9"/>
                </a:cxn>
              </a:cxnLst>
              <a:rect l="0" t="0" r="r" b="b"/>
              <a:pathLst>
                <a:path w="116" h="87">
                  <a:moveTo>
                    <a:pt x="116" y="9"/>
                  </a:moveTo>
                  <a:lnTo>
                    <a:pt x="116" y="33"/>
                  </a:lnTo>
                  <a:lnTo>
                    <a:pt x="116" y="38"/>
                  </a:lnTo>
                  <a:lnTo>
                    <a:pt x="96" y="64"/>
                  </a:lnTo>
                  <a:lnTo>
                    <a:pt x="82" y="75"/>
                  </a:lnTo>
                  <a:lnTo>
                    <a:pt x="70" y="80"/>
                  </a:lnTo>
                  <a:lnTo>
                    <a:pt x="42" y="87"/>
                  </a:lnTo>
                  <a:lnTo>
                    <a:pt x="37" y="86"/>
                  </a:lnTo>
                  <a:lnTo>
                    <a:pt x="16" y="86"/>
                  </a:lnTo>
                  <a:lnTo>
                    <a:pt x="7" y="82"/>
                  </a:lnTo>
                  <a:lnTo>
                    <a:pt x="4" y="77"/>
                  </a:lnTo>
                  <a:lnTo>
                    <a:pt x="4" y="64"/>
                  </a:lnTo>
                  <a:lnTo>
                    <a:pt x="3" y="54"/>
                  </a:lnTo>
                  <a:lnTo>
                    <a:pt x="3" y="48"/>
                  </a:lnTo>
                  <a:lnTo>
                    <a:pt x="0" y="39"/>
                  </a:lnTo>
                  <a:lnTo>
                    <a:pt x="0" y="16"/>
                  </a:lnTo>
                  <a:lnTo>
                    <a:pt x="4" y="11"/>
                  </a:lnTo>
                  <a:lnTo>
                    <a:pt x="14" y="7"/>
                  </a:lnTo>
                  <a:lnTo>
                    <a:pt x="15" y="4"/>
                  </a:lnTo>
                  <a:lnTo>
                    <a:pt x="25" y="1"/>
                  </a:lnTo>
                  <a:lnTo>
                    <a:pt x="37" y="1"/>
                  </a:lnTo>
                  <a:lnTo>
                    <a:pt x="43" y="1"/>
                  </a:lnTo>
                  <a:lnTo>
                    <a:pt x="55" y="5"/>
                  </a:lnTo>
                  <a:lnTo>
                    <a:pt x="63" y="5"/>
                  </a:lnTo>
                  <a:lnTo>
                    <a:pt x="76" y="1"/>
                  </a:lnTo>
                  <a:lnTo>
                    <a:pt x="95" y="0"/>
                  </a:lnTo>
                  <a:lnTo>
                    <a:pt x="107" y="1"/>
                  </a:lnTo>
                  <a:lnTo>
                    <a:pt x="111" y="4"/>
                  </a:lnTo>
                  <a:lnTo>
                    <a:pt x="114" y="7"/>
                  </a:lnTo>
                  <a:lnTo>
                    <a:pt x="114" y="9"/>
                  </a:lnTo>
                  <a:lnTo>
                    <a:pt x="116" y="9"/>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6" name="Freeform 246">
              <a:extLst>
                <a:ext uri="{FF2B5EF4-FFF2-40B4-BE49-F238E27FC236}">
                  <a16:creationId xmlns:a16="http://schemas.microsoft.com/office/drawing/2014/main" id="{B07BA3AD-61EE-A8A1-6B00-21B10DB06B92}"/>
                </a:ext>
              </a:extLst>
            </p:cNvPr>
            <p:cNvSpPr>
              <a:spLocks noChangeAspect="1"/>
            </p:cNvSpPr>
            <p:nvPr/>
          </p:nvSpPr>
          <p:spPr bwMode="gray">
            <a:xfrm>
              <a:off x="1955" y="2487"/>
              <a:ext cx="7" cy="8"/>
            </a:xfrm>
            <a:custGeom>
              <a:avLst/>
              <a:gdLst/>
              <a:ahLst/>
              <a:cxnLst>
                <a:cxn ang="0">
                  <a:pos x="31" y="16"/>
                </a:cxn>
                <a:cxn ang="0">
                  <a:pos x="31" y="18"/>
                </a:cxn>
                <a:cxn ang="0">
                  <a:pos x="24" y="25"/>
                </a:cxn>
                <a:cxn ang="0">
                  <a:pos x="24" y="27"/>
                </a:cxn>
                <a:cxn ang="0">
                  <a:pos x="13" y="38"/>
                </a:cxn>
                <a:cxn ang="0">
                  <a:pos x="5" y="38"/>
                </a:cxn>
                <a:cxn ang="0">
                  <a:pos x="5" y="34"/>
                </a:cxn>
                <a:cxn ang="0">
                  <a:pos x="0" y="30"/>
                </a:cxn>
                <a:cxn ang="0">
                  <a:pos x="0" y="27"/>
                </a:cxn>
                <a:cxn ang="0">
                  <a:pos x="2" y="22"/>
                </a:cxn>
                <a:cxn ang="0">
                  <a:pos x="9" y="15"/>
                </a:cxn>
                <a:cxn ang="0">
                  <a:pos x="10" y="10"/>
                </a:cxn>
                <a:cxn ang="0">
                  <a:pos x="11" y="6"/>
                </a:cxn>
                <a:cxn ang="0">
                  <a:pos x="15" y="5"/>
                </a:cxn>
                <a:cxn ang="0">
                  <a:pos x="24" y="3"/>
                </a:cxn>
                <a:cxn ang="0">
                  <a:pos x="24" y="2"/>
                </a:cxn>
                <a:cxn ang="0">
                  <a:pos x="31" y="0"/>
                </a:cxn>
                <a:cxn ang="0">
                  <a:pos x="31" y="3"/>
                </a:cxn>
                <a:cxn ang="0">
                  <a:pos x="24" y="6"/>
                </a:cxn>
                <a:cxn ang="0">
                  <a:pos x="20" y="10"/>
                </a:cxn>
                <a:cxn ang="0">
                  <a:pos x="20" y="13"/>
                </a:cxn>
                <a:cxn ang="0">
                  <a:pos x="30" y="11"/>
                </a:cxn>
                <a:cxn ang="0">
                  <a:pos x="30" y="15"/>
                </a:cxn>
                <a:cxn ang="0">
                  <a:pos x="31" y="16"/>
                </a:cxn>
              </a:cxnLst>
              <a:rect l="0" t="0" r="r" b="b"/>
              <a:pathLst>
                <a:path w="31" h="38">
                  <a:moveTo>
                    <a:pt x="31" y="16"/>
                  </a:moveTo>
                  <a:lnTo>
                    <a:pt x="31" y="18"/>
                  </a:lnTo>
                  <a:lnTo>
                    <a:pt x="24" y="25"/>
                  </a:lnTo>
                  <a:lnTo>
                    <a:pt x="24" y="27"/>
                  </a:lnTo>
                  <a:lnTo>
                    <a:pt x="13" y="38"/>
                  </a:lnTo>
                  <a:lnTo>
                    <a:pt x="5" y="38"/>
                  </a:lnTo>
                  <a:lnTo>
                    <a:pt x="5" y="34"/>
                  </a:lnTo>
                  <a:lnTo>
                    <a:pt x="0" y="30"/>
                  </a:lnTo>
                  <a:lnTo>
                    <a:pt x="0" y="27"/>
                  </a:lnTo>
                  <a:lnTo>
                    <a:pt x="2" y="22"/>
                  </a:lnTo>
                  <a:lnTo>
                    <a:pt x="9" y="15"/>
                  </a:lnTo>
                  <a:lnTo>
                    <a:pt x="10" y="10"/>
                  </a:lnTo>
                  <a:lnTo>
                    <a:pt x="11" y="6"/>
                  </a:lnTo>
                  <a:lnTo>
                    <a:pt x="15" y="5"/>
                  </a:lnTo>
                  <a:lnTo>
                    <a:pt x="24" y="3"/>
                  </a:lnTo>
                  <a:lnTo>
                    <a:pt x="24" y="2"/>
                  </a:lnTo>
                  <a:lnTo>
                    <a:pt x="31" y="0"/>
                  </a:lnTo>
                  <a:lnTo>
                    <a:pt x="31" y="3"/>
                  </a:lnTo>
                  <a:lnTo>
                    <a:pt x="24" y="6"/>
                  </a:lnTo>
                  <a:lnTo>
                    <a:pt x="20" y="10"/>
                  </a:lnTo>
                  <a:lnTo>
                    <a:pt x="20" y="13"/>
                  </a:lnTo>
                  <a:lnTo>
                    <a:pt x="30" y="11"/>
                  </a:lnTo>
                  <a:lnTo>
                    <a:pt x="30" y="15"/>
                  </a:lnTo>
                  <a:lnTo>
                    <a:pt x="31" y="16"/>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7" name="Freeform 247">
              <a:extLst>
                <a:ext uri="{FF2B5EF4-FFF2-40B4-BE49-F238E27FC236}">
                  <a16:creationId xmlns:a16="http://schemas.microsoft.com/office/drawing/2014/main" id="{6BC52AF4-E0F2-9AE4-78B8-062161C84D10}"/>
                </a:ext>
              </a:extLst>
            </p:cNvPr>
            <p:cNvSpPr>
              <a:spLocks noChangeAspect="1"/>
            </p:cNvSpPr>
            <p:nvPr/>
          </p:nvSpPr>
          <p:spPr bwMode="gray">
            <a:xfrm>
              <a:off x="1967" y="2482"/>
              <a:ext cx="1" cy="1"/>
            </a:xfrm>
            <a:custGeom>
              <a:avLst/>
              <a:gdLst/>
              <a:ahLst/>
              <a:cxnLst>
                <a:cxn ang="0">
                  <a:pos x="5" y="0"/>
                </a:cxn>
                <a:cxn ang="0">
                  <a:pos x="6" y="5"/>
                </a:cxn>
                <a:cxn ang="0">
                  <a:pos x="5" y="7"/>
                </a:cxn>
                <a:cxn ang="0">
                  <a:pos x="3" y="7"/>
                </a:cxn>
                <a:cxn ang="0">
                  <a:pos x="0" y="7"/>
                </a:cxn>
                <a:cxn ang="0">
                  <a:pos x="0" y="3"/>
                </a:cxn>
                <a:cxn ang="0">
                  <a:pos x="1" y="1"/>
                </a:cxn>
                <a:cxn ang="0">
                  <a:pos x="5" y="0"/>
                </a:cxn>
              </a:cxnLst>
              <a:rect l="0" t="0" r="r" b="b"/>
              <a:pathLst>
                <a:path w="6" h="7">
                  <a:moveTo>
                    <a:pt x="5" y="0"/>
                  </a:moveTo>
                  <a:lnTo>
                    <a:pt x="6" y="5"/>
                  </a:lnTo>
                  <a:lnTo>
                    <a:pt x="5" y="7"/>
                  </a:lnTo>
                  <a:lnTo>
                    <a:pt x="3" y="7"/>
                  </a:lnTo>
                  <a:lnTo>
                    <a:pt x="0" y="7"/>
                  </a:lnTo>
                  <a:lnTo>
                    <a:pt x="0" y="3"/>
                  </a:lnTo>
                  <a:lnTo>
                    <a:pt x="1" y="1"/>
                  </a:lnTo>
                  <a:lnTo>
                    <a:pt x="5" y="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39" name="Freeform 248">
              <a:extLst>
                <a:ext uri="{FF2B5EF4-FFF2-40B4-BE49-F238E27FC236}">
                  <a16:creationId xmlns:a16="http://schemas.microsoft.com/office/drawing/2014/main" id="{BE7B33D8-EC2A-18E4-AACF-C5D98DE9FE6F}"/>
                </a:ext>
              </a:extLst>
            </p:cNvPr>
            <p:cNvSpPr>
              <a:spLocks noChangeAspect="1"/>
            </p:cNvSpPr>
            <p:nvPr/>
          </p:nvSpPr>
          <p:spPr bwMode="gray">
            <a:xfrm>
              <a:off x="1963" y="2487"/>
              <a:ext cx="2" cy="1"/>
            </a:xfrm>
            <a:custGeom>
              <a:avLst/>
              <a:gdLst/>
              <a:ahLst/>
              <a:cxnLst>
                <a:cxn ang="0">
                  <a:pos x="7" y="0"/>
                </a:cxn>
                <a:cxn ang="0">
                  <a:pos x="8" y="2"/>
                </a:cxn>
                <a:cxn ang="0">
                  <a:pos x="8" y="6"/>
                </a:cxn>
                <a:cxn ang="0">
                  <a:pos x="3" y="6"/>
                </a:cxn>
                <a:cxn ang="0">
                  <a:pos x="0" y="1"/>
                </a:cxn>
                <a:cxn ang="0">
                  <a:pos x="7" y="0"/>
                </a:cxn>
              </a:cxnLst>
              <a:rect l="0" t="0" r="r" b="b"/>
              <a:pathLst>
                <a:path w="8" h="6">
                  <a:moveTo>
                    <a:pt x="7" y="0"/>
                  </a:moveTo>
                  <a:lnTo>
                    <a:pt x="8" y="2"/>
                  </a:lnTo>
                  <a:lnTo>
                    <a:pt x="8" y="6"/>
                  </a:lnTo>
                  <a:lnTo>
                    <a:pt x="3" y="6"/>
                  </a:lnTo>
                  <a:lnTo>
                    <a:pt x="0" y="1"/>
                  </a:lnTo>
                  <a:lnTo>
                    <a:pt x="7" y="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40" name="Freeform 249">
              <a:extLst>
                <a:ext uri="{FF2B5EF4-FFF2-40B4-BE49-F238E27FC236}">
                  <a16:creationId xmlns:a16="http://schemas.microsoft.com/office/drawing/2014/main" id="{59DE567C-22D1-392B-ADCD-F2E028AAE42B}"/>
                </a:ext>
              </a:extLst>
            </p:cNvPr>
            <p:cNvSpPr>
              <a:spLocks noChangeAspect="1"/>
            </p:cNvSpPr>
            <p:nvPr/>
          </p:nvSpPr>
          <p:spPr bwMode="gray">
            <a:xfrm>
              <a:off x="1706" y="2430"/>
              <a:ext cx="427" cy="448"/>
            </a:xfrm>
            <a:custGeom>
              <a:avLst/>
              <a:gdLst/>
              <a:ahLst/>
              <a:cxnLst>
                <a:cxn ang="0">
                  <a:pos x="598" y="69"/>
                </a:cxn>
                <a:cxn ang="0">
                  <a:pos x="523" y="81"/>
                </a:cxn>
                <a:cxn ang="0">
                  <a:pos x="572" y="165"/>
                </a:cxn>
                <a:cxn ang="0">
                  <a:pos x="503" y="211"/>
                </a:cxn>
                <a:cxn ang="0">
                  <a:pos x="408" y="243"/>
                </a:cxn>
                <a:cxn ang="0">
                  <a:pos x="317" y="186"/>
                </a:cxn>
                <a:cxn ang="0">
                  <a:pos x="225" y="231"/>
                </a:cxn>
                <a:cxn ang="0">
                  <a:pos x="210" y="254"/>
                </a:cxn>
                <a:cxn ang="0">
                  <a:pos x="220" y="460"/>
                </a:cxn>
                <a:cxn ang="0">
                  <a:pos x="83" y="554"/>
                </a:cxn>
                <a:cxn ang="0">
                  <a:pos x="0" y="698"/>
                </a:cxn>
                <a:cxn ang="0">
                  <a:pos x="82" y="806"/>
                </a:cxn>
                <a:cxn ang="0">
                  <a:pos x="180" y="853"/>
                </a:cxn>
                <a:cxn ang="0">
                  <a:pos x="303" y="883"/>
                </a:cxn>
                <a:cxn ang="0">
                  <a:pos x="468" y="840"/>
                </a:cxn>
                <a:cxn ang="0">
                  <a:pos x="573" y="973"/>
                </a:cxn>
                <a:cxn ang="0">
                  <a:pos x="720" y="1039"/>
                </a:cxn>
                <a:cxn ang="0">
                  <a:pos x="749" y="1181"/>
                </a:cxn>
                <a:cxn ang="0">
                  <a:pos x="863" y="1243"/>
                </a:cxn>
                <a:cxn ang="0">
                  <a:pos x="872" y="1398"/>
                </a:cxn>
                <a:cxn ang="0">
                  <a:pos x="901" y="1526"/>
                </a:cxn>
                <a:cxn ang="0">
                  <a:pos x="1000" y="1613"/>
                </a:cxn>
                <a:cxn ang="0">
                  <a:pos x="1059" y="1706"/>
                </a:cxn>
                <a:cxn ang="0">
                  <a:pos x="1054" y="1841"/>
                </a:cxn>
                <a:cxn ang="0">
                  <a:pos x="904" y="2000"/>
                </a:cxn>
                <a:cxn ang="0">
                  <a:pos x="973" y="2055"/>
                </a:cxn>
                <a:cxn ang="0">
                  <a:pos x="1052" y="2092"/>
                </a:cxn>
                <a:cxn ang="0">
                  <a:pos x="1126" y="2180"/>
                </a:cxn>
                <a:cxn ang="0">
                  <a:pos x="1156" y="2196"/>
                </a:cxn>
                <a:cxn ang="0">
                  <a:pos x="1275" y="2045"/>
                </a:cxn>
                <a:cxn ang="0">
                  <a:pos x="1377" y="1895"/>
                </a:cxn>
                <a:cxn ang="0">
                  <a:pos x="1376" y="1762"/>
                </a:cxn>
                <a:cxn ang="0">
                  <a:pos x="1474" y="1650"/>
                </a:cxn>
                <a:cxn ang="0">
                  <a:pos x="1598" y="1588"/>
                </a:cxn>
                <a:cxn ang="0">
                  <a:pos x="1657" y="1570"/>
                </a:cxn>
                <a:cxn ang="0">
                  <a:pos x="1787" y="1512"/>
                </a:cxn>
                <a:cxn ang="0">
                  <a:pos x="1868" y="1305"/>
                </a:cxn>
                <a:cxn ang="0">
                  <a:pos x="1901" y="1102"/>
                </a:cxn>
                <a:cxn ang="0">
                  <a:pos x="1975" y="947"/>
                </a:cxn>
                <a:cxn ang="0">
                  <a:pos x="2115" y="776"/>
                </a:cxn>
                <a:cxn ang="0">
                  <a:pos x="2040" y="565"/>
                </a:cxn>
                <a:cxn ang="0">
                  <a:pos x="1896" y="463"/>
                </a:cxn>
                <a:cxn ang="0">
                  <a:pos x="1659" y="413"/>
                </a:cxn>
                <a:cxn ang="0">
                  <a:pos x="1605" y="404"/>
                </a:cxn>
                <a:cxn ang="0">
                  <a:pos x="1561" y="364"/>
                </a:cxn>
                <a:cxn ang="0">
                  <a:pos x="1403" y="342"/>
                </a:cxn>
                <a:cxn ang="0">
                  <a:pos x="1344" y="419"/>
                </a:cxn>
                <a:cxn ang="0">
                  <a:pos x="1277" y="387"/>
                </a:cxn>
                <a:cxn ang="0">
                  <a:pos x="1238" y="381"/>
                </a:cxn>
                <a:cxn ang="0">
                  <a:pos x="1261" y="339"/>
                </a:cxn>
                <a:cxn ang="0">
                  <a:pos x="1231" y="308"/>
                </a:cxn>
                <a:cxn ang="0">
                  <a:pos x="1312" y="195"/>
                </a:cxn>
                <a:cxn ang="0">
                  <a:pos x="1247" y="69"/>
                </a:cxn>
                <a:cxn ang="0">
                  <a:pos x="1141" y="170"/>
                </a:cxn>
                <a:cxn ang="0">
                  <a:pos x="1034" y="149"/>
                </a:cxn>
                <a:cxn ang="0">
                  <a:pos x="921" y="177"/>
                </a:cxn>
                <a:cxn ang="0">
                  <a:pos x="812" y="213"/>
                </a:cxn>
                <a:cxn ang="0">
                  <a:pos x="774" y="96"/>
                </a:cxn>
                <a:cxn ang="0">
                  <a:pos x="755" y="0"/>
                </a:cxn>
              </a:cxnLst>
              <a:rect l="0" t="0" r="r" b="b"/>
              <a:pathLst>
                <a:path w="2135" h="2241">
                  <a:moveTo>
                    <a:pt x="725" y="3"/>
                  </a:moveTo>
                  <a:lnTo>
                    <a:pt x="725" y="15"/>
                  </a:lnTo>
                  <a:lnTo>
                    <a:pt x="713" y="28"/>
                  </a:lnTo>
                  <a:lnTo>
                    <a:pt x="706" y="35"/>
                  </a:lnTo>
                  <a:lnTo>
                    <a:pt x="702" y="37"/>
                  </a:lnTo>
                  <a:lnTo>
                    <a:pt x="686" y="38"/>
                  </a:lnTo>
                  <a:lnTo>
                    <a:pt x="680" y="42"/>
                  </a:lnTo>
                  <a:lnTo>
                    <a:pt x="672" y="46"/>
                  </a:lnTo>
                  <a:lnTo>
                    <a:pt x="666" y="54"/>
                  </a:lnTo>
                  <a:lnTo>
                    <a:pt x="661" y="57"/>
                  </a:lnTo>
                  <a:lnTo>
                    <a:pt x="632" y="59"/>
                  </a:lnTo>
                  <a:lnTo>
                    <a:pt x="616" y="63"/>
                  </a:lnTo>
                  <a:lnTo>
                    <a:pt x="598" y="69"/>
                  </a:lnTo>
                  <a:lnTo>
                    <a:pt x="594" y="73"/>
                  </a:lnTo>
                  <a:lnTo>
                    <a:pt x="593" y="74"/>
                  </a:lnTo>
                  <a:lnTo>
                    <a:pt x="568" y="73"/>
                  </a:lnTo>
                  <a:lnTo>
                    <a:pt x="550" y="68"/>
                  </a:lnTo>
                  <a:lnTo>
                    <a:pt x="529" y="55"/>
                  </a:lnTo>
                  <a:lnTo>
                    <a:pt x="507" y="53"/>
                  </a:lnTo>
                  <a:lnTo>
                    <a:pt x="500" y="51"/>
                  </a:lnTo>
                  <a:lnTo>
                    <a:pt x="496" y="51"/>
                  </a:lnTo>
                  <a:lnTo>
                    <a:pt x="495" y="51"/>
                  </a:lnTo>
                  <a:lnTo>
                    <a:pt x="496" y="60"/>
                  </a:lnTo>
                  <a:lnTo>
                    <a:pt x="500" y="69"/>
                  </a:lnTo>
                  <a:lnTo>
                    <a:pt x="511" y="74"/>
                  </a:lnTo>
                  <a:lnTo>
                    <a:pt x="523" y="81"/>
                  </a:lnTo>
                  <a:lnTo>
                    <a:pt x="525" y="84"/>
                  </a:lnTo>
                  <a:lnTo>
                    <a:pt x="524" y="96"/>
                  </a:lnTo>
                  <a:lnTo>
                    <a:pt x="521" y="109"/>
                  </a:lnTo>
                  <a:lnTo>
                    <a:pt x="521" y="116"/>
                  </a:lnTo>
                  <a:lnTo>
                    <a:pt x="522" y="121"/>
                  </a:lnTo>
                  <a:lnTo>
                    <a:pt x="527" y="138"/>
                  </a:lnTo>
                  <a:lnTo>
                    <a:pt x="528" y="146"/>
                  </a:lnTo>
                  <a:lnTo>
                    <a:pt x="530" y="152"/>
                  </a:lnTo>
                  <a:lnTo>
                    <a:pt x="545" y="155"/>
                  </a:lnTo>
                  <a:lnTo>
                    <a:pt x="548" y="156"/>
                  </a:lnTo>
                  <a:lnTo>
                    <a:pt x="572" y="155"/>
                  </a:lnTo>
                  <a:lnTo>
                    <a:pt x="572" y="164"/>
                  </a:lnTo>
                  <a:lnTo>
                    <a:pt x="572" y="165"/>
                  </a:lnTo>
                  <a:lnTo>
                    <a:pt x="570" y="168"/>
                  </a:lnTo>
                  <a:lnTo>
                    <a:pt x="559" y="170"/>
                  </a:lnTo>
                  <a:lnTo>
                    <a:pt x="551" y="173"/>
                  </a:lnTo>
                  <a:lnTo>
                    <a:pt x="550" y="176"/>
                  </a:lnTo>
                  <a:lnTo>
                    <a:pt x="545" y="179"/>
                  </a:lnTo>
                  <a:lnTo>
                    <a:pt x="537" y="179"/>
                  </a:lnTo>
                  <a:lnTo>
                    <a:pt x="532" y="187"/>
                  </a:lnTo>
                  <a:lnTo>
                    <a:pt x="527" y="202"/>
                  </a:lnTo>
                  <a:lnTo>
                    <a:pt x="522" y="205"/>
                  </a:lnTo>
                  <a:lnTo>
                    <a:pt x="517" y="207"/>
                  </a:lnTo>
                  <a:lnTo>
                    <a:pt x="512" y="207"/>
                  </a:lnTo>
                  <a:lnTo>
                    <a:pt x="506" y="210"/>
                  </a:lnTo>
                  <a:lnTo>
                    <a:pt x="503" y="211"/>
                  </a:lnTo>
                  <a:lnTo>
                    <a:pt x="501" y="216"/>
                  </a:lnTo>
                  <a:lnTo>
                    <a:pt x="492" y="216"/>
                  </a:lnTo>
                  <a:lnTo>
                    <a:pt x="480" y="221"/>
                  </a:lnTo>
                  <a:lnTo>
                    <a:pt x="478" y="221"/>
                  </a:lnTo>
                  <a:lnTo>
                    <a:pt x="470" y="225"/>
                  </a:lnTo>
                  <a:lnTo>
                    <a:pt x="462" y="229"/>
                  </a:lnTo>
                  <a:lnTo>
                    <a:pt x="457" y="232"/>
                  </a:lnTo>
                  <a:lnTo>
                    <a:pt x="449" y="240"/>
                  </a:lnTo>
                  <a:lnTo>
                    <a:pt x="447" y="241"/>
                  </a:lnTo>
                  <a:lnTo>
                    <a:pt x="428" y="245"/>
                  </a:lnTo>
                  <a:lnTo>
                    <a:pt x="411" y="245"/>
                  </a:lnTo>
                  <a:lnTo>
                    <a:pt x="409" y="243"/>
                  </a:lnTo>
                  <a:lnTo>
                    <a:pt x="408" y="243"/>
                  </a:lnTo>
                  <a:lnTo>
                    <a:pt x="394" y="235"/>
                  </a:lnTo>
                  <a:lnTo>
                    <a:pt x="390" y="231"/>
                  </a:lnTo>
                  <a:lnTo>
                    <a:pt x="387" y="226"/>
                  </a:lnTo>
                  <a:lnTo>
                    <a:pt x="384" y="221"/>
                  </a:lnTo>
                  <a:lnTo>
                    <a:pt x="379" y="214"/>
                  </a:lnTo>
                  <a:lnTo>
                    <a:pt x="379" y="216"/>
                  </a:lnTo>
                  <a:lnTo>
                    <a:pt x="368" y="221"/>
                  </a:lnTo>
                  <a:lnTo>
                    <a:pt x="362" y="192"/>
                  </a:lnTo>
                  <a:lnTo>
                    <a:pt x="354" y="181"/>
                  </a:lnTo>
                  <a:lnTo>
                    <a:pt x="349" y="176"/>
                  </a:lnTo>
                  <a:lnTo>
                    <a:pt x="338" y="176"/>
                  </a:lnTo>
                  <a:lnTo>
                    <a:pt x="319" y="186"/>
                  </a:lnTo>
                  <a:lnTo>
                    <a:pt x="317" y="186"/>
                  </a:lnTo>
                  <a:lnTo>
                    <a:pt x="313" y="179"/>
                  </a:lnTo>
                  <a:lnTo>
                    <a:pt x="309" y="177"/>
                  </a:lnTo>
                  <a:lnTo>
                    <a:pt x="307" y="177"/>
                  </a:lnTo>
                  <a:lnTo>
                    <a:pt x="303" y="182"/>
                  </a:lnTo>
                  <a:lnTo>
                    <a:pt x="302" y="188"/>
                  </a:lnTo>
                  <a:lnTo>
                    <a:pt x="298" y="192"/>
                  </a:lnTo>
                  <a:lnTo>
                    <a:pt x="218" y="192"/>
                  </a:lnTo>
                  <a:lnTo>
                    <a:pt x="217" y="191"/>
                  </a:lnTo>
                  <a:lnTo>
                    <a:pt x="217" y="222"/>
                  </a:lnTo>
                  <a:lnTo>
                    <a:pt x="217" y="222"/>
                  </a:lnTo>
                  <a:lnTo>
                    <a:pt x="217" y="225"/>
                  </a:lnTo>
                  <a:lnTo>
                    <a:pt x="221" y="226"/>
                  </a:lnTo>
                  <a:lnTo>
                    <a:pt x="225" y="231"/>
                  </a:lnTo>
                  <a:lnTo>
                    <a:pt x="232" y="231"/>
                  </a:lnTo>
                  <a:lnTo>
                    <a:pt x="234" y="229"/>
                  </a:lnTo>
                  <a:lnTo>
                    <a:pt x="244" y="227"/>
                  </a:lnTo>
                  <a:lnTo>
                    <a:pt x="249" y="235"/>
                  </a:lnTo>
                  <a:lnTo>
                    <a:pt x="250" y="242"/>
                  </a:lnTo>
                  <a:lnTo>
                    <a:pt x="254" y="252"/>
                  </a:lnTo>
                  <a:lnTo>
                    <a:pt x="254" y="253"/>
                  </a:lnTo>
                  <a:lnTo>
                    <a:pt x="249" y="254"/>
                  </a:lnTo>
                  <a:lnTo>
                    <a:pt x="248" y="252"/>
                  </a:lnTo>
                  <a:lnTo>
                    <a:pt x="244" y="251"/>
                  </a:lnTo>
                  <a:lnTo>
                    <a:pt x="234" y="249"/>
                  </a:lnTo>
                  <a:lnTo>
                    <a:pt x="227" y="252"/>
                  </a:lnTo>
                  <a:lnTo>
                    <a:pt x="210" y="254"/>
                  </a:lnTo>
                  <a:lnTo>
                    <a:pt x="205" y="257"/>
                  </a:lnTo>
                  <a:lnTo>
                    <a:pt x="205" y="295"/>
                  </a:lnTo>
                  <a:lnTo>
                    <a:pt x="210" y="300"/>
                  </a:lnTo>
                  <a:lnTo>
                    <a:pt x="222" y="310"/>
                  </a:lnTo>
                  <a:lnTo>
                    <a:pt x="228" y="316"/>
                  </a:lnTo>
                  <a:lnTo>
                    <a:pt x="233" y="326"/>
                  </a:lnTo>
                  <a:lnTo>
                    <a:pt x="240" y="354"/>
                  </a:lnTo>
                  <a:lnTo>
                    <a:pt x="239" y="360"/>
                  </a:lnTo>
                  <a:lnTo>
                    <a:pt x="238" y="370"/>
                  </a:lnTo>
                  <a:lnTo>
                    <a:pt x="228" y="433"/>
                  </a:lnTo>
                  <a:lnTo>
                    <a:pt x="227" y="434"/>
                  </a:lnTo>
                  <a:lnTo>
                    <a:pt x="223" y="452"/>
                  </a:lnTo>
                  <a:lnTo>
                    <a:pt x="220" y="460"/>
                  </a:lnTo>
                  <a:lnTo>
                    <a:pt x="218" y="472"/>
                  </a:lnTo>
                  <a:lnTo>
                    <a:pt x="217" y="475"/>
                  </a:lnTo>
                  <a:lnTo>
                    <a:pt x="216" y="483"/>
                  </a:lnTo>
                  <a:lnTo>
                    <a:pt x="213" y="498"/>
                  </a:lnTo>
                  <a:lnTo>
                    <a:pt x="211" y="504"/>
                  </a:lnTo>
                  <a:lnTo>
                    <a:pt x="210" y="511"/>
                  </a:lnTo>
                  <a:lnTo>
                    <a:pt x="209" y="514"/>
                  </a:lnTo>
                  <a:lnTo>
                    <a:pt x="202" y="517"/>
                  </a:lnTo>
                  <a:lnTo>
                    <a:pt x="182" y="516"/>
                  </a:lnTo>
                  <a:lnTo>
                    <a:pt x="169" y="521"/>
                  </a:lnTo>
                  <a:lnTo>
                    <a:pt x="118" y="536"/>
                  </a:lnTo>
                  <a:lnTo>
                    <a:pt x="99" y="543"/>
                  </a:lnTo>
                  <a:lnTo>
                    <a:pt x="83" y="554"/>
                  </a:lnTo>
                  <a:lnTo>
                    <a:pt x="72" y="563"/>
                  </a:lnTo>
                  <a:lnTo>
                    <a:pt x="59" y="579"/>
                  </a:lnTo>
                  <a:lnTo>
                    <a:pt x="50" y="591"/>
                  </a:lnTo>
                  <a:lnTo>
                    <a:pt x="41" y="607"/>
                  </a:lnTo>
                  <a:lnTo>
                    <a:pt x="39" y="613"/>
                  </a:lnTo>
                  <a:lnTo>
                    <a:pt x="39" y="643"/>
                  </a:lnTo>
                  <a:lnTo>
                    <a:pt x="30" y="644"/>
                  </a:lnTo>
                  <a:lnTo>
                    <a:pt x="21" y="646"/>
                  </a:lnTo>
                  <a:lnTo>
                    <a:pt x="17" y="651"/>
                  </a:lnTo>
                  <a:lnTo>
                    <a:pt x="13" y="668"/>
                  </a:lnTo>
                  <a:lnTo>
                    <a:pt x="1" y="690"/>
                  </a:lnTo>
                  <a:lnTo>
                    <a:pt x="0" y="694"/>
                  </a:lnTo>
                  <a:lnTo>
                    <a:pt x="0" y="698"/>
                  </a:lnTo>
                  <a:lnTo>
                    <a:pt x="11" y="721"/>
                  </a:lnTo>
                  <a:lnTo>
                    <a:pt x="13" y="733"/>
                  </a:lnTo>
                  <a:lnTo>
                    <a:pt x="14" y="737"/>
                  </a:lnTo>
                  <a:lnTo>
                    <a:pt x="23" y="748"/>
                  </a:lnTo>
                  <a:lnTo>
                    <a:pt x="27" y="756"/>
                  </a:lnTo>
                  <a:lnTo>
                    <a:pt x="39" y="769"/>
                  </a:lnTo>
                  <a:lnTo>
                    <a:pt x="49" y="775"/>
                  </a:lnTo>
                  <a:lnTo>
                    <a:pt x="50" y="784"/>
                  </a:lnTo>
                  <a:lnTo>
                    <a:pt x="44" y="794"/>
                  </a:lnTo>
                  <a:lnTo>
                    <a:pt x="45" y="797"/>
                  </a:lnTo>
                  <a:lnTo>
                    <a:pt x="57" y="801"/>
                  </a:lnTo>
                  <a:lnTo>
                    <a:pt x="77" y="802"/>
                  </a:lnTo>
                  <a:lnTo>
                    <a:pt x="82" y="806"/>
                  </a:lnTo>
                  <a:lnTo>
                    <a:pt x="86" y="811"/>
                  </a:lnTo>
                  <a:lnTo>
                    <a:pt x="88" y="822"/>
                  </a:lnTo>
                  <a:lnTo>
                    <a:pt x="91" y="826"/>
                  </a:lnTo>
                  <a:lnTo>
                    <a:pt x="104" y="829"/>
                  </a:lnTo>
                  <a:lnTo>
                    <a:pt x="119" y="830"/>
                  </a:lnTo>
                  <a:lnTo>
                    <a:pt x="127" y="829"/>
                  </a:lnTo>
                  <a:lnTo>
                    <a:pt x="145" y="819"/>
                  </a:lnTo>
                  <a:lnTo>
                    <a:pt x="167" y="803"/>
                  </a:lnTo>
                  <a:lnTo>
                    <a:pt x="177" y="794"/>
                  </a:lnTo>
                  <a:lnTo>
                    <a:pt x="180" y="792"/>
                  </a:lnTo>
                  <a:lnTo>
                    <a:pt x="180" y="795"/>
                  </a:lnTo>
                  <a:lnTo>
                    <a:pt x="180" y="849"/>
                  </a:lnTo>
                  <a:lnTo>
                    <a:pt x="180" y="853"/>
                  </a:lnTo>
                  <a:lnTo>
                    <a:pt x="180" y="882"/>
                  </a:lnTo>
                  <a:lnTo>
                    <a:pt x="183" y="886"/>
                  </a:lnTo>
                  <a:lnTo>
                    <a:pt x="189" y="889"/>
                  </a:lnTo>
                  <a:lnTo>
                    <a:pt x="194" y="889"/>
                  </a:lnTo>
                  <a:lnTo>
                    <a:pt x="201" y="887"/>
                  </a:lnTo>
                  <a:lnTo>
                    <a:pt x="201" y="887"/>
                  </a:lnTo>
                  <a:lnTo>
                    <a:pt x="209" y="883"/>
                  </a:lnTo>
                  <a:lnTo>
                    <a:pt x="226" y="882"/>
                  </a:lnTo>
                  <a:lnTo>
                    <a:pt x="228" y="880"/>
                  </a:lnTo>
                  <a:lnTo>
                    <a:pt x="236" y="880"/>
                  </a:lnTo>
                  <a:lnTo>
                    <a:pt x="254" y="886"/>
                  </a:lnTo>
                  <a:lnTo>
                    <a:pt x="295" y="887"/>
                  </a:lnTo>
                  <a:lnTo>
                    <a:pt x="303" y="883"/>
                  </a:lnTo>
                  <a:lnTo>
                    <a:pt x="308" y="880"/>
                  </a:lnTo>
                  <a:lnTo>
                    <a:pt x="334" y="871"/>
                  </a:lnTo>
                  <a:lnTo>
                    <a:pt x="341" y="867"/>
                  </a:lnTo>
                  <a:lnTo>
                    <a:pt x="366" y="845"/>
                  </a:lnTo>
                  <a:lnTo>
                    <a:pt x="383" y="826"/>
                  </a:lnTo>
                  <a:lnTo>
                    <a:pt x="389" y="819"/>
                  </a:lnTo>
                  <a:lnTo>
                    <a:pt x="405" y="816"/>
                  </a:lnTo>
                  <a:lnTo>
                    <a:pt x="411" y="816"/>
                  </a:lnTo>
                  <a:lnTo>
                    <a:pt x="438" y="812"/>
                  </a:lnTo>
                  <a:lnTo>
                    <a:pt x="457" y="813"/>
                  </a:lnTo>
                  <a:lnTo>
                    <a:pt x="460" y="816"/>
                  </a:lnTo>
                  <a:lnTo>
                    <a:pt x="465" y="823"/>
                  </a:lnTo>
                  <a:lnTo>
                    <a:pt x="468" y="840"/>
                  </a:lnTo>
                  <a:lnTo>
                    <a:pt x="468" y="872"/>
                  </a:lnTo>
                  <a:lnTo>
                    <a:pt x="467" y="882"/>
                  </a:lnTo>
                  <a:lnTo>
                    <a:pt x="462" y="889"/>
                  </a:lnTo>
                  <a:lnTo>
                    <a:pt x="460" y="893"/>
                  </a:lnTo>
                  <a:lnTo>
                    <a:pt x="459" y="900"/>
                  </a:lnTo>
                  <a:lnTo>
                    <a:pt x="465" y="924"/>
                  </a:lnTo>
                  <a:lnTo>
                    <a:pt x="474" y="937"/>
                  </a:lnTo>
                  <a:lnTo>
                    <a:pt x="481" y="943"/>
                  </a:lnTo>
                  <a:lnTo>
                    <a:pt x="508" y="963"/>
                  </a:lnTo>
                  <a:lnTo>
                    <a:pt x="521" y="967"/>
                  </a:lnTo>
                  <a:lnTo>
                    <a:pt x="538" y="969"/>
                  </a:lnTo>
                  <a:lnTo>
                    <a:pt x="557" y="969"/>
                  </a:lnTo>
                  <a:lnTo>
                    <a:pt x="573" y="973"/>
                  </a:lnTo>
                  <a:lnTo>
                    <a:pt x="580" y="979"/>
                  </a:lnTo>
                  <a:lnTo>
                    <a:pt x="582" y="983"/>
                  </a:lnTo>
                  <a:lnTo>
                    <a:pt x="589" y="991"/>
                  </a:lnTo>
                  <a:lnTo>
                    <a:pt x="597" y="995"/>
                  </a:lnTo>
                  <a:lnTo>
                    <a:pt x="635" y="1005"/>
                  </a:lnTo>
                  <a:lnTo>
                    <a:pt x="651" y="1020"/>
                  </a:lnTo>
                  <a:lnTo>
                    <a:pt x="656" y="1023"/>
                  </a:lnTo>
                  <a:lnTo>
                    <a:pt x="666" y="1023"/>
                  </a:lnTo>
                  <a:lnTo>
                    <a:pt x="675" y="1021"/>
                  </a:lnTo>
                  <a:lnTo>
                    <a:pt x="680" y="1021"/>
                  </a:lnTo>
                  <a:lnTo>
                    <a:pt x="693" y="1023"/>
                  </a:lnTo>
                  <a:lnTo>
                    <a:pt x="712" y="1034"/>
                  </a:lnTo>
                  <a:lnTo>
                    <a:pt x="720" y="1039"/>
                  </a:lnTo>
                  <a:lnTo>
                    <a:pt x="726" y="1050"/>
                  </a:lnTo>
                  <a:lnTo>
                    <a:pt x="731" y="1065"/>
                  </a:lnTo>
                  <a:lnTo>
                    <a:pt x="732" y="1080"/>
                  </a:lnTo>
                  <a:lnTo>
                    <a:pt x="736" y="1088"/>
                  </a:lnTo>
                  <a:lnTo>
                    <a:pt x="739" y="1093"/>
                  </a:lnTo>
                  <a:lnTo>
                    <a:pt x="739" y="1102"/>
                  </a:lnTo>
                  <a:lnTo>
                    <a:pt x="737" y="1119"/>
                  </a:lnTo>
                  <a:lnTo>
                    <a:pt x="729" y="1120"/>
                  </a:lnTo>
                  <a:lnTo>
                    <a:pt x="729" y="1124"/>
                  </a:lnTo>
                  <a:lnTo>
                    <a:pt x="729" y="1129"/>
                  </a:lnTo>
                  <a:lnTo>
                    <a:pt x="736" y="1145"/>
                  </a:lnTo>
                  <a:lnTo>
                    <a:pt x="743" y="1168"/>
                  </a:lnTo>
                  <a:lnTo>
                    <a:pt x="749" y="1181"/>
                  </a:lnTo>
                  <a:lnTo>
                    <a:pt x="764" y="1181"/>
                  </a:lnTo>
                  <a:lnTo>
                    <a:pt x="775" y="1182"/>
                  </a:lnTo>
                  <a:lnTo>
                    <a:pt x="788" y="1182"/>
                  </a:lnTo>
                  <a:lnTo>
                    <a:pt x="793" y="1184"/>
                  </a:lnTo>
                  <a:lnTo>
                    <a:pt x="836" y="1184"/>
                  </a:lnTo>
                  <a:lnTo>
                    <a:pt x="841" y="1185"/>
                  </a:lnTo>
                  <a:lnTo>
                    <a:pt x="844" y="1188"/>
                  </a:lnTo>
                  <a:lnTo>
                    <a:pt x="846" y="1193"/>
                  </a:lnTo>
                  <a:lnTo>
                    <a:pt x="844" y="1203"/>
                  </a:lnTo>
                  <a:lnTo>
                    <a:pt x="841" y="1211"/>
                  </a:lnTo>
                  <a:lnTo>
                    <a:pt x="841" y="1217"/>
                  </a:lnTo>
                  <a:lnTo>
                    <a:pt x="846" y="1237"/>
                  </a:lnTo>
                  <a:lnTo>
                    <a:pt x="863" y="1243"/>
                  </a:lnTo>
                  <a:lnTo>
                    <a:pt x="866" y="1246"/>
                  </a:lnTo>
                  <a:lnTo>
                    <a:pt x="871" y="1260"/>
                  </a:lnTo>
                  <a:lnTo>
                    <a:pt x="881" y="1279"/>
                  </a:lnTo>
                  <a:lnTo>
                    <a:pt x="883" y="1289"/>
                  </a:lnTo>
                  <a:lnTo>
                    <a:pt x="883" y="1312"/>
                  </a:lnTo>
                  <a:lnTo>
                    <a:pt x="882" y="1341"/>
                  </a:lnTo>
                  <a:lnTo>
                    <a:pt x="881" y="1345"/>
                  </a:lnTo>
                  <a:lnTo>
                    <a:pt x="876" y="1356"/>
                  </a:lnTo>
                  <a:lnTo>
                    <a:pt x="871" y="1367"/>
                  </a:lnTo>
                  <a:lnTo>
                    <a:pt x="869" y="1373"/>
                  </a:lnTo>
                  <a:lnTo>
                    <a:pt x="869" y="1381"/>
                  </a:lnTo>
                  <a:lnTo>
                    <a:pt x="871" y="1386"/>
                  </a:lnTo>
                  <a:lnTo>
                    <a:pt x="872" y="1398"/>
                  </a:lnTo>
                  <a:lnTo>
                    <a:pt x="871" y="1399"/>
                  </a:lnTo>
                  <a:lnTo>
                    <a:pt x="863" y="1402"/>
                  </a:lnTo>
                  <a:lnTo>
                    <a:pt x="862" y="1403"/>
                  </a:lnTo>
                  <a:lnTo>
                    <a:pt x="861" y="1408"/>
                  </a:lnTo>
                  <a:lnTo>
                    <a:pt x="861" y="1410"/>
                  </a:lnTo>
                  <a:lnTo>
                    <a:pt x="868" y="1424"/>
                  </a:lnTo>
                  <a:lnTo>
                    <a:pt x="869" y="1426"/>
                  </a:lnTo>
                  <a:lnTo>
                    <a:pt x="871" y="1474"/>
                  </a:lnTo>
                  <a:lnTo>
                    <a:pt x="869" y="1507"/>
                  </a:lnTo>
                  <a:lnTo>
                    <a:pt x="873" y="1516"/>
                  </a:lnTo>
                  <a:lnTo>
                    <a:pt x="879" y="1518"/>
                  </a:lnTo>
                  <a:lnTo>
                    <a:pt x="894" y="1522"/>
                  </a:lnTo>
                  <a:lnTo>
                    <a:pt x="901" y="1526"/>
                  </a:lnTo>
                  <a:lnTo>
                    <a:pt x="919" y="1528"/>
                  </a:lnTo>
                  <a:lnTo>
                    <a:pt x="931" y="1528"/>
                  </a:lnTo>
                  <a:lnTo>
                    <a:pt x="943" y="1527"/>
                  </a:lnTo>
                  <a:lnTo>
                    <a:pt x="948" y="1524"/>
                  </a:lnTo>
                  <a:lnTo>
                    <a:pt x="957" y="1521"/>
                  </a:lnTo>
                  <a:lnTo>
                    <a:pt x="963" y="1526"/>
                  </a:lnTo>
                  <a:lnTo>
                    <a:pt x="986" y="1533"/>
                  </a:lnTo>
                  <a:lnTo>
                    <a:pt x="992" y="1542"/>
                  </a:lnTo>
                  <a:lnTo>
                    <a:pt x="994" y="1548"/>
                  </a:lnTo>
                  <a:lnTo>
                    <a:pt x="996" y="1571"/>
                  </a:lnTo>
                  <a:lnTo>
                    <a:pt x="1000" y="1583"/>
                  </a:lnTo>
                  <a:lnTo>
                    <a:pt x="998" y="1608"/>
                  </a:lnTo>
                  <a:lnTo>
                    <a:pt x="1000" y="1613"/>
                  </a:lnTo>
                  <a:lnTo>
                    <a:pt x="1006" y="1620"/>
                  </a:lnTo>
                  <a:lnTo>
                    <a:pt x="1013" y="1625"/>
                  </a:lnTo>
                  <a:lnTo>
                    <a:pt x="1019" y="1628"/>
                  </a:lnTo>
                  <a:lnTo>
                    <a:pt x="1029" y="1628"/>
                  </a:lnTo>
                  <a:lnTo>
                    <a:pt x="1035" y="1625"/>
                  </a:lnTo>
                  <a:lnTo>
                    <a:pt x="1048" y="1625"/>
                  </a:lnTo>
                  <a:lnTo>
                    <a:pt x="1057" y="1623"/>
                  </a:lnTo>
                  <a:lnTo>
                    <a:pt x="1062" y="1628"/>
                  </a:lnTo>
                  <a:lnTo>
                    <a:pt x="1067" y="1636"/>
                  </a:lnTo>
                  <a:lnTo>
                    <a:pt x="1067" y="1661"/>
                  </a:lnTo>
                  <a:lnTo>
                    <a:pt x="1066" y="1664"/>
                  </a:lnTo>
                  <a:lnTo>
                    <a:pt x="1062" y="1680"/>
                  </a:lnTo>
                  <a:lnTo>
                    <a:pt x="1059" y="1706"/>
                  </a:lnTo>
                  <a:lnTo>
                    <a:pt x="1057" y="1726"/>
                  </a:lnTo>
                  <a:lnTo>
                    <a:pt x="1066" y="1726"/>
                  </a:lnTo>
                  <a:lnTo>
                    <a:pt x="1070" y="1725"/>
                  </a:lnTo>
                  <a:lnTo>
                    <a:pt x="1084" y="1725"/>
                  </a:lnTo>
                  <a:lnTo>
                    <a:pt x="1091" y="1732"/>
                  </a:lnTo>
                  <a:lnTo>
                    <a:pt x="1103" y="1771"/>
                  </a:lnTo>
                  <a:lnTo>
                    <a:pt x="1103" y="1803"/>
                  </a:lnTo>
                  <a:lnTo>
                    <a:pt x="1102" y="1814"/>
                  </a:lnTo>
                  <a:lnTo>
                    <a:pt x="1099" y="1818"/>
                  </a:lnTo>
                  <a:lnTo>
                    <a:pt x="1097" y="1822"/>
                  </a:lnTo>
                  <a:lnTo>
                    <a:pt x="1073" y="1838"/>
                  </a:lnTo>
                  <a:lnTo>
                    <a:pt x="1066" y="1840"/>
                  </a:lnTo>
                  <a:lnTo>
                    <a:pt x="1054" y="1841"/>
                  </a:lnTo>
                  <a:lnTo>
                    <a:pt x="1046" y="1845"/>
                  </a:lnTo>
                  <a:lnTo>
                    <a:pt x="1037" y="1857"/>
                  </a:lnTo>
                  <a:lnTo>
                    <a:pt x="1028" y="1867"/>
                  </a:lnTo>
                  <a:lnTo>
                    <a:pt x="984" y="1905"/>
                  </a:lnTo>
                  <a:lnTo>
                    <a:pt x="982" y="1909"/>
                  </a:lnTo>
                  <a:lnTo>
                    <a:pt x="978" y="1916"/>
                  </a:lnTo>
                  <a:lnTo>
                    <a:pt x="958" y="1941"/>
                  </a:lnTo>
                  <a:lnTo>
                    <a:pt x="955" y="1947"/>
                  </a:lnTo>
                  <a:lnTo>
                    <a:pt x="937" y="1968"/>
                  </a:lnTo>
                  <a:lnTo>
                    <a:pt x="922" y="1980"/>
                  </a:lnTo>
                  <a:lnTo>
                    <a:pt x="915" y="1989"/>
                  </a:lnTo>
                  <a:lnTo>
                    <a:pt x="906" y="1995"/>
                  </a:lnTo>
                  <a:lnTo>
                    <a:pt x="904" y="2000"/>
                  </a:lnTo>
                  <a:lnTo>
                    <a:pt x="895" y="2010"/>
                  </a:lnTo>
                  <a:lnTo>
                    <a:pt x="885" y="2015"/>
                  </a:lnTo>
                  <a:lnTo>
                    <a:pt x="904" y="2017"/>
                  </a:lnTo>
                  <a:lnTo>
                    <a:pt x="911" y="2013"/>
                  </a:lnTo>
                  <a:lnTo>
                    <a:pt x="915" y="2007"/>
                  </a:lnTo>
                  <a:lnTo>
                    <a:pt x="920" y="2005"/>
                  </a:lnTo>
                  <a:lnTo>
                    <a:pt x="925" y="2005"/>
                  </a:lnTo>
                  <a:lnTo>
                    <a:pt x="931" y="2007"/>
                  </a:lnTo>
                  <a:lnTo>
                    <a:pt x="943" y="2017"/>
                  </a:lnTo>
                  <a:lnTo>
                    <a:pt x="948" y="2022"/>
                  </a:lnTo>
                  <a:lnTo>
                    <a:pt x="959" y="2032"/>
                  </a:lnTo>
                  <a:lnTo>
                    <a:pt x="968" y="2040"/>
                  </a:lnTo>
                  <a:lnTo>
                    <a:pt x="973" y="2055"/>
                  </a:lnTo>
                  <a:lnTo>
                    <a:pt x="974" y="2064"/>
                  </a:lnTo>
                  <a:lnTo>
                    <a:pt x="982" y="2065"/>
                  </a:lnTo>
                  <a:lnTo>
                    <a:pt x="986" y="2064"/>
                  </a:lnTo>
                  <a:lnTo>
                    <a:pt x="1000" y="2053"/>
                  </a:lnTo>
                  <a:lnTo>
                    <a:pt x="1005" y="2056"/>
                  </a:lnTo>
                  <a:lnTo>
                    <a:pt x="1006" y="2060"/>
                  </a:lnTo>
                  <a:lnTo>
                    <a:pt x="1011" y="2070"/>
                  </a:lnTo>
                  <a:lnTo>
                    <a:pt x="1018" y="2078"/>
                  </a:lnTo>
                  <a:lnTo>
                    <a:pt x="1021" y="2081"/>
                  </a:lnTo>
                  <a:lnTo>
                    <a:pt x="1025" y="2082"/>
                  </a:lnTo>
                  <a:lnTo>
                    <a:pt x="1033" y="2082"/>
                  </a:lnTo>
                  <a:lnTo>
                    <a:pt x="1040" y="2091"/>
                  </a:lnTo>
                  <a:lnTo>
                    <a:pt x="1052" y="2092"/>
                  </a:lnTo>
                  <a:lnTo>
                    <a:pt x="1055" y="2096"/>
                  </a:lnTo>
                  <a:lnTo>
                    <a:pt x="1062" y="2107"/>
                  </a:lnTo>
                  <a:lnTo>
                    <a:pt x="1068" y="2112"/>
                  </a:lnTo>
                  <a:lnTo>
                    <a:pt x="1077" y="2117"/>
                  </a:lnTo>
                  <a:lnTo>
                    <a:pt x="1082" y="2118"/>
                  </a:lnTo>
                  <a:lnTo>
                    <a:pt x="1097" y="2125"/>
                  </a:lnTo>
                  <a:lnTo>
                    <a:pt x="1100" y="2131"/>
                  </a:lnTo>
                  <a:lnTo>
                    <a:pt x="1104" y="2150"/>
                  </a:lnTo>
                  <a:lnTo>
                    <a:pt x="1107" y="2153"/>
                  </a:lnTo>
                  <a:lnTo>
                    <a:pt x="1127" y="2168"/>
                  </a:lnTo>
                  <a:lnTo>
                    <a:pt x="1132" y="2177"/>
                  </a:lnTo>
                  <a:lnTo>
                    <a:pt x="1131" y="2179"/>
                  </a:lnTo>
                  <a:lnTo>
                    <a:pt x="1126" y="2180"/>
                  </a:lnTo>
                  <a:lnTo>
                    <a:pt x="1124" y="2188"/>
                  </a:lnTo>
                  <a:lnTo>
                    <a:pt x="1121" y="2189"/>
                  </a:lnTo>
                  <a:lnTo>
                    <a:pt x="1116" y="2196"/>
                  </a:lnTo>
                  <a:lnTo>
                    <a:pt x="1114" y="2204"/>
                  </a:lnTo>
                  <a:lnTo>
                    <a:pt x="1114" y="2220"/>
                  </a:lnTo>
                  <a:lnTo>
                    <a:pt x="1111" y="2234"/>
                  </a:lnTo>
                  <a:lnTo>
                    <a:pt x="1113" y="2236"/>
                  </a:lnTo>
                  <a:lnTo>
                    <a:pt x="1116" y="2241"/>
                  </a:lnTo>
                  <a:lnTo>
                    <a:pt x="1116" y="2237"/>
                  </a:lnTo>
                  <a:lnTo>
                    <a:pt x="1121" y="2232"/>
                  </a:lnTo>
                  <a:lnTo>
                    <a:pt x="1130" y="2227"/>
                  </a:lnTo>
                  <a:lnTo>
                    <a:pt x="1145" y="2215"/>
                  </a:lnTo>
                  <a:lnTo>
                    <a:pt x="1156" y="2196"/>
                  </a:lnTo>
                  <a:lnTo>
                    <a:pt x="1167" y="2184"/>
                  </a:lnTo>
                  <a:lnTo>
                    <a:pt x="1173" y="2156"/>
                  </a:lnTo>
                  <a:lnTo>
                    <a:pt x="1178" y="2148"/>
                  </a:lnTo>
                  <a:lnTo>
                    <a:pt x="1193" y="2132"/>
                  </a:lnTo>
                  <a:lnTo>
                    <a:pt x="1199" y="2129"/>
                  </a:lnTo>
                  <a:lnTo>
                    <a:pt x="1221" y="2112"/>
                  </a:lnTo>
                  <a:lnTo>
                    <a:pt x="1229" y="2108"/>
                  </a:lnTo>
                  <a:lnTo>
                    <a:pt x="1238" y="2102"/>
                  </a:lnTo>
                  <a:lnTo>
                    <a:pt x="1244" y="2096"/>
                  </a:lnTo>
                  <a:lnTo>
                    <a:pt x="1247" y="2088"/>
                  </a:lnTo>
                  <a:lnTo>
                    <a:pt x="1253" y="2078"/>
                  </a:lnTo>
                  <a:lnTo>
                    <a:pt x="1267" y="2059"/>
                  </a:lnTo>
                  <a:lnTo>
                    <a:pt x="1275" y="2045"/>
                  </a:lnTo>
                  <a:lnTo>
                    <a:pt x="1286" y="2032"/>
                  </a:lnTo>
                  <a:lnTo>
                    <a:pt x="1291" y="2010"/>
                  </a:lnTo>
                  <a:lnTo>
                    <a:pt x="1303" y="1981"/>
                  </a:lnTo>
                  <a:lnTo>
                    <a:pt x="1309" y="1973"/>
                  </a:lnTo>
                  <a:lnTo>
                    <a:pt x="1314" y="1963"/>
                  </a:lnTo>
                  <a:lnTo>
                    <a:pt x="1318" y="1956"/>
                  </a:lnTo>
                  <a:lnTo>
                    <a:pt x="1324" y="1951"/>
                  </a:lnTo>
                  <a:lnTo>
                    <a:pt x="1339" y="1930"/>
                  </a:lnTo>
                  <a:lnTo>
                    <a:pt x="1346" y="1922"/>
                  </a:lnTo>
                  <a:lnTo>
                    <a:pt x="1352" y="1919"/>
                  </a:lnTo>
                  <a:lnTo>
                    <a:pt x="1363" y="1915"/>
                  </a:lnTo>
                  <a:lnTo>
                    <a:pt x="1368" y="1902"/>
                  </a:lnTo>
                  <a:lnTo>
                    <a:pt x="1377" y="1895"/>
                  </a:lnTo>
                  <a:lnTo>
                    <a:pt x="1380" y="1873"/>
                  </a:lnTo>
                  <a:lnTo>
                    <a:pt x="1382" y="1834"/>
                  </a:lnTo>
                  <a:lnTo>
                    <a:pt x="1384" y="1829"/>
                  </a:lnTo>
                  <a:lnTo>
                    <a:pt x="1390" y="1829"/>
                  </a:lnTo>
                  <a:lnTo>
                    <a:pt x="1392" y="1825"/>
                  </a:lnTo>
                  <a:lnTo>
                    <a:pt x="1389" y="1820"/>
                  </a:lnTo>
                  <a:lnTo>
                    <a:pt x="1382" y="1813"/>
                  </a:lnTo>
                  <a:lnTo>
                    <a:pt x="1380" y="1809"/>
                  </a:lnTo>
                  <a:lnTo>
                    <a:pt x="1380" y="1795"/>
                  </a:lnTo>
                  <a:lnTo>
                    <a:pt x="1378" y="1792"/>
                  </a:lnTo>
                  <a:lnTo>
                    <a:pt x="1378" y="1777"/>
                  </a:lnTo>
                  <a:lnTo>
                    <a:pt x="1376" y="1769"/>
                  </a:lnTo>
                  <a:lnTo>
                    <a:pt x="1376" y="1762"/>
                  </a:lnTo>
                  <a:lnTo>
                    <a:pt x="1378" y="1758"/>
                  </a:lnTo>
                  <a:lnTo>
                    <a:pt x="1380" y="1752"/>
                  </a:lnTo>
                  <a:lnTo>
                    <a:pt x="1380" y="1742"/>
                  </a:lnTo>
                  <a:lnTo>
                    <a:pt x="1390" y="1726"/>
                  </a:lnTo>
                  <a:lnTo>
                    <a:pt x="1395" y="1719"/>
                  </a:lnTo>
                  <a:lnTo>
                    <a:pt x="1409" y="1706"/>
                  </a:lnTo>
                  <a:lnTo>
                    <a:pt x="1428" y="1684"/>
                  </a:lnTo>
                  <a:lnTo>
                    <a:pt x="1431" y="1684"/>
                  </a:lnTo>
                  <a:lnTo>
                    <a:pt x="1436" y="1680"/>
                  </a:lnTo>
                  <a:lnTo>
                    <a:pt x="1446" y="1672"/>
                  </a:lnTo>
                  <a:lnTo>
                    <a:pt x="1459" y="1662"/>
                  </a:lnTo>
                  <a:lnTo>
                    <a:pt x="1464" y="1656"/>
                  </a:lnTo>
                  <a:lnTo>
                    <a:pt x="1474" y="1650"/>
                  </a:lnTo>
                  <a:lnTo>
                    <a:pt x="1487" y="1636"/>
                  </a:lnTo>
                  <a:lnTo>
                    <a:pt x="1501" y="1628"/>
                  </a:lnTo>
                  <a:lnTo>
                    <a:pt x="1511" y="1628"/>
                  </a:lnTo>
                  <a:lnTo>
                    <a:pt x="1516" y="1625"/>
                  </a:lnTo>
                  <a:lnTo>
                    <a:pt x="1522" y="1618"/>
                  </a:lnTo>
                  <a:lnTo>
                    <a:pt x="1533" y="1614"/>
                  </a:lnTo>
                  <a:lnTo>
                    <a:pt x="1550" y="1614"/>
                  </a:lnTo>
                  <a:lnTo>
                    <a:pt x="1561" y="1606"/>
                  </a:lnTo>
                  <a:lnTo>
                    <a:pt x="1565" y="1604"/>
                  </a:lnTo>
                  <a:lnTo>
                    <a:pt x="1573" y="1593"/>
                  </a:lnTo>
                  <a:lnTo>
                    <a:pt x="1578" y="1591"/>
                  </a:lnTo>
                  <a:lnTo>
                    <a:pt x="1591" y="1588"/>
                  </a:lnTo>
                  <a:lnTo>
                    <a:pt x="1598" y="1588"/>
                  </a:lnTo>
                  <a:lnTo>
                    <a:pt x="1600" y="1585"/>
                  </a:lnTo>
                  <a:lnTo>
                    <a:pt x="1600" y="1581"/>
                  </a:lnTo>
                  <a:lnTo>
                    <a:pt x="1597" y="1579"/>
                  </a:lnTo>
                  <a:lnTo>
                    <a:pt x="1597" y="1576"/>
                  </a:lnTo>
                  <a:lnTo>
                    <a:pt x="1605" y="1569"/>
                  </a:lnTo>
                  <a:lnTo>
                    <a:pt x="1608" y="1569"/>
                  </a:lnTo>
                  <a:lnTo>
                    <a:pt x="1608" y="1567"/>
                  </a:lnTo>
                  <a:lnTo>
                    <a:pt x="1609" y="1571"/>
                  </a:lnTo>
                  <a:lnTo>
                    <a:pt x="1615" y="1572"/>
                  </a:lnTo>
                  <a:lnTo>
                    <a:pt x="1638" y="1566"/>
                  </a:lnTo>
                  <a:lnTo>
                    <a:pt x="1643" y="1566"/>
                  </a:lnTo>
                  <a:lnTo>
                    <a:pt x="1647" y="1569"/>
                  </a:lnTo>
                  <a:lnTo>
                    <a:pt x="1657" y="1570"/>
                  </a:lnTo>
                  <a:lnTo>
                    <a:pt x="1673" y="1564"/>
                  </a:lnTo>
                  <a:lnTo>
                    <a:pt x="1680" y="1564"/>
                  </a:lnTo>
                  <a:lnTo>
                    <a:pt x="1686" y="1566"/>
                  </a:lnTo>
                  <a:lnTo>
                    <a:pt x="1697" y="1567"/>
                  </a:lnTo>
                  <a:lnTo>
                    <a:pt x="1708" y="1567"/>
                  </a:lnTo>
                  <a:lnTo>
                    <a:pt x="1732" y="1564"/>
                  </a:lnTo>
                  <a:lnTo>
                    <a:pt x="1736" y="1563"/>
                  </a:lnTo>
                  <a:lnTo>
                    <a:pt x="1740" y="1554"/>
                  </a:lnTo>
                  <a:lnTo>
                    <a:pt x="1743" y="1542"/>
                  </a:lnTo>
                  <a:lnTo>
                    <a:pt x="1751" y="1533"/>
                  </a:lnTo>
                  <a:lnTo>
                    <a:pt x="1759" y="1529"/>
                  </a:lnTo>
                  <a:lnTo>
                    <a:pt x="1778" y="1521"/>
                  </a:lnTo>
                  <a:lnTo>
                    <a:pt x="1787" y="1512"/>
                  </a:lnTo>
                  <a:lnTo>
                    <a:pt x="1791" y="1505"/>
                  </a:lnTo>
                  <a:lnTo>
                    <a:pt x="1792" y="1497"/>
                  </a:lnTo>
                  <a:lnTo>
                    <a:pt x="1793" y="1483"/>
                  </a:lnTo>
                  <a:lnTo>
                    <a:pt x="1796" y="1469"/>
                  </a:lnTo>
                  <a:lnTo>
                    <a:pt x="1808" y="1452"/>
                  </a:lnTo>
                  <a:lnTo>
                    <a:pt x="1825" y="1431"/>
                  </a:lnTo>
                  <a:lnTo>
                    <a:pt x="1834" y="1416"/>
                  </a:lnTo>
                  <a:lnTo>
                    <a:pt x="1845" y="1388"/>
                  </a:lnTo>
                  <a:lnTo>
                    <a:pt x="1858" y="1373"/>
                  </a:lnTo>
                  <a:lnTo>
                    <a:pt x="1864" y="1365"/>
                  </a:lnTo>
                  <a:lnTo>
                    <a:pt x="1867" y="1335"/>
                  </a:lnTo>
                  <a:lnTo>
                    <a:pt x="1867" y="1318"/>
                  </a:lnTo>
                  <a:lnTo>
                    <a:pt x="1868" y="1305"/>
                  </a:lnTo>
                  <a:lnTo>
                    <a:pt x="1872" y="1291"/>
                  </a:lnTo>
                  <a:lnTo>
                    <a:pt x="1878" y="1282"/>
                  </a:lnTo>
                  <a:lnTo>
                    <a:pt x="1890" y="1268"/>
                  </a:lnTo>
                  <a:lnTo>
                    <a:pt x="1894" y="1260"/>
                  </a:lnTo>
                  <a:lnTo>
                    <a:pt x="1894" y="1244"/>
                  </a:lnTo>
                  <a:lnTo>
                    <a:pt x="1898" y="1206"/>
                  </a:lnTo>
                  <a:lnTo>
                    <a:pt x="1900" y="1199"/>
                  </a:lnTo>
                  <a:lnTo>
                    <a:pt x="1904" y="1173"/>
                  </a:lnTo>
                  <a:lnTo>
                    <a:pt x="1907" y="1156"/>
                  </a:lnTo>
                  <a:lnTo>
                    <a:pt x="1906" y="1144"/>
                  </a:lnTo>
                  <a:lnTo>
                    <a:pt x="1904" y="1134"/>
                  </a:lnTo>
                  <a:lnTo>
                    <a:pt x="1904" y="1111"/>
                  </a:lnTo>
                  <a:lnTo>
                    <a:pt x="1901" y="1102"/>
                  </a:lnTo>
                  <a:lnTo>
                    <a:pt x="1901" y="1080"/>
                  </a:lnTo>
                  <a:lnTo>
                    <a:pt x="1904" y="1052"/>
                  </a:lnTo>
                  <a:lnTo>
                    <a:pt x="1907" y="1034"/>
                  </a:lnTo>
                  <a:lnTo>
                    <a:pt x="1907" y="1022"/>
                  </a:lnTo>
                  <a:lnTo>
                    <a:pt x="1910" y="1009"/>
                  </a:lnTo>
                  <a:lnTo>
                    <a:pt x="1911" y="1006"/>
                  </a:lnTo>
                  <a:lnTo>
                    <a:pt x="1922" y="995"/>
                  </a:lnTo>
                  <a:lnTo>
                    <a:pt x="1926" y="995"/>
                  </a:lnTo>
                  <a:lnTo>
                    <a:pt x="1935" y="998"/>
                  </a:lnTo>
                  <a:lnTo>
                    <a:pt x="1937" y="998"/>
                  </a:lnTo>
                  <a:lnTo>
                    <a:pt x="1952" y="984"/>
                  </a:lnTo>
                  <a:lnTo>
                    <a:pt x="1963" y="969"/>
                  </a:lnTo>
                  <a:lnTo>
                    <a:pt x="1975" y="947"/>
                  </a:lnTo>
                  <a:lnTo>
                    <a:pt x="1981" y="929"/>
                  </a:lnTo>
                  <a:lnTo>
                    <a:pt x="1989" y="914"/>
                  </a:lnTo>
                  <a:lnTo>
                    <a:pt x="1997" y="902"/>
                  </a:lnTo>
                  <a:lnTo>
                    <a:pt x="2013" y="889"/>
                  </a:lnTo>
                  <a:lnTo>
                    <a:pt x="2018" y="881"/>
                  </a:lnTo>
                  <a:lnTo>
                    <a:pt x="2028" y="871"/>
                  </a:lnTo>
                  <a:lnTo>
                    <a:pt x="2049" y="860"/>
                  </a:lnTo>
                  <a:lnTo>
                    <a:pt x="2055" y="853"/>
                  </a:lnTo>
                  <a:lnTo>
                    <a:pt x="2063" y="840"/>
                  </a:lnTo>
                  <a:lnTo>
                    <a:pt x="2076" y="824"/>
                  </a:lnTo>
                  <a:lnTo>
                    <a:pt x="2094" y="805"/>
                  </a:lnTo>
                  <a:lnTo>
                    <a:pt x="2111" y="779"/>
                  </a:lnTo>
                  <a:lnTo>
                    <a:pt x="2115" y="776"/>
                  </a:lnTo>
                  <a:lnTo>
                    <a:pt x="2120" y="767"/>
                  </a:lnTo>
                  <a:lnTo>
                    <a:pt x="2120" y="767"/>
                  </a:lnTo>
                  <a:lnTo>
                    <a:pt x="2130" y="724"/>
                  </a:lnTo>
                  <a:lnTo>
                    <a:pt x="2132" y="709"/>
                  </a:lnTo>
                  <a:lnTo>
                    <a:pt x="2135" y="673"/>
                  </a:lnTo>
                  <a:lnTo>
                    <a:pt x="2135" y="650"/>
                  </a:lnTo>
                  <a:lnTo>
                    <a:pt x="2126" y="629"/>
                  </a:lnTo>
                  <a:lnTo>
                    <a:pt x="2120" y="597"/>
                  </a:lnTo>
                  <a:lnTo>
                    <a:pt x="2111" y="582"/>
                  </a:lnTo>
                  <a:lnTo>
                    <a:pt x="2102" y="570"/>
                  </a:lnTo>
                  <a:lnTo>
                    <a:pt x="2093" y="565"/>
                  </a:lnTo>
                  <a:lnTo>
                    <a:pt x="2046" y="565"/>
                  </a:lnTo>
                  <a:lnTo>
                    <a:pt x="2040" y="565"/>
                  </a:lnTo>
                  <a:lnTo>
                    <a:pt x="2034" y="564"/>
                  </a:lnTo>
                  <a:lnTo>
                    <a:pt x="2030" y="560"/>
                  </a:lnTo>
                  <a:lnTo>
                    <a:pt x="2022" y="558"/>
                  </a:lnTo>
                  <a:lnTo>
                    <a:pt x="2014" y="558"/>
                  </a:lnTo>
                  <a:lnTo>
                    <a:pt x="2009" y="550"/>
                  </a:lnTo>
                  <a:lnTo>
                    <a:pt x="2000" y="542"/>
                  </a:lnTo>
                  <a:lnTo>
                    <a:pt x="1993" y="538"/>
                  </a:lnTo>
                  <a:lnTo>
                    <a:pt x="1985" y="534"/>
                  </a:lnTo>
                  <a:lnTo>
                    <a:pt x="1971" y="526"/>
                  </a:lnTo>
                  <a:lnTo>
                    <a:pt x="1942" y="496"/>
                  </a:lnTo>
                  <a:lnTo>
                    <a:pt x="1930" y="485"/>
                  </a:lnTo>
                  <a:lnTo>
                    <a:pt x="1915" y="474"/>
                  </a:lnTo>
                  <a:lnTo>
                    <a:pt x="1896" y="463"/>
                  </a:lnTo>
                  <a:lnTo>
                    <a:pt x="1883" y="455"/>
                  </a:lnTo>
                  <a:lnTo>
                    <a:pt x="1872" y="448"/>
                  </a:lnTo>
                  <a:lnTo>
                    <a:pt x="1860" y="445"/>
                  </a:lnTo>
                  <a:lnTo>
                    <a:pt x="1808" y="444"/>
                  </a:lnTo>
                  <a:lnTo>
                    <a:pt x="1799" y="445"/>
                  </a:lnTo>
                  <a:lnTo>
                    <a:pt x="1790" y="445"/>
                  </a:lnTo>
                  <a:lnTo>
                    <a:pt x="1760" y="444"/>
                  </a:lnTo>
                  <a:lnTo>
                    <a:pt x="1751" y="442"/>
                  </a:lnTo>
                  <a:lnTo>
                    <a:pt x="1731" y="437"/>
                  </a:lnTo>
                  <a:lnTo>
                    <a:pt x="1678" y="420"/>
                  </a:lnTo>
                  <a:lnTo>
                    <a:pt x="1668" y="420"/>
                  </a:lnTo>
                  <a:lnTo>
                    <a:pt x="1665" y="420"/>
                  </a:lnTo>
                  <a:lnTo>
                    <a:pt x="1659" y="413"/>
                  </a:lnTo>
                  <a:lnTo>
                    <a:pt x="1652" y="417"/>
                  </a:lnTo>
                  <a:lnTo>
                    <a:pt x="1645" y="423"/>
                  </a:lnTo>
                  <a:lnTo>
                    <a:pt x="1636" y="426"/>
                  </a:lnTo>
                  <a:lnTo>
                    <a:pt x="1620" y="433"/>
                  </a:lnTo>
                  <a:lnTo>
                    <a:pt x="1611" y="434"/>
                  </a:lnTo>
                  <a:lnTo>
                    <a:pt x="1610" y="428"/>
                  </a:lnTo>
                  <a:lnTo>
                    <a:pt x="1613" y="421"/>
                  </a:lnTo>
                  <a:lnTo>
                    <a:pt x="1619" y="415"/>
                  </a:lnTo>
                  <a:lnTo>
                    <a:pt x="1619" y="410"/>
                  </a:lnTo>
                  <a:lnTo>
                    <a:pt x="1616" y="405"/>
                  </a:lnTo>
                  <a:lnTo>
                    <a:pt x="1611" y="403"/>
                  </a:lnTo>
                  <a:lnTo>
                    <a:pt x="1609" y="403"/>
                  </a:lnTo>
                  <a:lnTo>
                    <a:pt x="1605" y="404"/>
                  </a:lnTo>
                  <a:lnTo>
                    <a:pt x="1602" y="404"/>
                  </a:lnTo>
                  <a:lnTo>
                    <a:pt x="1600" y="403"/>
                  </a:lnTo>
                  <a:lnTo>
                    <a:pt x="1600" y="399"/>
                  </a:lnTo>
                  <a:lnTo>
                    <a:pt x="1604" y="397"/>
                  </a:lnTo>
                  <a:lnTo>
                    <a:pt x="1605" y="387"/>
                  </a:lnTo>
                  <a:lnTo>
                    <a:pt x="1598" y="375"/>
                  </a:lnTo>
                  <a:lnTo>
                    <a:pt x="1587" y="366"/>
                  </a:lnTo>
                  <a:lnTo>
                    <a:pt x="1582" y="367"/>
                  </a:lnTo>
                  <a:lnTo>
                    <a:pt x="1576" y="370"/>
                  </a:lnTo>
                  <a:lnTo>
                    <a:pt x="1570" y="375"/>
                  </a:lnTo>
                  <a:lnTo>
                    <a:pt x="1564" y="378"/>
                  </a:lnTo>
                  <a:lnTo>
                    <a:pt x="1564" y="369"/>
                  </a:lnTo>
                  <a:lnTo>
                    <a:pt x="1561" y="364"/>
                  </a:lnTo>
                  <a:lnTo>
                    <a:pt x="1555" y="355"/>
                  </a:lnTo>
                  <a:lnTo>
                    <a:pt x="1543" y="353"/>
                  </a:lnTo>
                  <a:lnTo>
                    <a:pt x="1533" y="347"/>
                  </a:lnTo>
                  <a:lnTo>
                    <a:pt x="1522" y="345"/>
                  </a:lnTo>
                  <a:lnTo>
                    <a:pt x="1517" y="340"/>
                  </a:lnTo>
                  <a:lnTo>
                    <a:pt x="1502" y="340"/>
                  </a:lnTo>
                  <a:lnTo>
                    <a:pt x="1497" y="339"/>
                  </a:lnTo>
                  <a:lnTo>
                    <a:pt x="1465" y="322"/>
                  </a:lnTo>
                  <a:lnTo>
                    <a:pt x="1454" y="318"/>
                  </a:lnTo>
                  <a:lnTo>
                    <a:pt x="1425" y="320"/>
                  </a:lnTo>
                  <a:lnTo>
                    <a:pt x="1416" y="324"/>
                  </a:lnTo>
                  <a:lnTo>
                    <a:pt x="1409" y="339"/>
                  </a:lnTo>
                  <a:lnTo>
                    <a:pt x="1403" y="342"/>
                  </a:lnTo>
                  <a:lnTo>
                    <a:pt x="1399" y="350"/>
                  </a:lnTo>
                  <a:lnTo>
                    <a:pt x="1396" y="359"/>
                  </a:lnTo>
                  <a:lnTo>
                    <a:pt x="1392" y="366"/>
                  </a:lnTo>
                  <a:lnTo>
                    <a:pt x="1383" y="366"/>
                  </a:lnTo>
                  <a:lnTo>
                    <a:pt x="1374" y="370"/>
                  </a:lnTo>
                  <a:lnTo>
                    <a:pt x="1371" y="371"/>
                  </a:lnTo>
                  <a:lnTo>
                    <a:pt x="1365" y="376"/>
                  </a:lnTo>
                  <a:lnTo>
                    <a:pt x="1358" y="396"/>
                  </a:lnTo>
                  <a:lnTo>
                    <a:pt x="1355" y="403"/>
                  </a:lnTo>
                  <a:lnTo>
                    <a:pt x="1352" y="404"/>
                  </a:lnTo>
                  <a:lnTo>
                    <a:pt x="1351" y="408"/>
                  </a:lnTo>
                  <a:lnTo>
                    <a:pt x="1349" y="418"/>
                  </a:lnTo>
                  <a:lnTo>
                    <a:pt x="1344" y="419"/>
                  </a:lnTo>
                  <a:lnTo>
                    <a:pt x="1344" y="419"/>
                  </a:lnTo>
                  <a:lnTo>
                    <a:pt x="1341" y="412"/>
                  </a:lnTo>
                  <a:lnTo>
                    <a:pt x="1341" y="401"/>
                  </a:lnTo>
                  <a:lnTo>
                    <a:pt x="1345" y="386"/>
                  </a:lnTo>
                  <a:lnTo>
                    <a:pt x="1342" y="386"/>
                  </a:lnTo>
                  <a:lnTo>
                    <a:pt x="1334" y="386"/>
                  </a:lnTo>
                  <a:lnTo>
                    <a:pt x="1326" y="388"/>
                  </a:lnTo>
                  <a:lnTo>
                    <a:pt x="1319" y="387"/>
                  </a:lnTo>
                  <a:lnTo>
                    <a:pt x="1296" y="388"/>
                  </a:lnTo>
                  <a:lnTo>
                    <a:pt x="1287" y="387"/>
                  </a:lnTo>
                  <a:lnTo>
                    <a:pt x="1286" y="388"/>
                  </a:lnTo>
                  <a:lnTo>
                    <a:pt x="1280" y="388"/>
                  </a:lnTo>
                  <a:lnTo>
                    <a:pt x="1277" y="387"/>
                  </a:lnTo>
                  <a:lnTo>
                    <a:pt x="1271" y="387"/>
                  </a:lnTo>
                  <a:lnTo>
                    <a:pt x="1256" y="392"/>
                  </a:lnTo>
                  <a:lnTo>
                    <a:pt x="1250" y="392"/>
                  </a:lnTo>
                  <a:lnTo>
                    <a:pt x="1238" y="387"/>
                  </a:lnTo>
                  <a:lnTo>
                    <a:pt x="1234" y="387"/>
                  </a:lnTo>
                  <a:lnTo>
                    <a:pt x="1232" y="388"/>
                  </a:lnTo>
                  <a:lnTo>
                    <a:pt x="1229" y="397"/>
                  </a:lnTo>
                  <a:lnTo>
                    <a:pt x="1228" y="399"/>
                  </a:lnTo>
                  <a:lnTo>
                    <a:pt x="1226" y="397"/>
                  </a:lnTo>
                  <a:lnTo>
                    <a:pt x="1224" y="390"/>
                  </a:lnTo>
                  <a:lnTo>
                    <a:pt x="1226" y="387"/>
                  </a:lnTo>
                  <a:lnTo>
                    <a:pt x="1232" y="381"/>
                  </a:lnTo>
                  <a:lnTo>
                    <a:pt x="1238" y="381"/>
                  </a:lnTo>
                  <a:lnTo>
                    <a:pt x="1247" y="385"/>
                  </a:lnTo>
                  <a:lnTo>
                    <a:pt x="1259" y="386"/>
                  </a:lnTo>
                  <a:lnTo>
                    <a:pt x="1269" y="382"/>
                  </a:lnTo>
                  <a:lnTo>
                    <a:pt x="1271" y="380"/>
                  </a:lnTo>
                  <a:lnTo>
                    <a:pt x="1272" y="377"/>
                  </a:lnTo>
                  <a:lnTo>
                    <a:pt x="1272" y="355"/>
                  </a:lnTo>
                  <a:lnTo>
                    <a:pt x="1271" y="353"/>
                  </a:lnTo>
                  <a:lnTo>
                    <a:pt x="1265" y="353"/>
                  </a:lnTo>
                  <a:lnTo>
                    <a:pt x="1264" y="349"/>
                  </a:lnTo>
                  <a:lnTo>
                    <a:pt x="1258" y="345"/>
                  </a:lnTo>
                  <a:lnTo>
                    <a:pt x="1256" y="344"/>
                  </a:lnTo>
                  <a:lnTo>
                    <a:pt x="1256" y="340"/>
                  </a:lnTo>
                  <a:lnTo>
                    <a:pt x="1261" y="339"/>
                  </a:lnTo>
                  <a:lnTo>
                    <a:pt x="1266" y="334"/>
                  </a:lnTo>
                  <a:lnTo>
                    <a:pt x="1267" y="329"/>
                  </a:lnTo>
                  <a:lnTo>
                    <a:pt x="1261" y="329"/>
                  </a:lnTo>
                  <a:lnTo>
                    <a:pt x="1258" y="332"/>
                  </a:lnTo>
                  <a:lnTo>
                    <a:pt x="1254" y="332"/>
                  </a:lnTo>
                  <a:lnTo>
                    <a:pt x="1249" y="340"/>
                  </a:lnTo>
                  <a:lnTo>
                    <a:pt x="1247" y="348"/>
                  </a:lnTo>
                  <a:lnTo>
                    <a:pt x="1236" y="348"/>
                  </a:lnTo>
                  <a:lnTo>
                    <a:pt x="1234" y="345"/>
                  </a:lnTo>
                  <a:lnTo>
                    <a:pt x="1234" y="343"/>
                  </a:lnTo>
                  <a:lnTo>
                    <a:pt x="1234" y="327"/>
                  </a:lnTo>
                  <a:lnTo>
                    <a:pt x="1231" y="317"/>
                  </a:lnTo>
                  <a:lnTo>
                    <a:pt x="1231" y="308"/>
                  </a:lnTo>
                  <a:lnTo>
                    <a:pt x="1232" y="306"/>
                  </a:lnTo>
                  <a:lnTo>
                    <a:pt x="1238" y="299"/>
                  </a:lnTo>
                  <a:lnTo>
                    <a:pt x="1243" y="292"/>
                  </a:lnTo>
                  <a:lnTo>
                    <a:pt x="1253" y="281"/>
                  </a:lnTo>
                  <a:lnTo>
                    <a:pt x="1266" y="267"/>
                  </a:lnTo>
                  <a:lnTo>
                    <a:pt x="1283" y="254"/>
                  </a:lnTo>
                  <a:lnTo>
                    <a:pt x="1291" y="242"/>
                  </a:lnTo>
                  <a:lnTo>
                    <a:pt x="1297" y="238"/>
                  </a:lnTo>
                  <a:lnTo>
                    <a:pt x="1303" y="232"/>
                  </a:lnTo>
                  <a:lnTo>
                    <a:pt x="1306" y="222"/>
                  </a:lnTo>
                  <a:lnTo>
                    <a:pt x="1306" y="218"/>
                  </a:lnTo>
                  <a:lnTo>
                    <a:pt x="1312" y="199"/>
                  </a:lnTo>
                  <a:lnTo>
                    <a:pt x="1312" y="195"/>
                  </a:lnTo>
                  <a:lnTo>
                    <a:pt x="1308" y="192"/>
                  </a:lnTo>
                  <a:lnTo>
                    <a:pt x="1301" y="192"/>
                  </a:lnTo>
                  <a:lnTo>
                    <a:pt x="1285" y="187"/>
                  </a:lnTo>
                  <a:lnTo>
                    <a:pt x="1279" y="175"/>
                  </a:lnTo>
                  <a:lnTo>
                    <a:pt x="1272" y="152"/>
                  </a:lnTo>
                  <a:lnTo>
                    <a:pt x="1271" y="150"/>
                  </a:lnTo>
                  <a:lnTo>
                    <a:pt x="1269" y="138"/>
                  </a:lnTo>
                  <a:lnTo>
                    <a:pt x="1264" y="129"/>
                  </a:lnTo>
                  <a:lnTo>
                    <a:pt x="1260" y="116"/>
                  </a:lnTo>
                  <a:lnTo>
                    <a:pt x="1256" y="105"/>
                  </a:lnTo>
                  <a:lnTo>
                    <a:pt x="1253" y="91"/>
                  </a:lnTo>
                  <a:lnTo>
                    <a:pt x="1253" y="80"/>
                  </a:lnTo>
                  <a:lnTo>
                    <a:pt x="1247" y="69"/>
                  </a:lnTo>
                  <a:lnTo>
                    <a:pt x="1237" y="57"/>
                  </a:lnTo>
                  <a:lnTo>
                    <a:pt x="1232" y="53"/>
                  </a:lnTo>
                  <a:lnTo>
                    <a:pt x="1229" y="54"/>
                  </a:lnTo>
                  <a:lnTo>
                    <a:pt x="1227" y="62"/>
                  </a:lnTo>
                  <a:lnTo>
                    <a:pt x="1222" y="63"/>
                  </a:lnTo>
                  <a:lnTo>
                    <a:pt x="1209" y="76"/>
                  </a:lnTo>
                  <a:lnTo>
                    <a:pt x="1206" y="84"/>
                  </a:lnTo>
                  <a:lnTo>
                    <a:pt x="1193" y="102"/>
                  </a:lnTo>
                  <a:lnTo>
                    <a:pt x="1183" y="114"/>
                  </a:lnTo>
                  <a:lnTo>
                    <a:pt x="1179" y="121"/>
                  </a:lnTo>
                  <a:lnTo>
                    <a:pt x="1170" y="143"/>
                  </a:lnTo>
                  <a:lnTo>
                    <a:pt x="1143" y="167"/>
                  </a:lnTo>
                  <a:lnTo>
                    <a:pt x="1141" y="170"/>
                  </a:lnTo>
                  <a:lnTo>
                    <a:pt x="1136" y="172"/>
                  </a:lnTo>
                  <a:lnTo>
                    <a:pt x="1126" y="172"/>
                  </a:lnTo>
                  <a:lnTo>
                    <a:pt x="1119" y="168"/>
                  </a:lnTo>
                  <a:lnTo>
                    <a:pt x="1113" y="168"/>
                  </a:lnTo>
                  <a:lnTo>
                    <a:pt x="1109" y="170"/>
                  </a:lnTo>
                  <a:lnTo>
                    <a:pt x="1093" y="177"/>
                  </a:lnTo>
                  <a:lnTo>
                    <a:pt x="1087" y="177"/>
                  </a:lnTo>
                  <a:lnTo>
                    <a:pt x="1084" y="176"/>
                  </a:lnTo>
                  <a:lnTo>
                    <a:pt x="1075" y="170"/>
                  </a:lnTo>
                  <a:lnTo>
                    <a:pt x="1065" y="159"/>
                  </a:lnTo>
                  <a:lnTo>
                    <a:pt x="1059" y="157"/>
                  </a:lnTo>
                  <a:lnTo>
                    <a:pt x="1055" y="155"/>
                  </a:lnTo>
                  <a:lnTo>
                    <a:pt x="1034" y="149"/>
                  </a:lnTo>
                  <a:lnTo>
                    <a:pt x="1012" y="155"/>
                  </a:lnTo>
                  <a:lnTo>
                    <a:pt x="1008" y="155"/>
                  </a:lnTo>
                  <a:lnTo>
                    <a:pt x="998" y="152"/>
                  </a:lnTo>
                  <a:lnTo>
                    <a:pt x="991" y="152"/>
                  </a:lnTo>
                  <a:lnTo>
                    <a:pt x="985" y="155"/>
                  </a:lnTo>
                  <a:lnTo>
                    <a:pt x="986" y="179"/>
                  </a:lnTo>
                  <a:lnTo>
                    <a:pt x="982" y="183"/>
                  </a:lnTo>
                  <a:lnTo>
                    <a:pt x="965" y="183"/>
                  </a:lnTo>
                  <a:lnTo>
                    <a:pt x="953" y="178"/>
                  </a:lnTo>
                  <a:lnTo>
                    <a:pt x="942" y="179"/>
                  </a:lnTo>
                  <a:lnTo>
                    <a:pt x="928" y="181"/>
                  </a:lnTo>
                  <a:lnTo>
                    <a:pt x="922" y="178"/>
                  </a:lnTo>
                  <a:lnTo>
                    <a:pt x="921" y="177"/>
                  </a:lnTo>
                  <a:lnTo>
                    <a:pt x="917" y="176"/>
                  </a:lnTo>
                  <a:lnTo>
                    <a:pt x="912" y="176"/>
                  </a:lnTo>
                  <a:lnTo>
                    <a:pt x="901" y="182"/>
                  </a:lnTo>
                  <a:lnTo>
                    <a:pt x="893" y="192"/>
                  </a:lnTo>
                  <a:lnTo>
                    <a:pt x="879" y="192"/>
                  </a:lnTo>
                  <a:lnTo>
                    <a:pt x="871" y="195"/>
                  </a:lnTo>
                  <a:lnTo>
                    <a:pt x="866" y="200"/>
                  </a:lnTo>
                  <a:lnTo>
                    <a:pt x="855" y="200"/>
                  </a:lnTo>
                  <a:lnTo>
                    <a:pt x="846" y="203"/>
                  </a:lnTo>
                  <a:lnTo>
                    <a:pt x="840" y="213"/>
                  </a:lnTo>
                  <a:lnTo>
                    <a:pt x="835" y="215"/>
                  </a:lnTo>
                  <a:lnTo>
                    <a:pt x="822" y="215"/>
                  </a:lnTo>
                  <a:lnTo>
                    <a:pt x="812" y="213"/>
                  </a:lnTo>
                  <a:lnTo>
                    <a:pt x="796" y="203"/>
                  </a:lnTo>
                  <a:lnTo>
                    <a:pt x="790" y="198"/>
                  </a:lnTo>
                  <a:lnTo>
                    <a:pt x="786" y="192"/>
                  </a:lnTo>
                  <a:lnTo>
                    <a:pt x="783" y="191"/>
                  </a:lnTo>
                  <a:lnTo>
                    <a:pt x="779" y="186"/>
                  </a:lnTo>
                  <a:lnTo>
                    <a:pt x="777" y="183"/>
                  </a:lnTo>
                  <a:lnTo>
                    <a:pt x="779" y="170"/>
                  </a:lnTo>
                  <a:lnTo>
                    <a:pt x="777" y="161"/>
                  </a:lnTo>
                  <a:lnTo>
                    <a:pt x="766" y="151"/>
                  </a:lnTo>
                  <a:lnTo>
                    <a:pt x="765" y="148"/>
                  </a:lnTo>
                  <a:lnTo>
                    <a:pt x="765" y="117"/>
                  </a:lnTo>
                  <a:lnTo>
                    <a:pt x="771" y="103"/>
                  </a:lnTo>
                  <a:lnTo>
                    <a:pt x="774" y="96"/>
                  </a:lnTo>
                  <a:lnTo>
                    <a:pt x="774" y="86"/>
                  </a:lnTo>
                  <a:lnTo>
                    <a:pt x="783" y="73"/>
                  </a:lnTo>
                  <a:lnTo>
                    <a:pt x="785" y="70"/>
                  </a:lnTo>
                  <a:lnTo>
                    <a:pt x="783" y="63"/>
                  </a:lnTo>
                  <a:lnTo>
                    <a:pt x="779" y="57"/>
                  </a:lnTo>
                  <a:lnTo>
                    <a:pt x="779" y="42"/>
                  </a:lnTo>
                  <a:lnTo>
                    <a:pt x="767" y="38"/>
                  </a:lnTo>
                  <a:lnTo>
                    <a:pt x="765" y="37"/>
                  </a:lnTo>
                  <a:lnTo>
                    <a:pt x="756" y="36"/>
                  </a:lnTo>
                  <a:lnTo>
                    <a:pt x="760" y="22"/>
                  </a:lnTo>
                  <a:lnTo>
                    <a:pt x="760" y="15"/>
                  </a:lnTo>
                  <a:lnTo>
                    <a:pt x="760" y="9"/>
                  </a:lnTo>
                  <a:lnTo>
                    <a:pt x="755" y="0"/>
                  </a:lnTo>
                  <a:lnTo>
                    <a:pt x="747" y="0"/>
                  </a:lnTo>
                  <a:lnTo>
                    <a:pt x="734" y="4"/>
                  </a:lnTo>
                  <a:lnTo>
                    <a:pt x="725" y="3"/>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41" name="Freeform 250">
              <a:extLst>
                <a:ext uri="{FF2B5EF4-FFF2-40B4-BE49-F238E27FC236}">
                  <a16:creationId xmlns:a16="http://schemas.microsoft.com/office/drawing/2014/main" id="{8C03CAAE-DC2D-16C8-DA44-63788392CE93}"/>
                </a:ext>
              </a:extLst>
            </p:cNvPr>
            <p:cNvSpPr>
              <a:spLocks noChangeAspect="1"/>
            </p:cNvSpPr>
            <p:nvPr/>
          </p:nvSpPr>
          <p:spPr bwMode="gray">
            <a:xfrm>
              <a:off x="1650" y="2350"/>
              <a:ext cx="132" cy="182"/>
            </a:xfrm>
            <a:custGeom>
              <a:avLst/>
              <a:gdLst/>
              <a:ahLst/>
              <a:cxnLst>
                <a:cxn ang="0">
                  <a:pos x="404" y="0"/>
                </a:cxn>
                <a:cxn ang="0">
                  <a:pos x="380" y="12"/>
                </a:cxn>
                <a:cxn ang="0">
                  <a:pos x="314" y="58"/>
                </a:cxn>
                <a:cxn ang="0">
                  <a:pos x="260" y="65"/>
                </a:cxn>
                <a:cxn ang="0">
                  <a:pos x="244" y="82"/>
                </a:cxn>
                <a:cxn ang="0">
                  <a:pos x="187" y="102"/>
                </a:cxn>
                <a:cxn ang="0">
                  <a:pos x="158" y="170"/>
                </a:cxn>
                <a:cxn ang="0">
                  <a:pos x="115" y="213"/>
                </a:cxn>
                <a:cxn ang="0">
                  <a:pos x="113" y="242"/>
                </a:cxn>
                <a:cxn ang="0">
                  <a:pos x="88" y="226"/>
                </a:cxn>
                <a:cxn ang="0">
                  <a:pos x="91" y="251"/>
                </a:cxn>
                <a:cxn ang="0">
                  <a:pos x="60" y="278"/>
                </a:cxn>
                <a:cxn ang="0">
                  <a:pos x="81" y="320"/>
                </a:cxn>
                <a:cxn ang="0">
                  <a:pos x="83" y="380"/>
                </a:cxn>
                <a:cxn ang="0">
                  <a:pos x="83" y="462"/>
                </a:cxn>
                <a:cxn ang="0">
                  <a:pos x="111" y="472"/>
                </a:cxn>
                <a:cxn ang="0">
                  <a:pos x="71" y="533"/>
                </a:cxn>
                <a:cxn ang="0">
                  <a:pos x="20" y="560"/>
                </a:cxn>
                <a:cxn ang="0">
                  <a:pos x="0" y="596"/>
                </a:cxn>
                <a:cxn ang="0">
                  <a:pos x="44" y="629"/>
                </a:cxn>
                <a:cxn ang="0">
                  <a:pos x="106" y="673"/>
                </a:cxn>
                <a:cxn ang="0">
                  <a:pos x="156" y="665"/>
                </a:cxn>
                <a:cxn ang="0">
                  <a:pos x="201" y="687"/>
                </a:cxn>
                <a:cxn ang="0">
                  <a:pos x="238" y="708"/>
                </a:cxn>
                <a:cxn ang="0">
                  <a:pos x="273" y="743"/>
                </a:cxn>
                <a:cxn ang="0">
                  <a:pos x="297" y="776"/>
                </a:cxn>
                <a:cxn ang="0">
                  <a:pos x="319" y="811"/>
                </a:cxn>
                <a:cxn ang="0">
                  <a:pos x="365" y="821"/>
                </a:cxn>
                <a:cxn ang="0">
                  <a:pos x="389" y="807"/>
                </a:cxn>
                <a:cxn ang="0">
                  <a:pos x="435" y="807"/>
                </a:cxn>
                <a:cxn ang="0">
                  <a:pos x="488" y="842"/>
                </a:cxn>
                <a:cxn ang="0">
                  <a:pos x="459" y="892"/>
                </a:cxn>
                <a:cxn ang="0">
                  <a:pos x="494" y="909"/>
                </a:cxn>
                <a:cxn ang="0">
                  <a:pos x="504" y="858"/>
                </a:cxn>
                <a:cxn ang="0">
                  <a:pos x="524" y="752"/>
                </a:cxn>
                <a:cxn ang="0">
                  <a:pos x="489" y="655"/>
                </a:cxn>
                <a:cxn ang="0">
                  <a:pos x="532" y="652"/>
                </a:cxn>
                <a:cxn ang="0">
                  <a:pos x="518" y="627"/>
                </a:cxn>
                <a:cxn ang="0">
                  <a:pos x="501" y="620"/>
                </a:cxn>
                <a:cxn ang="0">
                  <a:pos x="591" y="575"/>
                </a:cxn>
                <a:cxn ang="0">
                  <a:pos x="633" y="574"/>
                </a:cxn>
                <a:cxn ang="0">
                  <a:pos x="658" y="603"/>
                </a:cxn>
                <a:cxn ang="0">
                  <a:pos x="626" y="516"/>
                </a:cxn>
                <a:cxn ang="0">
                  <a:pos x="640" y="493"/>
                </a:cxn>
                <a:cxn ang="0">
                  <a:pos x="615" y="453"/>
                </a:cxn>
                <a:cxn ang="0">
                  <a:pos x="615" y="403"/>
                </a:cxn>
                <a:cxn ang="0">
                  <a:pos x="633" y="353"/>
                </a:cxn>
                <a:cxn ang="0">
                  <a:pos x="583" y="353"/>
                </a:cxn>
                <a:cxn ang="0">
                  <a:pos x="544" y="348"/>
                </a:cxn>
                <a:cxn ang="0">
                  <a:pos x="494" y="307"/>
                </a:cxn>
                <a:cxn ang="0">
                  <a:pos x="443" y="294"/>
                </a:cxn>
                <a:cxn ang="0">
                  <a:pos x="376" y="283"/>
                </a:cxn>
                <a:cxn ang="0">
                  <a:pos x="353" y="223"/>
                </a:cxn>
                <a:cxn ang="0">
                  <a:pos x="334" y="180"/>
                </a:cxn>
                <a:cxn ang="0">
                  <a:pos x="375" y="62"/>
                </a:cxn>
              </a:cxnLst>
              <a:rect l="0" t="0" r="r" b="b"/>
              <a:pathLst>
                <a:path w="663" h="909">
                  <a:moveTo>
                    <a:pt x="419" y="33"/>
                  </a:moveTo>
                  <a:lnTo>
                    <a:pt x="424" y="28"/>
                  </a:lnTo>
                  <a:lnTo>
                    <a:pt x="429" y="21"/>
                  </a:lnTo>
                  <a:lnTo>
                    <a:pt x="427" y="12"/>
                  </a:lnTo>
                  <a:lnTo>
                    <a:pt x="418" y="6"/>
                  </a:lnTo>
                  <a:lnTo>
                    <a:pt x="404" y="0"/>
                  </a:lnTo>
                  <a:lnTo>
                    <a:pt x="396" y="5"/>
                  </a:lnTo>
                  <a:lnTo>
                    <a:pt x="393" y="5"/>
                  </a:lnTo>
                  <a:lnTo>
                    <a:pt x="391" y="5"/>
                  </a:lnTo>
                  <a:lnTo>
                    <a:pt x="391" y="14"/>
                  </a:lnTo>
                  <a:lnTo>
                    <a:pt x="386" y="14"/>
                  </a:lnTo>
                  <a:lnTo>
                    <a:pt x="380" y="12"/>
                  </a:lnTo>
                  <a:lnTo>
                    <a:pt x="378" y="16"/>
                  </a:lnTo>
                  <a:lnTo>
                    <a:pt x="377" y="24"/>
                  </a:lnTo>
                  <a:lnTo>
                    <a:pt x="372" y="31"/>
                  </a:lnTo>
                  <a:lnTo>
                    <a:pt x="366" y="35"/>
                  </a:lnTo>
                  <a:lnTo>
                    <a:pt x="341" y="43"/>
                  </a:lnTo>
                  <a:lnTo>
                    <a:pt x="314" y="58"/>
                  </a:lnTo>
                  <a:lnTo>
                    <a:pt x="310" y="60"/>
                  </a:lnTo>
                  <a:lnTo>
                    <a:pt x="289" y="65"/>
                  </a:lnTo>
                  <a:lnTo>
                    <a:pt x="281" y="65"/>
                  </a:lnTo>
                  <a:lnTo>
                    <a:pt x="271" y="63"/>
                  </a:lnTo>
                  <a:lnTo>
                    <a:pt x="263" y="63"/>
                  </a:lnTo>
                  <a:lnTo>
                    <a:pt x="260" y="65"/>
                  </a:lnTo>
                  <a:lnTo>
                    <a:pt x="257" y="70"/>
                  </a:lnTo>
                  <a:lnTo>
                    <a:pt x="253" y="81"/>
                  </a:lnTo>
                  <a:lnTo>
                    <a:pt x="249" y="90"/>
                  </a:lnTo>
                  <a:lnTo>
                    <a:pt x="247" y="91"/>
                  </a:lnTo>
                  <a:lnTo>
                    <a:pt x="244" y="91"/>
                  </a:lnTo>
                  <a:lnTo>
                    <a:pt x="244" y="82"/>
                  </a:lnTo>
                  <a:lnTo>
                    <a:pt x="242" y="80"/>
                  </a:lnTo>
                  <a:lnTo>
                    <a:pt x="231" y="80"/>
                  </a:lnTo>
                  <a:lnTo>
                    <a:pt x="220" y="80"/>
                  </a:lnTo>
                  <a:lnTo>
                    <a:pt x="216" y="80"/>
                  </a:lnTo>
                  <a:lnTo>
                    <a:pt x="194" y="96"/>
                  </a:lnTo>
                  <a:lnTo>
                    <a:pt x="187" y="102"/>
                  </a:lnTo>
                  <a:lnTo>
                    <a:pt x="185" y="107"/>
                  </a:lnTo>
                  <a:lnTo>
                    <a:pt x="183" y="128"/>
                  </a:lnTo>
                  <a:lnTo>
                    <a:pt x="181" y="144"/>
                  </a:lnTo>
                  <a:lnTo>
                    <a:pt x="179" y="160"/>
                  </a:lnTo>
                  <a:lnTo>
                    <a:pt x="173" y="166"/>
                  </a:lnTo>
                  <a:lnTo>
                    <a:pt x="158" y="170"/>
                  </a:lnTo>
                  <a:lnTo>
                    <a:pt x="155" y="173"/>
                  </a:lnTo>
                  <a:lnTo>
                    <a:pt x="146" y="188"/>
                  </a:lnTo>
                  <a:lnTo>
                    <a:pt x="142" y="192"/>
                  </a:lnTo>
                  <a:lnTo>
                    <a:pt x="135" y="198"/>
                  </a:lnTo>
                  <a:lnTo>
                    <a:pt x="117" y="209"/>
                  </a:lnTo>
                  <a:lnTo>
                    <a:pt x="115" y="213"/>
                  </a:lnTo>
                  <a:lnTo>
                    <a:pt x="117" y="216"/>
                  </a:lnTo>
                  <a:lnTo>
                    <a:pt x="118" y="219"/>
                  </a:lnTo>
                  <a:lnTo>
                    <a:pt x="122" y="238"/>
                  </a:lnTo>
                  <a:lnTo>
                    <a:pt x="119" y="245"/>
                  </a:lnTo>
                  <a:lnTo>
                    <a:pt x="118" y="246"/>
                  </a:lnTo>
                  <a:lnTo>
                    <a:pt x="113" y="242"/>
                  </a:lnTo>
                  <a:lnTo>
                    <a:pt x="103" y="229"/>
                  </a:lnTo>
                  <a:lnTo>
                    <a:pt x="86" y="209"/>
                  </a:lnTo>
                  <a:lnTo>
                    <a:pt x="85" y="213"/>
                  </a:lnTo>
                  <a:lnTo>
                    <a:pt x="83" y="221"/>
                  </a:lnTo>
                  <a:lnTo>
                    <a:pt x="83" y="223"/>
                  </a:lnTo>
                  <a:lnTo>
                    <a:pt x="88" y="226"/>
                  </a:lnTo>
                  <a:lnTo>
                    <a:pt x="92" y="232"/>
                  </a:lnTo>
                  <a:lnTo>
                    <a:pt x="92" y="238"/>
                  </a:lnTo>
                  <a:lnTo>
                    <a:pt x="93" y="240"/>
                  </a:lnTo>
                  <a:lnTo>
                    <a:pt x="97" y="242"/>
                  </a:lnTo>
                  <a:lnTo>
                    <a:pt x="97" y="246"/>
                  </a:lnTo>
                  <a:lnTo>
                    <a:pt x="91" y="251"/>
                  </a:lnTo>
                  <a:lnTo>
                    <a:pt x="81" y="264"/>
                  </a:lnTo>
                  <a:lnTo>
                    <a:pt x="77" y="267"/>
                  </a:lnTo>
                  <a:lnTo>
                    <a:pt x="72" y="263"/>
                  </a:lnTo>
                  <a:lnTo>
                    <a:pt x="69" y="264"/>
                  </a:lnTo>
                  <a:lnTo>
                    <a:pt x="69" y="272"/>
                  </a:lnTo>
                  <a:lnTo>
                    <a:pt x="60" y="278"/>
                  </a:lnTo>
                  <a:lnTo>
                    <a:pt x="60" y="283"/>
                  </a:lnTo>
                  <a:lnTo>
                    <a:pt x="59" y="283"/>
                  </a:lnTo>
                  <a:lnTo>
                    <a:pt x="61" y="288"/>
                  </a:lnTo>
                  <a:lnTo>
                    <a:pt x="66" y="306"/>
                  </a:lnTo>
                  <a:lnTo>
                    <a:pt x="70" y="311"/>
                  </a:lnTo>
                  <a:lnTo>
                    <a:pt x="81" y="320"/>
                  </a:lnTo>
                  <a:lnTo>
                    <a:pt x="86" y="327"/>
                  </a:lnTo>
                  <a:lnTo>
                    <a:pt x="87" y="331"/>
                  </a:lnTo>
                  <a:lnTo>
                    <a:pt x="85" y="353"/>
                  </a:lnTo>
                  <a:lnTo>
                    <a:pt x="88" y="367"/>
                  </a:lnTo>
                  <a:lnTo>
                    <a:pt x="88" y="372"/>
                  </a:lnTo>
                  <a:lnTo>
                    <a:pt x="83" y="380"/>
                  </a:lnTo>
                  <a:lnTo>
                    <a:pt x="81" y="386"/>
                  </a:lnTo>
                  <a:lnTo>
                    <a:pt x="85" y="412"/>
                  </a:lnTo>
                  <a:lnTo>
                    <a:pt x="90" y="431"/>
                  </a:lnTo>
                  <a:lnTo>
                    <a:pt x="90" y="439"/>
                  </a:lnTo>
                  <a:lnTo>
                    <a:pt x="85" y="455"/>
                  </a:lnTo>
                  <a:lnTo>
                    <a:pt x="83" y="462"/>
                  </a:lnTo>
                  <a:lnTo>
                    <a:pt x="85" y="469"/>
                  </a:lnTo>
                  <a:lnTo>
                    <a:pt x="92" y="472"/>
                  </a:lnTo>
                  <a:lnTo>
                    <a:pt x="98" y="473"/>
                  </a:lnTo>
                  <a:lnTo>
                    <a:pt x="103" y="472"/>
                  </a:lnTo>
                  <a:lnTo>
                    <a:pt x="111" y="467"/>
                  </a:lnTo>
                  <a:lnTo>
                    <a:pt x="111" y="472"/>
                  </a:lnTo>
                  <a:lnTo>
                    <a:pt x="111" y="474"/>
                  </a:lnTo>
                  <a:lnTo>
                    <a:pt x="107" y="479"/>
                  </a:lnTo>
                  <a:lnTo>
                    <a:pt x="95" y="490"/>
                  </a:lnTo>
                  <a:lnTo>
                    <a:pt x="81" y="507"/>
                  </a:lnTo>
                  <a:lnTo>
                    <a:pt x="74" y="531"/>
                  </a:lnTo>
                  <a:lnTo>
                    <a:pt x="71" y="533"/>
                  </a:lnTo>
                  <a:lnTo>
                    <a:pt x="69" y="536"/>
                  </a:lnTo>
                  <a:lnTo>
                    <a:pt x="54" y="541"/>
                  </a:lnTo>
                  <a:lnTo>
                    <a:pt x="40" y="539"/>
                  </a:lnTo>
                  <a:lnTo>
                    <a:pt x="37" y="541"/>
                  </a:lnTo>
                  <a:lnTo>
                    <a:pt x="26" y="547"/>
                  </a:lnTo>
                  <a:lnTo>
                    <a:pt x="20" y="560"/>
                  </a:lnTo>
                  <a:lnTo>
                    <a:pt x="18" y="569"/>
                  </a:lnTo>
                  <a:lnTo>
                    <a:pt x="21" y="577"/>
                  </a:lnTo>
                  <a:lnTo>
                    <a:pt x="20" y="584"/>
                  </a:lnTo>
                  <a:lnTo>
                    <a:pt x="7" y="585"/>
                  </a:lnTo>
                  <a:lnTo>
                    <a:pt x="4" y="590"/>
                  </a:lnTo>
                  <a:lnTo>
                    <a:pt x="0" y="596"/>
                  </a:lnTo>
                  <a:lnTo>
                    <a:pt x="0" y="601"/>
                  </a:lnTo>
                  <a:lnTo>
                    <a:pt x="5" y="607"/>
                  </a:lnTo>
                  <a:lnTo>
                    <a:pt x="6" y="611"/>
                  </a:lnTo>
                  <a:lnTo>
                    <a:pt x="9" y="613"/>
                  </a:lnTo>
                  <a:lnTo>
                    <a:pt x="12" y="616"/>
                  </a:lnTo>
                  <a:lnTo>
                    <a:pt x="44" y="629"/>
                  </a:lnTo>
                  <a:lnTo>
                    <a:pt x="74" y="644"/>
                  </a:lnTo>
                  <a:lnTo>
                    <a:pt x="86" y="652"/>
                  </a:lnTo>
                  <a:lnTo>
                    <a:pt x="88" y="657"/>
                  </a:lnTo>
                  <a:lnTo>
                    <a:pt x="91" y="668"/>
                  </a:lnTo>
                  <a:lnTo>
                    <a:pt x="93" y="672"/>
                  </a:lnTo>
                  <a:lnTo>
                    <a:pt x="106" y="673"/>
                  </a:lnTo>
                  <a:lnTo>
                    <a:pt x="114" y="671"/>
                  </a:lnTo>
                  <a:lnTo>
                    <a:pt x="119" y="671"/>
                  </a:lnTo>
                  <a:lnTo>
                    <a:pt x="140" y="673"/>
                  </a:lnTo>
                  <a:lnTo>
                    <a:pt x="150" y="673"/>
                  </a:lnTo>
                  <a:lnTo>
                    <a:pt x="151" y="671"/>
                  </a:lnTo>
                  <a:lnTo>
                    <a:pt x="156" y="665"/>
                  </a:lnTo>
                  <a:lnTo>
                    <a:pt x="161" y="665"/>
                  </a:lnTo>
                  <a:lnTo>
                    <a:pt x="168" y="667"/>
                  </a:lnTo>
                  <a:lnTo>
                    <a:pt x="174" y="673"/>
                  </a:lnTo>
                  <a:lnTo>
                    <a:pt x="181" y="676"/>
                  </a:lnTo>
                  <a:lnTo>
                    <a:pt x="195" y="687"/>
                  </a:lnTo>
                  <a:lnTo>
                    <a:pt x="201" y="687"/>
                  </a:lnTo>
                  <a:lnTo>
                    <a:pt x="205" y="687"/>
                  </a:lnTo>
                  <a:lnTo>
                    <a:pt x="215" y="690"/>
                  </a:lnTo>
                  <a:lnTo>
                    <a:pt x="224" y="693"/>
                  </a:lnTo>
                  <a:lnTo>
                    <a:pt x="230" y="695"/>
                  </a:lnTo>
                  <a:lnTo>
                    <a:pt x="235" y="704"/>
                  </a:lnTo>
                  <a:lnTo>
                    <a:pt x="238" y="708"/>
                  </a:lnTo>
                  <a:lnTo>
                    <a:pt x="248" y="711"/>
                  </a:lnTo>
                  <a:lnTo>
                    <a:pt x="253" y="725"/>
                  </a:lnTo>
                  <a:lnTo>
                    <a:pt x="258" y="733"/>
                  </a:lnTo>
                  <a:lnTo>
                    <a:pt x="264" y="737"/>
                  </a:lnTo>
                  <a:lnTo>
                    <a:pt x="267" y="742"/>
                  </a:lnTo>
                  <a:lnTo>
                    <a:pt x="273" y="743"/>
                  </a:lnTo>
                  <a:lnTo>
                    <a:pt x="278" y="743"/>
                  </a:lnTo>
                  <a:lnTo>
                    <a:pt x="284" y="746"/>
                  </a:lnTo>
                  <a:lnTo>
                    <a:pt x="289" y="749"/>
                  </a:lnTo>
                  <a:lnTo>
                    <a:pt x="292" y="756"/>
                  </a:lnTo>
                  <a:lnTo>
                    <a:pt x="294" y="768"/>
                  </a:lnTo>
                  <a:lnTo>
                    <a:pt x="297" y="776"/>
                  </a:lnTo>
                  <a:lnTo>
                    <a:pt x="298" y="780"/>
                  </a:lnTo>
                  <a:lnTo>
                    <a:pt x="302" y="783"/>
                  </a:lnTo>
                  <a:lnTo>
                    <a:pt x="311" y="783"/>
                  </a:lnTo>
                  <a:lnTo>
                    <a:pt x="316" y="784"/>
                  </a:lnTo>
                  <a:lnTo>
                    <a:pt x="316" y="806"/>
                  </a:lnTo>
                  <a:lnTo>
                    <a:pt x="319" y="811"/>
                  </a:lnTo>
                  <a:lnTo>
                    <a:pt x="324" y="816"/>
                  </a:lnTo>
                  <a:lnTo>
                    <a:pt x="334" y="817"/>
                  </a:lnTo>
                  <a:lnTo>
                    <a:pt x="339" y="816"/>
                  </a:lnTo>
                  <a:lnTo>
                    <a:pt x="353" y="817"/>
                  </a:lnTo>
                  <a:lnTo>
                    <a:pt x="361" y="821"/>
                  </a:lnTo>
                  <a:lnTo>
                    <a:pt x="365" y="821"/>
                  </a:lnTo>
                  <a:lnTo>
                    <a:pt x="372" y="819"/>
                  </a:lnTo>
                  <a:lnTo>
                    <a:pt x="376" y="817"/>
                  </a:lnTo>
                  <a:lnTo>
                    <a:pt x="378" y="813"/>
                  </a:lnTo>
                  <a:lnTo>
                    <a:pt x="382" y="812"/>
                  </a:lnTo>
                  <a:lnTo>
                    <a:pt x="386" y="808"/>
                  </a:lnTo>
                  <a:lnTo>
                    <a:pt x="389" y="807"/>
                  </a:lnTo>
                  <a:lnTo>
                    <a:pt x="398" y="807"/>
                  </a:lnTo>
                  <a:lnTo>
                    <a:pt x="405" y="808"/>
                  </a:lnTo>
                  <a:lnTo>
                    <a:pt x="410" y="813"/>
                  </a:lnTo>
                  <a:lnTo>
                    <a:pt x="418" y="815"/>
                  </a:lnTo>
                  <a:lnTo>
                    <a:pt x="426" y="813"/>
                  </a:lnTo>
                  <a:lnTo>
                    <a:pt x="435" y="807"/>
                  </a:lnTo>
                  <a:lnTo>
                    <a:pt x="437" y="807"/>
                  </a:lnTo>
                  <a:lnTo>
                    <a:pt x="445" y="808"/>
                  </a:lnTo>
                  <a:lnTo>
                    <a:pt x="461" y="815"/>
                  </a:lnTo>
                  <a:lnTo>
                    <a:pt x="477" y="824"/>
                  </a:lnTo>
                  <a:lnTo>
                    <a:pt x="488" y="837"/>
                  </a:lnTo>
                  <a:lnTo>
                    <a:pt x="488" y="842"/>
                  </a:lnTo>
                  <a:lnTo>
                    <a:pt x="484" y="849"/>
                  </a:lnTo>
                  <a:lnTo>
                    <a:pt x="478" y="856"/>
                  </a:lnTo>
                  <a:lnTo>
                    <a:pt x="466" y="869"/>
                  </a:lnTo>
                  <a:lnTo>
                    <a:pt x="458" y="880"/>
                  </a:lnTo>
                  <a:lnTo>
                    <a:pt x="458" y="889"/>
                  </a:lnTo>
                  <a:lnTo>
                    <a:pt x="459" y="892"/>
                  </a:lnTo>
                  <a:lnTo>
                    <a:pt x="464" y="893"/>
                  </a:lnTo>
                  <a:lnTo>
                    <a:pt x="469" y="892"/>
                  </a:lnTo>
                  <a:lnTo>
                    <a:pt x="473" y="893"/>
                  </a:lnTo>
                  <a:lnTo>
                    <a:pt x="478" y="897"/>
                  </a:lnTo>
                  <a:lnTo>
                    <a:pt x="486" y="908"/>
                  </a:lnTo>
                  <a:lnTo>
                    <a:pt x="494" y="909"/>
                  </a:lnTo>
                  <a:lnTo>
                    <a:pt x="495" y="902"/>
                  </a:lnTo>
                  <a:lnTo>
                    <a:pt x="497" y="896"/>
                  </a:lnTo>
                  <a:lnTo>
                    <a:pt x="499" y="881"/>
                  </a:lnTo>
                  <a:lnTo>
                    <a:pt x="501" y="873"/>
                  </a:lnTo>
                  <a:lnTo>
                    <a:pt x="502" y="870"/>
                  </a:lnTo>
                  <a:lnTo>
                    <a:pt x="504" y="858"/>
                  </a:lnTo>
                  <a:lnTo>
                    <a:pt x="506" y="850"/>
                  </a:lnTo>
                  <a:lnTo>
                    <a:pt x="511" y="832"/>
                  </a:lnTo>
                  <a:lnTo>
                    <a:pt x="512" y="831"/>
                  </a:lnTo>
                  <a:lnTo>
                    <a:pt x="522" y="768"/>
                  </a:lnTo>
                  <a:lnTo>
                    <a:pt x="523" y="758"/>
                  </a:lnTo>
                  <a:lnTo>
                    <a:pt x="524" y="752"/>
                  </a:lnTo>
                  <a:lnTo>
                    <a:pt x="517" y="724"/>
                  </a:lnTo>
                  <a:lnTo>
                    <a:pt x="512" y="714"/>
                  </a:lnTo>
                  <a:lnTo>
                    <a:pt x="506" y="708"/>
                  </a:lnTo>
                  <a:lnTo>
                    <a:pt x="494" y="698"/>
                  </a:lnTo>
                  <a:lnTo>
                    <a:pt x="489" y="693"/>
                  </a:lnTo>
                  <a:lnTo>
                    <a:pt x="489" y="655"/>
                  </a:lnTo>
                  <a:lnTo>
                    <a:pt x="494" y="652"/>
                  </a:lnTo>
                  <a:lnTo>
                    <a:pt x="511" y="650"/>
                  </a:lnTo>
                  <a:lnTo>
                    <a:pt x="517" y="647"/>
                  </a:lnTo>
                  <a:lnTo>
                    <a:pt x="528" y="649"/>
                  </a:lnTo>
                  <a:lnTo>
                    <a:pt x="532" y="650"/>
                  </a:lnTo>
                  <a:lnTo>
                    <a:pt x="532" y="652"/>
                  </a:lnTo>
                  <a:lnTo>
                    <a:pt x="538" y="651"/>
                  </a:lnTo>
                  <a:lnTo>
                    <a:pt x="538" y="650"/>
                  </a:lnTo>
                  <a:lnTo>
                    <a:pt x="534" y="640"/>
                  </a:lnTo>
                  <a:lnTo>
                    <a:pt x="533" y="633"/>
                  </a:lnTo>
                  <a:lnTo>
                    <a:pt x="528" y="625"/>
                  </a:lnTo>
                  <a:lnTo>
                    <a:pt x="518" y="627"/>
                  </a:lnTo>
                  <a:lnTo>
                    <a:pt x="516" y="629"/>
                  </a:lnTo>
                  <a:lnTo>
                    <a:pt x="509" y="629"/>
                  </a:lnTo>
                  <a:lnTo>
                    <a:pt x="505" y="624"/>
                  </a:lnTo>
                  <a:lnTo>
                    <a:pt x="501" y="623"/>
                  </a:lnTo>
                  <a:lnTo>
                    <a:pt x="501" y="620"/>
                  </a:lnTo>
                  <a:lnTo>
                    <a:pt x="501" y="620"/>
                  </a:lnTo>
                  <a:lnTo>
                    <a:pt x="501" y="589"/>
                  </a:lnTo>
                  <a:lnTo>
                    <a:pt x="502" y="590"/>
                  </a:lnTo>
                  <a:lnTo>
                    <a:pt x="582" y="590"/>
                  </a:lnTo>
                  <a:lnTo>
                    <a:pt x="586" y="586"/>
                  </a:lnTo>
                  <a:lnTo>
                    <a:pt x="587" y="580"/>
                  </a:lnTo>
                  <a:lnTo>
                    <a:pt x="591" y="575"/>
                  </a:lnTo>
                  <a:lnTo>
                    <a:pt x="593" y="575"/>
                  </a:lnTo>
                  <a:lnTo>
                    <a:pt x="597" y="577"/>
                  </a:lnTo>
                  <a:lnTo>
                    <a:pt x="601" y="584"/>
                  </a:lnTo>
                  <a:lnTo>
                    <a:pt x="603" y="584"/>
                  </a:lnTo>
                  <a:lnTo>
                    <a:pt x="622" y="574"/>
                  </a:lnTo>
                  <a:lnTo>
                    <a:pt x="633" y="574"/>
                  </a:lnTo>
                  <a:lnTo>
                    <a:pt x="638" y="579"/>
                  </a:lnTo>
                  <a:lnTo>
                    <a:pt x="646" y="590"/>
                  </a:lnTo>
                  <a:lnTo>
                    <a:pt x="652" y="619"/>
                  </a:lnTo>
                  <a:lnTo>
                    <a:pt x="662" y="614"/>
                  </a:lnTo>
                  <a:lnTo>
                    <a:pt x="663" y="612"/>
                  </a:lnTo>
                  <a:lnTo>
                    <a:pt x="658" y="603"/>
                  </a:lnTo>
                  <a:lnTo>
                    <a:pt x="656" y="592"/>
                  </a:lnTo>
                  <a:lnTo>
                    <a:pt x="640" y="555"/>
                  </a:lnTo>
                  <a:lnTo>
                    <a:pt x="631" y="544"/>
                  </a:lnTo>
                  <a:lnTo>
                    <a:pt x="614" y="531"/>
                  </a:lnTo>
                  <a:lnTo>
                    <a:pt x="614" y="527"/>
                  </a:lnTo>
                  <a:lnTo>
                    <a:pt x="626" y="516"/>
                  </a:lnTo>
                  <a:lnTo>
                    <a:pt x="631" y="509"/>
                  </a:lnTo>
                  <a:lnTo>
                    <a:pt x="634" y="507"/>
                  </a:lnTo>
                  <a:lnTo>
                    <a:pt x="638" y="504"/>
                  </a:lnTo>
                  <a:lnTo>
                    <a:pt x="640" y="503"/>
                  </a:lnTo>
                  <a:lnTo>
                    <a:pt x="641" y="500"/>
                  </a:lnTo>
                  <a:lnTo>
                    <a:pt x="640" y="493"/>
                  </a:lnTo>
                  <a:lnTo>
                    <a:pt x="638" y="488"/>
                  </a:lnTo>
                  <a:lnTo>
                    <a:pt x="633" y="479"/>
                  </a:lnTo>
                  <a:lnTo>
                    <a:pt x="625" y="471"/>
                  </a:lnTo>
                  <a:lnTo>
                    <a:pt x="618" y="466"/>
                  </a:lnTo>
                  <a:lnTo>
                    <a:pt x="617" y="463"/>
                  </a:lnTo>
                  <a:lnTo>
                    <a:pt x="615" y="453"/>
                  </a:lnTo>
                  <a:lnTo>
                    <a:pt x="613" y="447"/>
                  </a:lnTo>
                  <a:lnTo>
                    <a:pt x="613" y="439"/>
                  </a:lnTo>
                  <a:lnTo>
                    <a:pt x="609" y="431"/>
                  </a:lnTo>
                  <a:lnTo>
                    <a:pt x="609" y="419"/>
                  </a:lnTo>
                  <a:lnTo>
                    <a:pt x="613" y="413"/>
                  </a:lnTo>
                  <a:lnTo>
                    <a:pt x="615" y="403"/>
                  </a:lnTo>
                  <a:lnTo>
                    <a:pt x="615" y="392"/>
                  </a:lnTo>
                  <a:lnTo>
                    <a:pt x="624" y="382"/>
                  </a:lnTo>
                  <a:lnTo>
                    <a:pt x="624" y="369"/>
                  </a:lnTo>
                  <a:lnTo>
                    <a:pt x="626" y="364"/>
                  </a:lnTo>
                  <a:lnTo>
                    <a:pt x="633" y="358"/>
                  </a:lnTo>
                  <a:lnTo>
                    <a:pt x="633" y="353"/>
                  </a:lnTo>
                  <a:lnTo>
                    <a:pt x="630" y="344"/>
                  </a:lnTo>
                  <a:lnTo>
                    <a:pt x="628" y="342"/>
                  </a:lnTo>
                  <a:lnTo>
                    <a:pt x="624" y="342"/>
                  </a:lnTo>
                  <a:lnTo>
                    <a:pt x="614" y="342"/>
                  </a:lnTo>
                  <a:lnTo>
                    <a:pt x="595" y="350"/>
                  </a:lnTo>
                  <a:lnTo>
                    <a:pt x="583" y="353"/>
                  </a:lnTo>
                  <a:lnTo>
                    <a:pt x="576" y="353"/>
                  </a:lnTo>
                  <a:lnTo>
                    <a:pt x="567" y="350"/>
                  </a:lnTo>
                  <a:lnTo>
                    <a:pt x="563" y="349"/>
                  </a:lnTo>
                  <a:lnTo>
                    <a:pt x="558" y="347"/>
                  </a:lnTo>
                  <a:lnTo>
                    <a:pt x="552" y="345"/>
                  </a:lnTo>
                  <a:lnTo>
                    <a:pt x="544" y="348"/>
                  </a:lnTo>
                  <a:lnTo>
                    <a:pt x="542" y="350"/>
                  </a:lnTo>
                  <a:lnTo>
                    <a:pt x="536" y="350"/>
                  </a:lnTo>
                  <a:lnTo>
                    <a:pt x="527" y="350"/>
                  </a:lnTo>
                  <a:lnTo>
                    <a:pt x="523" y="348"/>
                  </a:lnTo>
                  <a:lnTo>
                    <a:pt x="522" y="348"/>
                  </a:lnTo>
                  <a:lnTo>
                    <a:pt x="494" y="307"/>
                  </a:lnTo>
                  <a:lnTo>
                    <a:pt x="493" y="305"/>
                  </a:lnTo>
                  <a:lnTo>
                    <a:pt x="490" y="302"/>
                  </a:lnTo>
                  <a:lnTo>
                    <a:pt x="479" y="301"/>
                  </a:lnTo>
                  <a:lnTo>
                    <a:pt x="473" y="297"/>
                  </a:lnTo>
                  <a:lnTo>
                    <a:pt x="461" y="293"/>
                  </a:lnTo>
                  <a:lnTo>
                    <a:pt x="443" y="294"/>
                  </a:lnTo>
                  <a:lnTo>
                    <a:pt x="425" y="299"/>
                  </a:lnTo>
                  <a:lnTo>
                    <a:pt x="415" y="300"/>
                  </a:lnTo>
                  <a:lnTo>
                    <a:pt x="400" y="299"/>
                  </a:lnTo>
                  <a:lnTo>
                    <a:pt x="383" y="291"/>
                  </a:lnTo>
                  <a:lnTo>
                    <a:pt x="380" y="284"/>
                  </a:lnTo>
                  <a:lnTo>
                    <a:pt x="376" y="283"/>
                  </a:lnTo>
                  <a:lnTo>
                    <a:pt x="364" y="277"/>
                  </a:lnTo>
                  <a:lnTo>
                    <a:pt x="362" y="274"/>
                  </a:lnTo>
                  <a:lnTo>
                    <a:pt x="362" y="241"/>
                  </a:lnTo>
                  <a:lnTo>
                    <a:pt x="360" y="232"/>
                  </a:lnTo>
                  <a:lnTo>
                    <a:pt x="357" y="226"/>
                  </a:lnTo>
                  <a:lnTo>
                    <a:pt x="353" y="223"/>
                  </a:lnTo>
                  <a:lnTo>
                    <a:pt x="351" y="220"/>
                  </a:lnTo>
                  <a:lnTo>
                    <a:pt x="344" y="211"/>
                  </a:lnTo>
                  <a:lnTo>
                    <a:pt x="341" y="208"/>
                  </a:lnTo>
                  <a:lnTo>
                    <a:pt x="338" y="188"/>
                  </a:lnTo>
                  <a:lnTo>
                    <a:pt x="335" y="182"/>
                  </a:lnTo>
                  <a:lnTo>
                    <a:pt x="334" y="180"/>
                  </a:lnTo>
                  <a:lnTo>
                    <a:pt x="310" y="181"/>
                  </a:lnTo>
                  <a:lnTo>
                    <a:pt x="316" y="167"/>
                  </a:lnTo>
                  <a:lnTo>
                    <a:pt x="324" y="152"/>
                  </a:lnTo>
                  <a:lnTo>
                    <a:pt x="337" y="107"/>
                  </a:lnTo>
                  <a:lnTo>
                    <a:pt x="350" y="85"/>
                  </a:lnTo>
                  <a:lnTo>
                    <a:pt x="375" y="62"/>
                  </a:lnTo>
                  <a:lnTo>
                    <a:pt x="378" y="57"/>
                  </a:lnTo>
                  <a:lnTo>
                    <a:pt x="383" y="47"/>
                  </a:lnTo>
                  <a:lnTo>
                    <a:pt x="389" y="41"/>
                  </a:lnTo>
                  <a:lnTo>
                    <a:pt x="404" y="35"/>
                  </a:lnTo>
                  <a:lnTo>
                    <a:pt x="419" y="33"/>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42" name="Freeform 251">
              <a:extLst>
                <a:ext uri="{FF2B5EF4-FFF2-40B4-BE49-F238E27FC236}">
                  <a16:creationId xmlns:a16="http://schemas.microsoft.com/office/drawing/2014/main" id="{06733DFE-D948-5B4D-7867-8883DDD2E50B}"/>
                </a:ext>
              </a:extLst>
            </p:cNvPr>
            <p:cNvSpPr>
              <a:spLocks noChangeAspect="1"/>
            </p:cNvSpPr>
            <p:nvPr/>
          </p:nvSpPr>
          <p:spPr bwMode="gray">
            <a:xfrm>
              <a:off x="1751" y="2592"/>
              <a:ext cx="132" cy="151"/>
            </a:xfrm>
            <a:custGeom>
              <a:avLst/>
              <a:gdLst/>
              <a:ahLst/>
              <a:cxnLst>
                <a:cxn ang="0">
                  <a:pos x="29" y="74"/>
                </a:cxn>
                <a:cxn ang="0">
                  <a:pos x="109" y="59"/>
                </a:cxn>
                <a:cxn ang="0">
                  <a:pos x="164" y="7"/>
                </a:cxn>
                <a:cxn ang="0">
                  <a:pos x="232" y="1"/>
                </a:cxn>
                <a:cxn ang="0">
                  <a:pos x="243" y="60"/>
                </a:cxn>
                <a:cxn ang="0">
                  <a:pos x="234" y="88"/>
                </a:cxn>
                <a:cxn ang="0">
                  <a:pos x="283" y="151"/>
                </a:cxn>
                <a:cxn ang="0">
                  <a:pos x="348" y="161"/>
                </a:cxn>
                <a:cxn ang="0">
                  <a:pos x="372" y="183"/>
                </a:cxn>
                <a:cxn ang="0">
                  <a:pos x="441" y="211"/>
                </a:cxn>
                <a:cxn ang="0">
                  <a:pos x="487" y="222"/>
                </a:cxn>
                <a:cxn ang="0">
                  <a:pos x="507" y="268"/>
                </a:cxn>
                <a:cxn ang="0">
                  <a:pos x="512" y="307"/>
                </a:cxn>
                <a:cxn ang="0">
                  <a:pos x="511" y="334"/>
                </a:cxn>
                <a:cxn ang="0">
                  <a:pos x="550" y="370"/>
                </a:cxn>
                <a:cxn ang="0">
                  <a:pos x="616" y="373"/>
                </a:cxn>
                <a:cxn ang="0">
                  <a:pos x="616" y="399"/>
                </a:cxn>
                <a:cxn ang="0">
                  <a:pos x="641" y="434"/>
                </a:cxn>
                <a:cxn ang="0">
                  <a:pos x="658" y="500"/>
                </a:cxn>
                <a:cxn ang="0">
                  <a:pos x="644" y="555"/>
                </a:cxn>
                <a:cxn ang="0">
                  <a:pos x="647" y="586"/>
                </a:cxn>
                <a:cxn ang="0">
                  <a:pos x="631" y="585"/>
                </a:cxn>
                <a:cxn ang="0">
                  <a:pos x="595" y="544"/>
                </a:cxn>
                <a:cxn ang="0">
                  <a:pos x="504" y="549"/>
                </a:cxn>
                <a:cxn ang="0">
                  <a:pos x="426" y="576"/>
                </a:cxn>
                <a:cxn ang="0">
                  <a:pos x="401" y="628"/>
                </a:cxn>
                <a:cxn ang="0">
                  <a:pos x="391" y="705"/>
                </a:cxn>
                <a:cxn ang="0">
                  <a:pos x="362" y="706"/>
                </a:cxn>
                <a:cxn ang="0">
                  <a:pos x="315" y="701"/>
                </a:cxn>
                <a:cxn ang="0">
                  <a:pos x="297" y="735"/>
                </a:cxn>
                <a:cxn ang="0">
                  <a:pos x="281" y="726"/>
                </a:cxn>
                <a:cxn ang="0">
                  <a:pos x="250" y="710"/>
                </a:cxn>
                <a:cxn ang="0">
                  <a:pos x="202" y="695"/>
                </a:cxn>
                <a:cxn ang="0">
                  <a:pos x="176" y="708"/>
                </a:cxn>
                <a:cxn ang="0">
                  <a:pos x="149" y="737"/>
                </a:cxn>
                <a:cxn ang="0">
                  <a:pos x="126" y="752"/>
                </a:cxn>
                <a:cxn ang="0">
                  <a:pos x="94" y="751"/>
                </a:cxn>
                <a:cxn ang="0">
                  <a:pos x="86" y="711"/>
                </a:cxn>
                <a:cxn ang="0">
                  <a:pos x="77" y="652"/>
                </a:cxn>
                <a:cxn ang="0">
                  <a:pos x="61" y="626"/>
                </a:cxn>
                <a:cxn ang="0">
                  <a:pos x="55" y="602"/>
                </a:cxn>
                <a:cxn ang="0">
                  <a:pos x="51" y="579"/>
                </a:cxn>
                <a:cxn ang="0">
                  <a:pos x="57" y="564"/>
                </a:cxn>
                <a:cxn ang="0">
                  <a:pos x="54" y="536"/>
                </a:cxn>
                <a:cxn ang="0">
                  <a:pos x="29" y="480"/>
                </a:cxn>
                <a:cxn ang="0">
                  <a:pos x="7" y="443"/>
                </a:cxn>
                <a:cxn ang="0">
                  <a:pos x="1" y="431"/>
                </a:cxn>
                <a:cxn ang="0">
                  <a:pos x="36" y="373"/>
                </a:cxn>
                <a:cxn ang="0">
                  <a:pos x="20" y="357"/>
                </a:cxn>
                <a:cxn ang="0">
                  <a:pos x="17" y="328"/>
                </a:cxn>
                <a:cxn ang="0">
                  <a:pos x="29" y="303"/>
                </a:cxn>
                <a:cxn ang="0">
                  <a:pos x="22" y="276"/>
                </a:cxn>
                <a:cxn ang="0">
                  <a:pos x="33" y="231"/>
                </a:cxn>
                <a:cxn ang="0">
                  <a:pos x="40" y="166"/>
                </a:cxn>
                <a:cxn ang="0">
                  <a:pos x="35" y="129"/>
                </a:cxn>
              </a:cxnLst>
              <a:rect l="0" t="0" r="r" b="b"/>
              <a:pathLst>
                <a:path w="658" h="754">
                  <a:moveTo>
                    <a:pt x="1" y="70"/>
                  </a:moveTo>
                  <a:lnTo>
                    <a:pt x="3" y="68"/>
                  </a:lnTo>
                  <a:lnTo>
                    <a:pt x="11" y="68"/>
                  </a:lnTo>
                  <a:lnTo>
                    <a:pt x="29" y="74"/>
                  </a:lnTo>
                  <a:lnTo>
                    <a:pt x="70" y="75"/>
                  </a:lnTo>
                  <a:lnTo>
                    <a:pt x="78" y="71"/>
                  </a:lnTo>
                  <a:lnTo>
                    <a:pt x="83" y="68"/>
                  </a:lnTo>
                  <a:lnTo>
                    <a:pt x="109" y="59"/>
                  </a:lnTo>
                  <a:lnTo>
                    <a:pt x="116" y="55"/>
                  </a:lnTo>
                  <a:lnTo>
                    <a:pt x="141" y="33"/>
                  </a:lnTo>
                  <a:lnTo>
                    <a:pt x="158" y="14"/>
                  </a:lnTo>
                  <a:lnTo>
                    <a:pt x="164" y="7"/>
                  </a:lnTo>
                  <a:lnTo>
                    <a:pt x="180" y="4"/>
                  </a:lnTo>
                  <a:lnTo>
                    <a:pt x="186" y="4"/>
                  </a:lnTo>
                  <a:lnTo>
                    <a:pt x="213" y="0"/>
                  </a:lnTo>
                  <a:lnTo>
                    <a:pt x="232" y="1"/>
                  </a:lnTo>
                  <a:lnTo>
                    <a:pt x="235" y="4"/>
                  </a:lnTo>
                  <a:lnTo>
                    <a:pt x="240" y="11"/>
                  </a:lnTo>
                  <a:lnTo>
                    <a:pt x="243" y="28"/>
                  </a:lnTo>
                  <a:lnTo>
                    <a:pt x="243" y="60"/>
                  </a:lnTo>
                  <a:lnTo>
                    <a:pt x="242" y="70"/>
                  </a:lnTo>
                  <a:lnTo>
                    <a:pt x="237" y="77"/>
                  </a:lnTo>
                  <a:lnTo>
                    <a:pt x="235" y="81"/>
                  </a:lnTo>
                  <a:lnTo>
                    <a:pt x="234" y="88"/>
                  </a:lnTo>
                  <a:lnTo>
                    <a:pt x="240" y="112"/>
                  </a:lnTo>
                  <a:lnTo>
                    <a:pt x="249" y="125"/>
                  </a:lnTo>
                  <a:lnTo>
                    <a:pt x="256" y="131"/>
                  </a:lnTo>
                  <a:lnTo>
                    <a:pt x="283" y="151"/>
                  </a:lnTo>
                  <a:lnTo>
                    <a:pt x="296" y="155"/>
                  </a:lnTo>
                  <a:lnTo>
                    <a:pt x="313" y="157"/>
                  </a:lnTo>
                  <a:lnTo>
                    <a:pt x="332" y="157"/>
                  </a:lnTo>
                  <a:lnTo>
                    <a:pt x="348" y="161"/>
                  </a:lnTo>
                  <a:lnTo>
                    <a:pt x="355" y="167"/>
                  </a:lnTo>
                  <a:lnTo>
                    <a:pt x="356" y="171"/>
                  </a:lnTo>
                  <a:lnTo>
                    <a:pt x="363" y="179"/>
                  </a:lnTo>
                  <a:lnTo>
                    <a:pt x="372" y="183"/>
                  </a:lnTo>
                  <a:lnTo>
                    <a:pt x="410" y="193"/>
                  </a:lnTo>
                  <a:lnTo>
                    <a:pt x="426" y="208"/>
                  </a:lnTo>
                  <a:lnTo>
                    <a:pt x="431" y="211"/>
                  </a:lnTo>
                  <a:lnTo>
                    <a:pt x="441" y="211"/>
                  </a:lnTo>
                  <a:lnTo>
                    <a:pt x="450" y="209"/>
                  </a:lnTo>
                  <a:lnTo>
                    <a:pt x="455" y="209"/>
                  </a:lnTo>
                  <a:lnTo>
                    <a:pt x="468" y="211"/>
                  </a:lnTo>
                  <a:lnTo>
                    <a:pt x="487" y="222"/>
                  </a:lnTo>
                  <a:lnTo>
                    <a:pt x="493" y="227"/>
                  </a:lnTo>
                  <a:lnTo>
                    <a:pt x="501" y="238"/>
                  </a:lnTo>
                  <a:lnTo>
                    <a:pt x="506" y="253"/>
                  </a:lnTo>
                  <a:lnTo>
                    <a:pt x="507" y="268"/>
                  </a:lnTo>
                  <a:lnTo>
                    <a:pt x="511" y="276"/>
                  </a:lnTo>
                  <a:lnTo>
                    <a:pt x="514" y="281"/>
                  </a:lnTo>
                  <a:lnTo>
                    <a:pt x="514" y="290"/>
                  </a:lnTo>
                  <a:lnTo>
                    <a:pt x="512" y="307"/>
                  </a:lnTo>
                  <a:lnTo>
                    <a:pt x="503" y="308"/>
                  </a:lnTo>
                  <a:lnTo>
                    <a:pt x="503" y="312"/>
                  </a:lnTo>
                  <a:lnTo>
                    <a:pt x="504" y="317"/>
                  </a:lnTo>
                  <a:lnTo>
                    <a:pt x="511" y="334"/>
                  </a:lnTo>
                  <a:lnTo>
                    <a:pt x="518" y="356"/>
                  </a:lnTo>
                  <a:lnTo>
                    <a:pt x="524" y="369"/>
                  </a:lnTo>
                  <a:lnTo>
                    <a:pt x="539" y="369"/>
                  </a:lnTo>
                  <a:lnTo>
                    <a:pt x="550" y="370"/>
                  </a:lnTo>
                  <a:lnTo>
                    <a:pt x="563" y="370"/>
                  </a:lnTo>
                  <a:lnTo>
                    <a:pt x="568" y="372"/>
                  </a:lnTo>
                  <a:lnTo>
                    <a:pt x="611" y="372"/>
                  </a:lnTo>
                  <a:lnTo>
                    <a:pt x="616" y="373"/>
                  </a:lnTo>
                  <a:lnTo>
                    <a:pt x="619" y="376"/>
                  </a:lnTo>
                  <a:lnTo>
                    <a:pt x="620" y="381"/>
                  </a:lnTo>
                  <a:lnTo>
                    <a:pt x="619" y="391"/>
                  </a:lnTo>
                  <a:lnTo>
                    <a:pt x="616" y="399"/>
                  </a:lnTo>
                  <a:lnTo>
                    <a:pt x="616" y="405"/>
                  </a:lnTo>
                  <a:lnTo>
                    <a:pt x="620" y="425"/>
                  </a:lnTo>
                  <a:lnTo>
                    <a:pt x="638" y="431"/>
                  </a:lnTo>
                  <a:lnTo>
                    <a:pt x="641" y="434"/>
                  </a:lnTo>
                  <a:lnTo>
                    <a:pt x="644" y="448"/>
                  </a:lnTo>
                  <a:lnTo>
                    <a:pt x="656" y="467"/>
                  </a:lnTo>
                  <a:lnTo>
                    <a:pt x="658" y="477"/>
                  </a:lnTo>
                  <a:lnTo>
                    <a:pt x="658" y="500"/>
                  </a:lnTo>
                  <a:lnTo>
                    <a:pt x="657" y="529"/>
                  </a:lnTo>
                  <a:lnTo>
                    <a:pt x="656" y="533"/>
                  </a:lnTo>
                  <a:lnTo>
                    <a:pt x="649" y="544"/>
                  </a:lnTo>
                  <a:lnTo>
                    <a:pt x="644" y="555"/>
                  </a:lnTo>
                  <a:lnTo>
                    <a:pt x="644" y="561"/>
                  </a:lnTo>
                  <a:lnTo>
                    <a:pt x="644" y="569"/>
                  </a:lnTo>
                  <a:lnTo>
                    <a:pt x="646" y="574"/>
                  </a:lnTo>
                  <a:lnTo>
                    <a:pt x="647" y="586"/>
                  </a:lnTo>
                  <a:lnTo>
                    <a:pt x="646" y="587"/>
                  </a:lnTo>
                  <a:lnTo>
                    <a:pt x="638" y="590"/>
                  </a:lnTo>
                  <a:lnTo>
                    <a:pt x="637" y="591"/>
                  </a:lnTo>
                  <a:lnTo>
                    <a:pt x="631" y="585"/>
                  </a:lnTo>
                  <a:lnTo>
                    <a:pt x="630" y="581"/>
                  </a:lnTo>
                  <a:lnTo>
                    <a:pt x="615" y="560"/>
                  </a:lnTo>
                  <a:lnTo>
                    <a:pt x="605" y="552"/>
                  </a:lnTo>
                  <a:lnTo>
                    <a:pt x="595" y="544"/>
                  </a:lnTo>
                  <a:lnTo>
                    <a:pt x="582" y="541"/>
                  </a:lnTo>
                  <a:lnTo>
                    <a:pt x="539" y="541"/>
                  </a:lnTo>
                  <a:lnTo>
                    <a:pt x="535" y="541"/>
                  </a:lnTo>
                  <a:lnTo>
                    <a:pt x="504" y="549"/>
                  </a:lnTo>
                  <a:lnTo>
                    <a:pt x="501" y="549"/>
                  </a:lnTo>
                  <a:lnTo>
                    <a:pt x="447" y="566"/>
                  </a:lnTo>
                  <a:lnTo>
                    <a:pt x="428" y="570"/>
                  </a:lnTo>
                  <a:lnTo>
                    <a:pt x="426" y="576"/>
                  </a:lnTo>
                  <a:lnTo>
                    <a:pt x="423" y="591"/>
                  </a:lnTo>
                  <a:lnTo>
                    <a:pt x="412" y="607"/>
                  </a:lnTo>
                  <a:lnTo>
                    <a:pt x="401" y="625"/>
                  </a:lnTo>
                  <a:lnTo>
                    <a:pt x="401" y="628"/>
                  </a:lnTo>
                  <a:lnTo>
                    <a:pt x="401" y="654"/>
                  </a:lnTo>
                  <a:lnTo>
                    <a:pt x="402" y="658"/>
                  </a:lnTo>
                  <a:lnTo>
                    <a:pt x="402" y="665"/>
                  </a:lnTo>
                  <a:lnTo>
                    <a:pt x="391" y="705"/>
                  </a:lnTo>
                  <a:lnTo>
                    <a:pt x="383" y="720"/>
                  </a:lnTo>
                  <a:lnTo>
                    <a:pt x="375" y="716"/>
                  </a:lnTo>
                  <a:lnTo>
                    <a:pt x="369" y="711"/>
                  </a:lnTo>
                  <a:lnTo>
                    <a:pt x="362" y="706"/>
                  </a:lnTo>
                  <a:lnTo>
                    <a:pt x="359" y="705"/>
                  </a:lnTo>
                  <a:lnTo>
                    <a:pt x="351" y="704"/>
                  </a:lnTo>
                  <a:lnTo>
                    <a:pt x="334" y="704"/>
                  </a:lnTo>
                  <a:lnTo>
                    <a:pt x="315" y="701"/>
                  </a:lnTo>
                  <a:lnTo>
                    <a:pt x="307" y="701"/>
                  </a:lnTo>
                  <a:lnTo>
                    <a:pt x="304" y="705"/>
                  </a:lnTo>
                  <a:lnTo>
                    <a:pt x="300" y="724"/>
                  </a:lnTo>
                  <a:lnTo>
                    <a:pt x="297" y="735"/>
                  </a:lnTo>
                  <a:lnTo>
                    <a:pt x="296" y="741"/>
                  </a:lnTo>
                  <a:lnTo>
                    <a:pt x="293" y="741"/>
                  </a:lnTo>
                  <a:lnTo>
                    <a:pt x="282" y="730"/>
                  </a:lnTo>
                  <a:lnTo>
                    <a:pt x="281" y="726"/>
                  </a:lnTo>
                  <a:lnTo>
                    <a:pt x="278" y="725"/>
                  </a:lnTo>
                  <a:lnTo>
                    <a:pt x="275" y="719"/>
                  </a:lnTo>
                  <a:lnTo>
                    <a:pt x="271" y="715"/>
                  </a:lnTo>
                  <a:lnTo>
                    <a:pt x="250" y="710"/>
                  </a:lnTo>
                  <a:lnTo>
                    <a:pt x="245" y="710"/>
                  </a:lnTo>
                  <a:lnTo>
                    <a:pt x="237" y="708"/>
                  </a:lnTo>
                  <a:lnTo>
                    <a:pt x="211" y="708"/>
                  </a:lnTo>
                  <a:lnTo>
                    <a:pt x="202" y="695"/>
                  </a:lnTo>
                  <a:lnTo>
                    <a:pt x="196" y="689"/>
                  </a:lnTo>
                  <a:lnTo>
                    <a:pt x="192" y="689"/>
                  </a:lnTo>
                  <a:lnTo>
                    <a:pt x="189" y="690"/>
                  </a:lnTo>
                  <a:lnTo>
                    <a:pt x="176" y="708"/>
                  </a:lnTo>
                  <a:lnTo>
                    <a:pt x="165" y="716"/>
                  </a:lnTo>
                  <a:lnTo>
                    <a:pt x="157" y="725"/>
                  </a:lnTo>
                  <a:lnTo>
                    <a:pt x="151" y="733"/>
                  </a:lnTo>
                  <a:lnTo>
                    <a:pt x="149" y="737"/>
                  </a:lnTo>
                  <a:lnTo>
                    <a:pt x="143" y="747"/>
                  </a:lnTo>
                  <a:lnTo>
                    <a:pt x="138" y="752"/>
                  </a:lnTo>
                  <a:lnTo>
                    <a:pt x="136" y="752"/>
                  </a:lnTo>
                  <a:lnTo>
                    <a:pt x="126" y="752"/>
                  </a:lnTo>
                  <a:lnTo>
                    <a:pt x="120" y="754"/>
                  </a:lnTo>
                  <a:lnTo>
                    <a:pt x="108" y="754"/>
                  </a:lnTo>
                  <a:lnTo>
                    <a:pt x="101" y="754"/>
                  </a:lnTo>
                  <a:lnTo>
                    <a:pt x="94" y="751"/>
                  </a:lnTo>
                  <a:lnTo>
                    <a:pt x="94" y="749"/>
                  </a:lnTo>
                  <a:lnTo>
                    <a:pt x="90" y="737"/>
                  </a:lnTo>
                  <a:lnTo>
                    <a:pt x="90" y="733"/>
                  </a:lnTo>
                  <a:lnTo>
                    <a:pt x="86" y="711"/>
                  </a:lnTo>
                  <a:lnTo>
                    <a:pt x="86" y="693"/>
                  </a:lnTo>
                  <a:lnTo>
                    <a:pt x="83" y="671"/>
                  </a:lnTo>
                  <a:lnTo>
                    <a:pt x="77" y="661"/>
                  </a:lnTo>
                  <a:lnTo>
                    <a:pt x="77" y="652"/>
                  </a:lnTo>
                  <a:lnTo>
                    <a:pt x="74" y="639"/>
                  </a:lnTo>
                  <a:lnTo>
                    <a:pt x="73" y="635"/>
                  </a:lnTo>
                  <a:lnTo>
                    <a:pt x="66" y="628"/>
                  </a:lnTo>
                  <a:lnTo>
                    <a:pt x="61" y="626"/>
                  </a:lnTo>
                  <a:lnTo>
                    <a:pt x="58" y="623"/>
                  </a:lnTo>
                  <a:lnTo>
                    <a:pt x="58" y="615"/>
                  </a:lnTo>
                  <a:lnTo>
                    <a:pt x="58" y="607"/>
                  </a:lnTo>
                  <a:lnTo>
                    <a:pt x="55" y="602"/>
                  </a:lnTo>
                  <a:lnTo>
                    <a:pt x="47" y="598"/>
                  </a:lnTo>
                  <a:lnTo>
                    <a:pt x="47" y="592"/>
                  </a:lnTo>
                  <a:lnTo>
                    <a:pt x="50" y="580"/>
                  </a:lnTo>
                  <a:lnTo>
                    <a:pt x="51" y="579"/>
                  </a:lnTo>
                  <a:lnTo>
                    <a:pt x="58" y="575"/>
                  </a:lnTo>
                  <a:lnTo>
                    <a:pt x="61" y="574"/>
                  </a:lnTo>
                  <a:lnTo>
                    <a:pt x="61" y="570"/>
                  </a:lnTo>
                  <a:lnTo>
                    <a:pt x="57" y="564"/>
                  </a:lnTo>
                  <a:lnTo>
                    <a:pt x="58" y="558"/>
                  </a:lnTo>
                  <a:lnTo>
                    <a:pt x="62" y="553"/>
                  </a:lnTo>
                  <a:lnTo>
                    <a:pt x="61" y="543"/>
                  </a:lnTo>
                  <a:lnTo>
                    <a:pt x="54" y="536"/>
                  </a:lnTo>
                  <a:lnTo>
                    <a:pt x="41" y="526"/>
                  </a:lnTo>
                  <a:lnTo>
                    <a:pt x="36" y="521"/>
                  </a:lnTo>
                  <a:lnTo>
                    <a:pt x="33" y="512"/>
                  </a:lnTo>
                  <a:lnTo>
                    <a:pt x="29" y="480"/>
                  </a:lnTo>
                  <a:lnTo>
                    <a:pt x="29" y="470"/>
                  </a:lnTo>
                  <a:lnTo>
                    <a:pt x="22" y="461"/>
                  </a:lnTo>
                  <a:lnTo>
                    <a:pt x="18" y="457"/>
                  </a:lnTo>
                  <a:lnTo>
                    <a:pt x="7" y="443"/>
                  </a:lnTo>
                  <a:lnTo>
                    <a:pt x="4" y="443"/>
                  </a:lnTo>
                  <a:lnTo>
                    <a:pt x="2" y="439"/>
                  </a:lnTo>
                  <a:lnTo>
                    <a:pt x="0" y="437"/>
                  </a:lnTo>
                  <a:lnTo>
                    <a:pt x="1" y="431"/>
                  </a:lnTo>
                  <a:lnTo>
                    <a:pt x="12" y="412"/>
                  </a:lnTo>
                  <a:lnTo>
                    <a:pt x="23" y="400"/>
                  </a:lnTo>
                  <a:lnTo>
                    <a:pt x="35" y="383"/>
                  </a:lnTo>
                  <a:lnTo>
                    <a:pt x="36" y="373"/>
                  </a:lnTo>
                  <a:lnTo>
                    <a:pt x="35" y="370"/>
                  </a:lnTo>
                  <a:lnTo>
                    <a:pt x="29" y="365"/>
                  </a:lnTo>
                  <a:lnTo>
                    <a:pt x="24" y="362"/>
                  </a:lnTo>
                  <a:lnTo>
                    <a:pt x="20" y="357"/>
                  </a:lnTo>
                  <a:lnTo>
                    <a:pt x="18" y="356"/>
                  </a:lnTo>
                  <a:lnTo>
                    <a:pt x="17" y="350"/>
                  </a:lnTo>
                  <a:lnTo>
                    <a:pt x="15" y="342"/>
                  </a:lnTo>
                  <a:lnTo>
                    <a:pt x="17" y="328"/>
                  </a:lnTo>
                  <a:lnTo>
                    <a:pt x="22" y="319"/>
                  </a:lnTo>
                  <a:lnTo>
                    <a:pt x="27" y="316"/>
                  </a:lnTo>
                  <a:lnTo>
                    <a:pt x="29" y="308"/>
                  </a:lnTo>
                  <a:lnTo>
                    <a:pt x="29" y="303"/>
                  </a:lnTo>
                  <a:lnTo>
                    <a:pt x="27" y="297"/>
                  </a:lnTo>
                  <a:lnTo>
                    <a:pt x="18" y="286"/>
                  </a:lnTo>
                  <a:lnTo>
                    <a:pt x="18" y="283"/>
                  </a:lnTo>
                  <a:lnTo>
                    <a:pt x="22" y="276"/>
                  </a:lnTo>
                  <a:lnTo>
                    <a:pt x="35" y="270"/>
                  </a:lnTo>
                  <a:lnTo>
                    <a:pt x="36" y="268"/>
                  </a:lnTo>
                  <a:lnTo>
                    <a:pt x="36" y="249"/>
                  </a:lnTo>
                  <a:lnTo>
                    <a:pt x="33" y="231"/>
                  </a:lnTo>
                  <a:lnTo>
                    <a:pt x="33" y="220"/>
                  </a:lnTo>
                  <a:lnTo>
                    <a:pt x="35" y="201"/>
                  </a:lnTo>
                  <a:lnTo>
                    <a:pt x="35" y="177"/>
                  </a:lnTo>
                  <a:lnTo>
                    <a:pt x="40" y="166"/>
                  </a:lnTo>
                  <a:lnTo>
                    <a:pt x="47" y="157"/>
                  </a:lnTo>
                  <a:lnTo>
                    <a:pt x="50" y="155"/>
                  </a:lnTo>
                  <a:lnTo>
                    <a:pt x="50" y="152"/>
                  </a:lnTo>
                  <a:lnTo>
                    <a:pt x="35" y="129"/>
                  </a:lnTo>
                  <a:lnTo>
                    <a:pt x="1" y="7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79" name="Freeform 252">
              <a:extLst>
                <a:ext uri="{FF2B5EF4-FFF2-40B4-BE49-F238E27FC236}">
                  <a16:creationId xmlns:a16="http://schemas.microsoft.com/office/drawing/2014/main" id="{B5916513-6773-6E71-437E-0DB7E7BC981F}"/>
                </a:ext>
              </a:extLst>
            </p:cNvPr>
            <p:cNvSpPr>
              <a:spLocks noChangeAspect="1"/>
            </p:cNvSpPr>
            <p:nvPr/>
          </p:nvSpPr>
          <p:spPr bwMode="gray">
            <a:xfrm>
              <a:off x="1874" y="2831"/>
              <a:ext cx="59" cy="63"/>
            </a:xfrm>
            <a:custGeom>
              <a:avLst/>
              <a:gdLst/>
              <a:ahLst/>
              <a:cxnLst>
                <a:cxn ang="0">
                  <a:pos x="2" y="252"/>
                </a:cxn>
                <a:cxn ang="0">
                  <a:pos x="26" y="272"/>
                </a:cxn>
                <a:cxn ang="0">
                  <a:pos x="56" y="283"/>
                </a:cxn>
                <a:cxn ang="0">
                  <a:pos x="91" y="297"/>
                </a:cxn>
                <a:cxn ang="0">
                  <a:pos x="115" y="304"/>
                </a:cxn>
                <a:cxn ang="0">
                  <a:pos x="129" y="310"/>
                </a:cxn>
                <a:cxn ang="0">
                  <a:pos x="162" y="307"/>
                </a:cxn>
                <a:cxn ang="0">
                  <a:pos x="197" y="314"/>
                </a:cxn>
                <a:cxn ang="0">
                  <a:pos x="225" y="303"/>
                </a:cxn>
                <a:cxn ang="0">
                  <a:pos x="246" y="283"/>
                </a:cxn>
                <a:cxn ang="0">
                  <a:pos x="253" y="272"/>
                </a:cxn>
                <a:cxn ang="0">
                  <a:pos x="268" y="253"/>
                </a:cxn>
                <a:cxn ang="0">
                  <a:pos x="276" y="236"/>
                </a:cxn>
                <a:cxn ang="0">
                  <a:pos x="271" y="229"/>
                </a:cxn>
                <a:cxn ang="0">
                  <a:pos x="274" y="199"/>
                </a:cxn>
                <a:cxn ang="0">
                  <a:pos x="281" y="184"/>
                </a:cxn>
                <a:cxn ang="0">
                  <a:pos x="286" y="175"/>
                </a:cxn>
                <a:cxn ang="0">
                  <a:pos x="292" y="172"/>
                </a:cxn>
                <a:cxn ang="0">
                  <a:pos x="267" y="148"/>
                </a:cxn>
                <a:cxn ang="0">
                  <a:pos x="260" y="126"/>
                </a:cxn>
                <a:cxn ang="0">
                  <a:pos x="242" y="113"/>
                </a:cxn>
                <a:cxn ang="0">
                  <a:pos x="228" y="108"/>
                </a:cxn>
                <a:cxn ang="0">
                  <a:pos x="215" y="91"/>
                </a:cxn>
                <a:cxn ang="0">
                  <a:pos x="200" y="86"/>
                </a:cxn>
                <a:cxn ang="0">
                  <a:pos x="185" y="77"/>
                </a:cxn>
                <a:cxn ang="0">
                  <a:pos x="178" y="73"/>
                </a:cxn>
                <a:cxn ang="0">
                  <a:pos x="166" y="55"/>
                </a:cxn>
                <a:cxn ang="0">
                  <a:pos x="160" y="48"/>
                </a:cxn>
                <a:cxn ang="0">
                  <a:pos x="142" y="60"/>
                </a:cxn>
                <a:cxn ang="0">
                  <a:pos x="133" y="50"/>
                </a:cxn>
                <a:cxn ang="0">
                  <a:pos x="119" y="27"/>
                </a:cxn>
                <a:cxn ang="0">
                  <a:pos x="103" y="12"/>
                </a:cxn>
                <a:cxn ang="0">
                  <a:pos x="85" y="0"/>
                </a:cxn>
                <a:cxn ang="0">
                  <a:pos x="75" y="2"/>
                </a:cxn>
                <a:cxn ang="0">
                  <a:pos x="64" y="12"/>
                </a:cxn>
                <a:cxn ang="0">
                  <a:pos x="44" y="16"/>
                </a:cxn>
                <a:cxn ang="0">
                  <a:pos x="33" y="27"/>
                </a:cxn>
                <a:cxn ang="0">
                  <a:pos x="31" y="72"/>
                </a:cxn>
                <a:cxn ang="0">
                  <a:pos x="29" y="97"/>
                </a:cxn>
                <a:cxn ang="0">
                  <a:pos x="20" y="172"/>
                </a:cxn>
                <a:cxn ang="0">
                  <a:pos x="16" y="188"/>
                </a:cxn>
                <a:cxn ang="0">
                  <a:pos x="5" y="210"/>
                </a:cxn>
                <a:cxn ang="0">
                  <a:pos x="0" y="252"/>
                </a:cxn>
              </a:cxnLst>
              <a:rect l="0" t="0" r="r" b="b"/>
              <a:pathLst>
                <a:path w="292" h="314">
                  <a:moveTo>
                    <a:pt x="0" y="252"/>
                  </a:moveTo>
                  <a:lnTo>
                    <a:pt x="2" y="252"/>
                  </a:lnTo>
                  <a:lnTo>
                    <a:pt x="9" y="253"/>
                  </a:lnTo>
                  <a:lnTo>
                    <a:pt x="26" y="272"/>
                  </a:lnTo>
                  <a:lnTo>
                    <a:pt x="29" y="281"/>
                  </a:lnTo>
                  <a:lnTo>
                    <a:pt x="56" y="283"/>
                  </a:lnTo>
                  <a:lnTo>
                    <a:pt x="66" y="283"/>
                  </a:lnTo>
                  <a:lnTo>
                    <a:pt x="91" y="297"/>
                  </a:lnTo>
                  <a:lnTo>
                    <a:pt x="104" y="302"/>
                  </a:lnTo>
                  <a:lnTo>
                    <a:pt x="115" y="304"/>
                  </a:lnTo>
                  <a:lnTo>
                    <a:pt x="123" y="309"/>
                  </a:lnTo>
                  <a:lnTo>
                    <a:pt x="129" y="310"/>
                  </a:lnTo>
                  <a:lnTo>
                    <a:pt x="149" y="307"/>
                  </a:lnTo>
                  <a:lnTo>
                    <a:pt x="162" y="307"/>
                  </a:lnTo>
                  <a:lnTo>
                    <a:pt x="183" y="310"/>
                  </a:lnTo>
                  <a:lnTo>
                    <a:pt x="197" y="314"/>
                  </a:lnTo>
                  <a:lnTo>
                    <a:pt x="212" y="309"/>
                  </a:lnTo>
                  <a:lnTo>
                    <a:pt x="225" y="303"/>
                  </a:lnTo>
                  <a:lnTo>
                    <a:pt x="236" y="295"/>
                  </a:lnTo>
                  <a:lnTo>
                    <a:pt x="246" y="283"/>
                  </a:lnTo>
                  <a:lnTo>
                    <a:pt x="249" y="281"/>
                  </a:lnTo>
                  <a:lnTo>
                    <a:pt x="253" y="272"/>
                  </a:lnTo>
                  <a:lnTo>
                    <a:pt x="260" y="265"/>
                  </a:lnTo>
                  <a:lnTo>
                    <a:pt x="268" y="253"/>
                  </a:lnTo>
                  <a:lnTo>
                    <a:pt x="271" y="240"/>
                  </a:lnTo>
                  <a:lnTo>
                    <a:pt x="276" y="236"/>
                  </a:lnTo>
                  <a:lnTo>
                    <a:pt x="273" y="231"/>
                  </a:lnTo>
                  <a:lnTo>
                    <a:pt x="271" y="229"/>
                  </a:lnTo>
                  <a:lnTo>
                    <a:pt x="274" y="215"/>
                  </a:lnTo>
                  <a:lnTo>
                    <a:pt x="274" y="199"/>
                  </a:lnTo>
                  <a:lnTo>
                    <a:pt x="276" y="191"/>
                  </a:lnTo>
                  <a:lnTo>
                    <a:pt x="281" y="184"/>
                  </a:lnTo>
                  <a:lnTo>
                    <a:pt x="284" y="183"/>
                  </a:lnTo>
                  <a:lnTo>
                    <a:pt x="286" y="175"/>
                  </a:lnTo>
                  <a:lnTo>
                    <a:pt x="291" y="174"/>
                  </a:lnTo>
                  <a:lnTo>
                    <a:pt x="292" y="172"/>
                  </a:lnTo>
                  <a:lnTo>
                    <a:pt x="287" y="163"/>
                  </a:lnTo>
                  <a:lnTo>
                    <a:pt x="267" y="148"/>
                  </a:lnTo>
                  <a:lnTo>
                    <a:pt x="264" y="145"/>
                  </a:lnTo>
                  <a:lnTo>
                    <a:pt x="260" y="126"/>
                  </a:lnTo>
                  <a:lnTo>
                    <a:pt x="257" y="120"/>
                  </a:lnTo>
                  <a:lnTo>
                    <a:pt x="242" y="113"/>
                  </a:lnTo>
                  <a:lnTo>
                    <a:pt x="237" y="112"/>
                  </a:lnTo>
                  <a:lnTo>
                    <a:pt x="228" y="108"/>
                  </a:lnTo>
                  <a:lnTo>
                    <a:pt x="222" y="102"/>
                  </a:lnTo>
                  <a:lnTo>
                    <a:pt x="215" y="91"/>
                  </a:lnTo>
                  <a:lnTo>
                    <a:pt x="212" y="87"/>
                  </a:lnTo>
                  <a:lnTo>
                    <a:pt x="200" y="86"/>
                  </a:lnTo>
                  <a:lnTo>
                    <a:pt x="193" y="77"/>
                  </a:lnTo>
                  <a:lnTo>
                    <a:pt x="185" y="77"/>
                  </a:lnTo>
                  <a:lnTo>
                    <a:pt x="181" y="76"/>
                  </a:lnTo>
                  <a:lnTo>
                    <a:pt x="178" y="73"/>
                  </a:lnTo>
                  <a:lnTo>
                    <a:pt x="171" y="65"/>
                  </a:lnTo>
                  <a:lnTo>
                    <a:pt x="166" y="55"/>
                  </a:lnTo>
                  <a:lnTo>
                    <a:pt x="165" y="51"/>
                  </a:lnTo>
                  <a:lnTo>
                    <a:pt x="160" y="48"/>
                  </a:lnTo>
                  <a:lnTo>
                    <a:pt x="146" y="59"/>
                  </a:lnTo>
                  <a:lnTo>
                    <a:pt x="142" y="60"/>
                  </a:lnTo>
                  <a:lnTo>
                    <a:pt x="134" y="59"/>
                  </a:lnTo>
                  <a:lnTo>
                    <a:pt x="133" y="50"/>
                  </a:lnTo>
                  <a:lnTo>
                    <a:pt x="128" y="35"/>
                  </a:lnTo>
                  <a:lnTo>
                    <a:pt x="119" y="27"/>
                  </a:lnTo>
                  <a:lnTo>
                    <a:pt x="108" y="17"/>
                  </a:lnTo>
                  <a:lnTo>
                    <a:pt x="103" y="12"/>
                  </a:lnTo>
                  <a:lnTo>
                    <a:pt x="91" y="2"/>
                  </a:lnTo>
                  <a:lnTo>
                    <a:pt x="85" y="0"/>
                  </a:lnTo>
                  <a:lnTo>
                    <a:pt x="80" y="0"/>
                  </a:lnTo>
                  <a:lnTo>
                    <a:pt x="75" y="2"/>
                  </a:lnTo>
                  <a:lnTo>
                    <a:pt x="71" y="8"/>
                  </a:lnTo>
                  <a:lnTo>
                    <a:pt x="64" y="12"/>
                  </a:lnTo>
                  <a:lnTo>
                    <a:pt x="45" y="10"/>
                  </a:lnTo>
                  <a:lnTo>
                    <a:pt x="44" y="16"/>
                  </a:lnTo>
                  <a:lnTo>
                    <a:pt x="34" y="24"/>
                  </a:lnTo>
                  <a:lnTo>
                    <a:pt x="33" y="27"/>
                  </a:lnTo>
                  <a:lnTo>
                    <a:pt x="34" y="50"/>
                  </a:lnTo>
                  <a:lnTo>
                    <a:pt x="31" y="72"/>
                  </a:lnTo>
                  <a:lnTo>
                    <a:pt x="31" y="87"/>
                  </a:lnTo>
                  <a:lnTo>
                    <a:pt x="29" y="97"/>
                  </a:lnTo>
                  <a:lnTo>
                    <a:pt x="20" y="121"/>
                  </a:lnTo>
                  <a:lnTo>
                    <a:pt x="20" y="172"/>
                  </a:lnTo>
                  <a:lnTo>
                    <a:pt x="18" y="182"/>
                  </a:lnTo>
                  <a:lnTo>
                    <a:pt x="16" y="188"/>
                  </a:lnTo>
                  <a:lnTo>
                    <a:pt x="9" y="201"/>
                  </a:lnTo>
                  <a:lnTo>
                    <a:pt x="5" y="210"/>
                  </a:lnTo>
                  <a:lnTo>
                    <a:pt x="1" y="236"/>
                  </a:lnTo>
                  <a:lnTo>
                    <a:pt x="0" y="252"/>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80" name="Freeform 253">
              <a:extLst>
                <a:ext uri="{FF2B5EF4-FFF2-40B4-BE49-F238E27FC236}">
                  <a16:creationId xmlns:a16="http://schemas.microsoft.com/office/drawing/2014/main" id="{10D7E138-F28A-8AAF-10A7-CD1247CAC3B7}"/>
                </a:ext>
              </a:extLst>
            </p:cNvPr>
            <p:cNvSpPr>
              <a:spLocks noChangeAspect="1"/>
            </p:cNvSpPr>
            <p:nvPr/>
          </p:nvSpPr>
          <p:spPr bwMode="gray">
            <a:xfrm>
              <a:off x="1844" y="2396"/>
              <a:ext cx="53" cy="77"/>
            </a:xfrm>
            <a:custGeom>
              <a:avLst/>
              <a:gdLst/>
              <a:ahLst/>
              <a:cxnLst>
                <a:cxn ang="0">
                  <a:pos x="89" y="0"/>
                </a:cxn>
                <a:cxn ang="0">
                  <a:pos x="141" y="41"/>
                </a:cxn>
                <a:cxn ang="0">
                  <a:pos x="152" y="83"/>
                </a:cxn>
                <a:cxn ang="0">
                  <a:pos x="172" y="84"/>
                </a:cxn>
                <a:cxn ang="0">
                  <a:pos x="195" y="94"/>
                </a:cxn>
                <a:cxn ang="0">
                  <a:pos x="211" y="112"/>
                </a:cxn>
                <a:cxn ang="0">
                  <a:pos x="232" y="139"/>
                </a:cxn>
                <a:cxn ang="0">
                  <a:pos x="217" y="159"/>
                </a:cxn>
                <a:cxn ang="0">
                  <a:pos x="220" y="165"/>
                </a:cxn>
                <a:cxn ang="0">
                  <a:pos x="212" y="182"/>
                </a:cxn>
                <a:cxn ang="0">
                  <a:pos x="189" y="186"/>
                </a:cxn>
                <a:cxn ang="0">
                  <a:pos x="183" y="193"/>
                </a:cxn>
                <a:cxn ang="0">
                  <a:pos x="174" y="228"/>
                </a:cxn>
                <a:cxn ang="0">
                  <a:pos x="189" y="255"/>
                </a:cxn>
                <a:cxn ang="0">
                  <a:pos x="200" y="268"/>
                </a:cxn>
                <a:cxn ang="0">
                  <a:pos x="217" y="273"/>
                </a:cxn>
                <a:cxn ang="0">
                  <a:pos x="226" y="289"/>
                </a:cxn>
                <a:cxn ang="0">
                  <a:pos x="233" y="311"/>
                </a:cxn>
                <a:cxn ang="0">
                  <a:pos x="263" y="347"/>
                </a:cxn>
                <a:cxn ang="0">
                  <a:pos x="254" y="350"/>
                </a:cxn>
                <a:cxn ang="0">
                  <a:pos x="233" y="348"/>
                </a:cxn>
                <a:cxn ang="0">
                  <a:pos x="213" y="353"/>
                </a:cxn>
                <a:cxn ang="0">
                  <a:pos x="183" y="366"/>
                </a:cxn>
                <a:cxn ang="0">
                  <a:pos x="158" y="374"/>
                </a:cxn>
                <a:cxn ang="0">
                  <a:pos x="134" y="386"/>
                </a:cxn>
                <a:cxn ang="0">
                  <a:pos x="102" y="369"/>
                </a:cxn>
                <a:cxn ang="0">
                  <a:pos x="91" y="357"/>
                </a:cxn>
                <a:cxn ang="0">
                  <a:pos x="89" y="332"/>
                </a:cxn>
                <a:cxn ang="0">
                  <a:pos x="77" y="288"/>
                </a:cxn>
                <a:cxn ang="0">
                  <a:pos x="86" y="257"/>
                </a:cxn>
                <a:cxn ang="0">
                  <a:pos x="95" y="234"/>
                </a:cxn>
                <a:cxn ang="0">
                  <a:pos x="79" y="209"/>
                </a:cxn>
                <a:cxn ang="0">
                  <a:pos x="72" y="193"/>
                </a:cxn>
                <a:cxn ang="0">
                  <a:pos x="67" y="171"/>
                </a:cxn>
                <a:cxn ang="0">
                  <a:pos x="37" y="174"/>
                </a:cxn>
                <a:cxn ang="0">
                  <a:pos x="27" y="163"/>
                </a:cxn>
                <a:cxn ang="0">
                  <a:pos x="0" y="128"/>
                </a:cxn>
                <a:cxn ang="0">
                  <a:pos x="1" y="121"/>
                </a:cxn>
                <a:cxn ang="0">
                  <a:pos x="11" y="91"/>
                </a:cxn>
                <a:cxn ang="0">
                  <a:pos x="40" y="75"/>
                </a:cxn>
                <a:cxn ang="0">
                  <a:pos x="38" y="64"/>
                </a:cxn>
                <a:cxn ang="0">
                  <a:pos x="24" y="52"/>
                </a:cxn>
                <a:cxn ang="0">
                  <a:pos x="29" y="35"/>
                </a:cxn>
                <a:cxn ang="0">
                  <a:pos x="46" y="26"/>
                </a:cxn>
                <a:cxn ang="0">
                  <a:pos x="72" y="13"/>
                </a:cxn>
                <a:cxn ang="0">
                  <a:pos x="81" y="2"/>
                </a:cxn>
              </a:cxnLst>
              <a:rect l="0" t="0" r="r" b="b"/>
              <a:pathLst>
                <a:path w="265" h="386">
                  <a:moveTo>
                    <a:pt x="81" y="2"/>
                  </a:moveTo>
                  <a:lnTo>
                    <a:pt x="87" y="3"/>
                  </a:lnTo>
                  <a:lnTo>
                    <a:pt x="89" y="0"/>
                  </a:lnTo>
                  <a:lnTo>
                    <a:pt x="94" y="0"/>
                  </a:lnTo>
                  <a:lnTo>
                    <a:pt x="108" y="10"/>
                  </a:lnTo>
                  <a:lnTo>
                    <a:pt x="141" y="41"/>
                  </a:lnTo>
                  <a:lnTo>
                    <a:pt x="150" y="53"/>
                  </a:lnTo>
                  <a:lnTo>
                    <a:pt x="151" y="59"/>
                  </a:lnTo>
                  <a:lnTo>
                    <a:pt x="152" y="83"/>
                  </a:lnTo>
                  <a:lnTo>
                    <a:pt x="156" y="84"/>
                  </a:lnTo>
                  <a:lnTo>
                    <a:pt x="162" y="84"/>
                  </a:lnTo>
                  <a:lnTo>
                    <a:pt x="172" y="84"/>
                  </a:lnTo>
                  <a:lnTo>
                    <a:pt x="179" y="85"/>
                  </a:lnTo>
                  <a:lnTo>
                    <a:pt x="183" y="88"/>
                  </a:lnTo>
                  <a:lnTo>
                    <a:pt x="195" y="94"/>
                  </a:lnTo>
                  <a:lnTo>
                    <a:pt x="197" y="96"/>
                  </a:lnTo>
                  <a:lnTo>
                    <a:pt x="202" y="104"/>
                  </a:lnTo>
                  <a:lnTo>
                    <a:pt x="211" y="112"/>
                  </a:lnTo>
                  <a:lnTo>
                    <a:pt x="222" y="120"/>
                  </a:lnTo>
                  <a:lnTo>
                    <a:pt x="228" y="136"/>
                  </a:lnTo>
                  <a:lnTo>
                    <a:pt x="232" y="139"/>
                  </a:lnTo>
                  <a:lnTo>
                    <a:pt x="231" y="142"/>
                  </a:lnTo>
                  <a:lnTo>
                    <a:pt x="224" y="148"/>
                  </a:lnTo>
                  <a:lnTo>
                    <a:pt x="217" y="159"/>
                  </a:lnTo>
                  <a:lnTo>
                    <a:pt x="216" y="163"/>
                  </a:lnTo>
                  <a:lnTo>
                    <a:pt x="218" y="165"/>
                  </a:lnTo>
                  <a:lnTo>
                    <a:pt x="220" y="165"/>
                  </a:lnTo>
                  <a:lnTo>
                    <a:pt x="220" y="172"/>
                  </a:lnTo>
                  <a:lnTo>
                    <a:pt x="213" y="179"/>
                  </a:lnTo>
                  <a:lnTo>
                    <a:pt x="212" y="182"/>
                  </a:lnTo>
                  <a:lnTo>
                    <a:pt x="205" y="183"/>
                  </a:lnTo>
                  <a:lnTo>
                    <a:pt x="196" y="183"/>
                  </a:lnTo>
                  <a:lnTo>
                    <a:pt x="189" y="186"/>
                  </a:lnTo>
                  <a:lnTo>
                    <a:pt x="185" y="188"/>
                  </a:lnTo>
                  <a:lnTo>
                    <a:pt x="184" y="191"/>
                  </a:lnTo>
                  <a:lnTo>
                    <a:pt x="183" y="193"/>
                  </a:lnTo>
                  <a:lnTo>
                    <a:pt x="181" y="208"/>
                  </a:lnTo>
                  <a:lnTo>
                    <a:pt x="178" y="217"/>
                  </a:lnTo>
                  <a:lnTo>
                    <a:pt x="174" y="228"/>
                  </a:lnTo>
                  <a:lnTo>
                    <a:pt x="174" y="234"/>
                  </a:lnTo>
                  <a:lnTo>
                    <a:pt x="180" y="240"/>
                  </a:lnTo>
                  <a:lnTo>
                    <a:pt x="189" y="255"/>
                  </a:lnTo>
                  <a:lnTo>
                    <a:pt x="191" y="256"/>
                  </a:lnTo>
                  <a:lnTo>
                    <a:pt x="200" y="263"/>
                  </a:lnTo>
                  <a:lnTo>
                    <a:pt x="200" y="268"/>
                  </a:lnTo>
                  <a:lnTo>
                    <a:pt x="204" y="272"/>
                  </a:lnTo>
                  <a:lnTo>
                    <a:pt x="205" y="273"/>
                  </a:lnTo>
                  <a:lnTo>
                    <a:pt x="217" y="273"/>
                  </a:lnTo>
                  <a:lnTo>
                    <a:pt x="220" y="276"/>
                  </a:lnTo>
                  <a:lnTo>
                    <a:pt x="221" y="284"/>
                  </a:lnTo>
                  <a:lnTo>
                    <a:pt x="226" y="289"/>
                  </a:lnTo>
                  <a:lnTo>
                    <a:pt x="226" y="299"/>
                  </a:lnTo>
                  <a:lnTo>
                    <a:pt x="232" y="305"/>
                  </a:lnTo>
                  <a:lnTo>
                    <a:pt x="233" y="311"/>
                  </a:lnTo>
                  <a:lnTo>
                    <a:pt x="239" y="321"/>
                  </a:lnTo>
                  <a:lnTo>
                    <a:pt x="253" y="338"/>
                  </a:lnTo>
                  <a:lnTo>
                    <a:pt x="263" y="347"/>
                  </a:lnTo>
                  <a:lnTo>
                    <a:pt x="265" y="347"/>
                  </a:lnTo>
                  <a:lnTo>
                    <a:pt x="265" y="349"/>
                  </a:lnTo>
                  <a:lnTo>
                    <a:pt x="254" y="350"/>
                  </a:lnTo>
                  <a:lnTo>
                    <a:pt x="240" y="352"/>
                  </a:lnTo>
                  <a:lnTo>
                    <a:pt x="234" y="349"/>
                  </a:lnTo>
                  <a:lnTo>
                    <a:pt x="233" y="348"/>
                  </a:lnTo>
                  <a:lnTo>
                    <a:pt x="229" y="347"/>
                  </a:lnTo>
                  <a:lnTo>
                    <a:pt x="224" y="347"/>
                  </a:lnTo>
                  <a:lnTo>
                    <a:pt x="213" y="353"/>
                  </a:lnTo>
                  <a:lnTo>
                    <a:pt x="205" y="363"/>
                  </a:lnTo>
                  <a:lnTo>
                    <a:pt x="191" y="363"/>
                  </a:lnTo>
                  <a:lnTo>
                    <a:pt x="183" y="366"/>
                  </a:lnTo>
                  <a:lnTo>
                    <a:pt x="178" y="371"/>
                  </a:lnTo>
                  <a:lnTo>
                    <a:pt x="167" y="371"/>
                  </a:lnTo>
                  <a:lnTo>
                    <a:pt x="158" y="374"/>
                  </a:lnTo>
                  <a:lnTo>
                    <a:pt x="152" y="384"/>
                  </a:lnTo>
                  <a:lnTo>
                    <a:pt x="147" y="386"/>
                  </a:lnTo>
                  <a:lnTo>
                    <a:pt x="134" y="386"/>
                  </a:lnTo>
                  <a:lnTo>
                    <a:pt x="124" y="384"/>
                  </a:lnTo>
                  <a:lnTo>
                    <a:pt x="108" y="374"/>
                  </a:lnTo>
                  <a:lnTo>
                    <a:pt x="102" y="369"/>
                  </a:lnTo>
                  <a:lnTo>
                    <a:pt x="98" y="363"/>
                  </a:lnTo>
                  <a:lnTo>
                    <a:pt x="95" y="362"/>
                  </a:lnTo>
                  <a:lnTo>
                    <a:pt x="91" y="357"/>
                  </a:lnTo>
                  <a:lnTo>
                    <a:pt x="89" y="354"/>
                  </a:lnTo>
                  <a:lnTo>
                    <a:pt x="91" y="341"/>
                  </a:lnTo>
                  <a:lnTo>
                    <a:pt x="89" y="332"/>
                  </a:lnTo>
                  <a:lnTo>
                    <a:pt x="78" y="322"/>
                  </a:lnTo>
                  <a:lnTo>
                    <a:pt x="77" y="319"/>
                  </a:lnTo>
                  <a:lnTo>
                    <a:pt x="77" y="288"/>
                  </a:lnTo>
                  <a:lnTo>
                    <a:pt x="83" y="274"/>
                  </a:lnTo>
                  <a:lnTo>
                    <a:pt x="86" y="267"/>
                  </a:lnTo>
                  <a:lnTo>
                    <a:pt x="86" y="257"/>
                  </a:lnTo>
                  <a:lnTo>
                    <a:pt x="95" y="244"/>
                  </a:lnTo>
                  <a:lnTo>
                    <a:pt x="97" y="241"/>
                  </a:lnTo>
                  <a:lnTo>
                    <a:pt x="95" y="234"/>
                  </a:lnTo>
                  <a:lnTo>
                    <a:pt x="91" y="228"/>
                  </a:lnTo>
                  <a:lnTo>
                    <a:pt x="91" y="213"/>
                  </a:lnTo>
                  <a:lnTo>
                    <a:pt x="79" y="209"/>
                  </a:lnTo>
                  <a:lnTo>
                    <a:pt x="77" y="208"/>
                  </a:lnTo>
                  <a:lnTo>
                    <a:pt x="68" y="207"/>
                  </a:lnTo>
                  <a:lnTo>
                    <a:pt x="72" y="193"/>
                  </a:lnTo>
                  <a:lnTo>
                    <a:pt x="72" y="186"/>
                  </a:lnTo>
                  <a:lnTo>
                    <a:pt x="72" y="180"/>
                  </a:lnTo>
                  <a:lnTo>
                    <a:pt x="67" y="171"/>
                  </a:lnTo>
                  <a:lnTo>
                    <a:pt x="59" y="171"/>
                  </a:lnTo>
                  <a:lnTo>
                    <a:pt x="46" y="175"/>
                  </a:lnTo>
                  <a:lnTo>
                    <a:pt x="37" y="174"/>
                  </a:lnTo>
                  <a:lnTo>
                    <a:pt x="37" y="171"/>
                  </a:lnTo>
                  <a:lnTo>
                    <a:pt x="33" y="169"/>
                  </a:lnTo>
                  <a:lnTo>
                    <a:pt x="27" y="163"/>
                  </a:lnTo>
                  <a:lnTo>
                    <a:pt x="23" y="155"/>
                  </a:lnTo>
                  <a:lnTo>
                    <a:pt x="12" y="144"/>
                  </a:lnTo>
                  <a:lnTo>
                    <a:pt x="0" y="128"/>
                  </a:lnTo>
                  <a:lnTo>
                    <a:pt x="0" y="126"/>
                  </a:lnTo>
                  <a:lnTo>
                    <a:pt x="0" y="122"/>
                  </a:lnTo>
                  <a:lnTo>
                    <a:pt x="1" y="121"/>
                  </a:lnTo>
                  <a:lnTo>
                    <a:pt x="7" y="112"/>
                  </a:lnTo>
                  <a:lnTo>
                    <a:pt x="11" y="106"/>
                  </a:lnTo>
                  <a:lnTo>
                    <a:pt x="11" y="91"/>
                  </a:lnTo>
                  <a:lnTo>
                    <a:pt x="12" y="89"/>
                  </a:lnTo>
                  <a:lnTo>
                    <a:pt x="29" y="83"/>
                  </a:lnTo>
                  <a:lnTo>
                    <a:pt x="40" y="75"/>
                  </a:lnTo>
                  <a:lnTo>
                    <a:pt x="45" y="69"/>
                  </a:lnTo>
                  <a:lnTo>
                    <a:pt x="40" y="64"/>
                  </a:lnTo>
                  <a:lnTo>
                    <a:pt x="38" y="64"/>
                  </a:lnTo>
                  <a:lnTo>
                    <a:pt x="32" y="66"/>
                  </a:lnTo>
                  <a:lnTo>
                    <a:pt x="27" y="64"/>
                  </a:lnTo>
                  <a:lnTo>
                    <a:pt x="24" y="52"/>
                  </a:lnTo>
                  <a:lnTo>
                    <a:pt x="24" y="43"/>
                  </a:lnTo>
                  <a:lnTo>
                    <a:pt x="27" y="37"/>
                  </a:lnTo>
                  <a:lnTo>
                    <a:pt x="29" y="35"/>
                  </a:lnTo>
                  <a:lnTo>
                    <a:pt x="40" y="32"/>
                  </a:lnTo>
                  <a:lnTo>
                    <a:pt x="43" y="30"/>
                  </a:lnTo>
                  <a:lnTo>
                    <a:pt x="46" y="26"/>
                  </a:lnTo>
                  <a:lnTo>
                    <a:pt x="62" y="19"/>
                  </a:lnTo>
                  <a:lnTo>
                    <a:pt x="66" y="16"/>
                  </a:lnTo>
                  <a:lnTo>
                    <a:pt x="72" y="13"/>
                  </a:lnTo>
                  <a:lnTo>
                    <a:pt x="77" y="13"/>
                  </a:lnTo>
                  <a:lnTo>
                    <a:pt x="81" y="10"/>
                  </a:lnTo>
                  <a:lnTo>
                    <a:pt x="81" y="2"/>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81" name="Freeform 254">
              <a:extLst>
                <a:ext uri="{FF2B5EF4-FFF2-40B4-BE49-F238E27FC236}">
                  <a16:creationId xmlns:a16="http://schemas.microsoft.com/office/drawing/2014/main" id="{B4EED769-9766-5E3F-8613-186A767ECCF4}"/>
                </a:ext>
              </a:extLst>
            </p:cNvPr>
            <p:cNvSpPr>
              <a:spLocks noChangeAspect="1"/>
            </p:cNvSpPr>
            <p:nvPr/>
          </p:nvSpPr>
          <p:spPr bwMode="gray">
            <a:xfrm>
              <a:off x="1919" y="2425"/>
              <a:ext cx="32" cy="40"/>
            </a:xfrm>
            <a:custGeom>
              <a:avLst/>
              <a:gdLst/>
              <a:ahLst/>
              <a:cxnLst>
                <a:cxn ang="0">
                  <a:pos x="0" y="182"/>
                </a:cxn>
                <a:cxn ang="0">
                  <a:pos x="13" y="169"/>
                </a:cxn>
                <a:cxn ang="0">
                  <a:pos x="15" y="166"/>
                </a:cxn>
                <a:cxn ang="0">
                  <a:pos x="17" y="147"/>
                </a:cxn>
                <a:cxn ang="0">
                  <a:pos x="22" y="125"/>
                </a:cxn>
                <a:cxn ang="0">
                  <a:pos x="23" y="110"/>
                </a:cxn>
                <a:cxn ang="0">
                  <a:pos x="18" y="102"/>
                </a:cxn>
                <a:cxn ang="0">
                  <a:pos x="17" y="101"/>
                </a:cxn>
                <a:cxn ang="0">
                  <a:pos x="17" y="99"/>
                </a:cxn>
                <a:cxn ang="0">
                  <a:pos x="8" y="86"/>
                </a:cxn>
                <a:cxn ang="0">
                  <a:pos x="5" y="75"/>
                </a:cxn>
                <a:cxn ang="0">
                  <a:pos x="3" y="56"/>
                </a:cxn>
                <a:cxn ang="0">
                  <a:pos x="3" y="34"/>
                </a:cxn>
                <a:cxn ang="0">
                  <a:pos x="7" y="24"/>
                </a:cxn>
                <a:cxn ang="0">
                  <a:pos x="15" y="18"/>
                </a:cxn>
                <a:cxn ang="0">
                  <a:pos x="19" y="12"/>
                </a:cxn>
                <a:cxn ang="0">
                  <a:pos x="19" y="10"/>
                </a:cxn>
                <a:cxn ang="0">
                  <a:pos x="22" y="7"/>
                </a:cxn>
                <a:cxn ang="0">
                  <a:pos x="28" y="5"/>
                </a:cxn>
                <a:cxn ang="0">
                  <a:pos x="32" y="1"/>
                </a:cxn>
                <a:cxn ang="0">
                  <a:pos x="35" y="0"/>
                </a:cxn>
                <a:cxn ang="0">
                  <a:pos x="49" y="8"/>
                </a:cxn>
                <a:cxn ang="0">
                  <a:pos x="61" y="13"/>
                </a:cxn>
                <a:cxn ang="0">
                  <a:pos x="73" y="19"/>
                </a:cxn>
                <a:cxn ang="0">
                  <a:pos x="85" y="21"/>
                </a:cxn>
                <a:cxn ang="0">
                  <a:pos x="98" y="28"/>
                </a:cxn>
                <a:cxn ang="0">
                  <a:pos x="113" y="39"/>
                </a:cxn>
                <a:cxn ang="0">
                  <a:pos x="116" y="40"/>
                </a:cxn>
                <a:cxn ang="0">
                  <a:pos x="130" y="53"/>
                </a:cxn>
                <a:cxn ang="0">
                  <a:pos x="135" y="59"/>
                </a:cxn>
                <a:cxn ang="0">
                  <a:pos x="146" y="65"/>
                </a:cxn>
                <a:cxn ang="0">
                  <a:pos x="156" y="75"/>
                </a:cxn>
                <a:cxn ang="0">
                  <a:pos x="156" y="86"/>
                </a:cxn>
                <a:cxn ang="0">
                  <a:pos x="157" y="86"/>
                </a:cxn>
                <a:cxn ang="0">
                  <a:pos x="144" y="99"/>
                </a:cxn>
                <a:cxn ang="0">
                  <a:pos x="141" y="107"/>
                </a:cxn>
                <a:cxn ang="0">
                  <a:pos x="128" y="125"/>
                </a:cxn>
                <a:cxn ang="0">
                  <a:pos x="118" y="137"/>
                </a:cxn>
                <a:cxn ang="0">
                  <a:pos x="114" y="144"/>
                </a:cxn>
                <a:cxn ang="0">
                  <a:pos x="105" y="166"/>
                </a:cxn>
                <a:cxn ang="0">
                  <a:pos x="78" y="190"/>
                </a:cxn>
                <a:cxn ang="0">
                  <a:pos x="76" y="193"/>
                </a:cxn>
                <a:cxn ang="0">
                  <a:pos x="71" y="195"/>
                </a:cxn>
                <a:cxn ang="0">
                  <a:pos x="61" y="195"/>
                </a:cxn>
                <a:cxn ang="0">
                  <a:pos x="54" y="191"/>
                </a:cxn>
                <a:cxn ang="0">
                  <a:pos x="48" y="191"/>
                </a:cxn>
                <a:cxn ang="0">
                  <a:pos x="44" y="193"/>
                </a:cxn>
                <a:cxn ang="0">
                  <a:pos x="28" y="200"/>
                </a:cxn>
                <a:cxn ang="0">
                  <a:pos x="22" y="200"/>
                </a:cxn>
                <a:cxn ang="0">
                  <a:pos x="19" y="199"/>
                </a:cxn>
                <a:cxn ang="0">
                  <a:pos x="10" y="193"/>
                </a:cxn>
                <a:cxn ang="0">
                  <a:pos x="0" y="182"/>
                </a:cxn>
              </a:cxnLst>
              <a:rect l="0" t="0" r="r" b="b"/>
              <a:pathLst>
                <a:path w="157" h="200">
                  <a:moveTo>
                    <a:pt x="0" y="182"/>
                  </a:moveTo>
                  <a:lnTo>
                    <a:pt x="13" y="169"/>
                  </a:lnTo>
                  <a:lnTo>
                    <a:pt x="15" y="166"/>
                  </a:lnTo>
                  <a:lnTo>
                    <a:pt x="17" y="147"/>
                  </a:lnTo>
                  <a:lnTo>
                    <a:pt x="22" y="125"/>
                  </a:lnTo>
                  <a:lnTo>
                    <a:pt x="23" y="110"/>
                  </a:lnTo>
                  <a:lnTo>
                    <a:pt x="18" y="102"/>
                  </a:lnTo>
                  <a:lnTo>
                    <a:pt x="17" y="101"/>
                  </a:lnTo>
                  <a:lnTo>
                    <a:pt x="17" y="99"/>
                  </a:lnTo>
                  <a:lnTo>
                    <a:pt x="8" y="86"/>
                  </a:lnTo>
                  <a:lnTo>
                    <a:pt x="5" y="75"/>
                  </a:lnTo>
                  <a:lnTo>
                    <a:pt x="3" y="56"/>
                  </a:lnTo>
                  <a:lnTo>
                    <a:pt x="3" y="34"/>
                  </a:lnTo>
                  <a:lnTo>
                    <a:pt x="7" y="24"/>
                  </a:lnTo>
                  <a:lnTo>
                    <a:pt x="15" y="18"/>
                  </a:lnTo>
                  <a:lnTo>
                    <a:pt x="19" y="12"/>
                  </a:lnTo>
                  <a:lnTo>
                    <a:pt x="19" y="10"/>
                  </a:lnTo>
                  <a:lnTo>
                    <a:pt x="22" y="7"/>
                  </a:lnTo>
                  <a:lnTo>
                    <a:pt x="28" y="5"/>
                  </a:lnTo>
                  <a:lnTo>
                    <a:pt x="32" y="1"/>
                  </a:lnTo>
                  <a:lnTo>
                    <a:pt x="35" y="0"/>
                  </a:lnTo>
                  <a:lnTo>
                    <a:pt x="49" y="8"/>
                  </a:lnTo>
                  <a:lnTo>
                    <a:pt x="61" y="13"/>
                  </a:lnTo>
                  <a:lnTo>
                    <a:pt x="73" y="19"/>
                  </a:lnTo>
                  <a:lnTo>
                    <a:pt x="85" y="21"/>
                  </a:lnTo>
                  <a:lnTo>
                    <a:pt x="98" y="28"/>
                  </a:lnTo>
                  <a:lnTo>
                    <a:pt x="113" y="39"/>
                  </a:lnTo>
                  <a:lnTo>
                    <a:pt x="116" y="40"/>
                  </a:lnTo>
                  <a:lnTo>
                    <a:pt x="130" y="53"/>
                  </a:lnTo>
                  <a:lnTo>
                    <a:pt x="135" y="59"/>
                  </a:lnTo>
                  <a:lnTo>
                    <a:pt x="146" y="65"/>
                  </a:lnTo>
                  <a:lnTo>
                    <a:pt x="156" y="75"/>
                  </a:lnTo>
                  <a:lnTo>
                    <a:pt x="156" y="86"/>
                  </a:lnTo>
                  <a:lnTo>
                    <a:pt x="157" y="86"/>
                  </a:lnTo>
                  <a:lnTo>
                    <a:pt x="144" y="99"/>
                  </a:lnTo>
                  <a:lnTo>
                    <a:pt x="141" y="107"/>
                  </a:lnTo>
                  <a:lnTo>
                    <a:pt x="128" y="125"/>
                  </a:lnTo>
                  <a:lnTo>
                    <a:pt x="118" y="137"/>
                  </a:lnTo>
                  <a:lnTo>
                    <a:pt x="114" y="144"/>
                  </a:lnTo>
                  <a:lnTo>
                    <a:pt x="105" y="166"/>
                  </a:lnTo>
                  <a:lnTo>
                    <a:pt x="78" y="190"/>
                  </a:lnTo>
                  <a:lnTo>
                    <a:pt x="76" y="193"/>
                  </a:lnTo>
                  <a:lnTo>
                    <a:pt x="71" y="195"/>
                  </a:lnTo>
                  <a:lnTo>
                    <a:pt x="61" y="195"/>
                  </a:lnTo>
                  <a:lnTo>
                    <a:pt x="54" y="191"/>
                  </a:lnTo>
                  <a:lnTo>
                    <a:pt x="48" y="191"/>
                  </a:lnTo>
                  <a:lnTo>
                    <a:pt x="44" y="193"/>
                  </a:lnTo>
                  <a:lnTo>
                    <a:pt x="28" y="200"/>
                  </a:lnTo>
                  <a:lnTo>
                    <a:pt x="22" y="200"/>
                  </a:lnTo>
                  <a:lnTo>
                    <a:pt x="19" y="199"/>
                  </a:lnTo>
                  <a:lnTo>
                    <a:pt x="10" y="193"/>
                  </a:lnTo>
                  <a:lnTo>
                    <a:pt x="0" y="182"/>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84" name="Freeform 255">
              <a:extLst>
                <a:ext uri="{FF2B5EF4-FFF2-40B4-BE49-F238E27FC236}">
                  <a16:creationId xmlns:a16="http://schemas.microsoft.com/office/drawing/2014/main" id="{16DF9543-1D0B-09B0-A18A-493A55CFE566}"/>
                </a:ext>
              </a:extLst>
            </p:cNvPr>
            <p:cNvSpPr>
              <a:spLocks noChangeAspect="1"/>
            </p:cNvSpPr>
            <p:nvPr/>
          </p:nvSpPr>
          <p:spPr bwMode="gray">
            <a:xfrm>
              <a:off x="1624" y="2488"/>
              <a:ext cx="137" cy="201"/>
            </a:xfrm>
            <a:custGeom>
              <a:avLst/>
              <a:gdLst/>
              <a:ahLst/>
              <a:cxnLst>
                <a:cxn ang="0">
                  <a:pos x="319" y="13"/>
                </a:cxn>
                <a:cxn ang="0">
                  <a:pos x="335" y="50"/>
                </a:cxn>
                <a:cxn ang="0">
                  <a:pos x="284" y="110"/>
                </a:cxn>
                <a:cxn ang="0">
                  <a:pos x="204" y="156"/>
                </a:cxn>
                <a:cxn ang="0">
                  <a:pos x="170" y="190"/>
                </a:cxn>
                <a:cxn ang="0">
                  <a:pos x="159" y="190"/>
                </a:cxn>
                <a:cxn ang="0">
                  <a:pos x="138" y="253"/>
                </a:cxn>
                <a:cxn ang="0">
                  <a:pos x="97" y="260"/>
                </a:cxn>
                <a:cxn ang="0">
                  <a:pos x="72" y="242"/>
                </a:cxn>
                <a:cxn ang="0">
                  <a:pos x="43" y="242"/>
                </a:cxn>
                <a:cxn ang="0">
                  <a:pos x="52" y="214"/>
                </a:cxn>
                <a:cxn ang="0">
                  <a:pos x="51" y="188"/>
                </a:cxn>
                <a:cxn ang="0">
                  <a:pos x="3" y="231"/>
                </a:cxn>
                <a:cxn ang="0">
                  <a:pos x="9" y="271"/>
                </a:cxn>
                <a:cxn ang="0">
                  <a:pos x="21" y="308"/>
                </a:cxn>
                <a:cxn ang="0">
                  <a:pos x="51" y="350"/>
                </a:cxn>
                <a:cxn ang="0">
                  <a:pos x="89" y="387"/>
                </a:cxn>
                <a:cxn ang="0">
                  <a:pos x="140" y="478"/>
                </a:cxn>
                <a:cxn ang="0">
                  <a:pos x="188" y="578"/>
                </a:cxn>
                <a:cxn ang="0">
                  <a:pos x="212" y="632"/>
                </a:cxn>
                <a:cxn ang="0">
                  <a:pos x="256" y="711"/>
                </a:cxn>
                <a:cxn ang="0">
                  <a:pos x="267" y="764"/>
                </a:cxn>
                <a:cxn ang="0">
                  <a:pos x="298" y="807"/>
                </a:cxn>
                <a:cxn ang="0">
                  <a:pos x="391" y="874"/>
                </a:cxn>
                <a:cxn ang="0">
                  <a:pos x="481" y="922"/>
                </a:cxn>
                <a:cxn ang="0">
                  <a:pos x="532" y="957"/>
                </a:cxn>
                <a:cxn ang="0">
                  <a:pos x="584" y="1001"/>
                </a:cxn>
                <a:cxn ang="0">
                  <a:pos x="620" y="995"/>
                </a:cxn>
                <a:cxn ang="0">
                  <a:pos x="638" y="968"/>
                </a:cxn>
                <a:cxn ang="0">
                  <a:pos x="649" y="935"/>
                </a:cxn>
                <a:cxn ang="0">
                  <a:pos x="665" y="888"/>
                </a:cxn>
                <a:cxn ang="0">
                  <a:pos x="651" y="865"/>
                </a:cxn>
                <a:cxn ang="0">
                  <a:pos x="665" y="826"/>
                </a:cxn>
                <a:cxn ang="0">
                  <a:pos x="671" y="793"/>
                </a:cxn>
                <a:cxn ang="0">
                  <a:pos x="671" y="724"/>
                </a:cxn>
                <a:cxn ang="0">
                  <a:pos x="686" y="675"/>
                </a:cxn>
                <a:cxn ang="0">
                  <a:pos x="612" y="598"/>
                </a:cxn>
                <a:cxn ang="0">
                  <a:pos x="591" y="564"/>
                </a:cxn>
                <a:cxn ang="0">
                  <a:pos x="578" y="514"/>
                </a:cxn>
                <a:cxn ang="0">
                  <a:pos x="502" y="537"/>
                </a:cxn>
                <a:cxn ang="0">
                  <a:pos x="468" y="512"/>
                </a:cxn>
                <a:cxn ang="0">
                  <a:pos x="450" y="480"/>
                </a:cxn>
                <a:cxn ang="0">
                  <a:pos x="422" y="432"/>
                </a:cxn>
                <a:cxn ang="0">
                  <a:pos x="428" y="362"/>
                </a:cxn>
                <a:cxn ang="0">
                  <a:pos x="452" y="318"/>
                </a:cxn>
                <a:cxn ang="0">
                  <a:pos x="510" y="254"/>
                </a:cxn>
                <a:cxn ang="0">
                  <a:pos x="620" y="225"/>
                </a:cxn>
                <a:cxn ang="0">
                  <a:pos x="596" y="205"/>
                </a:cxn>
                <a:cxn ang="0">
                  <a:pos x="593" y="182"/>
                </a:cxn>
                <a:cxn ang="0">
                  <a:pos x="605" y="137"/>
                </a:cxn>
                <a:cxn ang="0">
                  <a:pos x="553" y="126"/>
                </a:cxn>
                <a:cxn ang="0">
                  <a:pos x="516" y="120"/>
                </a:cxn>
                <a:cxn ang="0">
                  <a:pos x="499" y="132"/>
                </a:cxn>
                <a:cxn ang="0">
                  <a:pos x="461" y="130"/>
                </a:cxn>
                <a:cxn ang="0">
                  <a:pos x="438" y="96"/>
                </a:cxn>
                <a:cxn ang="0">
                  <a:pos x="419" y="69"/>
                </a:cxn>
                <a:cxn ang="0">
                  <a:pos x="394" y="55"/>
                </a:cxn>
                <a:cxn ang="0">
                  <a:pos x="366" y="21"/>
                </a:cxn>
                <a:cxn ang="0">
                  <a:pos x="332" y="0"/>
                </a:cxn>
              </a:cxnLst>
              <a:rect l="0" t="0" r="r" b="b"/>
              <a:pathLst>
                <a:path w="686" h="1005">
                  <a:moveTo>
                    <a:pt x="328" y="0"/>
                  </a:moveTo>
                  <a:lnTo>
                    <a:pt x="326" y="2"/>
                  </a:lnTo>
                  <a:lnTo>
                    <a:pt x="315" y="2"/>
                  </a:lnTo>
                  <a:lnTo>
                    <a:pt x="314" y="11"/>
                  </a:lnTo>
                  <a:lnTo>
                    <a:pt x="319" y="13"/>
                  </a:lnTo>
                  <a:lnTo>
                    <a:pt x="321" y="16"/>
                  </a:lnTo>
                  <a:lnTo>
                    <a:pt x="326" y="27"/>
                  </a:lnTo>
                  <a:lnTo>
                    <a:pt x="327" y="32"/>
                  </a:lnTo>
                  <a:lnTo>
                    <a:pt x="335" y="49"/>
                  </a:lnTo>
                  <a:lnTo>
                    <a:pt x="335" y="50"/>
                  </a:lnTo>
                  <a:lnTo>
                    <a:pt x="326" y="50"/>
                  </a:lnTo>
                  <a:lnTo>
                    <a:pt x="319" y="65"/>
                  </a:lnTo>
                  <a:lnTo>
                    <a:pt x="305" y="89"/>
                  </a:lnTo>
                  <a:lnTo>
                    <a:pt x="292" y="104"/>
                  </a:lnTo>
                  <a:lnTo>
                    <a:pt x="284" y="110"/>
                  </a:lnTo>
                  <a:lnTo>
                    <a:pt x="274" y="119"/>
                  </a:lnTo>
                  <a:lnTo>
                    <a:pt x="265" y="131"/>
                  </a:lnTo>
                  <a:lnTo>
                    <a:pt x="256" y="137"/>
                  </a:lnTo>
                  <a:lnTo>
                    <a:pt x="240" y="145"/>
                  </a:lnTo>
                  <a:lnTo>
                    <a:pt x="204" y="156"/>
                  </a:lnTo>
                  <a:lnTo>
                    <a:pt x="186" y="163"/>
                  </a:lnTo>
                  <a:lnTo>
                    <a:pt x="179" y="168"/>
                  </a:lnTo>
                  <a:lnTo>
                    <a:pt x="176" y="171"/>
                  </a:lnTo>
                  <a:lnTo>
                    <a:pt x="171" y="180"/>
                  </a:lnTo>
                  <a:lnTo>
                    <a:pt x="170" y="190"/>
                  </a:lnTo>
                  <a:lnTo>
                    <a:pt x="166" y="193"/>
                  </a:lnTo>
                  <a:lnTo>
                    <a:pt x="164" y="193"/>
                  </a:lnTo>
                  <a:lnTo>
                    <a:pt x="160" y="189"/>
                  </a:lnTo>
                  <a:lnTo>
                    <a:pt x="159" y="189"/>
                  </a:lnTo>
                  <a:lnTo>
                    <a:pt x="159" y="190"/>
                  </a:lnTo>
                  <a:lnTo>
                    <a:pt x="144" y="210"/>
                  </a:lnTo>
                  <a:lnTo>
                    <a:pt x="142" y="223"/>
                  </a:lnTo>
                  <a:lnTo>
                    <a:pt x="142" y="244"/>
                  </a:lnTo>
                  <a:lnTo>
                    <a:pt x="139" y="252"/>
                  </a:lnTo>
                  <a:lnTo>
                    <a:pt x="138" y="253"/>
                  </a:lnTo>
                  <a:lnTo>
                    <a:pt x="128" y="257"/>
                  </a:lnTo>
                  <a:lnTo>
                    <a:pt x="121" y="264"/>
                  </a:lnTo>
                  <a:lnTo>
                    <a:pt x="110" y="269"/>
                  </a:lnTo>
                  <a:lnTo>
                    <a:pt x="102" y="268"/>
                  </a:lnTo>
                  <a:lnTo>
                    <a:pt x="97" y="260"/>
                  </a:lnTo>
                  <a:lnTo>
                    <a:pt x="95" y="254"/>
                  </a:lnTo>
                  <a:lnTo>
                    <a:pt x="90" y="245"/>
                  </a:lnTo>
                  <a:lnTo>
                    <a:pt x="84" y="245"/>
                  </a:lnTo>
                  <a:lnTo>
                    <a:pt x="74" y="245"/>
                  </a:lnTo>
                  <a:lnTo>
                    <a:pt x="72" y="242"/>
                  </a:lnTo>
                  <a:lnTo>
                    <a:pt x="67" y="238"/>
                  </a:lnTo>
                  <a:lnTo>
                    <a:pt x="58" y="238"/>
                  </a:lnTo>
                  <a:lnTo>
                    <a:pt x="50" y="243"/>
                  </a:lnTo>
                  <a:lnTo>
                    <a:pt x="45" y="244"/>
                  </a:lnTo>
                  <a:lnTo>
                    <a:pt x="43" y="242"/>
                  </a:lnTo>
                  <a:lnTo>
                    <a:pt x="41" y="228"/>
                  </a:lnTo>
                  <a:lnTo>
                    <a:pt x="39" y="223"/>
                  </a:lnTo>
                  <a:lnTo>
                    <a:pt x="39" y="221"/>
                  </a:lnTo>
                  <a:lnTo>
                    <a:pt x="42" y="216"/>
                  </a:lnTo>
                  <a:lnTo>
                    <a:pt x="52" y="214"/>
                  </a:lnTo>
                  <a:lnTo>
                    <a:pt x="57" y="209"/>
                  </a:lnTo>
                  <a:lnTo>
                    <a:pt x="56" y="200"/>
                  </a:lnTo>
                  <a:lnTo>
                    <a:pt x="54" y="198"/>
                  </a:lnTo>
                  <a:lnTo>
                    <a:pt x="52" y="188"/>
                  </a:lnTo>
                  <a:lnTo>
                    <a:pt x="51" y="188"/>
                  </a:lnTo>
                  <a:lnTo>
                    <a:pt x="51" y="185"/>
                  </a:lnTo>
                  <a:lnTo>
                    <a:pt x="43" y="193"/>
                  </a:lnTo>
                  <a:lnTo>
                    <a:pt x="32" y="200"/>
                  </a:lnTo>
                  <a:lnTo>
                    <a:pt x="18" y="216"/>
                  </a:lnTo>
                  <a:lnTo>
                    <a:pt x="3" y="231"/>
                  </a:lnTo>
                  <a:lnTo>
                    <a:pt x="2" y="236"/>
                  </a:lnTo>
                  <a:lnTo>
                    <a:pt x="0" y="245"/>
                  </a:lnTo>
                  <a:lnTo>
                    <a:pt x="3" y="260"/>
                  </a:lnTo>
                  <a:lnTo>
                    <a:pt x="4" y="263"/>
                  </a:lnTo>
                  <a:lnTo>
                    <a:pt x="9" y="271"/>
                  </a:lnTo>
                  <a:lnTo>
                    <a:pt x="10" y="284"/>
                  </a:lnTo>
                  <a:lnTo>
                    <a:pt x="19" y="292"/>
                  </a:lnTo>
                  <a:lnTo>
                    <a:pt x="24" y="298"/>
                  </a:lnTo>
                  <a:lnTo>
                    <a:pt x="24" y="302"/>
                  </a:lnTo>
                  <a:lnTo>
                    <a:pt x="21" y="308"/>
                  </a:lnTo>
                  <a:lnTo>
                    <a:pt x="11" y="318"/>
                  </a:lnTo>
                  <a:lnTo>
                    <a:pt x="14" y="323"/>
                  </a:lnTo>
                  <a:lnTo>
                    <a:pt x="29" y="333"/>
                  </a:lnTo>
                  <a:lnTo>
                    <a:pt x="37" y="340"/>
                  </a:lnTo>
                  <a:lnTo>
                    <a:pt x="51" y="350"/>
                  </a:lnTo>
                  <a:lnTo>
                    <a:pt x="58" y="355"/>
                  </a:lnTo>
                  <a:lnTo>
                    <a:pt x="73" y="367"/>
                  </a:lnTo>
                  <a:lnTo>
                    <a:pt x="80" y="379"/>
                  </a:lnTo>
                  <a:lnTo>
                    <a:pt x="83" y="379"/>
                  </a:lnTo>
                  <a:lnTo>
                    <a:pt x="89" y="387"/>
                  </a:lnTo>
                  <a:lnTo>
                    <a:pt x="97" y="413"/>
                  </a:lnTo>
                  <a:lnTo>
                    <a:pt x="102" y="422"/>
                  </a:lnTo>
                  <a:lnTo>
                    <a:pt x="133" y="452"/>
                  </a:lnTo>
                  <a:lnTo>
                    <a:pt x="139" y="467"/>
                  </a:lnTo>
                  <a:lnTo>
                    <a:pt x="140" y="478"/>
                  </a:lnTo>
                  <a:lnTo>
                    <a:pt x="143" y="484"/>
                  </a:lnTo>
                  <a:lnTo>
                    <a:pt x="155" y="507"/>
                  </a:lnTo>
                  <a:lnTo>
                    <a:pt x="161" y="522"/>
                  </a:lnTo>
                  <a:lnTo>
                    <a:pt x="170" y="549"/>
                  </a:lnTo>
                  <a:lnTo>
                    <a:pt x="188" y="578"/>
                  </a:lnTo>
                  <a:lnTo>
                    <a:pt x="191" y="584"/>
                  </a:lnTo>
                  <a:lnTo>
                    <a:pt x="193" y="608"/>
                  </a:lnTo>
                  <a:lnTo>
                    <a:pt x="199" y="624"/>
                  </a:lnTo>
                  <a:lnTo>
                    <a:pt x="204" y="629"/>
                  </a:lnTo>
                  <a:lnTo>
                    <a:pt x="212" y="632"/>
                  </a:lnTo>
                  <a:lnTo>
                    <a:pt x="217" y="639"/>
                  </a:lnTo>
                  <a:lnTo>
                    <a:pt x="225" y="659"/>
                  </a:lnTo>
                  <a:lnTo>
                    <a:pt x="239" y="678"/>
                  </a:lnTo>
                  <a:lnTo>
                    <a:pt x="249" y="693"/>
                  </a:lnTo>
                  <a:lnTo>
                    <a:pt x="256" y="711"/>
                  </a:lnTo>
                  <a:lnTo>
                    <a:pt x="269" y="726"/>
                  </a:lnTo>
                  <a:lnTo>
                    <a:pt x="274" y="742"/>
                  </a:lnTo>
                  <a:lnTo>
                    <a:pt x="277" y="754"/>
                  </a:lnTo>
                  <a:lnTo>
                    <a:pt x="271" y="758"/>
                  </a:lnTo>
                  <a:lnTo>
                    <a:pt x="267" y="764"/>
                  </a:lnTo>
                  <a:lnTo>
                    <a:pt x="269" y="776"/>
                  </a:lnTo>
                  <a:lnTo>
                    <a:pt x="272" y="780"/>
                  </a:lnTo>
                  <a:lnTo>
                    <a:pt x="283" y="791"/>
                  </a:lnTo>
                  <a:lnTo>
                    <a:pt x="290" y="802"/>
                  </a:lnTo>
                  <a:lnTo>
                    <a:pt x="298" y="807"/>
                  </a:lnTo>
                  <a:lnTo>
                    <a:pt x="317" y="828"/>
                  </a:lnTo>
                  <a:lnTo>
                    <a:pt x="327" y="834"/>
                  </a:lnTo>
                  <a:lnTo>
                    <a:pt x="335" y="842"/>
                  </a:lnTo>
                  <a:lnTo>
                    <a:pt x="359" y="858"/>
                  </a:lnTo>
                  <a:lnTo>
                    <a:pt x="391" y="874"/>
                  </a:lnTo>
                  <a:lnTo>
                    <a:pt x="411" y="890"/>
                  </a:lnTo>
                  <a:lnTo>
                    <a:pt x="414" y="892"/>
                  </a:lnTo>
                  <a:lnTo>
                    <a:pt x="455" y="908"/>
                  </a:lnTo>
                  <a:lnTo>
                    <a:pt x="478" y="921"/>
                  </a:lnTo>
                  <a:lnTo>
                    <a:pt x="481" y="922"/>
                  </a:lnTo>
                  <a:lnTo>
                    <a:pt x="486" y="922"/>
                  </a:lnTo>
                  <a:lnTo>
                    <a:pt x="491" y="923"/>
                  </a:lnTo>
                  <a:lnTo>
                    <a:pt x="513" y="941"/>
                  </a:lnTo>
                  <a:lnTo>
                    <a:pt x="525" y="948"/>
                  </a:lnTo>
                  <a:lnTo>
                    <a:pt x="532" y="957"/>
                  </a:lnTo>
                  <a:lnTo>
                    <a:pt x="541" y="964"/>
                  </a:lnTo>
                  <a:lnTo>
                    <a:pt x="551" y="974"/>
                  </a:lnTo>
                  <a:lnTo>
                    <a:pt x="562" y="989"/>
                  </a:lnTo>
                  <a:lnTo>
                    <a:pt x="574" y="995"/>
                  </a:lnTo>
                  <a:lnTo>
                    <a:pt x="584" y="1001"/>
                  </a:lnTo>
                  <a:lnTo>
                    <a:pt x="585" y="1001"/>
                  </a:lnTo>
                  <a:lnTo>
                    <a:pt x="589" y="1005"/>
                  </a:lnTo>
                  <a:lnTo>
                    <a:pt x="599" y="996"/>
                  </a:lnTo>
                  <a:lnTo>
                    <a:pt x="601" y="996"/>
                  </a:lnTo>
                  <a:lnTo>
                    <a:pt x="620" y="995"/>
                  </a:lnTo>
                  <a:lnTo>
                    <a:pt x="626" y="992"/>
                  </a:lnTo>
                  <a:lnTo>
                    <a:pt x="627" y="991"/>
                  </a:lnTo>
                  <a:lnTo>
                    <a:pt x="628" y="982"/>
                  </a:lnTo>
                  <a:lnTo>
                    <a:pt x="634" y="973"/>
                  </a:lnTo>
                  <a:lnTo>
                    <a:pt x="638" y="968"/>
                  </a:lnTo>
                  <a:lnTo>
                    <a:pt x="642" y="966"/>
                  </a:lnTo>
                  <a:lnTo>
                    <a:pt x="638" y="960"/>
                  </a:lnTo>
                  <a:lnTo>
                    <a:pt x="636" y="960"/>
                  </a:lnTo>
                  <a:lnTo>
                    <a:pt x="637" y="954"/>
                  </a:lnTo>
                  <a:lnTo>
                    <a:pt x="649" y="935"/>
                  </a:lnTo>
                  <a:lnTo>
                    <a:pt x="659" y="923"/>
                  </a:lnTo>
                  <a:lnTo>
                    <a:pt x="671" y="906"/>
                  </a:lnTo>
                  <a:lnTo>
                    <a:pt x="672" y="896"/>
                  </a:lnTo>
                  <a:lnTo>
                    <a:pt x="671" y="893"/>
                  </a:lnTo>
                  <a:lnTo>
                    <a:pt x="665" y="888"/>
                  </a:lnTo>
                  <a:lnTo>
                    <a:pt x="660" y="885"/>
                  </a:lnTo>
                  <a:lnTo>
                    <a:pt x="656" y="880"/>
                  </a:lnTo>
                  <a:lnTo>
                    <a:pt x="654" y="879"/>
                  </a:lnTo>
                  <a:lnTo>
                    <a:pt x="653" y="873"/>
                  </a:lnTo>
                  <a:lnTo>
                    <a:pt x="651" y="865"/>
                  </a:lnTo>
                  <a:lnTo>
                    <a:pt x="653" y="851"/>
                  </a:lnTo>
                  <a:lnTo>
                    <a:pt x="658" y="842"/>
                  </a:lnTo>
                  <a:lnTo>
                    <a:pt x="663" y="839"/>
                  </a:lnTo>
                  <a:lnTo>
                    <a:pt x="665" y="831"/>
                  </a:lnTo>
                  <a:lnTo>
                    <a:pt x="665" y="826"/>
                  </a:lnTo>
                  <a:lnTo>
                    <a:pt x="664" y="820"/>
                  </a:lnTo>
                  <a:lnTo>
                    <a:pt x="654" y="809"/>
                  </a:lnTo>
                  <a:lnTo>
                    <a:pt x="654" y="806"/>
                  </a:lnTo>
                  <a:lnTo>
                    <a:pt x="658" y="799"/>
                  </a:lnTo>
                  <a:lnTo>
                    <a:pt x="671" y="793"/>
                  </a:lnTo>
                  <a:lnTo>
                    <a:pt x="672" y="791"/>
                  </a:lnTo>
                  <a:lnTo>
                    <a:pt x="672" y="772"/>
                  </a:lnTo>
                  <a:lnTo>
                    <a:pt x="669" y="754"/>
                  </a:lnTo>
                  <a:lnTo>
                    <a:pt x="669" y="743"/>
                  </a:lnTo>
                  <a:lnTo>
                    <a:pt x="671" y="724"/>
                  </a:lnTo>
                  <a:lnTo>
                    <a:pt x="671" y="700"/>
                  </a:lnTo>
                  <a:lnTo>
                    <a:pt x="676" y="689"/>
                  </a:lnTo>
                  <a:lnTo>
                    <a:pt x="683" y="680"/>
                  </a:lnTo>
                  <a:lnTo>
                    <a:pt x="686" y="678"/>
                  </a:lnTo>
                  <a:lnTo>
                    <a:pt x="686" y="675"/>
                  </a:lnTo>
                  <a:lnTo>
                    <a:pt x="671" y="652"/>
                  </a:lnTo>
                  <a:lnTo>
                    <a:pt x="637" y="593"/>
                  </a:lnTo>
                  <a:lnTo>
                    <a:pt x="620" y="594"/>
                  </a:lnTo>
                  <a:lnTo>
                    <a:pt x="612" y="598"/>
                  </a:lnTo>
                  <a:lnTo>
                    <a:pt x="612" y="598"/>
                  </a:lnTo>
                  <a:lnTo>
                    <a:pt x="605" y="600"/>
                  </a:lnTo>
                  <a:lnTo>
                    <a:pt x="600" y="600"/>
                  </a:lnTo>
                  <a:lnTo>
                    <a:pt x="594" y="597"/>
                  </a:lnTo>
                  <a:lnTo>
                    <a:pt x="591" y="593"/>
                  </a:lnTo>
                  <a:lnTo>
                    <a:pt x="591" y="564"/>
                  </a:lnTo>
                  <a:lnTo>
                    <a:pt x="591" y="560"/>
                  </a:lnTo>
                  <a:lnTo>
                    <a:pt x="591" y="506"/>
                  </a:lnTo>
                  <a:lnTo>
                    <a:pt x="591" y="503"/>
                  </a:lnTo>
                  <a:lnTo>
                    <a:pt x="588" y="505"/>
                  </a:lnTo>
                  <a:lnTo>
                    <a:pt x="578" y="514"/>
                  </a:lnTo>
                  <a:lnTo>
                    <a:pt x="556" y="530"/>
                  </a:lnTo>
                  <a:lnTo>
                    <a:pt x="538" y="540"/>
                  </a:lnTo>
                  <a:lnTo>
                    <a:pt x="530" y="541"/>
                  </a:lnTo>
                  <a:lnTo>
                    <a:pt x="515" y="540"/>
                  </a:lnTo>
                  <a:lnTo>
                    <a:pt x="502" y="537"/>
                  </a:lnTo>
                  <a:lnTo>
                    <a:pt x="499" y="533"/>
                  </a:lnTo>
                  <a:lnTo>
                    <a:pt x="497" y="522"/>
                  </a:lnTo>
                  <a:lnTo>
                    <a:pt x="493" y="517"/>
                  </a:lnTo>
                  <a:lnTo>
                    <a:pt x="488" y="513"/>
                  </a:lnTo>
                  <a:lnTo>
                    <a:pt x="468" y="512"/>
                  </a:lnTo>
                  <a:lnTo>
                    <a:pt x="456" y="508"/>
                  </a:lnTo>
                  <a:lnTo>
                    <a:pt x="455" y="505"/>
                  </a:lnTo>
                  <a:lnTo>
                    <a:pt x="461" y="495"/>
                  </a:lnTo>
                  <a:lnTo>
                    <a:pt x="460" y="486"/>
                  </a:lnTo>
                  <a:lnTo>
                    <a:pt x="450" y="480"/>
                  </a:lnTo>
                  <a:lnTo>
                    <a:pt x="438" y="467"/>
                  </a:lnTo>
                  <a:lnTo>
                    <a:pt x="434" y="459"/>
                  </a:lnTo>
                  <a:lnTo>
                    <a:pt x="425" y="448"/>
                  </a:lnTo>
                  <a:lnTo>
                    <a:pt x="424" y="444"/>
                  </a:lnTo>
                  <a:lnTo>
                    <a:pt x="422" y="432"/>
                  </a:lnTo>
                  <a:lnTo>
                    <a:pt x="411" y="409"/>
                  </a:lnTo>
                  <a:lnTo>
                    <a:pt x="411" y="405"/>
                  </a:lnTo>
                  <a:lnTo>
                    <a:pt x="412" y="401"/>
                  </a:lnTo>
                  <a:lnTo>
                    <a:pt x="424" y="379"/>
                  </a:lnTo>
                  <a:lnTo>
                    <a:pt x="428" y="362"/>
                  </a:lnTo>
                  <a:lnTo>
                    <a:pt x="432" y="357"/>
                  </a:lnTo>
                  <a:lnTo>
                    <a:pt x="441" y="355"/>
                  </a:lnTo>
                  <a:lnTo>
                    <a:pt x="450" y="354"/>
                  </a:lnTo>
                  <a:lnTo>
                    <a:pt x="450" y="324"/>
                  </a:lnTo>
                  <a:lnTo>
                    <a:pt x="452" y="318"/>
                  </a:lnTo>
                  <a:lnTo>
                    <a:pt x="461" y="302"/>
                  </a:lnTo>
                  <a:lnTo>
                    <a:pt x="470" y="290"/>
                  </a:lnTo>
                  <a:lnTo>
                    <a:pt x="483" y="274"/>
                  </a:lnTo>
                  <a:lnTo>
                    <a:pt x="494" y="265"/>
                  </a:lnTo>
                  <a:lnTo>
                    <a:pt x="510" y="254"/>
                  </a:lnTo>
                  <a:lnTo>
                    <a:pt x="529" y="247"/>
                  </a:lnTo>
                  <a:lnTo>
                    <a:pt x="580" y="232"/>
                  </a:lnTo>
                  <a:lnTo>
                    <a:pt x="593" y="227"/>
                  </a:lnTo>
                  <a:lnTo>
                    <a:pt x="613" y="228"/>
                  </a:lnTo>
                  <a:lnTo>
                    <a:pt x="620" y="225"/>
                  </a:lnTo>
                  <a:lnTo>
                    <a:pt x="621" y="222"/>
                  </a:lnTo>
                  <a:lnTo>
                    <a:pt x="613" y="221"/>
                  </a:lnTo>
                  <a:lnTo>
                    <a:pt x="605" y="210"/>
                  </a:lnTo>
                  <a:lnTo>
                    <a:pt x="600" y="206"/>
                  </a:lnTo>
                  <a:lnTo>
                    <a:pt x="596" y="205"/>
                  </a:lnTo>
                  <a:lnTo>
                    <a:pt x="591" y="206"/>
                  </a:lnTo>
                  <a:lnTo>
                    <a:pt x="586" y="205"/>
                  </a:lnTo>
                  <a:lnTo>
                    <a:pt x="585" y="202"/>
                  </a:lnTo>
                  <a:lnTo>
                    <a:pt x="585" y="193"/>
                  </a:lnTo>
                  <a:lnTo>
                    <a:pt x="593" y="182"/>
                  </a:lnTo>
                  <a:lnTo>
                    <a:pt x="605" y="169"/>
                  </a:lnTo>
                  <a:lnTo>
                    <a:pt x="611" y="162"/>
                  </a:lnTo>
                  <a:lnTo>
                    <a:pt x="615" y="155"/>
                  </a:lnTo>
                  <a:lnTo>
                    <a:pt x="615" y="150"/>
                  </a:lnTo>
                  <a:lnTo>
                    <a:pt x="605" y="137"/>
                  </a:lnTo>
                  <a:lnTo>
                    <a:pt x="588" y="128"/>
                  </a:lnTo>
                  <a:lnTo>
                    <a:pt x="572" y="121"/>
                  </a:lnTo>
                  <a:lnTo>
                    <a:pt x="564" y="120"/>
                  </a:lnTo>
                  <a:lnTo>
                    <a:pt x="562" y="120"/>
                  </a:lnTo>
                  <a:lnTo>
                    <a:pt x="553" y="126"/>
                  </a:lnTo>
                  <a:lnTo>
                    <a:pt x="545" y="128"/>
                  </a:lnTo>
                  <a:lnTo>
                    <a:pt x="537" y="126"/>
                  </a:lnTo>
                  <a:lnTo>
                    <a:pt x="532" y="121"/>
                  </a:lnTo>
                  <a:lnTo>
                    <a:pt x="525" y="120"/>
                  </a:lnTo>
                  <a:lnTo>
                    <a:pt x="516" y="120"/>
                  </a:lnTo>
                  <a:lnTo>
                    <a:pt x="513" y="121"/>
                  </a:lnTo>
                  <a:lnTo>
                    <a:pt x="509" y="125"/>
                  </a:lnTo>
                  <a:lnTo>
                    <a:pt x="505" y="126"/>
                  </a:lnTo>
                  <a:lnTo>
                    <a:pt x="503" y="130"/>
                  </a:lnTo>
                  <a:lnTo>
                    <a:pt x="499" y="132"/>
                  </a:lnTo>
                  <a:lnTo>
                    <a:pt x="492" y="134"/>
                  </a:lnTo>
                  <a:lnTo>
                    <a:pt x="488" y="134"/>
                  </a:lnTo>
                  <a:lnTo>
                    <a:pt x="480" y="130"/>
                  </a:lnTo>
                  <a:lnTo>
                    <a:pt x="466" y="129"/>
                  </a:lnTo>
                  <a:lnTo>
                    <a:pt x="461" y="130"/>
                  </a:lnTo>
                  <a:lnTo>
                    <a:pt x="451" y="129"/>
                  </a:lnTo>
                  <a:lnTo>
                    <a:pt x="446" y="124"/>
                  </a:lnTo>
                  <a:lnTo>
                    <a:pt x="443" y="119"/>
                  </a:lnTo>
                  <a:lnTo>
                    <a:pt x="443" y="97"/>
                  </a:lnTo>
                  <a:lnTo>
                    <a:pt x="438" y="96"/>
                  </a:lnTo>
                  <a:lnTo>
                    <a:pt x="429" y="96"/>
                  </a:lnTo>
                  <a:lnTo>
                    <a:pt x="425" y="93"/>
                  </a:lnTo>
                  <a:lnTo>
                    <a:pt x="424" y="89"/>
                  </a:lnTo>
                  <a:lnTo>
                    <a:pt x="421" y="81"/>
                  </a:lnTo>
                  <a:lnTo>
                    <a:pt x="419" y="69"/>
                  </a:lnTo>
                  <a:lnTo>
                    <a:pt x="416" y="62"/>
                  </a:lnTo>
                  <a:lnTo>
                    <a:pt x="411" y="59"/>
                  </a:lnTo>
                  <a:lnTo>
                    <a:pt x="405" y="56"/>
                  </a:lnTo>
                  <a:lnTo>
                    <a:pt x="400" y="56"/>
                  </a:lnTo>
                  <a:lnTo>
                    <a:pt x="394" y="55"/>
                  </a:lnTo>
                  <a:lnTo>
                    <a:pt x="391" y="50"/>
                  </a:lnTo>
                  <a:lnTo>
                    <a:pt x="385" y="46"/>
                  </a:lnTo>
                  <a:lnTo>
                    <a:pt x="380" y="38"/>
                  </a:lnTo>
                  <a:lnTo>
                    <a:pt x="375" y="24"/>
                  </a:lnTo>
                  <a:lnTo>
                    <a:pt x="366" y="21"/>
                  </a:lnTo>
                  <a:lnTo>
                    <a:pt x="362" y="17"/>
                  </a:lnTo>
                  <a:lnTo>
                    <a:pt x="357" y="8"/>
                  </a:lnTo>
                  <a:lnTo>
                    <a:pt x="352" y="6"/>
                  </a:lnTo>
                  <a:lnTo>
                    <a:pt x="342" y="3"/>
                  </a:lnTo>
                  <a:lnTo>
                    <a:pt x="332" y="0"/>
                  </a:lnTo>
                  <a:lnTo>
                    <a:pt x="328" y="0"/>
                  </a:lnTo>
                  <a:close/>
                </a:path>
              </a:pathLst>
            </a:custGeom>
            <a:solidFill>
              <a:schemeClr val="tx1"/>
            </a:solid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91" name="Freeform 256">
              <a:extLst>
                <a:ext uri="{FF2B5EF4-FFF2-40B4-BE49-F238E27FC236}">
                  <a16:creationId xmlns:a16="http://schemas.microsoft.com/office/drawing/2014/main" id="{FA262DE7-9AB1-3976-A8C5-0A3882947A22}"/>
                </a:ext>
              </a:extLst>
            </p:cNvPr>
            <p:cNvSpPr>
              <a:spLocks noChangeAspect="1"/>
            </p:cNvSpPr>
            <p:nvPr/>
          </p:nvSpPr>
          <p:spPr bwMode="gray">
            <a:xfrm>
              <a:off x="1711" y="2730"/>
              <a:ext cx="216" cy="429"/>
            </a:xfrm>
            <a:custGeom>
              <a:avLst/>
              <a:gdLst/>
              <a:ahLst/>
              <a:cxnLst>
                <a:cxn ang="0">
                  <a:pos x="150" y="2125"/>
                </a:cxn>
                <a:cxn ang="0">
                  <a:pos x="60" y="2037"/>
                </a:cxn>
                <a:cxn ang="0">
                  <a:pos x="17" y="2007"/>
                </a:cxn>
                <a:cxn ang="0">
                  <a:pos x="1" y="1952"/>
                </a:cxn>
                <a:cxn ang="0">
                  <a:pos x="49" y="1834"/>
                </a:cxn>
                <a:cxn ang="0">
                  <a:pos x="52" y="1773"/>
                </a:cxn>
                <a:cxn ang="0">
                  <a:pos x="93" y="1669"/>
                </a:cxn>
                <a:cxn ang="0">
                  <a:pos x="104" y="1561"/>
                </a:cxn>
                <a:cxn ang="0">
                  <a:pos x="113" y="1513"/>
                </a:cxn>
                <a:cxn ang="0">
                  <a:pos x="79" y="1432"/>
                </a:cxn>
                <a:cxn ang="0">
                  <a:pos x="86" y="1317"/>
                </a:cxn>
                <a:cxn ang="0">
                  <a:pos x="89" y="1194"/>
                </a:cxn>
                <a:cxn ang="0">
                  <a:pos x="128" y="1068"/>
                </a:cxn>
                <a:cxn ang="0">
                  <a:pos x="138" y="915"/>
                </a:cxn>
                <a:cxn ang="0">
                  <a:pos x="156" y="871"/>
                </a:cxn>
                <a:cxn ang="0">
                  <a:pos x="192" y="751"/>
                </a:cxn>
                <a:cxn ang="0">
                  <a:pos x="165" y="617"/>
                </a:cxn>
                <a:cxn ang="0">
                  <a:pos x="179" y="530"/>
                </a:cxn>
                <a:cxn ang="0">
                  <a:pos x="192" y="450"/>
                </a:cxn>
                <a:cxn ang="0">
                  <a:pos x="260" y="312"/>
                </a:cxn>
                <a:cxn ang="0">
                  <a:pos x="263" y="221"/>
                </a:cxn>
                <a:cxn ang="0">
                  <a:pos x="317" y="139"/>
                </a:cxn>
                <a:cxn ang="0">
                  <a:pos x="340" y="62"/>
                </a:cxn>
                <a:cxn ang="0">
                  <a:pos x="396" y="0"/>
                </a:cxn>
                <a:cxn ang="0">
                  <a:pos x="477" y="30"/>
                </a:cxn>
                <a:cxn ang="0">
                  <a:pos x="507" y="16"/>
                </a:cxn>
                <a:cxn ang="0">
                  <a:pos x="577" y="27"/>
                </a:cxn>
                <a:cxn ang="0">
                  <a:pos x="671" y="105"/>
                </a:cxn>
                <a:cxn ang="0">
                  <a:pos x="752" y="143"/>
                </a:cxn>
                <a:cxn ang="0">
                  <a:pos x="850" y="209"/>
                </a:cxn>
                <a:cxn ang="0">
                  <a:pos x="821" y="302"/>
                </a:cxn>
                <a:cxn ang="0">
                  <a:pos x="908" y="342"/>
                </a:cxn>
                <a:cxn ang="0">
                  <a:pos x="972" y="332"/>
                </a:cxn>
                <a:cxn ang="0">
                  <a:pos x="1025" y="280"/>
                </a:cxn>
                <a:cxn ang="0">
                  <a:pos x="1080" y="270"/>
                </a:cxn>
                <a:cxn ang="0">
                  <a:pos x="1023" y="344"/>
                </a:cxn>
                <a:cxn ang="0">
                  <a:pos x="914" y="467"/>
                </a:cxn>
                <a:cxn ang="0">
                  <a:pos x="851" y="528"/>
                </a:cxn>
                <a:cxn ang="0">
                  <a:pos x="835" y="686"/>
                </a:cxn>
                <a:cxn ang="0">
                  <a:pos x="813" y="776"/>
                </a:cxn>
                <a:cxn ang="0">
                  <a:pos x="878" y="892"/>
                </a:cxn>
                <a:cxn ang="0">
                  <a:pos x="877" y="1004"/>
                </a:cxn>
                <a:cxn ang="0">
                  <a:pos x="765" y="1080"/>
                </a:cxn>
                <a:cxn ang="0">
                  <a:pos x="604" y="1088"/>
                </a:cxn>
                <a:cxn ang="0">
                  <a:pos x="604" y="1169"/>
                </a:cxn>
                <a:cxn ang="0">
                  <a:pos x="526" y="1251"/>
                </a:cxn>
                <a:cxn ang="0">
                  <a:pos x="457" y="1270"/>
                </a:cxn>
                <a:cxn ang="0">
                  <a:pos x="505" y="1332"/>
                </a:cxn>
                <a:cxn ang="0">
                  <a:pos x="518" y="1376"/>
                </a:cxn>
                <a:cxn ang="0">
                  <a:pos x="463" y="1361"/>
                </a:cxn>
                <a:cxn ang="0">
                  <a:pos x="466" y="1407"/>
                </a:cxn>
                <a:cxn ang="0">
                  <a:pos x="445" y="1501"/>
                </a:cxn>
                <a:cxn ang="0">
                  <a:pos x="386" y="1547"/>
                </a:cxn>
                <a:cxn ang="0">
                  <a:pos x="318" y="1633"/>
                </a:cxn>
                <a:cxn ang="0">
                  <a:pos x="414" y="1705"/>
                </a:cxn>
                <a:cxn ang="0">
                  <a:pos x="410" y="1780"/>
                </a:cxn>
                <a:cxn ang="0">
                  <a:pos x="321" y="1862"/>
                </a:cxn>
                <a:cxn ang="0">
                  <a:pos x="276" y="1953"/>
                </a:cxn>
                <a:cxn ang="0">
                  <a:pos x="238" y="1983"/>
                </a:cxn>
                <a:cxn ang="0">
                  <a:pos x="225" y="2080"/>
                </a:cxn>
              </a:cxnLst>
              <a:rect l="0" t="0" r="r" b="b"/>
              <a:pathLst>
                <a:path w="1080" h="2146">
                  <a:moveTo>
                    <a:pt x="275" y="2146"/>
                  </a:moveTo>
                  <a:lnTo>
                    <a:pt x="270" y="2145"/>
                  </a:lnTo>
                  <a:lnTo>
                    <a:pt x="256" y="2136"/>
                  </a:lnTo>
                  <a:lnTo>
                    <a:pt x="224" y="2131"/>
                  </a:lnTo>
                  <a:lnTo>
                    <a:pt x="198" y="2123"/>
                  </a:lnTo>
                  <a:lnTo>
                    <a:pt x="187" y="2121"/>
                  </a:lnTo>
                  <a:lnTo>
                    <a:pt x="170" y="2125"/>
                  </a:lnTo>
                  <a:lnTo>
                    <a:pt x="150" y="2125"/>
                  </a:lnTo>
                  <a:lnTo>
                    <a:pt x="145" y="2125"/>
                  </a:lnTo>
                  <a:lnTo>
                    <a:pt x="140" y="2124"/>
                  </a:lnTo>
                  <a:lnTo>
                    <a:pt x="85" y="2124"/>
                  </a:lnTo>
                  <a:lnTo>
                    <a:pt x="71" y="2118"/>
                  </a:lnTo>
                  <a:lnTo>
                    <a:pt x="66" y="2113"/>
                  </a:lnTo>
                  <a:lnTo>
                    <a:pt x="60" y="2099"/>
                  </a:lnTo>
                  <a:lnTo>
                    <a:pt x="59" y="2094"/>
                  </a:lnTo>
                  <a:lnTo>
                    <a:pt x="60" y="2037"/>
                  </a:lnTo>
                  <a:lnTo>
                    <a:pt x="59" y="2022"/>
                  </a:lnTo>
                  <a:lnTo>
                    <a:pt x="57" y="2003"/>
                  </a:lnTo>
                  <a:lnTo>
                    <a:pt x="55" y="2001"/>
                  </a:lnTo>
                  <a:lnTo>
                    <a:pt x="50" y="2000"/>
                  </a:lnTo>
                  <a:lnTo>
                    <a:pt x="49" y="2000"/>
                  </a:lnTo>
                  <a:lnTo>
                    <a:pt x="44" y="2006"/>
                  </a:lnTo>
                  <a:lnTo>
                    <a:pt x="26" y="2002"/>
                  </a:lnTo>
                  <a:lnTo>
                    <a:pt x="17" y="2007"/>
                  </a:lnTo>
                  <a:lnTo>
                    <a:pt x="14" y="2015"/>
                  </a:lnTo>
                  <a:lnTo>
                    <a:pt x="10" y="2018"/>
                  </a:lnTo>
                  <a:lnTo>
                    <a:pt x="6" y="2016"/>
                  </a:lnTo>
                  <a:lnTo>
                    <a:pt x="4" y="2010"/>
                  </a:lnTo>
                  <a:lnTo>
                    <a:pt x="1" y="1995"/>
                  </a:lnTo>
                  <a:lnTo>
                    <a:pt x="0" y="1992"/>
                  </a:lnTo>
                  <a:lnTo>
                    <a:pt x="0" y="1962"/>
                  </a:lnTo>
                  <a:lnTo>
                    <a:pt x="1" y="1952"/>
                  </a:lnTo>
                  <a:lnTo>
                    <a:pt x="1" y="1940"/>
                  </a:lnTo>
                  <a:lnTo>
                    <a:pt x="9" y="1908"/>
                  </a:lnTo>
                  <a:lnTo>
                    <a:pt x="14" y="1897"/>
                  </a:lnTo>
                  <a:lnTo>
                    <a:pt x="18" y="1893"/>
                  </a:lnTo>
                  <a:lnTo>
                    <a:pt x="32" y="1866"/>
                  </a:lnTo>
                  <a:lnTo>
                    <a:pt x="43" y="1852"/>
                  </a:lnTo>
                  <a:lnTo>
                    <a:pt x="46" y="1847"/>
                  </a:lnTo>
                  <a:lnTo>
                    <a:pt x="49" y="1834"/>
                  </a:lnTo>
                  <a:lnTo>
                    <a:pt x="52" y="1813"/>
                  </a:lnTo>
                  <a:lnTo>
                    <a:pt x="53" y="1809"/>
                  </a:lnTo>
                  <a:lnTo>
                    <a:pt x="57" y="1807"/>
                  </a:lnTo>
                  <a:lnTo>
                    <a:pt x="57" y="1798"/>
                  </a:lnTo>
                  <a:lnTo>
                    <a:pt x="55" y="1787"/>
                  </a:lnTo>
                  <a:lnTo>
                    <a:pt x="52" y="1781"/>
                  </a:lnTo>
                  <a:lnTo>
                    <a:pt x="52" y="1773"/>
                  </a:lnTo>
                  <a:lnTo>
                    <a:pt x="52" y="1773"/>
                  </a:lnTo>
                  <a:lnTo>
                    <a:pt x="52" y="1758"/>
                  </a:lnTo>
                  <a:lnTo>
                    <a:pt x="53" y="1752"/>
                  </a:lnTo>
                  <a:lnTo>
                    <a:pt x="57" y="1746"/>
                  </a:lnTo>
                  <a:lnTo>
                    <a:pt x="70" y="1727"/>
                  </a:lnTo>
                  <a:lnTo>
                    <a:pt x="80" y="1709"/>
                  </a:lnTo>
                  <a:lnTo>
                    <a:pt x="81" y="1699"/>
                  </a:lnTo>
                  <a:lnTo>
                    <a:pt x="89" y="1684"/>
                  </a:lnTo>
                  <a:lnTo>
                    <a:pt x="93" y="1669"/>
                  </a:lnTo>
                  <a:lnTo>
                    <a:pt x="95" y="1631"/>
                  </a:lnTo>
                  <a:lnTo>
                    <a:pt x="93" y="1624"/>
                  </a:lnTo>
                  <a:lnTo>
                    <a:pt x="93" y="1612"/>
                  </a:lnTo>
                  <a:lnTo>
                    <a:pt x="95" y="1607"/>
                  </a:lnTo>
                  <a:lnTo>
                    <a:pt x="95" y="1580"/>
                  </a:lnTo>
                  <a:lnTo>
                    <a:pt x="96" y="1571"/>
                  </a:lnTo>
                  <a:lnTo>
                    <a:pt x="100" y="1566"/>
                  </a:lnTo>
                  <a:lnTo>
                    <a:pt x="104" y="1561"/>
                  </a:lnTo>
                  <a:lnTo>
                    <a:pt x="104" y="1550"/>
                  </a:lnTo>
                  <a:lnTo>
                    <a:pt x="95" y="1539"/>
                  </a:lnTo>
                  <a:lnTo>
                    <a:pt x="81" y="1533"/>
                  </a:lnTo>
                  <a:lnTo>
                    <a:pt x="77" y="1523"/>
                  </a:lnTo>
                  <a:lnTo>
                    <a:pt x="81" y="1521"/>
                  </a:lnTo>
                  <a:lnTo>
                    <a:pt x="97" y="1523"/>
                  </a:lnTo>
                  <a:lnTo>
                    <a:pt x="111" y="1522"/>
                  </a:lnTo>
                  <a:lnTo>
                    <a:pt x="113" y="1513"/>
                  </a:lnTo>
                  <a:lnTo>
                    <a:pt x="112" y="1505"/>
                  </a:lnTo>
                  <a:lnTo>
                    <a:pt x="104" y="1496"/>
                  </a:lnTo>
                  <a:lnTo>
                    <a:pt x="90" y="1491"/>
                  </a:lnTo>
                  <a:lnTo>
                    <a:pt x="82" y="1491"/>
                  </a:lnTo>
                  <a:lnTo>
                    <a:pt x="82" y="1486"/>
                  </a:lnTo>
                  <a:lnTo>
                    <a:pt x="86" y="1457"/>
                  </a:lnTo>
                  <a:lnTo>
                    <a:pt x="85" y="1442"/>
                  </a:lnTo>
                  <a:lnTo>
                    <a:pt x="79" y="1432"/>
                  </a:lnTo>
                  <a:lnTo>
                    <a:pt x="77" y="1427"/>
                  </a:lnTo>
                  <a:lnTo>
                    <a:pt x="79" y="1400"/>
                  </a:lnTo>
                  <a:lnTo>
                    <a:pt x="77" y="1395"/>
                  </a:lnTo>
                  <a:lnTo>
                    <a:pt x="74" y="1392"/>
                  </a:lnTo>
                  <a:lnTo>
                    <a:pt x="71" y="1387"/>
                  </a:lnTo>
                  <a:lnTo>
                    <a:pt x="71" y="1351"/>
                  </a:lnTo>
                  <a:lnTo>
                    <a:pt x="77" y="1329"/>
                  </a:lnTo>
                  <a:lnTo>
                    <a:pt x="86" y="1317"/>
                  </a:lnTo>
                  <a:lnTo>
                    <a:pt x="90" y="1308"/>
                  </a:lnTo>
                  <a:lnTo>
                    <a:pt x="91" y="1303"/>
                  </a:lnTo>
                  <a:lnTo>
                    <a:pt x="91" y="1291"/>
                  </a:lnTo>
                  <a:lnTo>
                    <a:pt x="90" y="1287"/>
                  </a:lnTo>
                  <a:lnTo>
                    <a:pt x="81" y="1279"/>
                  </a:lnTo>
                  <a:lnTo>
                    <a:pt x="77" y="1264"/>
                  </a:lnTo>
                  <a:lnTo>
                    <a:pt x="80" y="1235"/>
                  </a:lnTo>
                  <a:lnTo>
                    <a:pt x="89" y="1194"/>
                  </a:lnTo>
                  <a:lnTo>
                    <a:pt x="89" y="1178"/>
                  </a:lnTo>
                  <a:lnTo>
                    <a:pt x="89" y="1173"/>
                  </a:lnTo>
                  <a:lnTo>
                    <a:pt x="106" y="1112"/>
                  </a:lnTo>
                  <a:lnTo>
                    <a:pt x="108" y="1097"/>
                  </a:lnTo>
                  <a:lnTo>
                    <a:pt x="111" y="1091"/>
                  </a:lnTo>
                  <a:lnTo>
                    <a:pt x="116" y="1086"/>
                  </a:lnTo>
                  <a:lnTo>
                    <a:pt x="124" y="1077"/>
                  </a:lnTo>
                  <a:lnTo>
                    <a:pt x="128" y="1068"/>
                  </a:lnTo>
                  <a:lnTo>
                    <a:pt x="128" y="1055"/>
                  </a:lnTo>
                  <a:lnTo>
                    <a:pt x="123" y="1043"/>
                  </a:lnTo>
                  <a:lnTo>
                    <a:pt x="119" y="1016"/>
                  </a:lnTo>
                  <a:lnTo>
                    <a:pt x="119" y="979"/>
                  </a:lnTo>
                  <a:lnTo>
                    <a:pt x="123" y="940"/>
                  </a:lnTo>
                  <a:lnTo>
                    <a:pt x="128" y="926"/>
                  </a:lnTo>
                  <a:lnTo>
                    <a:pt x="134" y="918"/>
                  </a:lnTo>
                  <a:lnTo>
                    <a:pt x="138" y="915"/>
                  </a:lnTo>
                  <a:lnTo>
                    <a:pt x="144" y="915"/>
                  </a:lnTo>
                  <a:lnTo>
                    <a:pt x="146" y="913"/>
                  </a:lnTo>
                  <a:lnTo>
                    <a:pt x="147" y="905"/>
                  </a:lnTo>
                  <a:lnTo>
                    <a:pt x="150" y="902"/>
                  </a:lnTo>
                  <a:lnTo>
                    <a:pt x="156" y="898"/>
                  </a:lnTo>
                  <a:lnTo>
                    <a:pt x="159" y="896"/>
                  </a:lnTo>
                  <a:lnTo>
                    <a:pt x="159" y="888"/>
                  </a:lnTo>
                  <a:lnTo>
                    <a:pt x="156" y="871"/>
                  </a:lnTo>
                  <a:lnTo>
                    <a:pt x="155" y="842"/>
                  </a:lnTo>
                  <a:lnTo>
                    <a:pt x="166" y="832"/>
                  </a:lnTo>
                  <a:lnTo>
                    <a:pt x="167" y="829"/>
                  </a:lnTo>
                  <a:lnTo>
                    <a:pt x="171" y="806"/>
                  </a:lnTo>
                  <a:lnTo>
                    <a:pt x="173" y="799"/>
                  </a:lnTo>
                  <a:lnTo>
                    <a:pt x="179" y="786"/>
                  </a:lnTo>
                  <a:lnTo>
                    <a:pt x="192" y="767"/>
                  </a:lnTo>
                  <a:lnTo>
                    <a:pt x="192" y="751"/>
                  </a:lnTo>
                  <a:lnTo>
                    <a:pt x="190" y="733"/>
                  </a:lnTo>
                  <a:lnTo>
                    <a:pt x="187" y="714"/>
                  </a:lnTo>
                  <a:lnTo>
                    <a:pt x="186" y="709"/>
                  </a:lnTo>
                  <a:lnTo>
                    <a:pt x="178" y="701"/>
                  </a:lnTo>
                  <a:lnTo>
                    <a:pt x="178" y="689"/>
                  </a:lnTo>
                  <a:lnTo>
                    <a:pt x="178" y="679"/>
                  </a:lnTo>
                  <a:lnTo>
                    <a:pt x="165" y="646"/>
                  </a:lnTo>
                  <a:lnTo>
                    <a:pt x="165" y="617"/>
                  </a:lnTo>
                  <a:lnTo>
                    <a:pt x="155" y="607"/>
                  </a:lnTo>
                  <a:lnTo>
                    <a:pt x="155" y="595"/>
                  </a:lnTo>
                  <a:lnTo>
                    <a:pt x="157" y="579"/>
                  </a:lnTo>
                  <a:lnTo>
                    <a:pt x="161" y="568"/>
                  </a:lnTo>
                  <a:lnTo>
                    <a:pt x="162" y="565"/>
                  </a:lnTo>
                  <a:lnTo>
                    <a:pt x="171" y="550"/>
                  </a:lnTo>
                  <a:lnTo>
                    <a:pt x="173" y="536"/>
                  </a:lnTo>
                  <a:lnTo>
                    <a:pt x="179" y="530"/>
                  </a:lnTo>
                  <a:lnTo>
                    <a:pt x="182" y="523"/>
                  </a:lnTo>
                  <a:lnTo>
                    <a:pt x="182" y="520"/>
                  </a:lnTo>
                  <a:lnTo>
                    <a:pt x="186" y="516"/>
                  </a:lnTo>
                  <a:lnTo>
                    <a:pt x="189" y="503"/>
                  </a:lnTo>
                  <a:lnTo>
                    <a:pt x="189" y="493"/>
                  </a:lnTo>
                  <a:lnTo>
                    <a:pt x="188" y="482"/>
                  </a:lnTo>
                  <a:lnTo>
                    <a:pt x="189" y="458"/>
                  </a:lnTo>
                  <a:lnTo>
                    <a:pt x="192" y="450"/>
                  </a:lnTo>
                  <a:lnTo>
                    <a:pt x="198" y="436"/>
                  </a:lnTo>
                  <a:lnTo>
                    <a:pt x="200" y="429"/>
                  </a:lnTo>
                  <a:lnTo>
                    <a:pt x="204" y="408"/>
                  </a:lnTo>
                  <a:lnTo>
                    <a:pt x="210" y="382"/>
                  </a:lnTo>
                  <a:lnTo>
                    <a:pt x="235" y="354"/>
                  </a:lnTo>
                  <a:lnTo>
                    <a:pt x="242" y="329"/>
                  </a:lnTo>
                  <a:lnTo>
                    <a:pt x="245" y="327"/>
                  </a:lnTo>
                  <a:lnTo>
                    <a:pt x="260" y="312"/>
                  </a:lnTo>
                  <a:lnTo>
                    <a:pt x="270" y="308"/>
                  </a:lnTo>
                  <a:lnTo>
                    <a:pt x="275" y="305"/>
                  </a:lnTo>
                  <a:lnTo>
                    <a:pt x="276" y="302"/>
                  </a:lnTo>
                  <a:lnTo>
                    <a:pt x="274" y="288"/>
                  </a:lnTo>
                  <a:lnTo>
                    <a:pt x="270" y="273"/>
                  </a:lnTo>
                  <a:lnTo>
                    <a:pt x="268" y="262"/>
                  </a:lnTo>
                  <a:lnTo>
                    <a:pt x="268" y="236"/>
                  </a:lnTo>
                  <a:lnTo>
                    <a:pt x="263" y="221"/>
                  </a:lnTo>
                  <a:lnTo>
                    <a:pt x="263" y="205"/>
                  </a:lnTo>
                  <a:lnTo>
                    <a:pt x="264" y="203"/>
                  </a:lnTo>
                  <a:lnTo>
                    <a:pt x="270" y="195"/>
                  </a:lnTo>
                  <a:lnTo>
                    <a:pt x="270" y="186"/>
                  </a:lnTo>
                  <a:lnTo>
                    <a:pt x="268" y="176"/>
                  </a:lnTo>
                  <a:lnTo>
                    <a:pt x="268" y="168"/>
                  </a:lnTo>
                  <a:lnTo>
                    <a:pt x="269" y="161"/>
                  </a:lnTo>
                  <a:lnTo>
                    <a:pt x="317" y="139"/>
                  </a:lnTo>
                  <a:lnTo>
                    <a:pt x="335" y="132"/>
                  </a:lnTo>
                  <a:lnTo>
                    <a:pt x="344" y="85"/>
                  </a:lnTo>
                  <a:lnTo>
                    <a:pt x="344" y="73"/>
                  </a:lnTo>
                  <a:lnTo>
                    <a:pt x="339" y="68"/>
                  </a:lnTo>
                  <a:lnTo>
                    <a:pt x="339" y="65"/>
                  </a:lnTo>
                  <a:lnTo>
                    <a:pt x="338" y="65"/>
                  </a:lnTo>
                  <a:lnTo>
                    <a:pt x="338" y="63"/>
                  </a:lnTo>
                  <a:lnTo>
                    <a:pt x="340" y="62"/>
                  </a:lnTo>
                  <a:lnTo>
                    <a:pt x="345" y="58"/>
                  </a:lnTo>
                  <a:lnTo>
                    <a:pt x="351" y="48"/>
                  </a:lnTo>
                  <a:lnTo>
                    <a:pt x="353" y="44"/>
                  </a:lnTo>
                  <a:lnTo>
                    <a:pt x="359" y="36"/>
                  </a:lnTo>
                  <a:lnTo>
                    <a:pt x="367" y="27"/>
                  </a:lnTo>
                  <a:lnTo>
                    <a:pt x="378" y="19"/>
                  </a:lnTo>
                  <a:lnTo>
                    <a:pt x="392" y="1"/>
                  </a:lnTo>
                  <a:lnTo>
                    <a:pt x="396" y="0"/>
                  </a:lnTo>
                  <a:lnTo>
                    <a:pt x="399" y="0"/>
                  </a:lnTo>
                  <a:lnTo>
                    <a:pt x="404" y="6"/>
                  </a:lnTo>
                  <a:lnTo>
                    <a:pt x="413" y="19"/>
                  </a:lnTo>
                  <a:lnTo>
                    <a:pt x="439" y="19"/>
                  </a:lnTo>
                  <a:lnTo>
                    <a:pt x="447" y="21"/>
                  </a:lnTo>
                  <a:lnTo>
                    <a:pt x="452" y="21"/>
                  </a:lnTo>
                  <a:lnTo>
                    <a:pt x="473" y="26"/>
                  </a:lnTo>
                  <a:lnTo>
                    <a:pt x="477" y="30"/>
                  </a:lnTo>
                  <a:lnTo>
                    <a:pt x="480" y="36"/>
                  </a:lnTo>
                  <a:lnTo>
                    <a:pt x="483" y="37"/>
                  </a:lnTo>
                  <a:lnTo>
                    <a:pt x="484" y="41"/>
                  </a:lnTo>
                  <a:lnTo>
                    <a:pt x="495" y="52"/>
                  </a:lnTo>
                  <a:lnTo>
                    <a:pt x="498" y="52"/>
                  </a:lnTo>
                  <a:lnTo>
                    <a:pt x="499" y="46"/>
                  </a:lnTo>
                  <a:lnTo>
                    <a:pt x="504" y="35"/>
                  </a:lnTo>
                  <a:lnTo>
                    <a:pt x="507" y="16"/>
                  </a:lnTo>
                  <a:lnTo>
                    <a:pt x="509" y="12"/>
                  </a:lnTo>
                  <a:lnTo>
                    <a:pt x="517" y="12"/>
                  </a:lnTo>
                  <a:lnTo>
                    <a:pt x="536" y="15"/>
                  </a:lnTo>
                  <a:lnTo>
                    <a:pt x="553" y="15"/>
                  </a:lnTo>
                  <a:lnTo>
                    <a:pt x="561" y="16"/>
                  </a:lnTo>
                  <a:lnTo>
                    <a:pt x="564" y="17"/>
                  </a:lnTo>
                  <a:lnTo>
                    <a:pt x="571" y="22"/>
                  </a:lnTo>
                  <a:lnTo>
                    <a:pt x="577" y="27"/>
                  </a:lnTo>
                  <a:lnTo>
                    <a:pt x="585" y="31"/>
                  </a:lnTo>
                  <a:lnTo>
                    <a:pt x="601" y="36"/>
                  </a:lnTo>
                  <a:lnTo>
                    <a:pt x="607" y="41"/>
                  </a:lnTo>
                  <a:lnTo>
                    <a:pt x="618" y="62"/>
                  </a:lnTo>
                  <a:lnTo>
                    <a:pt x="631" y="75"/>
                  </a:lnTo>
                  <a:lnTo>
                    <a:pt x="634" y="80"/>
                  </a:lnTo>
                  <a:lnTo>
                    <a:pt x="659" y="98"/>
                  </a:lnTo>
                  <a:lnTo>
                    <a:pt x="671" y="105"/>
                  </a:lnTo>
                  <a:lnTo>
                    <a:pt x="674" y="108"/>
                  </a:lnTo>
                  <a:lnTo>
                    <a:pt x="686" y="127"/>
                  </a:lnTo>
                  <a:lnTo>
                    <a:pt x="687" y="128"/>
                  </a:lnTo>
                  <a:lnTo>
                    <a:pt x="692" y="132"/>
                  </a:lnTo>
                  <a:lnTo>
                    <a:pt x="703" y="135"/>
                  </a:lnTo>
                  <a:lnTo>
                    <a:pt x="711" y="136"/>
                  </a:lnTo>
                  <a:lnTo>
                    <a:pt x="740" y="139"/>
                  </a:lnTo>
                  <a:lnTo>
                    <a:pt x="752" y="143"/>
                  </a:lnTo>
                  <a:lnTo>
                    <a:pt x="758" y="145"/>
                  </a:lnTo>
                  <a:lnTo>
                    <a:pt x="784" y="163"/>
                  </a:lnTo>
                  <a:lnTo>
                    <a:pt x="799" y="171"/>
                  </a:lnTo>
                  <a:lnTo>
                    <a:pt x="815" y="179"/>
                  </a:lnTo>
                  <a:lnTo>
                    <a:pt x="823" y="191"/>
                  </a:lnTo>
                  <a:lnTo>
                    <a:pt x="838" y="194"/>
                  </a:lnTo>
                  <a:lnTo>
                    <a:pt x="845" y="200"/>
                  </a:lnTo>
                  <a:lnTo>
                    <a:pt x="850" y="209"/>
                  </a:lnTo>
                  <a:lnTo>
                    <a:pt x="854" y="210"/>
                  </a:lnTo>
                  <a:lnTo>
                    <a:pt x="856" y="214"/>
                  </a:lnTo>
                  <a:lnTo>
                    <a:pt x="858" y="224"/>
                  </a:lnTo>
                  <a:lnTo>
                    <a:pt x="858" y="234"/>
                  </a:lnTo>
                  <a:lnTo>
                    <a:pt x="849" y="247"/>
                  </a:lnTo>
                  <a:lnTo>
                    <a:pt x="834" y="269"/>
                  </a:lnTo>
                  <a:lnTo>
                    <a:pt x="823" y="294"/>
                  </a:lnTo>
                  <a:lnTo>
                    <a:pt x="821" y="302"/>
                  </a:lnTo>
                  <a:lnTo>
                    <a:pt x="819" y="311"/>
                  </a:lnTo>
                  <a:lnTo>
                    <a:pt x="819" y="317"/>
                  </a:lnTo>
                  <a:lnTo>
                    <a:pt x="821" y="321"/>
                  </a:lnTo>
                  <a:lnTo>
                    <a:pt x="843" y="321"/>
                  </a:lnTo>
                  <a:lnTo>
                    <a:pt x="875" y="326"/>
                  </a:lnTo>
                  <a:lnTo>
                    <a:pt x="881" y="328"/>
                  </a:lnTo>
                  <a:lnTo>
                    <a:pt x="898" y="339"/>
                  </a:lnTo>
                  <a:lnTo>
                    <a:pt x="908" y="342"/>
                  </a:lnTo>
                  <a:lnTo>
                    <a:pt x="918" y="340"/>
                  </a:lnTo>
                  <a:lnTo>
                    <a:pt x="923" y="343"/>
                  </a:lnTo>
                  <a:lnTo>
                    <a:pt x="930" y="343"/>
                  </a:lnTo>
                  <a:lnTo>
                    <a:pt x="937" y="340"/>
                  </a:lnTo>
                  <a:lnTo>
                    <a:pt x="941" y="335"/>
                  </a:lnTo>
                  <a:lnTo>
                    <a:pt x="948" y="332"/>
                  </a:lnTo>
                  <a:lnTo>
                    <a:pt x="963" y="333"/>
                  </a:lnTo>
                  <a:lnTo>
                    <a:pt x="972" y="332"/>
                  </a:lnTo>
                  <a:lnTo>
                    <a:pt x="973" y="331"/>
                  </a:lnTo>
                  <a:lnTo>
                    <a:pt x="975" y="327"/>
                  </a:lnTo>
                  <a:lnTo>
                    <a:pt x="990" y="315"/>
                  </a:lnTo>
                  <a:lnTo>
                    <a:pt x="994" y="313"/>
                  </a:lnTo>
                  <a:lnTo>
                    <a:pt x="996" y="310"/>
                  </a:lnTo>
                  <a:lnTo>
                    <a:pt x="1010" y="299"/>
                  </a:lnTo>
                  <a:lnTo>
                    <a:pt x="1018" y="290"/>
                  </a:lnTo>
                  <a:lnTo>
                    <a:pt x="1025" y="280"/>
                  </a:lnTo>
                  <a:lnTo>
                    <a:pt x="1028" y="272"/>
                  </a:lnTo>
                  <a:lnTo>
                    <a:pt x="1031" y="256"/>
                  </a:lnTo>
                  <a:lnTo>
                    <a:pt x="1034" y="225"/>
                  </a:lnTo>
                  <a:lnTo>
                    <a:pt x="1043" y="225"/>
                  </a:lnTo>
                  <a:lnTo>
                    <a:pt x="1047" y="224"/>
                  </a:lnTo>
                  <a:lnTo>
                    <a:pt x="1061" y="224"/>
                  </a:lnTo>
                  <a:lnTo>
                    <a:pt x="1068" y="231"/>
                  </a:lnTo>
                  <a:lnTo>
                    <a:pt x="1080" y="270"/>
                  </a:lnTo>
                  <a:lnTo>
                    <a:pt x="1080" y="302"/>
                  </a:lnTo>
                  <a:lnTo>
                    <a:pt x="1079" y="313"/>
                  </a:lnTo>
                  <a:lnTo>
                    <a:pt x="1076" y="317"/>
                  </a:lnTo>
                  <a:lnTo>
                    <a:pt x="1074" y="321"/>
                  </a:lnTo>
                  <a:lnTo>
                    <a:pt x="1050" y="337"/>
                  </a:lnTo>
                  <a:lnTo>
                    <a:pt x="1043" y="339"/>
                  </a:lnTo>
                  <a:lnTo>
                    <a:pt x="1031" y="340"/>
                  </a:lnTo>
                  <a:lnTo>
                    <a:pt x="1023" y="344"/>
                  </a:lnTo>
                  <a:lnTo>
                    <a:pt x="1014" y="356"/>
                  </a:lnTo>
                  <a:lnTo>
                    <a:pt x="1005" y="366"/>
                  </a:lnTo>
                  <a:lnTo>
                    <a:pt x="961" y="404"/>
                  </a:lnTo>
                  <a:lnTo>
                    <a:pt x="959" y="408"/>
                  </a:lnTo>
                  <a:lnTo>
                    <a:pt x="955" y="415"/>
                  </a:lnTo>
                  <a:lnTo>
                    <a:pt x="935" y="440"/>
                  </a:lnTo>
                  <a:lnTo>
                    <a:pt x="932" y="446"/>
                  </a:lnTo>
                  <a:lnTo>
                    <a:pt x="914" y="467"/>
                  </a:lnTo>
                  <a:lnTo>
                    <a:pt x="899" y="479"/>
                  </a:lnTo>
                  <a:lnTo>
                    <a:pt x="892" y="488"/>
                  </a:lnTo>
                  <a:lnTo>
                    <a:pt x="883" y="494"/>
                  </a:lnTo>
                  <a:lnTo>
                    <a:pt x="881" y="499"/>
                  </a:lnTo>
                  <a:lnTo>
                    <a:pt x="872" y="509"/>
                  </a:lnTo>
                  <a:lnTo>
                    <a:pt x="862" y="514"/>
                  </a:lnTo>
                  <a:lnTo>
                    <a:pt x="861" y="520"/>
                  </a:lnTo>
                  <a:lnTo>
                    <a:pt x="851" y="528"/>
                  </a:lnTo>
                  <a:lnTo>
                    <a:pt x="850" y="531"/>
                  </a:lnTo>
                  <a:lnTo>
                    <a:pt x="853" y="554"/>
                  </a:lnTo>
                  <a:lnTo>
                    <a:pt x="848" y="576"/>
                  </a:lnTo>
                  <a:lnTo>
                    <a:pt x="848" y="591"/>
                  </a:lnTo>
                  <a:lnTo>
                    <a:pt x="846" y="601"/>
                  </a:lnTo>
                  <a:lnTo>
                    <a:pt x="838" y="625"/>
                  </a:lnTo>
                  <a:lnTo>
                    <a:pt x="838" y="676"/>
                  </a:lnTo>
                  <a:lnTo>
                    <a:pt x="835" y="686"/>
                  </a:lnTo>
                  <a:lnTo>
                    <a:pt x="834" y="692"/>
                  </a:lnTo>
                  <a:lnTo>
                    <a:pt x="826" y="705"/>
                  </a:lnTo>
                  <a:lnTo>
                    <a:pt x="823" y="714"/>
                  </a:lnTo>
                  <a:lnTo>
                    <a:pt x="818" y="740"/>
                  </a:lnTo>
                  <a:lnTo>
                    <a:pt x="817" y="756"/>
                  </a:lnTo>
                  <a:lnTo>
                    <a:pt x="818" y="765"/>
                  </a:lnTo>
                  <a:lnTo>
                    <a:pt x="817" y="774"/>
                  </a:lnTo>
                  <a:lnTo>
                    <a:pt x="813" y="776"/>
                  </a:lnTo>
                  <a:lnTo>
                    <a:pt x="822" y="796"/>
                  </a:lnTo>
                  <a:lnTo>
                    <a:pt x="846" y="810"/>
                  </a:lnTo>
                  <a:lnTo>
                    <a:pt x="856" y="817"/>
                  </a:lnTo>
                  <a:lnTo>
                    <a:pt x="869" y="828"/>
                  </a:lnTo>
                  <a:lnTo>
                    <a:pt x="885" y="845"/>
                  </a:lnTo>
                  <a:lnTo>
                    <a:pt x="886" y="855"/>
                  </a:lnTo>
                  <a:lnTo>
                    <a:pt x="875" y="880"/>
                  </a:lnTo>
                  <a:lnTo>
                    <a:pt x="878" y="892"/>
                  </a:lnTo>
                  <a:lnTo>
                    <a:pt x="889" y="907"/>
                  </a:lnTo>
                  <a:lnTo>
                    <a:pt x="903" y="913"/>
                  </a:lnTo>
                  <a:lnTo>
                    <a:pt x="913" y="912"/>
                  </a:lnTo>
                  <a:lnTo>
                    <a:pt x="914" y="921"/>
                  </a:lnTo>
                  <a:lnTo>
                    <a:pt x="914" y="950"/>
                  </a:lnTo>
                  <a:lnTo>
                    <a:pt x="908" y="963"/>
                  </a:lnTo>
                  <a:lnTo>
                    <a:pt x="889" y="991"/>
                  </a:lnTo>
                  <a:lnTo>
                    <a:pt x="877" y="1004"/>
                  </a:lnTo>
                  <a:lnTo>
                    <a:pt x="870" y="1015"/>
                  </a:lnTo>
                  <a:lnTo>
                    <a:pt x="865" y="1039"/>
                  </a:lnTo>
                  <a:lnTo>
                    <a:pt x="854" y="1049"/>
                  </a:lnTo>
                  <a:lnTo>
                    <a:pt x="840" y="1056"/>
                  </a:lnTo>
                  <a:lnTo>
                    <a:pt x="815" y="1065"/>
                  </a:lnTo>
                  <a:lnTo>
                    <a:pt x="805" y="1065"/>
                  </a:lnTo>
                  <a:lnTo>
                    <a:pt x="790" y="1072"/>
                  </a:lnTo>
                  <a:lnTo>
                    <a:pt x="765" y="1080"/>
                  </a:lnTo>
                  <a:lnTo>
                    <a:pt x="753" y="1082"/>
                  </a:lnTo>
                  <a:lnTo>
                    <a:pt x="733" y="1083"/>
                  </a:lnTo>
                  <a:lnTo>
                    <a:pt x="711" y="1091"/>
                  </a:lnTo>
                  <a:lnTo>
                    <a:pt x="677" y="1096"/>
                  </a:lnTo>
                  <a:lnTo>
                    <a:pt x="650" y="1096"/>
                  </a:lnTo>
                  <a:lnTo>
                    <a:pt x="620" y="1091"/>
                  </a:lnTo>
                  <a:lnTo>
                    <a:pt x="607" y="1079"/>
                  </a:lnTo>
                  <a:lnTo>
                    <a:pt x="604" y="1088"/>
                  </a:lnTo>
                  <a:lnTo>
                    <a:pt x="607" y="1113"/>
                  </a:lnTo>
                  <a:lnTo>
                    <a:pt x="616" y="1122"/>
                  </a:lnTo>
                  <a:lnTo>
                    <a:pt x="619" y="1130"/>
                  </a:lnTo>
                  <a:lnTo>
                    <a:pt x="617" y="1147"/>
                  </a:lnTo>
                  <a:lnTo>
                    <a:pt x="614" y="1155"/>
                  </a:lnTo>
                  <a:lnTo>
                    <a:pt x="611" y="1157"/>
                  </a:lnTo>
                  <a:lnTo>
                    <a:pt x="609" y="1156"/>
                  </a:lnTo>
                  <a:lnTo>
                    <a:pt x="604" y="1169"/>
                  </a:lnTo>
                  <a:lnTo>
                    <a:pt x="602" y="1184"/>
                  </a:lnTo>
                  <a:lnTo>
                    <a:pt x="607" y="1214"/>
                  </a:lnTo>
                  <a:lnTo>
                    <a:pt x="607" y="1221"/>
                  </a:lnTo>
                  <a:lnTo>
                    <a:pt x="603" y="1230"/>
                  </a:lnTo>
                  <a:lnTo>
                    <a:pt x="597" y="1237"/>
                  </a:lnTo>
                  <a:lnTo>
                    <a:pt x="580" y="1241"/>
                  </a:lnTo>
                  <a:lnTo>
                    <a:pt x="564" y="1252"/>
                  </a:lnTo>
                  <a:lnTo>
                    <a:pt x="526" y="1251"/>
                  </a:lnTo>
                  <a:lnTo>
                    <a:pt x="517" y="1247"/>
                  </a:lnTo>
                  <a:lnTo>
                    <a:pt x="507" y="1241"/>
                  </a:lnTo>
                  <a:lnTo>
                    <a:pt x="487" y="1232"/>
                  </a:lnTo>
                  <a:lnTo>
                    <a:pt x="472" y="1227"/>
                  </a:lnTo>
                  <a:lnTo>
                    <a:pt x="462" y="1216"/>
                  </a:lnTo>
                  <a:lnTo>
                    <a:pt x="451" y="1230"/>
                  </a:lnTo>
                  <a:lnTo>
                    <a:pt x="451" y="1251"/>
                  </a:lnTo>
                  <a:lnTo>
                    <a:pt x="457" y="1270"/>
                  </a:lnTo>
                  <a:lnTo>
                    <a:pt x="458" y="1302"/>
                  </a:lnTo>
                  <a:lnTo>
                    <a:pt x="459" y="1317"/>
                  </a:lnTo>
                  <a:lnTo>
                    <a:pt x="473" y="1329"/>
                  </a:lnTo>
                  <a:lnTo>
                    <a:pt x="487" y="1333"/>
                  </a:lnTo>
                  <a:lnTo>
                    <a:pt x="482" y="1340"/>
                  </a:lnTo>
                  <a:lnTo>
                    <a:pt x="489" y="1345"/>
                  </a:lnTo>
                  <a:lnTo>
                    <a:pt x="509" y="1340"/>
                  </a:lnTo>
                  <a:lnTo>
                    <a:pt x="505" y="1332"/>
                  </a:lnTo>
                  <a:lnTo>
                    <a:pt x="499" y="1328"/>
                  </a:lnTo>
                  <a:lnTo>
                    <a:pt x="515" y="1325"/>
                  </a:lnTo>
                  <a:lnTo>
                    <a:pt x="527" y="1317"/>
                  </a:lnTo>
                  <a:lnTo>
                    <a:pt x="534" y="1329"/>
                  </a:lnTo>
                  <a:lnTo>
                    <a:pt x="538" y="1355"/>
                  </a:lnTo>
                  <a:lnTo>
                    <a:pt x="536" y="1367"/>
                  </a:lnTo>
                  <a:lnTo>
                    <a:pt x="528" y="1372"/>
                  </a:lnTo>
                  <a:lnTo>
                    <a:pt x="518" y="1376"/>
                  </a:lnTo>
                  <a:lnTo>
                    <a:pt x="509" y="1376"/>
                  </a:lnTo>
                  <a:lnTo>
                    <a:pt x="501" y="1372"/>
                  </a:lnTo>
                  <a:lnTo>
                    <a:pt x="500" y="1360"/>
                  </a:lnTo>
                  <a:lnTo>
                    <a:pt x="495" y="1354"/>
                  </a:lnTo>
                  <a:lnTo>
                    <a:pt x="484" y="1351"/>
                  </a:lnTo>
                  <a:lnTo>
                    <a:pt x="475" y="1354"/>
                  </a:lnTo>
                  <a:lnTo>
                    <a:pt x="469" y="1360"/>
                  </a:lnTo>
                  <a:lnTo>
                    <a:pt x="463" y="1361"/>
                  </a:lnTo>
                  <a:lnTo>
                    <a:pt x="458" y="1366"/>
                  </a:lnTo>
                  <a:lnTo>
                    <a:pt x="458" y="1372"/>
                  </a:lnTo>
                  <a:lnTo>
                    <a:pt x="475" y="1381"/>
                  </a:lnTo>
                  <a:lnTo>
                    <a:pt x="487" y="1382"/>
                  </a:lnTo>
                  <a:lnTo>
                    <a:pt x="494" y="1384"/>
                  </a:lnTo>
                  <a:lnTo>
                    <a:pt x="500" y="1387"/>
                  </a:lnTo>
                  <a:lnTo>
                    <a:pt x="499" y="1389"/>
                  </a:lnTo>
                  <a:lnTo>
                    <a:pt x="466" y="1407"/>
                  </a:lnTo>
                  <a:lnTo>
                    <a:pt x="461" y="1414"/>
                  </a:lnTo>
                  <a:lnTo>
                    <a:pt x="457" y="1423"/>
                  </a:lnTo>
                  <a:lnTo>
                    <a:pt x="448" y="1432"/>
                  </a:lnTo>
                  <a:lnTo>
                    <a:pt x="446" y="1445"/>
                  </a:lnTo>
                  <a:lnTo>
                    <a:pt x="450" y="1461"/>
                  </a:lnTo>
                  <a:lnTo>
                    <a:pt x="448" y="1474"/>
                  </a:lnTo>
                  <a:lnTo>
                    <a:pt x="448" y="1490"/>
                  </a:lnTo>
                  <a:lnTo>
                    <a:pt x="445" y="1501"/>
                  </a:lnTo>
                  <a:lnTo>
                    <a:pt x="440" y="1506"/>
                  </a:lnTo>
                  <a:lnTo>
                    <a:pt x="432" y="1508"/>
                  </a:lnTo>
                  <a:lnTo>
                    <a:pt x="426" y="1520"/>
                  </a:lnTo>
                  <a:lnTo>
                    <a:pt x="431" y="1533"/>
                  </a:lnTo>
                  <a:lnTo>
                    <a:pt x="432" y="1538"/>
                  </a:lnTo>
                  <a:lnTo>
                    <a:pt x="429" y="1544"/>
                  </a:lnTo>
                  <a:lnTo>
                    <a:pt x="396" y="1542"/>
                  </a:lnTo>
                  <a:lnTo>
                    <a:pt x="386" y="1547"/>
                  </a:lnTo>
                  <a:lnTo>
                    <a:pt x="378" y="1556"/>
                  </a:lnTo>
                  <a:lnTo>
                    <a:pt x="369" y="1556"/>
                  </a:lnTo>
                  <a:lnTo>
                    <a:pt x="359" y="1561"/>
                  </a:lnTo>
                  <a:lnTo>
                    <a:pt x="342" y="1580"/>
                  </a:lnTo>
                  <a:lnTo>
                    <a:pt x="335" y="1588"/>
                  </a:lnTo>
                  <a:lnTo>
                    <a:pt x="333" y="1597"/>
                  </a:lnTo>
                  <a:lnTo>
                    <a:pt x="322" y="1615"/>
                  </a:lnTo>
                  <a:lnTo>
                    <a:pt x="318" y="1633"/>
                  </a:lnTo>
                  <a:lnTo>
                    <a:pt x="321" y="1640"/>
                  </a:lnTo>
                  <a:lnTo>
                    <a:pt x="327" y="1653"/>
                  </a:lnTo>
                  <a:lnTo>
                    <a:pt x="333" y="1664"/>
                  </a:lnTo>
                  <a:lnTo>
                    <a:pt x="343" y="1672"/>
                  </a:lnTo>
                  <a:lnTo>
                    <a:pt x="365" y="1696"/>
                  </a:lnTo>
                  <a:lnTo>
                    <a:pt x="389" y="1706"/>
                  </a:lnTo>
                  <a:lnTo>
                    <a:pt x="402" y="1707"/>
                  </a:lnTo>
                  <a:lnTo>
                    <a:pt x="414" y="1705"/>
                  </a:lnTo>
                  <a:lnTo>
                    <a:pt x="421" y="1712"/>
                  </a:lnTo>
                  <a:lnTo>
                    <a:pt x="424" y="1723"/>
                  </a:lnTo>
                  <a:lnTo>
                    <a:pt x="424" y="1739"/>
                  </a:lnTo>
                  <a:lnTo>
                    <a:pt x="417" y="1752"/>
                  </a:lnTo>
                  <a:lnTo>
                    <a:pt x="413" y="1754"/>
                  </a:lnTo>
                  <a:lnTo>
                    <a:pt x="417" y="1766"/>
                  </a:lnTo>
                  <a:lnTo>
                    <a:pt x="418" y="1776"/>
                  </a:lnTo>
                  <a:lnTo>
                    <a:pt x="410" y="1780"/>
                  </a:lnTo>
                  <a:lnTo>
                    <a:pt x="409" y="1791"/>
                  </a:lnTo>
                  <a:lnTo>
                    <a:pt x="402" y="1791"/>
                  </a:lnTo>
                  <a:lnTo>
                    <a:pt x="393" y="1796"/>
                  </a:lnTo>
                  <a:lnTo>
                    <a:pt x="376" y="1813"/>
                  </a:lnTo>
                  <a:lnTo>
                    <a:pt x="358" y="1829"/>
                  </a:lnTo>
                  <a:lnTo>
                    <a:pt x="350" y="1833"/>
                  </a:lnTo>
                  <a:lnTo>
                    <a:pt x="335" y="1849"/>
                  </a:lnTo>
                  <a:lnTo>
                    <a:pt x="321" y="1862"/>
                  </a:lnTo>
                  <a:lnTo>
                    <a:pt x="312" y="1882"/>
                  </a:lnTo>
                  <a:lnTo>
                    <a:pt x="310" y="1894"/>
                  </a:lnTo>
                  <a:lnTo>
                    <a:pt x="318" y="1887"/>
                  </a:lnTo>
                  <a:lnTo>
                    <a:pt x="310" y="1924"/>
                  </a:lnTo>
                  <a:lnTo>
                    <a:pt x="305" y="1940"/>
                  </a:lnTo>
                  <a:lnTo>
                    <a:pt x="296" y="1948"/>
                  </a:lnTo>
                  <a:lnTo>
                    <a:pt x="286" y="1953"/>
                  </a:lnTo>
                  <a:lnTo>
                    <a:pt x="276" y="1953"/>
                  </a:lnTo>
                  <a:lnTo>
                    <a:pt x="269" y="1946"/>
                  </a:lnTo>
                  <a:lnTo>
                    <a:pt x="258" y="1925"/>
                  </a:lnTo>
                  <a:lnTo>
                    <a:pt x="260" y="1945"/>
                  </a:lnTo>
                  <a:lnTo>
                    <a:pt x="268" y="1948"/>
                  </a:lnTo>
                  <a:lnTo>
                    <a:pt x="270" y="1954"/>
                  </a:lnTo>
                  <a:lnTo>
                    <a:pt x="270" y="1959"/>
                  </a:lnTo>
                  <a:lnTo>
                    <a:pt x="248" y="1974"/>
                  </a:lnTo>
                  <a:lnTo>
                    <a:pt x="238" y="1983"/>
                  </a:lnTo>
                  <a:lnTo>
                    <a:pt x="226" y="2026"/>
                  </a:lnTo>
                  <a:lnTo>
                    <a:pt x="219" y="2037"/>
                  </a:lnTo>
                  <a:lnTo>
                    <a:pt x="225" y="2037"/>
                  </a:lnTo>
                  <a:lnTo>
                    <a:pt x="230" y="2033"/>
                  </a:lnTo>
                  <a:lnTo>
                    <a:pt x="237" y="2058"/>
                  </a:lnTo>
                  <a:lnTo>
                    <a:pt x="241" y="2074"/>
                  </a:lnTo>
                  <a:lnTo>
                    <a:pt x="237" y="2081"/>
                  </a:lnTo>
                  <a:lnTo>
                    <a:pt x="225" y="2080"/>
                  </a:lnTo>
                  <a:lnTo>
                    <a:pt x="220" y="2082"/>
                  </a:lnTo>
                  <a:lnTo>
                    <a:pt x="229" y="2089"/>
                  </a:lnTo>
                  <a:lnTo>
                    <a:pt x="233" y="2088"/>
                  </a:lnTo>
                  <a:lnTo>
                    <a:pt x="240" y="2089"/>
                  </a:lnTo>
                  <a:lnTo>
                    <a:pt x="256" y="2120"/>
                  </a:lnTo>
                  <a:lnTo>
                    <a:pt x="275" y="2145"/>
                  </a:lnTo>
                  <a:lnTo>
                    <a:pt x="275" y="2146"/>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92" name="Freeform 257">
              <a:extLst>
                <a:ext uri="{FF2B5EF4-FFF2-40B4-BE49-F238E27FC236}">
                  <a16:creationId xmlns:a16="http://schemas.microsoft.com/office/drawing/2014/main" id="{0224620E-5498-250F-D141-14DFC848FE19}"/>
                </a:ext>
              </a:extLst>
            </p:cNvPr>
            <p:cNvSpPr>
              <a:spLocks noChangeAspect="1"/>
            </p:cNvSpPr>
            <p:nvPr/>
          </p:nvSpPr>
          <p:spPr bwMode="gray">
            <a:xfrm>
              <a:off x="1763" y="3165"/>
              <a:ext cx="38" cy="45"/>
            </a:xfrm>
            <a:custGeom>
              <a:avLst/>
              <a:gdLst/>
              <a:ahLst/>
              <a:cxnLst>
                <a:cxn ang="0">
                  <a:pos x="4" y="208"/>
                </a:cxn>
                <a:cxn ang="0">
                  <a:pos x="4" y="196"/>
                </a:cxn>
                <a:cxn ang="0">
                  <a:pos x="3" y="191"/>
                </a:cxn>
                <a:cxn ang="0">
                  <a:pos x="0" y="0"/>
                </a:cxn>
                <a:cxn ang="0">
                  <a:pos x="6" y="5"/>
                </a:cxn>
                <a:cxn ang="0">
                  <a:pos x="11" y="14"/>
                </a:cxn>
                <a:cxn ang="0">
                  <a:pos x="29" y="43"/>
                </a:cxn>
                <a:cxn ang="0">
                  <a:pos x="29" y="48"/>
                </a:cxn>
                <a:cxn ang="0">
                  <a:pos x="25" y="42"/>
                </a:cxn>
                <a:cxn ang="0">
                  <a:pos x="17" y="40"/>
                </a:cxn>
                <a:cxn ang="0">
                  <a:pos x="11" y="42"/>
                </a:cxn>
                <a:cxn ang="0">
                  <a:pos x="10" y="50"/>
                </a:cxn>
                <a:cxn ang="0">
                  <a:pos x="14" y="58"/>
                </a:cxn>
                <a:cxn ang="0">
                  <a:pos x="20" y="61"/>
                </a:cxn>
                <a:cxn ang="0">
                  <a:pos x="26" y="67"/>
                </a:cxn>
                <a:cxn ang="0">
                  <a:pos x="31" y="74"/>
                </a:cxn>
                <a:cxn ang="0">
                  <a:pos x="37" y="94"/>
                </a:cxn>
                <a:cxn ang="0">
                  <a:pos x="42" y="99"/>
                </a:cxn>
                <a:cxn ang="0">
                  <a:pos x="59" y="111"/>
                </a:cxn>
                <a:cxn ang="0">
                  <a:pos x="74" y="129"/>
                </a:cxn>
                <a:cxn ang="0">
                  <a:pos x="81" y="132"/>
                </a:cxn>
                <a:cxn ang="0">
                  <a:pos x="86" y="136"/>
                </a:cxn>
                <a:cxn ang="0">
                  <a:pos x="94" y="138"/>
                </a:cxn>
                <a:cxn ang="0">
                  <a:pos x="97" y="144"/>
                </a:cxn>
                <a:cxn ang="0">
                  <a:pos x="108" y="148"/>
                </a:cxn>
                <a:cxn ang="0">
                  <a:pos x="119" y="161"/>
                </a:cxn>
                <a:cxn ang="0">
                  <a:pos x="142" y="179"/>
                </a:cxn>
                <a:cxn ang="0">
                  <a:pos x="156" y="187"/>
                </a:cxn>
                <a:cxn ang="0">
                  <a:pos x="182" y="190"/>
                </a:cxn>
                <a:cxn ang="0">
                  <a:pos x="192" y="187"/>
                </a:cxn>
                <a:cxn ang="0">
                  <a:pos x="193" y="193"/>
                </a:cxn>
                <a:cxn ang="0">
                  <a:pos x="191" y="206"/>
                </a:cxn>
                <a:cxn ang="0">
                  <a:pos x="187" y="210"/>
                </a:cxn>
                <a:cxn ang="0">
                  <a:pos x="175" y="215"/>
                </a:cxn>
                <a:cxn ang="0">
                  <a:pos x="155" y="212"/>
                </a:cxn>
                <a:cxn ang="0">
                  <a:pos x="129" y="220"/>
                </a:cxn>
                <a:cxn ang="0">
                  <a:pos x="127" y="224"/>
                </a:cxn>
                <a:cxn ang="0">
                  <a:pos x="118" y="222"/>
                </a:cxn>
                <a:cxn ang="0">
                  <a:pos x="102" y="212"/>
                </a:cxn>
                <a:cxn ang="0">
                  <a:pos x="74" y="206"/>
                </a:cxn>
                <a:cxn ang="0">
                  <a:pos x="48" y="206"/>
                </a:cxn>
                <a:cxn ang="0">
                  <a:pos x="40" y="202"/>
                </a:cxn>
                <a:cxn ang="0">
                  <a:pos x="33" y="201"/>
                </a:cxn>
                <a:cxn ang="0">
                  <a:pos x="25" y="199"/>
                </a:cxn>
                <a:cxn ang="0">
                  <a:pos x="9" y="208"/>
                </a:cxn>
                <a:cxn ang="0">
                  <a:pos x="4" y="208"/>
                </a:cxn>
              </a:cxnLst>
              <a:rect l="0" t="0" r="r" b="b"/>
              <a:pathLst>
                <a:path w="193" h="224">
                  <a:moveTo>
                    <a:pt x="4" y="208"/>
                  </a:moveTo>
                  <a:lnTo>
                    <a:pt x="4" y="196"/>
                  </a:lnTo>
                  <a:lnTo>
                    <a:pt x="3" y="191"/>
                  </a:lnTo>
                  <a:lnTo>
                    <a:pt x="0" y="0"/>
                  </a:lnTo>
                  <a:lnTo>
                    <a:pt x="6" y="5"/>
                  </a:lnTo>
                  <a:lnTo>
                    <a:pt x="11" y="14"/>
                  </a:lnTo>
                  <a:lnTo>
                    <a:pt x="29" y="43"/>
                  </a:lnTo>
                  <a:lnTo>
                    <a:pt x="29" y="48"/>
                  </a:lnTo>
                  <a:lnTo>
                    <a:pt x="25" y="42"/>
                  </a:lnTo>
                  <a:lnTo>
                    <a:pt x="17" y="40"/>
                  </a:lnTo>
                  <a:lnTo>
                    <a:pt x="11" y="42"/>
                  </a:lnTo>
                  <a:lnTo>
                    <a:pt x="10" y="50"/>
                  </a:lnTo>
                  <a:lnTo>
                    <a:pt x="14" y="58"/>
                  </a:lnTo>
                  <a:lnTo>
                    <a:pt x="20" y="61"/>
                  </a:lnTo>
                  <a:lnTo>
                    <a:pt x="26" y="67"/>
                  </a:lnTo>
                  <a:lnTo>
                    <a:pt x="31" y="74"/>
                  </a:lnTo>
                  <a:lnTo>
                    <a:pt x="37" y="94"/>
                  </a:lnTo>
                  <a:lnTo>
                    <a:pt x="42" y="99"/>
                  </a:lnTo>
                  <a:lnTo>
                    <a:pt x="59" y="111"/>
                  </a:lnTo>
                  <a:lnTo>
                    <a:pt x="74" y="129"/>
                  </a:lnTo>
                  <a:lnTo>
                    <a:pt x="81" y="132"/>
                  </a:lnTo>
                  <a:lnTo>
                    <a:pt x="86" y="136"/>
                  </a:lnTo>
                  <a:lnTo>
                    <a:pt x="94" y="138"/>
                  </a:lnTo>
                  <a:lnTo>
                    <a:pt x="97" y="144"/>
                  </a:lnTo>
                  <a:lnTo>
                    <a:pt x="108" y="148"/>
                  </a:lnTo>
                  <a:lnTo>
                    <a:pt x="119" y="161"/>
                  </a:lnTo>
                  <a:lnTo>
                    <a:pt x="142" y="179"/>
                  </a:lnTo>
                  <a:lnTo>
                    <a:pt x="156" y="187"/>
                  </a:lnTo>
                  <a:lnTo>
                    <a:pt x="182" y="190"/>
                  </a:lnTo>
                  <a:lnTo>
                    <a:pt x="192" y="187"/>
                  </a:lnTo>
                  <a:lnTo>
                    <a:pt x="193" y="193"/>
                  </a:lnTo>
                  <a:lnTo>
                    <a:pt x="191" y="206"/>
                  </a:lnTo>
                  <a:lnTo>
                    <a:pt x="187" y="210"/>
                  </a:lnTo>
                  <a:lnTo>
                    <a:pt x="175" y="215"/>
                  </a:lnTo>
                  <a:lnTo>
                    <a:pt x="155" y="212"/>
                  </a:lnTo>
                  <a:lnTo>
                    <a:pt x="129" y="220"/>
                  </a:lnTo>
                  <a:lnTo>
                    <a:pt x="127" y="224"/>
                  </a:lnTo>
                  <a:lnTo>
                    <a:pt x="118" y="222"/>
                  </a:lnTo>
                  <a:lnTo>
                    <a:pt x="102" y="212"/>
                  </a:lnTo>
                  <a:lnTo>
                    <a:pt x="74" y="206"/>
                  </a:lnTo>
                  <a:lnTo>
                    <a:pt x="48" y="206"/>
                  </a:lnTo>
                  <a:lnTo>
                    <a:pt x="40" y="202"/>
                  </a:lnTo>
                  <a:lnTo>
                    <a:pt x="33" y="201"/>
                  </a:lnTo>
                  <a:lnTo>
                    <a:pt x="25" y="199"/>
                  </a:lnTo>
                  <a:lnTo>
                    <a:pt x="9" y="208"/>
                  </a:lnTo>
                  <a:lnTo>
                    <a:pt x="4" y="208"/>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93" name="Freeform 258">
              <a:extLst>
                <a:ext uri="{FF2B5EF4-FFF2-40B4-BE49-F238E27FC236}">
                  <a16:creationId xmlns:a16="http://schemas.microsoft.com/office/drawing/2014/main" id="{8216FC34-7F48-B2EF-C628-79F573E4C224}"/>
                </a:ext>
              </a:extLst>
            </p:cNvPr>
            <p:cNvSpPr>
              <a:spLocks noChangeAspect="1"/>
            </p:cNvSpPr>
            <p:nvPr/>
          </p:nvSpPr>
          <p:spPr bwMode="gray">
            <a:xfrm>
              <a:off x="1879" y="2422"/>
              <a:ext cx="45" cy="45"/>
            </a:xfrm>
            <a:custGeom>
              <a:avLst/>
              <a:gdLst/>
              <a:ahLst/>
              <a:cxnLst>
                <a:cxn ang="0">
                  <a:pos x="197" y="195"/>
                </a:cxn>
                <a:cxn ang="0">
                  <a:pos x="172" y="187"/>
                </a:cxn>
                <a:cxn ang="0">
                  <a:pos x="146" y="193"/>
                </a:cxn>
                <a:cxn ang="0">
                  <a:pos x="129" y="190"/>
                </a:cxn>
                <a:cxn ang="0">
                  <a:pos x="124" y="217"/>
                </a:cxn>
                <a:cxn ang="0">
                  <a:pos x="103" y="221"/>
                </a:cxn>
                <a:cxn ang="0">
                  <a:pos x="91" y="214"/>
                </a:cxn>
                <a:cxn ang="0">
                  <a:pos x="79" y="205"/>
                </a:cxn>
                <a:cxn ang="0">
                  <a:pos x="59" y="178"/>
                </a:cxn>
                <a:cxn ang="0">
                  <a:pos x="52" y="166"/>
                </a:cxn>
                <a:cxn ang="0">
                  <a:pos x="47" y="151"/>
                </a:cxn>
                <a:cxn ang="0">
                  <a:pos x="43" y="140"/>
                </a:cxn>
                <a:cxn ang="0">
                  <a:pos x="30" y="139"/>
                </a:cxn>
                <a:cxn ang="0">
                  <a:pos x="26" y="130"/>
                </a:cxn>
                <a:cxn ang="0">
                  <a:pos x="15" y="122"/>
                </a:cxn>
                <a:cxn ang="0">
                  <a:pos x="0" y="101"/>
                </a:cxn>
                <a:cxn ang="0">
                  <a:pos x="4" y="84"/>
                </a:cxn>
                <a:cxn ang="0">
                  <a:pos x="9" y="60"/>
                </a:cxn>
                <a:cxn ang="0">
                  <a:pos x="11" y="55"/>
                </a:cxn>
                <a:cxn ang="0">
                  <a:pos x="22" y="50"/>
                </a:cxn>
                <a:cxn ang="0">
                  <a:pos x="38" y="49"/>
                </a:cxn>
                <a:cxn ang="0">
                  <a:pos x="46" y="39"/>
                </a:cxn>
                <a:cxn ang="0">
                  <a:pos x="44" y="32"/>
                </a:cxn>
                <a:cxn ang="0">
                  <a:pos x="43" y="26"/>
                </a:cxn>
                <a:cxn ang="0">
                  <a:pos x="57" y="9"/>
                </a:cxn>
                <a:cxn ang="0">
                  <a:pos x="62" y="5"/>
                </a:cxn>
                <a:cxn ang="0">
                  <a:pos x="71" y="0"/>
                </a:cxn>
                <a:cxn ang="0">
                  <a:pos x="114" y="6"/>
                </a:cxn>
                <a:cxn ang="0">
                  <a:pos x="154" y="3"/>
                </a:cxn>
                <a:cxn ang="0">
                  <a:pos x="168" y="0"/>
                </a:cxn>
                <a:cxn ang="0">
                  <a:pos x="200" y="3"/>
                </a:cxn>
                <a:cxn ang="0">
                  <a:pos x="225" y="11"/>
                </a:cxn>
                <a:cxn ang="0">
                  <a:pos x="222" y="25"/>
                </a:cxn>
                <a:cxn ang="0">
                  <a:pos x="218" y="33"/>
                </a:cxn>
                <a:cxn ang="0">
                  <a:pos x="206" y="49"/>
                </a:cxn>
                <a:cxn ang="0">
                  <a:pos x="208" y="90"/>
                </a:cxn>
                <a:cxn ang="0">
                  <a:pos x="220" y="114"/>
                </a:cxn>
                <a:cxn ang="0">
                  <a:pos x="221" y="117"/>
                </a:cxn>
                <a:cxn ang="0">
                  <a:pos x="225" y="140"/>
                </a:cxn>
                <a:cxn ang="0">
                  <a:pos x="218" y="181"/>
                </a:cxn>
                <a:cxn ang="0">
                  <a:pos x="203" y="197"/>
                </a:cxn>
              </a:cxnLst>
              <a:rect l="0" t="0" r="r" b="b"/>
              <a:pathLst>
                <a:path w="226" h="221">
                  <a:moveTo>
                    <a:pt x="203" y="197"/>
                  </a:moveTo>
                  <a:lnTo>
                    <a:pt x="197" y="195"/>
                  </a:lnTo>
                  <a:lnTo>
                    <a:pt x="193" y="193"/>
                  </a:lnTo>
                  <a:lnTo>
                    <a:pt x="172" y="187"/>
                  </a:lnTo>
                  <a:lnTo>
                    <a:pt x="150" y="193"/>
                  </a:lnTo>
                  <a:lnTo>
                    <a:pt x="146" y="193"/>
                  </a:lnTo>
                  <a:lnTo>
                    <a:pt x="136" y="190"/>
                  </a:lnTo>
                  <a:lnTo>
                    <a:pt x="129" y="190"/>
                  </a:lnTo>
                  <a:lnTo>
                    <a:pt x="123" y="193"/>
                  </a:lnTo>
                  <a:lnTo>
                    <a:pt x="124" y="217"/>
                  </a:lnTo>
                  <a:lnTo>
                    <a:pt x="120" y="221"/>
                  </a:lnTo>
                  <a:lnTo>
                    <a:pt x="103" y="221"/>
                  </a:lnTo>
                  <a:lnTo>
                    <a:pt x="91" y="216"/>
                  </a:lnTo>
                  <a:lnTo>
                    <a:pt x="91" y="214"/>
                  </a:lnTo>
                  <a:lnTo>
                    <a:pt x="89" y="214"/>
                  </a:lnTo>
                  <a:lnTo>
                    <a:pt x="79" y="205"/>
                  </a:lnTo>
                  <a:lnTo>
                    <a:pt x="65" y="188"/>
                  </a:lnTo>
                  <a:lnTo>
                    <a:pt x="59" y="178"/>
                  </a:lnTo>
                  <a:lnTo>
                    <a:pt x="58" y="172"/>
                  </a:lnTo>
                  <a:lnTo>
                    <a:pt x="52" y="166"/>
                  </a:lnTo>
                  <a:lnTo>
                    <a:pt x="52" y="156"/>
                  </a:lnTo>
                  <a:lnTo>
                    <a:pt x="47" y="151"/>
                  </a:lnTo>
                  <a:lnTo>
                    <a:pt x="46" y="143"/>
                  </a:lnTo>
                  <a:lnTo>
                    <a:pt x="43" y="140"/>
                  </a:lnTo>
                  <a:lnTo>
                    <a:pt x="32" y="140"/>
                  </a:lnTo>
                  <a:lnTo>
                    <a:pt x="30" y="139"/>
                  </a:lnTo>
                  <a:lnTo>
                    <a:pt x="26" y="135"/>
                  </a:lnTo>
                  <a:lnTo>
                    <a:pt x="26" y="130"/>
                  </a:lnTo>
                  <a:lnTo>
                    <a:pt x="17" y="123"/>
                  </a:lnTo>
                  <a:lnTo>
                    <a:pt x="15" y="122"/>
                  </a:lnTo>
                  <a:lnTo>
                    <a:pt x="6" y="107"/>
                  </a:lnTo>
                  <a:lnTo>
                    <a:pt x="0" y="101"/>
                  </a:lnTo>
                  <a:lnTo>
                    <a:pt x="0" y="95"/>
                  </a:lnTo>
                  <a:lnTo>
                    <a:pt x="4" y="84"/>
                  </a:lnTo>
                  <a:lnTo>
                    <a:pt x="9" y="75"/>
                  </a:lnTo>
                  <a:lnTo>
                    <a:pt x="9" y="60"/>
                  </a:lnTo>
                  <a:lnTo>
                    <a:pt x="10" y="58"/>
                  </a:lnTo>
                  <a:lnTo>
                    <a:pt x="11" y="55"/>
                  </a:lnTo>
                  <a:lnTo>
                    <a:pt x="15" y="53"/>
                  </a:lnTo>
                  <a:lnTo>
                    <a:pt x="22" y="50"/>
                  </a:lnTo>
                  <a:lnTo>
                    <a:pt x="32" y="50"/>
                  </a:lnTo>
                  <a:lnTo>
                    <a:pt x="38" y="49"/>
                  </a:lnTo>
                  <a:lnTo>
                    <a:pt x="39" y="46"/>
                  </a:lnTo>
                  <a:lnTo>
                    <a:pt x="46" y="39"/>
                  </a:lnTo>
                  <a:lnTo>
                    <a:pt x="46" y="32"/>
                  </a:lnTo>
                  <a:lnTo>
                    <a:pt x="44" y="32"/>
                  </a:lnTo>
                  <a:lnTo>
                    <a:pt x="42" y="30"/>
                  </a:lnTo>
                  <a:lnTo>
                    <a:pt x="43" y="26"/>
                  </a:lnTo>
                  <a:lnTo>
                    <a:pt x="50" y="15"/>
                  </a:lnTo>
                  <a:lnTo>
                    <a:pt x="57" y="9"/>
                  </a:lnTo>
                  <a:lnTo>
                    <a:pt x="58" y="6"/>
                  </a:lnTo>
                  <a:lnTo>
                    <a:pt x="62" y="5"/>
                  </a:lnTo>
                  <a:lnTo>
                    <a:pt x="66" y="0"/>
                  </a:lnTo>
                  <a:lnTo>
                    <a:pt x="71" y="0"/>
                  </a:lnTo>
                  <a:lnTo>
                    <a:pt x="95" y="6"/>
                  </a:lnTo>
                  <a:lnTo>
                    <a:pt x="114" y="6"/>
                  </a:lnTo>
                  <a:lnTo>
                    <a:pt x="139" y="1"/>
                  </a:lnTo>
                  <a:lnTo>
                    <a:pt x="154" y="3"/>
                  </a:lnTo>
                  <a:lnTo>
                    <a:pt x="166" y="1"/>
                  </a:lnTo>
                  <a:lnTo>
                    <a:pt x="168" y="0"/>
                  </a:lnTo>
                  <a:lnTo>
                    <a:pt x="175" y="0"/>
                  </a:lnTo>
                  <a:lnTo>
                    <a:pt x="200" y="3"/>
                  </a:lnTo>
                  <a:lnTo>
                    <a:pt x="225" y="10"/>
                  </a:lnTo>
                  <a:lnTo>
                    <a:pt x="225" y="11"/>
                  </a:lnTo>
                  <a:lnTo>
                    <a:pt x="225" y="22"/>
                  </a:lnTo>
                  <a:lnTo>
                    <a:pt x="222" y="25"/>
                  </a:lnTo>
                  <a:lnTo>
                    <a:pt x="222" y="27"/>
                  </a:lnTo>
                  <a:lnTo>
                    <a:pt x="218" y="33"/>
                  </a:lnTo>
                  <a:lnTo>
                    <a:pt x="210" y="39"/>
                  </a:lnTo>
                  <a:lnTo>
                    <a:pt x="206" y="49"/>
                  </a:lnTo>
                  <a:lnTo>
                    <a:pt x="206" y="71"/>
                  </a:lnTo>
                  <a:lnTo>
                    <a:pt x="208" y="90"/>
                  </a:lnTo>
                  <a:lnTo>
                    <a:pt x="211" y="101"/>
                  </a:lnTo>
                  <a:lnTo>
                    <a:pt x="220" y="114"/>
                  </a:lnTo>
                  <a:lnTo>
                    <a:pt x="220" y="116"/>
                  </a:lnTo>
                  <a:lnTo>
                    <a:pt x="221" y="117"/>
                  </a:lnTo>
                  <a:lnTo>
                    <a:pt x="226" y="125"/>
                  </a:lnTo>
                  <a:lnTo>
                    <a:pt x="225" y="140"/>
                  </a:lnTo>
                  <a:lnTo>
                    <a:pt x="220" y="162"/>
                  </a:lnTo>
                  <a:lnTo>
                    <a:pt x="218" y="181"/>
                  </a:lnTo>
                  <a:lnTo>
                    <a:pt x="216" y="184"/>
                  </a:lnTo>
                  <a:lnTo>
                    <a:pt x="203" y="197"/>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94" name="Freeform 259">
              <a:extLst>
                <a:ext uri="{FF2B5EF4-FFF2-40B4-BE49-F238E27FC236}">
                  <a16:creationId xmlns:a16="http://schemas.microsoft.com/office/drawing/2014/main" id="{DE4A0B4A-CC3D-5A54-8F72-8296D5834898}"/>
                </a:ext>
              </a:extLst>
            </p:cNvPr>
            <p:cNvSpPr>
              <a:spLocks noChangeAspect="1"/>
            </p:cNvSpPr>
            <p:nvPr/>
          </p:nvSpPr>
          <p:spPr bwMode="gray">
            <a:xfrm rot="-1047951">
              <a:off x="1790" y="2357"/>
              <a:ext cx="4" cy="4"/>
            </a:xfrm>
            <a:custGeom>
              <a:avLst/>
              <a:gdLst/>
              <a:ahLst/>
              <a:cxnLst>
                <a:cxn ang="0">
                  <a:pos x="148" y="0"/>
                </a:cxn>
                <a:cxn ang="0">
                  <a:pos x="169" y="17"/>
                </a:cxn>
                <a:cxn ang="0">
                  <a:pos x="183" y="54"/>
                </a:cxn>
                <a:cxn ang="0">
                  <a:pos x="114" y="93"/>
                </a:cxn>
                <a:cxn ang="0">
                  <a:pos x="86" y="86"/>
                </a:cxn>
                <a:cxn ang="0">
                  <a:pos x="66" y="72"/>
                </a:cxn>
                <a:cxn ang="0">
                  <a:pos x="14" y="72"/>
                </a:cxn>
                <a:cxn ang="0">
                  <a:pos x="0" y="41"/>
                </a:cxn>
                <a:cxn ang="0">
                  <a:pos x="24" y="24"/>
                </a:cxn>
                <a:cxn ang="0">
                  <a:pos x="54" y="24"/>
                </a:cxn>
                <a:cxn ang="0">
                  <a:pos x="83" y="44"/>
                </a:cxn>
                <a:cxn ang="0">
                  <a:pos x="148" y="0"/>
                </a:cxn>
              </a:cxnLst>
              <a:rect l="0" t="0" r="r" b="b"/>
              <a:pathLst>
                <a:path w="183" h="93">
                  <a:moveTo>
                    <a:pt x="148" y="0"/>
                  </a:moveTo>
                  <a:lnTo>
                    <a:pt x="169" y="17"/>
                  </a:lnTo>
                  <a:lnTo>
                    <a:pt x="183" y="54"/>
                  </a:lnTo>
                  <a:lnTo>
                    <a:pt x="114" y="93"/>
                  </a:lnTo>
                  <a:lnTo>
                    <a:pt x="86" y="86"/>
                  </a:lnTo>
                  <a:lnTo>
                    <a:pt x="66" y="72"/>
                  </a:lnTo>
                  <a:lnTo>
                    <a:pt x="14" y="72"/>
                  </a:lnTo>
                  <a:lnTo>
                    <a:pt x="0" y="41"/>
                  </a:lnTo>
                  <a:lnTo>
                    <a:pt x="24" y="24"/>
                  </a:lnTo>
                  <a:lnTo>
                    <a:pt x="54" y="24"/>
                  </a:lnTo>
                  <a:lnTo>
                    <a:pt x="83" y="44"/>
                  </a:lnTo>
                  <a:lnTo>
                    <a:pt x="148" y="0"/>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95" name="Freeform 260">
              <a:extLst>
                <a:ext uri="{FF2B5EF4-FFF2-40B4-BE49-F238E27FC236}">
                  <a16:creationId xmlns:a16="http://schemas.microsoft.com/office/drawing/2014/main" id="{373E98F0-B56E-886C-61F1-EBCCBA5232BE}"/>
                </a:ext>
              </a:extLst>
            </p:cNvPr>
            <p:cNvSpPr>
              <a:spLocks noChangeAspect="1"/>
            </p:cNvSpPr>
            <p:nvPr/>
          </p:nvSpPr>
          <p:spPr bwMode="gray">
            <a:xfrm rot="-1047951">
              <a:off x="1753" y="2352"/>
              <a:ext cx="3" cy="4"/>
            </a:xfrm>
            <a:custGeom>
              <a:avLst/>
              <a:gdLst/>
              <a:ahLst/>
              <a:cxnLst>
                <a:cxn ang="0">
                  <a:pos x="24" y="37"/>
                </a:cxn>
                <a:cxn ang="0">
                  <a:pos x="0" y="0"/>
                </a:cxn>
                <a:cxn ang="0">
                  <a:pos x="0" y="10"/>
                </a:cxn>
                <a:cxn ang="0">
                  <a:pos x="5" y="41"/>
                </a:cxn>
                <a:cxn ang="0">
                  <a:pos x="24" y="72"/>
                </a:cxn>
                <a:cxn ang="0">
                  <a:pos x="101" y="102"/>
                </a:cxn>
                <a:cxn ang="0">
                  <a:pos x="101" y="85"/>
                </a:cxn>
                <a:cxn ang="0">
                  <a:pos x="59" y="68"/>
                </a:cxn>
                <a:cxn ang="0">
                  <a:pos x="24" y="37"/>
                </a:cxn>
              </a:cxnLst>
              <a:rect l="0" t="0" r="r" b="b"/>
              <a:pathLst>
                <a:path w="101" h="102">
                  <a:moveTo>
                    <a:pt x="24" y="37"/>
                  </a:moveTo>
                  <a:lnTo>
                    <a:pt x="0" y="0"/>
                  </a:lnTo>
                  <a:lnTo>
                    <a:pt x="0" y="10"/>
                  </a:lnTo>
                  <a:lnTo>
                    <a:pt x="5" y="41"/>
                  </a:lnTo>
                  <a:lnTo>
                    <a:pt x="24" y="72"/>
                  </a:lnTo>
                  <a:lnTo>
                    <a:pt x="101" y="102"/>
                  </a:lnTo>
                  <a:lnTo>
                    <a:pt x="101" y="85"/>
                  </a:lnTo>
                  <a:lnTo>
                    <a:pt x="59" y="68"/>
                  </a:lnTo>
                  <a:lnTo>
                    <a:pt x="24" y="37"/>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sp>
          <p:nvSpPr>
            <p:cNvPr id="96" name="Freeform 261">
              <a:extLst>
                <a:ext uri="{FF2B5EF4-FFF2-40B4-BE49-F238E27FC236}">
                  <a16:creationId xmlns:a16="http://schemas.microsoft.com/office/drawing/2014/main" id="{055C677A-B55E-0315-4B85-42EEFD3E813A}"/>
                </a:ext>
              </a:extLst>
            </p:cNvPr>
            <p:cNvSpPr>
              <a:spLocks noChangeAspect="1"/>
            </p:cNvSpPr>
            <p:nvPr/>
          </p:nvSpPr>
          <p:spPr bwMode="gray">
            <a:xfrm rot="-1047951">
              <a:off x="1758" y="2351"/>
              <a:ext cx="2" cy="4"/>
            </a:xfrm>
            <a:custGeom>
              <a:avLst/>
              <a:gdLst/>
              <a:ahLst/>
              <a:cxnLst>
                <a:cxn ang="0">
                  <a:pos x="20" y="17"/>
                </a:cxn>
                <a:cxn ang="0">
                  <a:pos x="0" y="0"/>
                </a:cxn>
                <a:cxn ang="0">
                  <a:pos x="13" y="26"/>
                </a:cxn>
                <a:cxn ang="0">
                  <a:pos x="38" y="51"/>
                </a:cxn>
                <a:cxn ang="0">
                  <a:pos x="52" y="82"/>
                </a:cxn>
                <a:cxn ang="0">
                  <a:pos x="62" y="85"/>
                </a:cxn>
                <a:cxn ang="0">
                  <a:pos x="69" y="38"/>
                </a:cxn>
                <a:cxn ang="0">
                  <a:pos x="52" y="23"/>
                </a:cxn>
                <a:cxn ang="0">
                  <a:pos x="20" y="17"/>
                </a:cxn>
              </a:cxnLst>
              <a:rect l="0" t="0" r="r" b="b"/>
              <a:pathLst>
                <a:path w="69" h="85">
                  <a:moveTo>
                    <a:pt x="20" y="17"/>
                  </a:moveTo>
                  <a:lnTo>
                    <a:pt x="0" y="0"/>
                  </a:lnTo>
                  <a:lnTo>
                    <a:pt x="13" y="26"/>
                  </a:lnTo>
                  <a:lnTo>
                    <a:pt x="38" y="51"/>
                  </a:lnTo>
                  <a:lnTo>
                    <a:pt x="52" y="82"/>
                  </a:lnTo>
                  <a:lnTo>
                    <a:pt x="62" y="85"/>
                  </a:lnTo>
                  <a:lnTo>
                    <a:pt x="69" y="38"/>
                  </a:lnTo>
                  <a:lnTo>
                    <a:pt x="52" y="23"/>
                  </a:lnTo>
                  <a:lnTo>
                    <a:pt x="20" y="17"/>
                  </a:lnTo>
                  <a:close/>
                </a:path>
              </a:pathLst>
            </a:custGeom>
            <a:grpFill/>
            <a:ln w="3175" cap="flat" cmpd="sng">
              <a:solidFill>
                <a:schemeClr val="bg2"/>
              </a:solidFill>
              <a:prstDash val="solid"/>
              <a:round/>
              <a:headEnd type="none" w="med" len="med"/>
              <a:tailEnd type="none" w="med" len="med"/>
            </a:ln>
            <a:effectLst/>
          </p:spPr>
          <p:txBody>
            <a:bodyPr/>
            <a:lstStyle/>
            <a:p>
              <a:endParaRPr lang="en-US" sz="19747" dirty="0">
                <a:solidFill>
                  <a:prstClr val="black"/>
                </a:solidFill>
              </a:endParaRPr>
            </a:p>
          </p:txBody>
        </p:sp>
      </p:grpSp>
      <p:sp>
        <p:nvSpPr>
          <p:cNvPr id="97" name="TextBox 96" descr="Section Header and gold boundless bar">
            <a:extLst>
              <a:ext uri="{FF2B5EF4-FFF2-40B4-BE49-F238E27FC236}">
                <a16:creationId xmlns:a16="http://schemas.microsoft.com/office/drawing/2014/main" id="{77D06F86-9EE9-7D80-A7DE-E812582C60A8}"/>
              </a:ext>
            </a:extLst>
          </p:cNvPr>
          <p:cNvSpPr txBox="1"/>
          <p:nvPr/>
        </p:nvSpPr>
        <p:spPr>
          <a:xfrm>
            <a:off x="16849759" y="6737195"/>
            <a:ext cx="6972300" cy="630942"/>
          </a:xfrm>
          <a:prstGeom prst="rect">
            <a:avLst/>
          </a:prstGeom>
          <a:noFill/>
        </p:spPr>
        <p:txBody>
          <a:bodyPr wrap="square" rtlCol="0" anchor="b">
            <a:spAutoFit/>
          </a:bodyPr>
          <a:lstStyle/>
          <a:p>
            <a:r>
              <a:rPr lang="en-US" sz="3500" b="1" dirty="0">
                <a:latin typeface="Encode Sans Normal Black" charset="0"/>
                <a:ea typeface="Encode Sans Normal Black" charset="0"/>
                <a:cs typeface="Encode Sans Normal Black" charset="0"/>
              </a:rPr>
              <a:t>FINDINGS</a:t>
            </a:r>
          </a:p>
        </p:txBody>
      </p:sp>
      <p:sp>
        <p:nvSpPr>
          <p:cNvPr id="98" name="Text Placeholder 9">
            <a:extLst>
              <a:ext uri="{FF2B5EF4-FFF2-40B4-BE49-F238E27FC236}">
                <a16:creationId xmlns:a16="http://schemas.microsoft.com/office/drawing/2014/main" id="{CD303DD2-E3C6-E9B7-0390-6AB443FC4BCB}"/>
              </a:ext>
            </a:extLst>
          </p:cNvPr>
          <p:cNvSpPr txBox="1">
            <a:spLocks/>
          </p:cNvSpPr>
          <p:nvPr/>
        </p:nvSpPr>
        <p:spPr>
          <a:xfrm>
            <a:off x="16849759" y="7498402"/>
            <a:ext cx="6961239" cy="2395875"/>
          </a:xfrm>
          <a:prstGeom prst="rect">
            <a:avLst/>
          </a:prstGeom>
        </p:spPr>
        <p:txBody>
          <a:bodyPr/>
          <a:lstStyle>
            <a:lvl1pPr marL="0" indent="0" algn="l" defTabSz="914400" rtl="0" eaLnBrk="1" latinLnBrk="0" hangingPunct="1">
              <a:spcBef>
                <a:spcPts val="800"/>
              </a:spcBef>
              <a:buFont typeface="Lucida Grande"/>
              <a:buNone/>
              <a:defRPr sz="2400" b="0" i="0" kern="1200" baseline="0">
                <a:solidFill>
                  <a:srgbClr val="4B2E83"/>
                </a:solidFill>
                <a:latin typeface="Open Sans"/>
                <a:ea typeface="+mn-ea"/>
                <a:cs typeface="Open Sans"/>
              </a:defRPr>
            </a:lvl1pPr>
            <a:lvl2pPr marL="960120" indent="-320040" algn="l" defTabSz="914400" rtl="0" eaLnBrk="1" latinLnBrk="0" hangingPunct="1">
              <a:spcBef>
                <a:spcPts val="800"/>
              </a:spcBef>
              <a:buFont typeface="Arial"/>
              <a:buChar char="–"/>
              <a:defRPr sz="2200" b="0" i="0" kern="1200" baseline="0">
                <a:solidFill>
                  <a:srgbClr val="4B2E83"/>
                </a:solidFill>
                <a:latin typeface="Open Sans"/>
                <a:ea typeface="+mn-ea"/>
                <a:cs typeface="Open Sans"/>
              </a:defRPr>
            </a:lvl2pPr>
            <a:lvl3pPr marL="1600200" indent="-320040" algn="l" defTabSz="914400" rtl="0" eaLnBrk="1" latinLnBrk="0" hangingPunct="1">
              <a:spcBef>
                <a:spcPts val="800"/>
              </a:spcBef>
              <a:buSzPct val="100000"/>
              <a:buFont typeface="Lucida Grande"/>
              <a:buChar char="&gt;"/>
              <a:defRPr sz="2000" b="0" i="0" kern="1200" baseline="0">
                <a:solidFill>
                  <a:srgbClr val="4B2E83"/>
                </a:solidFill>
                <a:latin typeface="Open Sans"/>
                <a:ea typeface="+mn-ea"/>
                <a:cs typeface="Open Sans"/>
              </a:defRPr>
            </a:lvl3pPr>
            <a:lvl4pPr marL="2286000" indent="-320040" algn="l" defTabSz="914400" rtl="0" eaLnBrk="1" latinLnBrk="0" hangingPunct="1">
              <a:spcBef>
                <a:spcPts val="800"/>
              </a:spcBef>
              <a:buFont typeface="Arial"/>
              <a:buChar char="–"/>
              <a:defRPr sz="1800" b="0" i="0" kern="1200" baseline="0">
                <a:solidFill>
                  <a:srgbClr val="4B2E83"/>
                </a:solidFill>
                <a:latin typeface="Open Sans"/>
                <a:ea typeface="+mn-ea"/>
                <a:cs typeface="Open Sans"/>
              </a:defRPr>
            </a:lvl4pPr>
            <a:lvl5pPr marL="6583680" indent="-731520" algn="l" defTabSz="1463040" rtl="0" eaLnBrk="1" latinLnBrk="0" hangingPunct="1">
              <a:spcBef>
                <a:spcPct val="20000"/>
              </a:spcBef>
              <a:buFont typeface="Lucida Grande"/>
              <a:buChar char="&gt;"/>
              <a:defRPr sz="1400" b="1" i="0" kern="1200" baseline="0">
                <a:solidFill>
                  <a:srgbClr val="4B2E83"/>
                </a:solidFill>
                <a:latin typeface="Open Sans"/>
                <a:ea typeface="+mn-ea"/>
                <a:cs typeface="Open San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a:lstStyle>
          <a:p>
            <a:pPr>
              <a:lnSpc>
                <a:spcPts val="2800"/>
              </a:lnSpc>
              <a:spcAft>
                <a:spcPts val="1200"/>
              </a:spcAft>
            </a:pP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Key findings synthesized into a few sentences here. Lorem ipsum dolor sit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amet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consectetur</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adipiscing</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elit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Integer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nec</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odio</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Praesent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libero.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cursus ante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dapibus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diam.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nisi.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Nulla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quis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sem</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nibh</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elementum</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imperdiet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n-US" sz="2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See Figure A</a:t>
            </a:r>
            <a:r>
              <a:rPr lang="en-US" sz="22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Duis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sagittis</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ipsum. Class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aptent</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taciti</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sociosqu</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ad </a:t>
            </a:r>
            <a:r>
              <a:rPr lang="en-US" sz="2200"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litora</a:t>
            </a:r>
            <a:r>
              <a:rPr lang="en-US" sz="2200"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99" name="Rectangle 98">
            <a:extLst>
              <a:ext uri="{FF2B5EF4-FFF2-40B4-BE49-F238E27FC236}">
                <a16:creationId xmlns:a16="http://schemas.microsoft.com/office/drawing/2014/main" id="{C6443806-F805-48CB-485B-DCEA1699112D}"/>
              </a:ext>
            </a:extLst>
          </p:cNvPr>
          <p:cNvSpPr/>
          <p:nvPr/>
        </p:nvSpPr>
        <p:spPr>
          <a:xfrm>
            <a:off x="16894366" y="10412097"/>
            <a:ext cx="3472698" cy="430887"/>
          </a:xfrm>
          <a:prstGeom prst="rect">
            <a:avLst/>
          </a:prstGeom>
        </p:spPr>
        <p:txBody>
          <a:bodyPr wrap="square">
            <a:spAutoFit/>
          </a:bodyPr>
          <a:lstStyle/>
          <a:p>
            <a:r>
              <a:rPr lang="en-US" sz="2200" b="1" dirty="0">
                <a:ln>
                  <a:noFill/>
                  <a:prstDash val="dash"/>
                </a:ln>
                <a:latin typeface="Uni Sans" pitchFamily="2" charset="77"/>
                <a:ea typeface="Open Sans" panose="020B0606030504020204" pitchFamily="34" charset="0"/>
                <a:cs typeface="Open Sans" panose="020B0606030504020204" pitchFamily="34" charset="0"/>
              </a:rPr>
              <a:t>GRAPH TITLE HERE</a:t>
            </a:r>
          </a:p>
        </p:txBody>
      </p:sp>
      <p:sp>
        <p:nvSpPr>
          <p:cNvPr id="100" name="Text Placeholder 9">
            <a:extLst>
              <a:ext uri="{FF2B5EF4-FFF2-40B4-BE49-F238E27FC236}">
                <a16:creationId xmlns:a16="http://schemas.microsoft.com/office/drawing/2014/main" id="{0A4B0415-EF8E-354F-E93F-CC04F45B5228}"/>
              </a:ext>
            </a:extLst>
          </p:cNvPr>
          <p:cNvSpPr txBox="1">
            <a:spLocks/>
          </p:cNvSpPr>
          <p:nvPr/>
        </p:nvSpPr>
        <p:spPr>
          <a:xfrm>
            <a:off x="4731984" y="15456865"/>
            <a:ext cx="3575945" cy="2407389"/>
          </a:xfrm>
          <a:prstGeom prst="rect">
            <a:avLst/>
          </a:prstGeom>
        </p:spPr>
        <p:txBody>
          <a:bodyPr/>
          <a:lstStyle>
            <a:lvl1pPr marL="0" indent="0" algn="l" defTabSz="914400" rtl="0" eaLnBrk="1" latinLnBrk="0" hangingPunct="1">
              <a:spcBef>
                <a:spcPts val="800"/>
              </a:spcBef>
              <a:buFont typeface="Lucida Grande"/>
              <a:buNone/>
              <a:defRPr sz="2400" b="0" i="0" kern="1200" baseline="0">
                <a:solidFill>
                  <a:srgbClr val="4B2E83"/>
                </a:solidFill>
                <a:latin typeface="Open Sans"/>
                <a:ea typeface="+mn-ea"/>
                <a:cs typeface="Open Sans"/>
              </a:defRPr>
            </a:lvl1pPr>
            <a:lvl2pPr marL="960120" indent="-320040" algn="l" defTabSz="914400" rtl="0" eaLnBrk="1" latinLnBrk="0" hangingPunct="1">
              <a:spcBef>
                <a:spcPts val="800"/>
              </a:spcBef>
              <a:buFont typeface="Arial"/>
              <a:buChar char="–"/>
              <a:defRPr sz="2200" b="0" i="0" kern="1200" baseline="0">
                <a:solidFill>
                  <a:srgbClr val="4B2E83"/>
                </a:solidFill>
                <a:latin typeface="Open Sans"/>
                <a:ea typeface="+mn-ea"/>
                <a:cs typeface="Open Sans"/>
              </a:defRPr>
            </a:lvl2pPr>
            <a:lvl3pPr marL="1600200" indent="-320040" algn="l" defTabSz="914400" rtl="0" eaLnBrk="1" latinLnBrk="0" hangingPunct="1">
              <a:spcBef>
                <a:spcPts val="800"/>
              </a:spcBef>
              <a:buSzPct val="100000"/>
              <a:buFont typeface="Lucida Grande"/>
              <a:buChar char="&gt;"/>
              <a:defRPr sz="2000" b="0" i="0" kern="1200" baseline="0">
                <a:solidFill>
                  <a:srgbClr val="4B2E83"/>
                </a:solidFill>
                <a:latin typeface="Open Sans"/>
                <a:ea typeface="+mn-ea"/>
                <a:cs typeface="Open Sans"/>
              </a:defRPr>
            </a:lvl3pPr>
            <a:lvl4pPr marL="2286000" indent="-320040" algn="l" defTabSz="914400" rtl="0" eaLnBrk="1" latinLnBrk="0" hangingPunct="1">
              <a:spcBef>
                <a:spcPts val="800"/>
              </a:spcBef>
              <a:buFont typeface="Arial"/>
              <a:buChar char="–"/>
              <a:defRPr sz="1800" b="0" i="0" kern="1200" baseline="0">
                <a:solidFill>
                  <a:srgbClr val="4B2E83"/>
                </a:solidFill>
                <a:latin typeface="Open Sans"/>
                <a:ea typeface="+mn-ea"/>
                <a:cs typeface="Open Sans"/>
              </a:defRPr>
            </a:lvl4pPr>
            <a:lvl5pPr marL="6583680" indent="-731520" algn="l" defTabSz="1463040" rtl="0" eaLnBrk="1" latinLnBrk="0" hangingPunct="1">
              <a:spcBef>
                <a:spcPct val="20000"/>
              </a:spcBef>
              <a:buFont typeface="Lucida Grande"/>
              <a:buChar char="&gt;"/>
              <a:defRPr sz="1400" b="1" i="0" kern="1200" baseline="0">
                <a:solidFill>
                  <a:srgbClr val="4B2E83"/>
                </a:solidFill>
                <a:latin typeface="Open Sans"/>
                <a:ea typeface="+mn-ea"/>
                <a:cs typeface="Open San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a:lstStyle>
          <a:p>
            <a:pPr>
              <a:lnSpc>
                <a:spcPts val="2800"/>
              </a:lnSpc>
              <a:spcAft>
                <a:spcPts val="1200"/>
              </a:spcAft>
            </a:pP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Lorem ipsum dolor sit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amet</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consectetur</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adipiscing</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elit</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Integer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nec</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odio</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Praesent</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libero.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Sed</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cursus ante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dapibus</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diam. </a:t>
            </a:r>
            <a:endParaRPr lang="en-US" sz="1800" b="1" dirty="0">
              <a:solidFill>
                <a:schemeClr val="tx1"/>
              </a:solidFill>
            </a:endParaRPr>
          </a:p>
        </p:txBody>
      </p:sp>
      <p:graphicFrame>
        <p:nvGraphicFramePr>
          <p:cNvPr id="101" name="Chart 4">
            <a:extLst>
              <a:ext uri="{FF2B5EF4-FFF2-40B4-BE49-F238E27FC236}">
                <a16:creationId xmlns:a16="http://schemas.microsoft.com/office/drawing/2014/main" id="{0219EE75-9015-20C2-9AF1-6D7B75DB3B11}"/>
              </a:ext>
            </a:extLst>
          </p:cNvPr>
          <p:cNvGraphicFramePr>
            <a:graphicFrameLocks/>
          </p:cNvGraphicFramePr>
          <p:nvPr>
            <p:extLst>
              <p:ext uri="{D42A27DB-BD31-4B8C-83A1-F6EECF244321}">
                <p14:modId xmlns:p14="http://schemas.microsoft.com/office/powerpoint/2010/main" val="257027655"/>
              </p:ext>
            </p:extLst>
          </p:nvPr>
        </p:nvGraphicFramePr>
        <p:xfrm>
          <a:off x="20446976" y="10610820"/>
          <a:ext cx="3628844" cy="2830887"/>
        </p:xfrm>
        <a:graphic>
          <a:graphicData uri="http://schemas.openxmlformats.org/drawingml/2006/chart">
            <c:chart xmlns:c="http://schemas.openxmlformats.org/drawingml/2006/chart" xmlns:r="http://schemas.openxmlformats.org/officeDocument/2006/relationships" r:id="rId4"/>
          </a:graphicData>
        </a:graphic>
      </p:graphicFrame>
      <p:sp>
        <p:nvSpPr>
          <p:cNvPr id="102" name="Oval 101">
            <a:extLst>
              <a:ext uri="{FF2B5EF4-FFF2-40B4-BE49-F238E27FC236}">
                <a16:creationId xmlns:a16="http://schemas.microsoft.com/office/drawing/2014/main" id="{9ED0401A-C709-A7F2-2602-4BD463738CD0}"/>
              </a:ext>
            </a:extLst>
          </p:cNvPr>
          <p:cNvSpPr/>
          <p:nvPr/>
        </p:nvSpPr>
        <p:spPr>
          <a:xfrm>
            <a:off x="20807271" y="9952121"/>
            <a:ext cx="344379" cy="344379"/>
          </a:xfrm>
          <a:prstGeom prst="ellipse">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B</a:t>
            </a:r>
          </a:p>
        </p:txBody>
      </p:sp>
      <p:sp>
        <p:nvSpPr>
          <p:cNvPr id="103" name="Rectangle 102">
            <a:extLst>
              <a:ext uri="{FF2B5EF4-FFF2-40B4-BE49-F238E27FC236}">
                <a16:creationId xmlns:a16="http://schemas.microsoft.com/office/drawing/2014/main" id="{AC52A34A-998C-78AB-85D7-5197D5F658C5}"/>
              </a:ext>
            </a:extLst>
          </p:cNvPr>
          <p:cNvSpPr/>
          <p:nvPr/>
        </p:nvSpPr>
        <p:spPr>
          <a:xfrm>
            <a:off x="20705671" y="10398892"/>
            <a:ext cx="3472698" cy="430887"/>
          </a:xfrm>
          <a:prstGeom prst="rect">
            <a:avLst/>
          </a:prstGeom>
        </p:spPr>
        <p:txBody>
          <a:bodyPr wrap="square">
            <a:spAutoFit/>
          </a:bodyPr>
          <a:lstStyle/>
          <a:p>
            <a:r>
              <a:rPr lang="en-US" sz="2200" b="1" dirty="0">
                <a:ln>
                  <a:noFill/>
                  <a:prstDash val="dash"/>
                </a:ln>
                <a:latin typeface="Uni Sans" pitchFamily="2" charset="77"/>
                <a:ea typeface="Open Sans" panose="020B0606030504020204" pitchFamily="34" charset="0"/>
                <a:cs typeface="Open Sans" panose="020B0606030504020204" pitchFamily="34" charset="0"/>
              </a:rPr>
              <a:t>GRAPH TITLE HERE</a:t>
            </a:r>
          </a:p>
        </p:txBody>
      </p:sp>
      <p:graphicFrame>
        <p:nvGraphicFramePr>
          <p:cNvPr id="104" name="Chart 4">
            <a:extLst>
              <a:ext uri="{FF2B5EF4-FFF2-40B4-BE49-F238E27FC236}">
                <a16:creationId xmlns:a16="http://schemas.microsoft.com/office/drawing/2014/main" id="{2782EE0C-3AE0-6EA5-BB69-E2D621196D46}"/>
              </a:ext>
            </a:extLst>
          </p:cNvPr>
          <p:cNvGraphicFramePr>
            <a:graphicFrameLocks/>
          </p:cNvGraphicFramePr>
          <p:nvPr>
            <p:extLst>
              <p:ext uri="{D42A27DB-BD31-4B8C-83A1-F6EECF244321}">
                <p14:modId xmlns:p14="http://schemas.microsoft.com/office/powerpoint/2010/main" val="236664597"/>
              </p:ext>
            </p:extLst>
          </p:nvPr>
        </p:nvGraphicFramePr>
        <p:xfrm>
          <a:off x="24355448" y="7223099"/>
          <a:ext cx="4874752" cy="3802829"/>
        </p:xfrm>
        <a:graphic>
          <a:graphicData uri="http://schemas.openxmlformats.org/drawingml/2006/chart">
            <c:chart xmlns:c="http://schemas.openxmlformats.org/drawingml/2006/chart" xmlns:r="http://schemas.openxmlformats.org/officeDocument/2006/relationships" r:id="rId5"/>
          </a:graphicData>
        </a:graphic>
      </p:graphicFrame>
      <p:sp>
        <p:nvSpPr>
          <p:cNvPr id="105" name="Oval 104">
            <a:extLst>
              <a:ext uri="{FF2B5EF4-FFF2-40B4-BE49-F238E27FC236}">
                <a16:creationId xmlns:a16="http://schemas.microsoft.com/office/drawing/2014/main" id="{1C90912F-CF9A-37AC-83C3-7E2EAEC69C33}"/>
              </a:ext>
            </a:extLst>
          </p:cNvPr>
          <p:cNvSpPr/>
          <p:nvPr/>
        </p:nvSpPr>
        <p:spPr>
          <a:xfrm>
            <a:off x="24821376" y="6719332"/>
            <a:ext cx="344379" cy="344379"/>
          </a:xfrm>
          <a:prstGeom prst="ellipse">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C</a:t>
            </a:r>
          </a:p>
        </p:txBody>
      </p:sp>
      <p:sp>
        <p:nvSpPr>
          <p:cNvPr id="106" name="Rectangle 105">
            <a:extLst>
              <a:ext uri="{FF2B5EF4-FFF2-40B4-BE49-F238E27FC236}">
                <a16:creationId xmlns:a16="http://schemas.microsoft.com/office/drawing/2014/main" id="{790C7CAC-A24E-4BFC-96A1-FD5514A48B07}"/>
              </a:ext>
            </a:extLst>
          </p:cNvPr>
          <p:cNvSpPr/>
          <p:nvPr/>
        </p:nvSpPr>
        <p:spPr>
          <a:xfrm>
            <a:off x="24719776" y="7166103"/>
            <a:ext cx="3472698" cy="430887"/>
          </a:xfrm>
          <a:prstGeom prst="rect">
            <a:avLst/>
          </a:prstGeom>
        </p:spPr>
        <p:txBody>
          <a:bodyPr wrap="square">
            <a:spAutoFit/>
          </a:bodyPr>
          <a:lstStyle/>
          <a:p>
            <a:r>
              <a:rPr lang="en-US" sz="2200" b="1" dirty="0">
                <a:ln>
                  <a:noFill/>
                  <a:prstDash val="dash"/>
                </a:ln>
                <a:latin typeface="Uni Sans" pitchFamily="2" charset="77"/>
                <a:ea typeface="Open Sans" panose="020B0606030504020204" pitchFamily="34" charset="0"/>
                <a:cs typeface="Open Sans" panose="020B0606030504020204" pitchFamily="34" charset="0"/>
              </a:rPr>
              <a:t>GRAPH TITLE HERE</a:t>
            </a:r>
          </a:p>
        </p:txBody>
      </p:sp>
      <p:sp>
        <p:nvSpPr>
          <p:cNvPr id="107" name="Text Placeholder 9">
            <a:extLst>
              <a:ext uri="{FF2B5EF4-FFF2-40B4-BE49-F238E27FC236}">
                <a16:creationId xmlns:a16="http://schemas.microsoft.com/office/drawing/2014/main" id="{58744318-237A-3BA1-DD03-6BAE157D6E5B}"/>
              </a:ext>
            </a:extLst>
          </p:cNvPr>
          <p:cNvSpPr txBox="1">
            <a:spLocks/>
          </p:cNvSpPr>
          <p:nvPr/>
        </p:nvSpPr>
        <p:spPr>
          <a:xfrm>
            <a:off x="29329590" y="8190562"/>
            <a:ext cx="2548621" cy="3027831"/>
          </a:xfrm>
          <a:prstGeom prst="rect">
            <a:avLst/>
          </a:prstGeom>
        </p:spPr>
        <p:txBody>
          <a:bodyPr/>
          <a:lstStyle>
            <a:lvl1pPr marL="0" indent="0" algn="l" defTabSz="914400" rtl="0" eaLnBrk="1" latinLnBrk="0" hangingPunct="1">
              <a:spcBef>
                <a:spcPts val="800"/>
              </a:spcBef>
              <a:buFont typeface="Lucida Grande"/>
              <a:buNone/>
              <a:defRPr sz="2400" b="0" i="0" kern="1200" baseline="0">
                <a:solidFill>
                  <a:srgbClr val="4B2E83"/>
                </a:solidFill>
                <a:latin typeface="Open Sans"/>
                <a:ea typeface="+mn-ea"/>
                <a:cs typeface="Open Sans"/>
              </a:defRPr>
            </a:lvl1pPr>
            <a:lvl2pPr marL="960120" indent="-320040" algn="l" defTabSz="914400" rtl="0" eaLnBrk="1" latinLnBrk="0" hangingPunct="1">
              <a:spcBef>
                <a:spcPts val="800"/>
              </a:spcBef>
              <a:buFont typeface="Arial"/>
              <a:buChar char="–"/>
              <a:defRPr sz="2200" b="0" i="0" kern="1200" baseline="0">
                <a:solidFill>
                  <a:srgbClr val="4B2E83"/>
                </a:solidFill>
                <a:latin typeface="Open Sans"/>
                <a:ea typeface="+mn-ea"/>
                <a:cs typeface="Open Sans"/>
              </a:defRPr>
            </a:lvl2pPr>
            <a:lvl3pPr marL="1600200" indent="-320040" algn="l" defTabSz="914400" rtl="0" eaLnBrk="1" latinLnBrk="0" hangingPunct="1">
              <a:spcBef>
                <a:spcPts val="800"/>
              </a:spcBef>
              <a:buSzPct val="100000"/>
              <a:buFont typeface="Lucida Grande"/>
              <a:buChar char="&gt;"/>
              <a:defRPr sz="2000" b="0" i="0" kern="1200" baseline="0">
                <a:solidFill>
                  <a:srgbClr val="4B2E83"/>
                </a:solidFill>
                <a:latin typeface="Open Sans"/>
                <a:ea typeface="+mn-ea"/>
                <a:cs typeface="Open Sans"/>
              </a:defRPr>
            </a:lvl3pPr>
            <a:lvl4pPr marL="2286000" indent="-320040" algn="l" defTabSz="914400" rtl="0" eaLnBrk="1" latinLnBrk="0" hangingPunct="1">
              <a:spcBef>
                <a:spcPts val="800"/>
              </a:spcBef>
              <a:buFont typeface="Arial"/>
              <a:buChar char="–"/>
              <a:defRPr sz="1800" b="0" i="0" kern="1200" baseline="0">
                <a:solidFill>
                  <a:srgbClr val="4B2E83"/>
                </a:solidFill>
                <a:latin typeface="Open Sans"/>
                <a:ea typeface="+mn-ea"/>
                <a:cs typeface="Open Sans"/>
              </a:defRPr>
            </a:lvl4pPr>
            <a:lvl5pPr marL="6583680" indent="-731520" algn="l" defTabSz="1463040" rtl="0" eaLnBrk="1" latinLnBrk="0" hangingPunct="1">
              <a:spcBef>
                <a:spcPct val="20000"/>
              </a:spcBef>
              <a:buFont typeface="Lucida Grande"/>
              <a:buChar char="&gt;"/>
              <a:defRPr sz="1400" b="1" i="0" kern="1200" baseline="0">
                <a:solidFill>
                  <a:srgbClr val="4B2E83"/>
                </a:solidFill>
                <a:latin typeface="Open Sans"/>
                <a:ea typeface="+mn-ea"/>
                <a:cs typeface="Open Sans"/>
              </a:defRPr>
            </a:lvl5pPr>
            <a:lvl6pPr marL="8046720" indent="-731520" algn="l" defTabSz="1463040" rtl="0" eaLnBrk="1" latinLnBrk="0" hangingPunct="1">
              <a:spcBef>
                <a:spcPct val="20000"/>
              </a:spcBef>
              <a:buFont typeface="Arial"/>
              <a:buChar char="•"/>
              <a:defRPr sz="6400" kern="1200">
                <a:solidFill>
                  <a:schemeClr val="tx1"/>
                </a:solidFill>
                <a:latin typeface="+mn-lt"/>
                <a:ea typeface="+mn-ea"/>
                <a:cs typeface="+mn-cs"/>
              </a:defRPr>
            </a:lvl6pPr>
            <a:lvl7pPr marL="9509760" indent="-731520" algn="l" defTabSz="1463040" rtl="0" eaLnBrk="1" latinLnBrk="0" hangingPunct="1">
              <a:spcBef>
                <a:spcPct val="20000"/>
              </a:spcBef>
              <a:buFont typeface="Arial"/>
              <a:buChar char="•"/>
              <a:defRPr sz="6400" kern="1200">
                <a:solidFill>
                  <a:schemeClr val="tx1"/>
                </a:solidFill>
                <a:latin typeface="+mn-lt"/>
                <a:ea typeface="+mn-ea"/>
                <a:cs typeface="+mn-cs"/>
              </a:defRPr>
            </a:lvl7pPr>
            <a:lvl8pPr marL="10972800" indent="-731520" algn="l" defTabSz="1463040" rtl="0" eaLnBrk="1" latinLnBrk="0" hangingPunct="1">
              <a:spcBef>
                <a:spcPct val="20000"/>
              </a:spcBef>
              <a:buFont typeface="Arial"/>
              <a:buChar char="•"/>
              <a:defRPr sz="6400" kern="1200">
                <a:solidFill>
                  <a:schemeClr val="tx1"/>
                </a:solidFill>
                <a:latin typeface="+mn-lt"/>
                <a:ea typeface="+mn-ea"/>
                <a:cs typeface="+mn-cs"/>
              </a:defRPr>
            </a:lvl8pPr>
            <a:lvl9pPr marL="12435840" indent="-731520" algn="l" defTabSz="1463040" rtl="0" eaLnBrk="1" latinLnBrk="0" hangingPunct="1">
              <a:spcBef>
                <a:spcPct val="20000"/>
              </a:spcBef>
              <a:buFont typeface="Arial"/>
              <a:buChar char="•"/>
              <a:defRPr sz="6400" kern="1200">
                <a:solidFill>
                  <a:schemeClr val="tx1"/>
                </a:solidFill>
                <a:latin typeface="+mn-lt"/>
                <a:ea typeface="+mn-ea"/>
                <a:cs typeface="+mn-cs"/>
              </a:defRPr>
            </a:lvl9pPr>
          </a:lstStyle>
          <a:p>
            <a:pPr>
              <a:lnSpc>
                <a:spcPts val="2800"/>
              </a:lnSpc>
              <a:spcAft>
                <a:spcPts val="1200"/>
              </a:spcAft>
            </a:pP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Lorem ipsum dolor sit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amet</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consectetu</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adipiscing</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elit</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Integer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nec</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odio</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Praesent</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libero.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Sed</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cursus ante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dapibus</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diam</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800" b="1" dirty="0" err="1">
                <a:solidFill>
                  <a:schemeClr val="tx1"/>
                </a:solidFill>
                <a:latin typeface="Open Sans" panose="020B0606030504020204" pitchFamily="34" charset="0"/>
                <a:ea typeface="Open Sans" panose="020B0606030504020204" pitchFamily="34" charset="0"/>
                <a:cs typeface="Open Sans" panose="020B0606030504020204" pitchFamily="34" charset="0"/>
              </a:rPr>
              <a:t>sodales</a:t>
            </a: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endParaRPr lang="en-US" sz="1800" b="1" dirty="0">
              <a:solidFill>
                <a:schemeClr val="tx1"/>
              </a:solidFill>
            </a:endParaRPr>
          </a:p>
        </p:txBody>
      </p:sp>
      <p:sp>
        <p:nvSpPr>
          <p:cNvPr id="108" name="TextBox 107">
            <a:extLst>
              <a:ext uri="{FF2B5EF4-FFF2-40B4-BE49-F238E27FC236}">
                <a16:creationId xmlns:a16="http://schemas.microsoft.com/office/drawing/2014/main" id="{714844A5-A8C9-E9DB-91D7-F6592E83E7C1}"/>
              </a:ext>
            </a:extLst>
          </p:cNvPr>
          <p:cNvSpPr txBox="1"/>
          <p:nvPr/>
        </p:nvSpPr>
        <p:spPr>
          <a:xfrm>
            <a:off x="16849759" y="13613136"/>
            <a:ext cx="6972300" cy="991746"/>
          </a:xfrm>
          <a:prstGeom prst="rect">
            <a:avLst/>
          </a:prstGeom>
          <a:noFill/>
          <a:ln>
            <a:noFill/>
          </a:ln>
        </p:spPr>
        <p:txBody>
          <a:bodyPr wrap="square">
            <a:spAutoFit/>
          </a:bodyPr>
          <a:lstStyle/>
          <a:p>
            <a:pPr>
              <a:lnSpc>
                <a:spcPts val="2400"/>
              </a:lnSpc>
              <a:spcBef>
                <a:spcPts val="600"/>
              </a:spcBef>
              <a:buClr>
                <a:schemeClr val="tx2"/>
              </a:buClr>
              <a:defRPr/>
            </a:pP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Nulla</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metus</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metus</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ullamcorper</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vel</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tincidunt</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sed</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euismod</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in,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nibh</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Quisque</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volutpat</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condimentum</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velit</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Class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aptent</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taciti</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sociosqu</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ad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litora</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conubia</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nostra, per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inceptos</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i="1" dirty="0" err="1">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himenaeos</a:t>
            </a:r>
            <a:r>
              <a:rPr lang="en-US" sz="1600" i="1" dirty="0">
                <a:solidFill>
                  <a:schemeClr val="accent4">
                    <a:lumMod val="50000"/>
                  </a:schemeClr>
                </a:solidFill>
                <a:latin typeface="Open Sans" panose="020B0606030504020204" pitchFamily="34" charset="0"/>
                <a:ea typeface="Open Sans" panose="020B0606030504020204" pitchFamily="34" charset="0"/>
                <a:cs typeface="Open Sans" panose="020B0606030504020204" pitchFamily="34" charset="0"/>
              </a:rPr>
              <a:t>.</a:t>
            </a:r>
          </a:p>
        </p:txBody>
      </p:sp>
    </p:spTree>
    <p:extLst>
      <p:ext uri="{BB962C8B-B14F-4D97-AF65-F5344CB8AC3E}">
        <p14:creationId xmlns:p14="http://schemas.microsoft.com/office/powerpoint/2010/main" val="9321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93696-33D0-93AC-F91F-E104C2258EB0}"/>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1CC54440-EFCA-5207-F857-6612CC327850}"/>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5201F1FA-984E-ABE7-B687-1D63A658A8E5}"/>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BC3FE0D8-E2C6-8505-B8AA-35C1AA1F799D}"/>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287665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E1FA5-F56D-2E1D-071F-6835BA247061}"/>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85F0F82-2B1A-6DD2-6825-B62D3A019A1F}"/>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75238552-EA5D-3AA0-980C-DBB942C08F74}"/>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3B687F0B-BAAC-CA0B-6D72-79E6A589BFC8}"/>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2451694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411162" y="4572000"/>
            <a:ext cx="9875838" cy="457200"/>
          </a:xfrm>
          <a:prstGeom prst="rect">
            <a:avLst/>
          </a:prstGeom>
          <a:solidFill>
            <a:srgbClr val="44317D"/>
          </a:solidFill>
          <a:ln w="12700">
            <a:solidFill>
              <a:srgbClr val="44317D"/>
            </a:solid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anchor="ctr"/>
          <a:lstStyle/>
          <a:p>
            <a:pPr algn="ctr">
              <a:defRPr/>
            </a:pPr>
            <a:r>
              <a:rPr lang="en-US" sz="3200" b="1" dirty="0">
                <a:solidFill>
                  <a:schemeClr val="accent3">
                    <a:lumMod val="20000"/>
                    <a:lumOff val="80000"/>
                  </a:schemeClr>
                </a:solidFill>
              </a:rPr>
              <a:t>Introduction</a:t>
            </a:r>
          </a:p>
        </p:txBody>
      </p:sp>
      <p:sp>
        <p:nvSpPr>
          <p:cNvPr id="19" name="Text Box 190"/>
          <p:cNvSpPr txBox="1">
            <a:spLocks noChangeArrowheads="1"/>
          </p:cNvSpPr>
          <p:nvPr/>
        </p:nvSpPr>
        <p:spPr bwMode="auto">
          <a:xfrm>
            <a:off x="457200" y="5146675"/>
            <a:ext cx="9875838" cy="7892211"/>
          </a:xfrm>
          <a:prstGeom prst="rect">
            <a:avLst/>
          </a:prstGeom>
          <a:noFill/>
          <a:ln w="12700">
            <a:noFill/>
          </a:ln>
          <a:effectLst/>
        </p:spPr>
        <p:txBody>
          <a:bodyPr lIns="97942" tIns="97942" rIns="97942" bIns="97942">
            <a:spAutoFit/>
          </a:bodyPr>
          <a:lstStyle>
            <a:lvl1pPr eaLnBrk="0" hangingPunct="0">
              <a:defRPr sz="6200">
                <a:solidFill>
                  <a:schemeClr val="tx1"/>
                </a:solidFill>
                <a:latin typeface="Arial" pitchFamily="34" charset="0"/>
                <a:ea typeface="ＭＳ Ｐゴシック" pitchFamily="34" charset="-128"/>
              </a:defRPr>
            </a:lvl1pPr>
            <a:lvl2pPr marL="742950" indent="-285750" eaLnBrk="0" hangingPunct="0">
              <a:defRPr sz="6200">
                <a:solidFill>
                  <a:schemeClr val="tx1"/>
                </a:solidFill>
                <a:latin typeface="Arial" pitchFamily="34" charset="0"/>
                <a:ea typeface="ＭＳ Ｐゴシック" pitchFamily="34" charset="-128"/>
              </a:defRPr>
            </a:lvl2pPr>
            <a:lvl3pPr marL="1143000" indent="-228600" eaLnBrk="0" hangingPunct="0">
              <a:defRPr sz="6200">
                <a:solidFill>
                  <a:schemeClr val="tx1"/>
                </a:solidFill>
                <a:latin typeface="Arial" pitchFamily="34" charset="0"/>
                <a:ea typeface="ＭＳ Ｐゴシック" pitchFamily="34" charset="-128"/>
              </a:defRPr>
            </a:lvl3pPr>
            <a:lvl4pPr marL="1600200" indent="-228600" eaLnBrk="0" hangingPunct="0">
              <a:defRPr sz="6200">
                <a:solidFill>
                  <a:schemeClr val="tx1"/>
                </a:solidFill>
                <a:latin typeface="Arial" pitchFamily="34" charset="0"/>
                <a:ea typeface="ＭＳ Ｐゴシック" pitchFamily="34" charset="-128"/>
              </a:defRPr>
            </a:lvl4pPr>
            <a:lvl5pPr marL="2057400" indent="-228600" eaLnBrk="0" hangingPunct="0">
              <a:defRPr sz="6200">
                <a:solidFill>
                  <a:schemeClr val="tx1"/>
                </a:solidFill>
                <a:latin typeface="Arial" pitchFamily="34" charset="0"/>
                <a:ea typeface="ＭＳ Ｐゴシック" pitchFamily="34" charset="-128"/>
              </a:defRPr>
            </a:lvl5pPr>
            <a:lvl6pPr marL="25146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6pPr>
            <a:lvl7pPr marL="29718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7pPr>
            <a:lvl8pPr marL="34290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8pPr>
            <a:lvl9pPr marL="38862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9pPr>
          </a:lstStyle>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Strengthening Care Opportunities through Partnership in Ethiopia (SCOPE) sponsored this project in Gondar, Ethiopia between June and September, 2013. SCOPE is a global partnership among the University of Washington’s Department of Global Health, University Presbyterian Church in Seattle, University of Gondar, and the Ethiopian Orthodox Church. SCOPE seeks to improve HIV care and treatment in Ethiopia by enhancing the linkages between medical and faith communities.</a:t>
            </a:r>
          </a:p>
          <a:p>
            <a:pPr algn="just"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Maternal and child health outcomes in Ethiopia are especially poor. In 2011, only 34% of pregnant women accessed antenatal care (ANC) services, while only 10% delivered with a skilled attendant. Even fewer women (6%) received postnatal care. This underuse of services contributes to Ethiopia’s high maternal mortality rate, which is 676 per 100,000 live births. </a:t>
            </a:r>
          </a:p>
          <a:p>
            <a:pPr algn="just"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Community health workers have improved ANC uptake in many communities by increasing education about the importance and availability of services. However, rates of ANC use remain low, particularly in rural areas. Faith-based interventions have emerged as culturally appropriate approaches to engaging hard-to-reach populations, as they draw upon established contextual understandings of beliefs about the causes of and treatments for various illnesses and therefore more effectively change health behavior. Outreach through religious organizations may be particularly well suited to Northern Ethiopia, where priests outnumber doctors 250 to 1.</a:t>
            </a:r>
          </a:p>
          <a:p>
            <a:pPr eaLnBrk="1" hangingPunct="1"/>
            <a:endParaRPr lang="en-US" altLang="en-US" sz="2000" dirty="0"/>
          </a:p>
          <a:p>
            <a:pPr eaLnBrk="1" hangingPunct="1"/>
            <a:endParaRPr lang="en-US" altLang="en-US" sz="2000" dirty="0">
              <a:latin typeface="Calibri" pitchFamily="34" charset="0"/>
            </a:endParaRPr>
          </a:p>
        </p:txBody>
      </p:sp>
      <p:sp>
        <p:nvSpPr>
          <p:cNvPr id="20" name="Text Box 192"/>
          <p:cNvSpPr txBox="1">
            <a:spLocks noChangeArrowheads="1"/>
          </p:cNvSpPr>
          <p:nvPr/>
        </p:nvSpPr>
        <p:spPr bwMode="auto">
          <a:xfrm>
            <a:off x="468312" y="13002337"/>
            <a:ext cx="9875838" cy="327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7942" tIns="97942" rIns="97942" bIns="97942">
            <a:spAutoFit/>
          </a:bodyPr>
          <a:lstStyle>
            <a:lvl1pPr eaLnBrk="0" hangingPunct="0">
              <a:defRPr sz="6200">
                <a:solidFill>
                  <a:schemeClr val="tx1"/>
                </a:solidFill>
                <a:latin typeface="Arial" pitchFamily="34" charset="0"/>
                <a:ea typeface="ＭＳ Ｐゴシック" pitchFamily="34" charset="-128"/>
              </a:defRPr>
            </a:lvl1pPr>
            <a:lvl2pPr marL="742950" indent="-285750" eaLnBrk="0" hangingPunct="0">
              <a:defRPr sz="6200">
                <a:solidFill>
                  <a:schemeClr val="tx1"/>
                </a:solidFill>
                <a:latin typeface="Arial" pitchFamily="34" charset="0"/>
                <a:ea typeface="ＭＳ Ｐゴシック" pitchFamily="34" charset="-128"/>
              </a:defRPr>
            </a:lvl2pPr>
            <a:lvl3pPr marL="1143000" indent="-228600" eaLnBrk="0" hangingPunct="0">
              <a:defRPr sz="6200">
                <a:solidFill>
                  <a:schemeClr val="tx1"/>
                </a:solidFill>
                <a:latin typeface="Arial" pitchFamily="34" charset="0"/>
                <a:ea typeface="ＭＳ Ｐゴシック" pitchFamily="34" charset="-128"/>
              </a:defRPr>
            </a:lvl3pPr>
            <a:lvl4pPr marL="1600200" indent="-228600" eaLnBrk="0" hangingPunct="0">
              <a:defRPr sz="6200">
                <a:solidFill>
                  <a:schemeClr val="tx1"/>
                </a:solidFill>
                <a:latin typeface="Arial" pitchFamily="34" charset="0"/>
                <a:ea typeface="ＭＳ Ｐゴシック" pitchFamily="34" charset="-128"/>
              </a:defRPr>
            </a:lvl4pPr>
            <a:lvl5pPr marL="2057400" indent="-228600" eaLnBrk="0" hangingPunct="0">
              <a:defRPr sz="6200">
                <a:solidFill>
                  <a:schemeClr val="tx1"/>
                </a:solidFill>
                <a:latin typeface="Arial" pitchFamily="34" charset="0"/>
                <a:ea typeface="ＭＳ Ｐゴシック" pitchFamily="34" charset="-128"/>
              </a:defRPr>
            </a:lvl5pPr>
            <a:lvl6pPr marL="25146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6pPr>
            <a:lvl7pPr marL="29718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7pPr>
            <a:lvl8pPr marL="34290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8pPr>
            <a:lvl9pPr marL="38862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9pPr>
          </a:lstStyle>
          <a:p>
            <a:pPr algn="just"/>
            <a:r>
              <a:rPr lang="en-US" altLang="en-US" sz="2000" dirty="0">
                <a:latin typeface="Open Sans" panose="020B0606030504020204" pitchFamily="34" charset="0"/>
                <a:ea typeface="Open Sans" panose="020B0606030504020204" pitchFamily="34" charset="0"/>
                <a:cs typeface="Open Sans" panose="020B0606030504020204" pitchFamily="34" charset="0"/>
              </a:rPr>
              <a:t>We conducted this project in the </a:t>
            </a:r>
            <a:r>
              <a:rPr lang="en-US" altLang="en-US" sz="2000" dirty="0" err="1">
                <a:latin typeface="Open Sans" panose="020B0606030504020204" pitchFamily="34" charset="0"/>
                <a:ea typeface="Open Sans" panose="020B0606030504020204" pitchFamily="34" charset="0"/>
                <a:cs typeface="Open Sans" panose="020B0606030504020204" pitchFamily="34" charset="0"/>
              </a:rPr>
              <a:t>Woleka</a:t>
            </a:r>
            <a:r>
              <a:rPr lang="en-US" altLang="en-US" sz="2000" dirty="0">
                <a:latin typeface="Open Sans" panose="020B0606030504020204" pitchFamily="34" charset="0"/>
                <a:ea typeface="Open Sans" panose="020B0606030504020204" pitchFamily="34" charset="0"/>
                <a:cs typeface="Open Sans" panose="020B0606030504020204" pitchFamily="34" charset="0"/>
              </a:rPr>
              <a:t> Health Center catchment area in Gondar, Ethiopia. The North Gondar Diocese selected eight religious leaders – four priests and four religious women – who we trained to refer their constituents for HIV, ANC, and assisted birth services in July and August of 2013. Project participants distributed SCOPE referral cards during outreach, and the </a:t>
            </a:r>
            <a:r>
              <a:rPr lang="en-US" altLang="en-US" sz="2000" dirty="0" err="1">
                <a:latin typeface="Open Sans" panose="020B0606030504020204" pitchFamily="34" charset="0"/>
                <a:ea typeface="Open Sans" panose="020B0606030504020204" pitchFamily="34" charset="0"/>
                <a:cs typeface="Open Sans" panose="020B0606030504020204" pitchFamily="34" charset="0"/>
              </a:rPr>
              <a:t>Woleka</a:t>
            </a:r>
            <a:r>
              <a:rPr lang="en-US" altLang="en-US" sz="2000" dirty="0">
                <a:latin typeface="Open Sans" panose="020B0606030504020204" pitchFamily="34" charset="0"/>
                <a:ea typeface="Open Sans" panose="020B0606030504020204" pitchFamily="34" charset="0"/>
                <a:cs typeface="Open Sans" panose="020B0606030504020204" pitchFamily="34" charset="0"/>
              </a:rPr>
              <a:t> Health Center used these cards to track women attending care as a result of this intervention. We conducted 33 key informant interviews with pregnant parishioners, medical providers, and community leaders to evaluate whether the project was associated with better care-seeking behavior.</a:t>
            </a:r>
          </a:p>
          <a:p>
            <a:endParaRPr lang="en-US" altLang="en-US" sz="2000" dirty="0">
              <a:latin typeface="Calibri" pitchFamily="34" charset="0"/>
            </a:endParaRPr>
          </a:p>
        </p:txBody>
      </p:sp>
      <p:sp>
        <p:nvSpPr>
          <p:cNvPr id="21" name="Rectangle 20"/>
          <p:cNvSpPr/>
          <p:nvPr/>
        </p:nvSpPr>
        <p:spPr>
          <a:xfrm>
            <a:off x="411162" y="12573000"/>
            <a:ext cx="9875838" cy="457200"/>
          </a:xfrm>
          <a:prstGeom prst="rect">
            <a:avLst/>
          </a:prstGeom>
          <a:solidFill>
            <a:srgbClr val="44317D"/>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anchor="ctr"/>
          <a:lstStyle/>
          <a:p>
            <a:pPr algn="ctr">
              <a:defRPr/>
            </a:pPr>
            <a:r>
              <a:rPr lang="en-US" sz="3200" b="1" dirty="0">
                <a:solidFill>
                  <a:schemeClr val="accent3">
                    <a:lumMod val="20000"/>
                    <a:lumOff val="80000"/>
                  </a:schemeClr>
                </a:solidFill>
              </a:rPr>
              <a:t>Methods and Materials</a:t>
            </a:r>
          </a:p>
        </p:txBody>
      </p:sp>
      <p:sp>
        <p:nvSpPr>
          <p:cNvPr id="22" name="Text Box 194"/>
          <p:cNvSpPr txBox="1">
            <a:spLocks noChangeArrowheads="1"/>
          </p:cNvSpPr>
          <p:nvPr/>
        </p:nvSpPr>
        <p:spPr bwMode="auto">
          <a:xfrm>
            <a:off x="11460162" y="4935537"/>
            <a:ext cx="9829800" cy="131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7942" tIns="97942" rIns="97942" bIns="97942">
            <a:spAutoFit/>
          </a:bodyPr>
          <a:lstStyle>
            <a:lvl1pPr eaLnBrk="0" hangingPunct="0">
              <a:defRPr sz="6200">
                <a:solidFill>
                  <a:schemeClr val="tx1"/>
                </a:solidFill>
                <a:latin typeface="Arial" pitchFamily="34" charset="0"/>
                <a:ea typeface="ＭＳ Ｐゴシック" pitchFamily="34" charset="-128"/>
              </a:defRPr>
            </a:lvl1pPr>
            <a:lvl2pPr marL="742950" indent="-285750" eaLnBrk="0" hangingPunct="0">
              <a:defRPr sz="6200">
                <a:solidFill>
                  <a:schemeClr val="tx1"/>
                </a:solidFill>
                <a:latin typeface="Arial" pitchFamily="34" charset="0"/>
                <a:ea typeface="ＭＳ Ｐゴシック" pitchFamily="34" charset="-128"/>
              </a:defRPr>
            </a:lvl2pPr>
            <a:lvl3pPr marL="1143000" indent="-228600" eaLnBrk="0" hangingPunct="0">
              <a:defRPr sz="6200">
                <a:solidFill>
                  <a:schemeClr val="tx1"/>
                </a:solidFill>
                <a:latin typeface="Arial" pitchFamily="34" charset="0"/>
                <a:ea typeface="ＭＳ Ｐゴシック" pitchFamily="34" charset="-128"/>
              </a:defRPr>
            </a:lvl3pPr>
            <a:lvl4pPr marL="1600200" indent="-228600" eaLnBrk="0" hangingPunct="0">
              <a:defRPr sz="6200">
                <a:solidFill>
                  <a:schemeClr val="tx1"/>
                </a:solidFill>
                <a:latin typeface="Arial" pitchFamily="34" charset="0"/>
                <a:ea typeface="ＭＳ Ｐゴシック" pitchFamily="34" charset="-128"/>
              </a:defRPr>
            </a:lvl4pPr>
            <a:lvl5pPr marL="2057400" indent="-228600" eaLnBrk="0" hangingPunct="0">
              <a:defRPr sz="6200">
                <a:solidFill>
                  <a:schemeClr val="tx1"/>
                </a:solidFill>
                <a:latin typeface="Arial" pitchFamily="34" charset="0"/>
                <a:ea typeface="ＭＳ Ｐゴシック" pitchFamily="34" charset="-128"/>
              </a:defRPr>
            </a:lvl5pPr>
            <a:lvl6pPr marL="25146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6pPr>
            <a:lvl7pPr marL="29718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7pPr>
            <a:lvl8pPr marL="34290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8pPr>
            <a:lvl9pPr marL="38862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9pPr>
          </a:lstStyle>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r>
              <a:rPr lang="en-US" altLang="en-US" sz="2000" b="1" dirty="0">
                <a:latin typeface="Open Sans" panose="020B0606030504020204" pitchFamily="34" charset="0"/>
                <a:ea typeface="Open Sans" panose="020B0606030504020204" pitchFamily="34" charset="0"/>
                <a:cs typeface="Open Sans" panose="020B0606030504020204" pitchFamily="34" charset="0"/>
              </a:rPr>
              <a:t>ANC uptake at the </a:t>
            </a:r>
            <a:r>
              <a:rPr lang="en-US" altLang="en-US" sz="2000" b="1" dirty="0" err="1">
                <a:latin typeface="Open Sans" panose="020B0606030504020204" pitchFamily="34" charset="0"/>
                <a:ea typeface="Open Sans" panose="020B0606030504020204" pitchFamily="34" charset="0"/>
                <a:cs typeface="Open Sans" panose="020B0606030504020204" pitchFamily="34" charset="0"/>
              </a:rPr>
              <a:t>Woleka</a:t>
            </a:r>
            <a:r>
              <a:rPr lang="en-US" altLang="en-US" sz="2000" b="1" dirty="0">
                <a:latin typeface="Open Sans" panose="020B0606030504020204" pitchFamily="34" charset="0"/>
                <a:ea typeface="Open Sans" panose="020B0606030504020204" pitchFamily="34" charset="0"/>
                <a:cs typeface="Open Sans" panose="020B0606030504020204" pitchFamily="34" charset="0"/>
              </a:rPr>
              <a:t> Health Center increased by 20% </a:t>
            </a:r>
            <a:r>
              <a:rPr lang="en-US" altLang="en-US" sz="2000" dirty="0">
                <a:latin typeface="Open Sans" panose="020B0606030504020204" pitchFamily="34" charset="0"/>
                <a:ea typeface="Open Sans" panose="020B0606030504020204" pitchFamily="34" charset="0"/>
                <a:cs typeface="Open Sans" panose="020B0606030504020204" pitchFamily="34" charset="0"/>
              </a:rPr>
              <a:t>compared to the previous summer. </a:t>
            </a:r>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r>
              <a:rPr lang="en-US" altLang="en-US" sz="2000" b="1" dirty="0">
                <a:latin typeface="Open Sans" panose="020B0606030504020204" pitchFamily="34" charset="0"/>
                <a:ea typeface="Open Sans" panose="020B0606030504020204" pitchFamily="34" charset="0"/>
                <a:cs typeface="Open Sans" panose="020B0606030504020204" pitchFamily="34" charset="0"/>
              </a:rPr>
              <a:t>Changed religious leader beliefs about HIV, ANC, PMTCT, and partner testing.  </a:t>
            </a: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eaLnBrk="1" hangingPunct="1"/>
            <a:r>
              <a:rPr lang="en-US" altLang="en-US" sz="2000" b="1" dirty="0">
                <a:latin typeface="Open Sans" panose="020B0606030504020204" pitchFamily="34" charset="0"/>
                <a:ea typeface="Open Sans" panose="020B0606030504020204" pitchFamily="34" charset="0"/>
                <a:cs typeface="Open Sans" panose="020B0606030504020204" pitchFamily="34" charset="0"/>
              </a:rPr>
              <a:t>Identified key barriers women face when trying to access care. </a:t>
            </a: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Open Sans" panose="020B0606030504020204" pitchFamily="34" charset="0"/>
              <a:ea typeface="Open Sans" panose="020B0606030504020204" pitchFamily="34" charset="0"/>
              <a:cs typeface="Open Sans" panose="020B0606030504020204" pitchFamily="34" charset="0"/>
            </a:endParaRPr>
          </a:p>
          <a:p>
            <a:pPr eaLnBrk="1" hangingPunct="1"/>
            <a:endParaRPr lang="en-US" altLang="en-US" sz="2000" b="1" dirty="0">
              <a:latin typeface="Calibri" pitchFamily="34" charset="0"/>
            </a:endParaRPr>
          </a:p>
        </p:txBody>
      </p:sp>
      <p:sp>
        <p:nvSpPr>
          <p:cNvPr id="23" name="Rectangle 22"/>
          <p:cNvSpPr/>
          <p:nvPr/>
        </p:nvSpPr>
        <p:spPr>
          <a:xfrm>
            <a:off x="11460162" y="4572000"/>
            <a:ext cx="9875838" cy="457200"/>
          </a:xfrm>
          <a:prstGeom prst="rect">
            <a:avLst/>
          </a:prstGeom>
          <a:solidFill>
            <a:srgbClr val="44317D"/>
          </a:solidFill>
          <a:ln w="12700">
            <a:solidFill>
              <a:srgbClr val="44317D"/>
            </a:solid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anchor="ctr"/>
          <a:lstStyle/>
          <a:p>
            <a:pPr algn="ctr">
              <a:defRPr/>
            </a:pPr>
            <a:r>
              <a:rPr lang="en-US" sz="3200" b="1" dirty="0">
                <a:solidFill>
                  <a:schemeClr val="accent3">
                    <a:lumMod val="20000"/>
                    <a:lumOff val="80000"/>
                  </a:schemeClr>
                </a:solidFill>
              </a:rPr>
              <a:t>Results</a:t>
            </a:r>
          </a:p>
        </p:txBody>
      </p:sp>
      <p:sp>
        <p:nvSpPr>
          <p:cNvPr id="24" name="Text Box 193"/>
          <p:cNvSpPr txBox="1">
            <a:spLocks noChangeArrowheads="1"/>
          </p:cNvSpPr>
          <p:nvPr/>
        </p:nvSpPr>
        <p:spPr bwMode="auto">
          <a:xfrm>
            <a:off x="22555200" y="15460662"/>
            <a:ext cx="9875838" cy="4506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7942" tIns="97942" rIns="97942" bIns="97942">
            <a:spAutoFit/>
          </a:bodyPr>
          <a:lstStyle>
            <a:lvl1pPr eaLnBrk="0" hangingPunct="0">
              <a:defRPr sz="6200">
                <a:solidFill>
                  <a:schemeClr val="tx1"/>
                </a:solidFill>
                <a:latin typeface="Arial" pitchFamily="34" charset="0"/>
                <a:ea typeface="ＭＳ Ｐゴシック" pitchFamily="34" charset="-128"/>
              </a:defRPr>
            </a:lvl1pPr>
            <a:lvl2pPr marL="742950" indent="-285750" eaLnBrk="0" hangingPunct="0">
              <a:defRPr sz="6200">
                <a:solidFill>
                  <a:schemeClr val="tx1"/>
                </a:solidFill>
                <a:latin typeface="Arial" pitchFamily="34" charset="0"/>
                <a:ea typeface="ＭＳ Ｐゴシック" pitchFamily="34" charset="-128"/>
              </a:defRPr>
            </a:lvl2pPr>
            <a:lvl3pPr marL="1143000" indent="-228600" eaLnBrk="0" hangingPunct="0">
              <a:defRPr sz="6200">
                <a:solidFill>
                  <a:schemeClr val="tx1"/>
                </a:solidFill>
                <a:latin typeface="Arial" pitchFamily="34" charset="0"/>
                <a:ea typeface="ＭＳ Ｐゴシック" pitchFamily="34" charset="-128"/>
              </a:defRPr>
            </a:lvl3pPr>
            <a:lvl4pPr marL="1600200" indent="-228600" eaLnBrk="0" hangingPunct="0">
              <a:defRPr sz="6200">
                <a:solidFill>
                  <a:schemeClr val="tx1"/>
                </a:solidFill>
                <a:latin typeface="Arial" pitchFamily="34" charset="0"/>
                <a:ea typeface="ＭＳ Ｐゴシック" pitchFamily="34" charset="-128"/>
              </a:defRPr>
            </a:lvl4pPr>
            <a:lvl5pPr marL="2057400" indent="-228600" eaLnBrk="0" hangingPunct="0">
              <a:defRPr sz="6200">
                <a:solidFill>
                  <a:schemeClr val="tx1"/>
                </a:solidFill>
                <a:latin typeface="Arial" pitchFamily="34" charset="0"/>
                <a:ea typeface="ＭＳ Ｐゴシック" pitchFamily="34" charset="-128"/>
              </a:defRPr>
            </a:lvl5pPr>
            <a:lvl6pPr marL="25146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6pPr>
            <a:lvl7pPr marL="29718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7pPr>
            <a:lvl8pPr marL="34290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8pPr>
            <a:lvl9pPr marL="38862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9pPr>
          </a:lstStyle>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The Church’s support of ANC and PMTCT services has the capacity to mitigate stigma surrounding HIV testing and care, increase knowledge about the availability of and ways to access these services, cultivate spousal support for ANC services, and foster support within the religious community for seeking medical solutions to physical ailments. </a:t>
            </a:r>
          </a:p>
          <a:p>
            <a:pPr algn="just"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Results from this pilot project suggest this model has the capacity to identify and respond to a community’s health needs on a broader scale. Involving religious leaders in health outreach and education may be a cost-effective method of incorporating hard-to-reach populations into antenatal care and assisted birth services. By changing perceptions, improving self-efficacy in seeking care, and fostering a culture in which ANC and PMTCT care are the norm, SCOPE’s intervention has the potential to improve health outcomes for mothers and their children. </a:t>
            </a:r>
          </a:p>
        </p:txBody>
      </p:sp>
      <p:sp>
        <p:nvSpPr>
          <p:cNvPr id="25" name="Rectangle 24"/>
          <p:cNvSpPr/>
          <p:nvPr/>
        </p:nvSpPr>
        <p:spPr>
          <a:xfrm>
            <a:off x="22555200" y="15003462"/>
            <a:ext cx="9875838" cy="457200"/>
          </a:xfrm>
          <a:prstGeom prst="rect">
            <a:avLst/>
          </a:prstGeom>
          <a:solidFill>
            <a:srgbClr val="44317D"/>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anchor="ctr"/>
          <a:lstStyle/>
          <a:p>
            <a:pPr algn="ctr">
              <a:defRPr/>
            </a:pPr>
            <a:r>
              <a:rPr lang="en-US" sz="3200" b="1" dirty="0">
                <a:solidFill>
                  <a:schemeClr val="accent3">
                    <a:lumMod val="20000"/>
                    <a:lumOff val="80000"/>
                  </a:schemeClr>
                </a:solidFill>
              </a:rPr>
              <a:t>Conclusions</a:t>
            </a:r>
          </a:p>
        </p:txBody>
      </p:sp>
      <p:graphicFrame>
        <p:nvGraphicFramePr>
          <p:cNvPr id="26" name="Diagram 25"/>
          <p:cNvGraphicFramePr/>
          <p:nvPr/>
        </p:nvGraphicFramePr>
        <p:xfrm>
          <a:off x="762000" y="15240000"/>
          <a:ext cx="9296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 name="Rectangle 26"/>
          <p:cNvSpPr>
            <a:spLocks noChangeArrowheads="1"/>
          </p:cNvSpPr>
          <p:nvPr/>
        </p:nvSpPr>
        <p:spPr bwMode="auto">
          <a:xfrm>
            <a:off x="11950019" y="6204857"/>
            <a:ext cx="2286000" cy="2895600"/>
          </a:xfrm>
          <a:prstGeom prst="rect">
            <a:avLst/>
          </a:prstGeom>
          <a:solidFill>
            <a:srgbClr val="CCC1DA"/>
          </a:solidFill>
          <a:ln w="19050">
            <a:solidFill>
              <a:srgbClr val="604A7B"/>
            </a:solidFill>
            <a:miter lim="800000"/>
            <a:headEnd/>
            <a:tailEnd/>
          </a:ln>
          <a:effectLst>
            <a:outerShdw blurRad="40000" dist="23000" dir="5400000" rotWithShape="0">
              <a:srgbClr val="808080">
                <a:alpha val="34999"/>
              </a:srgbClr>
            </a:outerShdw>
          </a:effectLst>
        </p:spPr>
        <p:txBody>
          <a:bodyPr anchor="ctr"/>
          <a:lstStyle/>
          <a:p>
            <a:pPr algn="ctr">
              <a:defRPr/>
            </a:pPr>
            <a:r>
              <a:rPr lang="en-US" sz="1400" b="1" dirty="0">
                <a:latin typeface="Calibri"/>
                <a:ea typeface="+mn-ea"/>
                <a:cs typeface="Calibri"/>
              </a:rPr>
              <a:t>Religious leaders conduct outreach via home visits, sermons, and community activities</a:t>
            </a:r>
          </a:p>
        </p:txBody>
      </p:sp>
      <p:graphicFrame>
        <p:nvGraphicFramePr>
          <p:cNvPr id="28" name="Table 27"/>
          <p:cNvGraphicFramePr>
            <a:graphicFrameLocks noGrp="1"/>
          </p:cNvGraphicFramePr>
          <p:nvPr/>
        </p:nvGraphicFramePr>
        <p:xfrm>
          <a:off x="11917362" y="10363197"/>
          <a:ext cx="8686800" cy="3276603"/>
        </p:xfrm>
        <a:graphic>
          <a:graphicData uri="http://schemas.openxmlformats.org/drawingml/2006/table">
            <a:tbl>
              <a:tblPr/>
              <a:tblGrid>
                <a:gridCol w="4400550">
                  <a:extLst>
                    <a:ext uri="{9D8B030D-6E8A-4147-A177-3AD203B41FA5}">
                      <a16:colId xmlns:a16="http://schemas.microsoft.com/office/drawing/2014/main" val="20000"/>
                    </a:ext>
                  </a:extLst>
                </a:gridCol>
                <a:gridCol w="2101850">
                  <a:extLst>
                    <a:ext uri="{9D8B030D-6E8A-4147-A177-3AD203B41FA5}">
                      <a16:colId xmlns:a16="http://schemas.microsoft.com/office/drawing/2014/main" val="20001"/>
                    </a:ext>
                  </a:extLst>
                </a:gridCol>
                <a:gridCol w="2184400">
                  <a:extLst>
                    <a:ext uri="{9D8B030D-6E8A-4147-A177-3AD203B41FA5}">
                      <a16:colId xmlns:a16="http://schemas.microsoft.com/office/drawing/2014/main" val="20002"/>
                    </a:ext>
                  </a:extLst>
                </a:gridCol>
              </a:tblGrid>
              <a:tr h="373063">
                <a:tc gridSpan="3">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itchFamily="34" charset="0"/>
                          <a:ea typeface="ＭＳ Ｐゴシック" pitchFamily="34" charset="-128"/>
                        </a:rPr>
                        <a:t>Religious Participants’ Pre and Post Project Perceptions </a:t>
                      </a:r>
                      <a:endParaRPr kumimoji="0" lang="en-US" altLang="en-US" sz="1400" b="1"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55613">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Perception/Belief </a:t>
                      </a:r>
                      <a:endParaRPr kumimoji="0" lang="en-US" altLang="en-US" sz="1400" b="1"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Number Pre-Project</a:t>
                      </a:r>
                      <a:endParaRPr kumimoji="0" lang="en-US" altLang="en-US" sz="1400" b="1"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Number Post-Project</a:t>
                      </a:r>
                      <a:endParaRPr kumimoji="0" lang="en-US" altLang="en-US" sz="1400" b="1"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extLst>
                  <a:ext uri="{0D108BD9-81ED-4DB2-BD59-A6C34878D82A}">
                    <a16:rowId xmlns:a16="http://schemas.microsoft.com/office/drawing/2014/main" val="10001"/>
                  </a:ext>
                </a:extLst>
              </a:tr>
              <a:tr h="455613">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Believed HIV is a punishment from God</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2</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1</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0675">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Believed HIV is a serious disease </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2</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7</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extLst>
                  <a:ext uri="{0D108BD9-81ED-4DB2-BD59-A6C34878D82A}">
                    <a16:rowId xmlns:a16="http://schemas.microsoft.com/office/drawing/2014/main" val="10003"/>
                  </a:ext>
                </a:extLst>
              </a:tr>
              <a:tr h="455613">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ea typeface="ＭＳ Ｐゴシック" pitchFamily="34" charset="-128"/>
                        </a:rPr>
                        <a:t>Understood modes of HIV transmission </a:t>
                      </a:r>
                      <a:endParaRPr kumimoji="0" lang="en-US" altLang="en-US" sz="1400" b="0" i="0" u="none" strike="noStrike" cap="none" normalizeH="0" baseline="0" dirty="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2</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7</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3213">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Understood importance of VCT </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2</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7</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extLst>
                  <a:ext uri="{0D108BD9-81ED-4DB2-BD59-A6C34878D82A}">
                    <a16:rowId xmlns:a16="http://schemas.microsoft.com/office/drawing/2014/main" val="10005"/>
                  </a:ext>
                </a:extLst>
              </a:tr>
              <a:tr h="455613">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Understood importance of partner testing </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0</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7</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5613">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l"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ea typeface="ＭＳ Ｐゴシック" pitchFamily="34" charset="-128"/>
                        </a:rPr>
                        <a:t>Understood what PMTCT  is and why it matters</a:t>
                      </a:r>
                      <a:endParaRPr kumimoji="0" lang="en-US" altLang="en-US" sz="1400" b="0" i="0" u="none" strike="noStrike" cap="none" normalizeH="0" baseline="0" dirty="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itchFamily="34" charset="0"/>
                          <a:ea typeface="ＭＳ Ｐゴシック" pitchFamily="34" charset="-128"/>
                        </a:rPr>
                        <a:t>2</a:t>
                      </a:r>
                      <a:endParaRPr kumimoji="0" lang="en-US" altLang="en-US" sz="1400" b="0" i="0" u="none" strike="noStrike" cap="none" normalizeH="0" baseline="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lvl1pPr eaLnBrk="0" hangingPunct="0">
                        <a:spcBef>
                          <a:spcPct val="20000"/>
                        </a:spcBef>
                        <a:buFont typeface="Arial" pitchFamily="34" charset="0"/>
                        <a:defRPr sz="100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8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7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sz="6300">
                          <a:solidFill>
                            <a:schemeClr val="tx1"/>
                          </a:solidFill>
                          <a:latin typeface="Calibri" pitchFamily="34" charset="0"/>
                          <a:ea typeface="ＭＳ Ｐゴシック" pitchFamily="34" charset="-128"/>
                        </a:defRPr>
                      </a:lvl5pPr>
                      <a:lvl6pPr marL="25146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6pPr>
                      <a:lvl7pPr marL="29718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7pPr>
                      <a:lvl8pPr marL="34290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8pPr>
                      <a:lvl9pPr marL="3886200" indent="-228600" defTabSz="3133725" eaLnBrk="0" fontAlgn="base" hangingPunct="0">
                        <a:spcBef>
                          <a:spcPct val="20000"/>
                        </a:spcBef>
                        <a:spcAft>
                          <a:spcPct val="0"/>
                        </a:spcAft>
                        <a:buFont typeface="Arial" pitchFamily="34" charset="0"/>
                        <a:defRPr sz="6300">
                          <a:solidFill>
                            <a:schemeClr val="tx1"/>
                          </a:solidFill>
                          <a:latin typeface="Calibri" pitchFamily="34" charset="0"/>
                          <a:ea typeface="ＭＳ Ｐゴシック" pitchFamily="34" charset="-128"/>
                        </a:defRPr>
                      </a:lvl9pPr>
                    </a:lstStyle>
                    <a:p>
                      <a:pPr marL="0" marR="0" lvl="0" indent="0" algn="ctr" defTabSz="3133725"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ea typeface="ＭＳ Ｐゴシック" pitchFamily="34" charset="-128"/>
                        </a:rPr>
                        <a:t>7</a:t>
                      </a:r>
                      <a:endParaRPr kumimoji="0" lang="en-US" altLang="en-US" sz="1400" b="0" i="0" u="none" strike="noStrike" cap="none" normalizeH="0" baseline="0" dirty="0">
                        <a:ln>
                          <a:noFill/>
                        </a:ln>
                        <a:solidFill>
                          <a:schemeClr val="tx1"/>
                        </a:solidFill>
                        <a:effectLst/>
                        <a:latin typeface="Helvetica" pitchFamily="-84" charset="0"/>
                        <a:ea typeface="ＭＳ Ｐゴシック" pitchFamily="34"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extLst>
                  <a:ext uri="{0D108BD9-81ED-4DB2-BD59-A6C34878D82A}">
                    <a16:rowId xmlns:a16="http://schemas.microsoft.com/office/drawing/2014/main" val="10007"/>
                  </a:ext>
                </a:extLst>
              </a:tr>
            </a:tbl>
          </a:graphicData>
        </a:graphic>
      </p:graphicFrame>
      <p:graphicFrame>
        <p:nvGraphicFramePr>
          <p:cNvPr id="29" name="Table 28"/>
          <p:cNvGraphicFramePr>
            <a:graphicFrameLocks noGrp="1"/>
          </p:cNvGraphicFramePr>
          <p:nvPr/>
        </p:nvGraphicFramePr>
        <p:xfrm>
          <a:off x="11917362" y="14606587"/>
          <a:ext cx="8686800" cy="5586413"/>
        </p:xfrm>
        <a:graphic>
          <a:graphicData uri="http://schemas.openxmlformats.org/drawingml/2006/table">
            <a:tbl>
              <a:tblPr firstRow="1" bandRow="1">
                <a:tableStyleId>{E8B1032C-EA38-4F05-BA0D-38AFFFC7BED3}</a:tableStyleId>
              </a:tblPr>
              <a:tblGrid>
                <a:gridCol w="4612758">
                  <a:extLst>
                    <a:ext uri="{9D8B030D-6E8A-4147-A177-3AD203B41FA5}">
                      <a16:colId xmlns:a16="http://schemas.microsoft.com/office/drawing/2014/main" val="20000"/>
                    </a:ext>
                  </a:extLst>
                </a:gridCol>
                <a:gridCol w="4074042">
                  <a:extLst>
                    <a:ext uri="{9D8B030D-6E8A-4147-A177-3AD203B41FA5}">
                      <a16:colId xmlns:a16="http://schemas.microsoft.com/office/drawing/2014/main" val="20001"/>
                    </a:ext>
                  </a:extLst>
                </a:gridCol>
              </a:tblGrid>
              <a:tr h="457212">
                <a:tc gridSpan="2">
                  <a:txBody>
                    <a:bodyPr/>
                    <a:lstStyle/>
                    <a:p>
                      <a:r>
                        <a:rPr lang="en-US" sz="1400" kern="1200" dirty="0">
                          <a:effectLst/>
                          <a:latin typeface="Calibri"/>
                          <a:cs typeface="Calibri"/>
                        </a:rPr>
                        <a:t>Barriers to ANC Access/Use</a:t>
                      </a:r>
                      <a:r>
                        <a:rPr lang="en-US" sz="1400" dirty="0">
                          <a:effectLst/>
                          <a:latin typeface="Calibri"/>
                          <a:cs typeface="Calibri"/>
                        </a:rPr>
                        <a:t> </a:t>
                      </a:r>
                      <a:endParaRPr lang="en-US" sz="1400" dirty="0">
                        <a:latin typeface="Calibri"/>
                        <a:cs typeface="Calibri"/>
                      </a:endParaRPr>
                    </a:p>
                  </a:txBody>
                  <a:tcPr marT="45721" marB="45721" anchor="ctr"/>
                </a:tc>
                <a:tc hMerge="1">
                  <a:txBody>
                    <a:bodyPr/>
                    <a:lstStyle/>
                    <a:p>
                      <a:endParaRPr lang="en-US" dirty="0"/>
                    </a:p>
                  </a:txBody>
                  <a:tcPr/>
                </a:tc>
                <a:extLst>
                  <a:ext uri="{0D108BD9-81ED-4DB2-BD59-A6C34878D82A}">
                    <a16:rowId xmlns:a16="http://schemas.microsoft.com/office/drawing/2014/main" val="10000"/>
                  </a:ext>
                </a:extLst>
              </a:tr>
              <a:tr h="421709">
                <a:tc>
                  <a:txBody>
                    <a:bodyPr/>
                    <a:lstStyle/>
                    <a:p>
                      <a:pPr algn="ctr"/>
                      <a:r>
                        <a:rPr lang="en-US" sz="1400" b="1" kern="1200" dirty="0">
                          <a:effectLst/>
                          <a:latin typeface="Calibri"/>
                          <a:cs typeface="Calibri"/>
                        </a:rPr>
                        <a:t>Barrier</a:t>
                      </a:r>
                      <a:endParaRPr lang="en-US" sz="1400" b="1" dirty="0">
                        <a:latin typeface="Calibri"/>
                        <a:cs typeface="Calibri"/>
                      </a:endParaRPr>
                    </a:p>
                  </a:txBody>
                  <a:tcPr marT="45721" marB="45721" anchor="ctr"/>
                </a:tc>
                <a:tc>
                  <a:txBody>
                    <a:bodyPr/>
                    <a:lstStyle/>
                    <a:p>
                      <a:pPr algn="ctr"/>
                      <a:r>
                        <a:rPr lang="en-US" sz="1400" b="1" kern="1200" dirty="0">
                          <a:effectLst/>
                          <a:latin typeface="Calibri"/>
                          <a:cs typeface="Calibri"/>
                        </a:rPr>
                        <a:t>Number of Times Participants Identified Barrier</a:t>
                      </a:r>
                      <a:r>
                        <a:rPr lang="en-US" sz="1400" b="1" dirty="0">
                          <a:effectLst/>
                          <a:latin typeface="Calibri"/>
                          <a:cs typeface="Calibri"/>
                        </a:rPr>
                        <a:t> </a:t>
                      </a:r>
                      <a:endParaRPr lang="en-US" sz="1400" b="1" dirty="0">
                        <a:latin typeface="Calibri"/>
                        <a:cs typeface="Calibri"/>
                      </a:endParaRPr>
                    </a:p>
                  </a:txBody>
                  <a:tcPr marT="45721" marB="45721" anchor="ctr"/>
                </a:tc>
                <a:extLst>
                  <a:ext uri="{0D108BD9-81ED-4DB2-BD59-A6C34878D82A}">
                    <a16:rowId xmlns:a16="http://schemas.microsoft.com/office/drawing/2014/main" val="10001"/>
                  </a:ext>
                </a:extLst>
              </a:tr>
              <a:tr h="392291">
                <a:tc>
                  <a:txBody>
                    <a:bodyPr/>
                    <a:lstStyle/>
                    <a:p>
                      <a:pPr algn="l"/>
                      <a:r>
                        <a:rPr lang="en-US" sz="1400" kern="1200" dirty="0">
                          <a:effectLst/>
                          <a:latin typeface="Calibri"/>
                          <a:cs typeface="Calibri"/>
                        </a:rPr>
                        <a:t>1. Lack of Knowledge</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18</a:t>
                      </a:r>
                      <a:endParaRPr lang="en-US" sz="1400" b="0" dirty="0">
                        <a:latin typeface="Calibri"/>
                        <a:cs typeface="Calibri"/>
                      </a:endParaRPr>
                    </a:p>
                  </a:txBody>
                  <a:tcPr marT="45721" marB="45721" anchor="ctr"/>
                </a:tc>
                <a:extLst>
                  <a:ext uri="{0D108BD9-81ED-4DB2-BD59-A6C34878D82A}">
                    <a16:rowId xmlns:a16="http://schemas.microsoft.com/office/drawing/2014/main" val="10002"/>
                  </a:ext>
                </a:extLst>
              </a:tr>
              <a:tr h="392291">
                <a:tc>
                  <a:txBody>
                    <a:bodyPr/>
                    <a:lstStyle/>
                    <a:p>
                      <a:pPr algn="l"/>
                      <a:r>
                        <a:rPr lang="en-US" sz="1400" kern="1200" dirty="0">
                          <a:effectLst/>
                          <a:latin typeface="Calibri"/>
                          <a:cs typeface="Calibri"/>
                        </a:rPr>
                        <a:t>2. Transportation </a:t>
                      </a:r>
                      <a:endParaRPr lang="en-US" sz="1400" b="0" dirty="0">
                        <a:latin typeface="Calibri"/>
                        <a:cs typeface="Calibri"/>
                      </a:endParaRPr>
                    </a:p>
                  </a:txBody>
                  <a:tcPr marT="45721" marB="45721" anchor="ctr"/>
                </a:tc>
                <a:tc>
                  <a:txBody>
                    <a:bodyPr/>
                    <a:lstStyle/>
                    <a:p>
                      <a:pPr algn="ctr"/>
                      <a:r>
                        <a:rPr lang="en-US" sz="1400" dirty="0">
                          <a:latin typeface="Calibri"/>
                          <a:cs typeface="Calibri"/>
                        </a:rPr>
                        <a:t>13</a:t>
                      </a:r>
                      <a:endParaRPr lang="en-US" sz="1400" b="0" dirty="0">
                        <a:latin typeface="Calibri"/>
                        <a:cs typeface="Calibri"/>
                      </a:endParaRPr>
                    </a:p>
                  </a:txBody>
                  <a:tcPr marT="45721" marB="45721" anchor="ctr"/>
                </a:tc>
                <a:extLst>
                  <a:ext uri="{0D108BD9-81ED-4DB2-BD59-A6C34878D82A}">
                    <a16:rowId xmlns:a16="http://schemas.microsoft.com/office/drawing/2014/main" val="10003"/>
                  </a:ext>
                </a:extLst>
              </a:tr>
              <a:tr h="392291">
                <a:tc>
                  <a:txBody>
                    <a:bodyPr/>
                    <a:lstStyle/>
                    <a:p>
                      <a:pPr algn="l"/>
                      <a:r>
                        <a:rPr lang="en-US" sz="1400" kern="1200" dirty="0">
                          <a:effectLst/>
                          <a:latin typeface="Calibri"/>
                          <a:cs typeface="Calibri"/>
                        </a:rPr>
                        <a:t>3. Bad Past Experiences/Services</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13</a:t>
                      </a:r>
                      <a:endParaRPr lang="en-US" sz="1400" b="0" dirty="0">
                        <a:latin typeface="Calibri"/>
                        <a:cs typeface="Calibri"/>
                      </a:endParaRPr>
                    </a:p>
                  </a:txBody>
                  <a:tcPr marT="45721" marB="45721" anchor="ctr"/>
                </a:tc>
                <a:extLst>
                  <a:ext uri="{0D108BD9-81ED-4DB2-BD59-A6C34878D82A}">
                    <a16:rowId xmlns:a16="http://schemas.microsoft.com/office/drawing/2014/main" val="10004"/>
                  </a:ext>
                </a:extLst>
              </a:tr>
              <a:tr h="392291">
                <a:tc>
                  <a:txBody>
                    <a:bodyPr/>
                    <a:lstStyle/>
                    <a:p>
                      <a:pPr algn="l"/>
                      <a:r>
                        <a:rPr lang="en-US" sz="1400" kern="1200" dirty="0">
                          <a:effectLst/>
                          <a:latin typeface="Calibri"/>
                          <a:cs typeface="Calibri"/>
                        </a:rPr>
                        <a:t>4. Distance</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12</a:t>
                      </a:r>
                      <a:endParaRPr lang="en-US" sz="1400" b="0" dirty="0">
                        <a:latin typeface="Calibri"/>
                        <a:cs typeface="Calibri"/>
                      </a:endParaRPr>
                    </a:p>
                  </a:txBody>
                  <a:tcPr marT="45721" marB="45721" anchor="ctr"/>
                </a:tc>
                <a:extLst>
                  <a:ext uri="{0D108BD9-81ED-4DB2-BD59-A6C34878D82A}">
                    <a16:rowId xmlns:a16="http://schemas.microsoft.com/office/drawing/2014/main" val="10005"/>
                  </a:ext>
                </a:extLst>
              </a:tr>
              <a:tr h="392291">
                <a:tc>
                  <a:txBody>
                    <a:bodyPr/>
                    <a:lstStyle/>
                    <a:p>
                      <a:pPr algn="l"/>
                      <a:r>
                        <a:rPr lang="en-US" sz="1400" kern="1200" dirty="0">
                          <a:effectLst/>
                          <a:latin typeface="Calibri"/>
                          <a:cs typeface="Calibri"/>
                        </a:rPr>
                        <a:t>5. Poverty/Economic Barriers</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11</a:t>
                      </a:r>
                      <a:endParaRPr lang="en-US" sz="1400" b="0" dirty="0">
                        <a:latin typeface="Calibri"/>
                        <a:cs typeface="Calibri"/>
                      </a:endParaRPr>
                    </a:p>
                  </a:txBody>
                  <a:tcPr marT="45721" marB="45721" anchor="ctr"/>
                </a:tc>
                <a:extLst>
                  <a:ext uri="{0D108BD9-81ED-4DB2-BD59-A6C34878D82A}">
                    <a16:rowId xmlns:a16="http://schemas.microsoft.com/office/drawing/2014/main" val="10006"/>
                  </a:ext>
                </a:extLst>
              </a:tr>
              <a:tr h="392291">
                <a:tc>
                  <a:txBody>
                    <a:bodyPr/>
                    <a:lstStyle/>
                    <a:p>
                      <a:pPr algn="l"/>
                      <a:r>
                        <a:rPr lang="en-US" sz="1400" kern="1200" dirty="0">
                          <a:effectLst/>
                          <a:latin typeface="Calibri"/>
                          <a:cs typeface="Calibri"/>
                        </a:rPr>
                        <a:t>6. Workload</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9</a:t>
                      </a:r>
                      <a:endParaRPr lang="en-US" sz="1400" b="0" dirty="0">
                        <a:latin typeface="Calibri"/>
                        <a:cs typeface="Calibri"/>
                      </a:endParaRPr>
                    </a:p>
                  </a:txBody>
                  <a:tcPr marT="45721" marB="45721" anchor="ctr"/>
                </a:tc>
                <a:extLst>
                  <a:ext uri="{0D108BD9-81ED-4DB2-BD59-A6C34878D82A}">
                    <a16:rowId xmlns:a16="http://schemas.microsoft.com/office/drawing/2014/main" val="10007"/>
                  </a:ext>
                </a:extLst>
              </a:tr>
              <a:tr h="392291">
                <a:tc>
                  <a:txBody>
                    <a:bodyPr/>
                    <a:lstStyle/>
                    <a:p>
                      <a:pPr algn="l"/>
                      <a:r>
                        <a:rPr lang="en-US" sz="1400" dirty="0">
                          <a:latin typeface="Calibri"/>
                          <a:cs typeface="Calibri"/>
                        </a:rPr>
                        <a:t>7. </a:t>
                      </a:r>
                      <a:r>
                        <a:rPr lang="en-US" sz="1400" kern="1200" dirty="0">
                          <a:effectLst/>
                          <a:latin typeface="Calibri"/>
                          <a:cs typeface="Calibri"/>
                        </a:rPr>
                        <a:t>Traditions</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7</a:t>
                      </a:r>
                      <a:endParaRPr lang="en-US" sz="1400" b="0" dirty="0">
                        <a:latin typeface="Calibri"/>
                        <a:cs typeface="Calibri"/>
                      </a:endParaRPr>
                    </a:p>
                  </a:txBody>
                  <a:tcPr marT="45721" marB="45721" anchor="ctr"/>
                </a:tc>
                <a:extLst>
                  <a:ext uri="{0D108BD9-81ED-4DB2-BD59-A6C34878D82A}">
                    <a16:rowId xmlns:a16="http://schemas.microsoft.com/office/drawing/2014/main" val="10008"/>
                  </a:ext>
                </a:extLst>
              </a:tr>
              <a:tr h="392291">
                <a:tc>
                  <a:txBody>
                    <a:bodyPr/>
                    <a:lstStyle/>
                    <a:p>
                      <a:pPr algn="l"/>
                      <a:r>
                        <a:rPr lang="en-US" sz="1400" dirty="0">
                          <a:latin typeface="Calibri"/>
                          <a:cs typeface="Calibri"/>
                        </a:rPr>
                        <a:t>8. </a:t>
                      </a:r>
                      <a:r>
                        <a:rPr lang="en-US" sz="1400" kern="1200" dirty="0">
                          <a:effectLst/>
                          <a:latin typeface="Calibri"/>
                          <a:cs typeface="Calibri"/>
                        </a:rPr>
                        <a:t>Low/Negative Partner Involvement</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6</a:t>
                      </a:r>
                      <a:endParaRPr lang="en-US" sz="1400" b="0" dirty="0">
                        <a:latin typeface="Calibri"/>
                        <a:cs typeface="Calibri"/>
                      </a:endParaRPr>
                    </a:p>
                  </a:txBody>
                  <a:tcPr marT="45721" marB="45721" anchor="ctr"/>
                </a:tc>
                <a:extLst>
                  <a:ext uri="{0D108BD9-81ED-4DB2-BD59-A6C34878D82A}">
                    <a16:rowId xmlns:a16="http://schemas.microsoft.com/office/drawing/2014/main" val="10009"/>
                  </a:ext>
                </a:extLst>
              </a:tr>
              <a:tr h="392291">
                <a:tc>
                  <a:txBody>
                    <a:bodyPr/>
                    <a:lstStyle/>
                    <a:p>
                      <a:pPr algn="l"/>
                      <a:r>
                        <a:rPr lang="en-US" sz="1400" dirty="0">
                          <a:latin typeface="Calibri"/>
                          <a:cs typeface="Calibri"/>
                        </a:rPr>
                        <a:t>9. </a:t>
                      </a:r>
                      <a:r>
                        <a:rPr lang="en-US" sz="1400" kern="1200" dirty="0">
                          <a:effectLst/>
                          <a:latin typeface="Calibri"/>
                          <a:cs typeface="Calibri"/>
                        </a:rPr>
                        <a:t>Services Stretched Thin</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4</a:t>
                      </a:r>
                      <a:endParaRPr lang="en-US" sz="1400" b="0" dirty="0">
                        <a:latin typeface="Calibri"/>
                        <a:cs typeface="Calibri"/>
                      </a:endParaRPr>
                    </a:p>
                  </a:txBody>
                  <a:tcPr marT="45721" marB="45721" anchor="ctr"/>
                </a:tc>
                <a:extLst>
                  <a:ext uri="{0D108BD9-81ED-4DB2-BD59-A6C34878D82A}">
                    <a16:rowId xmlns:a16="http://schemas.microsoft.com/office/drawing/2014/main" val="10010"/>
                  </a:ext>
                </a:extLst>
              </a:tr>
              <a:tr h="392291">
                <a:tc>
                  <a:txBody>
                    <a:bodyPr/>
                    <a:lstStyle/>
                    <a:p>
                      <a:pPr algn="l"/>
                      <a:r>
                        <a:rPr lang="en-US" sz="1400" dirty="0">
                          <a:latin typeface="Calibri"/>
                          <a:cs typeface="Calibri"/>
                        </a:rPr>
                        <a:t>9. </a:t>
                      </a:r>
                      <a:r>
                        <a:rPr lang="en-US" sz="1400" kern="1200" dirty="0">
                          <a:effectLst/>
                          <a:latin typeface="Calibri"/>
                          <a:cs typeface="Calibri"/>
                        </a:rPr>
                        <a:t>Stigma</a:t>
                      </a:r>
                      <a:r>
                        <a:rPr lang="en-US" sz="1400" kern="1200" baseline="0" dirty="0">
                          <a:effectLst/>
                          <a:latin typeface="Calibri"/>
                          <a:cs typeface="Calibri"/>
                        </a:rPr>
                        <a:t> associated with </a:t>
                      </a:r>
                      <a:r>
                        <a:rPr lang="en-US" sz="1400" kern="1200" dirty="0">
                          <a:effectLst/>
                          <a:latin typeface="Calibri"/>
                          <a:cs typeface="Calibri"/>
                        </a:rPr>
                        <a:t>consecutive births</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4</a:t>
                      </a:r>
                      <a:endParaRPr lang="en-US" sz="1400" b="0" dirty="0">
                        <a:latin typeface="Calibri"/>
                        <a:cs typeface="Calibri"/>
                      </a:endParaRPr>
                    </a:p>
                  </a:txBody>
                  <a:tcPr marT="45721" marB="45721" anchor="ctr"/>
                </a:tc>
                <a:extLst>
                  <a:ext uri="{0D108BD9-81ED-4DB2-BD59-A6C34878D82A}">
                    <a16:rowId xmlns:a16="http://schemas.microsoft.com/office/drawing/2014/main" val="10011"/>
                  </a:ext>
                </a:extLst>
              </a:tr>
              <a:tr h="392291">
                <a:tc>
                  <a:txBody>
                    <a:bodyPr/>
                    <a:lstStyle/>
                    <a:p>
                      <a:pPr algn="l"/>
                      <a:r>
                        <a:rPr lang="en-US" sz="1400" dirty="0">
                          <a:latin typeface="Calibri"/>
                          <a:cs typeface="Calibri"/>
                        </a:rPr>
                        <a:t>9. Stigma associated with </a:t>
                      </a:r>
                      <a:r>
                        <a:rPr lang="en-US" sz="1400" kern="1200" dirty="0">
                          <a:effectLst/>
                          <a:latin typeface="Calibri"/>
                          <a:cs typeface="Calibri"/>
                        </a:rPr>
                        <a:t>unplanned pregnancy</a:t>
                      </a:r>
                      <a:r>
                        <a:rPr lang="en-US" sz="1400" dirty="0">
                          <a:effectLst/>
                          <a:latin typeface="Calibri"/>
                          <a:cs typeface="Calibri"/>
                        </a:rPr>
                        <a:t> </a:t>
                      </a:r>
                      <a:endParaRPr lang="en-US" sz="1400" b="0" dirty="0">
                        <a:latin typeface="Calibri"/>
                        <a:cs typeface="Calibri"/>
                      </a:endParaRPr>
                    </a:p>
                  </a:txBody>
                  <a:tcPr marT="45721" marB="45721" anchor="ctr"/>
                </a:tc>
                <a:tc>
                  <a:txBody>
                    <a:bodyPr/>
                    <a:lstStyle/>
                    <a:p>
                      <a:pPr algn="ctr"/>
                      <a:r>
                        <a:rPr lang="en-US" sz="1400" dirty="0">
                          <a:latin typeface="Calibri"/>
                          <a:cs typeface="Calibri"/>
                        </a:rPr>
                        <a:t>4</a:t>
                      </a:r>
                      <a:endParaRPr lang="en-US" sz="1400" b="0" dirty="0">
                        <a:latin typeface="Calibri"/>
                        <a:cs typeface="Calibri"/>
                      </a:endParaRPr>
                    </a:p>
                  </a:txBody>
                  <a:tcPr marT="45721" marB="45721" anchor="ctr"/>
                </a:tc>
                <a:extLst>
                  <a:ext uri="{0D108BD9-81ED-4DB2-BD59-A6C34878D82A}">
                    <a16:rowId xmlns:a16="http://schemas.microsoft.com/office/drawing/2014/main" val="10012"/>
                  </a:ext>
                </a:extLst>
              </a:tr>
              <a:tr h="392291">
                <a:tc>
                  <a:txBody>
                    <a:bodyPr/>
                    <a:lstStyle/>
                    <a:p>
                      <a:pPr algn="l"/>
                      <a:r>
                        <a:rPr lang="en-US" sz="1400" dirty="0">
                          <a:latin typeface="Calibri"/>
                          <a:cs typeface="Calibri"/>
                        </a:rPr>
                        <a:t>9. Fear</a:t>
                      </a:r>
                      <a:endParaRPr lang="en-US" sz="1400" b="0" dirty="0">
                        <a:latin typeface="Calibri"/>
                        <a:cs typeface="Calibri"/>
                      </a:endParaRPr>
                    </a:p>
                  </a:txBody>
                  <a:tcPr marT="45721" marB="45721" anchor="ctr"/>
                </a:tc>
                <a:tc>
                  <a:txBody>
                    <a:bodyPr/>
                    <a:lstStyle/>
                    <a:p>
                      <a:pPr algn="ctr"/>
                      <a:r>
                        <a:rPr lang="en-US" sz="1400" dirty="0">
                          <a:latin typeface="Calibri"/>
                          <a:cs typeface="Calibri"/>
                        </a:rPr>
                        <a:t>4</a:t>
                      </a:r>
                      <a:endParaRPr lang="en-US" sz="1400" b="0" dirty="0">
                        <a:latin typeface="Calibri"/>
                        <a:cs typeface="Calibri"/>
                      </a:endParaRPr>
                    </a:p>
                  </a:txBody>
                  <a:tcPr marT="45721" marB="45721" anchor="ctr"/>
                </a:tc>
                <a:extLst>
                  <a:ext uri="{0D108BD9-81ED-4DB2-BD59-A6C34878D82A}">
                    <a16:rowId xmlns:a16="http://schemas.microsoft.com/office/drawing/2014/main" val="10013"/>
                  </a:ext>
                </a:extLst>
              </a:tr>
            </a:tbl>
          </a:graphicData>
        </a:graphic>
      </p:graphicFrame>
      <p:pic>
        <p:nvPicPr>
          <p:cNvPr id="30" name="Picture 2049" descr="IMG_0417.JP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5200" y="8876940"/>
            <a:ext cx="9829800" cy="5524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ectangle 30"/>
          <p:cNvSpPr/>
          <p:nvPr/>
        </p:nvSpPr>
        <p:spPr>
          <a:xfrm>
            <a:off x="22555200" y="4572000"/>
            <a:ext cx="9875838" cy="457200"/>
          </a:xfrm>
          <a:prstGeom prst="rect">
            <a:avLst/>
          </a:prstGeom>
          <a:solidFill>
            <a:srgbClr val="44317D"/>
          </a:solidFill>
          <a:ln w="12700">
            <a:solidFill>
              <a:srgbClr val="44317D"/>
            </a:solid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anchor="ctr"/>
          <a:lstStyle/>
          <a:p>
            <a:pPr algn="ctr">
              <a:defRPr/>
            </a:pPr>
            <a:r>
              <a:rPr lang="en-US" sz="3200" b="1" dirty="0">
                <a:solidFill>
                  <a:schemeClr val="accent3">
                    <a:lumMod val="20000"/>
                    <a:lumOff val="80000"/>
                  </a:schemeClr>
                </a:solidFill>
              </a:rPr>
              <a:t>Discussion</a:t>
            </a:r>
          </a:p>
        </p:txBody>
      </p:sp>
      <p:sp>
        <p:nvSpPr>
          <p:cNvPr id="32" name="Text Box 190"/>
          <p:cNvSpPr txBox="1">
            <a:spLocks noChangeArrowheads="1"/>
          </p:cNvSpPr>
          <p:nvPr/>
        </p:nvSpPr>
        <p:spPr bwMode="auto">
          <a:xfrm>
            <a:off x="22555200" y="5105400"/>
            <a:ext cx="9875838" cy="4075782"/>
          </a:xfrm>
          <a:prstGeom prst="rect">
            <a:avLst/>
          </a:prstGeom>
          <a:noFill/>
          <a:ln w="12700">
            <a:noFill/>
          </a:ln>
          <a:effectLst/>
        </p:spPr>
        <p:txBody>
          <a:bodyPr lIns="97942" tIns="97942" rIns="97942" bIns="97942">
            <a:spAutoFit/>
          </a:bodyPr>
          <a:lstStyle>
            <a:lvl1pPr eaLnBrk="0" hangingPunct="0">
              <a:defRPr sz="6200">
                <a:solidFill>
                  <a:schemeClr val="tx1"/>
                </a:solidFill>
                <a:latin typeface="Arial" pitchFamily="34" charset="0"/>
                <a:ea typeface="ＭＳ Ｐゴシック" pitchFamily="34" charset="-128"/>
              </a:defRPr>
            </a:lvl1pPr>
            <a:lvl2pPr marL="742950" indent="-285750" eaLnBrk="0" hangingPunct="0">
              <a:defRPr sz="6200">
                <a:solidFill>
                  <a:schemeClr val="tx1"/>
                </a:solidFill>
                <a:latin typeface="Arial" pitchFamily="34" charset="0"/>
                <a:ea typeface="ＭＳ Ｐゴシック" pitchFamily="34" charset="-128"/>
              </a:defRPr>
            </a:lvl2pPr>
            <a:lvl3pPr marL="1143000" indent="-228600" eaLnBrk="0" hangingPunct="0">
              <a:defRPr sz="6200">
                <a:solidFill>
                  <a:schemeClr val="tx1"/>
                </a:solidFill>
                <a:latin typeface="Arial" pitchFamily="34" charset="0"/>
                <a:ea typeface="ＭＳ Ｐゴシック" pitchFamily="34" charset="-128"/>
              </a:defRPr>
            </a:lvl3pPr>
            <a:lvl4pPr marL="1600200" indent="-228600" eaLnBrk="0" hangingPunct="0">
              <a:defRPr sz="6200">
                <a:solidFill>
                  <a:schemeClr val="tx1"/>
                </a:solidFill>
                <a:latin typeface="Arial" pitchFamily="34" charset="0"/>
                <a:ea typeface="ＭＳ Ｐゴシック" pitchFamily="34" charset="-128"/>
              </a:defRPr>
            </a:lvl4pPr>
            <a:lvl5pPr marL="2057400" indent="-228600" eaLnBrk="0" hangingPunct="0">
              <a:defRPr sz="6200">
                <a:solidFill>
                  <a:schemeClr val="tx1"/>
                </a:solidFill>
                <a:latin typeface="Arial" pitchFamily="34" charset="0"/>
                <a:ea typeface="ＭＳ Ｐゴシック" pitchFamily="34" charset="-128"/>
              </a:defRPr>
            </a:lvl5pPr>
            <a:lvl6pPr marL="25146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6pPr>
            <a:lvl7pPr marL="29718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7pPr>
            <a:lvl8pPr marL="34290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8pPr>
            <a:lvl9pPr marL="38862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9pPr>
          </a:lstStyle>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Utilizing local leaders provided SCOPE with a unique opportunity to identify local challenges from within, capitalizing on the community’s problem-solving knowledge and thereby improving health outcomes. Communities were receptive to the integration of religious leaders into Gondar’s health care delivery system. As one key informant described: </a:t>
            </a:r>
          </a:p>
          <a:p>
            <a:pPr algn="just" eaLnBrk="1" hangingPunct="1"/>
            <a:endParaRPr lang="en-US" altLang="en-US" sz="2000" dirty="0">
              <a:latin typeface="Open Sans" panose="020B0606030504020204" pitchFamily="34" charset="0"/>
              <a:ea typeface="Open Sans" panose="020B0606030504020204" pitchFamily="34" charset="0"/>
              <a:cs typeface="Open Sans" panose="020B0606030504020204" pitchFamily="34" charset="0"/>
            </a:endParaRPr>
          </a:p>
          <a:p>
            <a:pPr algn="just" eaLnBrk="1" hangingPunct="1"/>
            <a:r>
              <a:rPr lang="en-US" altLang="en-US" sz="1800" dirty="0">
                <a:latin typeface="Open Sans" panose="020B0606030504020204" pitchFamily="34" charset="0"/>
                <a:ea typeface="Open Sans" panose="020B0606030504020204" pitchFamily="34" charset="0"/>
                <a:cs typeface="Open Sans" panose="020B0606030504020204" pitchFamily="34" charset="0"/>
              </a:rPr>
              <a:t>“</a:t>
            </a:r>
            <a:r>
              <a:rPr lang="en-US" altLang="ja-JP" sz="1800" i="1" dirty="0">
                <a:latin typeface="Open Sans" panose="020B0606030504020204" pitchFamily="34" charset="0"/>
                <a:ea typeface="Open Sans" panose="020B0606030504020204" pitchFamily="34" charset="0"/>
                <a:cs typeface="Open Sans" panose="020B0606030504020204" pitchFamily="34" charset="0"/>
              </a:rPr>
              <a:t>We believe religious leaders more than we believe health professionals… You [SCOPE] are using very powerful individuals in the community. People listen to and give attention to the priests and the religious women. They do what they ask them to.</a:t>
            </a:r>
            <a:r>
              <a:rPr lang="en-US" altLang="en-US" sz="1800" i="1" dirty="0">
                <a:latin typeface="Open Sans" panose="020B0606030504020204" pitchFamily="34" charset="0"/>
                <a:ea typeface="Open Sans" panose="020B0606030504020204" pitchFamily="34" charset="0"/>
                <a:cs typeface="Open Sans" panose="020B0606030504020204" pitchFamily="34" charset="0"/>
              </a:rPr>
              <a:t>”</a:t>
            </a:r>
            <a:r>
              <a:rPr lang="en-US" altLang="ja-JP" sz="1800" dirty="0">
                <a:latin typeface="Open Sans" panose="020B0606030504020204" pitchFamily="34" charset="0"/>
                <a:ea typeface="Open Sans" panose="020B0606030504020204" pitchFamily="34" charset="0"/>
                <a:cs typeface="Open Sans" panose="020B0606030504020204" pitchFamily="34" charset="0"/>
              </a:rPr>
              <a:t>  </a:t>
            </a:r>
          </a:p>
          <a:p>
            <a:pPr algn="just" eaLnBrk="1" hangingPunct="1"/>
            <a:endParaRPr lang="en-US" altLang="en-US" sz="1800" dirty="0">
              <a:latin typeface="Open Sans" panose="020B0606030504020204" pitchFamily="34" charset="0"/>
              <a:ea typeface="Open Sans" panose="020B0606030504020204" pitchFamily="34" charset="0"/>
              <a:cs typeface="Open Sans" panose="020B0606030504020204" pitchFamily="34" charset="0"/>
            </a:endParaRPr>
          </a:p>
          <a:p>
            <a:pPr algn="just" eaLnBrk="1" hangingPunct="1"/>
            <a:r>
              <a:rPr lang="en-US" altLang="en-US" sz="2000" dirty="0">
                <a:latin typeface="Open Sans" panose="020B0606030504020204" pitchFamily="34" charset="0"/>
                <a:ea typeface="Open Sans" panose="020B0606030504020204" pitchFamily="34" charset="0"/>
                <a:cs typeface="Open Sans" panose="020B0606030504020204" pitchFamily="34" charset="0"/>
              </a:rPr>
              <a:t>Gondar’s social and religious networks allow priests to create ripples of increased knowledge and decreased stigma. </a:t>
            </a:r>
          </a:p>
          <a:p>
            <a:pPr eaLnBrk="1" hangingPunct="1"/>
            <a:endParaRPr lang="en-US" altLang="en-US" sz="2000" dirty="0">
              <a:latin typeface="Calibri" pitchFamily="34" charset="0"/>
            </a:endParaRPr>
          </a:p>
        </p:txBody>
      </p:sp>
      <p:sp>
        <p:nvSpPr>
          <p:cNvPr id="33" name="TextBox 2052"/>
          <p:cNvSpPr txBox="1">
            <a:spLocks noChangeArrowheads="1"/>
          </p:cNvSpPr>
          <p:nvPr/>
        </p:nvSpPr>
        <p:spPr bwMode="auto">
          <a:xfrm>
            <a:off x="23774400" y="14470841"/>
            <a:ext cx="8229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6200">
                <a:solidFill>
                  <a:schemeClr val="tx1"/>
                </a:solidFill>
                <a:latin typeface="Arial" pitchFamily="34" charset="0"/>
                <a:ea typeface="ＭＳ Ｐゴシック" pitchFamily="34" charset="-128"/>
              </a:defRPr>
            </a:lvl1pPr>
            <a:lvl2pPr marL="742950" indent="-285750" eaLnBrk="0" hangingPunct="0">
              <a:defRPr sz="6200">
                <a:solidFill>
                  <a:schemeClr val="tx1"/>
                </a:solidFill>
                <a:latin typeface="Arial" pitchFamily="34" charset="0"/>
                <a:ea typeface="ＭＳ Ｐゴシック" pitchFamily="34" charset="-128"/>
              </a:defRPr>
            </a:lvl2pPr>
            <a:lvl3pPr marL="1143000" indent="-228600" eaLnBrk="0" hangingPunct="0">
              <a:defRPr sz="6200">
                <a:solidFill>
                  <a:schemeClr val="tx1"/>
                </a:solidFill>
                <a:latin typeface="Arial" pitchFamily="34" charset="0"/>
                <a:ea typeface="ＭＳ Ｐゴシック" pitchFamily="34" charset="-128"/>
              </a:defRPr>
            </a:lvl3pPr>
            <a:lvl4pPr marL="1600200" indent="-228600" eaLnBrk="0" hangingPunct="0">
              <a:defRPr sz="6200">
                <a:solidFill>
                  <a:schemeClr val="tx1"/>
                </a:solidFill>
                <a:latin typeface="Arial" pitchFamily="34" charset="0"/>
                <a:ea typeface="ＭＳ Ｐゴシック" pitchFamily="34" charset="-128"/>
              </a:defRPr>
            </a:lvl4pPr>
            <a:lvl5pPr marL="2057400" indent="-228600" eaLnBrk="0" hangingPunct="0">
              <a:defRPr sz="6200">
                <a:solidFill>
                  <a:schemeClr val="tx1"/>
                </a:solidFill>
                <a:latin typeface="Arial" pitchFamily="34" charset="0"/>
                <a:ea typeface="ＭＳ Ｐゴシック" pitchFamily="34" charset="-128"/>
              </a:defRPr>
            </a:lvl5pPr>
            <a:lvl6pPr marL="25146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6pPr>
            <a:lvl7pPr marL="29718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7pPr>
            <a:lvl8pPr marL="34290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8pPr>
            <a:lvl9pPr marL="3886200" indent="-228600" defTabSz="3133725" eaLnBrk="0" fontAlgn="base" hangingPunct="0">
              <a:spcBef>
                <a:spcPct val="0"/>
              </a:spcBef>
              <a:spcAft>
                <a:spcPct val="0"/>
              </a:spcAft>
              <a:defRPr sz="6200">
                <a:solidFill>
                  <a:schemeClr val="tx1"/>
                </a:solidFill>
                <a:latin typeface="Arial" pitchFamily="34" charset="0"/>
                <a:ea typeface="ＭＳ Ｐゴシック" pitchFamily="34" charset="-128"/>
              </a:defRPr>
            </a:lvl9pPr>
          </a:lstStyle>
          <a:p>
            <a:pPr eaLnBrk="1" hangingPunct="1"/>
            <a:r>
              <a:rPr lang="en-US" altLang="en-US" sz="1600" dirty="0">
                <a:latin typeface="Open Sans" panose="020B0606030504020204" pitchFamily="34" charset="0"/>
                <a:ea typeface="Open Sans" panose="020B0606030504020204" pitchFamily="34" charset="0"/>
                <a:cs typeface="Open Sans" panose="020B0606030504020204" pitchFamily="34" charset="0"/>
              </a:rPr>
              <a:t>Religious leaders attend training with SCOPE and </a:t>
            </a:r>
            <a:r>
              <a:rPr lang="en-US" altLang="en-US" sz="1600" dirty="0" err="1">
                <a:latin typeface="Open Sans" panose="020B0606030504020204" pitchFamily="34" charset="0"/>
                <a:ea typeface="Open Sans" panose="020B0606030504020204" pitchFamily="34" charset="0"/>
                <a:cs typeface="Open Sans" panose="020B0606030504020204" pitchFamily="34" charset="0"/>
              </a:rPr>
              <a:t>Woleka</a:t>
            </a:r>
            <a:r>
              <a:rPr lang="en-US" altLang="en-US" sz="1600" dirty="0">
                <a:latin typeface="Open Sans" panose="020B0606030504020204" pitchFamily="34" charset="0"/>
                <a:ea typeface="Open Sans" panose="020B0606030504020204" pitchFamily="34" charset="0"/>
                <a:cs typeface="Open Sans" panose="020B0606030504020204" pitchFamily="34" charset="0"/>
              </a:rPr>
              <a:t> Health Center staff.  </a:t>
            </a:r>
          </a:p>
        </p:txBody>
      </p:sp>
      <p:sp>
        <p:nvSpPr>
          <p:cNvPr id="34" name="Rectangle 33"/>
          <p:cNvSpPr>
            <a:spLocks noChangeArrowheads="1"/>
          </p:cNvSpPr>
          <p:nvPr/>
        </p:nvSpPr>
        <p:spPr bwMode="auto">
          <a:xfrm>
            <a:off x="15041562" y="6215743"/>
            <a:ext cx="2286000" cy="2895600"/>
          </a:xfrm>
          <a:prstGeom prst="rect">
            <a:avLst/>
          </a:prstGeom>
          <a:solidFill>
            <a:srgbClr val="CCC1DA"/>
          </a:solidFill>
          <a:ln w="19050">
            <a:solidFill>
              <a:srgbClr val="604A7B"/>
            </a:solidFill>
            <a:miter lim="800000"/>
            <a:headEnd/>
            <a:tailEnd/>
          </a:ln>
          <a:effectLst>
            <a:outerShdw blurRad="40000" dist="23000" dir="5400000" rotWithShape="0">
              <a:srgbClr val="808080">
                <a:alpha val="34999"/>
              </a:srgbClr>
            </a:outerShdw>
          </a:effectLst>
        </p:spPr>
        <p:txBody>
          <a:bodyPr anchor="ctr"/>
          <a:lstStyle/>
          <a:p>
            <a:pPr algn="ctr">
              <a:defRPr/>
            </a:pPr>
            <a:r>
              <a:rPr lang="en-US" sz="1400" b="1" dirty="0">
                <a:latin typeface="Calibri"/>
                <a:ea typeface="+mn-ea"/>
                <a:cs typeface="Calibri"/>
              </a:rPr>
              <a:t>Religious leaders conduct outreach via home visits, sermons, and community activities</a:t>
            </a:r>
          </a:p>
        </p:txBody>
      </p:sp>
      <p:sp>
        <p:nvSpPr>
          <p:cNvPr id="35" name="Rectangle 34"/>
          <p:cNvSpPr>
            <a:spLocks noChangeArrowheads="1"/>
          </p:cNvSpPr>
          <p:nvPr/>
        </p:nvSpPr>
        <p:spPr bwMode="auto">
          <a:xfrm>
            <a:off x="18318162" y="6172200"/>
            <a:ext cx="2286000" cy="2895600"/>
          </a:xfrm>
          <a:prstGeom prst="rect">
            <a:avLst/>
          </a:prstGeom>
          <a:solidFill>
            <a:srgbClr val="CCC1DA"/>
          </a:solidFill>
          <a:ln w="19050">
            <a:solidFill>
              <a:srgbClr val="604A7B"/>
            </a:solidFill>
            <a:miter lim="800000"/>
            <a:headEnd/>
            <a:tailEnd/>
          </a:ln>
          <a:effectLst>
            <a:outerShdw blurRad="40000" dist="23000" dir="5400000" rotWithShape="0">
              <a:srgbClr val="808080">
                <a:alpha val="34999"/>
              </a:srgbClr>
            </a:outerShdw>
          </a:effectLst>
        </p:spPr>
        <p:txBody>
          <a:bodyPr anchor="ctr"/>
          <a:lstStyle/>
          <a:p>
            <a:pPr algn="ctr">
              <a:defRPr/>
            </a:pPr>
            <a:r>
              <a:rPr lang="en-US" sz="1400" b="1" dirty="0">
                <a:latin typeface="Calibri"/>
                <a:ea typeface="+mn-ea"/>
                <a:cs typeface="Calibri"/>
              </a:rPr>
              <a:t>Religious leaders conduct outreach via home visits, sermons, and community activities</a:t>
            </a:r>
          </a:p>
        </p:txBody>
      </p:sp>
      <p:sp>
        <p:nvSpPr>
          <p:cNvPr id="3" name="TextBox 2">
            <a:extLst>
              <a:ext uri="{FF2B5EF4-FFF2-40B4-BE49-F238E27FC236}">
                <a16:creationId xmlns:a16="http://schemas.microsoft.com/office/drawing/2014/main" id="{86DE2D50-F8E8-4610-822C-7F9713BD97AF}"/>
              </a:ext>
            </a:extLst>
          </p:cNvPr>
          <p:cNvSpPr txBox="1"/>
          <p:nvPr/>
        </p:nvSpPr>
        <p:spPr>
          <a:xfrm>
            <a:off x="2286000" y="533400"/>
            <a:ext cx="28346400" cy="3178886"/>
          </a:xfrm>
          <a:prstGeom prst="rect">
            <a:avLst/>
          </a:prstGeom>
          <a:noFill/>
        </p:spPr>
        <p:txBody>
          <a:bodyPr lIns="313502" tIns="156751" rIns="313502" bIns="156751">
            <a:spAutoFit/>
          </a:bodyPr>
          <a:lstStyle/>
          <a:p>
            <a:pPr algn="ctr" defTabSz="3135020" fontAlgn="auto">
              <a:spcBef>
                <a:spcPts val="0"/>
              </a:spcBef>
              <a:spcAft>
                <a:spcPts val="0"/>
              </a:spcAft>
              <a:defRPr/>
            </a:pPr>
            <a:r>
              <a:rPr lang="en-US" sz="9000" dirty="0">
                <a:solidFill>
                  <a:schemeClr val="bg1"/>
                </a:solidFill>
                <a:latin typeface="Open Sans" panose="020B0606030504020204" pitchFamily="34" charset="0"/>
                <a:ea typeface="Open Sans" panose="020B0606030504020204" pitchFamily="34" charset="0"/>
                <a:cs typeface="Open Sans" panose="020B0606030504020204" pitchFamily="34" charset="0"/>
              </a:rPr>
              <a:t>EXAMPLE TITLE:</a:t>
            </a:r>
          </a:p>
          <a:p>
            <a:pPr algn="ctr" defTabSz="3135020" fontAlgn="auto">
              <a:spcBef>
                <a:spcPts val="0"/>
              </a:spcBef>
              <a:spcAft>
                <a:spcPts val="0"/>
              </a:spcAft>
              <a:defRPr/>
            </a:pPr>
            <a:r>
              <a:rPr lang="en-US" sz="6000" dirty="0">
                <a:solidFill>
                  <a:schemeClr val="bg1"/>
                </a:solidFill>
                <a:latin typeface="Open Sans" panose="020B0606030504020204" pitchFamily="34" charset="0"/>
                <a:ea typeface="Open Sans" panose="020B0606030504020204" pitchFamily="34" charset="0"/>
                <a:cs typeface="Open Sans" panose="020B0606030504020204" pitchFamily="34" charset="0"/>
              </a:rPr>
              <a:t>Example Subtitle</a:t>
            </a:r>
          </a:p>
          <a:p>
            <a:pPr algn="ctr" defTabSz="3135020" fontAlgn="auto">
              <a:spcBef>
                <a:spcPts val="0"/>
              </a:spcBef>
              <a:spcAft>
                <a:spcPts val="0"/>
              </a:spcAft>
              <a:defRPr/>
            </a:pPr>
            <a:r>
              <a:rPr lang="en-US" sz="3600" dirty="0">
                <a:solidFill>
                  <a:schemeClr val="bg1"/>
                </a:solidFill>
                <a:latin typeface="Open Sans" panose="020B0606030504020204" pitchFamily="34" charset="0"/>
                <a:ea typeface="Open Sans" panose="020B0606030504020204" pitchFamily="34" charset="0"/>
                <a:cs typeface="Open Sans" panose="020B0606030504020204" pitchFamily="34" charset="0"/>
              </a:rPr>
              <a:t>All Authors</a:t>
            </a:r>
          </a:p>
        </p:txBody>
      </p:sp>
    </p:spTree>
    <p:extLst>
      <p:ext uri="{BB962C8B-B14F-4D97-AF65-F5344CB8AC3E}">
        <p14:creationId xmlns:p14="http://schemas.microsoft.com/office/powerpoint/2010/main" val="3209041935"/>
      </p:ext>
    </p:extLst>
  </p:cSld>
  <p:clrMapOvr>
    <a:masterClrMapping/>
  </p:clrMapOvr>
</p:sld>
</file>

<file path=ppt/theme/theme1.xml><?xml version="1.0" encoding="utf-8"?>
<a:theme xmlns:a="http://schemas.openxmlformats.org/drawingml/2006/main" name="Custom Design + White">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searchPoster" id="{711F6F6E-7DAE-4A6E-9AC1-8B497FFDAE30}" vid="{0212F3F6-DDDA-44DC-B829-6A16008776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w="12700"/>
      </a:spPr>
      <a:bodyPr lIns="48971" tIns="24486" rIns="48971" bIns="24486" rtlCol="0" anchor="ctr"/>
      <a:lstStyle>
        <a:defPPr algn="ctr">
          <a:defRPr sz="3200" b="1" dirty="0">
            <a:solidFill>
              <a:schemeClr val="accent3">
                <a:lumMod val="20000"/>
                <a:lumOff val="8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ResearchPoster</Template>
  <TotalTime>27</TotalTime>
  <Words>1488</Words>
  <Application>Microsoft Office PowerPoint</Application>
  <PresentationFormat>Custom</PresentationFormat>
  <Paragraphs>186</Paragraphs>
  <Slides>4</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vt:i4>
      </vt:variant>
    </vt:vector>
  </HeadingPairs>
  <TitlesOfParts>
    <vt:vector size="14" baseType="lpstr">
      <vt:lpstr>Arial</vt:lpstr>
      <vt:lpstr>Calibri</vt:lpstr>
      <vt:lpstr>Encode Sans Normal Black</vt:lpstr>
      <vt:lpstr>Helvetica</vt:lpstr>
      <vt:lpstr>Lucida Grande</vt:lpstr>
      <vt:lpstr>Open Sans</vt:lpstr>
      <vt:lpstr>Uni Sans</vt:lpstr>
      <vt:lpstr>Uni Sans Regular</vt:lpstr>
      <vt:lpstr>Custom Design + White</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Stephanie Edlund-Cho</dc:creator>
  <cp:lastModifiedBy>Stephanie Edlund-Cho</cp:lastModifiedBy>
  <cp:revision>6</cp:revision>
  <cp:lastPrinted>2018-06-07T20:45:40Z</cp:lastPrinted>
  <dcterms:created xsi:type="dcterms:W3CDTF">2024-10-01T21:45:23Z</dcterms:created>
  <dcterms:modified xsi:type="dcterms:W3CDTF">2025-02-07T23:49:44Z</dcterms:modified>
</cp:coreProperties>
</file>