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7" r:id="rId2"/>
    <p:sldId id="382" r:id="rId3"/>
    <p:sldId id="770" r:id="rId4"/>
    <p:sldId id="774" r:id="rId5"/>
    <p:sldId id="750" r:id="rId6"/>
    <p:sldId id="746" r:id="rId7"/>
    <p:sldId id="751" r:id="rId8"/>
    <p:sldId id="765" r:id="rId9"/>
    <p:sldId id="752" r:id="rId10"/>
    <p:sldId id="753" r:id="rId11"/>
    <p:sldId id="755" r:id="rId12"/>
    <p:sldId id="754" r:id="rId13"/>
    <p:sldId id="766" r:id="rId14"/>
    <p:sldId id="769" r:id="rId15"/>
    <p:sldId id="757" r:id="rId16"/>
    <p:sldId id="759" r:id="rId17"/>
    <p:sldId id="768" r:id="rId18"/>
    <p:sldId id="758" r:id="rId19"/>
    <p:sldId id="760" r:id="rId20"/>
    <p:sldId id="761" r:id="rId21"/>
    <p:sldId id="762" r:id="rId22"/>
  </p:sldIdLst>
  <p:sldSz cx="9144000" cy="6858000" type="screen4x3"/>
  <p:notesSz cx="6985000" cy="9271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3A26"/>
    <a:srgbClr val="45251F"/>
    <a:srgbClr val="E08D48"/>
    <a:srgbClr val="E49B5E"/>
    <a:srgbClr val="DA6952"/>
    <a:srgbClr val="D5956D"/>
    <a:srgbClr val="E8A772"/>
    <a:srgbClr val="BA8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7705" autoAdjust="0"/>
  </p:normalViewPr>
  <p:slideViewPr>
    <p:cSldViewPr>
      <p:cViewPr varScale="1">
        <p:scale>
          <a:sx n="98" d="100"/>
          <a:sy n="98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674" y="-62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tags" Target="tags/tag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Column4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458440"/>
        <c:axId val="2109461416"/>
      </c:lineChart>
      <c:catAx>
        <c:axId val="2109458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09461416"/>
        <c:crosses val="autoZero"/>
        <c:auto val="1"/>
        <c:lblAlgn val="ctr"/>
        <c:lblOffset val="100"/>
        <c:noMultiLvlLbl val="0"/>
      </c:catAx>
      <c:valAx>
        <c:axId val="2109461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109458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F527E-0CDA-4A41-9DF2-AECAC374A4B5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9C2568C-CDE4-42D5-8D54-E8A35DA253B2}">
      <dgm:prSet custT="1"/>
      <dgm:spPr>
        <a:solidFill>
          <a:schemeClr val="accent5">
            <a:hueOff val="0"/>
            <a:satOff val="0"/>
            <a:lumOff val="0"/>
            <a:alpha val="21000"/>
          </a:schemeClr>
        </a:solidFill>
      </dgm:spPr>
      <dgm:t>
        <a:bodyPr lIns="182880" tIns="91440" rIns="182880" bIns="91440"/>
        <a:lstStyle/>
        <a:p>
          <a:pPr rtl="0"/>
          <a:r>
            <a:rPr lang="en-US" sz="2800" b="1" dirty="0" smtClean="0">
              <a:solidFill>
                <a:srgbClr val="173C49"/>
              </a:solidFill>
            </a:rPr>
            <a:t>Involvement of the learner in setting goals and taking responsibility for their learning</a:t>
          </a:r>
          <a:endParaRPr lang="en-US" sz="2800" b="1" dirty="0">
            <a:solidFill>
              <a:srgbClr val="173C49"/>
            </a:solidFill>
          </a:endParaRPr>
        </a:p>
      </dgm:t>
    </dgm:pt>
    <dgm:pt modelId="{3A290720-AF8A-4826-BBD9-E1F490749343}" type="parTrans" cxnId="{776A469B-7159-4B4C-A250-EB84C5FDAD68}">
      <dgm:prSet/>
      <dgm:spPr/>
      <dgm:t>
        <a:bodyPr/>
        <a:lstStyle/>
        <a:p>
          <a:endParaRPr lang="en-US"/>
        </a:p>
      </dgm:t>
    </dgm:pt>
    <dgm:pt modelId="{56B8112E-52DC-4285-864E-AE7129D34801}" type="sibTrans" cxnId="{776A469B-7159-4B4C-A250-EB84C5FDAD68}">
      <dgm:prSet/>
      <dgm:spPr/>
      <dgm:t>
        <a:bodyPr/>
        <a:lstStyle/>
        <a:p>
          <a:endParaRPr lang="en-US"/>
        </a:p>
      </dgm:t>
    </dgm:pt>
    <dgm:pt modelId="{2F0831C8-89A0-4257-8B9F-31B5813996EB}" type="pres">
      <dgm:prSet presAssocID="{EC1F527E-0CDA-4A41-9DF2-AECAC374A4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C69CD6-D285-4F9D-B69B-8894833A6932}" type="pres">
      <dgm:prSet presAssocID="{79C2568C-CDE4-42D5-8D54-E8A35DA253B2}" presName="parentText" presStyleLbl="node1" presStyleIdx="0" presStyleCnt="1" custScaleY="427305" custLinFactNeighborY="99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6A469B-7159-4B4C-A250-EB84C5FDAD68}" srcId="{EC1F527E-0CDA-4A41-9DF2-AECAC374A4B5}" destId="{79C2568C-CDE4-42D5-8D54-E8A35DA253B2}" srcOrd="0" destOrd="0" parTransId="{3A290720-AF8A-4826-BBD9-E1F490749343}" sibTransId="{56B8112E-52DC-4285-864E-AE7129D34801}"/>
    <dgm:cxn modelId="{3E0CF23E-3A19-45DD-865B-3FEC912C5A95}" type="presOf" srcId="{EC1F527E-0CDA-4A41-9DF2-AECAC374A4B5}" destId="{2F0831C8-89A0-4257-8B9F-31B5813996EB}" srcOrd="0" destOrd="0" presId="urn:microsoft.com/office/officeart/2005/8/layout/vList2"/>
    <dgm:cxn modelId="{3E7FE1CC-7816-46D6-9586-81A8B9268172}" type="presOf" srcId="{79C2568C-CDE4-42D5-8D54-E8A35DA253B2}" destId="{1FC69CD6-D285-4F9D-B69B-8894833A6932}" srcOrd="0" destOrd="0" presId="urn:microsoft.com/office/officeart/2005/8/layout/vList2"/>
    <dgm:cxn modelId="{44A90D56-86D3-4D65-871B-4DED27B20547}" type="presParOf" srcId="{2F0831C8-89A0-4257-8B9F-31B5813996EB}" destId="{1FC69CD6-D285-4F9D-B69B-8894833A693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BBE739-7CE3-46B4-AD06-FC037710D27C}" type="doc">
      <dgm:prSet loTypeId="urn:microsoft.com/office/officeart/2005/8/layout/hierarchy1" loCatId="hierarchy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8ED4B223-B767-4293-894D-42382587E4E0}">
      <dgm:prSet custT="1"/>
      <dgm:spPr/>
      <dgm:t>
        <a:bodyPr/>
        <a:lstStyle/>
        <a:p>
          <a:pPr rtl="0"/>
          <a:r>
            <a:rPr lang="en-US" sz="1800" dirty="0" smtClean="0">
              <a:solidFill>
                <a:srgbClr val="173C49"/>
              </a:solidFill>
            </a:rPr>
            <a:t>“to measure what matters, diagnose strengths and weaknesses in the course of learning when there is still time to improve student performance”</a:t>
          </a:r>
          <a:endParaRPr lang="en-US" sz="1800" dirty="0">
            <a:solidFill>
              <a:srgbClr val="173C49"/>
            </a:solidFill>
          </a:endParaRPr>
        </a:p>
      </dgm:t>
    </dgm:pt>
    <dgm:pt modelId="{673E7FEB-94C1-41DD-8A0F-183F00E2D36D}" type="parTrans" cxnId="{90312FC3-8DF2-4889-8934-EEF9A9605E0E}">
      <dgm:prSet/>
      <dgm:spPr/>
      <dgm:t>
        <a:bodyPr/>
        <a:lstStyle/>
        <a:p>
          <a:endParaRPr lang="en-US"/>
        </a:p>
      </dgm:t>
    </dgm:pt>
    <dgm:pt modelId="{745AEA56-F36F-403E-A652-73042FDFF27D}" type="sibTrans" cxnId="{90312FC3-8DF2-4889-8934-EEF9A9605E0E}">
      <dgm:prSet/>
      <dgm:spPr/>
      <dgm:t>
        <a:bodyPr/>
        <a:lstStyle/>
        <a:p>
          <a:endParaRPr lang="en-US"/>
        </a:p>
      </dgm:t>
    </dgm:pt>
    <dgm:pt modelId="{522376F7-0A53-4FB5-943D-D0168E37575B}">
      <dgm:prSet custT="1"/>
      <dgm:spPr/>
      <dgm:t>
        <a:bodyPr/>
        <a:lstStyle/>
        <a:p>
          <a:pPr rtl="0"/>
          <a:r>
            <a:rPr lang="en-US" sz="1800" dirty="0" smtClean="0">
              <a:solidFill>
                <a:srgbClr val="173C49"/>
              </a:solidFill>
            </a:rPr>
            <a:t>“measure 21</a:t>
          </a:r>
          <a:r>
            <a:rPr lang="en-US" sz="1800" baseline="30000" dirty="0" smtClean="0">
              <a:solidFill>
                <a:srgbClr val="173C49"/>
              </a:solidFill>
            </a:rPr>
            <a:t>st</a:t>
          </a:r>
          <a:r>
            <a:rPr lang="en-US" sz="1800" dirty="0" smtClean="0">
              <a:solidFill>
                <a:srgbClr val="173C49"/>
              </a:solidFill>
            </a:rPr>
            <a:t> century competencies and expertise … in all content areas” and moving beyond traditional test-based approaches</a:t>
          </a:r>
          <a:endParaRPr lang="en-US" sz="1800" dirty="0">
            <a:solidFill>
              <a:srgbClr val="173C49"/>
            </a:solidFill>
          </a:endParaRPr>
        </a:p>
      </dgm:t>
    </dgm:pt>
    <dgm:pt modelId="{1094AE8A-9E91-4ACD-8A49-F884DEE86F26}" type="parTrans" cxnId="{4140A62D-4E7D-41F0-9E48-F10A9496D499}">
      <dgm:prSet/>
      <dgm:spPr/>
      <dgm:t>
        <a:bodyPr/>
        <a:lstStyle/>
        <a:p>
          <a:endParaRPr lang="en-US"/>
        </a:p>
      </dgm:t>
    </dgm:pt>
    <dgm:pt modelId="{70DA2BB9-07EB-44CD-8C09-A0E69CA6A7A7}" type="sibTrans" cxnId="{4140A62D-4E7D-41F0-9E48-F10A9496D499}">
      <dgm:prSet/>
      <dgm:spPr/>
      <dgm:t>
        <a:bodyPr/>
        <a:lstStyle/>
        <a:p>
          <a:endParaRPr lang="en-US"/>
        </a:p>
      </dgm:t>
    </dgm:pt>
    <dgm:pt modelId="{E339D0F7-BDD9-445F-A956-2AEE0CA1286E}">
      <dgm:prSet custT="1"/>
      <dgm:spPr/>
      <dgm:t>
        <a:bodyPr/>
        <a:lstStyle/>
        <a:p>
          <a:pPr rtl="0"/>
          <a:r>
            <a:rPr lang="en-US" sz="1800" dirty="0" smtClean="0">
              <a:solidFill>
                <a:srgbClr val="173C49"/>
              </a:solidFill>
            </a:rPr>
            <a:t>“continuous improvement”</a:t>
          </a:r>
          <a:endParaRPr lang="en-US" sz="1800" dirty="0">
            <a:solidFill>
              <a:srgbClr val="173C49"/>
            </a:solidFill>
          </a:endParaRPr>
        </a:p>
      </dgm:t>
    </dgm:pt>
    <dgm:pt modelId="{4B00CAF9-7B3B-4BF1-A926-20AE7FDF6181}" type="parTrans" cxnId="{D02C7098-A34A-40F7-B4C0-F50CB0D8FB18}">
      <dgm:prSet/>
      <dgm:spPr/>
      <dgm:t>
        <a:bodyPr/>
        <a:lstStyle/>
        <a:p>
          <a:endParaRPr lang="en-US"/>
        </a:p>
      </dgm:t>
    </dgm:pt>
    <dgm:pt modelId="{5038B4F3-3986-4E7F-A56B-EA2F747929E8}" type="sibTrans" cxnId="{D02C7098-A34A-40F7-B4C0-F50CB0D8FB18}">
      <dgm:prSet/>
      <dgm:spPr/>
      <dgm:t>
        <a:bodyPr/>
        <a:lstStyle/>
        <a:p>
          <a:endParaRPr lang="en-US"/>
        </a:p>
      </dgm:t>
    </dgm:pt>
    <dgm:pt modelId="{A8522BCC-0F2A-4BA6-AACE-AAE31B4349B0}" type="pres">
      <dgm:prSet presAssocID="{CFBBE739-7CE3-46B4-AD06-FC037710D2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7D17E8-6112-480B-835E-55336CC604A0}" type="pres">
      <dgm:prSet presAssocID="{8ED4B223-B767-4293-894D-42382587E4E0}" presName="hierRoot1" presStyleCnt="0"/>
      <dgm:spPr/>
    </dgm:pt>
    <dgm:pt modelId="{97CB79EC-F952-45E5-B18D-2B860D6B4E79}" type="pres">
      <dgm:prSet presAssocID="{8ED4B223-B767-4293-894D-42382587E4E0}" presName="composite" presStyleCnt="0"/>
      <dgm:spPr/>
    </dgm:pt>
    <dgm:pt modelId="{03E3C4E7-FB15-41BF-BCA3-F70AE2A12A04}" type="pres">
      <dgm:prSet presAssocID="{8ED4B223-B767-4293-894D-42382587E4E0}" presName="background" presStyleLbl="node0" presStyleIdx="0" presStyleCnt="3"/>
      <dgm:spPr/>
    </dgm:pt>
    <dgm:pt modelId="{0DF10E08-ACBE-4B8C-8B18-4706A33FB820}" type="pres">
      <dgm:prSet presAssocID="{8ED4B223-B767-4293-894D-42382587E4E0}" presName="text" presStyleLbl="fgAcc0" presStyleIdx="0" presStyleCnt="3" custScaleY="246794" custLinFactNeighborX="-412" custLinFactNeighborY="-19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33998D-98B6-4BBA-B560-710903EBFAAB}" type="pres">
      <dgm:prSet presAssocID="{8ED4B223-B767-4293-894D-42382587E4E0}" presName="hierChild2" presStyleCnt="0"/>
      <dgm:spPr/>
    </dgm:pt>
    <dgm:pt modelId="{970750F6-D899-41A9-A8C3-0477A261BCD8}" type="pres">
      <dgm:prSet presAssocID="{522376F7-0A53-4FB5-943D-D0168E37575B}" presName="hierRoot1" presStyleCnt="0"/>
      <dgm:spPr/>
    </dgm:pt>
    <dgm:pt modelId="{22161CFE-F2CF-4FB9-BFE1-4EBEE7A012A0}" type="pres">
      <dgm:prSet presAssocID="{522376F7-0A53-4FB5-943D-D0168E37575B}" presName="composite" presStyleCnt="0"/>
      <dgm:spPr/>
    </dgm:pt>
    <dgm:pt modelId="{B55C456B-DE16-4D01-B89C-5A1E7CA51BB2}" type="pres">
      <dgm:prSet presAssocID="{522376F7-0A53-4FB5-943D-D0168E37575B}" presName="background" presStyleLbl="node0" presStyleIdx="1" presStyleCnt="3"/>
      <dgm:spPr/>
    </dgm:pt>
    <dgm:pt modelId="{23A7B77A-A3C8-4263-BD40-343F46980F48}" type="pres">
      <dgm:prSet presAssocID="{522376F7-0A53-4FB5-943D-D0168E37575B}" presName="text" presStyleLbl="fgAcc0" presStyleIdx="1" presStyleCnt="3" custScaleY="246794" custLinFactNeighborX="-412" custLinFactNeighborY="-19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12005D-DB88-4955-9CD2-934F99A9B673}" type="pres">
      <dgm:prSet presAssocID="{522376F7-0A53-4FB5-943D-D0168E37575B}" presName="hierChild2" presStyleCnt="0"/>
      <dgm:spPr/>
    </dgm:pt>
    <dgm:pt modelId="{6BE29941-1041-441F-A5BF-FB510FB95853}" type="pres">
      <dgm:prSet presAssocID="{E339D0F7-BDD9-445F-A956-2AEE0CA1286E}" presName="hierRoot1" presStyleCnt="0"/>
      <dgm:spPr/>
    </dgm:pt>
    <dgm:pt modelId="{27DDE0C6-1F34-45D7-9AD9-87F90FE250E9}" type="pres">
      <dgm:prSet presAssocID="{E339D0F7-BDD9-445F-A956-2AEE0CA1286E}" presName="composite" presStyleCnt="0"/>
      <dgm:spPr/>
    </dgm:pt>
    <dgm:pt modelId="{10A5D7EC-9B60-42D1-A7D7-5C592B36CD86}" type="pres">
      <dgm:prSet presAssocID="{E339D0F7-BDD9-445F-A956-2AEE0CA1286E}" presName="background" presStyleLbl="node0" presStyleIdx="2" presStyleCnt="3"/>
      <dgm:spPr/>
    </dgm:pt>
    <dgm:pt modelId="{C2DAE46E-4C54-4C4F-B474-3EF836AFFBA4}" type="pres">
      <dgm:prSet presAssocID="{E339D0F7-BDD9-445F-A956-2AEE0CA1286E}" presName="text" presStyleLbl="fgAcc0" presStyleIdx="2" presStyleCnt="3" custScaleY="246794" custLinFactNeighborX="-412" custLinFactNeighborY="-19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EB1D47-DB88-4328-A1B8-53BB1C7FCE95}" type="pres">
      <dgm:prSet presAssocID="{E339D0F7-BDD9-445F-A956-2AEE0CA1286E}" presName="hierChild2" presStyleCnt="0"/>
      <dgm:spPr/>
    </dgm:pt>
  </dgm:ptLst>
  <dgm:cxnLst>
    <dgm:cxn modelId="{90312FC3-8DF2-4889-8934-EEF9A9605E0E}" srcId="{CFBBE739-7CE3-46B4-AD06-FC037710D27C}" destId="{8ED4B223-B767-4293-894D-42382587E4E0}" srcOrd="0" destOrd="0" parTransId="{673E7FEB-94C1-41DD-8A0F-183F00E2D36D}" sibTransId="{745AEA56-F36F-403E-A652-73042FDFF27D}"/>
    <dgm:cxn modelId="{4140A62D-4E7D-41F0-9E48-F10A9496D499}" srcId="{CFBBE739-7CE3-46B4-AD06-FC037710D27C}" destId="{522376F7-0A53-4FB5-943D-D0168E37575B}" srcOrd="1" destOrd="0" parTransId="{1094AE8A-9E91-4ACD-8A49-F884DEE86F26}" sibTransId="{70DA2BB9-07EB-44CD-8C09-A0E69CA6A7A7}"/>
    <dgm:cxn modelId="{D2049931-490D-4AAD-8786-14A94DAF6D63}" type="presOf" srcId="{E339D0F7-BDD9-445F-A956-2AEE0CA1286E}" destId="{C2DAE46E-4C54-4C4F-B474-3EF836AFFBA4}" srcOrd="0" destOrd="0" presId="urn:microsoft.com/office/officeart/2005/8/layout/hierarchy1"/>
    <dgm:cxn modelId="{713AA4C6-97B8-436F-B4EE-057A03963984}" type="presOf" srcId="{CFBBE739-7CE3-46B4-AD06-FC037710D27C}" destId="{A8522BCC-0F2A-4BA6-AACE-AAE31B4349B0}" srcOrd="0" destOrd="0" presId="urn:microsoft.com/office/officeart/2005/8/layout/hierarchy1"/>
    <dgm:cxn modelId="{5DC1C658-E27C-4556-A4F1-99F9339BE990}" type="presOf" srcId="{8ED4B223-B767-4293-894D-42382587E4E0}" destId="{0DF10E08-ACBE-4B8C-8B18-4706A33FB820}" srcOrd="0" destOrd="0" presId="urn:microsoft.com/office/officeart/2005/8/layout/hierarchy1"/>
    <dgm:cxn modelId="{B485A4E2-5005-4A76-A01E-159B590E28DF}" type="presOf" srcId="{522376F7-0A53-4FB5-943D-D0168E37575B}" destId="{23A7B77A-A3C8-4263-BD40-343F46980F48}" srcOrd="0" destOrd="0" presId="urn:microsoft.com/office/officeart/2005/8/layout/hierarchy1"/>
    <dgm:cxn modelId="{D02C7098-A34A-40F7-B4C0-F50CB0D8FB18}" srcId="{CFBBE739-7CE3-46B4-AD06-FC037710D27C}" destId="{E339D0F7-BDD9-445F-A956-2AEE0CA1286E}" srcOrd="2" destOrd="0" parTransId="{4B00CAF9-7B3B-4BF1-A926-20AE7FDF6181}" sibTransId="{5038B4F3-3986-4E7F-A56B-EA2F747929E8}"/>
    <dgm:cxn modelId="{C2570E5F-AA62-4CE9-995F-8AE0D71AF57B}" type="presParOf" srcId="{A8522BCC-0F2A-4BA6-AACE-AAE31B4349B0}" destId="{897D17E8-6112-480B-835E-55336CC604A0}" srcOrd="0" destOrd="0" presId="urn:microsoft.com/office/officeart/2005/8/layout/hierarchy1"/>
    <dgm:cxn modelId="{74F3001C-88C7-4916-84EF-80A6A2493C7A}" type="presParOf" srcId="{897D17E8-6112-480B-835E-55336CC604A0}" destId="{97CB79EC-F952-45E5-B18D-2B860D6B4E79}" srcOrd="0" destOrd="0" presId="urn:microsoft.com/office/officeart/2005/8/layout/hierarchy1"/>
    <dgm:cxn modelId="{EB9DA462-6EF2-4E41-A6D7-86B2ACA6443D}" type="presParOf" srcId="{97CB79EC-F952-45E5-B18D-2B860D6B4E79}" destId="{03E3C4E7-FB15-41BF-BCA3-F70AE2A12A04}" srcOrd="0" destOrd="0" presId="urn:microsoft.com/office/officeart/2005/8/layout/hierarchy1"/>
    <dgm:cxn modelId="{49689563-4C92-4A00-8B66-9EC407A86FD3}" type="presParOf" srcId="{97CB79EC-F952-45E5-B18D-2B860D6B4E79}" destId="{0DF10E08-ACBE-4B8C-8B18-4706A33FB820}" srcOrd="1" destOrd="0" presId="urn:microsoft.com/office/officeart/2005/8/layout/hierarchy1"/>
    <dgm:cxn modelId="{0F89AF87-A8DB-43DB-828F-C6375C3E3C3F}" type="presParOf" srcId="{897D17E8-6112-480B-835E-55336CC604A0}" destId="{7233998D-98B6-4BBA-B560-710903EBFAAB}" srcOrd="1" destOrd="0" presId="urn:microsoft.com/office/officeart/2005/8/layout/hierarchy1"/>
    <dgm:cxn modelId="{5EDF7B29-C49A-461D-A5B0-DABDC86AD64A}" type="presParOf" srcId="{A8522BCC-0F2A-4BA6-AACE-AAE31B4349B0}" destId="{970750F6-D899-41A9-A8C3-0477A261BCD8}" srcOrd="1" destOrd="0" presId="urn:microsoft.com/office/officeart/2005/8/layout/hierarchy1"/>
    <dgm:cxn modelId="{372BA510-42E4-48EA-9F08-B56FFEB20496}" type="presParOf" srcId="{970750F6-D899-41A9-A8C3-0477A261BCD8}" destId="{22161CFE-F2CF-4FB9-BFE1-4EBEE7A012A0}" srcOrd="0" destOrd="0" presId="urn:microsoft.com/office/officeart/2005/8/layout/hierarchy1"/>
    <dgm:cxn modelId="{3B774838-DAEA-4B53-BBBA-197A54155E4C}" type="presParOf" srcId="{22161CFE-F2CF-4FB9-BFE1-4EBEE7A012A0}" destId="{B55C456B-DE16-4D01-B89C-5A1E7CA51BB2}" srcOrd="0" destOrd="0" presId="urn:microsoft.com/office/officeart/2005/8/layout/hierarchy1"/>
    <dgm:cxn modelId="{57D42DE4-6945-4957-ACE5-617DE3673088}" type="presParOf" srcId="{22161CFE-F2CF-4FB9-BFE1-4EBEE7A012A0}" destId="{23A7B77A-A3C8-4263-BD40-343F46980F48}" srcOrd="1" destOrd="0" presId="urn:microsoft.com/office/officeart/2005/8/layout/hierarchy1"/>
    <dgm:cxn modelId="{975E18EB-E60E-4F60-B264-A739019D04D5}" type="presParOf" srcId="{970750F6-D899-41A9-A8C3-0477A261BCD8}" destId="{9D12005D-DB88-4955-9CD2-934F99A9B673}" srcOrd="1" destOrd="0" presId="urn:microsoft.com/office/officeart/2005/8/layout/hierarchy1"/>
    <dgm:cxn modelId="{F59B8A9E-CA14-40CC-B947-AF29974B6006}" type="presParOf" srcId="{A8522BCC-0F2A-4BA6-AACE-AAE31B4349B0}" destId="{6BE29941-1041-441F-A5BF-FB510FB95853}" srcOrd="2" destOrd="0" presId="urn:microsoft.com/office/officeart/2005/8/layout/hierarchy1"/>
    <dgm:cxn modelId="{A46E9576-D0AB-4E86-A4FB-8D42318DB1CE}" type="presParOf" srcId="{6BE29941-1041-441F-A5BF-FB510FB95853}" destId="{27DDE0C6-1F34-45D7-9AD9-87F90FE250E9}" srcOrd="0" destOrd="0" presId="urn:microsoft.com/office/officeart/2005/8/layout/hierarchy1"/>
    <dgm:cxn modelId="{51CD0EE6-DBA5-4181-BBF6-6D81BAFBD7C0}" type="presParOf" srcId="{27DDE0C6-1F34-45D7-9AD9-87F90FE250E9}" destId="{10A5D7EC-9B60-42D1-A7D7-5C592B36CD86}" srcOrd="0" destOrd="0" presId="urn:microsoft.com/office/officeart/2005/8/layout/hierarchy1"/>
    <dgm:cxn modelId="{8DD8066D-88D5-4763-B030-ABCA516ED2C9}" type="presParOf" srcId="{27DDE0C6-1F34-45D7-9AD9-87F90FE250E9}" destId="{C2DAE46E-4C54-4C4F-B474-3EF836AFFBA4}" srcOrd="1" destOrd="0" presId="urn:microsoft.com/office/officeart/2005/8/layout/hierarchy1"/>
    <dgm:cxn modelId="{9E668EAE-2DD5-40D3-B850-3E307412A895}" type="presParOf" srcId="{6BE29941-1041-441F-A5BF-FB510FB95853}" destId="{DCEB1D47-DB88-4328-A1B8-53BB1C7FCE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7CA82C-37DE-4D41-9B9A-3C424AF97826}" type="doc">
      <dgm:prSet loTypeId="urn:microsoft.com/office/officeart/2005/8/layout/lProcess1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A4B0C5F-742E-4713-97EA-999CAABF01A6}">
      <dgm:prSet custT="1"/>
      <dgm:spPr>
        <a:solidFill>
          <a:schemeClr val="accent5">
            <a:hueOff val="0"/>
            <a:satOff val="0"/>
            <a:lumOff val="0"/>
            <a:alpha val="21000"/>
          </a:schemeClr>
        </a:solidFill>
      </dgm:spPr>
      <dgm:t>
        <a:bodyPr lIns="182880" tIns="182880" rIns="182880" bIns="182880"/>
        <a:lstStyle/>
        <a:p>
          <a:pPr rtl="0"/>
          <a:r>
            <a:rPr lang="en-US" sz="3200" b="1" dirty="0" smtClean="0">
              <a:solidFill>
                <a:srgbClr val="173C49"/>
              </a:solidFill>
            </a:rPr>
            <a:t>“Students develop ‘self-awareness’  and learn to “set own learning goals, express their own views of their strengths, weaknesses, and achievements, and take responsibility for them.”</a:t>
          </a:r>
          <a:endParaRPr lang="en-US" sz="3200" b="1" dirty="0">
            <a:solidFill>
              <a:srgbClr val="173C49"/>
            </a:solidFill>
          </a:endParaRPr>
        </a:p>
      </dgm:t>
    </dgm:pt>
    <dgm:pt modelId="{37760396-2049-4681-BE2D-A61D5B68B4C9}" type="parTrans" cxnId="{F6BDD469-500D-4B0D-BB4C-8E2DFBE9731C}">
      <dgm:prSet/>
      <dgm:spPr/>
      <dgm:t>
        <a:bodyPr/>
        <a:lstStyle/>
        <a:p>
          <a:endParaRPr lang="en-US"/>
        </a:p>
      </dgm:t>
    </dgm:pt>
    <dgm:pt modelId="{C2447208-FE07-4F65-A34D-FC98F7CACDA4}" type="sibTrans" cxnId="{F6BDD469-500D-4B0D-BB4C-8E2DFBE9731C}">
      <dgm:prSet/>
      <dgm:spPr/>
      <dgm:t>
        <a:bodyPr/>
        <a:lstStyle/>
        <a:p>
          <a:endParaRPr lang="en-US"/>
        </a:p>
      </dgm:t>
    </dgm:pt>
    <dgm:pt modelId="{20EEDCEF-ED42-465A-ACF9-35CB736C6C70}" type="pres">
      <dgm:prSet presAssocID="{E47CA82C-37DE-4D41-9B9A-3C424AF978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1033BD-5B7B-43A4-BE85-0DE2CB56121B}" type="pres">
      <dgm:prSet presAssocID="{3A4B0C5F-742E-4713-97EA-999CAABF01A6}" presName="vertFlow" presStyleCnt="0"/>
      <dgm:spPr/>
    </dgm:pt>
    <dgm:pt modelId="{B5C5A00C-6C1F-44F6-9913-85FEC2AF22BC}" type="pres">
      <dgm:prSet presAssocID="{3A4B0C5F-742E-4713-97EA-999CAABF01A6}" presName="header" presStyleLbl="node1" presStyleIdx="0" presStyleCnt="1" custScaleY="180919" custLinFactNeighborX="-3193" custLinFactNeighborY="-6880"/>
      <dgm:spPr/>
      <dgm:t>
        <a:bodyPr/>
        <a:lstStyle/>
        <a:p>
          <a:endParaRPr lang="en-US"/>
        </a:p>
      </dgm:t>
    </dgm:pt>
  </dgm:ptLst>
  <dgm:cxnLst>
    <dgm:cxn modelId="{F6BDD469-500D-4B0D-BB4C-8E2DFBE9731C}" srcId="{E47CA82C-37DE-4D41-9B9A-3C424AF97826}" destId="{3A4B0C5F-742E-4713-97EA-999CAABF01A6}" srcOrd="0" destOrd="0" parTransId="{37760396-2049-4681-BE2D-A61D5B68B4C9}" sibTransId="{C2447208-FE07-4F65-A34D-FC98F7CACDA4}"/>
    <dgm:cxn modelId="{6FFA5B3A-A47D-4BC0-AAA3-D363311A1A44}" type="presOf" srcId="{3A4B0C5F-742E-4713-97EA-999CAABF01A6}" destId="{B5C5A00C-6C1F-44F6-9913-85FEC2AF22BC}" srcOrd="0" destOrd="0" presId="urn:microsoft.com/office/officeart/2005/8/layout/lProcess1"/>
    <dgm:cxn modelId="{CCB9419D-D346-4C60-8194-DE2D1DEDF565}" type="presOf" srcId="{E47CA82C-37DE-4D41-9B9A-3C424AF97826}" destId="{20EEDCEF-ED42-465A-ACF9-35CB736C6C70}" srcOrd="0" destOrd="0" presId="urn:microsoft.com/office/officeart/2005/8/layout/lProcess1"/>
    <dgm:cxn modelId="{AA8D13FA-AF51-4D67-9D48-6E5FE09E9F0D}" type="presParOf" srcId="{20EEDCEF-ED42-465A-ACF9-35CB736C6C70}" destId="{561033BD-5B7B-43A4-BE85-0DE2CB56121B}" srcOrd="0" destOrd="0" presId="urn:microsoft.com/office/officeart/2005/8/layout/lProcess1"/>
    <dgm:cxn modelId="{1EA1DB4C-FD27-4502-B6A7-4196DF21DC01}" type="presParOf" srcId="{561033BD-5B7B-43A4-BE85-0DE2CB56121B}" destId="{B5C5A00C-6C1F-44F6-9913-85FEC2AF22B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A4B864-8004-4BEC-8AD0-2292AF93C556}" type="doc">
      <dgm:prSet loTypeId="urn:microsoft.com/office/officeart/2005/8/layout/lProcess1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F464780B-4A0E-4548-9403-9B30B3941ADE}">
      <dgm:prSet custT="1"/>
      <dgm:spPr>
        <a:solidFill>
          <a:schemeClr val="accent5">
            <a:lumMod val="40000"/>
            <a:lumOff val="60000"/>
            <a:alpha val="45000"/>
          </a:schemeClr>
        </a:solidFill>
        <a:ln>
          <a:noFill/>
        </a:ln>
      </dgm:spPr>
      <dgm:t>
        <a:bodyPr lIns="182880" rIns="182880"/>
        <a:lstStyle/>
        <a:p>
          <a:pPr rtl="0">
            <a:tabLst/>
          </a:pPr>
          <a:r>
            <a:rPr lang="en-US" sz="3200" dirty="0" smtClean="0">
              <a:solidFill>
                <a:srgbClr val="173C49"/>
              </a:solidFill>
            </a:rPr>
            <a:t>Persistent learning record</a:t>
          </a:r>
          <a:endParaRPr lang="en-US" sz="3200" dirty="0">
            <a:solidFill>
              <a:srgbClr val="173C49"/>
            </a:solidFill>
          </a:endParaRPr>
        </a:p>
      </dgm:t>
    </dgm:pt>
    <dgm:pt modelId="{53B633CA-4E42-4087-B021-5AC600192DF3}">
      <dgm:prSet custT="1"/>
      <dgm:spPr>
        <a:solidFill>
          <a:schemeClr val="accent5">
            <a:hueOff val="0"/>
            <a:satOff val="0"/>
            <a:lumOff val="0"/>
            <a:alpha val="22000"/>
          </a:schemeClr>
        </a:solidFill>
      </dgm:spPr>
      <dgm:t>
        <a:bodyPr lIns="182880" rIns="182880"/>
        <a:lstStyle/>
        <a:p>
          <a:pPr rtl="0">
            <a:tabLst/>
          </a:pPr>
          <a:r>
            <a:rPr lang="en-US" sz="3200" dirty="0" smtClean="0">
              <a:solidFill>
                <a:srgbClr val="173C49"/>
              </a:solidFill>
            </a:rPr>
            <a:t>Student-managed electronic learning portfolios</a:t>
          </a:r>
          <a:endParaRPr lang="en-US" sz="3200" dirty="0">
            <a:solidFill>
              <a:srgbClr val="173C49"/>
            </a:solidFill>
          </a:endParaRPr>
        </a:p>
      </dgm:t>
    </dgm:pt>
    <dgm:pt modelId="{2687E738-2652-4E47-929A-5E68D5765F24}" type="sibTrans" cxnId="{1F271B66-E375-4F4C-A934-F0763252FE38}">
      <dgm:prSet/>
      <dgm:spPr/>
      <dgm:t>
        <a:bodyPr/>
        <a:lstStyle/>
        <a:p>
          <a:endParaRPr lang="en-US"/>
        </a:p>
      </dgm:t>
    </dgm:pt>
    <dgm:pt modelId="{16077D42-5B8E-4B17-ABAF-9FF184989E83}" type="parTrans" cxnId="{1F271B66-E375-4F4C-A934-F0763252FE38}">
      <dgm:prSet/>
      <dgm:spPr/>
      <dgm:t>
        <a:bodyPr/>
        <a:lstStyle/>
        <a:p>
          <a:endParaRPr lang="en-US"/>
        </a:p>
      </dgm:t>
    </dgm:pt>
    <dgm:pt modelId="{C5661EA9-1785-4C99-A819-9E822C171225}" type="sibTrans" cxnId="{AEADFEC6-3255-4406-BB6A-E02A40219936}">
      <dgm:prSet/>
      <dgm:spPr/>
      <dgm:t>
        <a:bodyPr/>
        <a:lstStyle/>
        <a:p>
          <a:endParaRPr lang="en-US"/>
        </a:p>
      </dgm:t>
    </dgm:pt>
    <dgm:pt modelId="{959783D8-5049-4DED-BB69-21309A83FAFD}" type="parTrans" cxnId="{AEADFEC6-3255-4406-BB6A-E02A40219936}">
      <dgm:prSet/>
      <dgm:spPr/>
      <dgm:t>
        <a:bodyPr/>
        <a:lstStyle/>
        <a:p>
          <a:endParaRPr lang="en-US"/>
        </a:p>
      </dgm:t>
    </dgm:pt>
    <dgm:pt modelId="{8B9970E7-E74D-4C86-B7A0-3EBB429EB79A}">
      <dgm:prSet custT="1"/>
      <dgm:spPr>
        <a:solidFill>
          <a:schemeClr val="accent5">
            <a:hueOff val="0"/>
            <a:satOff val="0"/>
            <a:lumOff val="0"/>
            <a:alpha val="22000"/>
          </a:schemeClr>
        </a:solidFill>
      </dgm:spPr>
      <dgm:t>
        <a:bodyPr lIns="182880" rIns="182880"/>
        <a:lstStyle/>
        <a:p>
          <a:pPr rtl="0"/>
          <a:r>
            <a:rPr lang="en-US" sz="3200" dirty="0" smtClean="0">
              <a:solidFill>
                <a:srgbClr val="173C49"/>
              </a:solidFill>
            </a:rPr>
            <a:t>One strategy for formative assessment</a:t>
          </a:r>
          <a:endParaRPr lang="en-US" sz="3200" dirty="0">
            <a:solidFill>
              <a:srgbClr val="173C49"/>
            </a:solidFill>
          </a:endParaRPr>
        </a:p>
      </dgm:t>
    </dgm:pt>
    <dgm:pt modelId="{1197607A-B70E-48D5-A2FB-E8C28353FEBD}" type="sibTrans" cxnId="{86B682E3-F5FD-40AA-BBF3-437A0EFEE304}">
      <dgm:prSet/>
      <dgm:spPr>
        <a:solidFill>
          <a:schemeClr val="accent5">
            <a:tint val="40000"/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endParaRPr lang="en-US"/>
        </a:p>
      </dgm:t>
    </dgm:pt>
    <dgm:pt modelId="{3E12BA5B-D5DD-4C84-9C6C-CA7EB8B4183B}" type="parTrans" cxnId="{86B682E3-F5FD-40AA-BBF3-437A0EFEE304}">
      <dgm:prSet/>
      <dgm:spPr/>
      <dgm:t>
        <a:bodyPr/>
        <a:lstStyle/>
        <a:p>
          <a:endParaRPr lang="en-US"/>
        </a:p>
      </dgm:t>
    </dgm:pt>
    <dgm:pt modelId="{4611DDF8-2898-4300-BA19-A91281B762E7}" type="pres">
      <dgm:prSet presAssocID="{23A4B864-8004-4BEC-8AD0-2292AF93C5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6BD61A-592B-43C7-BD40-16AB35D4F3FB}" type="pres">
      <dgm:prSet presAssocID="{8B9970E7-E74D-4C86-B7A0-3EBB429EB79A}" presName="vertFlow" presStyleCnt="0"/>
      <dgm:spPr/>
    </dgm:pt>
    <dgm:pt modelId="{889D2A91-8C3E-4508-A532-0092F0DDE54E}" type="pres">
      <dgm:prSet presAssocID="{8B9970E7-E74D-4C86-B7A0-3EBB429EB79A}" presName="header" presStyleLbl="node1" presStyleIdx="0" presStyleCnt="2" custScaleY="162181"/>
      <dgm:spPr/>
      <dgm:t>
        <a:bodyPr/>
        <a:lstStyle/>
        <a:p>
          <a:endParaRPr lang="en-US"/>
        </a:p>
      </dgm:t>
    </dgm:pt>
    <dgm:pt modelId="{C6EE0B37-B3A2-4828-9C1F-7B9ACAA95CE0}" type="pres">
      <dgm:prSet presAssocID="{8B9970E7-E74D-4C86-B7A0-3EBB429EB79A}" presName="hSp" presStyleCnt="0"/>
      <dgm:spPr/>
    </dgm:pt>
    <dgm:pt modelId="{0213E598-E13C-4345-95C4-1529B064D478}" type="pres">
      <dgm:prSet presAssocID="{53B633CA-4E42-4087-B021-5AC600192DF3}" presName="vertFlow" presStyleCnt="0"/>
      <dgm:spPr/>
    </dgm:pt>
    <dgm:pt modelId="{3AFEBB78-6811-4C32-9828-77B68121E669}" type="pres">
      <dgm:prSet presAssocID="{53B633CA-4E42-4087-B021-5AC600192DF3}" presName="header" presStyleLbl="node1" presStyleIdx="1" presStyleCnt="2" custScaleY="162181"/>
      <dgm:spPr/>
      <dgm:t>
        <a:bodyPr/>
        <a:lstStyle/>
        <a:p>
          <a:endParaRPr lang="en-US"/>
        </a:p>
      </dgm:t>
    </dgm:pt>
    <dgm:pt modelId="{1633B2F7-D666-4114-9F7C-3223C13953D0}" type="pres">
      <dgm:prSet presAssocID="{959783D8-5049-4DED-BB69-21309A83FAFD}" presName="parTrans" presStyleLbl="sibTrans2D1" presStyleIdx="0" presStyleCnt="1"/>
      <dgm:spPr/>
      <dgm:t>
        <a:bodyPr/>
        <a:lstStyle/>
        <a:p>
          <a:endParaRPr lang="en-US"/>
        </a:p>
      </dgm:t>
    </dgm:pt>
    <dgm:pt modelId="{92F9777E-07DC-4B9B-9D54-2FA42D0A9627}" type="pres">
      <dgm:prSet presAssocID="{F464780B-4A0E-4548-9403-9B30B3941ADE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9C408E-635F-46E5-B91F-20A10CE87647}" type="presOf" srcId="{8B9970E7-E74D-4C86-B7A0-3EBB429EB79A}" destId="{889D2A91-8C3E-4508-A532-0092F0DDE54E}" srcOrd="0" destOrd="0" presId="urn:microsoft.com/office/officeart/2005/8/layout/lProcess1"/>
    <dgm:cxn modelId="{AEADFEC6-3255-4406-BB6A-E02A40219936}" srcId="{53B633CA-4E42-4087-B021-5AC600192DF3}" destId="{F464780B-4A0E-4548-9403-9B30B3941ADE}" srcOrd="0" destOrd="0" parTransId="{959783D8-5049-4DED-BB69-21309A83FAFD}" sibTransId="{C5661EA9-1785-4C99-A819-9E822C171225}"/>
    <dgm:cxn modelId="{3585FABA-FBCB-49DD-9585-FC11D47BC65A}" type="presOf" srcId="{959783D8-5049-4DED-BB69-21309A83FAFD}" destId="{1633B2F7-D666-4114-9F7C-3223C13953D0}" srcOrd="0" destOrd="0" presId="urn:microsoft.com/office/officeart/2005/8/layout/lProcess1"/>
    <dgm:cxn modelId="{44F84ADF-20A1-44FD-8495-29EFFA6A9D8F}" type="presOf" srcId="{53B633CA-4E42-4087-B021-5AC600192DF3}" destId="{3AFEBB78-6811-4C32-9828-77B68121E669}" srcOrd="0" destOrd="0" presId="urn:microsoft.com/office/officeart/2005/8/layout/lProcess1"/>
    <dgm:cxn modelId="{86B682E3-F5FD-40AA-BBF3-437A0EFEE304}" srcId="{23A4B864-8004-4BEC-8AD0-2292AF93C556}" destId="{8B9970E7-E74D-4C86-B7A0-3EBB429EB79A}" srcOrd="0" destOrd="0" parTransId="{3E12BA5B-D5DD-4C84-9C6C-CA7EB8B4183B}" sibTransId="{1197607A-B70E-48D5-A2FB-E8C28353FEBD}"/>
    <dgm:cxn modelId="{47D27095-C74E-4090-8601-76BB03B426B1}" type="presOf" srcId="{F464780B-4A0E-4548-9403-9B30B3941ADE}" destId="{92F9777E-07DC-4B9B-9D54-2FA42D0A9627}" srcOrd="0" destOrd="0" presId="urn:microsoft.com/office/officeart/2005/8/layout/lProcess1"/>
    <dgm:cxn modelId="{1F271B66-E375-4F4C-A934-F0763252FE38}" srcId="{23A4B864-8004-4BEC-8AD0-2292AF93C556}" destId="{53B633CA-4E42-4087-B021-5AC600192DF3}" srcOrd="1" destOrd="0" parTransId="{16077D42-5B8E-4B17-ABAF-9FF184989E83}" sibTransId="{2687E738-2652-4E47-929A-5E68D5765F24}"/>
    <dgm:cxn modelId="{DD898870-4FFC-41A4-8E68-3E43ABB3AA90}" type="presOf" srcId="{23A4B864-8004-4BEC-8AD0-2292AF93C556}" destId="{4611DDF8-2898-4300-BA19-A91281B762E7}" srcOrd="0" destOrd="0" presId="urn:microsoft.com/office/officeart/2005/8/layout/lProcess1"/>
    <dgm:cxn modelId="{9629BD8F-94A8-4C17-9C6D-511B58D991A0}" type="presParOf" srcId="{4611DDF8-2898-4300-BA19-A91281B762E7}" destId="{8A6BD61A-592B-43C7-BD40-16AB35D4F3FB}" srcOrd="0" destOrd="0" presId="urn:microsoft.com/office/officeart/2005/8/layout/lProcess1"/>
    <dgm:cxn modelId="{B551DDDE-CBD4-4336-A7E2-3E5201513307}" type="presParOf" srcId="{8A6BD61A-592B-43C7-BD40-16AB35D4F3FB}" destId="{889D2A91-8C3E-4508-A532-0092F0DDE54E}" srcOrd="0" destOrd="0" presId="urn:microsoft.com/office/officeart/2005/8/layout/lProcess1"/>
    <dgm:cxn modelId="{54590C6D-7D46-4519-890C-2ED92BF690B7}" type="presParOf" srcId="{4611DDF8-2898-4300-BA19-A91281B762E7}" destId="{C6EE0B37-B3A2-4828-9C1F-7B9ACAA95CE0}" srcOrd="1" destOrd="0" presId="urn:microsoft.com/office/officeart/2005/8/layout/lProcess1"/>
    <dgm:cxn modelId="{E317B354-8C97-40DF-902D-B80D4DA567A9}" type="presParOf" srcId="{4611DDF8-2898-4300-BA19-A91281B762E7}" destId="{0213E598-E13C-4345-95C4-1529B064D478}" srcOrd="2" destOrd="0" presId="urn:microsoft.com/office/officeart/2005/8/layout/lProcess1"/>
    <dgm:cxn modelId="{A7A0899E-03B9-48F7-B807-6AE92EC14604}" type="presParOf" srcId="{0213E598-E13C-4345-95C4-1529B064D478}" destId="{3AFEBB78-6811-4C32-9828-77B68121E669}" srcOrd="0" destOrd="0" presId="urn:microsoft.com/office/officeart/2005/8/layout/lProcess1"/>
    <dgm:cxn modelId="{D355A1B0-7008-44F0-BED1-248F1E877FFF}" type="presParOf" srcId="{0213E598-E13C-4345-95C4-1529B064D478}" destId="{1633B2F7-D666-4114-9F7C-3223C13953D0}" srcOrd="1" destOrd="0" presId="urn:microsoft.com/office/officeart/2005/8/layout/lProcess1"/>
    <dgm:cxn modelId="{3664C61B-C90F-41C3-BC58-F24AC25ED7B4}" type="presParOf" srcId="{0213E598-E13C-4345-95C4-1529B064D478}" destId="{92F9777E-07DC-4B9B-9D54-2FA42D0A9627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69CD6-D285-4F9D-B69B-8894833A6932}">
      <dsp:nvSpPr>
        <dsp:cNvPr id="0" name=""/>
        <dsp:cNvSpPr/>
      </dsp:nvSpPr>
      <dsp:spPr>
        <a:xfrm>
          <a:off x="0" y="609600"/>
          <a:ext cx="5867399" cy="1198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 val="2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173C49"/>
              </a:solidFill>
            </a:rPr>
            <a:t>Involvement of the learner in setting goals and taking responsibility for their learning</a:t>
          </a:r>
          <a:endParaRPr lang="en-US" sz="2800" b="1" kern="1200" dirty="0">
            <a:solidFill>
              <a:srgbClr val="173C49"/>
            </a:solidFill>
          </a:endParaRPr>
        </a:p>
      </dsp:txBody>
      <dsp:txXfrm>
        <a:off x="58516" y="668116"/>
        <a:ext cx="5750367" cy="1081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3C4E7-FB15-41BF-BCA3-F70AE2A12A04}">
      <dsp:nvSpPr>
        <dsp:cNvPr id="0" name=""/>
        <dsp:cNvSpPr/>
      </dsp:nvSpPr>
      <dsp:spPr>
        <a:xfrm>
          <a:off x="-9447" y="20604"/>
          <a:ext cx="2293143" cy="3593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F10E08-ACBE-4B8C-8B18-4706A33FB820}">
      <dsp:nvSpPr>
        <dsp:cNvPr id="0" name=""/>
        <dsp:cNvSpPr/>
      </dsp:nvSpPr>
      <dsp:spPr>
        <a:xfrm>
          <a:off x="245345" y="262658"/>
          <a:ext cx="2293143" cy="3593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173C49"/>
              </a:solidFill>
            </a:rPr>
            <a:t>“to measure what matters, diagnose strengths and weaknesses in the course of learning when there is still time to improve student performance”</a:t>
          </a:r>
          <a:endParaRPr lang="en-US" sz="1800" kern="1200" dirty="0">
            <a:solidFill>
              <a:srgbClr val="173C49"/>
            </a:solidFill>
          </a:endParaRPr>
        </a:p>
      </dsp:txBody>
      <dsp:txXfrm>
        <a:off x="312509" y="329822"/>
        <a:ext cx="2158815" cy="3459353"/>
      </dsp:txXfrm>
    </dsp:sp>
    <dsp:sp modelId="{B55C456B-DE16-4D01-B89C-5A1E7CA51BB2}">
      <dsp:nvSpPr>
        <dsp:cNvPr id="0" name=""/>
        <dsp:cNvSpPr/>
      </dsp:nvSpPr>
      <dsp:spPr>
        <a:xfrm>
          <a:off x="2793283" y="20604"/>
          <a:ext cx="2293143" cy="3593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A7B77A-A3C8-4263-BD40-343F46980F48}">
      <dsp:nvSpPr>
        <dsp:cNvPr id="0" name=""/>
        <dsp:cNvSpPr/>
      </dsp:nvSpPr>
      <dsp:spPr>
        <a:xfrm>
          <a:off x="3048077" y="262658"/>
          <a:ext cx="2293143" cy="3593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173C49"/>
              </a:solidFill>
            </a:rPr>
            <a:t>“measure 21</a:t>
          </a:r>
          <a:r>
            <a:rPr lang="en-US" sz="1800" kern="1200" baseline="30000" dirty="0" smtClean="0">
              <a:solidFill>
                <a:srgbClr val="173C49"/>
              </a:solidFill>
            </a:rPr>
            <a:t>st</a:t>
          </a:r>
          <a:r>
            <a:rPr lang="en-US" sz="1800" kern="1200" dirty="0" smtClean="0">
              <a:solidFill>
                <a:srgbClr val="173C49"/>
              </a:solidFill>
            </a:rPr>
            <a:t> century competencies and expertise … in all content areas” and moving beyond traditional test-based approaches</a:t>
          </a:r>
          <a:endParaRPr lang="en-US" sz="1800" kern="1200" dirty="0">
            <a:solidFill>
              <a:srgbClr val="173C49"/>
            </a:solidFill>
          </a:endParaRPr>
        </a:p>
      </dsp:txBody>
      <dsp:txXfrm>
        <a:off x="3115241" y="329822"/>
        <a:ext cx="2158815" cy="3459353"/>
      </dsp:txXfrm>
    </dsp:sp>
    <dsp:sp modelId="{10A5D7EC-9B60-42D1-A7D7-5C592B36CD86}">
      <dsp:nvSpPr>
        <dsp:cNvPr id="0" name=""/>
        <dsp:cNvSpPr/>
      </dsp:nvSpPr>
      <dsp:spPr>
        <a:xfrm>
          <a:off x="5596014" y="20604"/>
          <a:ext cx="2293143" cy="3593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DAE46E-4C54-4C4F-B474-3EF836AFFBA4}">
      <dsp:nvSpPr>
        <dsp:cNvPr id="0" name=""/>
        <dsp:cNvSpPr/>
      </dsp:nvSpPr>
      <dsp:spPr>
        <a:xfrm>
          <a:off x="5850808" y="262658"/>
          <a:ext cx="2293143" cy="3593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173C49"/>
              </a:solidFill>
            </a:rPr>
            <a:t>“continuous improvement”</a:t>
          </a:r>
          <a:endParaRPr lang="en-US" sz="1800" kern="1200" dirty="0">
            <a:solidFill>
              <a:srgbClr val="173C49"/>
            </a:solidFill>
          </a:endParaRPr>
        </a:p>
      </dsp:txBody>
      <dsp:txXfrm>
        <a:off x="5917972" y="329822"/>
        <a:ext cx="2158815" cy="34593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5A00C-6C1F-44F6-9913-85FEC2AF22BC}">
      <dsp:nvSpPr>
        <dsp:cNvPr id="0" name=""/>
        <dsp:cNvSpPr/>
      </dsp:nvSpPr>
      <dsp:spPr>
        <a:xfrm>
          <a:off x="0" y="0"/>
          <a:ext cx="7904261" cy="357507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 val="2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173C49"/>
              </a:solidFill>
            </a:rPr>
            <a:t>“Students develop ‘self-awareness’  and learn to “set own learning goals, express their own views of their strengths, weaknesses, and achievements, and take responsibility for them.”</a:t>
          </a:r>
          <a:endParaRPr lang="en-US" sz="3200" b="1" kern="1200" dirty="0">
            <a:solidFill>
              <a:srgbClr val="173C49"/>
            </a:solidFill>
          </a:endParaRPr>
        </a:p>
      </dsp:txBody>
      <dsp:txXfrm>
        <a:off x="104710" y="104710"/>
        <a:ext cx="7694841" cy="33656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D2A91-8C3E-4508-A532-0092F0DDE54E}">
      <dsp:nvSpPr>
        <dsp:cNvPr id="0" name=""/>
        <dsp:cNvSpPr/>
      </dsp:nvSpPr>
      <dsp:spPr>
        <a:xfrm>
          <a:off x="7085" y="380998"/>
          <a:ext cx="3589733" cy="14554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 val="2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40640" rIns="18288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173C49"/>
              </a:solidFill>
            </a:rPr>
            <a:t>One strategy for formative assessment</a:t>
          </a:r>
          <a:endParaRPr lang="en-US" sz="3200" kern="1200" dirty="0">
            <a:solidFill>
              <a:srgbClr val="173C49"/>
            </a:solidFill>
          </a:endParaRPr>
        </a:p>
      </dsp:txBody>
      <dsp:txXfrm>
        <a:off x="49714" y="423627"/>
        <a:ext cx="3504475" cy="1370208"/>
      </dsp:txXfrm>
    </dsp:sp>
    <dsp:sp modelId="{3AFEBB78-6811-4C32-9828-77B68121E669}">
      <dsp:nvSpPr>
        <dsp:cNvPr id="0" name=""/>
        <dsp:cNvSpPr/>
      </dsp:nvSpPr>
      <dsp:spPr>
        <a:xfrm>
          <a:off x="4099381" y="380998"/>
          <a:ext cx="3589733" cy="14554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 val="2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40640" rIns="18288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3200" kern="1200" dirty="0" smtClean="0">
              <a:solidFill>
                <a:srgbClr val="173C49"/>
              </a:solidFill>
            </a:rPr>
            <a:t>Student-managed electronic learning portfolios</a:t>
          </a:r>
          <a:endParaRPr lang="en-US" sz="3200" kern="1200" dirty="0">
            <a:solidFill>
              <a:srgbClr val="173C49"/>
            </a:solidFill>
          </a:endParaRPr>
        </a:p>
      </dsp:txBody>
      <dsp:txXfrm>
        <a:off x="4142010" y="423627"/>
        <a:ext cx="3504475" cy="1370208"/>
      </dsp:txXfrm>
    </dsp:sp>
    <dsp:sp modelId="{1633B2F7-D666-4114-9F7C-3223C13953D0}">
      <dsp:nvSpPr>
        <dsp:cNvPr id="0" name=""/>
        <dsp:cNvSpPr/>
      </dsp:nvSpPr>
      <dsp:spPr>
        <a:xfrm rot="5400000">
          <a:off x="5815722" y="1914990"/>
          <a:ext cx="157050" cy="15705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9777E-07DC-4B9B-9D54-2FA42D0A9627}">
      <dsp:nvSpPr>
        <dsp:cNvPr id="0" name=""/>
        <dsp:cNvSpPr/>
      </dsp:nvSpPr>
      <dsp:spPr>
        <a:xfrm>
          <a:off x="4099381" y="2150566"/>
          <a:ext cx="3589733" cy="89743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4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40640" rIns="18288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3200" kern="1200" dirty="0" smtClean="0">
              <a:solidFill>
                <a:srgbClr val="173C49"/>
              </a:solidFill>
            </a:rPr>
            <a:t>Persistent learning record</a:t>
          </a:r>
          <a:endParaRPr lang="en-US" sz="3200" kern="1200" dirty="0">
            <a:solidFill>
              <a:srgbClr val="173C49"/>
            </a:solidFill>
          </a:endParaRPr>
        </a:p>
      </dsp:txBody>
      <dsp:txXfrm>
        <a:off x="4125666" y="2176851"/>
        <a:ext cx="3537163" cy="844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044" cy="463867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373" y="0"/>
            <a:ext cx="3027044" cy="463867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8589EB-5FF7-4D53-8CD9-5F70BAFF36A8}" type="datetimeFigureOut">
              <a:rPr lang="en-US"/>
              <a:pPr>
                <a:defRPr/>
              </a:pPr>
              <a:t>7/14/12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550"/>
            <a:ext cx="3027044" cy="463867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373" y="8805550"/>
            <a:ext cx="3027044" cy="463867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54AAB7-E296-4352-B0DE-677C244C8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84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044" cy="463867"/>
          </a:xfrm>
          <a:prstGeom prst="rect">
            <a:avLst/>
          </a:prstGeom>
        </p:spPr>
        <p:txBody>
          <a:bodyPr vert="horz" lIns="92880" tIns="46440" rIns="92880" bIns="464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373" y="0"/>
            <a:ext cx="3027044" cy="463867"/>
          </a:xfrm>
          <a:prstGeom prst="rect">
            <a:avLst/>
          </a:prstGeom>
        </p:spPr>
        <p:txBody>
          <a:bodyPr vert="horz" lIns="92880" tIns="46440" rIns="92880" bIns="464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619CF1-768A-4A56-A84F-E70C2D899BF6}" type="datetimeFigureOut">
              <a:rPr lang="en-US"/>
              <a:pPr>
                <a:defRPr/>
              </a:pPr>
              <a:t>7/14/12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0" tIns="46440" rIns="92880" bIns="4644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184" y="4404359"/>
            <a:ext cx="5588633" cy="4171634"/>
          </a:xfrm>
          <a:prstGeom prst="rect">
            <a:avLst/>
          </a:prstGeom>
        </p:spPr>
        <p:txBody>
          <a:bodyPr vert="horz" lIns="92880" tIns="46440" rIns="92880" bIns="4644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550"/>
            <a:ext cx="3027044" cy="463867"/>
          </a:xfrm>
          <a:prstGeom prst="rect">
            <a:avLst/>
          </a:prstGeom>
        </p:spPr>
        <p:txBody>
          <a:bodyPr vert="horz" lIns="92880" tIns="46440" rIns="92880" bIns="464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373" y="8805550"/>
            <a:ext cx="3027044" cy="463867"/>
          </a:xfrm>
          <a:prstGeom prst="rect">
            <a:avLst/>
          </a:prstGeom>
        </p:spPr>
        <p:txBody>
          <a:bodyPr vert="horz" lIns="92880" tIns="46440" rIns="92880" bIns="464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22CDAD-7CA2-4FEF-8F0E-39B3589B7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2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“What do you know about intelligence?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86380-DC4B-4E94-8D2D-FC9248004E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893AF5-002E-4650-BC34-85AB4399D77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the plan look like?  The Introduction says this is “revolutionary transformation” not “evolutionary tinkering”</a:t>
            </a:r>
          </a:p>
          <a:p>
            <a:r>
              <a:rPr lang="en-US" dirty="0" smtClean="0"/>
              <a:t>The Plan is organized with an Executive Summary of about 15 pages after preface-type</a:t>
            </a:r>
            <a:r>
              <a:rPr lang="en-US" baseline="0" dirty="0" smtClean="0"/>
              <a:t> material and 80 pages before References and Appendices of the complete Plan.</a:t>
            </a:r>
          </a:p>
          <a:p>
            <a:r>
              <a:rPr lang="en-US" baseline="0" dirty="0" smtClean="0"/>
              <a:t>It is broken into the 5 segments in this diagram, each of these with statements and examples, a goal and steps to reach the goal.  Following these 5 sections is a challenging Research &amp;Development  chapter to support all 5 sections.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0A4108-4795-40EA-91D3-B5F026E1A76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0034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6575"/>
            <a:ext cx="6400800" cy="1143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ites.google.com/site/whyamifeelingfear/" TargetMode="External"/><Relationship Id="rId3" Type="http://schemas.openxmlformats.org/officeDocument/2006/relationships/hyperlink" Target="https://sites.google.com/site/digimediahawai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hvoices.adobe.com/youth-media-gallery/media/21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3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620000" cy="2133600"/>
          </a:xfrm>
        </p:spPr>
        <p:txBody>
          <a:bodyPr/>
          <a:lstStyle/>
          <a:p>
            <a:pPr algn="ctr" eaLnBrk="1" hangingPunct="1"/>
            <a:r>
              <a:rPr lang="en-US" sz="5400" dirty="0" smtClean="0"/>
              <a:t>Rubrics to Badges for Digital Media and Learning</a:t>
            </a:r>
          </a:p>
        </p:txBody>
      </p:sp>
      <p:sp>
        <p:nvSpPr>
          <p:cNvPr id="10242" name="Subtitle 5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6705600" cy="2971800"/>
          </a:xfrm>
        </p:spPr>
        <p:txBody>
          <a:bodyPr/>
          <a:lstStyle/>
          <a:p>
            <a:pPr algn="ctr" eaLnBrk="1" hangingPunct="1"/>
            <a:endParaRPr lang="en-US" sz="54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en-US" sz="5400" b="1" dirty="0" smtClean="0">
                <a:solidFill>
                  <a:schemeClr val="tx1"/>
                </a:solidFill>
              </a:rPr>
              <a:t>2012 </a:t>
            </a:r>
            <a:r>
              <a:rPr lang="en-US" sz="5400" b="1" dirty="0" err="1" smtClean="0">
                <a:solidFill>
                  <a:schemeClr val="tx1"/>
                </a:solidFill>
              </a:rPr>
              <a:t>Punahou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</a:p>
          <a:p>
            <a:pPr algn="ctr" eaLnBrk="1" hangingPunct="1"/>
            <a:r>
              <a:rPr lang="en-US" sz="5400" b="1" dirty="0" smtClean="0">
                <a:solidFill>
                  <a:schemeClr val="tx1"/>
                </a:solidFill>
              </a:rPr>
              <a:t>Lab School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Formative Assessment of Students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1534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5791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From NETP</a:t>
            </a:r>
          </a:p>
        </p:txBody>
      </p:sp>
    </p:spTree>
    <p:extLst>
      <p:ext uri="{BB962C8B-B14F-4D97-AF65-F5344CB8AC3E}">
        <p14:creationId xmlns:p14="http://schemas.microsoft.com/office/powerpoint/2010/main" val="154986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814194"/>
              </p:ext>
            </p:extLst>
          </p:nvPr>
        </p:nvGraphicFramePr>
        <p:xfrm>
          <a:off x="609600" y="1219200"/>
          <a:ext cx="7924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11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“Prospects for Electronic Learning Records”  </a:t>
            </a:r>
            <a:r>
              <a:rPr lang="en-US" dirty="0" smtClean="0"/>
              <a:t>1) E-Portfolios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409129"/>
              </p:ext>
            </p:extLst>
          </p:nvPr>
        </p:nvGraphicFramePr>
        <p:xfrm>
          <a:off x="609600" y="1905000"/>
          <a:ext cx="7696200" cy="342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89_128x128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95400" y="3810000"/>
            <a:ext cx="1693985" cy="1693985"/>
          </a:xfrm>
          <a:prstGeom prst="rect">
            <a:avLst/>
          </a:prstGeom>
        </p:spPr>
      </p:pic>
      <p:pic>
        <p:nvPicPr>
          <p:cNvPr id="6" name="Picture 5" descr="16_128x128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33600" y="4419600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9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“Prospects for Electronic Learning Records”  </a:t>
            </a:r>
            <a:r>
              <a:rPr lang="en-US" dirty="0" smtClean="0"/>
              <a:t>2) Rubrics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A) supports people judging students’ 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B) communicated to students themselves</a:t>
            </a:r>
          </a:p>
          <a:p>
            <a:pPr lvl="2"/>
            <a:r>
              <a:rPr lang="en-US" dirty="0" smtClean="0"/>
              <a:t>Make rubrics known before assignments</a:t>
            </a:r>
          </a:p>
          <a:p>
            <a:pPr lvl="2"/>
            <a:r>
              <a:rPr lang="en-US" dirty="0" smtClean="0"/>
              <a:t>Get student input and so guide their internalizing assessment process </a:t>
            </a:r>
          </a:p>
          <a:p>
            <a:pPr lvl="2"/>
            <a:r>
              <a:rPr lang="en-US" dirty="0" smtClean="0"/>
              <a:t>Establish rubrics’ validity and reliability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2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What discussions have you had about new techniques for making assessment work for institutions but especially for students?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6585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Rubrics for Digital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existing Rubrics</a:t>
            </a:r>
          </a:p>
          <a:p>
            <a:pPr lvl="1"/>
            <a:r>
              <a:rPr lang="en-US" dirty="0" smtClean="0"/>
              <a:t>TRIO Quest</a:t>
            </a:r>
          </a:p>
          <a:p>
            <a:pPr lvl="1"/>
            <a:r>
              <a:rPr lang="en-US" dirty="0" smtClean="0"/>
              <a:t>Adobe Youth Voices</a:t>
            </a:r>
          </a:p>
          <a:p>
            <a:pPr lvl="1"/>
            <a:r>
              <a:rPr lang="en-US" dirty="0" smtClean="0"/>
              <a:t>History from </a:t>
            </a:r>
            <a:r>
              <a:rPr lang="en-US" dirty="0" err="1" smtClean="0"/>
              <a:t>ThinkQuest</a:t>
            </a:r>
            <a:r>
              <a:rPr lang="en-US" dirty="0" smtClean="0"/>
              <a:t> </a:t>
            </a:r>
            <a:r>
              <a:rPr lang="en-US" sz="2400" dirty="0" smtClean="0"/>
              <a:t>(Advanced Network and Services Inc. and later Oracle Education Foundation)</a:t>
            </a:r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Modify for your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4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4340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A national competition for TRIO students from 2000 – 2012</a:t>
            </a:r>
          </a:p>
          <a:p>
            <a:r>
              <a:rPr lang="en-US" sz="3600" dirty="0" err="1" smtClean="0"/>
              <a:t>DigiMedia</a:t>
            </a:r>
            <a:r>
              <a:rPr lang="en-US" sz="3600" dirty="0" smtClean="0"/>
              <a:t>: </a:t>
            </a:r>
          </a:p>
          <a:p>
            <a:r>
              <a:rPr lang="en-US" sz="3600" dirty="0" smtClean="0"/>
              <a:t>One of 3 competitions with</a:t>
            </a:r>
            <a:r>
              <a:rPr lang="en-US" sz="3600" dirty="0"/>
              <a:t> r</a:t>
            </a:r>
            <a:r>
              <a:rPr lang="en-US" sz="3600" dirty="0" smtClean="0"/>
              <a:t>ubrics</a:t>
            </a:r>
          </a:p>
          <a:p>
            <a:pPr lvl="1"/>
            <a:r>
              <a:rPr lang="en-US" dirty="0" smtClean="0"/>
              <a:t>Developed over five years with national comments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3200400" cy="173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7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2012 TRIO Quest Rubrics</a:t>
            </a:r>
          </a:p>
          <a:p>
            <a:pPr marL="0" indent="0">
              <a:buNone/>
            </a:pPr>
            <a:r>
              <a:rPr lang="en-US" dirty="0" smtClean="0"/>
              <a:t>Elements:</a:t>
            </a:r>
          </a:p>
          <a:p>
            <a:pPr marL="0" indent="0">
              <a:buNone/>
            </a:pPr>
            <a:r>
              <a:rPr lang="en-US" sz="2800" dirty="0" smtClean="0"/>
              <a:t>      1. Introduction/Pre-planning (10 </a:t>
            </a:r>
            <a:r>
              <a:rPr lang="en-US" sz="2800" dirty="0" err="1" smtClean="0"/>
              <a:t>pts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      2. Engaging, Original &amp; Quality Content (40 </a:t>
            </a:r>
            <a:r>
              <a:rPr lang="en-US" sz="2800" dirty="0" err="1" smtClean="0"/>
              <a:t>pts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      3. Quality Video and Audio (40 </a:t>
            </a:r>
            <a:r>
              <a:rPr lang="en-US" sz="2800" dirty="0" err="1" smtClean="0"/>
              <a:t>pts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      4. Digital Citizenship &amp; Ethical Practice (10 </a:t>
            </a:r>
            <a:r>
              <a:rPr lang="en-US" sz="2800" dirty="0" err="1" smtClean="0"/>
              <a:t>pts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4" name="Picture 3" descr="DigiMed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1"/>
            <a:ext cx="510540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057400" y="838201"/>
            <a:ext cx="2362200" cy="380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83820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Rubric 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814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 with Purpose Media Tool</a:t>
            </a:r>
          </a:p>
          <a:p>
            <a:pPr marL="0" indent="0">
              <a:buNone/>
            </a:pPr>
            <a:r>
              <a:rPr lang="en-US" sz="2400" dirty="0" smtClean="0"/>
              <a:t>1. Relevance</a:t>
            </a:r>
          </a:p>
          <a:p>
            <a:pPr marL="0" indent="0">
              <a:buNone/>
            </a:pPr>
            <a:r>
              <a:rPr lang="en-US" sz="2400" dirty="0" smtClean="0"/>
              <a:t>2. Intentionality</a:t>
            </a:r>
          </a:p>
          <a:p>
            <a:pPr marL="0" indent="0">
              <a:buNone/>
            </a:pPr>
            <a:r>
              <a:rPr lang="en-US" sz="2400" dirty="0" smtClean="0"/>
              <a:t>3. Youth Voice</a:t>
            </a:r>
          </a:p>
          <a:p>
            <a:pPr marL="0" indent="0">
              <a:buNone/>
            </a:pPr>
            <a:r>
              <a:rPr lang="en-US" sz="2400" dirty="0" smtClean="0"/>
              <a:t>4. Youth Generated, Educator Facilitated</a:t>
            </a:r>
          </a:p>
          <a:p>
            <a:pPr marL="0" indent="0">
              <a:buNone/>
            </a:pPr>
            <a:r>
              <a:rPr lang="en-US" sz="2400" dirty="0" smtClean="0"/>
              <a:t>5. Creativity &amp; Innovation</a:t>
            </a:r>
          </a:p>
          <a:p>
            <a:pPr marL="0" indent="0">
              <a:buNone/>
            </a:pPr>
            <a:r>
              <a:rPr lang="en-US" sz="2400" dirty="0" smtClean="0"/>
              <a:t>6. Inquiry-Based</a:t>
            </a:r>
          </a:p>
          <a:p>
            <a:pPr marL="0" indent="0">
              <a:buNone/>
            </a:pPr>
            <a:r>
              <a:rPr lang="en-US" sz="2400" dirty="0" smtClean="0"/>
              <a:t>7. Quality</a:t>
            </a:r>
          </a:p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381000"/>
            <a:ext cx="4114800" cy="154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575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and Assess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two </a:t>
            </a:r>
            <a:r>
              <a:rPr lang="en-US" dirty="0" err="1" smtClean="0"/>
              <a:t>DigiMedia</a:t>
            </a:r>
            <a:r>
              <a:rPr lang="en-US" dirty="0" smtClean="0"/>
              <a:t> from TRIO Quest 2011</a:t>
            </a:r>
          </a:p>
          <a:p>
            <a:pPr lvl="1"/>
            <a:r>
              <a:rPr lang="en-US" dirty="0">
                <a:hlinkClick r:id="rId2"/>
              </a:rPr>
              <a:t>Why am I</a:t>
            </a:r>
            <a:r>
              <a:rPr lang="en-US" dirty="0" smtClean="0">
                <a:hlinkClick r:id="rId2"/>
              </a:rPr>
              <a:t> </a:t>
            </a:r>
            <a:r>
              <a:rPr lang="en-US" dirty="0">
                <a:hlinkClick r:id="rId2"/>
              </a:rPr>
              <a:t>feeling </a:t>
            </a:r>
            <a:r>
              <a:rPr lang="en-US" dirty="0" smtClean="0">
                <a:hlinkClick r:id="rId2"/>
              </a:rPr>
              <a:t>fear</a:t>
            </a:r>
            <a:r>
              <a:rPr lang="en-US" dirty="0">
                <a:hlinkClick r:id="rId2"/>
              </a:rPr>
              <a:t>?</a:t>
            </a:r>
            <a:endParaRPr lang="en-US" dirty="0"/>
          </a:p>
          <a:p>
            <a:pPr lvl="1"/>
            <a:r>
              <a:rPr lang="en-US" u="sng" dirty="0" smtClean="0">
                <a:hlinkClick r:id="rId3"/>
              </a:rPr>
              <a:t>Dreams Can Come True</a:t>
            </a:r>
            <a:endParaRPr lang="en-US" u="sng" dirty="0" smtClean="0">
              <a:hlinkClick r:id="rId2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Assess using </a:t>
            </a:r>
            <a:r>
              <a:rPr lang="en-US" dirty="0" err="1" smtClean="0"/>
              <a:t>DigiMedia</a:t>
            </a:r>
            <a:r>
              <a:rPr lang="en-US" dirty="0" smtClean="0"/>
              <a:t> 2012 Rubrics</a:t>
            </a:r>
            <a:endParaRPr lang="en-US" dirty="0"/>
          </a:p>
          <a:p>
            <a:r>
              <a:rPr lang="en-US" dirty="0" smtClean="0"/>
              <a:t>Assess using Adobe Youth Voice “Reviewing Media Tool”</a:t>
            </a:r>
          </a:p>
        </p:txBody>
      </p:sp>
    </p:spTree>
    <p:extLst>
      <p:ext uri="{BB962C8B-B14F-4D97-AF65-F5344CB8AC3E}">
        <p14:creationId xmlns:p14="http://schemas.microsoft.com/office/powerpoint/2010/main" val="9083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University of Washington Presenters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400" b="1" smtClean="0"/>
          </a:p>
          <a:p>
            <a:r>
              <a:rPr lang="en-US" sz="4400" b="1" smtClean="0"/>
              <a:t>Dr. Karen Morell</a:t>
            </a:r>
          </a:p>
          <a:p>
            <a:endParaRPr lang="en-US" sz="4400" b="1" smtClean="0"/>
          </a:p>
          <a:p>
            <a:r>
              <a:rPr lang="en-US" sz="4400" b="1" smtClean="0"/>
              <a:t>Dr. Ben McCune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</a:t>
            </a:r>
            <a:br>
              <a:rPr lang="en-US" dirty="0" smtClean="0"/>
            </a:br>
            <a:r>
              <a:rPr lang="en-US" dirty="0" smtClean="0"/>
              <a:t>How would you use Rubrics?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one type of Rubric for Digital Media work better than another for your teaching?</a:t>
            </a:r>
          </a:p>
          <a:p>
            <a:endParaRPr lang="en-US" dirty="0"/>
          </a:p>
          <a:p>
            <a:r>
              <a:rPr lang="en-US" dirty="0" smtClean="0"/>
              <a:t>How could you involve students in this process?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2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Rubrics to Badges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Rubrics as one tool to establish competencies for Badges</a:t>
            </a:r>
          </a:p>
          <a:p>
            <a:endParaRPr lang="en-US" dirty="0"/>
          </a:p>
          <a:p>
            <a:r>
              <a:rPr lang="en-US" dirty="0" smtClean="0"/>
              <a:t>See PowerPoint and Resources for Badges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1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" y="2286000"/>
            <a:ext cx="8882743" cy="1943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2351" y="1223960"/>
            <a:ext cx="164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6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Adobe Youth Voices Production</a:t>
            </a:r>
            <a:endParaRPr lang="en-US" dirty="0"/>
          </a:p>
          <a:p>
            <a:r>
              <a:rPr lang="en-US" dirty="0">
                <a:hlinkClick r:id="rId2"/>
              </a:rPr>
              <a:t>http://youthvoices.adobe.com/youth-media-gallery/media/214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02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Session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 smtClean="0"/>
              <a:t>     </a:t>
            </a:r>
            <a:r>
              <a:rPr lang="en-US" u="sng" dirty="0"/>
              <a:t>The </a:t>
            </a:r>
            <a:r>
              <a:rPr lang="en-US" u="sng" dirty="0" smtClean="0"/>
              <a:t>Why</a:t>
            </a:r>
            <a:r>
              <a:rPr lang="en-US" dirty="0" smtClean="0"/>
              <a:t>: alternative assessment techniques essential for 21</a:t>
            </a:r>
            <a:r>
              <a:rPr lang="en-US" baseline="30000" dirty="0" smtClean="0"/>
              <a:t>st</a:t>
            </a:r>
            <a:r>
              <a:rPr lang="en-US" dirty="0" smtClean="0"/>
              <a:t> century learning</a:t>
            </a:r>
          </a:p>
          <a:p>
            <a:pPr marL="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u="sng" dirty="0" smtClean="0"/>
              <a:t>The How: Two Examples</a:t>
            </a:r>
            <a:r>
              <a:rPr lang="en-US" dirty="0" smtClean="0"/>
              <a:t>	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-- </a:t>
            </a:r>
            <a:r>
              <a:rPr lang="en-US" b="1" dirty="0" smtClean="0"/>
              <a:t>Rubrics</a:t>
            </a:r>
            <a:r>
              <a:rPr lang="en-US" dirty="0" smtClean="0"/>
              <a:t> for Assessment and Learning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-- </a:t>
            </a:r>
            <a:r>
              <a:rPr lang="en-US" b="1" dirty="0" smtClean="0"/>
              <a:t>Badges</a:t>
            </a:r>
            <a:r>
              <a:rPr lang="en-US" dirty="0" smtClean="0"/>
              <a:t> for Assessment, Certification, and Reward</a:t>
            </a:r>
          </a:p>
        </p:txBody>
      </p:sp>
    </p:spTree>
    <p:extLst>
      <p:ext uri="{BB962C8B-B14F-4D97-AF65-F5344CB8AC3E}">
        <p14:creationId xmlns:p14="http://schemas.microsoft.com/office/powerpoint/2010/main" val="335971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for New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1905000"/>
            <a:ext cx="3276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Common Core Standards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29200" y="1905000"/>
            <a:ext cx="3429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Partnership for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Century Skills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952500" y="3886200"/>
            <a:ext cx="3200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National Education Technology Plan (2010)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029200" y="3886200"/>
            <a:ext cx="3352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More—Educational Professional Associations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149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National Education Technology Plan (NETP)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694" y="1676400"/>
            <a:ext cx="80257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6870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Makes change and improvement possible</a:t>
            </a:r>
          </a:p>
          <a:p>
            <a:endParaRPr lang="en-US" dirty="0"/>
          </a:p>
          <a:p>
            <a:r>
              <a:rPr lang="en-US" dirty="0" smtClean="0"/>
              <a:t>“leverage the power of technology to measure what matters and use assessment data for continuous improvement.”  </a:t>
            </a:r>
          </a:p>
          <a:p>
            <a:pPr marL="0" indent="0">
              <a:buNone/>
            </a:pPr>
            <a:r>
              <a:rPr lang="en-US" dirty="0" smtClean="0"/>
              <a:t>    NETP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457200" y="2514600"/>
          <a:ext cx="2524539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NETP idea…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Emphasis on formative assessment — “</a:t>
            </a:r>
            <a:r>
              <a:rPr lang="en-US" b="1" dirty="0" smtClean="0"/>
              <a:t>continuous improvement</a:t>
            </a:r>
            <a:r>
              <a:rPr lang="en-US" dirty="0" smtClean="0"/>
              <a:t>”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30570128"/>
              </p:ext>
            </p:extLst>
          </p:nvPr>
        </p:nvGraphicFramePr>
        <p:xfrm>
          <a:off x="2743200" y="2819400"/>
          <a:ext cx="5867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13" descr="158_128x128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66800" y="32766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9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ARTICULATE_PROJECT_OPEN" val="0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25&quot;&gt;&lt;property id=&quot;20148&quot; value=&quot;5&quot;/&gt;&lt;property id=&quot;20300&quot; value=&quot;Slide 1 - &amp;quot;The Power of Our Minds&amp;quot;&quot;/&gt;&lt;property id=&quot;20307&quot; value=&quot;277&quot;/&gt;&lt;/object&gt;&lt;object type=&quot;3&quot; unique_id=&quot;10315&quot;&gt;&lt;property id=&quot;20148&quot; value=&quot;5&quot;/&gt;&lt;property id=&quot;20300&quot; value=&quot;Slide 15 - &amp;quot;Gradually changing our BRAIN&amp;quot;&quot;/&gt;&lt;property id=&quot;20307&quot; value=&quot;333&quot;/&gt;&lt;/object&gt;&lt;object type=&quot;3&quot; unique_id=&quot;10316&quot;&gt;&lt;property id=&quot;20148&quot; value=&quot;5&quot;/&gt;&lt;property id=&quot;20300&quot; value=&quot;Slide 5 - &amp;quot;Individual Power—We have&amp;quot;&quot;/&gt;&lt;property id=&quot;20307&quot; value=&quot;328&quot;/&gt;&lt;/object&gt;&lt;object type=&quot;3&quot; unique_id=&quot;10394&quot;&gt;&lt;property id=&quot;20148&quot; value=&quot;5&quot;/&gt;&lt;property id=&quot;20300&quot; value=&quot;Slide 40 - &amp;quot;Active Learning&amp;quot;&quot;/&gt;&lt;property id=&quot;20307&quot; value=&quot;374&quot;/&gt;&lt;/object&gt;&lt;object type=&quot;3&quot; unique_id=&quot;10397&quot;&gt;&lt;property id=&quot;20148&quot; value=&quot;5&quot;/&gt;&lt;property id=&quot;20300&quot; value=&quot;Slide 84 - &amp;quot;Questions and Discussion&amp;quot;&quot;/&gt;&lt;property id=&quot;20307&quot; value=&quot;377&quot;/&gt;&lt;/object&gt;&lt;object type=&quot;3&quot; unique_id=&quot;19262&quot;&gt;&lt;property id=&quot;20148&quot; value=&quot;5&quot;/&gt;&lt;property id=&quot;20300&quot; value=&quot;Slide 2 - &amp;quot;University of Washington Presenters&amp;quot;&quot;/&gt;&lt;property id=&quot;20307&quot; value=&quot;382&quot;/&gt;&lt;/object&gt;&lt;object type=&quot;3&quot; unique_id=&quot;19263&quot;&gt;&lt;property id=&quot;20148&quot; value=&quot;5&quot;/&gt;&lt;property id=&quot;20300&quot; value=&quot;Slide 3 - &amp;quot;Plan for Session&amp;quot;&quot;/&gt;&lt;property id=&quot;20307&quot; value=&quot;380&quot;/&gt;&lt;/object&gt;&lt;object type=&quot;3&quot; unique_id=&quot;19264&quot;&gt;&lt;property id=&quot;20148&quot; value=&quot;5&quot;/&gt;&lt;property id=&quot;20300&quot; value=&quot;Slide 6 - &amp;quot;Explosion of Information&amp;quot;&quot;/&gt;&lt;property id=&quot;20307&quot; value=&quot;482&quot;/&gt;&lt;/object&gt;&lt;object type=&quot;3&quot; unique_id=&quot;19265&quot;&gt;&lt;property id=&quot;20148&quot; value=&quot;5&quot;/&gt;&lt;property id=&quot;20300&quot; value=&quot;Slide 7 - &amp;quot;Science Says&amp;quot;&quot;/&gt;&lt;property id=&quot;20307&quot; value=&quot;447&quot;/&gt;&lt;/object&gt;&lt;object type=&quot;3&quot; unique_id=&quot;19266&quot;&gt;&lt;property id=&quot;20148&quot; value=&quot;5&quot;/&gt;&lt;property id=&quot;20300&quot; value=&quot;Slide 8 - &amp;quot;A. Teach Resilience&amp;quot;&quot;/&gt;&lt;property id=&quot;20307&quot; value=&quot;669&quot;/&gt;&lt;/object&gt;&lt;object type=&quot;3&quot; unique_id=&quot;19267&quot;&gt;&lt;property id=&quot;20148&quot; value=&quot;5&quot;/&gt;&lt;property id=&quot;20300&quot; value=&quot;Slide 9 - &amp;quot;Neuroscientists’ Say&amp;quot;&quot;/&gt;&lt;property id=&quot;20307&quot; value=&quot;481&quot;/&gt;&lt;/object&gt;&lt;object type=&quot;3&quot; unique_id=&quot;19268&quot;&gt;&lt;property id=&quot;20148&quot; value=&quot;5&quot;/&gt;&lt;property id=&quot;20300&quot; value=&quot;Slide 10 - &amp;quot;Learn and the Brain Changes: Neuroplasticity&amp;quot;&quot;/&gt;&lt;property id=&quot;20307&quot; value=&quot;440&quot;/&gt;&lt;/object&gt;&lt;object type=&quot;3&quot; unique_id=&quot;19269&quot;&gt;&lt;property id=&quot;20148&quot; value=&quot;5&quot;/&gt;&lt;property id=&quot;20300&quot; value=&quot;Slide 11 - &amp;quot;Neuroscientists’ Say&amp;quot;&quot;/&gt;&lt;property id=&quot;20307&quot; value=&quot;518&quot;/&gt;&lt;/object&gt;&lt;object type=&quot;3&quot; unique_id=&quot;19270&quot;&gt;&lt;property id=&quot;20148&quot; value=&quot;5&quot;/&gt;&lt;property id=&quot;20300&quot; value=&quot;Slide 12 - &amp;quot;David Eagleman: Neuroscientist&amp;quot;&quot;/&gt;&lt;property id=&quot;20307&quot; value=&quot;517&quot;/&gt;&lt;/object&gt;&lt;object type=&quot;3&quot; unique_id=&quot;19271&quot;&gt;&lt;property id=&quot;20148&quot; value=&quot;5&quot;/&gt;&lt;property id=&quot;20300&quot; value=&quot;Slide 13 - &amp;quot;Incognito—published in 2011&amp;quot;&quot;/&gt;&lt;property id=&quot;20307&quot; value=&quot;630&quot;/&gt;&lt;/object&gt;&lt;object type=&quot;3&quot; unique_id=&quot;19272&quot;&gt;&lt;property id=&quot;20148&quot; value=&quot;5&quot;/&gt;&lt;property id=&quot;20300&quot; value=&quot;Slide 14 - &amp;quot;Personal Change&amp;quot;&quot;/&gt;&lt;property id=&quot;20307&quot; value=&quot;483&quot;/&gt;&lt;/object&gt;&lt;object type=&quot;3&quot; unique_id=&quot;19273&quot;&gt;&lt;property id=&quot;20148&quot; value=&quot;5&quot;/&gt;&lt;property id=&quot;20300&quot; value=&quot;Slide 16 - &amp;quot;SCIENCE SAYS&amp;quot;&quot;/&gt;&lt;property id=&quot;20307&quot; value=&quot;484&quot;/&gt;&lt;/object&gt;&lt;object type=&quot;3&quot; unique_id=&quot;19274&quot;&gt;&lt;property id=&quot;20148&quot; value=&quot;5&quot;/&gt;&lt;property id=&quot;20300&quot; value=&quot;Slide 17 - &amp;quot;Power of Beliefs&amp;quot;&quot;/&gt;&lt;property id=&quot;20307&quot; value=&quot;485&quot;/&gt;&lt;/object&gt;&lt;object type=&quot;3&quot; unique_id=&quot;19275&quot;&gt;&lt;property id=&quot;20148&quot; value=&quot;5&quot;/&gt;&lt;property id=&quot;20300&quot; value=&quot;Slide 18 - &amp;quot;Beliefs Science Challenges&amp;quot;&quot;/&gt;&lt;property id=&quot;20307&quot; value=&quot;486&quot;/&gt;&lt;/object&gt;&lt;object type=&quot;3&quot; unique_id=&quot;19276&quot;&gt;&lt;property id=&quot;20148&quot; value=&quot;5&quot;/&gt;&lt;property id=&quot;20300&quot; value=&quot;Slide 19 - &amp;quot;United States Army&amp;quot;&quot;/&gt;&lt;property id=&quot;20307&quot; value=&quot;487&quot;/&gt;&lt;/object&gt;&lt;object type=&quot;3&quot; unique_id=&quot;19277&quot;&gt;&lt;property id=&quot;20148&quot; value=&quot;5&quot;/&gt;&lt;property id=&quot;20300&quot; value=&quot;Slide 20 - &amp;quot;For us:  what can negative thoughts and emotions do?&amp;quot;&quot;/&gt;&lt;property id=&quot;20307&quot; value=&quot;648&quot;/&gt;&lt;/object&gt;&lt;object type=&quot;3&quot; unique_id=&quot;19278&quot;&gt;&lt;property id=&quot;20148&quot; value=&quot;5&quot;/&gt;&lt;property id=&quot;20300&quot; value=&quot;Slide 21 - &amp;quot;Happiness and Unhappiness&amp;amp;#x09;&amp;quot;&quot;/&gt;&lt;property id=&quot;20307&quot; value=&quot;649&quot;/&gt;&lt;/object&gt;&lt;object type=&quot;3&quot; unique_id=&quot;19279&quot;&gt;&lt;property id=&quot;20148&quot; value=&quot;5&quot;/&gt;&lt;property id=&quot;20300&quot; value=&quot;Slide 22 - &amp;quot;Rewire our brains&amp;quot;&quot;/&gt;&lt;property id=&quot;20307&quot; value=&quot;650&quot;/&gt;&lt;/object&gt;&lt;object type=&quot;3&quot; unique_id=&quot;19280&quot;&gt;&lt;property id=&quot;20148&quot; value=&quot;5&quot;/&gt;&lt;property id=&quot;20300&quot; value=&quot;Slide 23 - &amp;quot;But How?  Observe Our Thoughts&amp;quot;&quot;/&gt;&lt;property id=&quot;20307&quot; value=&quot;651&quot;/&gt;&lt;/object&gt;&lt;object type=&quot;3&quot; unique_id=&quot;19281&quot;&gt;&lt;property id=&quot;20148&quot; value=&quot;5&quot;/&gt;&lt;property id=&quot;20300&quot; value=&quot;Slide 24 - &amp;quot;MindUP&amp;quot;&quot;/&gt;&lt;property id=&quot;20307&quot; value=&quot;668&quot;/&gt;&lt;/object&gt;&lt;object type=&quot;3&quot; unique_id=&quot;19282&quot;&gt;&lt;property id=&quot;20148&quot; value=&quot;5&quot;/&gt;&lt;property id=&quot;20300&quot; value=&quot;Slide 25 - &amp;quot;Mindset&amp;quot;&quot;/&gt;&lt;property id=&quot;20307&quot; value=&quot;488&quot;/&gt;&lt;/object&gt;&lt;object type=&quot;3&quot; unique_id=&quot;19283&quot;&gt;&lt;property id=&quot;20148&quot; value=&quot;5&quot;/&gt;&lt;property id=&quot;20300&quot; value=&quot;Slide 26 - &amp;quot;Carol Dweck: Psychology Research&amp;quot;&quot;/&gt;&lt;property id=&quot;20307&quot; value=&quot;445&quot;/&gt;&lt;/object&gt;&lt;object type=&quot;3&quot; unique_id=&quot;19284&quot;&gt;&lt;property id=&quot;20148&quot; value=&quot;5&quot;/&gt;&lt;property id=&quot;20300&quot; value=&quot;Slide 27 - &amp;quot;Focus is to shift mindsets&amp;quot;&quot;/&gt;&lt;property id=&quot;20307&quot; value=&quot;413&quot;/&gt;&lt;/object&gt;&lt;object type=&quot;3&quot; unique_id=&quot;19285&quot;&gt;&lt;property id=&quot;20148&quot; value=&quot;5&quot;/&gt;&lt;property id=&quot;20300&quot; value=&quot;Slide 28 - &amp;quot;Growth Mindsets Influences: &amp;quot;&quot;/&gt;&lt;property id=&quot;20307&quot; value=&quot;419&quot;/&gt;&lt;/object&gt;&lt;object type=&quot;3&quot; unique_id=&quot;19286&quot;&gt;&lt;property id=&quot;20148&quot; value=&quot;5&quot;/&gt;&lt;property id=&quot;20300&quot; value=&quot;Slide 29 - &amp;quot;Growth Mindsets Influences: &amp;quot;&quot;/&gt;&lt;property id=&quot;20307&quot; value=&quot;420&quot;/&gt;&lt;/object&gt;&lt;object type=&quot;3&quot; unique_id=&quot;19287&quot;&gt;&lt;property id=&quot;20148&quot; value=&quot;5&quot;/&gt;&lt;property id=&quot;20300&quot; value=&quot;Slide 30 - &amp;quot;Growth Mindsets Influences: &amp;quot;&quot;/&gt;&lt;property id=&quot;20307&quot; value=&quot;421&quot;/&gt;&lt;/object&gt;&lt;object type=&quot;3&quot; unique_id=&quot;19288&quot;&gt;&lt;property id=&quot;20148&quot; value=&quot;5&quot;/&gt;&lt;property id=&quot;20300&quot; value=&quot;Slide 31 - &amp;quot;What Mindsets Do&amp;quot;&quot;/&gt;&lt;property id=&quot;20307&quot; value=&quot;422&quot;/&gt;&lt;/object&gt;&lt;object type=&quot;3&quot; unique_id=&quot;19289&quot;&gt;&lt;property id=&quot;20148&quot; value=&quot;5&quot;/&gt;&lt;property id=&quot;20300&quot; value=&quot;Slide 32 - &amp;quot;Mindset: &amp;#x0D;&amp;#x0A;Unleashing Self-Motivation&amp;quot;&quot;/&gt;&lt;property id=&quot;20307&quot; value=&quot;430&quot;/&gt;&lt;/object&gt;&lt;object type=&quot;3&quot; unique_id=&quot;19290&quot;&gt;&lt;property id=&quot;20148&quot; value=&quot;5&quot;/&gt;&lt;property id=&quot;20300&quot; value=&quot;Slide 33 - &amp;quot;How the Growth Mindset Promotes Achievement&amp;quot;&quot;/&gt;&lt;property id=&quot;20307&quot; value=&quot;417&quot;/&gt;&lt;/object&gt;&lt;object type=&quot;3&quot; unique_id=&quot;19291&quot;&gt;&lt;property id=&quot;20148&quot; value=&quot;5&quot;/&gt;&lt;property id=&quot;20300&quot; value=&quot;Slide 34 - &amp;quot;Change in Math Grades&amp;quot;&quot;/&gt;&lt;property id=&quot;20307&quot; value=&quot;416&quot;/&gt;&lt;/object&gt;&lt;object type=&quot;3&quot; unique_id=&quot;19292&quot;&gt;&lt;property id=&quot;20148&quot; value=&quot;5&quot;/&gt;&lt;property id=&quot;20300&quot; value=&quot;Slide 35&quot;/&gt;&lt;property id=&quot;20307&quot; value=&quot;663&quot;/&gt;&lt;/object&gt;&lt;object type=&quot;3&quot; unique_id=&quot;19293&quot;&gt;&lt;property id=&quot;20148&quot; value=&quot;5&quot;/&gt;&lt;property id=&quot;20300&quot; value=&quot;Slide 36 - &amp;quot;Dweck October 2009 Interview&amp;quot;&quot;/&gt;&lt;property id=&quot;20307&quot; value=&quot;659&quot;/&gt;&lt;/object&gt;&lt;object type=&quot;3&quot; unique_id=&quot;19294&quot;&gt;&lt;property id=&quot;20148&quot; value=&quot;5&quot;/&gt;&lt;property id=&quot;20300&quot; value=&quot;Slide 37 - &amp;quot;One Consolidated Rewiring Plan&amp;quot;&quot;/&gt;&lt;property id=&quot;20307&quot; value=&quot;664&quot;/&gt;&lt;/object&gt;&lt;object type=&quot;3&quot; unique_id=&quot;19295&quot;&gt;&lt;property id=&quot;20148&quot; value=&quot;5&quot;/&gt;&lt;property id=&quot;20300&quot; value=&quot;Slide 38&quot;/&gt;&lt;property id=&quot;20307&quot; value=&quot;665&quot;/&gt;&lt;/object&gt;&lt;object type=&quot;3&quot; unique_id=&quot;19296&quot;&gt;&lt;property id=&quot;20148&quot; value=&quot;5&quot;/&gt;&lt;property id=&quot;20300&quot; value=&quot;Slide 39 - &amp;quot;Science Says&amp;quot;&quot;/&gt;&lt;property id=&quot;20307&quot; value=&quot;472&quot;/&gt;&lt;/object&gt;&lt;object type=&quot;3&quot; unique_id=&quot;19297&quot;&gt;&lt;property id=&quot;20148&quot; value=&quot;5&quot;/&gt;&lt;property id=&quot;20300&quot; value=&quot;Slide 41 - &amp;quot;Science Says&amp;quot;&quot;/&gt;&lt;property id=&quot;20307&quot; value=&quot;473&quot;/&gt;&lt;/object&gt;&lt;object type=&quot;3&quot; unique_id=&quot;19298&quot;&gt;&lt;property id=&quot;20148&quot; value=&quot;5&quot;/&gt;&lt;property id=&quot;20300&quot; value=&quot;Slide 42 - &amp;quot;Put Downs&amp;quot;&quot;/&gt;&lt;property id=&quot;20307&quot; value=&quot;474&quot;/&gt;&lt;/object&gt;&lt;object type=&quot;3&quot; unique_id=&quot;19299&quot;&gt;&lt;property id=&quot;20148&quot; value=&quot;5&quot;/&gt;&lt;property id=&quot;20300&quot; value=&quot;Slide 43 - &amp;quot;Claude Steele: Social Psychology &amp;quot;&quot;/&gt;&lt;property id=&quot;20307&quot; value=&quot;443&quot;/&gt;&lt;/object&gt;&lt;object type=&quot;3&quot; unique_id=&quot;19300&quot;&gt;&lt;property id=&quot;20148&quot; value=&quot;5&quot;/&gt;&lt;property id=&quot;20300&quot; value=&quot;Slide 44 - &amp;quot;Stereotype Threat Affects Everyone&amp;quot;&quot;/&gt;&lt;property id=&quot;20307&quot; value=&quot;444&quot;/&gt;&lt;/object&gt;&lt;object type=&quot;3&quot; unique_id=&quot;19301&quot;&gt;&lt;property id=&quot;20148&quot; value=&quot;5&quot;/&gt;&lt;property id=&quot;20300&quot; value=&quot;Slide 45 - &amp;quot;Whistling Vivaldi&amp;quot;&quot;/&gt;&lt;property id=&quot;20307&quot; value=&quot;634&quot;/&gt;&lt;/object&gt;&lt;object type=&quot;3&quot; unique_id=&quot;19302&quot;&gt;&lt;property id=&quot;20148&quot; value=&quot;5&quot;/&gt;&lt;property id=&quot;20300&quot; value=&quot;Slide 46 - &amp;quot;Academic Performance&amp;quot;&quot;/&gt;&lt;property id=&quot;20307&quot; value=&quot;489&quot;/&gt;&lt;/object&gt;&lt;object type=&quot;3&quot; unique_id=&quot;19303&quot;&gt;&lt;property id=&quot;20148&quot; value=&quot;5&quot;/&gt;&lt;property id=&quot;20300&quot; value=&quot;Slide 47 - &amp;quot;FEAR—aspect of Stereotype Threat&amp;quot;&quot;/&gt;&lt;property id=&quot;20307&quot; value=&quot;490&quot;/&gt;&lt;/object&gt;&lt;object type=&quot;3&quot; unique_id=&quot;19304&quot;&gt;&lt;property id=&quot;20148&quot; value=&quot;5&quot;/&gt;&lt;property id=&quot;20300&quot; value=&quot;Slide 48 - &amp;quot;Steele’s Solution&amp;quot;&quot;/&gt;&lt;property id=&quot;20307&quot; value=&quot;660&quot;/&gt;&lt;/object&gt;&lt;object type=&quot;3&quot; unique_id=&quot;19305&quot;&gt;&lt;property id=&quot;20148&quot; value=&quot;5&quot;/&gt;&lt;property id=&quot;20300&quot; value=&quot;Slide 49 - &amp;quot;Steele’s Solution: Affirmation = &amp;#x0D;&amp;#x0A;Belonging and Trust&amp;quot;&quot;/&gt;&lt;property id=&quot;20307&quot; value=&quot;661&quot;/&gt;&lt;/object&gt;&lt;object type=&quot;3&quot; unique_id=&quot;19306&quot;&gt;&lt;property id=&quot;20148&quot; value=&quot;5&quot;/&gt;&lt;property id=&quot;20300&quot; value=&quot;Slide 50 - &amp;quot;Science Says&amp;quot;&quot;/&gt;&lt;property id=&quot;20307&quot; value=&quot;491&quot;/&gt;&lt;/object&gt;&lt;object type=&quot;3&quot; unique_id=&quot;19307&quot;&gt;&lt;property id=&quot;20148&quot; value=&quot;5&quot;/&gt;&lt;property id=&quot;20300&quot; value=&quot;Slide 51 - &amp;quot;Science Says: Repeat/Restate&amp;quot;&quot;/&gt;&lt;property id=&quot;20307&quot; value=&quot;492&quot;/&gt;&lt;/object&gt;&lt;object type=&quot;3&quot; unique_id=&quot;19308&quot;&gt;&lt;property id=&quot;20148&quot; value=&quot;5&quot;/&gt;&lt;property id=&quot;20300&quot; value=&quot;Slide 52 - &amp;quot;Science Shows&amp;quot;&quot;/&gt;&lt;property id=&quot;20307&quot; value=&quot;574&quot;/&gt;&lt;/object&gt;&lt;object type=&quot;3&quot; unique_id=&quot;19309&quot;&gt;&lt;property id=&quot;20148&quot; value=&quot;5&quot;/&gt;&lt;property id=&quot;20300&quot; value=&quot;Slide 53 - &amp;quot;In TRIO&amp;quot;&quot;/&gt;&lt;property id=&quot;20307&quot; value=&quot;495&quot;/&gt;&lt;/object&gt;&lt;object type=&quot;3&quot; unique_id=&quot;19310&quot;&gt;&lt;property id=&quot;20148&quot; value=&quot;5&quot;/&gt;&lt;property id=&quot;20300&quot; value=&quot;Slide 54 - &amp;quot;B. Teach Metacognition&amp;quot;&quot;/&gt;&lt;property id=&quot;20307&quot; value=&quot;670&quot;/&gt;&lt;/object&gt;&lt;object type=&quot;3&quot; unique_id=&quot;19311&quot;&gt;&lt;property id=&quot;20148&quot; value=&quot;5&quot;/&gt;&lt;property id=&quot;20300&quot; value=&quot;Slide 55 - &amp;quot;Metacognition=“Self-regulated Learners”&amp;quot;&quot;/&gt;&lt;property id=&quot;20307&quot; value=&quot;575&quot;/&gt;&lt;/object&gt;&lt;object type=&quot;3&quot; unique_id=&quot;19312&quot;&gt;&lt;property id=&quot;20148&quot; value=&quot;5&quot;/&gt;&lt;property id=&quot;20300&quot; value=&quot;Slide 56&quot;/&gt;&lt;property id=&quot;20307&quot; value=&quot;577&quot;/&gt;&lt;/object&gt;&lt;object type=&quot;3&quot; unique_id=&quot;19313&quot;&gt;&lt;property id=&quot;20148&quot; value=&quot;5&quot;/&gt;&lt;property id=&quot;20300&quot; value=&quot;Slide 57&quot;/&gt;&lt;property id=&quot;20307&quot; value=&quot;578&quot;/&gt;&lt;/object&gt;&lt;object type=&quot;3&quot; unique_id=&quot;19314&quot;&gt;&lt;property id=&quot;20148&quot; value=&quot;5&quot;/&gt;&lt;property id=&quot;20300&quot; value=&quot;Slide 58&quot;/&gt;&lt;property id=&quot;20307&quot; value=&quot;579&quot;/&gt;&lt;/object&gt;&lt;object type=&quot;3&quot; unique_id=&quot;19315&quot;&gt;&lt;property id=&quot;20148&quot; value=&quot;5&quot;/&gt;&lt;property id=&quot;20300&quot; value=&quot;Slide 59&quot;/&gt;&lt;property id=&quot;20307&quot; value=&quot;580&quot;/&gt;&lt;/object&gt;&lt;object type=&quot;3&quot; unique_id=&quot;19316&quot;&gt;&lt;property id=&quot;20148&quot; value=&quot;5&quot;/&gt;&lt;property id=&quot;20300&quot; value=&quot;Slide 60&quot;/&gt;&lt;property id=&quot;20307&quot; value=&quot;581&quot;/&gt;&lt;/object&gt;&lt;object type=&quot;3&quot; unique_id=&quot;19317&quot;&gt;&lt;property id=&quot;20148&quot; value=&quot;5&quot;/&gt;&lt;property id=&quot;20300&quot; value=&quot;Slide 61&quot;/&gt;&lt;property id=&quot;20307&quot; value=&quot;582&quot;/&gt;&lt;/object&gt;&lt;object type=&quot;3&quot; unique_id=&quot;19318&quot;&gt;&lt;property id=&quot;20148&quot; value=&quot;5&quot;/&gt;&lt;property id=&quot;20300&quot; value=&quot;Slide 62&quot;/&gt;&lt;property id=&quot;20307&quot; value=&quot;583&quot;/&gt;&lt;/object&gt;&lt;object type=&quot;3&quot; unique_id=&quot;19319&quot;&gt;&lt;property id=&quot;20148&quot; value=&quot;5&quot;/&gt;&lt;property id=&quot;20300&quot; value=&quot;Slide 63 - &amp;quot;The Forgetting Curve&amp;quot;&quot;/&gt;&lt;property id=&quot;20307&quot; value=&quot;589&quot;/&gt;&lt;/object&gt;&lt;object type=&quot;3&quot; unique_id=&quot;19320&quot;&gt;&lt;property id=&quot;20148&quot; value=&quot;5&quot;/&gt;&lt;property id=&quot;20300&quot; value=&quot;Slide 64&quot;/&gt;&lt;property id=&quot;20307&quot; value=&quot;592&quot;/&gt;&lt;/object&gt;&lt;object type=&quot;3&quot; unique_id=&quot;19321&quot;&gt;&lt;property id=&quot;20148&quot; value=&quot;5&quot;/&gt;&lt;property id=&quot;20300&quot; value=&quot;Slide 65&quot;/&gt;&lt;property id=&quot;20307&quot; value=&quot;596&quot;/&gt;&lt;/object&gt;&lt;object type=&quot;3&quot; unique_id=&quot;19322&quot;&gt;&lt;property id=&quot;20148&quot; value=&quot;5&quot;/&gt;&lt;property id=&quot;20300&quot; value=&quot;Slide 66 - &amp;quot;Science Says&amp;quot;&quot;/&gt;&lt;property id=&quot;20307&quot; value=&quot;611&quot;/&gt;&lt;/object&gt;&lt;object type=&quot;3&quot; unique_id=&quot;19323&quot;&gt;&lt;property id=&quot;20148&quot; value=&quot;5&quot;/&gt;&lt;property id=&quot;20300&quot; value=&quot;Slide 67 - &amp;quot;Optimal Physical Environment&amp;quot;&quot;/&gt;&lt;property id=&quot;20307&quot; value=&quot;500&quot;/&gt;&lt;/object&gt;&lt;object type=&quot;3&quot; unique_id=&quot;19324&quot;&gt;&lt;property id=&quot;20148&quot; value=&quot;5&quot;/&gt;&lt;property id=&quot;20300&quot; value=&quot;Slide 68 - &amp;quot;Physical movement creates stronger neural networks&amp;quot;&quot;/&gt;&lt;property id=&quot;20307&quot; value=&quot;504&quot;/&gt;&lt;/object&gt;&lt;object type=&quot;3&quot; unique_id=&quot;19325&quot;&gt;&lt;property id=&quot;20148&quot; value=&quot;5&quot;/&gt;&lt;property id=&quot;20300&quot; value=&quot;Slide 69 - &amp;quot;Physical Activity&amp;quot;&quot;/&gt;&lt;property id=&quot;20307&quot; value=&quot;502&quot;/&gt;&lt;/object&gt;&lt;object type=&quot;3&quot; unique_id=&quot;19326&quot;&gt;&lt;property id=&quot;20148&quot; value=&quot;5&quot;/&gt;&lt;property id=&quot;20300&quot; value=&quot;Slide 70 - &amp;quot;Exercise  greater cognitive performance&amp;quot;&quot;/&gt;&lt;property id=&quot;20307&quot; value=&quot;607&quot;/&gt;&lt;/object&gt;&lt;object type=&quot;3&quot; unique_id=&quot;19327&quot;&gt;&lt;property id=&quot;20148&quot; value=&quot;5&quot;/&gt;&lt;property id=&quot;20300&quot; value=&quot;Slide 71 - &amp;quot;Sleep&amp;quot;&quot;/&gt;&lt;property id=&quot;20307&quot; value=&quot;612&quot;/&gt;&lt;/object&gt;&lt;object type=&quot;3&quot; unique_id=&quot;19328&quot;&gt;&lt;property id=&quot;20148&quot; value=&quot;5&quot;/&gt;&lt;property id=&quot;20300&quot; value=&quot;Slide 72 - &amp;quot;What’s the relationship between ordinary sleep and extraordinary learning? &amp;quot;&quot;/&gt;&lt;property id=&quot;20307&quot; value=&quot;613&quot;/&gt;&lt;/object&gt;&lt;object type=&quot;3&quot; unique_id=&quot;19329&quot;&gt;&lt;property id=&quot;20148&quot; value=&quot;5&quot;/&gt;&lt;property id=&quot;20300&quot; value=&quot;Slide 73 - &amp;quot;Yes: you let them &amp;#x0D;&amp;#x0A;sleep on it!&amp;quot;&quot;/&gt;&lt;property id=&quot;20307&quot; value=&quot;614&quot;/&gt;&lt;/object&gt;&lt;object type=&quot;3&quot; unique_id=&quot;19330&quot;&gt;&lt;property id=&quot;20148&quot; value=&quot;5&quot;/&gt;&lt;property id=&quot;20300&quot; value=&quot;Slide 74 - &amp;quot;Does sleep solidify learning? &amp;quot;&quot;/&gt;&lt;property id=&quot;20307&quot; value=&quot;615&quot;/&gt;&lt;/object&gt;&lt;object type=&quot;3&quot; unique_id=&quot;19331&quot;&gt;&lt;property id=&quot;20148&quot; value=&quot;5&quot;/&gt;&lt;property id=&quot;20300&quot; value=&quot;Slide 75 - &amp;quot;Minimize Stress and Fear&amp;quot;&quot;/&gt;&lt;property id=&quot;20307&quot; value=&quot;508&quot;/&gt;&lt;/object&gt;&lt;object type=&quot;3&quot; unique_id=&quot;19332&quot;&gt;&lt;property id=&quot;20148&quot; value=&quot;5&quot;/&gt;&lt;property id=&quot;20300&quot; value=&quot;Slide 76 - &amp;quot;Stress Response&amp;quot;&quot;/&gt;&lt;property id=&quot;20307&quot; value=&quot;597&quot;/&gt;&lt;/object&gt;&lt;object type=&quot;3&quot; unique_id=&quot;19333&quot;&gt;&lt;property id=&quot;20148&quot; value=&quot;5&quot;/&gt;&lt;property id=&quot;20300&quot; value=&quot;Slide 77&quot;/&gt;&lt;property id=&quot;20307&quot; value=&quot;509&quot;/&gt;&lt;/object&gt;&lt;object type=&quot;3&quot; unique_id=&quot;19334&quot;&gt;&lt;property id=&quot;20148&quot; value=&quot;5&quot;/&gt;&lt;property id=&quot;20300&quot; value=&quot;Slide 78&quot;/&gt;&lt;property id=&quot;20307&quot; value=&quot;642&quot;/&gt;&lt;/object&gt;&lt;object type=&quot;3&quot; unique_id=&quot;19335&quot;&gt;&lt;property id=&quot;20148&quot; value=&quot;5&quot;/&gt;&lt;property id=&quot;20300&quot; value=&quot;Slide 79 - &amp;quot;Stress is Cumulative&amp;quot;&quot;/&gt;&lt;property id=&quot;20307&quot; value=&quot;643&quot;/&gt;&lt;/object&gt;&lt;object type=&quot;3&quot; unique_id=&quot;19336&quot;&gt;&lt;property id=&quot;20148&quot; value=&quot;5&quot;/&gt;&lt;property id=&quot;20300&quot; value=&quot;Slide 80&quot;/&gt;&lt;property id=&quot;20307&quot; value=&quot;644&quot;/&gt;&lt;/object&gt;&lt;object type=&quot;3&quot; unique_id=&quot;19337&quot;&gt;&lt;property id=&quot;20148&quot; value=&quot;5&quot;/&gt;&lt;property id=&quot;20300&quot; value=&quot;Slide 81 - &amp;quot;Strategies to Reduce Stress&amp;quot;&quot;/&gt;&lt;property id=&quot;20307&quot; value=&quot;604&quot;/&gt;&lt;/object&gt;&lt;object type=&quot;3&quot; unique_id=&quot;19338&quot;&gt;&lt;property id=&quot;20148&quot; value=&quot;5&quot;/&gt;&lt;property id=&quot;20300&quot; value=&quot;Slide 82 - &amp;quot;Strategies to Reduce Stress&amp;quot;&quot;/&gt;&lt;property id=&quot;20307&quot; value=&quot;605&quot;/&gt;&lt;/object&gt;&lt;object type=&quot;3&quot; unique_id=&quot;19339&quot;&gt;&lt;property id=&quot;20148&quot; value=&quot;5&quot;/&gt;&lt;property id=&quot;20300&quot; value=&quot;Slide 83 - &amp;quot;Meditation proven to reduce stress and its affects&amp;quot;&quot;/&gt;&lt;property id=&quot;20307&quot; value=&quot;510&quot;/&gt;&lt;/object&gt;&lt;object type=&quot;3&quot; unique_id=&quot;19340&quot;&gt;&lt;property id=&quot;20148&quot; value=&quot;5&quot;/&gt;&lt;property id=&quot;20300&quot; value=&quot;Slide 85 - &amp;quot;Your Assessment and Lunch &amp;quot;&quot;/&gt;&lt;property id=&quot;20307&quot; value=&quot;386&quot;/&gt;&lt;/object&gt;&lt;object type=&quot;3&quot; unique_id=&quot;19341&quot;&gt;&lt;property id=&quot;20148&quot; value=&quot;5&quot;/&gt;&lt;property id=&quot;20300&quot; value=&quot;Slide 86 - &amp;quot;Part Two: Applications for TRIO&amp;quot;&quot;/&gt;&lt;property id=&quot;20307&quot; value=&quot;629&quot;/&gt;&lt;/object&gt;&lt;object type=&quot;3&quot; unique_id=&quot;19342&quot;&gt;&lt;property id=&quot;20148&quot; value=&quot;5&quot;/&gt;&lt;property id=&quot;20300&quot; value=&quot;Slide 87 - &amp;quot;Repeat: Summarize&amp;quot;&quot;/&gt;&lt;property id=&quot;20307&quot; value=&quot;633&quot;/&gt;&lt;/object&gt;&lt;object type=&quot;3&quot; unique_id=&quot;19343&quot;&gt;&lt;property id=&quot;20148&quot; value=&quot;5&quot;/&gt;&lt;property id=&quot;20300&quot; value=&quot;Slide 88&quot;/&gt;&lt;property id=&quot;20307&quot; value=&quot;631&quot;/&gt;&lt;/object&gt;&lt;object type=&quot;3&quot; unique_id=&quot;19344&quot;&gt;&lt;property id=&quot;20148&quot; value=&quot;5&quot;/&gt;&lt;property id=&quot;20300&quot; value=&quot;Slide 89&quot;/&gt;&lt;property id=&quot;20307&quot; value=&quot;436&quot;/&gt;&lt;/object&gt;&lt;object type=&quot;3&quot; unique_id=&quot;19345&quot;&gt;&lt;property id=&quot;20148&quot; value=&quot;5&quot;/&gt;&lt;property id=&quot;20300&quot; value=&quot;Slide 90&quot;/&gt;&lt;property id=&quot;20307&quot; value=&quot;632&quot;/&gt;&lt;/object&gt;&lt;object type=&quot;3&quot; unique_id=&quot;19346&quot;&gt;&lt;property id=&quot;20148&quot; value=&quot;5&quot;/&gt;&lt;property id=&quot;20300&quot; value=&quot;Slide 91 - &amp;quot;&amp;#x0D;&amp;#x0A;&amp;#x0D;&amp;#x0A;&amp;#x0D;&amp;#x0A;NOTE: Just like with technology&amp;#x0D;&amp;#x0A;&amp;quot;&quot;/&gt;&lt;property id=&quot;20307&quot; value=&quot;617&quot;/&gt;&lt;/object&gt;&lt;object type=&quot;3&quot; unique_id=&quot;19347&quot;&gt;&lt;property id=&quot;20148&quot; value=&quot;5&quot;/&gt;&lt;property id=&quot;20300&quot; value=&quot;Slide 92&quot;/&gt;&lt;property id=&quot;20307&quot; value=&quot;667&quot;/&gt;&lt;/object&gt;&lt;object type=&quot;3&quot; unique_id=&quot;19348&quot;&gt;&lt;property id=&quot;20148&quot; value=&quot;5&quot;/&gt;&lt;property id=&quot;20300&quot; value=&quot;Slide 94 - &amp;quot;Invention—Intention--Action&amp;quot;&quot;/&gt;&lt;property id=&quot;20307&quot; value=&quot;666&quot;/&gt;&lt;/object&gt;&lt;object type=&quot;3&quot; unique_id=&quot;19349&quot;&gt;&lt;property id=&quot;20148&quot; value=&quot;5&quot;/&gt;&lt;property id=&quot;20300&quot; value=&quot;Slide 95&quot;/&gt;&lt;property id=&quot;20307&quot; value=&quot;549&quot;/&gt;&lt;/object&gt;&lt;object type=&quot;3&quot; unique_id=&quot;19350&quot;&gt;&lt;property id=&quot;20148&quot; value=&quot;5&quot;/&gt;&lt;property id=&quot;20300&quot; value=&quot;Slide 96&quot;/&gt;&lt;property id=&quot;20307&quot; value=&quot;551&quot;/&gt;&lt;/object&gt;&lt;object type=&quot;3&quot; unique_id=&quot;19351&quot;&gt;&lt;property id=&quot;20148&quot; value=&quot;5&quot;/&gt;&lt;property id=&quot;20300&quot; value=&quot;Slide 97 - &amp;quot;Resources&amp;quot;&quot;/&gt;&lt;property id=&quot;20307&quot; value=&quot;550&quot;/&gt;&lt;/object&gt;&lt;object type=&quot;3&quot; unique_id=&quot;19352&quot;&gt;&lt;property id=&quot;20148&quot; value=&quot;5&quot;/&gt;&lt;property id=&quot;20300&quot; value=&quot;Slide 98 - &amp;quot;Your Assessment  &amp;quot;&quot;/&gt;&lt;property id=&quot;20307&quot; value=&quot;653&quot;/&gt;&lt;/object&gt;&lt;object type=&quot;3&quot; unique_id=&quot;19353&quot;&gt;&lt;property id=&quot;20148&quot; value=&quot;5&quot;/&gt;&lt;property id=&quot;20300&quot; value=&quot;Slide 99&quot;/&gt;&lt;property id=&quot;20307&quot; value=&quot;662&quot;/&gt;&lt;/object&gt;&lt;object type=&quot;3&quot; unique_id=&quot;20042&quot;&gt;&lt;property id=&quot;20148&quot; value=&quot;5&quot;/&gt;&lt;property id=&quot;20300&quot; value=&quot;Slide 4&quot;/&gt;&lt;property id=&quot;20307&quot; value=&quot;671&quot;/&gt;&lt;/object&gt;&lt;object type=&quot;3&quot; unique_id=&quot;20343&quot;&gt;&lt;property id=&quot;20148&quot; value=&quot;5&quot;/&gt;&lt;property id=&quot;20300&quot; value=&quot;Slide 93&quot;/&gt;&lt;property id=&quot;20307&quot; value=&quot;6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5361</TotalTime>
  <Words>675</Words>
  <Application>Microsoft Macintosh PowerPoint</Application>
  <PresentationFormat>On-screen Show (4:3)</PresentationFormat>
  <Paragraphs>106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Rubrics to Badges for Digital Media and Learning</vt:lpstr>
      <vt:lpstr>University of Washington Presenters</vt:lpstr>
      <vt:lpstr>PowerPoint Presentation</vt:lpstr>
      <vt:lpstr>An Example -</vt:lpstr>
      <vt:lpstr>Plan for Session</vt:lpstr>
      <vt:lpstr>Calling for New Assessments</vt:lpstr>
      <vt:lpstr>National Education Technology Plan (NETP)</vt:lpstr>
      <vt:lpstr>Technology</vt:lpstr>
      <vt:lpstr>Core NETP idea…</vt:lpstr>
      <vt:lpstr>Formative Assessment of Students</vt:lpstr>
      <vt:lpstr>PowerPoint Presentation</vt:lpstr>
      <vt:lpstr>“Prospects for Electronic Learning Records”  1) E-Portfolios</vt:lpstr>
      <vt:lpstr>“Prospects for Electronic Learning Records”  2) Rubrics</vt:lpstr>
      <vt:lpstr>First Thoughts</vt:lpstr>
      <vt:lpstr>Rubrics for Digital Media</vt:lpstr>
      <vt:lpstr>PowerPoint Presentation</vt:lpstr>
      <vt:lpstr>PowerPoint Presentation</vt:lpstr>
      <vt:lpstr>PowerPoint Presentation</vt:lpstr>
      <vt:lpstr>View and Assess</vt:lpstr>
      <vt:lpstr>Discussion: How would you use Rubrics?</vt:lpstr>
      <vt:lpstr>Rubrics to Badges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Putri Hiendarto</dc:creator>
  <cp:lastModifiedBy>Ben C. McCune</cp:lastModifiedBy>
  <cp:revision>490</cp:revision>
  <cp:lastPrinted>2012-07-05T16:04:22Z</cp:lastPrinted>
  <dcterms:created xsi:type="dcterms:W3CDTF">2011-02-08T19:07:53Z</dcterms:created>
  <dcterms:modified xsi:type="dcterms:W3CDTF">2012-07-14T21:42:02Z</dcterms:modified>
</cp:coreProperties>
</file>