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28" r:id="rId3"/>
    <p:sldId id="416" r:id="rId4"/>
    <p:sldId id="371" r:id="rId5"/>
    <p:sldId id="333" r:id="rId6"/>
    <p:sldId id="367" r:id="rId7"/>
    <p:sldId id="422" r:id="rId8"/>
    <p:sldId id="360" r:id="rId9"/>
    <p:sldId id="374" r:id="rId10"/>
    <p:sldId id="363" r:id="rId11"/>
    <p:sldId id="369" r:id="rId12"/>
    <p:sldId id="370" r:id="rId13"/>
    <p:sldId id="418" r:id="rId14"/>
    <p:sldId id="415" r:id="rId15"/>
    <p:sldId id="373" r:id="rId16"/>
    <p:sldId id="423" r:id="rId17"/>
    <p:sldId id="353" r:id="rId18"/>
    <p:sldId id="412" r:id="rId19"/>
    <p:sldId id="413" r:id="rId20"/>
    <p:sldId id="405" r:id="rId21"/>
    <p:sldId id="346" r:id="rId22"/>
    <p:sldId id="348" r:id="rId23"/>
    <p:sldId id="349" r:id="rId24"/>
    <p:sldId id="411" r:id="rId25"/>
    <p:sldId id="426" r:id="rId26"/>
    <p:sldId id="427" r:id="rId2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858"/>
    <a:srgbClr val="C49266"/>
    <a:srgbClr val="AD8C49"/>
    <a:srgbClr val="6778B7"/>
    <a:srgbClr val="58679C"/>
    <a:srgbClr val="48547F"/>
    <a:srgbClr val="2CB5F6"/>
    <a:srgbClr val="2EB0EC"/>
    <a:srgbClr val="1E7095"/>
    <a:srgbClr val="3D7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5" autoAdjust="0"/>
    <p:restoredTop sz="89430" autoAdjust="0"/>
  </p:normalViewPr>
  <p:slideViewPr>
    <p:cSldViewPr showGuides="1">
      <p:cViewPr>
        <p:scale>
          <a:sx n="100" d="100"/>
          <a:sy n="100" d="100"/>
        </p:scale>
        <p:origin x="-1016" y="-800"/>
      </p:cViewPr>
      <p:guideLst>
        <p:guide orient="horz" pos="40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394578247107"/>
          <c:y val="0.00694444444444444"/>
          <c:w val="0.87433393720407"/>
          <c:h val="0.8757327209098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Estimated New Infections </c:v>
                </c:pt>
              </c:strCache>
            </c:strRef>
          </c:tx>
          <c:spPr>
            <a:ln w="38100" cap="rnd" cmpd="sng" algn="ctr">
              <a:solidFill>
                <a:srgbClr val="A345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Sheet1!$D$1:$AF$1</c:f>
              <c:numCache>
                <c:formatCode>General</c:formatCode>
                <c:ptCount val="29"/>
                <c:pt idx="0">
                  <c:v>1982.0</c:v>
                </c:pt>
                <c:pt idx="2">
                  <c:v>1984.0</c:v>
                </c:pt>
                <c:pt idx="4">
                  <c:v>1986.0</c:v>
                </c:pt>
                <c:pt idx="6">
                  <c:v>1988.0</c:v>
                </c:pt>
                <c:pt idx="8">
                  <c:v>1990.0</c:v>
                </c:pt>
                <c:pt idx="10">
                  <c:v>1992.0</c:v>
                </c:pt>
                <c:pt idx="12">
                  <c:v>1994.0</c:v>
                </c:pt>
                <c:pt idx="14">
                  <c:v>1996.0</c:v>
                </c:pt>
                <c:pt idx="16">
                  <c:v>1998.0</c:v>
                </c:pt>
                <c:pt idx="18">
                  <c:v>2000.0</c:v>
                </c:pt>
                <c:pt idx="20">
                  <c:v>2002.0</c:v>
                </c:pt>
                <c:pt idx="22">
                  <c:v>2004.0</c:v>
                </c:pt>
                <c:pt idx="24">
                  <c:v>2006.0</c:v>
                </c:pt>
                <c:pt idx="26">
                  <c:v>2008.0</c:v>
                </c:pt>
                <c:pt idx="28">
                  <c:v>2010.0</c:v>
                </c:pt>
              </c:numCache>
            </c:numRef>
          </c:cat>
          <c:val>
            <c:numRef>
              <c:f>Sheet1!$D$2:$AF$2</c:f>
              <c:numCache>
                <c:formatCode>#,##0</c:formatCode>
                <c:ptCount val="29"/>
                <c:pt idx="0">
                  <c:v>180000.0</c:v>
                </c:pt>
                <c:pt idx="1">
                  <c:v>188000.0</c:v>
                </c:pt>
                <c:pt idx="2">
                  <c:v>219000.0</c:v>
                </c:pt>
                <c:pt idx="3">
                  <c:v>261000.0</c:v>
                </c:pt>
                <c:pt idx="4">
                  <c:v>262000.0</c:v>
                </c:pt>
                <c:pt idx="5">
                  <c:v>216000.0</c:v>
                </c:pt>
                <c:pt idx="6">
                  <c:v>240000.0</c:v>
                </c:pt>
                <c:pt idx="7">
                  <c:v>291000.0</c:v>
                </c:pt>
                <c:pt idx="8">
                  <c:v>179000.0</c:v>
                </c:pt>
                <c:pt idx="9">
                  <c:v>112000.0</c:v>
                </c:pt>
                <c:pt idx="10">
                  <c:v>73000.0</c:v>
                </c:pt>
                <c:pt idx="11">
                  <c:v>57000.0</c:v>
                </c:pt>
                <c:pt idx="12">
                  <c:v>54000.0</c:v>
                </c:pt>
                <c:pt idx="13">
                  <c:v>36000.0</c:v>
                </c:pt>
                <c:pt idx="14">
                  <c:v>36000.0</c:v>
                </c:pt>
                <c:pt idx="15">
                  <c:v>38000.0</c:v>
                </c:pt>
                <c:pt idx="16">
                  <c:v>41000.0</c:v>
                </c:pt>
                <c:pt idx="17">
                  <c:v>39000.0</c:v>
                </c:pt>
                <c:pt idx="18">
                  <c:v>38000.0</c:v>
                </c:pt>
                <c:pt idx="19">
                  <c:v>24000.0</c:v>
                </c:pt>
                <c:pt idx="20">
                  <c:v>29000.0</c:v>
                </c:pt>
                <c:pt idx="21">
                  <c:v>28000.0</c:v>
                </c:pt>
                <c:pt idx="22">
                  <c:v>26000.0</c:v>
                </c:pt>
                <c:pt idx="23">
                  <c:v>21000.0</c:v>
                </c:pt>
                <c:pt idx="24">
                  <c:v>19000.0</c:v>
                </c:pt>
                <c:pt idx="25">
                  <c:v>17000.0</c:v>
                </c:pt>
                <c:pt idx="26">
                  <c:v>18000.0</c:v>
                </c:pt>
                <c:pt idx="27">
                  <c:v>16000.0</c:v>
                </c:pt>
                <c:pt idx="28">
                  <c:v>17000.0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6971096"/>
        <c:axId val="-2047410456"/>
      </c:lineChart>
      <c:catAx>
        <c:axId val="-204697109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Year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504221594316965"/>
              <c:y val="0.9344917616443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47410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47410456"/>
        <c:scaling>
          <c:orientation val="minMax"/>
          <c:max val="350000.0"/>
        </c:scaling>
        <c:delete val="1"/>
        <c:axPos val="l"/>
        <c:title>
          <c:tx>
            <c:rich>
              <a:bodyPr anchor="b" anchorCtr="0"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Number of Cases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0771547540315133"/>
              <c:y val="0.255502788713911"/>
            </c:manualLayout>
          </c:layout>
          <c:overlay val="0"/>
          <c:spPr>
            <a:noFill/>
            <a:ln w="31601">
              <a:noFill/>
            </a:ln>
          </c:spPr>
        </c:title>
        <c:numFmt formatCode="#,##0" sourceLinked="1"/>
        <c:majorTickMark val="out"/>
        <c:minorTickMark val="none"/>
        <c:tickLblPos val="nextTo"/>
        <c:crossAx val="-2046971096"/>
        <c:crosses val="autoZero"/>
        <c:crossBetween val="between"/>
        <c:majorUnit val="50000.0"/>
        <c:minorUnit val="50000.0"/>
      </c:valAx>
      <c:spPr>
        <a:solidFill>
          <a:srgbClr val="E6EBF2"/>
        </a:solidFill>
        <a:ln w="19050" cap="flat" cmpd="sng" algn="ctr">
          <a:solidFill>
            <a:sysClr val="window" lastClr="FFFFFF">
              <a:lumMod val="75000"/>
            </a:sysClr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3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73294554397"/>
          <c:y val="0.03123795618071"/>
          <c:w val="0.87346220235984"/>
          <c:h val="0.835804234125634"/>
        </c:manualLayout>
      </c:layout>
      <c:barChart>
        <c:barDir val="col"/>
        <c:grouping val="clustered"/>
        <c:varyColors val="0"/>
        <c:ser>
          <c:idx val="0"/>
          <c:order val="0"/>
          <c:tx>
            <c:v>HIV Rate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8BA6A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9D946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American Indian/Alaska Native</c:v>
                </c:pt>
                <c:pt idx="4">
                  <c:v>Hispanic</c:v>
                </c:pt>
                <c:pt idx="5">
                  <c:v>Native Hawaiian/Pacific Islander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5.2</c:v>
                </c:pt>
                <c:pt idx="1">
                  <c:v>6.7</c:v>
                </c:pt>
                <c:pt idx="2">
                  <c:v>4.3</c:v>
                </c:pt>
                <c:pt idx="3">
                  <c:v>8.700000000000001</c:v>
                </c:pt>
                <c:pt idx="4">
                  <c:v>5.1</c:v>
                </c:pt>
                <c:pt idx="5">
                  <c:v>4.4</c:v>
                </c:pt>
                <c:pt idx="6">
                  <c:v>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29707592"/>
        <c:axId val="2072203480"/>
      </c:barChart>
      <c:catAx>
        <c:axId val="2129707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100" b="0">
                <a:latin typeface="Arial"/>
                <a:cs typeface="Arial"/>
              </a:defRPr>
            </a:pPr>
            <a:endParaRPr lang="en-US"/>
          </a:p>
        </c:txPr>
        <c:crossAx val="207220348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72203480"/>
        <c:scaling>
          <c:orientation val="minMax"/>
          <c:max val="14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HCV Infected 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0.00746754628644392"/>
              <c:y val="0.2191877021529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anchor="ctr" anchorCtr="1"/>
          <a:lstStyle/>
          <a:p>
            <a:pPr>
              <a:defRPr sz="1400"/>
            </a:pPr>
            <a:endParaRPr lang="en-US"/>
          </a:p>
        </c:txPr>
        <c:crossAx val="2129707592"/>
        <c:crosses val="autoZero"/>
        <c:crossBetween val="between"/>
        <c:majorUnit val="2.0"/>
        <c:minorUnit val="2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16">
          <a:noFill/>
        </a:ln>
      </c:spPr>
    </c:title>
    <c:autoTitleDeleted val="0"/>
    <c:view3D>
      <c:rotX val="45"/>
      <c:hPercent val="10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45921530908"/>
          <c:y val="0.073275914584751"/>
          <c:w val="0.726725061734147"/>
          <c:h val="0.9267241275569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6E4B7D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718E2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Aware</c:v>
                </c:pt>
                <c:pt idx="1">
                  <c:v>Unaware 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spPr>
    <a:noFill/>
    <a:ln w="38136" cap="flat" cmpd="sng" algn="ctr">
      <a:noFill/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36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83785360163"/>
          <c:y val="0.03123795618071"/>
          <c:w val="0.862951662292213"/>
          <c:h val="0.819525497347429"/>
        </c:manualLayout>
      </c:layout>
      <c:barChart>
        <c:barDir val="col"/>
        <c:grouping val="clustered"/>
        <c:varyColors val="0"/>
        <c:ser>
          <c:idx val="0"/>
          <c:order val="0"/>
          <c:tx>
            <c:v>HIV Rate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&lt;40</c:v>
                </c:pt>
                <c:pt idx="1">
                  <c:v>40-49</c:v>
                </c:pt>
                <c:pt idx="2">
                  <c:v>50-59</c:v>
                </c:pt>
                <c:pt idx="3">
                  <c:v>60+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71.0</c:v>
                </c:pt>
                <c:pt idx="1">
                  <c:v>42.4</c:v>
                </c:pt>
                <c:pt idx="2">
                  <c:v>44.0</c:v>
                </c:pt>
                <c:pt idx="3">
                  <c:v>55.2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81193288"/>
        <c:axId val="2075075672"/>
      </c:barChart>
      <c:catAx>
        <c:axId val="-2081193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Age</a:t>
                </a:r>
              </a:p>
            </c:rich>
          </c:tx>
          <c:layout>
            <c:manualLayout>
              <c:xMode val="edge"/>
              <c:yMode val="edge"/>
              <c:x val="0.526108802371926"/>
              <c:y val="0.9256035685747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>
                <a:latin typeface="Arial"/>
                <a:cs typeface="Arial"/>
              </a:defRPr>
            </a:pPr>
            <a:endParaRPr lang="en-US"/>
          </a:p>
        </c:txPr>
        <c:crossAx val="207507567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7507567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Undiagnosed </a:t>
                </a:r>
                <a:r>
                  <a:rPr lang="en-US" sz="1600" dirty="0" smtClean="0"/>
                  <a:t>HCV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0.0118874550403422"/>
              <c:y val="0.19310075255315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anchor="ctr" anchorCtr="1"/>
          <a:lstStyle/>
          <a:p>
            <a:pPr>
              <a:defRPr sz="1600"/>
            </a:pPr>
            <a:endParaRPr lang="en-US"/>
          </a:p>
        </c:txPr>
        <c:crossAx val="-2081193288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83785360163"/>
          <c:y val="0.03123795618071"/>
          <c:w val="0.862951662292213"/>
          <c:h val="0.819525497347429"/>
        </c:manualLayout>
      </c:layout>
      <c:barChart>
        <c:barDir val="col"/>
        <c:grouping val="clustered"/>
        <c:varyColors val="0"/>
        <c:ser>
          <c:idx val="0"/>
          <c:order val="0"/>
          <c:tx>
            <c:v>HIV Rate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 non-Hispanic</c:v>
                </c:pt>
                <c:pt idx="1">
                  <c:v>Black non-Hispanic</c:v>
                </c:pt>
                <c:pt idx="2">
                  <c:v>Hispanic/other/multiple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48.8</c:v>
                </c:pt>
                <c:pt idx="1">
                  <c:v>57.4</c:v>
                </c:pt>
                <c:pt idx="2">
                  <c:v>44.4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45532536"/>
        <c:axId val="-2145497000"/>
      </c:barChart>
      <c:catAx>
        <c:axId val="-214553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>
                <a:latin typeface="Arial"/>
                <a:cs typeface="Arial"/>
              </a:defRPr>
            </a:pPr>
            <a:endParaRPr lang="en-US"/>
          </a:p>
        </c:txPr>
        <c:crossAx val="-214549700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214549700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Undiagnosed </a:t>
                </a:r>
                <a:r>
                  <a:rPr lang="en-US" sz="1600" dirty="0" smtClean="0"/>
                  <a:t>HCV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0.0118874550403422"/>
              <c:y val="0.19310075255315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anchor="ctr" anchorCtr="1"/>
          <a:lstStyle/>
          <a:p>
            <a:pPr>
              <a:defRPr sz="1600"/>
            </a:pPr>
            <a:endParaRPr lang="en-US"/>
          </a:p>
        </c:txPr>
        <c:crossAx val="-214553253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16">
          <a:noFill/>
        </a:ln>
      </c:spPr>
    </c:title>
    <c:autoTitleDeleted val="0"/>
    <c:view3D>
      <c:rotX val="45"/>
      <c:hPercent val="10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45921530908"/>
          <c:y val="0.073275914584751"/>
          <c:w val="0.726725061734147"/>
          <c:h val="0.9267241275569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B59452">
                  <a:lumMod val="75000"/>
                </a:srgbClr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26496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Aware</c:v>
                </c:pt>
                <c:pt idx="1">
                  <c:v>Unaware 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0.57</c:v>
                </c:pt>
                <c:pt idx="1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spPr>
    <a:noFill/>
    <a:ln w="38136" cap="flat" cmpd="sng" algn="ctr">
      <a:noFill/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36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14005467839"/>
          <c:y val="0.0316536542120427"/>
          <c:w val="0.827761926206627"/>
          <c:h val="0.8499899644897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Estimated New Infections </c:v>
                </c:pt>
              </c:strCache>
            </c:strRef>
          </c:tx>
          <c:spPr>
            <a:ln w="38100" cap="rnd" cmpd="sng" algn="ctr">
              <a:solidFill>
                <a:srgbClr val="A345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Sheet1!$D$1:$AF$1</c:f>
              <c:numCache>
                <c:formatCode>General</c:formatCode>
                <c:ptCount val="29"/>
                <c:pt idx="0">
                  <c:v>1982.0</c:v>
                </c:pt>
                <c:pt idx="2">
                  <c:v>1984.0</c:v>
                </c:pt>
                <c:pt idx="4">
                  <c:v>1986.0</c:v>
                </c:pt>
                <c:pt idx="6">
                  <c:v>1988.0</c:v>
                </c:pt>
                <c:pt idx="8">
                  <c:v>1990.0</c:v>
                </c:pt>
                <c:pt idx="10">
                  <c:v>1992.0</c:v>
                </c:pt>
                <c:pt idx="12">
                  <c:v>1994.0</c:v>
                </c:pt>
                <c:pt idx="14">
                  <c:v>1996.0</c:v>
                </c:pt>
                <c:pt idx="16">
                  <c:v>1998.0</c:v>
                </c:pt>
                <c:pt idx="18">
                  <c:v>2000.0</c:v>
                </c:pt>
                <c:pt idx="20">
                  <c:v>2002.0</c:v>
                </c:pt>
                <c:pt idx="22">
                  <c:v>2004.0</c:v>
                </c:pt>
                <c:pt idx="24">
                  <c:v>2006.0</c:v>
                </c:pt>
                <c:pt idx="26">
                  <c:v>2008.0</c:v>
                </c:pt>
                <c:pt idx="28">
                  <c:v>2010.0</c:v>
                </c:pt>
              </c:numCache>
            </c:numRef>
          </c:cat>
          <c:val>
            <c:numRef>
              <c:f>Sheet1!$D$2:$AF$2</c:f>
              <c:numCache>
                <c:formatCode>#,##0</c:formatCode>
                <c:ptCount val="29"/>
                <c:pt idx="0">
                  <c:v>180000.0</c:v>
                </c:pt>
                <c:pt idx="1">
                  <c:v>188000.0</c:v>
                </c:pt>
                <c:pt idx="2">
                  <c:v>219000.0</c:v>
                </c:pt>
                <c:pt idx="3">
                  <c:v>261000.0</c:v>
                </c:pt>
                <c:pt idx="4">
                  <c:v>262000.0</c:v>
                </c:pt>
                <c:pt idx="5">
                  <c:v>216000.0</c:v>
                </c:pt>
                <c:pt idx="6">
                  <c:v>240000.0</c:v>
                </c:pt>
                <c:pt idx="7">
                  <c:v>291000.0</c:v>
                </c:pt>
                <c:pt idx="8">
                  <c:v>179000.0</c:v>
                </c:pt>
                <c:pt idx="9">
                  <c:v>112000.0</c:v>
                </c:pt>
                <c:pt idx="10">
                  <c:v>73000.0</c:v>
                </c:pt>
                <c:pt idx="11">
                  <c:v>57000.0</c:v>
                </c:pt>
                <c:pt idx="12">
                  <c:v>54000.0</c:v>
                </c:pt>
                <c:pt idx="13">
                  <c:v>36000.0</c:v>
                </c:pt>
                <c:pt idx="14">
                  <c:v>36000.0</c:v>
                </c:pt>
                <c:pt idx="15">
                  <c:v>38000.0</c:v>
                </c:pt>
                <c:pt idx="16">
                  <c:v>41000.0</c:v>
                </c:pt>
                <c:pt idx="17">
                  <c:v>39000.0</c:v>
                </c:pt>
                <c:pt idx="18">
                  <c:v>38000.0</c:v>
                </c:pt>
                <c:pt idx="19">
                  <c:v>24000.0</c:v>
                </c:pt>
                <c:pt idx="20">
                  <c:v>29000.0</c:v>
                </c:pt>
                <c:pt idx="21">
                  <c:v>28000.0</c:v>
                </c:pt>
                <c:pt idx="22">
                  <c:v>26000.0</c:v>
                </c:pt>
                <c:pt idx="23">
                  <c:v>21000.0</c:v>
                </c:pt>
                <c:pt idx="24">
                  <c:v>19000.0</c:v>
                </c:pt>
                <c:pt idx="25">
                  <c:v>17000.0</c:v>
                </c:pt>
                <c:pt idx="26">
                  <c:v>18000.0</c:v>
                </c:pt>
                <c:pt idx="27">
                  <c:v>16000.0</c:v>
                </c:pt>
                <c:pt idx="28">
                  <c:v>17000.0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467016"/>
        <c:axId val="-2047425496"/>
      </c:lineChart>
      <c:catAx>
        <c:axId val="-2047467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 vert="horz" anchor="t" anchorCtr="0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47425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47425496"/>
        <c:scaling>
          <c:orientation val="minMax"/>
          <c:max val="350000.0"/>
        </c:scaling>
        <c:delete val="0"/>
        <c:axPos val="l"/>
        <c:title>
          <c:tx>
            <c:rich>
              <a:bodyPr anchor="b" anchorCtr="0"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Number of Cases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0617635787471039"/>
              <c:y val="0.238813867761858"/>
            </c:manualLayout>
          </c:layout>
          <c:overlay val="0"/>
          <c:spPr>
            <a:noFill/>
            <a:ln w="31601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47467016"/>
        <c:crosses val="autoZero"/>
        <c:crossBetween val="between"/>
        <c:majorUnit val="50000.0"/>
        <c:minorUnit val="5000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37998436943763"/>
          <c:y val="0.052151394500842"/>
          <c:w val="0.327906851769356"/>
          <c:h val="0.0611045053778018"/>
        </c:manualLayout>
      </c:layout>
      <c:overlay val="0"/>
      <c:spPr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3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14005467839"/>
          <c:y val="0.0316536542120427"/>
          <c:w val="0.827761926206627"/>
          <c:h val="0.8499899644897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Estimated New Infections </c:v>
                </c:pt>
              </c:strCache>
            </c:strRef>
          </c:tx>
          <c:spPr>
            <a:ln w="38100" cap="rnd" cmpd="sng" algn="ctr">
              <a:solidFill>
                <a:srgbClr val="A345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numRef>
              <c:f>Sheet1!$D$1:$AF$1</c:f>
              <c:numCache>
                <c:formatCode>General</c:formatCode>
                <c:ptCount val="29"/>
                <c:pt idx="0">
                  <c:v>1982.0</c:v>
                </c:pt>
                <c:pt idx="2">
                  <c:v>1984.0</c:v>
                </c:pt>
                <c:pt idx="4">
                  <c:v>1986.0</c:v>
                </c:pt>
                <c:pt idx="6">
                  <c:v>1988.0</c:v>
                </c:pt>
                <c:pt idx="8">
                  <c:v>1990.0</c:v>
                </c:pt>
                <c:pt idx="10">
                  <c:v>1992.0</c:v>
                </c:pt>
                <c:pt idx="12">
                  <c:v>1994.0</c:v>
                </c:pt>
                <c:pt idx="14">
                  <c:v>1996.0</c:v>
                </c:pt>
                <c:pt idx="16">
                  <c:v>1998.0</c:v>
                </c:pt>
                <c:pt idx="18">
                  <c:v>2000.0</c:v>
                </c:pt>
                <c:pt idx="20">
                  <c:v>2002.0</c:v>
                </c:pt>
                <c:pt idx="22">
                  <c:v>2004.0</c:v>
                </c:pt>
                <c:pt idx="24">
                  <c:v>2006.0</c:v>
                </c:pt>
                <c:pt idx="26">
                  <c:v>2008.0</c:v>
                </c:pt>
                <c:pt idx="28">
                  <c:v>2010.0</c:v>
                </c:pt>
              </c:numCache>
            </c:numRef>
          </c:cat>
          <c:val>
            <c:numRef>
              <c:f>Sheet1!$D$2:$AF$2</c:f>
              <c:numCache>
                <c:formatCode>#,##0</c:formatCode>
                <c:ptCount val="29"/>
                <c:pt idx="0">
                  <c:v>180000.0</c:v>
                </c:pt>
                <c:pt idx="1">
                  <c:v>188000.0</c:v>
                </c:pt>
                <c:pt idx="2">
                  <c:v>219000.0</c:v>
                </c:pt>
                <c:pt idx="3">
                  <c:v>261000.0</c:v>
                </c:pt>
                <c:pt idx="4">
                  <c:v>262000.0</c:v>
                </c:pt>
                <c:pt idx="5">
                  <c:v>216000.0</c:v>
                </c:pt>
                <c:pt idx="6">
                  <c:v>240000.0</c:v>
                </c:pt>
                <c:pt idx="7">
                  <c:v>291000.0</c:v>
                </c:pt>
                <c:pt idx="8">
                  <c:v>179000.0</c:v>
                </c:pt>
                <c:pt idx="9">
                  <c:v>112000.0</c:v>
                </c:pt>
                <c:pt idx="10">
                  <c:v>73000.0</c:v>
                </c:pt>
                <c:pt idx="11">
                  <c:v>57000.0</c:v>
                </c:pt>
                <c:pt idx="12">
                  <c:v>54000.0</c:v>
                </c:pt>
                <c:pt idx="13">
                  <c:v>36000.0</c:v>
                </c:pt>
                <c:pt idx="14">
                  <c:v>36000.0</c:v>
                </c:pt>
                <c:pt idx="15">
                  <c:v>38000.0</c:v>
                </c:pt>
                <c:pt idx="16">
                  <c:v>41000.0</c:v>
                </c:pt>
                <c:pt idx="17">
                  <c:v>39000.0</c:v>
                </c:pt>
                <c:pt idx="18">
                  <c:v>38000.0</c:v>
                </c:pt>
                <c:pt idx="19">
                  <c:v>24000.0</c:v>
                </c:pt>
                <c:pt idx="20">
                  <c:v>29000.0</c:v>
                </c:pt>
                <c:pt idx="21">
                  <c:v>28000.0</c:v>
                </c:pt>
                <c:pt idx="22">
                  <c:v>26000.0</c:v>
                </c:pt>
                <c:pt idx="23">
                  <c:v>21000.0</c:v>
                </c:pt>
                <c:pt idx="24">
                  <c:v>19000.0</c:v>
                </c:pt>
                <c:pt idx="25">
                  <c:v>17000.0</c:v>
                </c:pt>
                <c:pt idx="26">
                  <c:v>18000.0</c:v>
                </c:pt>
                <c:pt idx="27">
                  <c:v>16000.0</c:v>
                </c:pt>
                <c:pt idx="28">
                  <c:v>17000.0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026616"/>
        <c:axId val="2078456504"/>
      </c:lineChart>
      <c:catAx>
        <c:axId val="2079026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 vert="horz" anchor="t" anchorCtr="0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8456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8456504"/>
        <c:scaling>
          <c:orientation val="minMax"/>
          <c:max val="350000.0"/>
        </c:scaling>
        <c:delete val="0"/>
        <c:axPos val="l"/>
        <c:title>
          <c:tx>
            <c:rich>
              <a:bodyPr anchor="b" anchorCtr="0"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Number of Cases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0617635787471039"/>
              <c:y val="0.238813867761858"/>
            </c:manualLayout>
          </c:layout>
          <c:overlay val="0"/>
          <c:spPr>
            <a:noFill/>
            <a:ln w="31601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9026616"/>
        <c:crosses val="autoZero"/>
        <c:crossBetween val="between"/>
        <c:majorUnit val="50000.0"/>
        <c:minorUnit val="5000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37998436943763"/>
          <c:y val="0.052151394500842"/>
          <c:w val="0.327906851769356"/>
          <c:h val="0.0611045053778018"/>
        </c:manualLayout>
      </c:layout>
      <c:overlay val="0"/>
      <c:spPr>
        <a:solidFill>
          <a:srgbClr val="FFFFFF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3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563760459646"/>
          <c:y val="0.0316536542120427"/>
          <c:w val="0.866753518194646"/>
          <c:h val="0.7970501381357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White, non-Hispanic</c:v>
                </c:pt>
              </c:strCache>
            </c:strRef>
          </c:tx>
          <c:spPr>
            <a:ln w="38100" cap="rnd" cmpd="sng" algn="ctr">
              <a:solidFill>
                <a:srgbClr val="6E4B7D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square"/>
            <c:size val="7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Sheet1!$B$1:$D$1</c:f>
              <c:strCache>
                <c:ptCount val="3"/>
                <c:pt idx="0">
                  <c:v>1982-1989</c:v>
                </c:pt>
                <c:pt idx="1">
                  <c:v>1990-1993</c:v>
                </c:pt>
                <c:pt idx="2">
                  <c:v>1994-2006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6.2</c:v>
                </c:pt>
                <c:pt idx="1">
                  <c:v>2.1</c:v>
                </c:pt>
                <c:pt idx="2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Black, non-Hispanic </c:v>
                </c:pt>
              </c:strCache>
            </c:strRef>
          </c:tx>
          <c:spPr>
            <a:ln w="38100" cap="rnd" cmpd="sng" algn="ctr">
              <a:solidFill>
                <a:srgbClr val="718E25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square"/>
            <c:size val="7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Sheet1!$B$1:$D$1</c:f>
              <c:strCache>
                <c:ptCount val="3"/>
                <c:pt idx="0">
                  <c:v>1982-1989</c:v>
                </c:pt>
                <c:pt idx="1">
                  <c:v>1990-1993</c:v>
                </c:pt>
                <c:pt idx="2">
                  <c:v>1994-2006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6.6</c:v>
                </c:pt>
                <c:pt idx="1">
                  <c:v>1.4</c:v>
                </c:pt>
                <c:pt idx="2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Hispanic</c:v>
                </c:pt>
              </c:strCache>
            </c:strRef>
          </c:tx>
          <c:spPr>
            <a:ln w="38100" cap="rnd" cmpd="sng" algn="ctr">
              <a:solidFill>
                <a:srgbClr val="225694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square"/>
            <c:size val="7"/>
            <c:spPr>
              <a:solidFill>
                <a:schemeClr val="bg2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Sheet1!$B$1:$D$1</c:f>
              <c:strCache>
                <c:ptCount val="3"/>
                <c:pt idx="0">
                  <c:v>1982-1989</c:v>
                </c:pt>
                <c:pt idx="1">
                  <c:v>1990-1993</c:v>
                </c:pt>
                <c:pt idx="2">
                  <c:v>1994-2006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20.5</c:v>
                </c:pt>
                <c:pt idx="1">
                  <c:v>7.5</c:v>
                </c:pt>
                <c:pt idx="2">
                  <c:v>1.2</c:v>
                </c:pt>
              </c:numCache>
            </c:numRef>
          </c:val>
          <c:smooth val="0"/>
        </c:ser>
        <c:ser>
          <c:idx val="3"/>
          <c:order val="3"/>
          <c:tx>
            <c:v> Other</c:v>
          </c:tx>
          <c:spPr>
            <a:ln w="38100">
              <a:solidFill>
                <a:srgbClr val="963232"/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Sheet1!$B$1:$D$1</c:f>
              <c:strCache>
                <c:ptCount val="3"/>
                <c:pt idx="0">
                  <c:v>1982-1989</c:v>
                </c:pt>
                <c:pt idx="1">
                  <c:v>1990-1993</c:v>
                </c:pt>
                <c:pt idx="2">
                  <c:v>1994-2006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7.5</c:v>
                </c:pt>
                <c:pt idx="1">
                  <c:v>2.7</c:v>
                </c:pt>
                <c:pt idx="2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917480"/>
        <c:axId val="2073925000"/>
      </c:lineChart>
      <c:catAx>
        <c:axId val="2073917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Period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528031460818946"/>
              <c:y val="0.919355832030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 vert="horz" anchor="t" anchorCtr="0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3925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73925000"/>
        <c:scaling>
          <c:orientation val="minMax"/>
          <c:max val="25.0"/>
          <c:min val="0.0"/>
        </c:scaling>
        <c:delete val="0"/>
        <c:axPos val="l"/>
        <c:title>
          <c:tx>
            <c:rich>
              <a:bodyPr anchor="b" anchorCtr="0"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Incidence (per 100,000 population)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0077487898464739"/>
              <c:y val="0.0444524590798736"/>
            </c:manualLayout>
          </c:layout>
          <c:overlay val="0"/>
          <c:spPr>
            <a:noFill/>
            <a:ln w="3160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0" vert="horz" anchor="ctr" anchorCtr="1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3917480"/>
        <c:crosses val="autoZero"/>
        <c:crossBetween val="between"/>
        <c:majorUnit val="5.0"/>
        <c:minorUnit val="5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76100584417391"/>
          <c:y val="0.0444695548327737"/>
          <c:w val="0.291354498227419"/>
          <c:h val="0.351555002907308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223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83785360163"/>
          <c:y val="0.03123795618071"/>
          <c:w val="0.862951662292213"/>
          <c:h val="0.819525497347429"/>
        </c:manualLayout>
      </c:layout>
      <c:barChart>
        <c:barDir val="col"/>
        <c:grouping val="clustered"/>
        <c:varyColors val="0"/>
        <c:ser>
          <c:idx val="0"/>
          <c:order val="0"/>
          <c:tx>
            <c:v>HIV Rate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NHANES</c:v>
                </c:pt>
                <c:pt idx="1">
                  <c:v>Expanded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4.1</c:v>
                </c:pt>
                <c:pt idx="1">
                  <c:v>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54636776"/>
        <c:axId val="-2054655912"/>
      </c:barChart>
      <c:catAx>
        <c:axId val="-2054636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>
                <a:latin typeface="Arial"/>
                <a:cs typeface="Arial"/>
              </a:defRPr>
            </a:pPr>
            <a:endParaRPr lang="en-US"/>
          </a:p>
        </c:txPr>
        <c:crossAx val="-205465591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2054655912"/>
        <c:scaling>
          <c:orientation val="minMax"/>
          <c:max val="1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Anti-HCV Positive</a:t>
                </a:r>
                <a:r>
                  <a:rPr lang="en-US" sz="1600" baseline="0" dirty="0" smtClean="0"/>
                  <a:t> (million)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226899241761446"/>
              <c:y val="0.15136162669095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anchor="ctr" anchorCtr="1"/>
          <a:lstStyle/>
          <a:p>
            <a:pPr>
              <a:defRPr sz="1600"/>
            </a:pPr>
            <a:endParaRPr lang="en-US"/>
          </a:p>
        </c:txPr>
        <c:crossAx val="-2054636776"/>
        <c:crosses val="autoZero"/>
        <c:crossBetween val="between"/>
        <c:majorUnit val="2.0"/>
        <c:minorUnit val="2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16">
          <a:noFill/>
        </a:ln>
      </c:spPr>
    </c:title>
    <c:autoTitleDeleted val="0"/>
    <c:view3D>
      <c:rotX val="65"/>
      <c:hPercent val="80"/>
      <c:rotY val="34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3217410323709"/>
          <c:y val="0.0705947466440147"/>
          <c:w val="0.84894728783902"/>
          <c:h val="0.926405252411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10"/>
          <c:dPt>
            <c:idx val="0"/>
            <c:bubble3D val="0"/>
            <c:spPr>
              <a:solidFill>
                <a:srgbClr val="963232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spPr>
              <a:solidFill>
                <a:srgbClr val="6778B7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elete val="1"/>
          </c:dLbls>
          <c:cat>
            <c:strRef>
              <c:f>Sheet1!$B$1:$C$1</c:f>
              <c:strCache>
                <c:ptCount val="1"/>
                <c:pt idx="0">
                  <c:v>IDU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0.055</c:v>
                </c:pt>
                <c:pt idx="1">
                  <c:v>0.945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spPr>
    <a:noFill/>
    <a:ln w="38136" cap="flat" cmpd="sng" algn="ctr">
      <a:noFill/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16">
          <a:noFill/>
        </a:ln>
      </c:spPr>
    </c:title>
    <c:autoTitleDeleted val="0"/>
    <c:view3D>
      <c:rotX val="65"/>
      <c:hPercent val="80"/>
      <c:rotY val="3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3217410323709"/>
          <c:y val="0.0705947466440147"/>
          <c:w val="0.84894728783902"/>
          <c:h val="0.926405252411103"/>
        </c:manualLayout>
      </c:layout>
      <c:pie3DChart>
        <c:varyColors val="1"/>
        <c:ser>
          <c:idx val="0"/>
          <c:order val="0"/>
          <c:tx>
            <c:strRef>
              <c:f>Sheet1!$A$1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7"/>
          <c:dPt>
            <c:idx val="0"/>
            <c:bubble3D val="0"/>
            <c:spPr>
              <a:solidFill>
                <a:srgbClr val="AD8C49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explosion val="0"/>
            <c:spPr>
              <a:noFill/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elete val="1"/>
          </c:dLbls>
          <c:cat>
            <c:strRef>
              <c:f>Sheet1!$B$1:$C$1</c:f>
              <c:strCache>
                <c:ptCount val="1"/>
                <c:pt idx="0">
                  <c:v>Population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spPr>
    <a:noFill/>
    <a:ln w="38136" cap="flat" cmpd="sng" algn="ctr">
      <a:noFill/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5"/>
      <c:hPercent val="80"/>
      <c:rotY val="33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3217410323709"/>
          <c:y val="0.0705947466440147"/>
          <c:w val="0.84894728783902"/>
          <c:h val="0.926405252411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explosion val="7"/>
          <c:dPt>
            <c:idx val="0"/>
            <c:bubble3D val="0"/>
            <c:spPr>
              <a:solidFill>
                <a:srgbClr val="485480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bubble3D val="0"/>
            <c:spPr>
              <a:solidFill>
                <a:srgbClr val="B59452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delete val="1"/>
          </c:dLbls>
          <c:cat>
            <c:strRef>
              <c:f>Sheet1!$B$1:$C$1</c:f>
              <c:strCache>
                <c:ptCount val="1"/>
                <c:pt idx="0">
                  <c:v>IDU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0.127</c:v>
                </c:pt>
                <c:pt idx="1">
                  <c:v>0.873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spPr>
    <a:noFill/>
    <a:ln w="38136" cap="flat" cmpd="sng" algn="ctr">
      <a:noFill/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00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83785360163"/>
          <c:y val="0.03123795618071"/>
          <c:w val="0.862951662292213"/>
          <c:h val="0.810829809615385"/>
        </c:manualLayout>
      </c:layout>
      <c:barChart>
        <c:barDir val="col"/>
        <c:grouping val="clustered"/>
        <c:varyColors val="0"/>
        <c:ser>
          <c:idx val="0"/>
          <c:order val="0"/>
          <c:tx>
            <c:v>HIV Rate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&lt;30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70-79</c:v>
                </c:pt>
                <c:pt idx="6">
                  <c:v>&gt;80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2.1</c:v>
                </c:pt>
                <c:pt idx="1">
                  <c:v>2.2</c:v>
                </c:pt>
                <c:pt idx="2">
                  <c:v>5.9</c:v>
                </c:pt>
                <c:pt idx="3">
                  <c:v>11.0</c:v>
                </c:pt>
                <c:pt idx="4">
                  <c:v>5.3</c:v>
                </c:pt>
                <c:pt idx="5">
                  <c:v>3.5</c:v>
                </c:pt>
                <c:pt idx="6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74831880"/>
        <c:axId val="2075052664"/>
      </c:barChart>
      <c:catAx>
        <c:axId val="2074831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Age Group (years)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44287159975323"/>
              <c:y val="0.9285020948310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>
                <a:latin typeface="Arial"/>
                <a:cs typeface="Arial"/>
              </a:defRPr>
            </a:pPr>
            <a:endParaRPr lang="en-US"/>
          </a:p>
        </c:txPr>
        <c:crossAx val="207505266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75052664"/>
        <c:scaling>
          <c:orientation val="minMax"/>
          <c:max val="14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HCV Infected 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0.0149750347204284"/>
              <c:y val="0.21918777112581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anchor="ctr" anchorCtr="1"/>
          <a:lstStyle/>
          <a:p>
            <a:pPr>
              <a:defRPr sz="1600"/>
            </a:pPr>
            <a:endParaRPr lang="en-US"/>
          </a:p>
        </c:txPr>
        <c:crossAx val="2074831880"/>
        <c:crosses val="autoZero"/>
        <c:crossBetween val="between"/>
        <c:majorUnit val="2.0"/>
        <c:minorUnit val="2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>
              <a:latin typeface="Times New Roman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34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>
              <a:latin typeface="Times New Roman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56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>
              <a:latin typeface="Times New Roman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81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>
              <a:latin typeface="Times New Roman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55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 dirty="0">
              <a:latin typeface="Times New Roman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17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209802"/>
            <a:ext cx="8311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2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Curriculum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76251" y="3695700"/>
            <a:ext cx="8314943" cy="133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Add subtitle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77012" y="2686050"/>
            <a:ext cx="8314182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5071535"/>
            <a:ext cx="8314944" cy="609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4478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4478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54" name="Rectangle 153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57" name="Dodecagon 15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Dodecagon 15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Dodecagon 15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Dodecagon 15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Dodecagon 16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Dodecagon 16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Dodecagon 16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Dodecagon 16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Dodecagon 16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Dodecagon 16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Dodecagon 16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Dodecagon 16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Dodecagon 16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Dodecagon 16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Dodecagon 17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Dodecagon 17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Dodecagon 17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Dodecagon 17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6" name="Rectangle 6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58" name="Rectangle 57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1" name="Dodecagon 60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Dodecagon 61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Dodecagon 62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Dodecagon 63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B59452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chemeClr val="accent5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7594600" y="6359197"/>
            <a:ext cx="1535565" cy="507294"/>
            <a:chOff x="7594600" y="6359197"/>
            <a:chExt cx="1535565" cy="507294"/>
          </a:xfrm>
        </p:grpSpPr>
        <p:sp>
          <p:nvSpPr>
            <p:cNvPr id="61" name="Rectangle 60"/>
            <p:cNvSpPr/>
            <p:nvPr userDrawn="1"/>
          </p:nvSpPr>
          <p:spPr>
            <a:xfrm>
              <a:off x="7810381" y="6359197"/>
              <a:ext cx="131978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spc="-50" dirty="0" smtClean="0">
                  <a:solidFill>
                    <a:schemeClr val="bg1"/>
                  </a:solidFill>
                  <a:latin typeface="Myriad Pro"/>
                  <a:cs typeface="Myriad Pro"/>
                </a:rPr>
                <a:t>Hepatitis C</a:t>
              </a:r>
              <a:endParaRPr lang="en-US" sz="1800" b="0" spc="-50" dirty="0">
                <a:solidFill>
                  <a:schemeClr val="bg1"/>
                </a:solidFill>
                <a:latin typeface="Myriad Pro"/>
                <a:cs typeface="Myriad Pro"/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7944276" y="6561691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Curriculum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3" name="Group 62"/>
            <p:cNvGrpSpPr/>
            <p:nvPr userDrawn="1"/>
          </p:nvGrpSpPr>
          <p:grpSpPr>
            <a:xfrm>
              <a:off x="7594600" y="6445296"/>
              <a:ext cx="354457" cy="350649"/>
              <a:chOff x="7752933" y="6426246"/>
              <a:chExt cx="354457" cy="350649"/>
            </a:xfrm>
          </p:grpSpPr>
          <p:sp>
            <p:nvSpPr>
              <p:cNvPr id="64" name="Dodecagon 63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Dodecagon 117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Dodecagon 118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decagon 119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decagon 120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2" name="Rectangle 61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2" name="Rectangle 61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4" name="Rectangle 53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57" name="Dodecagon 5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Dodecagon 5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Dodecagon 5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Dodecagon 5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Dodecagon 6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Dodecagon 6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Dodecagon 6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Dodecagon 6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86" r:id="rId4"/>
    <p:sldLayoutId id="2147483691" r:id="rId5"/>
    <p:sldLayoutId id="2147483665" r:id="rId6"/>
    <p:sldLayoutId id="2147483689" r:id="rId7"/>
    <p:sldLayoutId id="2147483666" r:id="rId8"/>
    <p:sldLayoutId id="2147483688" r:id="rId9"/>
    <p:sldLayoutId id="2147483668" r:id="rId10"/>
    <p:sldLayoutId id="2147483687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1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51" y="3848100"/>
            <a:ext cx="8314943" cy="13335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David Spach, MD</a:t>
            </a:r>
            <a:br>
              <a:rPr lang="en-US" sz="1800" dirty="0" smtClean="0"/>
            </a:br>
            <a:r>
              <a:rPr lang="en-US" sz="1800" dirty="0" smtClean="0"/>
              <a:t>Professor of Medicine</a:t>
            </a:r>
            <a:br>
              <a:rPr lang="en-US" sz="1800" dirty="0" smtClean="0"/>
            </a:br>
            <a:r>
              <a:rPr lang="en-US" sz="1800" dirty="0" smtClean="0"/>
              <a:t>Division of Infectious Diseases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University of Washington School of Medicine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Hepatitis </a:t>
            </a:r>
            <a:r>
              <a:rPr lang="en-US" sz="2800" dirty="0" smtClean="0"/>
              <a:t>C Incidence </a:t>
            </a:r>
            <a:r>
              <a:rPr lang="en-US" sz="2800" dirty="0"/>
              <a:t>and Prevalence </a:t>
            </a:r>
            <a:r>
              <a:rPr lang="en-US" sz="2800" dirty="0" smtClean="0"/>
              <a:t>in the U.S.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6250" y="5071534"/>
            <a:ext cx="8314944" cy="728470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Last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Updated: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November 5, 2012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32"/>
    </mc:Choice>
    <mc:Fallback xmlns="">
      <p:transition advTm="10532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Williams IT, et al.  Arch Intern Med.  2011;171:242-8.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Sentinel Counties Surveillance Project, 1982-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2006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200" dirty="0" smtClean="0"/>
              <a:t>Acute </a:t>
            </a:r>
            <a:r>
              <a:rPr lang="en-US" sz="2200" dirty="0"/>
              <a:t>Hepatitis C </a:t>
            </a:r>
            <a:r>
              <a:rPr lang="en-US" sz="2200" dirty="0" smtClean="0"/>
              <a:t>Incidence (per 100,000 Population) by Race</a:t>
            </a:r>
            <a:endParaRPr lang="en-US" sz="22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342106"/>
              </p:ext>
            </p:extLst>
          </p:nvPr>
        </p:nvGraphicFramePr>
        <p:xfrm>
          <a:off x="461886" y="1466604"/>
          <a:ext cx="8194828" cy="485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069"/>
    </mc:Choice>
    <mc:Fallback xmlns="">
      <p:transition advTm="230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Prevalence in the United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90"/>
    </mc:Choice>
    <mc:Fallback xmlns="">
      <p:transition advTm="3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Source: Armstrong </a:t>
            </a:r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GL, et al. Ann Intern Med. 2006;144:705-14</a:t>
            </a:r>
            <a:r>
              <a:rPr lang="en-US" dirty="0" smtClean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.</a:t>
            </a:r>
            <a:endParaRPr lang="en-US" dirty="0">
              <a:solidFill>
                <a:srgbClr val="1F497D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Survey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Estimated Prevalence of Hepatitis C in U.S.</a:t>
            </a:r>
            <a:endParaRPr lang="en-US" dirty="0"/>
          </a:p>
        </p:txBody>
      </p:sp>
      <p:pic>
        <p:nvPicPr>
          <p:cNvPr id="6" name="Picture 6" descr="HV_Prevalence_USMap_blank"/>
          <p:cNvPicPr>
            <a:picLocks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46465" y="1507326"/>
            <a:ext cx="8225363" cy="45703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46465" y="3276600"/>
            <a:ext cx="8223475" cy="502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rgbClr val="FFFFFF">
                  <a:alpha val="70000"/>
                </a:srgbClr>
              </a:gs>
              <a:gs pos="50000">
                <a:schemeClr val="tx1">
                  <a:alpha val="70000"/>
                </a:schemeClr>
              </a:gs>
              <a:gs pos="20000">
                <a:srgbClr val="10253F">
                  <a:alpha val="70000"/>
                </a:srgbClr>
              </a:gs>
              <a:gs pos="80000">
                <a:schemeClr val="tx2">
                  <a:lumMod val="50000"/>
                  <a:alpha val="70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4.1 million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Persons Antibody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Positive for HCV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6465" y="3764280"/>
            <a:ext cx="8223475" cy="502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rgbClr val="FFFFFF">
                  <a:alpha val="70000"/>
                </a:srgbClr>
              </a:gs>
              <a:gs pos="50000">
                <a:schemeClr val="tx1">
                  <a:alpha val="70000"/>
                </a:schemeClr>
              </a:gs>
              <a:gs pos="20000">
                <a:srgbClr val="10253F">
                  <a:alpha val="70000"/>
                </a:srgbClr>
              </a:gs>
              <a:gs pos="80000">
                <a:schemeClr val="tx2">
                  <a:lumMod val="50000"/>
                  <a:alpha val="70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3.2 million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Persons Living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with Chronic HCV</a:t>
            </a:r>
          </a:p>
        </p:txBody>
      </p:sp>
    </p:spTree>
    <p:extLst>
      <p:ext uri="{BB962C8B-B14F-4D97-AF65-F5344CB8AC3E}">
        <p14:creationId xmlns:p14="http://schemas.microsoft.com/office/powerpoint/2010/main" val="30812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13"/>
    </mc:Choice>
    <mc:Fallback xmlns="">
      <p:transition advTm="400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Expanded Estimate of HCV Prevalence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Estimated Number of anti-HCV Positive Persons in U.S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HCV Prevalence Estimate: Expansion of NHANES Survey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Chak</a:t>
            </a:r>
            <a:r>
              <a:rPr lang="en-US" dirty="0"/>
              <a:t> E, et al. Liver Int. 2011;31:1090-101. </a:t>
            </a:r>
          </a:p>
        </p:txBody>
      </p:sp>
      <p:pic>
        <p:nvPicPr>
          <p:cNvPr id="6" name="Picture 6" descr="HV_Prevalence_USMap_blank"/>
          <p:cNvPicPr>
            <a:picLocks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73400" y="2155026"/>
            <a:ext cx="5715000" cy="31408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599" y="5478780"/>
            <a:ext cx="8598410" cy="502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rgbClr val="FFFFFF">
                  <a:alpha val="70000"/>
                </a:srgbClr>
              </a:gs>
              <a:gs pos="50000">
                <a:schemeClr val="tx1">
                  <a:alpha val="70000"/>
                </a:schemeClr>
              </a:gs>
              <a:gs pos="20000">
                <a:schemeClr val="accent4">
                  <a:lumMod val="50000"/>
                  <a:alpha val="70000"/>
                </a:schemeClr>
              </a:gs>
              <a:gs pos="80000">
                <a:schemeClr val="accent4">
                  <a:lumMod val="50000"/>
                  <a:alpha val="70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5.2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million Antibody Positive for HCV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1300" y="2133600"/>
            <a:ext cx="2743691" cy="3178556"/>
          </a:xfrm>
          <a:prstGeom prst="rect">
            <a:avLst/>
          </a:prstGeom>
          <a:solidFill>
            <a:srgbClr val="110B13">
              <a:alpha val="89000"/>
            </a:srgbClr>
          </a:solidFill>
          <a:ln w="38100" cmpd="sng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-164592">
              <a:lnSpc>
                <a:spcPts val="22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Addition of Groups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Incarcerated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Homeless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</a:t>
            </a:r>
            <a:r>
              <a:rPr lang="en-US" sz="1600" dirty="0">
                <a:solidFill>
                  <a:schemeClr val="bg1"/>
                </a:solidFill>
              </a:rPr>
              <a:t>Nursing Home </a:t>
            </a:r>
            <a:r>
              <a:rPr lang="en-US" sz="1600" dirty="0" smtClean="0">
                <a:solidFill>
                  <a:schemeClr val="bg1"/>
                </a:solidFill>
              </a:rPr>
              <a:t>Residents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Hospitalized Persons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Active Military Duty</a:t>
            </a:r>
          </a:p>
          <a:p>
            <a:pPr marL="164592" indent="-164592">
              <a:lnSpc>
                <a:spcPts val="2200"/>
              </a:lnSpc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Recalculation of Groups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Healthcare Workers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Chronic Hemodialysis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- Veterans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964"/>
    </mc:Choice>
    <mc:Fallback xmlns="">
      <p:transition advTm="419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427386"/>
              </p:ext>
            </p:extLst>
          </p:nvPr>
        </p:nvGraphicFramePr>
        <p:xfrm>
          <a:off x="460375" y="1485900"/>
          <a:ext cx="8229600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Chak</a:t>
            </a:r>
            <a:r>
              <a:rPr lang="en-US" dirty="0"/>
              <a:t> E, et al. Liver Int. 2011;31:1090-101.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lvl="0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Survey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Expanded Prevalence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Estimated Number </a:t>
            </a:r>
            <a:r>
              <a:rPr lang="en-US" sz="2800" dirty="0"/>
              <a:t>of anti-HCV </a:t>
            </a:r>
            <a:r>
              <a:rPr lang="en-US" sz="2800" dirty="0" smtClean="0"/>
              <a:t>Positive Persons in U.S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3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78"/>
    </mc:Choice>
    <mc:Fallback xmlns="">
      <p:transition advTm="260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Armstrong GL, et al.  Ann Intern Med. 2006;144:705-14.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Survey: United States,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1988-1994 and 1999-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2002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Prevalence of HCV Antibody, by Year of Birth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" y="1600200"/>
            <a:ext cx="8382000" cy="4648200"/>
            <a:chOff x="381000" y="1600200"/>
            <a:chExt cx="8382000" cy="4648200"/>
          </a:xfrm>
        </p:grpSpPr>
        <p:sp>
          <p:nvSpPr>
            <p:cNvPr id="59" name="Rectangle 58"/>
            <p:cNvSpPr/>
            <p:nvPr/>
          </p:nvSpPr>
          <p:spPr>
            <a:xfrm>
              <a:off x="381000" y="1600200"/>
              <a:ext cx="8382000" cy="464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1000" y="1600200"/>
              <a:ext cx="8382000" cy="464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11844" y="1667933"/>
              <a:ext cx="8094607" cy="4428067"/>
              <a:chOff x="511844" y="1667933"/>
              <a:chExt cx="8094607" cy="4428067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501774" y="1781373"/>
                <a:ext cx="7035801" cy="3416300"/>
              </a:xfrm>
              <a:prstGeom prst="rect">
                <a:avLst/>
              </a:prstGeom>
              <a:solidFill>
                <a:srgbClr val="E6EBF2"/>
              </a:solidFill>
              <a:ln w="1270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76"/>
              <p:cNvSpPr>
                <a:spLocks noChangeShapeType="1"/>
              </p:cNvSpPr>
              <p:nvPr/>
            </p:nvSpPr>
            <p:spPr bwMode="auto">
              <a:xfrm>
                <a:off x="1481138" y="2270494"/>
                <a:ext cx="7038975" cy="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77"/>
              <p:cNvSpPr>
                <a:spLocks noChangeShapeType="1"/>
              </p:cNvSpPr>
              <p:nvPr/>
            </p:nvSpPr>
            <p:spPr bwMode="auto">
              <a:xfrm>
                <a:off x="1481138" y="2754836"/>
                <a:ext cx="7038975" cy="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78"/>
              <p:cNvSpPr>
                <a:spLocks noChangeShapeType="1"/>
              </p:cNvSpPr>
              <p:nvPr/>
            </p:nvSpPr>
            <p:spPr bwMode="auto">
              <a:xfrm>
                <a:off x="1481138" y="3250136"/>
                <a:ext cx="7038975" cy="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79"/>
              <p:cNvSpPr>
                <a:spLocks noChangeShapeType="1"/>
              </p:cNvSpPr>
              <p:nvPr/>
            </p:nvSpPr>
            <p:spPr bwMode="auto">
              <a:xfrm>
                <a:off x="1481138" y="3716861"/>
                <a:ext cx="7038975" cy="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82"/>
              <p:cNvSpPr>
                <a:spLocks noChangeShapeType="1"/>
              </p:cNvSpPr>
              <p:nvPr/>
            </p:nvSpPr>
            <p:spPr bwMode="auto">
              <a:xfrm>
                <a:off x="1481138" y="4224861"/>
                <a:ext cx="7038975" cy="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83"/>
              <p:cNvSpPr>
                <a:spLocks noChangeShapeType="1"/>
              </p:cNvSpPr>
              <p:nvPr/>
            </p:nvSpPr>
            <p:spPr bwMode="auto">
              <a:xfrm>
                <a:off x="1481138" y="4713811"/>
                <a:ext cx="7038975" cy="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2400299" y="3181548"/>
                <a:ext cx="4826001" cy="1809750"/>
              </a:xfrm>
              <a:custGeom>
                <a:avLst/>
                <a:gdLst>
                  <a:gd name="T0" fmla="*/ 0 w 3040"/>
                  <a:gd name="T1" fmla="*/ 982 h 1140"/>
                  <a:gd name="T2" fmla="*/ 802 w 3040"/>
                  <a:gd name="T3" fmla="*/ 818 h 1140"/>
                  <a:gd name="T4" fmla="*/ 1352 w 3040"/>
                  <a:gd name="T5" fmla="*/ 508 h 1140"/>
                  <a:gd name="T6" fmla="*/ 1734 w 3040"/>
                  <a:gd name="T7" fmla="*/ 0 h 1140"/>
                  <a:gd name="T8" fmla="*/ 1992 w 3040"/>
                  <a:gd name="T9" fmla="*/ 46 h 1140"/>
                  <a:gd name="T10" fmla="*/ 2252 w 3040"/>
                  <a:gd name="T11" fmla="*/ 426 h 1140"/>
                  <a:gd name="T12" fmla="*/ 2520 w 3040"/>
                  <a:gd name="T13" fmla="*/ 958 h 1140"/>
                  <a:gd name="T14" fmla="*/ 3040 w 3040"/>
                  <a:gd name="T15" fmla="*/ 114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40" h="1140">
                    <a:moveTo>
                      <a:pt x="0" y="982"/>
                    </a:moveTo>
                    <a:lnTo>
                      <a:pt x="802" y="818"/>
                    </a:lnTo>
                    <a:lnTo>
                      <a:pt x="1352" y="508"/>
                    </a:lnTo>
                    <a:lnTo>
                      <a:pt x="1734" y="0"/>
                    </a:lnTo>
                    <a:lnTo>
                      <a:pt x="1992" y="46"/>
                    </a:lnTo>
                    <a:lnTo>
                      <a:pt x="2252" y="426"/>
                    </a:lnTo>
                    <a:lnTo>
                      <a:pt x="2520" y="958"/>
                    </a:lnTo>
                    <a:lnTo>
                      <a:pt x="3040" y="114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2755899" y="2819598"/>
                <a:ext cx="4584701" cy="2032000"/>
              </a:xfrm>
              <a:custGeom>
                <a:avLst/>
                <a:gdLst>
                  <a:gd name="T0" fmla="*/ 0 w 2888"/>
                  <a:gd name="T1" fmla="*/ 1280 h 1280"/>
                  <a:gd name="T2" fmla="*/ 630 w 2888"/>
                  <a:gd name="T3" fmla="*/ 1104 h 1280"/>
                  <a:gd name="T4" fmla="*/ 1184 w 2888"/>
                  <a:gd name="T5" fmla="*/ 1140 h 1280"/>
                  <a:gd name="T6" fmla="*/ 1562 w 2888"/>
                  <a:gd name="T7" fmla="*/ 342 h 1280"/>
                  <a:gd name="T8" fmla="*/ 1816 w 2888"/>
                  <a:gd name="T9" fmla="*/ 0 h 1280"/>
                  <a:gd name="T10" fmla="*/ 2082 w 2888"/>
                  <a:gd name="T11" fmla="*/ 638 h 1280"/>
                  <a:gd name="T12" fmla="*/ 2348 w 2888"/>
                  <a:gd name="T13" fmla="*/ 958 h 1280"/>
                  <a:gd name="T14" fmla="*/ 2888 w 2888"/>
                  <a:gd name="T15" fmla="*/ 1226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8" h="1280">
                    <a:moveTo>
                      <a:pt x="0" y="1280"/>
                    </a:moveTo>
                    <a:lnTo>
                      <a:pt x="630" y="1104"/>
                    </a:lnTo>
                    <a:lnTo>
                      <a:pt x="1184" y="1140"/>
                    </a:lnTo>
                    <a:lnTo>
                      <a:pt x="1562" y="342"/>
                    </a:lnTo>
                    <a:lnTo>
                      <a:pt x="1816" y="0"/>
                    </a:lnTo>
                    <a:lnTo>
                      <a:pt x="2082" y="638"/>
                    </a:lnTo>
                    <a:lnTo>
                      <a:pt x="2348" y="958"/>
                    </a:lnTo>
                    <a:lnTo>
                      <a:pt x="2888" y="1226"/>
                    </a:lnTo>
                  </a:path>
                </a:pathLst>
              </a:custGeom>
              <a:noFill/>
              <a:ln w="38100">
                <a:solidFill>
                  <a:srgbClr val="6A137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4296945" y="5788223"/>
                <a:ext cx="14942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charset="0"/>
                    <a:cs typeface="Arial" pitchFamily="34" charset="0"/>
                  </a:rPr>
                  <a:t>Year of birth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1374774" y="1781373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1374774" y="2270323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1374774" y="2759273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1374774" y="3248223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>
                <a:off x="1374774" y="3733998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>
                <a:off x="1374774" y="4222948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374774" y="4711898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>
                <a:off x="1374774" y="5197673"/>
                <a:ext cx="1238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8378825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6702425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5857874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5013324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4168774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3327399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2482849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1635124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50"/>
              <p:cNvSpPr>
                <a:spLocks noChangeArrowheads="1"/>
              </p:cNvSpPr>
              <p:nvPr/>
            </p:nvSpPr>
            <p:spPr bwMode="auto">
              <a:xfrm rot="16200000">
                <a:off x="-414495" y="3343947"/>
                <a:ext cx="21296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Bold" charset="0"/>
                    <a:cs typeface="Arial" pitchFamily="34" charset="0"/>
                  </a:rPr>
                  <a:t>HCV Prevalence(%)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1"/>
              <p:cNvSpPr>
                <a:spLocks noChangeArrowheads="1"/>
              </p:cNvSpPr>
              <p:nvPr/>
            </p:nvSpPr>
            <p:spPr bwMode="auto">
              <a:xfrm>
                <a:off x="1405465" y="5331023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1910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Line 83"/>
              <p:cNvSpPr>
                <a:spLocks noChangeShapeType="1"/>
              </p:cNvSpPr>
              <p:nvPr/>
            </p:nvSpPr>
            <p:spPr bwMode="auto">
              <a:xfrm>
                <a:off x="7543800" y="5200848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1049225" y="1667933"/>
                <a:ext cx="2853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ectangle 35"/>
              <p:cNvSpPr>
                <a:spLocks noChangeArrowheads="1"/>
              </p:cNvSpPr>
              <p:nvPr/>
            </p:nvSpPr>
            <p:spPr bwMode="auto">
              <a:xfrm>
                <a:off x="1040758" y="2121243"/>
                <a:ext cx="2853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6.0</a:t>
                </a:r>
              </a:p>
            </p:txBody>
          </p:sp>
          <p:sp>
            <p:nvSpPr>
              <p:cNvPr id="101" name="Rectangle 35"/>
              <p:cNvSpPr>
                <a:spLocks noChangeArrowheads="1"/>
              </p:cNvSpPr>
              <p:nvPr/>
            </p:nvSpPr>
            <p:spPr bwMode="auto">
              <a:xfrm>
                <a:off x="1040758" y="2610193"/>
                <a:ext cx="2853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35"/>
              <p:cNvSpPr>
                <a:spLocks noChangeArrowheads="1"/>
              </p:cNvSpPr>
              <p:nvPr/>
            </p:nvSpPr>
            <p:spPr bwMode="auto">
              <a:xfrm>
                <a:off x="1049225" y="3108668"/>
                <a:ext cx="2853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35"/>
              <p:cNvSpPr>
                <a:spLocks noChangeArrowheads="1"/>
              </p:cNvSpPr>
              <p:nvPr/>
            </p:nvSpPr>
            <p:spPr bwMode="auto">
              <a:xfrm>
                <a:off x="1049225" y="3600793"/>
                <a:ext cx="2853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35"/>
              <p:cNvSpPr>
                <a:spLocks noChangeArrowheads="1"/>
              </p:cNvSpPr>
              <p:nvPr/>
            </p:nvSpPr>
            <p:spPr bwMode="auto">
              <a:xfrm>
                <a:off x="1052400" y="4089743"/>
                <a:ext cx="2853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35"/>
              <p:cNvSpPr>
                <a:spLocks noChangeArrowheads="1"/>
              </p:cNvSpPr>
              <p:nvPr/>
            </p:nvSpPr>
            <p:spPr bwMode="auto">
              <a:xfrm>
                <a:off x="1052400" y="4581868"/>
                <a:ext cx="28533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35"/>
              <p:cNvSpPr>
                <a:spLocks noChangeArrowheads="1"/>
              </p:cNvSpPr>
              <p:nvPr/>
            </p:nvSpPr>
            <p:spPr bwMode="auto">
              <a:xfrm>
                <a:off x="1223922" y="5074251"/>
                <a:ext cx="11381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51"/>
              <p:cNvSpPr>
                <a:spLocks noChangeArrowheads="1"/>
              </p:cNvSpPr>
              <p:nvPr/>
            </p:nvSpPr>
            <p:spPr bwMode="auto">
              <a:xfrm>
                <a:off x="2255222" y="5337200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1920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51"/>
              <p:cNvSpPr>
                <a:spLocks noChangeArrowheads="1"/>
              </p:cNvSpPr>
              <p:nvPr/>
            </p:nvSpPr>
            <p:spPr bwMode="auto">
              <a:xfrm>
                <a:off x="3099772" y="5337200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1930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51"/>
              <p:cNvSpPr>
                <a:spLocks noChangeArrowheads="1"/>
              </p:cNvSpPr>
              <p:nvPr/>
            </p:nvSpPr>
            <p:spPr bwMode="auto">
              <a:xfrm>
                <a:off x="3941147" y="5368090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1940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51"/>
              <p:cNvSpPr>
                <a:spLocks noChangeArrowheads="1"/>
              </p:cNvSpPr>
              <p:nvPr/>
            </p:nvSpPr>
            <p:spPr bwMode="auto">
              <a:xfrm>
                <a:off x="4785697" y="5389602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1950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Rectangle 51"/>
              <p:cNvSpPr>
                <a:spLocks noChangeArrowheads="1"/>
              </p:cNvSpPr>
              <p:nvPr/>
            </p:nvSpPr>
            <p:spPr bwMode="auto">
              <a:xfrm>
                <a:off x="5630247" y="5389602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1960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Rectangle 51"/>
              <p:cNvSpPr>
                <a:spLocks noChangeArrowheads="1"/>
              </p:cNvSpPr>
              <p:nvPr/>
            </p:nvSpPr>
            <p:spPr bwMode="auto">
              <a:xfrm>
                <a:off x="6474798" y="5389602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1970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Rectangle 51"/>
              <p:cNvSpPr>
                <a:spLocks noChangeArrowheads="1"/>
              </p:cNvSpPr>
              <p:nvPr/>
            </p:nvSpPr>
            <p:spPr bwMode="auto">
              <a:xfrm>
                <a:off x="7316173" y="5389602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1980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51"/>
              <p:cNvSpPr>
                <a:spLocks noChangeArrowheads="1"/>
              </p:cNvSpPr>
              <p:nvPr/>
            </p:nvSpPr>
            <p:spPr bwMode="auto">
              <a:xfrm>
                <a:off x="8151198" y="5389602"/>
                <a:ext cx="45525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1990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8" name="Rectangle 88"/>
          <p:cNvSpPr>
            <a:spLocks noChangeArrowheads="1"/>
          </p:cNvSpPr>
          <p:nvPr/>
        </p:nvSpPr>
        <p:spPr bwMode="auto">
          <a:xfrm>
            <a:off x="6921500" y="1790700"/>
            <a:ext cx="1603376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89"/>
          <p:cNvSpPr>
            <a:spLocks noChangeArrowheads="1"/>
          </p:cNvSpPr>
          <p:nvPr/>
        </p:nvSpPr>
        <p:spPr bwMode="auto">
          <a:xfrm>
            <a:off x="7153275" y="1889323"/>
            <a:ext cx="130175" cy="130175"/>
          </a:xfrm>
          <a:prstGeom prst="rect">
            <a:avLst/>
          </a:prstGeom>
          <a:solidFill>
            <a:srgbClr val="3264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90"/>
          <p:cNvSpPr>
            <a:spLocks noChangeArrowheads="1"/>
          </p:cNvSpPr>
          <p:nvPr/>
        </p:nvSpPr>
        <p:spPr bwMode="auto">
          <a:xfrm>
            <a:off x="7327900" y="1848048"/>
            <a:ext cx="1117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1988–1994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91"/>
          <p:cNvSpPr>
            <a:spLocks noChangeArrowheads="1"/>
          </p:cNvSpPr>
          <p:nvPr/>
        </p:nvSpPr>
        <p:spPr bwMode="auto">
          <a:xfrm>
            <a:off x="7153275" y="2206625"/>
            <a:ext cx="130175" cy="130175"/>
          </a:xfrm>
          <a:prstGeom prst="rect">
            <a:avLst/>
          </a:prstGeom>
          <a:solidFill>
            <a:srgbClr val="6A13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2"/>
          <p:cNvSpPr>
            <a:spLocks noChangeArrowheads="1"/>
          </p:cNvSpPr>
          <p:nvPr/>
        </p:nvSpPr>
        <p:spPr bwMode="auto">
          <a:xfrm>
            <a:off x="7327900" y="2165350"/>
            <a:ext cx="1117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1999–2002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40"/>
    </mc:Choice>
    <mc:Fallback xmlns="">
      <p:transition advTm="190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Armstrong GL, et al.  Ann Intern Med. 2006;144:705-14.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Survey: United States,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1988-1994 and 1999-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2002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Prevalence of HCV Antibody, by Year of Birth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1844" y="1667933"/>
            <a:ext cx="8094607" cy="4428067"/>
            <a:chOff x="511844" y="1667933"/>
            <a:chExt cx="8094607" cy="4428067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01774" y="1781373"/>
              <a:ext cx="7035801" cy="3416300"/>
            </a:xfrm>
            <a:prstGeom prst="rect">
              <a:avLst/>
            </a:prstGeom>
            <a:solidFill>
              <a:srgbClr val="E6EBF2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76"/>
            <p:cNvSpPr>
              <a:spLocks noChangeShapeType="1"/>
            </p:cNvSpPr>
            <p:nvPr/>
          </p:nvSpPr>
          <p:spPr bwMode="auto">
            <a:xfrm>
              <a:off x="1481138" y="2270494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77"/>
            <p:cNvSpPr>
              <a:spLocks noChangeShapeType="1"/>
            </p:cNvSpPr>
            <p:nvPr/>
          </p:nvSpPr>
          <p:spPr bwMode="auto">
            <a:xfrm>
              <a:off x="1481138" y="2754836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1481138" y="3250136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>
              <a:off x="1481138" y="371686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>
              <a:off x="1481138" y="422486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83"/>
            <p:cNvSpPr>
              <a:spLocks noChangeShapeType="1"/>
            </p:cNvSpPr>
            <p:nvPr/>
          </p:nvSpPr>
          <p:spPr bwMode="auto">
            <a:xfrm>
              <a:off x="1481138" y="471381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00299" y="3181548"/>
              <a:ext cx="4826001" cy="1809750"/>
            </a:xfrm>
            <a:custGeom>
              <a:avLst/>
              <a:gdLst>
                <a:gd name="T0" fmla="*/ 0 w 3040"/>
                <a:gd name="T1" fmla="*/ 982 h 1140"/>
                <a:gd name="T2" fmla="*/ 802 w 3040"/>
                <a:gd name="T3" fmla="*/ 818 h 1140"/>
                <a:gd name="T4" fmla="*/ 1352 w 3040"/>
                <a:gd name="T5" fmla="*/ 508 h 1140"/>
                <a:gd name="T6" fmla="*/ 1734 w 3040"/>
                <a:gd name="T7" fmla="*/ 0 h 1140"/>
                <a:gd name="T8" fmla="*/ 1992 w 3040"/>
                <a:gd name="T9" fmla="*/ 46 h 1140"/>
                <a:gd name="T10" fmla="*/ 2252 w 3040"/>
                <a:gd name="T11" fmla="*/ 426 h 1140"/>
                <a:gd name="T12" fmla="*/ 2520 w 3040"/>
                <a:gd name="T13" fmla="*/ 958 h 1140"/>
                <a:gd name="T14" fmla="*/ 3040 w 3040"/>
                <a:gd name="T1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0" h="1140">
                  <a:moveTo>
                    <a:pt x="0" y="982"/>
                  </a:moveTo>
                  <a:lnTo>
                    <a:pt x="802" y="818"/>
                  </a:lnTo>
                  <a:lnTo>
                    <a:pt x="1352" y="508"/>
                  </a:lnTo>
                  <a:lnTo>
                    <a:pt x="1734" y="0"/>
                  </a:lnTo>
                  <a:lnTo>
                    <a:pt x="1992" y="46"/>
                  </a:lnTo>
                  <a:lnTo>
                    <a:pt x="2252" y="426"/>
                  </a:lnTo>
                  <a:lnTo>
                    <a:pt x="2520" y="958"/>
                  </a:lnTo>
                  <a:lnTo>
                    <a:pt x="3040" y="114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737908" y="2819598"/>
              <a:ext cx="4584701" cy="2032000"/>
            </a:xfrm>
            <a:custGeom>
              <a:avLst/>
              <a:gdLst>
                <a:gd name="T0" fmla="*/ 0 w 2888"/>
                <a:gd name="T1" fmla="*/ 1280 h 1280"/>
                <a:gd name="T2" fmla="*/ 630 w 2888"/>
                <a:gd name="T3" fmla="*/ 1104 h 1280"/>
                <a:gd name="T4" fmla="*/ 1184 w 2888"/>
                <a:gd name="T5" fmla="*/ 1140 h 1280"/>
                <a:gd name="T6" fmla="*/ 1562 w 2888"/>
                <a:gd name="T7" fmla="*/ 342 h 1280"/>
                <a:gd name="T8" fmla="*/ 1816 w 2888"/>
                <a:gd name="T9" fmla="*/ 0 h 1280"/>
                <a:gd name="T10" fmla="*/ 2082 w 2888"/>
                <a:gd name="T11" fmla="*/ 638 h 1280"/>
                <a:gd name="T12" fmla="*/ 2348 w 2888"/>
                <a:gd name="T13" fmla="*/ 958 h 1280"/>
                <a:gd name="T14" fmla="*/ 2888 w 2888"/>
                <a:gd name="T15" fmla="*/ 1226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8" h="1280">
                  <a:moveTo>
                    <a:pt x="0" y="1280"/>
                  </a:moveTo>
                  <a:lnTo>
                    <a:pt x="630" y="1104"/>
                  </a:lnTo>
                  <a:lnTo>
                    <a:pt x="1184" y="1140"/>
                  </a:lnTo>
                  <a:lnTo>
                    <a:pt x="1562" y="342"/>
                  </a:lnTo>
                  <a:lnTo>
                    <a:pt x="1816" y="0"/>
                  </a:lnTo>
                  <a:lnTo>
                    <a:pt x="2082" y="638"/>
                  </a:lnTo>
                  <a:lnTo>
                    <a:pt x="2348" y="958"/>
                  </a:lnTo>
                  <a:lnTo>
                    <a:pt x="2888" y="1226"/>
                  </a:lnTo>
                </a:path>
              </a:pathLst>
            </a:custGeom>
            <a:noFill/>
            <a:ln w="38100">
              <a:solidFill>
                <a:srgbClr val="6A13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275169" y="5788223"/>
              <a:ext cx="15378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Year of Birth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374774" y="17813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374774" y="227032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374774" y="27592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374774" y="324822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374774" y="373399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374774" y="422294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1374774" y="471189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374774" y="51976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8378825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6702425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585787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501332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416877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3327399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2482849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63512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 rot="16200000">
              <a:off x="-414495" y="3343947"/>
              <a:ext cx="2129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HCV Prevalence(%)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1405465" y="5331023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>
              <a:off x="7543800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6921500" y="1790700"/>
              <a:ext cx="1603376" cy="723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9"/>
            <p:cNvSpPr>
              <a:spLocks noChangeArrowheads="1"/>
            </p:cNvSpPr>
            <p:nvPr/>
          </p:nvSpPr>
          <p:spPr bwMode="auto">
            <a:xfrm>
              <a:off x="7153275" y="1889323"/>
              <a:ext cx="130175" cy="130175"/>
            </a:xfrm>
            <a:prstGeom prst="rect">
              <a:avLst/>
            </a:prstGeom>
            <a:solidFill>
              <a:srgbClr val="326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0"/>
            <p:cNvSpPr>
              <a:spLocks noChangeArrowheads="1"/>
            </p:cNvSpPr>
            <p:nvPr/>
          </p:nvSpPr>
          <p:spPr bwMode="auto">
            <a:xfrm>
              <a:off x="7327900" y="1848048"/>
              <a:ext cx="1117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1988–1994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>
              <a:off x="7153275" y="2206625"/>
              <a:ext cx="130175" cy="130175"/>
            </a:xfrm>
            <a:prstGeom prst="rect">
              <a:avLst/>
            </a:prstGeom>
            <a:solidFill>
              <a:srgbClr val="6A1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2"/>
            <p:cNvSpPr>
              <a:spLocks noChangeArrowheads="1"/>
            </p:cNvSpPr>
            <p:nvPr/>
          </p:nvSpPr>
          <p:spPr bwMode="auto">
            <a:xfrm>
              <a:off x="7327900" y="2165350"/>
              <a:ext cx="1117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1999–2002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35"/>
            <p:cNvSpPr>
              <a:spLocks noChangeArrowheads="1"/>
            </p:cNvSpPr>
            <p:nvPr/>
          </p:nvSpPr>
          <p:spPr bwMode="auto">
            <a:xfrm>
              <a:off x="1049225" y="166793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35"/>
            <p:cNvSpPr>
              <a:spLocks noChangeArrowheads="1"/>
            </p:cNvSpPr>
            <p:nvPr/>
          </p:nvSpPr>
          <p:spPr bwMode="auto">
            <a:xfrm>
              <a:off x="1040758" y="212124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6.0</a:t>
              </a:r>
            </a:p>
          </p:txBody>
        </p:sp>
        <p:sp>
          <p:nvSpPr>
            <p:cNvPr id="101" name="Rectangle 35"/>
            <p:cNvSpPr>
              <a:spLocks noChangeArrowheads="1"/>
            </p:cNvSpPr>
            <p:nvPr/>
          </p:nvSpPr>
          <p:spPr bwMode="auto">
            <a:xfrm>
              <a:off x="1040758" y="261019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1049225" y="3108668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1049225" y="360079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35"/>
            <p:cNvSpPr>
              <a:spLocks noChangeArrowheads="1"/>
            </p:cNvSpPr>
            <p:nvPr/>
          </p:nvSpPr>
          <p:spPr bwMode="auto">
            <a:xfrm>
              <a:off x="1052400" y="408974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1052400" y="4581868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1223922" y="5074251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51"/>
            <p:cNvSpPr>
              <a:spLocks noChangeArrowheads="1"/>
            </p:cNvSpPr>
            <p:nvPr/>
          </p:nvSpPr>
          <p:spPr bwMode="auto">
            <a:xfrm>
              <a:off x="2255222" y="53372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1920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51"/>
            <p:cNvSpPr>
              <a:spLocks noChangeArrowheads="1"/>
            </p:cNvSpPr>
            <p:nvPr/>
          </p:nvSpPr>
          <p:spPr bwMode="auto">
            <a:xfrm>
              <a:off x="3099772" y="53372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1930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51"/>
            <p:cNvSpPr>
              <a:spLocks noChangeArrowheads="1"/>
            </p:cNvSpPr>
            <p:nvPr/>
          </p:nvSpPr>
          <p:spPr bwMode="auto">
            <a:xfrm>
              <a:off x="3941147" y="536809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51"/>
            <p:cNvSpPr>
              <a:spLocks noChangeArrowheads="1"/>
            </p:cNvSpPr>
            <p:nvPr/>
          </p:nvSpPr>
          <p:spPr bwMode="auto">
            <a:xfrm>
              <a:off x="4785697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51"/>
            <p:cNvSpPr>
              <a:spLocks noChangeArrowheads="1"/>
            </p:cNvSpPr>
            <p:nvPr/>
          </p:nvSpPr>
          <p:spPr bwMode="auto">
            <a:xfrm>
              <a:off x="5630247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6474798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51"/>
            <p:cNvSpPr>
              <a:spLocks noChangeArrowheads="1"/>
            </p:cNvSpPr>
            <p:nvPr/>
          </p:nvSpPr>
          <p:spPr bwMode="auto">
            <a:xfrm>
              <a:off x="7316173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51"/>
            <p:cNvSpPr>
              <a:spLocks noChangeArrowheads="1"/>
            </p:cNvSpPr>
            <p:nvPr/>
          </p:nvSpPr>
          <p:spPr bwMode="auto">
            <a:xfrm>
              <a:off x="8151198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0" y="1790700"/>
              <a:ext cx="1703828" cy="339547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1790700"/>
              <a:ext cx="1703832" cy="381000"/>
            </a:xfrm>
            <a:prstGeom prst="rect">
              <a:avLst/>
            </a:prstGeom>
            <a:solidFill>
              <a:schemeClr val="tx1">
                <a:alpha val="78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1945-1965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29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955"/>
    </mc:Choice>
    <mc:Fallback xmlns="">
      <p:transition advTm="119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963583"/>
              </p:ext>
            </p:extLst>
          </p:nvPr>
        </p:nvGraphicFramePr>
        <p:xfrm>
          <a:off x="6210301" y="1828800"/>
          <a:ext cx="2933700" cy="35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Spradling</a:t>
            </a:r>
            <a:r>
              <a:rPr lang="en-US" dirty="0"/>
              <a:t> PR, et al.  </a:t>
            </a:r>
            <a:r>
              <a:rPr lang="en-US" dirty="0" err="1"/>
              <a:t>Clin</a:t>
            </a:r>
            <a:r>
              <a:rPr lang="en-US" dirty="0"/>
              <a:t> Infect Dis. 2012;55:1047-55.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Private Health Care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Organizations , U.S,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2006-2008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HCV Infection </a:t>
            </a:r>
            <a:r>
              <a:rPr lang="en-US" dirty="0" smtClean="0"/>
              <a:t>(Antibody Test or HCV RNA)</a:t>
            </a:r>
            <a:endParaRPr lang="en-US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340122" y="4868863"/>
            <a:ext cx="1964267" cy="602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800" b="1" baseline="0" dirty="0" smtClean="0">
                <a:solidFill>
                  <a:srgbClr val="FFFFFF"/>
                </a:solidFill>
                <a:latin typeface="Arial"/>
                <a:cs typeface="Arial"/>
              </a:rPr>
              <a:t>Aware</a:t>
            </a:r>
            <a:endParaRPr lang="en-US" sz="18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-152400" y="3428206"/>
            <a:ext cx="6858000" cy="635000"/>
          </a:xfrm>
          <a:prstGeom prst="rightArrow">
            <a:avLst>
              <a:gd name="adj1" fmla="val 61022"/>
              <a:gd name="adj2" fmla="val 63681"/>
            </a:avLst>
          </a:prstGeom>
          <a:gradFill>
            <a:gsLst>
              <a:gs pos="10000">
                <a:schemeClr val="bg1">
                  <a:alpha val="2000"/>
                </a:schemeClr>
              </a:gs>
              <a:gs pos="55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5181600"/>
            <a:ext cx="2438400" cy="76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800" dirty="0" smtClean="0"/>
              <a:t>Population: 865,659 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352800" y="5181600"/>
            <a:ext cx="2438400" cy="76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800" dirty="0" smtClean="0"/>
              <a:t>Population: 865,659 </a:t>
            </a:r>
            <a:br>
              <a:rPr lang="en-US" sz="1800" dirty="0" smtClean="0"/>
            </a:br>
            <a:r>
              <a:rPr lang="en-US" sz="1800" dirty="0" smtClean="0"/>
              <a:t>Tested: 109,575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6451600" y="5181600"/>
            <a:ext cx="2438400" cy="76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800" dirty="0"/>
              <a:t>Tested: 109,575</a:t>
            </a:r>
          </a:p>
          <a:p>
            <a:pPr algn="ctr">
              <a:lnSpc>
                <a:spcPts val="2400"/>
              </a:lnSpc>
            </a:pPr>
            <a:r>
              <a:rPr lang="en-US" sz="1800" dirty="0" smtClean="0"/>
              <a:t>HCV Positive: 6,008</a:t>
            </a:r>
            <a:endParaRPr lang="en-US" sz="1800" dirty="0"/>
          </a:p>
        </p:txBody>
      </p:sp>
      <p:graphicFrame>
        <p:nvGraphicFramePr>
          <p:cNvPr id="1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231847"/>
              </p:ext>
            </p:extLst>
          </p:nvPr>
        </p:nvGraphicFramePr>
        <p:xfrm>
          <a:off x="1" y="1828800"/>
          <a:ext cx="2933700" cy="35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0781"/>
              </p:ext>
            </p:extLst>
          </p:nvPr>
        </p:nvGraphicFramePr>
        <p:xfrm>
          <a:off x="3105150" y="1828800"/>
          <a:ext cx="2933700" cy="35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/>
          <p:cNvSpPr/>
          <p:nvPr/>
        </p:nvSpPr>
        <p:spPr>
          <a:xfrm>
            <a:off x="533400" y="3429000"/>
            <a:ext cx="19812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HCO Population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0" y="3962400"/>
            <a:ext cx="1524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Not Tested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4200" y="3962400"/>
            <a:ext cx="1524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HCV-Negative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1524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HCV-Positive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5.5%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2057400"/>
            <a:ext cx="15240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Tested 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12.7%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197"/>
    </mc:Choice>
    <mc:Fallback xmlns="">
      <p:transition advTm="541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07007"/>
              </p:ext>
            </p:extLst>
          </p:nvPr>
        </p:nvGraphicFramePr>
        <p:xfrm>
          <a:off x="685800" y="1447800"/>
          <a:ext cx="7772400" cy="438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Spradling</a:t>
            </a:r>
            <a:r>
              <a:rPr lang="en-US" dirty="0"/>
              <a:t> PR, et al.  </a:t>
            </a:r>
            <a:r>
              <a:rPr lang="en-US" dirty="0" err="1"/>
              <a:t>Clin</a:t>
            </a:r>
            <a:r>
              <a:rPr lang="en-US" dirty="0"/>
              <a:t> Infect Dis. 2012;55:1047-55.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Private Health Care Organizations, United States, 2006-2008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HCV Infection by Age Group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5956301"/>
            <a:ext cx="9144000" cy="3627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HCV infection defined as either positive anti-HCV  or HCV RNA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2974"/>
    </mc:Choice>
    <mc:Fallback xmlns="">
      <p:transition advTm="229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11101"/>
              </p:ext>
            </p:extLst>
          </p:nvPr>
        </p:nvGraphicFramePr>
        <p:xfrm>
          <a:off x="342900" y="1447800"/>
          <a:ext cx="8458200" cy="461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Spradling</a:t>
            </a:r>
            <a:r>
              <a:rPr lang="en-US" dirty="0"/>
              <a:t> PR, et al.  </a:t>
            </a:r>
            <a:r>
              <a:rPr lang="en-US" dirty="0" err="1"/>
              <a:t>Clin</a:t>
            </a:r>
            <a:r>
              <a:rPr lang="en-US" dirty="0"/>
              <a:t> Infect Dis. 2012;55:1047-55.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Private Health Care Organizations, United States, 2006-2008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HCV Infection by Race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5956301"/>
            <a:ext cx="9144000" cy="3627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HCV infection defined as either positive anti-HCV  or HCV RNA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157"/>
    </mc:Choice>
    <mc:Fallback xmlns="">
      <p:transition advTm="111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disclosures to report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54"/>
    </mc:Choice>
    <mc:Fallback xmlns="">
      <p:transition advTm="40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of HCV Infection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5"/>
    </mc:Choice>
    <mc:Fallback xmlns="">
      <p:transition advTm="30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Denniston</a:t>
            </a:r>
            <a:r>
              <a:rPr lang="en-US" dirty="0" smtClean="0"/>
              <a:t> M, et al. Hepatology. 2012:55:1652-61.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Survey,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United States, 2001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2008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Awareness of HCV Infection Status</a:t>
            </a:r>
            <a:endParaRPr lang="en-US" dirty="0"/>
          </a:p>
        </p:txBody>
      </p:sp>
      <p:sp>
        <p:nvSpPr>
          <p:cNvPr id="54279" name="Rectangle 12"/>
          <p:cNvSpPr>
            <a:spLocks noChangeArrowheads="1"/>
          </p:cNvSpPr>
          <p:nvPr/>
        </p:nvSpPr>
        <p:spPr bwMode="ltGray">
          <a:xfrm>
            <a:off x="3577167" y="2009775"/>
            <a:ext cx="1964267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Unaware of </a:t>
            </a:r>
            <a:b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HIV </a:t>
            </a: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b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281" name="Rectangle 25"/>
          <p:cNvSpPr>
            <a:spLocks noChangeArrowheads="1"/>
          </p:cNvSpPr>
          <p:nvPr/>
        </p:nvSpPr>
        <p:spPr bwMode="ltGray">
          <a:xfrm>
            <a:off x="3601155" y="4076700"/>
            <a:ext cx="1964267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Aware of </a:t>
            </a:r>
            <a:b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HIV </a:t>
            </a: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b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79%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13" descr="HIV_Prevalence_US_Map_People.png"/>
          <p:cNvPicPr>
            <a:picLocks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075461" y="1454086"/>
            <a:ext cx="4993310" cy="4565715"/>
          </a:xfrm>
          <a:prstGeom prst="rect">
            <a:avLst/>
          </a:prstGeom>
          <a:ln w="38100" cap="flat" cmpd="sng" algn="ctr">
            <a:solidFill>
              <a:srgbClr val="001D48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ltGray">
          <a:xfrm>
            <a:off x="2057404" y="1447800"/>
            <a:ext cx="5044433" cy="34442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50000"/>
                </a:schemeClr>
              </a:gs>
              <a:gs pos="50000">
                <a:schemeClr val="tx1"/>
              </a:gs>
              <a:gs pos="70000">
                <a:schemeClr val="tx1"/>
              </a:gs>
              <a:gs pos="30000">
                <a:schemeClr val="tx1"/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Knowledge of HCV Infection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618798"/>
              </p:ext>
            </p:extLst>
          </p:nvPr>
        </p:nvGraphicFramePr>
        <p:xfrm>
          <a:off x="2202744" y="1828800"/>
          <a:ext cx="4814711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50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955"/>
    </mc:Choice>
    <mc:Fallback xmlns="">
      <p:transition advTm="309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19932"/>
              </p:ext>
            </p:extLst>
          </p:nvPr>
        </p:nvGraphicFramePr>
        <p:xfrm>
          <a:off x="460375" y="1485900"/>
          <a:ext cx="8229600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Denniston</a:t>
            </a:r>
            <a:r>
              <a:rPr lang="en-US" dirty="0"/>
              <a:t> M, et al. Hepatology. 2012:55:1652-61.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Survey,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United States, 2001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-2008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Lack of Knowledge </a:t>
            </a:r>
            <a:r>
              <a:rPr lang="en-US" sz="2800" dirty="0"/>
              <a:t>of HCV Infection </a:t>
            </a:r>
            <a:r>
              <a:rPr lang="en-US" sz="2800" dirty="0" smtClean="0"/>
              <a:t>Status, by 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3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300"/>
    </mc:Choice>
    <mc:Fallback xmlns="">
      <p:transition advTm="15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55806"/>
              </p:ext>
            </p:extLst>
          </p:nvPr>
        </p:nvGraphicFramePr>
        <p:xfrm>
          <a:off x="460375" y="1485900"/>
          <a:ext cx="8229600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Denniston</a:t>
            </a:r>
            <a:r>
              <a:rPr lang="en-US" dirty="0"/>
              <a:t> M, et al. Hepatology. 2012:55:1652-61.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Survey,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United States, 2001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-2008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/>
              <a:t>Lack of Knowledge of HCV Infection </a:t>
            </a:r>
            <a:r>
              <a:rPr lang="en-US" sz="2800" dirty="0" smtClean="0"/>
              <a:t>Status, by Race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05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63"/>
    </mc:Choice>
    <mc:Fallback xmlns="">
      <p:transition advTm="10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Spradling</a:t>
            </a:r>
            <a:r>
              <a:rPr lang="en-US" dirty="0" smtClean="0"/>
              <a:t> PR, et al.  </a:t>
            </a:r>
            <a:r>
              <a:rPr lang="en-US" dirty="0" err="1" smtClean="0"/>
              <a:t>Clin</a:t>
            </a:r>
            <a:r>
              <a:rPr lang="en-US" dirty="0" smtClean="0"/>
              <a:t> Infect Dis. 2012;55:1047-55.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Private Health Care Organizations, United States, 2006-2008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Awareness of HCV Infection Status</a:t>
            </a:r>
            <a:endParaRPr lang="en-US" dirty="0"/>
          </a:p>
        </p:txBody>
      </p:sp>
      <p:sp>
        <p:nvSpPr>
          <p:cNvPr id="54279" name="Rectangle 12"/>
          <p:cNvSpPr>
            <a:spLocks noChangeArrowheads="1"/>
          </p:cNvSpPr>
          <p:nvPr/>
        </p:nvSpPr>
        <p:spPr bwMode="ltGray">
          <a:xfrm>
            <a:off x="3577167" y="2009775"/>
            <a:ext cx="1964267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Unaware of </a:t>
            </a:r>
            <a:b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HIV </a:t>
            </a: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b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4281" name="Rectangle 25"/>
          <p:cNvSpPr>
            <a:spLocks noChangeArrowheads="1"/>
          </p:cNvSpPr>
          <p:nvPr/>
        </p:nvSpPr>
        <p:spPr bwMode="ltGray">
          <a:xfrm>
            <a:off x="3601155" y="4076700"/>
            <a:ext cx="1964267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Aware of </a:t>
            </a:r>
            <a:b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HIV </a:t>
            </a: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b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79%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13" descr="HIV_Prevalence_US_Map_People.png"/>
          <p:cNvPicPr>
            <a:picLocks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075461" y="1454086"/>
            <a:ext cx="4993310" cy="4565715"/>
          </a:xfrm>
          <a:prstGeom prst="rect">
            <a:avLst/>
          </a:prstGeom>
          <a:ln w="38100" cap="flat" cmpd="sng" algn="ctr">
            <a:solidFill>
              <a:srgbClr val="001D48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ltGray">
          <a:xfrm>
            <a:off x="2057404" y="1447800"/>
            <a:ext cx="5044433" cy="34442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50000"/>
                </a:schemeClr>
              </a:gs>
              <a:gs pos="50000">
                <a:schemeClr val="tx1"/>
              </a:gs>
              <a:gs pos="70000">
                <a:schemeClr val="tx1"/>
              </a:gs>
              <a:gs pos="30000">
                <a:schemeClr val="tx1"/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Knowledge of HCV Infection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738602"/>
              </p:ext>
            </p:extLst>
          </p:nvPr>
        </p:nvGraphicFramePr>
        <p:xfrm>
          <a:off x="2202744" y="1828800"/>
          <a:ext cx="4814711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92"/>
    </mc:Choice>
    <mc:Fallback xmlns="">
      <p:transition advTm="180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1905005"/>
            <a:ext cx="8458199" cy="44165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0" tIns="182880" rIns="182880" bIns="182880" anchor="t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The HCV annual incidence has declined dramatically since the mid-1980’s</a:t>
            </a:r>
          </a:p>
          <a:p>
            <a:pPr marL="457200" indent="-457200" eaLnBrk="1" hangingPunct="1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In 2010, an estimated 17,000 new cases of  hepatitis have occurred </a:t>
            </a:r>
          </a:p>
          <a:p>
            <a:pPr marL="457200" indent="-457200" eaLnBrk="1" hangingPunct="1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An estimated 4.2 to 5.1 million persons are HCV antibody positive</a:t>
            </a:r>
          </a:p>
          <a:p>
            <a:pPr marL="457200" indent="-457200" eaLnBrk="1" hangingPunct="1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An estimated 3.2 to 4.1 million persons are living with chronic hepatitis C  </a:t>
            </a:r>
          </a:p>
          <a:p>
            <a:pPr marL="457200" indent="-457200" eaLnBrk="1" hangingPunct="1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The HCV prevalence is highest among persons born during 1945 to 1965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 eaLnBrk="1" hangingPunct="1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Approximately 50% of persons are unaware of their hepatitis C status 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200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9171433" cy="762000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  <a:ln>
            <a:noFill/>
          </a:ln>
        </p:spPr>
        <p:txBody>
          <a:bodyPr lIns="457200" tIns="0" rIns="45720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Hepatitis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C Incidence and Prevalence in the U.S.: Summary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1337"/>
    </mc:Choice>
    <mc:Fallback xmlns="">
      <p:transition advTm="513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85800"/>
            <a:ext cx="182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20405"/>
            <a:ext cx="9144000" cy="1458147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This presentation is brought to you by</a:t>
            </a:r>
            <a:b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Hepatitis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Web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Study &amp; the Hepatitis C Online Course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Funded by a grant from the Centers for Disease Control and Prevention</a:t>
            </a:r>
            <a:endParaRPr lang="en-US" sz="1800" i="1" dirty="0">
              <a:solidFill>
                <a:schemeClr val="accent5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597460" y="1834787"/>
            <a:ext cx="910232" cy="908413"/>
            <a:chOff x="1573527" y="457200"/>
            <a:chExt cx="1093473" cy="1091294"/>
          </a:xfrm>
          <a:solidFill>
            <a:srgbClr val="DF5D5B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97" name="Dodecagon 9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decagon 9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decagon 9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odecagon 9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Dodecagon 10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Dodecagon 10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decagon 10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decagon 10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Dodecagon 10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odecagon 10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decagon 10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Dodecagon 10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decagon 10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decagon 10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decagon 11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5645460" y="1834787"/>
            <a:ext cx="910232" cy="908413"/>
            <a:chOff x="4011927" y="457200"/>
            <a:chExt cx="1093473" cy="1091294"/>
          </a:xfrm>
          <a:solidFill>
            <a:srgbClr val="D38040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142" name="Dodecagon 14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Dodecagon 14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Dodecagon 14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Dodecagon 14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Dodecagon 14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Dodecagon 14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Dodecagon 14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Dodecagon 14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Dodecagon 14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Dodecagon 15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Dodecagon 15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Dodecagon 15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Dodecagon 15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Dodecagon 15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Dodecagon 15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7169460" y="1834787"/>
            <a:ext cx="910232" cy="908413"/>
            <a:chOff x="4011927" y="457200"/>
            <a:chExt cx="1093473" cy="1091294"/>
          </a:xfrm>
          <a:solidFill>
            <a:srgbClr val="A873C4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187" name="Dodecagon 18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Dodecagon 18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Dodecagon 18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Dodecagon 18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Dodecagon 19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Dodecagon 19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Dodecagon 19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Dodecagon 19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Dodecagon 19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Dodecagon 19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Dodecagon 19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Dodecagon 19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Dodecagon 19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Dodecagon 19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Dodecagon 20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1073460" y="1834787"/>
            <a:ext cx="910232" cy="908413"/>
            <a:chOff x="1573527" y="457200"/>
            <a:chExt cx="1093473" cy="1091294"/>
          </a:xfrm>
          <a:solidFill>
            <a:srgbClr val="4BCEE1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232" name="Dodecagon 23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decagon 23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Dodecagon 23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Dodecagon 23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Dodecagon 23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Dodecagon 23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Dodecagon 23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Dodecagon 23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Dodecagon 23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Dodecagon 24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Dodecagon 24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Dodecagon 24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Dodecagon 24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Dodecagon 24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Dodecagon 24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Dodecagon 24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Dodecagon 24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>
            <a:grpSpLocks noChangeAspect="1"/>
          </p:cNvGrpSpPr>
          <p:nvPr/>
        </p:nvGrpSpPr>
        <p:grpSpPr>
          <a:xfrm>
            <a:off x="4121460" y="1834787"/>
            <a:ext cx="910232" cy="908413"/>
            <a:chOff x="1573527" y="457200"/>
            <a:chExt cx="1093473" cy="1091294"/>
          </a:xfrm>
          <a:solidFill>
            <a:srgbClr val="8EAC52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277" name="Dodecagon 27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Dodecagon 27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Dodecagon 27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Dodecagon 27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Dodecagon 28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Dodecagon 28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Dodecagon 28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Dodecagon 28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Dodecagon 28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Dodecagon 28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Dodecagon 28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Dodecagon 28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Dodecagon 28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Dodecagon 28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Dodecagon 29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Dodecagon 29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Dodecagon 29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Dodecagon 29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364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22"/>
    </mc:Choice>
    <mc:Fallback xmlns="">
      <p:transition advTm="100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1905005"/>
            <a:ext cx="8226550" cy="44165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0" tIns="182880" rIns="182880" bIns="182880" anchor="t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ts val="1800"/>
              </a:lnSpc>
              <a:spcBef>
                <a:spcPts val="0"/>
              </a:spcBef>
              <a:spcAft>
                <a:spcPts val="28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HCV Incidence</a:t>
            </a:r>
          </a:p>
          <a:p>
            <a:pPr marL="457200" indent="-457200" eaLnBrk="1" hangingPunct="1">
              <a:lnSpc>
                <a:spcPts val="1800"/>
              </a:lnSpc>
              <a:spcBef>
                <a:spcPts val="0"/>
              </a:spcBef>
              <a:spcAft>
                <a:spcPts val="28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HCV Prevalence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 eaLnBrk="1" hangingPunct="1">
              <a:lnSpc>
                <a:spcPts val="1800"/>
              </a:lnSpc>
              <a:spcBef>
                <a:spcPts val="0"/>
              </a:spcBef>
              <a:spcAft>
                <a:spcPts val="28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Awareness of Hepatitis C Infection 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lnSpc>
                <a:spcPts val="1800"/>
              </a:lnSpc>
              <a:spcBef>
                <a:spcPts val="0"/>
              </a:spcBef>
              <a:spcAft>
                <a:spcPts val="2800"/>
              </a:spcAft>
              <a:buClr>
                <a:schemeClr val="accent5">
                  <a:lumMod val="40000"/>
                  <a:lumOff val="60000"/>
                </a:schemeClr>
              </a:buClr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9171433" cy="762000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  <a:ln>
            <a:noFill/>
          </a:ln>
        </p:spPr>
        <p:txBody>
          <a:bodyPr lIns="457200" tIns="0" rIns="45720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Hepatitis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C Incidence and Prevalence in the US: Outline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" name="Picture 15" descr="HIV_Prevalence_US_Map_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070100"/>
            <a:ext cx="2316292" cy="20160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209"/>
    </mc:Choice>
    <mc:Fallback xmlns="">
      <p:transition advTm="252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Source: CDC Division of Viral Hepatitis. Statistics and Surveillance.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Hepatitis </a:t>
            </a:r>
            <a:r>
              <a:rPr lang="en-US" sz="32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 </a:t>
            </a:r>
            <a:r>
              <a:rPr lang="en-US" sz="32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Incidence and Prevalence</a:t>
            </a:r>
            <a:endParaRPr lang="en-US" sz="32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62466" y="5238327"/>
            <a:ext cx="4203830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 w="254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7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1800" baseline="0" dirty="0">
                <a:solidFill>
                  <a:srgbClr val="FFFF66"/>
                </a:solidFill>
                <a:latin typeface="Arial"/>
                <a:cs typeface="Arial"/>
              </a:rPr>
              <a:t>	</a:t>
            </a:r>
            <a:r>
              <a:rPr lang="en-US" sz="1800" baseline="0" dirty="0" smtClean="0">
                <a:solidFill>
                  <a:srgbClr val="FFFF66"/>
                </a:solidFill>
                <a:latin typeface="Arial"/>
                <a:cs typeface="Arial"/>
              </a:rPr>
              <a:t>HCV </a:t>
            </a:r>
            <a:r>
              <a:rPr lang="en-US" sz="1800" baseline="0" dirty="0">
                <a:solidFill>
                  <a:srgbClr val="FFFF66"/>
                </a:solidFill>
                <a:latin typeface="Arial"/>
                <a:cs typeface="Arial"/>
              </a:rPr>
              <a:t>Incidence</a:t>
            </a:r>
            <a:r>
              <a:rPr lang="en-US" sz="1800" b="1" baseline="0" dirty="0" smtClean="0">
                <a:solidFill>
                  <a:srgbClr val="FFFF66"/>
                </a:solidFill>
                <a:latin typeface="Arial"/>
                <a:cs typeface="Arial"/>
              </a:rPr>
              <a:t>.</a:t>
            </a:r>
            <a:r>
              <a:rPr lang="en-US" sz="1800" baseline="0" dirty="0" smtClean="0">
                <a:latin typeface="Arial"/>
                <a:cs typeface="Arial"/>
              </a:rPr>
              <a:t> 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The number of people who become newly infected with HCV in a defined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 time 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period.</a:t>
            </a:r>
          </a:p>
          <a:p>
            <a:pPr marL="457200" indent="-457200">
              <a:lnSpc>
                <a:spcPct val="85000"/>
              </a:lnSpc>
            </a:pPr>
            <a:endParaRPr lang="en-US" sz="18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86302" y="5242560"/>
            <a:ext cx="4220968" cy="1005840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>
              <a:srgbClr val="000000">
                <a:alpha val="70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182880" indent="-457200">
              <a:spcBef>
                <a:spcPct val="60000"/>
              </a:spcBef>
              <a:buClr>
                <a:srgbClr val="FF0000"/>
              </a:buClr>
            </a:pPr>
            <a:r>
              <a:rPr lang="en-US" sz="1800" baseline="0" dirty="0">
                <a:solidFill>
                  <a:srgbClr val="FFFF66"/>
                </a:solidFill>
                <a:latin typeface="Arial"/>
                <a:cs typeface="Arial"/>
              </a:rPr>
              <a:t>	</a:t>
            </a:r>
            <a:r>
              <a:rPr lang="en-US" sz="1800" baseline="0" dirty="0" smtClean="0">
                <a:solidFill>
                  <a:srgbClr val="FFFF66"/>
                </a:solidFill>
                <a:latin typeface="Arial"/>
                <a:cs typeface="Arial"/>
              </a:rPr>
              <a:t>HCV </a:t>
            </a:r>
            <a:r>
              <a:rPr lang="en-US" sz="1800" baseline="0" dirty="0">
                <a:solidFill>
                  <a:srgbClr val="FFFF66"/>
                </a:solidFill>
                <a:latin typeface="Arial"/>
                <a:cs typeface="Arial"/>
              </a:rPr>
              <a:t>Prevalence</a:t>
            </a:r>
            <a:r>
              <a:rPr lang="en-US" sz="1800" b="1" baseline="0" dirty="0">
                <a:solidFill>
                  <a:srgbClr val="FFFF66"/>
                </a:solidFill>
                <a:latin typeface="Arial"/>
                <a:cs typeface="Arial"/>
              </a:rPr>
              <a:t>.</a:t>
            </a:r>
            <a:r>
              <a:rPr lang="en-US" sz="1800" baseline="0" dirty="0">
                <a:latin typeface="Arial"/>
                <a:cs typeface="Arial"/>
              </a:rPr>
              <a:t> </a:t>
            </a:r>
            <a:r>
              <a:rPr lang="en-US" sz="1800" baseline="0" dirty="0">
                <a:solidFill>
                  <a:srgbClr val="FFFFFF"/>
                </a:solidFill>
                <a:latin typeface="Arial"/>
                <a:cs typeface="Arial"/>
              </a:rPr>
              <a:t>The number of people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 living </a:t>
            </a:r>
            <a:r>
              <a:rPr lang="en-US" sz="1800" baseline="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lang="en-US" sz="1800" baseline="0" dirty="0" smtClean="0">
                <a:solidFill>
                  <a:srgbClr val="FFFFFF"/>
                </a:solidFill>
                <a:latin typeface="Arial"/>
                <a:cs typeface="Arial"/>
              </a:rPr>
              <a:t>HCV </a:t>
            </a:r>
            <a:r>
              <a:rPr lang="en-US" sz="1800" baseline="0" dirty="0">
                <a:solidFill>
                  <a:srgbClr val="FFFFFF"/>
                </a:solidFill>
                <a:latin typeface="Arial"/>
                <a:cs typeface="Arial"/>
              </a:rPr>
              <a:t>in a population at a point in time.</a:t>
            </a:r>
            <a:r>
              <a:rPr lang="en-US" sz="1800" baseline="0" dirty="0"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15" descr="HIV_Prevalence_US_Map_Peo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108" y="1564640"/>
            <a:ext cx="4198643" cy="365446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 algn="ctr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68856"/>
              </p:ext>
            </p:extLst>
          </p:nvPr>
        </p:nvGraphicFramePr>
        <p:xfrm>
          <a:off x="233319" y="1536700"/>
          <a:ext cx="432598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606801" y="4364559"/>
            <a:ext cx="203199" cy="400304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60" y="1561506"/>
            <a:ext cx="4206240" cy="36576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7330" y="2074332"/>
            <a:ext cx="170688" cy="390143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99099" y="1769532"/>
            <a:ext cx="152399" cy="30784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02765" y="2455324"/>
            <a:ext cx="161543" cy="36270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31932" y="3062059"/>
            <a:ext cx="170687" cy="426716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08699" y="2692398"/>
            <a:ext cx="161543" cy="39014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49534" y="3039528"/>
            <a:ext cx="161543" cy="39014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09369" y="2675466"/>
            <a:ext cx="161543" cy="39014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00433" y="2722029"/>
            <a:ext cx="161543" cy="39014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20103" y="2044701"/>
            <a:ext cx="161543" cy="39014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01001" y="3691464"/>
            <a:ext cx="134109" cy="307844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12700" cmpd="sng">
            <a:solidFill>
              <a:srgbClr val="9632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8282"/>
    </mc:Choice>
    <mc:Fallback xmlns="">
      <p:transition advTm="2828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HCV Incidence in the United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44"/>
    </mc:Choice>
    <mc:Fallback xmlns="">
      <p:transition advTm="39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Source: CDC Division of Viral Hepatitis. Statistics and Surveillance.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Hepatitis </a:t>
            </a:r>
            <a:r>
              <a:rPr lang="en-US" sz="32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 Incidence in United States, 1982-2010</a:t>
            </a:r>
            <a:endParaRPr lang="en-US" sz="3200" dirty="0"/>
          </a:p>
        </p:txBody>
      </p:sp>
      <p:graphicFrame>
        <p:nvGraphicFramePr>
          <p:cNvPr id="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495222"/>
              </p:ext>
            </p:extLst>
          </p:nvPr>
        </p:nvGraphicFramePr>
        <p:xfrm>
          <a:off x="459544" y="1524000"/>
          <a:ext cx="8224912" cy="456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2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045"/>
    </mc:Choice>
    <mc:Fallback xmlns="">
      <p:transition advTm="230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6461760"/>
            <a:ext cx="7162800" cy="320040"/>
          </a:xfrm>
        </p:spPr>
        <p:txBody>
          <a:bodyPr/>
          <a:lstStyle/>
          <a:p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Hepatitis </a:t>
            </a:r>
            <a:r>
              <a:rPr lang="en-US" sz="32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 Incidence in United States, 1982-2010</a:t>
            </a:r>
            <a:endParaRPr lang="en-US" sz="3200" dirty="0"/>
          </a:p>
        </p:txBody>
      </p:sp>
      <p:graphicFrame>
        <p:nvGraphicFramePr>
          <p:cNvPr id="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685544"/>
              </p:ext>
            </p:extLst>
          </p:nvPr>
        </p:nvGraphicFramePr>
        <p:xfrm>
          <a:off x="459544" y="1371601"/>
          <a:ext cx="822725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74"/>
          <p:cNvSpPr>
            <a:spLocks noChangeArrowheads="1"/>
          </p:cNvSpPr>
          <p:nvPr/>
        </p:nvSpPr>
        <p:spPr bwMode="auto">
          <a:xfrm>
            <a:off x="2057400" y="5958840"/>
            <a:ext cx="14491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Decline among</a:t>
            </a:r>
          </a:p>
          <a:p>
            <a:pPr lvl="0" algn="ctr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transfusion recipients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3852710" y="5958840"/>
            <a:ext cx="132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Decline among</a:t>
            </a:r>
          </a:p>
          <a:p>
            <a:pPr lvl="0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injection drug users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35"/>
          <p:cNvSpPr>
            <a:spLocks noChangeArrowheads="1"/>
          </p:cNvSpPr>
          <p:nvPr/>
        </p:nvSpPr>
        <p:spPr bwMode="auto">
          <a:xfrm>
            <a:off x="2514602" y="5791200"/>
            <a:ext cx="941829" cy="1371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235"/>
          <p:cNvSpPr>
            <a:spLocks noChangeArrowheads="1"/>
          </p:cNvSpPr>
          <p:nvPr/>
        </p:nvSpPr>
        <p:spPr bwMode="auto">
          <a:xfrm>
            <a:off x="3467101" y="5791200"/>
            <a:ext cx="1371598" cy="137159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86"/>
          <p:cNvSpPr>
            <a:spLocks noChangeShapeType="1"/>
          </p:cNvSpPr>
          <p:nvPr/>
        </p:nvSpPr>
        <p:spPr bwMode="auto">
          <a:xfrm flipV="1">
            <a:off x="2743200" y="2011680"/>
            <a:ext cx="0" cy="27432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87"/>
          <p:cNvSpPr>
            <a:spLocks noChangeArrowheads="1"/>
          </p:cNvSpPr>
          <p:nvPr/>
        </p:nvSpPr>
        <p:spPr bwMode="auto">
          <a:xfrm>
            <a:off x="1770350" y="1790700"/>
            <a:ext cx="226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Surrogate testing of blood donors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16"/>
          <p:cNvSpPr>
            <a:spLocks noChangeShapeType="1"/>
          </p:cNvSpPr>
          <p:nvPr/>
        </p:nvSpPr>
        <p:spPr bwMode="auto">
          <a:xfrm flipV="1">
            <a:off x="4571737" y="3651250"/>
            <a:ext cx="0" cy="32918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17"/>
          <p:cNvSpPr>
            <a:spLocks noChangeArrowheads="1"/>
          </p:cNvSpPr>
          <p:nvPr/>
        </p:nvSpPr>
        <p:spPr bwMode="auto">
          <a:xfrm>
            <a:off x="3962400" y="3276600"/>
            <a:ext cx="1205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Anti-HCV test</a:t>
            </a:r>
          </a:p>
          <a:p>
            <a:pPr lvl="0" algn="ctr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1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gen) licensed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5"/>
          <p:cNvSpPr>
            <a:spLocks/>
          </p:cNvSpPr>
          <p:nvPr/>
        </p:nvSpPr>
        <p:spPr bwMode="auto">
          <a:xfrm>
            <a:off x="3670300" y="2357591"/>
            <a:ext cx="228600" cy="614209"/>
          </a:xfrm>
          <a:custGeom>
            <a:avLst/>
            <a:gdLst>
              <a:gd name="T0" fmla="*/ 0 w 108"/>
              <a:gd name="T1" fmla="*/ 234 h 234"/>
              <a:gd name="T2" fmla="*/ 0 w 108"/>
              <a:gd name="T3" fmla="*/ 106 h 234"/>
              <a:gd name="T4" fmla="*/ 108 w 108"/>
              <a:gd name="T5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234">
                <a:moveTo>
                  <a:pt x="0" y="234"/>
                </a:moveTo>
                <a:lnTo>
                  <a:pt x="0" y="106"/>
                </a:lnTo>
                <a:lnTo>
                  <a:pt x="10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146"/>
          <p:cNvSpPr>
            <a:spLocks noChangeArrowheads="1"/>
          </p:cNvSpPr>
          <p:nvPr/>
        </p:nvSpPr>
        <p:spPr bwMode="auto">
          <a:xfrm>
            <a:off x="3958632" y="2090892"/>
            <a:ext cx="1210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Anti-HCV test</a:t>
            </a:r>
          </a:p>
          <a:p>
            <a:pPr lvl="0" eaLnBrk="1" hangingPunct="1"/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en-US" sz="1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gen) licensed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8227"/>
    </mc:Choice>
    <mc:Fallback xmlns="">
      <p:transition advTm="382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Source: CDC. Division of Viral Hepatitis-Statistic and Surveillance</a:t>
            </a:r>
            <a:r>
              <a:rPr lang="en-US" dirty="0" smtClean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.</a:t>
            </a:r>
            <a:endParaRPr lang="en-US" dirty="0">
              <a:solidFill>
                <a:srgbClr val="1F497D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New </a:t>
            </a:r>
            <a:r>
              <a:rPr lang="en-US" dirty="0">
                <a:cs typeface="Arial"/>
              </a:rPr>
              <a:t>Hepatitis C Infections in the United </a:t>
            </a:r>
            <a:r>
              <a:rPr lang="en-US" dirty="0" smtClean="0">
                <a:cs typeface="Arial"/>
              </a:rPr>
              <a:t>States</a:t>
            </a:r>
            <a:endParaRPr lang="en-US" dirty="0"/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81089"/>
              </p:ext>
            </p:extLst>
          </p:nvPr>
        </p:nvGraphicFramePr>
        <p:xfrm>
          <a:off x="457200" y="1651294"/>
          <a:ext cx="8229601" cy="4216106"/>
        </p:xfrm>
        <a:graphic>
          <a:graphicData uri="http://schemas.openxmlformats.org/drawingml/2006/table">
            <a:tbl>
              <a:tblPr>
                <a:effectLst>
                  <a:outerShdw blurRad="63500" dist="63500" dir="2700000">
                    <a:srgbClr val="000000">
                      <a:alpha val="43000"/>
                    </a:srgbClr>
                  </a:outerShdw>
                </a:effectLst>
              </a:tblPr>
              <a:tblGrid>
                <a:gridCol w="1738036"/>
                <a:gridCol w="721285"/>
                <a:gridCol w="721285"/>
                <a:gridCol w="721285"/>
                <a:gridCol w="721285"/>
                <a:gridCol w="721285"/>
                <a:gridCol w="721285"/>
                <a:gridCol w="721285"/>
                <a:gridCol w="721285"/>
                <a:gridCol w="721285"/>
              </a:tblGrid>
              <a:tr h="506386">
                <a:tc gridSpan="10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Incidence of New Hepatitis C Infections</a:t>
                      </a:r>
                    </a:p>
                  </a:txBody>
                  <a:tcPr marL="87155" marR="87155" marT="43577" marB="43577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29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</a:tr>
              <a:tr h="450395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Type of Cases</a:t>
                      </a:r>
                    </a:p>
                  </a:txBody>
                  <a:tcPr marL="87155" marR="87155" marT="43577" marB="43577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Year</a:t>
                      </a: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</a:tr>
              <a:tr h="450395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7155" marR="87155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66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2002</a:t>
                      </a:r>
                    </a:p>
                  </a:txBody>
                  <a:tcPr marL="0" marR="0" marT="43577" marB="4357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2003</a:t>
                      </a: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2004</a:t>
                      </a: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2005</a:t>
                      </a: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2006</a:t>
                      </a: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2007</a:t>
                      </a: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2008</a:t>
                      </a: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2009</a:t>
                      </a:r>
                      <a:endParaRPr lang="en-US" sz="1400" b="1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2010</a:t>
                      </a:r>
                    </a:p>
                  </a:txBody>
                  <a:tcPr marL="0" marR="0" marT="43577" marB="4357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</a:tr>
              <a:tr h="936310">
                <a:tc>
                  <a:txBody>
                    <a:bodyPr/>
                    <a:lstStyle/>
                    <a:p>
                      <a:pPr marL="0" marR="0" lvl="0" indent="3175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Acute Clinical Cases Reported</a:t>
                      </a:r>
                    </a:p>
                  </a:txBody>
                  <a:tcPr marL="87155" marR="87155" marT="87155" marB="87155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1,223</a:t>
                      </a:r>
                    </a:p>
                  </a:txBody>
                  <a:tcPr marL="0" marR="0" marT="87155" marB="8715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891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758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694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802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849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878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781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853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6310">
                <a:tc>
                  <a:txBody>
                    <a:bodyPr/>
                    <a:lstStyle/>
                    <a:p>
                      <a:pPr marL="0" marR="0" lvl="0" indent="3175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Estimated Number of Acute Clinical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Cases</a:t>
                      </a:r>
                    </a:p>
                  </a:txBody>
                  <a:tcPr marL="87155" marR="87155" marT="87155" marB="87155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4,800</a:t>
                      </a:r>
                    </a:p>
                  </a:txBody>
                  <a:tcPr marL="0" marR="0" marT="87155" marB="8715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4,500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4,200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3,400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3,200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2,800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2,900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2,600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2,800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936310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buFontTx/>
                        <a:buNone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Estimated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Number of New Infections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87155" marR="87155" marT="87155" marB="87155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29,000</a:t>
                      </a:r>
                    </a:p>
                  </a:txBody>
                  <a:tcPr marL="0" marR="0" marT="87155" marB="87155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28,000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26,000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21,000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19,000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17,000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18,000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16,000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14300" algn="ctr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17,000</a:t>
                      </a:r>
                    </a:p>
                  </a:txBody>
                  <a:tcPr marL="0" marR="0" marT="87155" marB="871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9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138"/>
    </mc:Choice>
    <mc:Fallback xmlns="">
      <p:transition advTm="361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CDC and Prevention and National </a:t>
            </a:r>
            <a:r>
              <a:rPr lang="en-US" dirty="0" err="1" smtClean="0"/>
              <a:t>Notifiable</a:t>
            </a:r>
            <a:r>
              <a:rPr lang="en-US" dirty="0" smtClean="0"/>
              <a:t> Disease Surveillance System.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Acute Hepatitis C Incidence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800" dirty="0" smtClean="0"/>
              <a:t>by Age Group, United States, 1992-2009 </a:t>
            </a:r>
            <a:endParaRPr lang="en-US" sz="2800" dirty="0"/>
          </a:p>
        </p:txBody>
      </p:sp>
      <p:grpSp>
        <p:nvGrpSpPr>
          <p:cNvPr id="1338" name="Group 1337"/>
          <p:cNvGrpSpPr/>
          <p:nvPr/>
        </p:nvGrpSpPr>
        <p:grpSpPr>
          <a:xfrm>
            <a:off x="487978" y="1804574"/>
            <a:ext cx="8032135" cy="4262653"/>
            <a:chOff x="487978" y="1804574"/>
            <a:chExt cx="8032135" cy="426265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84313" y="1917700"/>
              <a:ext cx="7035800" cy="3416300"/>
            </a:xfrm>
            <a:prstGeom prst="rect">
              <a:avLst/>
            </a:prstGeom>
            <a:solidFill>
              <a:srgbClr val="E6EBF2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57313" y="191770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357313" y="242252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Line 8"/>
            <p:cNvSpPr>
              <a:spLocks noChangeShapeType="1"/>
            </p:cNvSpPr>
            <p:nvPr/>
          </p:nvSpPr>
          <p:spPr bwMode="auto">
            <a:xfrm>
              <a:off x="1357313" y="28987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Line 9"/>
            <p:cNvSpPr>
              <a:spLocks noChangeShapeType="1"/>
            </p:cNvSpPr>
            <p:nvPr/>
          </p:nvSpPr>
          <p:spPr bwMode="auto">
            <a:xfrm>
              <a:off x="1357313" y="339090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Line 10"/>
            <p:cNvSpPr>
              <a:spLocks noChangeShapeType="1"/>
            </p:cNvSpPr>
            <p:nvPr/>
          </p:nvSpPr>
          <p:spPr bwMode="auto">
            <a:xfrm>
              <a:off x="1357313" y="38639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Line 11"/>
            <p:cNvSpPr>
              <a:spLocks noChangeShapeType="1"/>
            </p:cNvSpPr>
            <p:nvPr/>
          </p:nvSpPr>
          <p:spPr bwMode="auto">
            <a:xfrm>
              <a:off x="1357313" y="485775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Line 12"/>
            <p:cNvSpPr>
              <a:spLocks noChangeShapeType="1"/>
            </p:cNvSpPr>
            <p:nvPr/>
          </p:nvSpPr>
          <p:spPr bwMode="auto">
            <a:xfrm>
              <a:off x="1357313" y="533400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Line 13"/>
            <p:cNvSpPr>
              <a:spLocks noChangeShapeType="1"/>
            </p:cNvSpPr>
            <p:nvPr/>
          </p:nvSpPr>
          <p:spPr bwMode="auto">
            <a:xfrm>
              <a:off x="148431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Rectangle 21"/>
            <p:cNvSpPr>
              <a:spLocks noChangeArrowheads="1"/>
            </p:cNvSpPr>
            <p:nvPr/>
          </p:nvSpPr>
          <p:spPr bwMode="auto">
            <a:xfrm rot="16200000">
              <a:off x="-274051" y="3349428"/>
              <a:ext cx="207805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Reported cases/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100,000 population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" name="Rectangle 23"/>
            <p:cNvSpPr>
              <a:spLocks noChangeArrowheads="1"/>
            </p:cNvSpPr>
            <p:nvPr/>
          </p:nvSpPr>
          <p:spPr bwMode="auto">
            <a:xfrm>
              <a:off x="4731177" y="5759450"/>
              <a:ext cx="5420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Year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0" name="Rectangle 24"/>
            <p:cNvSpPr>
              <a:spLocks noChangeArrowheads="1"/>
            </p:cNvSpPr>
            <p:nvPr/>
          </p:nvSpPr>
          <p:spPr bwMode="auto">
            <a:xfrm>
              <a:off x="1258888" y="544195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4" name="Line 28"/>
            <p:cNvSpPr>
              <a:spLocks noChangeShapeType="1"/>
            </p:cNvSpPr>
            <p:nvPr/>
          </p:nvSpPr>
          <p:spPr bwMode="auto">
            <a:xfrm>
              <a:off x="1874838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Line 33"/>
            <p:cNvSpPr>
              <a:spLocks noChangeShapeType="1"/>
            </p:cNvSpPr>
            <p:nvPr/>
          </p:nvSpPr>
          <p:spPr bwMode="auto">
            <a:xfrm>
              <a:off x="227806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Line 34"/>
            <p:cNvSpPr>
              <a:spLocks noChangeShapeType="1"/>
            </p:cNvSpPr>
            <p:nvPr/>
          </p:nvSpPr>
          <p:spPr bwMode="auto">
            <a:xfrm>
              <a:off x="267811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Line 39"/>
            <p:cNvSpPr>
              <a:spLocks noChangeShapeType="1"/>
            </p:cNvSpPr>
            <p:nvPr/>
          </p:nvSpPr>
          <p:spPr bwMode="auto">
            <a:xfrm>
              <a:off x="3055938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Line 40"/>
            <p:cNvSpPr>
              <a:spLocks noChangeShapeType="1"/>
            </p:cNvSpPr>
            <p:nvPr/>
          </p:nvSpPr>
          <p:spPr bwMode="auto">
            <a:xfrm>
              <a:off x="345916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Line 45"/>
            <p:cNvSpPr>
              <a:spLocks noChangeShapeType="1"/>
            </p:cNvSpPr>
            <p:nvPr/>
          </p:nvSpPr>
          <p:spPr bwMode="auto">
            <a:xfrm>
              <a:off x="385921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Line 46"/>
            <p:cNvSpPr>
              <a:spLocks noChangeShapeType="1"/>
            </p:cNvSpPr>
            <p:nvPr/>
          </p:nvSpPr>
          <p:spPr bwMode="auto">
            <a:xfrm>
              <a:off x="4262438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Line 50"/>
            <p:cNvSpPr>
              <a:spLocks noChangeShapeType="1"/>
            </p:cNvSpPr>
            <p:nvPr/>
          </p:nvSpPr>
          <p:spPr bwMode="auto">
            <a:xfrm>
              <a:off x="466566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Line 51"/>
            <p:cNvSpPr>
              <a:spLocks noChangeShapeType="1"/>
            </p:cNvSpPr>
            <p:nvPr/>
          </p:nvSpPr>
          <p:spPr bwMode="auto">
            <a:xfrm>
              <a:off x="506571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Line 56"/>
            <p:cNvSpPr>
              <a:spLocks noChangeShapeType="1"/>
            </p:cNvSpPr>
            <p:nvPr/>
          </p:nvSpPr>
          <p:spPr bwMode="auto">
            <a:xfrm>
              <a:off x="5456238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Line 57"/>
            <p:cNvSpPr>
              <a:spLocks noChangeShapeType="1"/>
            </p:cNvSpPr>
            <p:nvPr/>
          </p:nvSpPr>
          <p:spPr bwMode="auto">
            <a:xfrm>
              <a:off x="585946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Line 62"/>
            <p:cNvSpPr>
              <a:spLocks noChangeShapeType="1"/>
            </p:cNvSpPr>
            <p:nvPr/>
          </p:nvSpPr>
          <p:spPr bwMode="auto">
            <a:xfrm>
              <a:off x="624681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Line 63"/>
            <p:cNvSpPr>
              <a:spLocks noChangeShapeType="1"/>
            </p:cNvSpPr>
            <p:nvPr/>
          </p:nvSpPr>
          <p:spPr bwMode="auto">
            <a:xfrm>
              <a:off x="6650038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Line 68"/>
            <p:cNvSpPr>
              <a:spLocks noChangeShapeType="1"/>
            </p:cNvSpPr>
            <p:nvPr/>
          </p:nvSpPr>
          <p:spPr bwMode="auto">
            <a:xfrm>
              <a:off x="705326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Line 69"/>
            <p:cNvSpPr>
              <a:spLocks noChangeShapeType="1"/>
            </p:cNvSpPr>
            <p:nvPr/>
          </p:nvSpPr>
          <p:spPr bwMode="auto">
            <a:xfrm>
              <a:off x="745331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Line 74"/>
            <p:cNvSpPr>
              <a:spLocks noChangeShapeType="1"/>
            </p:cNvSpPr>
            <p:nvPr/>
          </p:nvSpPr>
          <p:spPr bwMode="auto">
            <a:xfrm>
              <a:off x="7843838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Line 75"/>
            <p:cNvSpPr>
              <a:spLocks noChangeShapeType="1"/>
            </p:cNvSpPr>
            <p:nvPr/>
          </p:nvSpPr>
          <p:spPr bwMode="auto">
            <a:xfrm>
              <a:off x="8247063" y="5337175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Line 76"/>
            <p:cNvSpPr>
              <a:spLocks noChangeShapeType="1"/>
            </p:cNvSpPr>
            <p:nvPr/>
          </p:nvSpPr>
          <p:spPr bwMode="auto">
            <a:xfrm>
              <a:off x="1481138" y="242252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Line 77"/>
            <p:cNvSpPr>
              <a:spLocks noChangeShapeType="1"/>
            </p:cNvSpPr>
            <p:nvPr/>
          </p:nvSpPr>
          <p:spPr bwMode="auto">
            <a:xfrm>
              <a:off x="1481138" y="289877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Line 78"/>
            <p:cNvSpPr>
              <a:spLocks noChangeShapeType="1"/>
            </p:cNvSpPr>
            <p:nvPr/>
          </p:nvSpPr>
          <p:spPr bwMode="auto">
            <a:xfrm>
              <a:off x="1481138" y="339407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Line 79"/>
            <p:cNvSpPr>
              <a:spLocks noChangeShapeType="1"/>
            </p:cNvSpPr>
            <p:nvPr/>
          </p:nvSpPr>
          <p:spPr bwMode="auto">
            <a:xfrm>
              <a:off x="1481138" y="386080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Line 80"/>
            <p:cNvSpPr>
              <a:spLocks noChangeShapeType="1"/>
            </p:cNvSpPr>
            <p:nvPr/>
          </p:nvSpPr>
          <p:spPr bwMode="auto">
            <a:xfrm>
              <a:off x="1357313" y="436245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Line 82"/>
            <p:cNvSpPr>
              <a:spLocks noChangeShapeType="1"/>
            </p:cNvSpPr>
            <p:nvPr/>
          </p:nvSpPr>
          <p:spPr bwMode="auto">
            <a:xfrm>
              <a:off x="1481138" y="436880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Line 83"/>
            <p:cNvSpPr>
              <a:spLocks noChangeShapeType="1"/>
            </p:cNvSpPr>
            <p:nvPr/>
          </p:nvSpPr>
          <p:spPr bwMode="auto">
            <a:xfrm>
              <a:off x="1481138" y="485775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Rectangle 84"/>
            <p:cNvSpPr>
              <a:spLocks noChangeArrowheads="1"/>
            </p:cNvSpPr>
            <p:nvPr/>
          </p:nvSpPr>
          <p:spPr bwMode="auto">
            <a:xfrm>
              <a:off x="1516063" y="1949450"/>
              <a:ext cx="5794375" cy="31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Rectangle 85"/>
            <p:cNvSpPr>
              <a:spLocks noChangeArrowheads="1"/>
            </p:cNvSpPr>
            <p:nvPr/>
          </p:nvSpPr>
          <p:spPr bwMode="auto">
            <a:xfrm>
              <a:off x="2332038" y="2038350"/>
              <a:ext cx="130175" cy="130175"/>
            </a:xfrm>
            <a:prstGeom prst="rect">
              <a:avLst/>
            </a:prstGeom>
            <a:solidFill>
              <a:srgbClr val="FF9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Rectangle 86"/>
            <p:cNvSpPr>
              <a:spLocks noChangeArrowheads="1"/>
            </p:cNvSpPr>
            <p:nvPr/>
          </p:nvSpPr>
          <p:spPr bwMode="auto">
            <a:xfrm>
              <a:off x="2503488" y="1987550"/>
              <a:ext cx="4984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0-19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3" name="Rectangle 87"/>
            <p:cNvSpPr>
              <a:spLocks noChangeArrowheads="1"/>
            </p:cNvSpPr>
            <p:nvPr/>
          </p:nvSpPr>
          <p:spPr bwMode="auto">
            <a:xfrm>
              <a:off x="1677988" y="1987550"/>
              <a:ext cx="5842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years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4" name="Rectangle 88"/>
            <p:cNvSpPr>
              <a:spLocks noChangeArrowheads="1"/>
            </p:cNvSpPr>
            <p:nvPr/>
          </p:nvSpPr>
          <p:spPr bwMode="auto">
            <a:xfrm>
              <a:off x="3094038" y="2038350"/>
              <a:ext cx="130175" cy="130175"/>
            </a:xfrm>
            <a:prstGeom prst="rect">
              <a:avLst/>
            </a:prstGeom>
            <a:solidFill>
              <a:srgbClr val="FF1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Rectangle 89"/>
            <p:cNvSpPr>
              <a:spLocks noChangeArrowheads="1"/>
            </p:cNvSpPr>
            <p:nvPr/>
          </p:nvSpPr>
          <p:spPr bwMode="auto">
            <a:xfrm>
              <a:off x="3265488" y="1987550"/>
              <a:ext cx="6127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20-29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6" name="Rectangle 90"/>
            <p:cNvSpPr>
              <a:spLocks noChangeArrowheads="1"/>
            </p:cNvSpPr>
            <p:nvPr/>
          </p:nvSpPr>
          <p:spPr bwMode="auto">
            <a:xfrm>
              <a:off x="3992563" y="2038350"/>
              <a:ext cx="130175" cy="130175"/>
            </a:xfrm>
            <a:prstGeom prst="rect">
              <a:avLst/>
            </a:prstGeom>
            <a:solidFill>
              <a:srgbClr val="59B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Rectangle 91"/>
            <p:cNvSpPr>
              <a:spLocks noChangeArrowheads="1"/>
            </p:cNvSpPr>
            <p:nvPr/>
          </p:nvSpPr>
          <p:spPr bwMode="auto">
            <a:xfrm>
              <a:off x="4164013" y="1987550"/>
              <a:ext cx="6127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30-39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8" name="Rectangle 92"/>
            <p:cNvSpPr>
              <a:spLocks noChangeArrowheads="1"/>
            </p:cNvSpPr>
            <p:nvPr/>
          </p:nvSpPr>
          <p:spPr bwMode="auto">
            <a:xfrm>
              <a:off x="4894263" y="2038350"/>
              <a:ext cx="130175" cy="130175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Rectangle 93"/>
            <p:cNvSpPr>
              <a:spLocks noChangeArrowheads="1"/>
            </p:cNvSpPr>
            <p:nvPr/>
          </p:nvSpPr>
          <p:spPr bwMode="auto">
            <a:xfrm>
              <a:off x="5065713" y="1987550"/>
              <a:ext cx="6127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40-49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0" name="Rectangle 94"/>
            <p:cNvSpPr>
              <a:spLocks noChangeArrowheads="1"/>
            </p:cNvSpPr>
            <p:nvPr/>
          </p:nvSpPr>
          <p:spPr bwMode="auto">
            <a:xfrm>
              <a:off x="5770563" y="2038350"/>
              <a:ext cx="130175" cy="1301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Rectangle 95"/>
            <p:cNvSpPr>
              <a:spLocks noChangeArrowheads="1"/>
            </p:cNvSpPr>
            <p:nvPr/>
          </p:nvSpPr>
          <p:spPr bwMode="auto">
            <a:xfrm>
              <a:off x="5942013" y="1987550"/>
              <a:ext cx="6127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50-59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2" name="Rectangle 96"/>
            <p:cNvSpPr>
              <a:spLocks noChangeArrowheads="1"/>
            </p:cNvSpPr>
            <p:nvPr/>
          </p:nvSpPr>
          <p:spPr bwMode="auto">
            <a:xfrm>
              <a:off x="6672263" y="2038350"/>
              <a:ext cx="130175" cy="130175"/>
            </a:xfrm>
            <a:prstGeom prst="rect">
              <a:avLst/>
            </a:prstGeom>
            <a:solidFill>
              <a:srgbClr val="6A1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97"/>
            <p:cNvSpPr>
              <a:spLocks noEditPoints="1"/>
            </p:cNvSpPr>
            <p:nvPr/>
          </p:nvSpPr>
          <p:spPr bwMode="auto">
            <a:xfrm>
              <a:off x="6853238" y="2038350"/>
              <a:ext cx="98425" cy="123825"/>
            </a:xfrm>
            <a:custGeom>
              <a:avLst/>
              <a:gdLst>
                <a:gd name="T0" fmla="*/ 62 w 62"/>
                <a:gd name="T1" fmla="*/ 26 h 78"/>
                <a:gd name="T2" fmla="*/ 0 w 62"/>
                <a:gd name="T3" fmla="*/ 0 h 78"/>
                <a:gd name="T4" fmla="*/ 0 w 62"/>
                <a:gd name="T5" fmla="*/ 12 h 78"/>
                <a:gd name="T6" fmla="*/ 48 w 62"/>
                <a:gd name="T7" fmla="*/ 32 h 78"/>
                <a:gd name="T8" fmla="*/ 0 w 62"/>
                <a:gd name="T9" fmla="*/ 52 h 78"/>
                <a:gd name="T10" fmla="*/ 0 w 62"/>
                <a:gd name="T11" fmla="*/ 62 h 78"/>
                <a:gd name="T12" fmla="*/ 62 w 62"/>
                <a:gd name="T13" fmla="*/ 38 h 78"/>
                <a:gd name="T14" fmla="*/ 62 w 62"/>
                <a:gd name="T15" fmla="*/ 26 h 78"/>
                <a:gd name="T16" fmla="*/ 62 w 62"/>
                <a:gd name="T17" fmla="*/ 26 h 78"/>
                <a:gd name="T18" fmla="*/ 62 w 62"/>
                <a:gd name="T19" fmla="*/ 68 h 78"/>
                <a:gd name="T20" fmla="*/ 0 w 62"/>
                <a:gd name="T21" fmla="*/ 68 h 78"/>
                <a:gd name="T22" fmla="*/ 0 w 62"/>
                <a:gd name="T23" fmla="*/ 78 h 78"/>
                <a:gd name="T24" fmla="*/ 62 w 62"/>
                <a:gd name="T25" fmla="*/ 78 h 78"/>
                <a:gd name="T26" fmla="*/ 62 w 62"/>
                <a:gd name="T27" fmla="*/ 68 h 78"/>
                <a:gd name="T28" fmla="*/ 62 w 62"/>
                <a:gd name="T2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78">
                  <a:moveTo>
                    <a:pt x="62" y="2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48" y="3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  <a:moveTo>
                    <a:pt x="62" y="68"/>
                  </a:moveTo>
                  <a:lnTo>
                    <a:pt x="0" y="68"/>
                  </a:lnTo>
                  <a:lnTo>
                    <a:pt x="0" y="78"/>
                  </a:lnTo>
                  <a:lnTo>
                    <a:pt x="62" y="78"/>
                  </a:lnTo>
                  <a:lnTo>
                    <a:pt x="62" y="68"/>
                  </a:lnTo>
                  <a:lnTo>
                    <a:pt x="62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Freeform 98"/>
            <p:cNvSpPr>
              <a:spLocks noEditPoints="1"/>
            </p:cNvSpPr>
            <p:nvPr/>
          </p:nvSpPr>
          <p:spPr bwMode="auto">
            <a:xfrm>
              <a:off x="6967538" y="2025650"/>
              <a:ext cx="95250" cy="149225"/>
            </a:xfrm>
            <a:custGeom>
              <a:avLst/>
              <a:gdLst>
                <a:gd name="T0" fmla="*/ 50 w 60"/>
                <a:gd name="T1" fmla="*/ 6 h 94"/>
                <a:gd name="T2" fmla="*/ 32 w 60"/>
                <a:gd name="T3" fmla="*/ 0 h 94"/>
                <a:gd name="T4" fmla="*/ 26 w 60"/>
                <a:gd name="T5" fmla="*/ 2 h 94"/>
                <a:gd name="T6" fmla="*/ 14 w 60"/>
                <a:gd name="T7" fmla="*/ 6 h 94"/>
                <a:gd name="T8" fmla="*/ 8 w 60"/>
                <a:gd name="T9" fmla="*/ 12 h 94"/>
                <a:gd name="T10" fmla="*/ 2 w 60"/>
                <a:gd name="T11" fmla="*/ 26 h 94"/>
                <a:gd name="T12" fmla="*/ 0 w 60"/>
                <a:gd name="T13" fmla="*/ 50 h 94"/>
                <a:gd name="T14" fmla="*/ 0 w 60"/>
                <a:gd name="T15" fmla="*/ 60 h 94"/>
                <a:gd name="T16" fmla="*/ 4 w 60"/>
                <a:gd name="T17" fmla="*/ 78 h 94"/>
                <a:gd name="T18" fmla="*/ 8 w 60"/>
                <a:gd name="T19" fmla="*/ 84 h 94"/>
                <a:gd name="T20" fmla="*/ 18 w 60"/>
                <a:gd name="T21" fmla="*/ 92 h 94"/>
                <a:gd name="T22" fmla="*/ 30 w 60"/>
                <a:gd name="T23" fmla="*/ 94 h 94"/>
                <a:gd name="T24" fmla="*/ 38 w 60"/>
                <a:gd name="T25" fmla="*/ 94 h 94"/>
                <a:gd name="T26" fmla="*/ 46 w 60"/>
                <a:gd name="T27" fmla="*/ 90 h 94"/>
                <a:gd name="T28" fmla="*/ 56 w 60"/>
                <a:gd name="T29" fmla="*/ 78 h 94"/>
                <a:gd name="T30" fmla="*/ 58 w 60"/>
                <a:gd name="T31" fmla="*/ 72 h 94"/>
                <a:gd name="T32" fmla="*/ 60 w 60"/>
                <a:gd name="T33" fmla="*/ 62 h 94"/>
                <a:gd name="T34" fmla="*/ 52 w 60"/>
                <a:gd name="T35" fmla="*/ 42 h 94"/>
                <a:gd name="T36" fmla="*/ 42 w 60"/>
                <a:gd name="T37" fmla="*/ 36 h 94"/>
                <a:gd name="T38" fmla="*/ 32 w 60"/>
                <a:gd name="T39" fmla="*/ 34 h 94"/>
                <a:gd name="T40" fmla="*/ 20 w 60"/>
                <a:gd name="T41" fmla="*/ 36 h 94"/>
                <a:gd name="T42" fmla="*/ 14 w 60"/>
                <a:gd name="T43" fmla="*/ 40 h 94"/>
                <a:gd name="T44" fmla="*/ 10 w 60"/>
                <a:gd name="T45" fmla="*/ 46 h 94"/>
                <a:gd name="T46" fmla="*/ 14 w 60"/>
                <a:gd name="T47" fmla="*/ 24 h 94"/>
                <a:gd name="T48" fmla="*/ 18 w 60"/>
                <a:gd name="T49" fmla="*/ 18 h 94"/>
                <a:gd name="T50" fmla="*/ 22 w 60"/>
                <a:gd name="T51" fmla="*/ 12 h 94"/>
                <a:gd name="T52" fmla="*/ 32 w 60"/>
                <a:gd name="T53" fmla="*/ 10 h 94"/>
                <a:gd name="T54" fmla="*/ 38 w 60"/>
                <a:gd name="T55" fmla="*/ 12 h 94"/>
                <a:gd name="T56" fmla="*/ 42 w 60"/>
                <a:gd name="T57" fmla="*/ 14 h 94"/>
                <a:gd name="T58" fmla="*/ 46 w 60"/>
                <a:gd name="T59" fmla="*/ 24 h 94"/>
                <a:gd name="T60" fmla="*/ 58 w 60"/>
                <a:gd name="T61" fmla="*/ 24 h 94"/>
                <a:gd name="T62" fmla="*/ 50 w 60"/>
                <a:gd name="T63" fmla="*/ 6 h 94"/>
                <a:gd name="T64" fmla="*/ 18 w 60"/>
                <a:gd name="T65" fmla="*/ 48 h 94"/>
                <a:gd name="T66" fmla="*/ 24 w 60"/>
                <a:gd name="T67" fmla="*/ 44 h 94"/>
                <a:gd name="T68" fmla="*/ 30 w 60"/>
                <a:gd name="T69" fmla="*/ 44 h 94"/>
                <a:gd name="T70" fmla="*/ 42 w 60"/>
                <a:gd name="T71" fmla="*/ 48 h 94"/>
                <a:gd name="T72" fmla="*/ 46 w 60"/>
                <a:gd name="T73" fmla="*/ 56 h 94"/>
                <a:gd name="T74" fmla="*/ 48 w 60"/>
                <a:gd name="T75" fmla="*/ 64 h 94"/>
                <a:gd name="T76" fmla="*/ 42 w 60"/>
                <a:gd name="T77" fmla="*/ 80 h 94"/>
                <a:gd name="T78" fmla="*/ 38 w 60"/>
                <a:gd name="T79" fmla="*/ 84 h 94"/>
                <a:gd name="T80" fmla="*/ 30 w 60"/>
                <a:gd name="T81" fmla="*/ 84 h 94"/>
                <a:gd name="T82" fmla="*/ 22 w 60"/>
                <a:gd name="T83" fmla="*/ 82 h 94"/>
                <a:gd name="T84" fmla="*/ 18 w 60"/>
                <a:gd name="T85" fmla="*/ 78 h 94"/>
                <a:gd name="T86" fmla="*/ 14 w 60"/>
                <a:gd name="T87" fmla="*/ 74 h 94"/>
                <a:gd name="T88" fmla="*/ 12 w 60"/>
                <a:gd name="T89" fmla="*/ 62 h 94"/>
                <a:gd name="T90" fmla="*/ 14 w 60"/>
                <a:gd name="T91" fmla="*/ 54 h 94"/>
                <a:gd name="T92" fmla="*/ 18 w 60"/>
                <a:gd name="T93" fmla="*/ 4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94">
                  <a:moveTo>
                    <a:pt x="50" y="6"/>
                  </a:moveTo>
                  <a:lnTo>
                    <a:pt x="50" y="6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4" y="7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2" y="88"/>
                  </a:lnTo>
                  <a:lnTo>
                    <a:pt x="18" y="92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8" y="94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2" y="8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8" y="7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8" y="5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42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14" y="4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2" y="3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18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6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6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14"/>
                  </a:lnTo>
                  <a:lnTo>
                    <a:pt x="50" y="6"/>
                  </a:lnTo>
                  <a:lnTo>
                    <a:pt x="50" y="6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8" y="44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6" y="5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6" y="72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38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18" y="78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68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54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Freeform 99"/>
            <p:cNvSpPr>
              <a:spLocks noEditPoints="1"/>
            </p:cNvSpPr>
            <p:nvPr/>
          </p:nvSpPr>
          <p:spPr bwMode="auto">
            <a:xfrm>
              <a:off x="7078663" y="2025650"/>
              <a:ext cx="95250" cy="149225"/>
            </a:xfrm>
            <a:custGeom>
              <a:avLst/>
              <a:gdLst>
                <a:gd name="T0" fmla="*/ 10 w 60"/>
                <a:gd name="T1" fmla="*/ 84 h 94"/>
                <a:gd name="T2" fmla="*/ 18 w 60"/>
                <a:gd name="T3" fmla="*/ 92 h 94"/>
                <a:gd name="T4" fmla="*/ 30 w 60"/>
                <a:gd name="T5" fmla="*/ 94 h 94"/>
                <a:gd name="T6" fmla="*/ 40 w 60"/>
                <a:gd name="T7" fmla="*/ 92 h 94"/>
                <a:gd name="T8" fmla="*/ 48 w 60"/>
                <a:gd name="T9" fmla="*/ 88 h 94"/>
                <a:gd name="T10" fmla="*/ 58 w 60"/>
                <a:gd name="T11" fmla="*/ 74 h 94"/>
                <a:gd name="T12" fmla="*/ 60 w 60"/>
                <a:gd name="T13" fmla="*/ 62 h 94"/>
                <a:gd name="T14" fmla="*/ 60 w 60"/>
                <a:gd name="T15" fmla="*/ 48 h 94"/>
                <a:gd name="T16" fmla="*/ 58 w 60"/>
                <a:gd name="T17" fmla="*/ 26 h 94"/>
                <a:gd name="T18" fmla="*/ 52 w 60"/>
                <a:gd name="T19" fmla="*/ 12 h 94"/>
                <a:gd name="T20" fmla="*/ 48 w 60"/>
                <a:gd name="T21" fmla="*/ 8 h 94"/>
                <a:gd name="T22" fmla="*/ 44 w 60"/>
                <a:gd name="T23" fmla="*/ 4 h 94"/>
                <a:gd name="T24" fmla="*/ 30 w 60"/>
                <a:gd name="T25" fmla="*/ 0 h 94"/>
                <a:gd name="T26" fmla="*/ 22 w 60"/>
                <a:gd name="T27" fmla="*/ 2 h 94"/>
                <a:gd name="T28" fmla="*/ 14 w 60"/>
                <a:gd name="T29" fmla="*/ 6 h 94"/>
                <a:gd name="T30" fmla="*/ 4 w 60"/>
                <a:gd name="T31" fmla="*/ 22 h 94"/>
                <a:gd name="T32" fmla="*/ 2 w 60"/>
                <a:gd name="T33" fmla="*/ 32 h 94"/>
                <a:gd name="T34" fmla="*/ 0 w 60"/>
                <a:gd name="T35" fmla="*/ 48 h 94"/>
                <a:gd name="T36" fmla="*/ 4 w 60"/>
                <a:gd name="T37" fmla="*/ 70 h 94"/>
                <a:gd name="T38" fmla="*/ 10 w 60"/>
                <a:gd name="T39" fmla="*/ 84 h 94"/>
                <a:gd name="T40" fmla="*/ 10 w 60"/>
                <a:gd name="T41" fmla="*/ 84 h 94"/>
                <a:gd name="T42" fmla="*/ 18 w 60"/>
                <a:gd name="T43" fmla="*/ 16 h 94"/>
                <a:gd name="T44" fmla="*/ 30 w 60"/>
                <a:gd name="T45" fmla="*/ 10 h 94"/>
                <a:gd name="T46" fmla="*/ 38 w 60"/>
                <a:gd name="T47" fmla="*/ 12 h 94"/>
                <a:gd name="T48" fmla="*/ 44 w 60"/>
                <a:gd name="T49" fmla="*/ 18 h 94"/>
                <a:gd name="T50" fmla="*/ 48 w 60"/>
                <a:gd name="T51" fmla="*/ 28 h 94"/>
                <a:gd name="T52" fmla="*/ 48 w 60"/>
                <a:gd name="T53" fmla="*/ 48 h 94"/>
                <a:gd name="T54" fmla="*/ 46 w 60"/>
                <a:gd name="T55" fmla="*/ 72 h 94"/>
                <a:gd name="T56" fmla="*/ 44 w 60"/>
                <a:gd name="T57" fmla="*/ 78 h 94"/>
                <a:gd name="T58" fmla="*/ 30 w 60"/>
                <a:gd name="T59" fmla="*/ 84 h 94"/>
                <a:gd name="T60" fmla="*/ 24 w 60"/>
                <a:gd name="T61" fmla="*/ 84 h 94"/>
                <a:gd name="T62" fmla="*/ 18 w 60"/>
                <a:gd name="T63" fmla="*/ 78 h 94"/>
                <a:gd name="T64" fmla="*/ 14 w 60"/>
                <a:gd name="T65" fmla="*/ 66 h 94"/>
                <a:gd name="T66" fmla="*/ 12 w 60"/>
                <a:gd name="T67" fmla="*/ 48 h 94"/>
                <a:gd name="T68" fmla="*/ 16 w 60"/>
                <a:gd name="T69" fmla="*/ 22 h 94"/>
                <a:gd name="T70" fmla="*/ 18 w 60"/>
                <a:gd name="T71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94">
                  <a:moveTo>
                    <a:pt x="10" y="84"/>
                  </a:moveTo>
                  <a:lnTo>
                    <a:pt x="10" y="84"/>
                  </a:lnTo>
                  <a:lnTo>
                    <a:pt x="14" y="88"/>
                  </a:lnTo>
                  <a:lnTo>
                    <a:pt x="18" y="92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40" y="92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54" y="82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60" y="6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60"/>
                  </a:lnTo>
                  <a:lnTo>
                    <a:pt x="4" y="70"/>
                  </a:lnTo>
                  <a:lnTo>
                    <a:pt x="6" y="78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0" y="84"/>
                  </a:lnTo>
                  <a:close/>
                  <a:moveTo>
                    <a:pt x="18" y="16"/>
                  </a:moveTo>
                  <a:lnTo>
                    <a:pt x="1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6" y="22"/>
                  </a:lnTo>
                  <a:lnTo>
                    <a:pt x="48" y="2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6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8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2"/>
                  </a:lnTo>
                  <a:lnTo>
                    <a:pt x="14" y="6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Freeform 100"/>
            <p:cNvSpPr>
              <a:spLocks/>
            </p:cNvSpPr>
            <p:nvPr/>
          </p:nvSpPr>
          <p:spPr bwMode="auto">
            <a:xfrm>
              <a:off x="1484313" y="4768850"/>
              <a:ext cx="6762750" cy="536575"/>
            </a:xfrm>
            <a:custGeom>
              <a:avLst/>
              <a:gdLst>
                <a:gd name="T0" fmla="*/ 0 w 4260"/>
                <a:gd name="T1" fmla="*/ 0 h 338"/>
                <a:gd name="T2" fmla="*/ 246 w 4260"/>
                <a:gd name="T3" fmla="*/ 44 h 338"/>
                <a:gd name="T4" fmla="*/ 500 w 4260"/>
                <a:gd name="T5" fmla="*/ 74 h 338"/>
                <a:gd name="T6" fmla="*/ 752 w 4260"/>
                <a:gd name="T7" fmla="*/ 122 h 338"/>
                <a:gd name="T8" fmla="*/ 990 w 4260"/>
                <a:gd name="T9" fmla="*/ 144 h 338"/>
                <a:gd name="T10" fmla="*/ 1244 w 4260"/>
                <a:gd name="T11" fmla="*/ 152 h 338"/>
                <a:gd name="T12" fmla="*/ 1496 w 4260"/>
                <a:gd name="T13" fmla="*/ 194 h 338"/>
                <a:gd name="T14" fmla="*/ 1750 w 4260"/>
                <a:gd name="T15" fmla="*/ 196 h 338"/>
                <a:gd name="T16" fmla="*/ 2006 w 4260"/>
                <a:gd name="T17" fmla="*/ 184 h 338"/>
                <a:gd name="T18" fmla="*/ 2256 w 4260"/>
                <a:gd name="T19" fmla="*/ 272 h 338"/>
                <a:gd name="T20" fmla="*/ 2502 w 4260"/>
                <a:gd name="T21" fmla="*/ 320 h 338"/>
                <a:gd name="T22" fmla="*/ 2756 w 4260"/>
                <a:gd name="T23" fmla="*/ 330 h 338"/>
                <a:gd name="T24" fmla="*/ 3000 w 4260"/>
                <a:gd name="T25" fmla="*/ 338 h 338"/>
                <a:gd name="T26" fmla="*/ 3254 w 4260"/>
                <a:gd name="T27" fmla="*/ 338 h 338"/>
                <a:gd name="T28" fmla="*/ 3508 w 4260"/>
                <a:gd name="T29" fmla="*/ 338 h 338"/>
                <a:gd name="T30" fmla="*/ 3760 w 4260"/>
                <a:gd name="T31" fmla="*/ 338 h 338"/>
                <a:gd name="T32" fmla="*/ 4006 w 4260"/>
                <a:gd name="T33" fmla="*/ 338 h 338"/>
                <a:gd name="T34" fmla="*/ 4260 w 426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0" h="338">
                  <a:moveTo>
                    <a:pt x="0" y="0"/>
                  </a:moveTo>
                  <a:lnTo>
                    <a:pt x="246" y="44"/>
                  </a:lnTo>
                  <a:lnTo>
                    <a:pt x="500" y="74"/>
                  </a:lnTo>
                  <a:lnTo>
                    <a:pt x="752" y="122"/>
                  </a:lnTo>
                  <a:lnTo>
                    <a:pt x="990" y="144"/>
                  </a:lnTo>
                  <a:lnTo>
                    <a:pt x="1244" y="152"/>
                  </a:lnTo>
                  <a:lnTo>
                    <a:pt x="1496" y="194"/>
                  </a:lnTo>
                  <a:lnTo>
                    <a:pt x="1750" y="196"/>
                  </a:lnTo>
                  <a:lnTo>
                    <a:pt x="2006" y="184"/>
                  </a:lnTo>
                  <a:lnTo>
                    <a:pt x="2256" y="272"/>
                  </a:lnTo>
                  <a:lnTo>
                    <a:pt x="2502" y="320"/>
                  </a:lnTo>
                  <a:lnTo>
                    <a:pt x="2756" y="330"/>
                  </a:lnTo>
                  <a:lnTo>
                    <a:pt x="3000" y="338"/>
                  </a:lnTo>
                  <a:lnTo>
                    <a:pt x="3254" y="338"/>
                  </a:lnTo>
                  <a:lnTo>
                    <a:pt x="3508" y="338"/>
                  </a:lnTo>
                  <a:lnTo>
                    <a:pt x="3760" y="338"/>
                  </a:lnTo>
                  <a:lnTo>
                    <a:pt x="4006" y="338"/>
                  </a:lnTo>
                  <a:lnTo>
                    <a:pt x="4260" y="338"/>
                  </a:lnTo>
                </a:path>
              </a:pathLst>
            </a:custGeom>
            <a:noFill/>
            <a:ln w="38100">
              <a:solidFill>
                <a:srgbClr val="6A13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Freeform 101"/>
            <p:cNvSpPr>
              <a:spLocks/>
            </p:cNvSpPr>
            <p:nvPr/>
          </p:nvSpPr>
          <p:spPr bwMode="auto">
            <a:xfrm>
              <a:off x="1481138" y="4597400"/>
              <a:ext cx="6765925" cy="644525"/>
            </a:xfrm>
            <a:custGeom>
              <a:avLst/>
              <a:gdLst>
                <a:gd name="T0" fmla="*/ 0 w 4262"/>
                <a:gd name="T1" fmla="*/ 0 h 406"/>
                <a:gd name="T2" fmla="*/ 248 w 4262"/>
                <a:gd name="T3" fmla="*/ 88 h 406"/>
                <a:gd name="T4" fmla="*/ 502 w 4262"/>
                <a:gd name="T5" fmla="*/ 44 h 406"/>
                <a:gd name="T6" fmla="*/ 754 w 4262"/>
                <a:gd name="T7" fmla="*/ 44 h 406"/>
                <a:gd name="T8" fmla="*/ 992 w 4262"/>
                <a:gd name="T9" fmla="*/ 118 h 406"/>
                <a:gd name="T10" fmla="*/ 1252 w 4262"/>
                <a:gd name="T11" fmla="*/ 110 h 406"/>
                <a:gd name="T12" fmla="*/ 1498 w 4262"/>
                <a:gd name="T13" fmla="*/ 46 h 406"/>
                <a:gd name="T14" fmla="*/ 1752 w 4262"/>
                <a:gd name="T15" fmla="*/ 92 h 406"/>
                <a:gd name="T16" fmla="*/ 2006 w 4262"/>
                <a:gd name="T17" fmla="*/ 10 h 406"/>
                <a:gd name="T18" fmla="*/ 2258 w 4262"/>
                <a:gd name="T19" fmla="*/ 244 h 406"/>
                <a:gd name="T20" fmla="*/ 2504 w 4262"/>
                <a:gd name="T21" fmla="*/ 342 h 406"/>
                <a:gd name="T22" fmla="*/ 2758 w 4262"/>
                <a:gd name="T23" fmla="*/ 374 h 406"/>
                <a:gd name="T24" fmla="*/ 3002 w 4262"/>
                <a:gd name="T25" fmla="*/ 384 h 406"/>
                <a:gd name="T26" fmla="*/ 3256 w 4262"/>
                <a:gd name="T27" fmla="*/ 396 h 406"/>
                <a:gd name="T28" fmla="*/ 3510 w 4262"/>
                <a:gd name="T29" fmla="*/ 386 h 406"/>
                <a:gd name="T30" fmla="*/ 3762 w 4262"/>
                <a:gd name="T31" fmla="*/ 376 h 406"/>
                <a:gd name="T32" fmla="*/ 4008 w 4262"/>
                <a:gd name="T33" fmla="*/ 368 h 406"/>
                <a:gd name="T34" fmla="*/ 4262 w 4262"/>
                <a:gd name="T3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2" h="406">
                  <a:moveTo>
                    <a:pt x="0" y="0"/>
                  </a:moveTo>
                  <a:lnTo>
                    <a:pt x="248" y="88"/>
                  </a:lnTo>
                  <a:lnTo>
                    <a:pt x="502" y="44"/>
                  </a:lnTo>
                  <a:lnTo>
                    <a:pt x="754" y="44"/>
                  </a:lnTo>
                  <a:lnTo>
                    <a:pt x="992" y="118"/>
                  </a:lnTo>
                  <a:lnTo>
                    <a:pt x="1252" y="110"/>
                  </a:lnTo>
                  <a:lnTo>
                    <a:pt x="1498" y="46"/>
                  </a:lnTo>
                  <a:lnTo>
                    <a:pt x="1752" y="92"/>
                  </a:lnTo>
                  <a:lnTo>
                    <a:pt x="2006" y="10"/>
                  </a:lnTo>
                  <a:lnTo>
                    <a:pt x="2258" y="244"/>
                  </a:lnTo>
                  <a:lnTo>
                    <a:pt x="2504" y="342"/>
                  </a:lnTo>
                  <a:lnTo>
                    <a:pt x="2758" y="374"/>
                  </a:lnTo>
                  <a:lnTo>
                    <a:pt x="3002" y="384"/>
                  </a:lnTo>
                  <a:lnTo>
                    <a:pt x="3256" y="396"/>
                  </a:lnTo>
                  <a:lnTo>
                    <a:pt x="3510" y="386"/>
                  </a:lnTo>
                  <a:lnTo>
                    <a:pt x="3762" y="376"/>
                  </a:lnTo>
                  <a:lnTo>
                    <a:pt x="4008" y="368"/>
                  </a:lnTo>
                  <a:lnTo>
                    <a:pt x="4262" y="406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Freeform 102"/>
            <p:cNvSpPr>
              <a:spLocks/>
            </p:cNvSpPr>
            <p:nvPr/>
          </p:nvSpPr>
          <p:spPr bwMode="auto">
            <a:xfrm>
              <a:off x="1471613" y="3594100"/>
              <a:ext cx="6775450" cy="1562100"/>
            </a:xfrm>
            <a:custGeom>
              <a:avLst/>
              <a:gdLst>
                <a:gd name="T0" fmla="*/ 0 w 4268"/>
                <a:gd name="T1" fmla="*/ 20 h 984"/>
                <a:gd name="T2" fmla="*/ 254 w 4268"/>
                <a:gd name="T3" fmla="*/ 136 h 984"/>
                <a:gd name="T4" fmla="*/ 508 w 4268"/>
                <a:gd name="T5" fmla="*/ 40 h 984"/>
                <a:gd name="T6" fmla="*/ 760 w 4268"/>
                <a:gd name="T7" fmla="*/ 0 h 984"/>
                <a:gd name="T8" fmla="*/ 998 w 4268"/>
                <a:gd name="T9" fmla="*/ 118 h 984"/>
                <a:gd name="T10" fmla="*/ 1252 w 4268"/>
                <a:gd name="T11" fmla="*/ 20 h 984"/>
                <a:gd name="T12" fmla="*/ 1504 w 4268"/>
                <a:gd name="T13" fmla="*/ 84 h 984"/>
                <a:gd name="T14" fmla="*/ 1758 w 4268"/>
                <a:gd name="T15" fmla="*/ 214 h 984"/>
                <a:gd name="T16" fmla="*/ 2014 w 4268"/>
                <a:gd name="T17" fmla="*/ 236 h 984"/>
                <a:gd name="T18" fmla="*/ 2264 w 4268"/>
                <a:gd name="T19" fmla="*/ 634 h 984"/>
                <a:gd name="T20" fmla="*/ 2510 w 4268"/>
                <a:gd name="T21" fmla="*/ 824 h 984"/>
                <a:gd name="T22" fmla="*/ 2764 w 4268"/>
                <a:gd name="T23" fmla="*/ 920 h 984"/>
                <a:gd name="T24" fmla="*/ 3008 w 4268"/>
                <a:gd name="T25" fmla="*/ 944 h 984"/>
                <a:gd name="T26" fmla="*/ 3262 w 4268"/>
                <a:gd name="T27" fmla="*/ 984 h 984"/>
                <a:gd name="T28" fmla="*/ 3516 w 4268"/>
                <a:gd name="T29" fmla="*/ 974 h 984"/>
                <a:gd name="T30" fmla="*/ 3768 w 4268"/>
                <a:gd name="T31" fmla="*/ 952 h 984"/>
                <a:gd name="T32" fmla="*/ 4014 w 4268"/>
                <a:gd name="T33" fmla="*/ 960 h 984"/>
                <a:gd name="T34" fmla="*/ 4268 w 4268"/>
                <a:gd name="T35" fmla="*/ 972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8" h="984">
                  <a:moveTo>
                    <a:pt x="0" y="20"/>
                  </a:moveTo>
                  <a:lnTo>
                    <a:pt x="254" y="136"/>
                  </a:lnTo>
                  <a:lnTo>
                    <a:pt x="508" y="40"/>
                  </a:lnTo>
                  <a:lnTo>
                    <a:pt x="760" y="0"/>
                  </a:lnTo>
                  <a:lnTo>
                    <a:pt x="998" y="118"/>
                  </a:lnTo>
                  <a:lnTo>
                    <a:pt x="1252" y="20"/>
                  </a:lnTo>
                  <a:lnTo>
                    <a:pt x="1504" y="84"/>
                  </a:lnTo>
                  <a:lnTo>
                    <a:pt x="1758" y="214"/>
                  </a:lnTo>
                  <a:lnTo>
                    <a:pt x="2014" y="236"/>
                  </a:lnTo>
                  <a:lnTo>
                    <a:pt x="2264" y="634"/>
                  </a:lnTo>
                  <a:lnTo>
                    <a:pt x="2510" y="824"/>
                  </a:lnTo>
                  <a:lnTo>
                    <a:pt x="2764" y="920"/>
                  </a:lnTo>
                  <a:lnTo>
                    <a:pt x="3008" y="944"/>
                  </a:lnTo>
                  <a:lnTo>
                    <a:pt x="3262" y="984"/>
                  </a:lnTo>
                  <a:lnTo>
                    <a:pt x="3516" y="974"/>
                  </a:lnTo>
                  <a:lnTo>
                    <a:pt x="3768" y="952"/>
                  </a:lnTo>
                  <a:lnTo>
                    <a:pt x="4014" y="960"/>
                  </a:lnTo>
                  <a:lnTo>
                    <a:pt x="4268" y="972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Freeform 103"/>
            <p:cNvSpPr>
              <a:spLocks/>
            </p:cNvSpPr>
            <p:nvPr/>
          </p:nvSpPr>
          <p:spPr bwMode="auto">
            <a:xfrm>
              <a:off x="1484313" y="2514600"/>
              <a:ext cx="6762750" cy="2641600"/>
            </a:xfrm>
            <a:custGeom>
              <a:avLst/>
              <a:gdLst>
                <a:gd name="T0" fmla="*/ 0 w 4260"/>
                <a:gd name="T1" fmla="*/ 0 h 1664"/>
                <a:gd name="T2" fmla="*/ 246 w 4260"/>
                <a:gd name="T3" fmla="*/ 454 h 1664"/>
                <a:gd name="T4" fmla="*/ 500 w 4260"/>
                <a:gd name="T5" fmla="*/ 620 h 1664"/>
                <a:gd name="T6" fmla="*/ 752 w 4260"/>
                <a:gd name="T7" fmla="*/ 610 h 1664"/>
                <a:gd name="T8" fmla="*/ 998 w 4260"/>
                <a:gd name="T9" fmla="*/ 850 h 1664"/>
                <a:gd name="T10" fmla="*/ 1250 w 4260"/>
                <a:gd name="T11" fmla="*/ 924 h 1664"/>
                <a:gd name="T12" fmla="*/ 1496 w 4260"/>
                <a:gd name="T13" fmla="*/ 1058 h 1664"/>
                <a:gd name="T14" fmla="*/ 1750 w 4260"/>
                <a:gd name="T15" fmla="*/ 1208 h 1664"/>
                <a:gd name="T16" fmla="*/ 2004 w 4260"/>
                <a:gd name="T17" fmla="*/ 1260 h 1664"/>
                <a:gd name="T18" fmla="*/ 2256 w 4260"/>
                <a:gd name="T19" fmla="*/ 1488 h 1664"/>
                <a:gd name="T20" fmla="*/ 2502 w 4260"/>
                <a:gd name="T21" fmla="*/ 1552 h 1664"/>
                <a:gd name="T22" fmla="*/ 2756 w 4260"/>
                <a:gd name="T23" fmla="*/ 1628 h 1664"/>
                <a:gd name="T24" fmla="*/ 3000 w 4260"/>
                <a:gd name="T25" fmla="*/ 1664 h 1664"/>
                <a:gd name="T26" fmla="*/ 3254 w 4260"/>
                <a:gd name="T27" fmla="*/ 1664 h 1664"/>
                <a:gd name="T28" fmla="*/ 3508 w 4260"/>
                <a:gd name="T29" fmla="*/ 1640 h 1664"/>
                <a:gd name="T30" fmla="*/ 3760 w 4260"/>
                <a:gd name="T31" fmla="*/ 1618 h 1664"/>
                <a:gd name="T32" fmla="*/ 4006 w 4260"/>
                <a:gd name="T33" fmla="*/ 1606 h 1664"/>
                <a:gd name="T34" fmla="*/ 4260 w 4260"/>
                <a:gd name="T35" fmla="*/ 1588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0" h="1664">
                  <a:moveTo>
                    <a:pt x="0" y="0"/>
                  </a:moveTo>
                  <a:lnTo>
                    <a:pt x="246" y="454"/>
                  </a:lnTo>
                  <a:lnTo>
                    <a:pt x="500" y="620"/>
                  </a:lnTo>
                  <a:lnTo>
                    <a:pt x="752" y="610"/>
                  </a:lnTo>
                  <a:lnTo>
                    <a:pt x="998" y="850"/>
                  </a:lnTo>
                  <a:lnTo>
                    <a:pt x="1250" y="924"/>
                  </a:lnTo>
                  <a:lnTo>
                    <a:pt x="1496" y="1058"/>
                  </a:lnTo>
                  <a:lnTo>
                    <a:pt x="1750" y="1208"/>
                  </a:lnTo>
                  <a:lnTo>
                    <a:pt x="2004" y="1260"/>
                  </a:lnTo>
                  <a:lnTo>
                    <a:pt x="2256" y="1488"/>
                  </a:lnTo>
                  <a:lnTo>
                    <a:pt x="2502" y="1552"/>
                  </a:lnTo>
                  <a:lnTo>
                    <a:pt x="2756" y="1628"/>
                  </a:lnTo>
                  <a:lnTo>
                    <a:pt x="3000" y="1664"/>
                  </a:lnTo>
                  <a:lnTo>
                    <a:pt x="3254" y="1664"/>
                  </a:lnTo>
                  <a:lnTo>
                    <a:pt x="3508" y="1640"/>
                  </a:lnTo>
                  <a:lnTo>
                    <a:pt x="3760" y="1618"/>
                  </a:lnTo>
                  <a:lnTo>
                    <a:pt x="4006" y="1606"/>
                  </a:lnTo>
                  <a:lnTo>
                    <a:pt x="4260" y="1588"/>
                  </a:lnTo>
                </a:path>
              </a:pathLst>
            </a:custGeom>
            <a:noFill/>
            <a:ln w="38100">
              <a:solidFill>
                <a:srgbClr val="59BB4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Freeform 104"/>
            <p:cNvSpPr>
              <a:spLocks/>
            </p:cNvSpPr>
            <p:nvPr/>
          </p:nvSpPr>
          <p:spPr bwMode="auto">
            <a:xfrm>
              <a:off x="1484313" y="3968750"/>
              <a:ext cx="6762750" cy="1196975"/>
            </a:xfrm>
            <a:custGeom>
              <a:avLst/>
              <a:gdLst>
                <a:gd name="T0" fmla="*/ 0 w 4260"/>
                <a:gd name="T1" fmla="*/ 0 h 754"/>
                <a:gd name="T2" fmla="*/ 246 w 4260"/>
                <a:gd name="T3" fmla="*/ 252 h 754"/>
                <a:gd name="T4" fmla="*/ 500 w 4260"/>
                <a:gd name="T5" fmla="*/ 376 h 754"/>
                <a:gd name="T6" fmla="*/ 752 w 4260"/>
                <a:gd name="T7" fmla="*/ 360 h 754"/>
                <a:gd name="T8" fmla="*/ 998 w 4260"/>
                <a:gd name="T9" fmla="*/ 540 h 754"/>
                <a:gd name="T10" fmla="*/ 1244 w 4260"/>
                <a:gd name="T11" fmla="*/ 524 h 754"/>
                <a:gd name="T12" fmla="*/ 1496 w 4260"/>
                <a:gd name="T13" fmla="*/ 560 h 754"/>
                <a:gd name="T14" fmla="*/ 1750 w 4260"/>
                <a:gd name="T15" fmla="*/ 602 h 754"/>
                <a:gd name="T16" fmla="*/ 2004 w 4260"/>
                <a:gd name="T17" fmla="*/ 626 h 754"/>
                <a:gd name="T18" fmla="*/ 2256 w 4260"/>
                <a:gd name="T19" fmla="*/ 700 h 754"/>
                <a:gd name="T20" fmla="*/ 2502 w 4260"/>
                <a:gd name="T21" fmla="*/ 700 h 754"/>
                <a:gd name="T22" fmla="*/ 2756 w 4260"/>
                <a:gd name="T23" fmla="*/ 710 h 754"/>
                <a:gd name="T24" fmla="*/ 3000 w 4260"/>
                <a:gd name="T25" fmla="*/ 754 h 754"/>
                <a:gd name="T26" fmla="*/ 3254 w 4260"/>
                <a:gd name="T27" fmla="*/ 744 h 754"/>
                <a:gd name="T28" fmla="*/ 3508 w 4260"/>
                <a:gd name="T29" fmla="*/ 712 h 754"/>
                <a:gd name="T30" fmla="*/ 3760 w 4260"/>
                <a:gd name="T31" fmla="*/ 704 h 754"/>
                <a:gd name="T32" fmla="*/ 4014 w 4260"/>
                <a:gd name="T33" fmla="*/ 678 h 754"/>
                <a:gd name="T34" fmla="*/ 4260 w 4260"/>
                <a:gd name="T35" fmla="*/ 67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0" h="754">
                  <a:moveTo>
                    <a:pt x="0" y="0"/>
                  </a:moveTo>
                  <a:lnTo>
                    <a:pt x="246" y="252"/>
                  </a:lnTo>
                  <a:lnTo>
                    <a:pt x="500" y="376"/>
                  </a:lnTo>
                  <a:lnTo>
                    <a:pt x="752" y="360"/>
                  </a:lnTo>
                  <a:lnTo>
                    <a:pt x="998" y="540"/>
                  </a:lnTo>
                  <a:lnTo>
                    <a:pt x="1244" y="524"/>
                  </a:lnTo>
                  <a:lnTo>
                    <a:pt x="1496" y="560"/>
                  </a:lnTo>
                  <a:lnTo>
                    <a:pt x="1750" y="602"/>
                  </a:lnTo>
                  <a:lnTo>
                    <a:pt x="2004" y="626"/>
                  </a:lnTo>
                  <a:lnTo>
                    <a:pt x="2256" y="700"/>
                  </a:lnTo>
                  <a:lnTo>
                    <a:pt x="2502" y="700"/>
                  </a:lnTo>
                  <a:lnTo>
                    <a:pt x="2756" y="710"/>
                  </a:lnTo>
                  <a:lnTo>
                    <a:pt x="3000" y="754"/>
                  </a:lnTo>
                  <a:lnTo>
                    <a:pt x="3254" y="744"/>
                  </a:lnTo>
                  <a:lnTo>
                    <a:pt x="3508" y="712"/>
                  </a:lnTo>
                  <a:lnTo>
                    <a:pt x="3760" y="704"/>
                  </a:lnTo>
                  <a:lnTo>
                    <a:pt x="4014" y="678"/>
                  </a:lnTo>
                  <a:lnTo>
                    <a:pt x="4260" y="670"/>
                  </a:lnTo>
                </a:path>
              </a:pathLst>
            </a:custGeom>
            <a:noFill/>
            <a:ln w="38100">
              <a:solidFill>
                <a:srgbClr val="FF1E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Freeform 105"/>
            <p:cNvSpPr>
              <a:spLocks/>
            </p:cNvSpPr>
            <p:nvPr/>
          </p:nvSpPr>
          <p:spPr bwMode="auto">
            <a:xfrm>
              <a:off x="1481138" y="5200650"/>
              <a:ext cx="6765925" cy="114300"/>
            </a:xfrm>
            <a:custGeom>
              <a:avLst/>
              <a:gdLst>
                <a:gd name="T0" fmla="*/ 0 w 4262"/>
                <a:gd name="T1" fmla="*/ 0 h 72"/>
                <a:gd name="T2" fmla="*/ 248 w 4262"/>
                <a:gd name="T3" fmla="*/ 12 h 72"/>
                <a:gd name="T4" fmla="*/ 502 w 4262"/>
                <a:gd name="T5" fmla="*/ 34 h 72"/>
                <a:gd name="T6" fmla="*/ 754 w 4262"/>
                <a:gd name="T7" fmla="*/ 34 h 72"/>
                <a:gd name="T8" fmla="*/ 992 w 4262"/>
                <a:gd name="T9" fmla="*/ 44 h 72"/>
                <a:gd name="T10" fmla="*/ 1246 w 4262"/>
                <a:gd name="T11" fmla="*/ 44 h 72"/>
                <a:gd name="T12" fmla="*/ 1498 w 4262"/>
                <a:gd name="T13" fmla="*/ 44 h 72"/>
                <a:gd name="T14" fmla="*/ 1752 w 4262"/>
                <a:gd name="T15" fmla="*/ 44 h 72"/>
                <a:gd name="T16" fmla="*/ 2006 w 4262"/>
                <a:gd name="T17" fmla="*/ 56 h 72"/>
                <a:gd name="T18" fmla="*/ 2258 w 4262"/>
                <a:gd name="T19" fmla="*/ 64 h 72"/>
                <a:gd name="T20" fmla="*/ 2504 w 4262"/>
                <a:gd name="T21" fmla="*/ 72 h 72"/>
                <a:gd name="T22" fmla="*/ 2758 w 4262"/>
                <a:gd name="T23" fmla="*/ 72 h 72"/>
                <a:gd name="T24" fmla="*/ 3002 w 4262"/>
                <a:gd name="T25" fmla="*/ 72 h 72"/>
                <a:gd name="T26" fmla="*/ 3256 w 4262"/>
                <a:gd name="T27" fmla="*/ 72 h 72"/>
                <a:gd name="T28" fmla="*/ 3510 w 4262"/>
                <a:gd name="T29" fmla="*/ 72 h 72"/>
                <a:gd name="T30" fmla="*/ 3754 w 4262"/>
                <a:gd name="T31" fmla="*/ 72 h 72"/>
                <a:gd name="T32" fmla="*/ 4008 w 4262"/>
                <a:gd name="T33" fmla="*/ 72 h 72"/>
                <a:gd name="T34" fmla="*/ 4262 w 4262"/>
                <a:gd name="T3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2" h="72">
                  <a:moveTo>
                    <a:pt x="0" y="0"/>
                  </a:moveTo>
                  <a:lnTo>
                    <a:pt x="248" y="12"/>
                  </a:lnTo>
                  <a:lnTo>
                    <a:pt x="502" y="34"/>
                  </a:lnTo>
                  <a:lnTo>
                    <a:pt x="754" y="34"/>
                  </a:lnTo>
                  <a:lnTo>
                    <a:pt x="992" y="44"/>
                  </a:lnTo>
                  <a:lnTo>
                    <a:pt x="1246" y="44"/>
                  </a:lnTo>
                  <a:lnTo>
                    <a:pt x="1498" y="44"/>
                  </a:lnTo>
                  <a:lnTo>
                    <a:pt x="1752" y="44"/>
                  </a:lnTo>
                  <a:lnTo>
                    <a:pt x="2006" y="56"/>
                  </a:lnTo>
                  <a:lnTo>
                    <a:pt x="2258" y="64"/>
                  </a:lnTo>
                  <a:lnTo>
                    <a:pt x="2504" y="72"/>
                  </a:lnTo>
                  <a:lnTo>
                    <a:pt x="2758" y="72"/>
                  </a:lnTo>
                  <a:lnTo>
                    <a:pt x="3002" y="72"/>
                  </a:lnTo>
                  <a:lnTo>
                    <a:pt x="3256" y="72"/>
                  </a:lnTo>
                  <a:lnTo>
                    <a:pt x="3510" y="72"/>
                  </a:lnTo>
                  <a:lnTo>
                    <a:pt x="3754" y="72"/>
                  </a:lnTo>
                  <a:lnTo>
                    <a:pt x="4008" y="72"/>
                  </a:lnTo>
                  <a:lnTo>
                    <a:pt x="4262" y="72"/>
                  </a:lnTo>
                </a:path>
              </a:pathLst>
            </a:custGeom>
            <a:noFill/>
            <a:ln w="38100">
              <a:solidFill>
                <a:srgbClr val="FF96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Rectangle 35"/>
            <p:cNvSpPr>
              <a:spLocks noChangeArrowheads="1"/>
            </p:cNvSpPr>
            <p:nvPr/>
          </p:nvSpPr>
          <p:spPr bwMode="auto">
            <a:xfrm>
              <a:off x="1186879" y="1804574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3" name="Rectangle 35"/>
            <p:cNvSpPr>
              <a:spLocks noChangeArrowheads="1"/>
            </p:cNvSpPr>
            <p:nvPr/>
          </p:nvSpPr>
          <p:spPr bwMode="auto">
            <a:xfrm>
              <a:off x="1163985" y="225788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324" name="Rectangle 35"/>
            <p:cNvSpPr>
              <a:spLocks noChangeArrowheads="1"/>
            </p:cNvSpPr>
            <p:nvPr/>
          </p:nvSpPr>
          <p:spPr bwMode="auto">
            <a:xfrm>
              <a:off x="1178412" y="2746834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5" name="Rectangle 35"/>
            <p:cNvSpPr>
              <a:spLocks noChangeArrowheads="1"/>
            </p:cNvSpPr>
            <p:nvPr/>
          </p:nvSpPr>
          <p:spPr bwMode="auto">
            <a:xfrm>
              <a:off x="1186879" y="3245309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6" name="Rectangle 35"/>
            <p:cNvSpPr>
              <a:spLocks noChangeArrowheads="1"/>
            </p:cNvSpPr>
            <p:nvPr/>
          </p:nvSpPr>
          <p:spPr bwMode="auto">
            <a:xfrm>
              <a:off x="1186879" y="3737434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7" name="Rectangle 35"/>
            <p:cNvSpPr>
              <a:spLocks noChangeArrowheads="1"/>
            </p:cNvSpPr>
            <p:nvPr/>
          </p:nvSpPr>
          <p:spPr bwMode="auto">
            <a:xfrm>
              <a:off x="1190054" y="4226384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8" name="Rectangle 35"/>
            <p:cNvSpPr>
              <a:spLocks noChangeArrowheads="1"/>
            </p:cNvSpPr>
            <p:nvPr/>
          </p:nvSpPr>
          <p:spPr bwMode="auto">
            <a:xfrm>
              <a:off x="1190054" y="4718509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9" name="Rectangle 35"/>
            <p:cNvSpPr>
              <a:spLocks noChangeArrowheads="1"/>
            </p:cNvSpPr>
            <p:nvPr/>
          </p:nvSpPr>
          <p:spPr bwMode="auto">
            <a:xfrm>
              <a:off x="1190054" y="5210892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0" name="Rectangle 24"/>
            <p:cNvSpPr>
              <a:spLocks noChangeArrowheads="1"/>
            </p:cNvSpPr>
            <p:nvPr/>
          </p:nvSpPr>
          <p:spPr bwMode="auto">
            <a:xfrm>
              <a:off x="2050436" y="544195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" name="Rectangle 24"/>
            <p:cNvSpPr>
              <a:spLocks noChangeArrowheads="1"/>
            </p:cNvSpPr>
            <p:nvPr/>
          </p:nvSpPr>
          <p:spPr bwMode="auto">
            <a:xfrm>
              <a:off x="2828227" y="5447217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" name="Rectangle 24"/>
            <p:cNvSpPr>
              <a:spLocks noChangeArrowheads="1"/>
            </p:cNvSpPr>
            <p:nvPr/>
          </p:nvSpPr>
          <p:spPr bwMode="auto">
            <a:xfrm>
              <a:off x="3631587" y="5457113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" name="Rectangle 24"/>
            <p:cNvSpPr>
              <a:spLocks noChangeArrowheads="1"/>
            </p:cNvSpPr>
            <p:nvPr/>
          </p:nvSpPr>
          <p:spPr bwMode="auto">
            <a:xfrm>
              <a:off x="4438037" y="5457113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" name="Rectangle 24"/>
            <p:cNvSpPr>
              <a:spLocks noChangeArrowheads="1"/>
            </p:cNvSpPr>
            <p:nvPr/>
          </p:nvSpPr>
          <p:spPr bwMode="auto">
            <a:xfrm>
              <a:off x="5223236" y="5457113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" name="Rectangle 24"/>
            <p:cNvSpPr>
              <a:spLocks noChangeArrowheads="1"/>
            </p:cNvSpPr>
            <p:nvPr/>
          </p:nvSpPr>
          <p:spPr bwMode="auto">
            <a:xfrm>
              <a:off x="6019187" y="5447217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" name="Rectangle 24"/>
            <p:cNvSpPr>
              <a:spLocks noChangeArrowheads="1"/>
            </p:cNvSpPr>
            <p:nvPr/>
          </p:nvSpPr>
          <p:spPr bwMode="auto">
            <a:xfrm>
              <a:off x="6825637" y="5447217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" name="Rectangle 24"/>
            <p:cNvSpPr>
              <a:spLocks noChangeArrowheads="1"/>
            </p:cNvSpPr>
            <p:nvPr/>
          </p:nvSpPr>
          <p:spPr bwMode="auto">
            <a:xfrm>
              <a:off x="7616212" y="5437321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2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63"/>
    </mc:Choice>
    <mc:Fallback xmlns="">
      <p:transition advTm="19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37524</TotalTime>
  <Words>942</Words>
  <Application>Microsoft Macintosh PowerPoint</Application>
  <PresentationFormat>On-screen Show (4:3)</PresentationFormat>
  <Paragraphs>226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AETC_Master_Template_061510</vt:lpstr>
      <vt:lpstr>Hepatitis C Incidence and Prevalence in the U.S.</vt:lpstr>
      <vt:lpstr>Disclosure Information</vt:lpstr>
      <vt:lpstr>PowerPoint Presentation</vt:lpstr>
      <vt:lpstr>Hepatitis C Incidence and Prevalence</vt:lpstr>
      <vt:lpstr>HCV Incidence in the United States</vt:lpstr>
      <vt:lpstr>Hepatitis C Incidence in United States, 1982-2010</vt:lpstr>
      <vt:lpstr>Hepatitis C Incidence in United States, 1982-2010</vt:lpstr>
      <vt:lpstr>New Hepatitis C Infections in the United States</vt:lpstr>
      <vt:lpstr>Acute Hepatitis C Incidence  by Age Group, United States, 1992-2009 </vt:lpstr>
      <vt:lpstr>Sentinel Counties Surveillance Project, 1982-2006 Acute Hepatitis C Incidence (per 100,000 Population) by Race</vt:lpstr>
      <vt:lpstr>HCV Prevalence in the United States</vt:lpstr>
      <vt:lpstr>NHANES Survey Estimated Prevalence of Hepatitis C in U.S.</vt:lpstr>
      <vt:lpstr>Expanded Estimate of HCV Prevalence Estimated Number of anti-HCV Positive Persons in U.S</vt:lpstr>
      <vt:lpstr>NHANES Survey and Expanded Prevalence Estimated Number of anti-HCV Positive Persons in U.S</vt:lpstr>
      <vt:lpstr>NHANES Survey: United States, 1988-1994 and 1999-2002 Prevalence of HCV Antibody, by Year of Birth</vt:lpstr>
      <vt:lpstr>NHANES Survey: United States, 1988-1994 and 1999-2002 Prevalence of HCV Antibody, by Year of Birth</vt:lpstr>
      <vt:lpstr>Private Health Care Organizations , U.S, 2006-2008 HCV Infection (Antibody Test or HCV RNA)</vt:lpstr>
      <vt:lpstr>Private Health Care Organizations, United States, 2006-2008 HCV Infection by Age Group</vt:lpstr>
      <vt:lpstr>Private Health Care Organizations, United States, 2006-2008 HCV Infection by Race</vt:lpstr>
      <vt:lpstr>Awareness of HCV Infection States</vt:lpstr>
      <vt:lpstr>NHANES Survey, United States, 2001-2008 Awareness of HCV Infection Status</vt:lpstr>
      <vt:lpstr>NHANES Survey, United States, 2001-2008 Lack of Knowledge of HCV Infection Status, by Age</vt:lpstr>
      <vt:lpstr>NHANES Survey, United States, 2001-2008 Lack of Knowledge of HCV Infection Status, by Race</vt:lpstr>
      <vt:lpstr>Private Health Care Organizations, United States, 2006-2008 Awareness of HCV Infection Status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Andrew Karpenko</cp:lastModifiedBy>
  <cp:revision>1558</cp:revision>
  <cp:lastPrinted>2011-04-18T21:48:04Z</cp:lastPrinted>
  <dcterms:created xsi:type="dcterms:W3CDTF">2010-11-28T05:36:22Z</dcterms:created>
  <dcterms:modified xsi:type="dcterms:W3CDTF">2014-10-27T18:40:18Z</dcterms:modified>
</cp:coreProperties>
</file>