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498" r:id="rId2"/>
    <p:sldId id="499" r:id="rId3"/>
    <p:sldId id="500" r:id="rId4"/>
    <p:sldId id="501" r:id="rId5"/>
    <p:sldId id="503" r:id="rId6"/>
    <p:sldId id="495" r:id="rId7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8E5E"/>
    <a:srgbClr val="8E8950"/>
    <a:srgbClr val="8A703B"/>
    <a:srgbClr val="E7E7E7"/>
    <a:srgbClr val="E1E3EE"/>
    <a:srgbClr val="316396"/>
    <a:srgbClr val="7F9CAA"/>
    <a:srgbClr val="3B494F"/>
    <a:srgbClr val="4E5F67"/>
    <a:srgbClr val="556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84" autoAdjust="0"/>
    <p:restoredTop sz="94557" autoAdjust="0"/>
  </p:normalViewPr>
  <p:slideViewPr>
    <p:cSldViewPr showGuides="1">
      <p:cViewPr varScale="1">
        <p:scale>
          <a:sx n="125" d="100"/>
          <a:sy n="125" d="100"/>
        </p:scale>
        <p:origin x="816" y="102"/>
      </p:cViewPr>
      <p:guideLst>
        <p:guide orient="horz" pos="427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25368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859058997435923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B59452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solidFill>
                <a:sysClr val="window" lastClr="FFFFFF">
                  <a:alpha val="50000"/>
                </a:sys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All</c:v>
                </c:pt>
                <c:pt idx="1">
                  <c:v>Null Responders</c:v>
                </c:pt>
                <c:pt idx="2">
                  <c:v>Partial Responders</c:v>
                </c:pt>
                <c:pt idx="3">
                  <c:v>Relapsers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65</c:v>
                </c:pt>
                <c:pt idx="1">
                  <c:v>41</c:v>
                </c:pt>
                <c:pt idx="2">
                  <c:v>67</c:v>
                </c:pt>
                <c:pt idx="3">
                  <c:v>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5"/>
        <c:axId val="305616928"/>
        <c:axId val="305617488"/>
      </c:barChart>
      <c:catAx>
        <c:axId val="305616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400" b="1" i="0">
                <a:latin typeface="Arial"/>
                <a:cs typeface="Arial"/>
              </a:defRPr>
            </a:pPr>
            <a:endParaRPr lang="en-US"/>
          </a:p>
        </c:txPr>
        <c:crossAx val="305617488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305617488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</a:t>
                </a:r>
                <a:r>
                  <a:rPr lang="en-US" sz="1800" dirty="0" smtClean="0">
                    <a:latin typeface="Arial"/>
                    <a:cs typeface="Arial"/>
                  </a:rPr>
                  <a:t>SVR 24 </a:t>
                </a:r>
                <a:r>
                  <a:rPr lang="en-US" sz="1800" dirty="0">
                    <a:latin typeface="Arial"/>
                    <a:cs typeface="Arial"/>
                  </a:rPr>
                  <a:t>(%)</a:t>
                </a:r>
              </a:p>
            </c:rich>
          </c:tx>
          <c:layout>
            <c:manualLayout>
              <c:xMode val="edge"/>
              <c:yMode val="edge"/>
              <c:x val="1.26059918185902E-2"/>
              <c:y val="9.9730842468220796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05616928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782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253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34678450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209802"/>
            <a:ext cx="40927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20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20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20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071535"/>
            <a:ext cx="8314944" cy="609600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4382495" y="2269310"/>
            <a:ext cx="360685" cy="359955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4583340" y="2209802"/>
            <a:ext cx="40927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457200">
              <a:spcAft>
                <a:spcPts val="300"/>
              </a:spcAft>
            </a:pPr>
            <a:r>
              <a:rPr lang="en-US" sz="20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417180766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6967257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56455927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39212729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3659194852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63" r:id="rId2"/>
    <p:sldLayoutId id="2147483692" r:id="rId3"/>
    <p:sldLayoutId id="2147483686" r:id="rId4"/>
    <p:sldLayoutId id="2147483693" r:id="rId5"/>
    <p:sldLayoutId id="2147483694" r:id="rId6"/>
    <p:sldLayoutId id="2147483695" r:id="rId7"/>
    <p:sldLayoutId id="2147483665" r:id="rId8"/>
    <p:sldLayoutId id="2147483689" r:id="rId9"/>
    <p:sldLayoutId id="2147483666" r:id="rId10"/>
    <p:sldLayoutId id="2147483688" r:id="rId11"/>
    <p:sldLayoutId id="2147483668" r:id="rId12"/>
    <p:sldLayoutId id="2147483687" r:id="rId13"/>
    <p:sldLayoutId id="2147483690" r:id="rId14"/>
    <p:sldLayoutId id="2147483697" r:id="rId15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patitisc.uw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depts.washington.edu/hepstud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Boceprevir </a:t>
            </a:r>
            <a:r>
              <a:rPr lang="en-US" sz="2400" dirty="0" smtClean="0"/>
              <a:t>for Patients with Prior Failure to PEG + RIB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dirty="0" smtClean="0"/>
              <a:t>PROVIDE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3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rgbClr val="8A703B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</a:rPr>
              <a:t>Treatment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Experienced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rgbClr val="8A703B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err="1" smtClean="0">
                <a:latin typeface="Arial" pitchFamily="22" charset="0"/>
              </a:rPr>
              <a:t>Vierling</a:t>
            </a:r>
            <a:r>
              <a:rPr lang="en-US" sz="1400" dirty="0" smtClean="0">
                <a:latin typeface="Arial" pitchFamily="22" charset="0"/>
              </a:rPr>
              <a:t> JM, </a:t>
            </a:r>
            <a:r>
              <a:rPr lang="en-US" sz="1400" dirty="0">
                <a:latin typeface="Arial" pitchFamily="22" charset="0"/>
              </a:rPr>
              <a:t>et al.  </a:t>
            </a:r>
            <a:r>
              <a:rPr lang="en-US" sz="1400" dirty="0" smtClean="0">
                <a:latin typeface="Arial" pitchFamily="22" charset="0"/>
              </a:rPr>
              <a:t>J </a:t>
            </a:r>
            <a:r>
              <a:rPr lang="en-US" sz="1400" dirty="0" err="1" smtClean="0">
                <a:latin typeface="Arial" pitchFamily="22" charset="0"/>
              </a:rPr>
              <a:t>Hepatol</a:t>
            </a:r>
            <a:r>
              <a:rPr lang="en-US" sz="1400" dirty="0" smtClean="0">
                <a:latin typeface="Arial" pitchFamily="22" charset="0"/>
              </a:rPr>
              <a:t>.  2013;Dec 19 [</a:t>
            </a:r>
            <a:r>
              <a:rPr lang="en-US" sz="1400" dirty="0" err="1" smtClean="0">
                <a:latin typeface="Arial" pitchFamily="22" charset="0"/>
              </a:rPr>
              <a:t>Epub</a:t>
            </a:r>
            <a:r>
              <a:rPr lang="en-US" sz="1400" dirty="0" smtClean="0">
                <a:latin typeface="Arial" pitchFamily="22" charset="0"/>
              </a:rPr>
              <a:t> ahead of print].</a:t>
            </a:r>
            <a:endParaRPr lang="en-US" sz="1400" dirty="0"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64886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latin typeface="Arial" pitchFamily="22" charset="0"/>
              </a:rPr>
              <a:t>Source: </a:t>
            </a:r>
            <a:r>
              <a:rPr lang="en-US" dirty="0" err="1" smtClean="0">
                <a:latin typeface="Arial" pitchFamily="22" charset="0"/>
              </a:rPr>
              <a:t>Vierling</a:t>
            </a:r>
            <a:r>
              <a:rPr lang="en-US" dirty="0" smtClean="0">
                <a:latin typeface="Arial" pitchFamily="22" charset="0"/>
              </a:rPr>
              <a:t> </a:t>
            </a:r>
            <a:r>
              <a:rPr lang="en-US" dirty="0">
                <a:latin typeface="Arial" pitchFamily="22" charset="0"/>
              </a:rPr>
              <a:t>JM, et al.  J </a:t>
            </a:r>
            <a:r>
              <a:rPr lang="en-US" dirty="0" err="1">
                <a:latin typeface="Arial" pitchFamily="22" charset="0"/>
              </a:rPr>
              <a:t>Hepatol</a:t>
            </a:r>
            <a:r>
              <a:rPr lang="en-US" dirty="0">
                <a:latin typeface="Arial" pitchFamily="22" charset="0"/>
              </a:rPr>
              <a:t>.  2013;Dec 19 [</a:t>
            </a:r>
            <a:r>
              <a:rPr lang="en-US" dirty="0" err="1">
                <a:latin typeface="Arial" pitchFamily="22" charset="0"/>
              </a:rPr>
              <a:t>Epub</a:t>
            </a:r>
            <a:r>
              <a:rPr lang="en-US" dirty="0">
                <a:latin typeface="Arial" pitchFamily="22" charset="0"/>
              </a:rPr>
              <a:t> ahead of print].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for Patients with Prior Failure to PEG + RIB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PROVIDE Study: </a:t>
            </a:r>
            <a:r>
              <a:rPr lang="en-US" sz="2400" dirty="0" smtClean="0"/>
              <a:t>Features</a:t>
            </a:r>
            <a:endParaRPr lang="en-US" sz="24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72661"/>
              </p:ext>
            </p:extLst>
          </p:nvPr>
        </p:nvGraphicFramePr>
        <p:xfrm>
          <a:off x="1063349" y="1405793"/>
          <a:ext cx="7010952" cy="3607768"/>
        </p:xfrm>
        <a:graphic>
          <a:graphicData uri="http://schemas.openxmlformats.org/drawingml/2006/table">
            <a:tbl>
              <a:tblPr>
                <a:effectLst>
                  <a:outerShdw blurRad="38100" dist="38100" dir="2700000">
                    <a:srgbClr val="000000">
                      <a:alpha val="50000"/>
                    </a:srgbClr>
                  </a:outerShdw>
                </a:effectLst>
              </a:tblPr>
              <a:tblGrid>
                <a:gridCol w="7010952"/>
              </a:tblGrid>
              <a:tr h="359108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PROVIDE: Study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Features</a:t>
                      </a:r>
                    </a:p>
                  </a:txBody>
                  <a:tcPr marL="81280" marR="812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</a:tr>
              <a:tr h="2679699">
                <a:tc>
                  <a:txBody>
                    <a:bodyPr/>
                    <a:lstStyle/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 = 168 HCV-monoinfected, treatment-experienced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patients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Prior treatment failure to peginterferon + ribavirin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Single arm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,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phase 3, multicenter, rollover study at 80 sites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All with chronic HCV and genotype 1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Mean</a:t>
                      </a:r>
                      <a:r>
                        <a:rPr lang="en-US" sz="1800" u="none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Age</a:t>
                      </a:r>
                      <a:r>
                        <a:rPr lang="en-US" sz="1800" u="none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= 53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u="none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Genotype: GT1a = 68%; GT1b = 38% 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Race: 84% white; 13% black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Fibrosis: 16% with </a:t>
                      </a:r>
                      <a:r>
                        <a:rPr lang="en-US" sz="1800" u="none" dirty="0" err="1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Metavir</a:t>
                      </a:r>
                      <a:r>
                        <a:rPr lang="en-US" sz="1800" u="none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F3 or F4</a:t>
                      </a: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u="none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Prior Response: Null </a:t>
                      </a:r>
                      <a:r>
                        <a:rPr lang="en-US" sz="1800" u="none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(31%), Partial (51%), Relapse (17%)</a:t>
                      </a:r>
                      <a:endParaRPr lang="en-US" sz="1800" u="none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  <a:p>
                      <a:pPr marL="285750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All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retreated with Boceprevir + Peginterferon alfa-2b + Ribavirin</a:t>
                      </a:r>
                      <a:endParaRPr lang="en-US" sz="180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</a:txBody>
                  <a:tcPr marL="81280" marR="81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1063349" y="5006920"/>
            <a:ext cx="7010952" cy="1347216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38100" dist="38100" dir="2700000">
              <a:srgbClr val="000000">
                <a:alpha val="50000"/>
              </a:srgbClr>
            </a:outerShdw>
          </a:effectLst>
        </p:spPr>
        <p:txBody>
          <a:bodyPr lIns="92486" tIns="45720" rIns="92486" bIns="45431" anchor="t">
            <a:prstTxWarp prst="textNoShape">
              <a:avLst/>
            </a:prstTxWarp>
          </a:bodyPr>
          <a:lstStyle/>
          <a:p>
            <a:pPr defTabSz="935038">
              <a:lnSpc>
                <a:spcPts val="2400"/>
              </a:lnSpc>
              <a:spcBef>
                <a:spcPts val="0"/>
              </a:spcBef>
            </a:pPr>
            <a:r>
              <a:rPr lang="en-US" sz="1800" b="1" u="sng" dirty="0" smtClean="0">
                <a:solidFill>
                  <a:srgbClr val="000000"/>
                </a:solidFill>
                <a:latin typeface="Arial" pitchFamily="22" charset="0"/>
              </a:rPr>
              <a:t>Drug Dosing</a:t>
            </a:r>
            <a:r>
              <a:rPr lang="en-US" sz="1800" b="1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b="1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Boceprevir = 800 mg three times daily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Peginterferon alfa-2b = 1.5 µg/kg once weekly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Ribavirin = 600-1400 mg/day (based on weight)</a:t>
            </a:r>
            <a:endParaRPr lang="en-US" sz="18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4485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1320797" y="5367552"/>
            <a:ext cx="611292" cy="323088"/>
          </a:xfrm>
          <a:prstGeom prst="rect">
            <a:avLst/>
          </a:prstGeom>
          <a:solidFill>
            <a:srgbClr val="3B49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spc="-40" dirty="0" smtClean="0">
                <a:solidFill>
                  <a:srgbClr val="FFFFFF"/>
                </a:solidFill>
              </a:rPr>
              <a:t>Lead In</a:t>
            </a:r>
            <a:endParaRPr lang="en-US" sz="1000" spc="-40" dirty="0">
              <a:solidFill>
                <a:srgbClr val="FFFFFF"/>
              </a:solidFill>
            </a:endParaRP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ltGray">
          <a:xfrm>
            <a:off x="1326896" y="4664923"/>
            <a:ext cx="594360" cy="365757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endParaRPr lang="en-US" sz="20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33401" y="1528064"/>
            <a:ext cx="8172357" cy="4328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 smtClean="0">
                <a:solidFill>
                  <a:srgbClr val="000000"/>
                </a:solidFill>
              </a:rPr>
              <a:t> 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ltGray">
          <a:xfrm>
            <a:off x="1306946" y="2857331"/>
            <a:ext cx="6770254" cy="3657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Boceprevir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latin typeface="Arial" pitchFamily="22" charset="0"/>
              </a:rPr>
              <a:t>Source</a:t>
            </a:r>
            <a:r>
              <a:rPr lang="en-US" dirty="0">
                <a:latin typeface="Arial" pitchFamily="22" charset="0"/>
              </a:rPr>
              <a:t>: </a:t>
            </a:r>
            <a:r>
              <a:rPr lang="en-US" dirty="0" err="1">
                <a:latin typeface="Arial" pitchFamily="22" charset="0"/>
              </a:rPr>
              <a:t>Vierling</a:t>
            </a:r>
            <a:r>
              <a:rPr lang="en-US" dirty="0">
                <a:latin typeface="Arial" pitchFamily="22" charset="0"/>
              </a:rPr>
              <a:t> JM, et al.  J </a:t>
            </a:r>
            <a:r>
              <a:rPr lang="en-US" dirty="0" err="1">
                <a:latin typeface="Arial" pitchFamily="22" charset="0"/>
              </a:rPr>
              <a:t>Hepatol</a:t>
            </a:r>
            <a:r>
              <a:rPr lang="en-US" dirty="0">
                <a:latin typeface="Arial" pitchFamily="22" charset="0"/>
              </a:rPr>
              <a:t>.  2013;Dec 19 [</a:t>
            </a:r>
            <a:r>
              <a:rPr lang="en-US" dirty="0" err="1">
                <a:latin typeface="Arial" pitchFamily="22" charset="0"/>
              </a:rPr>
              <a:t>Epub</a:t>
            </a:r>
            <a:r>
              <a:rPr lang="en-US" dirty="0">
                <a:latin typeface="Arial" pitchFamily="22" charset="0"/>
              </a:rPr>
              <a:t> ahead of print].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for Patients with Prior Failure to PEG + RIB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PROVIDE Study: </a:t>
            </a:r>
            <a:r>
              <a:rPr lang="en-US" sz="2400" dirty="0" smtClean="0"/>
              <a:t>Treatment Regimens</a:t>
            </a:r>
            <a:endParaRPr lang="en-US" sz="2400" dirty="0"/>
          </a:p>
        </p:txBody>
      </p:sp>
      <p:sp>
        <p:nvSpPr>
          <p:cNvPr id="52" name="Rectangle 51"/>
          <p:cNvSpPr/>
          <p:nvPr/>
        </p:nvSpPr>
        <p:spPr>
          <a:xfrm>
            <a:off x="2853268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12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495800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24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192007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48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625601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ltGray">
          <a:xfrm>
            <a:off x="1325169" y="5033594"/>
            <a:ext cx="7315200" cy="36575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8" name="Rectangle 57"/>
          <p:cNvSpPr/>
          <p:nvPr/>
        </p:nvSpPr>
        <p:spPr bwMode="ltGray">
          <a:xfrm>
            <a:off x="564727" y="4669020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2400"/>
              </a:lnSpc>
            </a:pPr>
            <a:r>
              <a:rPr lang="en-US" sz="1400" dirty="0" smtClean="0"/>
              <a:t>B44</a:t>
            </a:r>
            <a:br>
              <a:rPr lang="en-US" sz="1400" dirty="0" smtClean="0"/>
            </a:br>
            <a:r>
              <a:rPr lang="en-US" sz="1400" dirty="0" smtClean="0"/>
              <a:t>PR48</a:t>
            </a:r>
            <a:br>
              <a:rPr lang="en-US" sz="1400" dirty="0" smtClean="0"/>
            </a:br>
            <a:endParaRPr lang="en-US" sz="1400" dirty="0"/>
          </a:p>
        </p:txBody>
      </p:sp>
      <p:sp>
        <p:nvSpPr>
          <p:cNvPr id="72" name="Rectangle 71"/>
          <p:cNvSpPr/>
          <p:nvPr/>
        </p:nvSpPr>
        <p:spPr>
          <a:xfrm>
            <a:off x="6172200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36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77" name="Rectangle 7"/>
          <p:cNvSpPr>
            <a:spLocks noChangeArrowheads="1"/>
          </p:cNvSpPr>
          <p:nvPr/>
        </p:nvSpPr>
        <p:spPr bwMode="ltGray">
          <a:xfrm>
            <a:off x="1916353" y="4664923"/>
            <a:ext cx="6703391" cy="365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Boceprevir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118108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0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7200" y="1529080"/>
            <a:ext cx="838200" cy="4511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Week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209800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8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ltGray">
          <a:xfrm>
            <a:off x="1314028" y="3211447"/>
            <a:ext cx="6760980" cy="36575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Peginterferon  + Ribavirin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ltGray">
          <a:xfrm>
            <a:off x="563040" y="2849880"/>
            <a:ext cx="7514160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8" name="Rectangle 47"/>
          <p:cNvSpPr/>
          <p:nvPr/>
        </p:nvSpPr>
        <p:spPr bwMode="ltGray">
          <a:xfrm>
            <a:off x="564727" y="2849880"/>
            <a:ext cx="762000" cy="73152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>
              <a:lnSpc>
                <a:spcPts val="2400"/>
              </a:lnSpc>
            </a:pPr>
            <a:r>
              <a:rPr lang="en-US" sz="1400" dirty="0" smtClean="0"/>
              <a:t>B44</a:t>
            </a:r>
            <a:endParaRPr lang="en-US" sz="1400" dirty="0"/>
          </a:p>
          <a:p>
            <a:pPr algn="ctr">
              <a:lnSpc>
                <a:spcPts val="2400"/>
              </a:lnSpc>
            </a:pPr>
            <a:r>
              <a:rPr lang="en-US" sz="1400" dirty="0" smtClean="0"/>
              <a:t>PR44</a:t>
            </a:r>
            <a:endParaRPr lang="en-US" sz="1400" dirty="0"/>
          </a:p>
        </p:txBody>
      </p:sp>
      <p:sp>
        <p:nvSpPr>
          <p:cNvPr id="63" name="Rectangle 62"/>
          <p:cNvSpPr/>
          <p:nvPr/>
        </p:nvSpPr>
        <p:spPr>
          <a:xfrm>
            <a:off x="7620000" y="152908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44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55704" y="2441960"/>
            <a:ext cx="7525468" cy="39623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0000"/>
                </a:solidFill>
              </a:rPr>
              <a:t>Patients who enrolled within 2 weeks after ending/completing </a:t>
            </a:r>
            <a:r>
              <a:rPr lang="en-US" sz="1400" dirty="0" smtClean="0">
                <a:solidFill>
                  <a:srgbClr val="000000"/>
                </a:solidFill>
              </a:rPr>
              <a:t>previous treatment </a:t>
            </a:r>
            <a:r>
              <a:rPr lang="en-US" sz="1400" dirty="0">
                <a:solidFill>
                  <a:srgbClr val="000000"/>
                </a:solidFill>
              </a:rPr>
              <a:t>with PR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55685" y="4267200"/>
            <a:ext cx="8074146" cy="396236"/>
          </a:xfrm>
          <a:prstGeom prst="rect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0000"/>
                </a:solidFill>
              </a:rPr>
              <a:t>Patients who enrolled </a:t>
            </a:r>
            <a:r>
              <a:rPr lang="en-US" sz="1400" dirty="0" smtClean="0">
                <a:solidFill>
                  <a:srgbClr val="000000"/>
                </a:solidFill>
              </a:rPr>
              <a:t>≥ </a:t>
            </a:r>
            <a:r>
              <a:rPr lang="en-US" sz="1400" dirty="0">
                <a:solidFill>
                  <a:srgbClr val="000000"/>
                </a:solidFill>
              </a:rPr>
              <a:t>2 weeks after ending/completing their </a:t>
            </a:r>
            <a:r>
              <a:rPr lang="en-US" sz="1400" dirty="0" smtClean="0">
                <a:solidFill>
                  <a:srgbClr val="000000"/>
                </a:solidFill>
              </a:rPr>
              <a:t>previous treatment </a:t>
            </a:r>
            <a:r>
              <a:rPr lang="en-US" sz="1400" dirty="0">
                <a:solidFill>
                  <a:srgbClr val="000000"/>
                </a:solidFill>
              </a:rPr>
              <a:t>with PR</a:t>
            </a:r>
          </a:p>
        </p:txBody>
      </p:sp>
      <p:sp>
        <p:nvSpPr>
          <p:cNvPr id="59" name="Rectangle 7"/>
          <p:cNvSpPr>
            <a:spLocks noChangeArrowheads="1"/>
          </p:cNvSpPr>
          <p:nvPr/>
        </p:nvSpPr>
        <p:spPr bwMode="ltGray">
          <a:xfrm>
            <a:off x="563041" y="4669020"/>
            <a:ext cx="8065007" cy="731520"/>
          </a:xfrm>
          <a:prstGeom prst="rect">
            <a:avLst/>
          </a:prstGeom>
          <a:noFill/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t">
            <a:prstTxWarp prst="textNoShape">
              <a:avLst/>
            </a:prstTxWarp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/>
            </a:r>
            <a:b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</a:b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7219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for Patients with Prior Failure to PEG + RIB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PROVIDE </a:t>
            </a:r>
            <a:r>
              <a:rPr lang="en-US" sz="2400" dirty="0" smtClean="0"/>
              <a:t>Study: Results</a:t>
            </a:r>
            <a:endParaRPr lang="en-US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PROVIDE: SVR 24 by Prior Response (</a:t>
            </a:r>
            <a:r>
              <a:rPr lang="en-US" dirty="0" err="1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mITT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)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latin typeface="Arial" pitchFamily="22" charset="0"/>
              </a:rPr>
              <a:t>Source: </a:t>
            </a:r>
            <a:r>
              <a:rPr lang="en-US" dirty="0" err="1">
                <a:latin typeface="Arial" pitchFamily="22" charset="0"/>
              </a:rPr>
              <a:t>Vierling</a:t>
            </a:r>
            <a:r>
              <a:rPr lang="en-US" dirty="0">
                <a:latin typeface="Arial" pitchFamily="22" charset="0"/>
              </a:rPr>
              <a:t> JM, et al.  J </a:t>
            </a:r>
            <a:r>
              <a:rPr lang="en-US" dirty="0" err="1">
                <a:latin typeface="Arial" pitchFamily="22" charset="0"/>
              </a:rPr>
              <a:t>Hepatol</a:t>
            </a:r>
            <a:r>
              <a:rPr lang="en-US" dirty="0">
                <a:latin typeface="Arial" pitchFamily="22" charset="0"/>
              </a:rPr>
              <a:t>.  2013;Dec 19 [</a:t>
            </a:r>
            <a:r>
              <a:rPr lang="en-US" dirty="0" err="1">
                <a:latin typeface="Arial" pitchFamily="22" charset="0"/>
              </a:rPr>
              <a:t>Epub</a:t>
            </a:r>
            <a:r>
              <a:rPr lang="en-US" dirty="0">
                <a:latin typeface="Arial" pitchFamily="22" charset="0"/>
              </a:rPr>
              <a:t> ahead of print].</a:t>
            </a:r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-1" y="6019799"/>
            <a:ext cx="9162288" cy="27431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    SVR = Sustained Virologic Response;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mITT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modfied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intent to treat analysis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graphicFrame>
        <p:nvGraphicFramePr>
          <p:cNvPr id="19" name="Chart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3013957"/>
              </p:ext>
            </p:extLst>
          </p:nvPr>
        </p:nvGraphicFramePr>
        <p:xfrm>
          <a:off x="342900" y="1828800"/>
          <a:ext cx="84582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Rectangle 19"/>
          <p:cNvSpPr/>
          <p:nvPr/>
        </p:nvSpPr>
        <p:spPr>
          <a:xfrm>
            <a:off x="1783525" y="4932500"/>
            <a:ext cx="88347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106/164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664757" y="4932500"/>
            <a:ext cx="88347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20/49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508682" y="4932500"/>
            <a:ext cx="88347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57/85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369118" y="4932500"/>
            <a:ext cx="88347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bg1"/>
                </a:solidFill>
              </a:rPr>
              <a:t>2</a:t>
            </a:r>
            <a:r>
              <a:rPr lang="en-US" sz="1400" dirty="0" smtClean="0">
                <a:solidFill>
                  <a:schemeClr val="bg1"/>
                </a:solidFill>
              </a:rPr>
              <a:t>7/28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59053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latin typeface="Arial" pitchFamily="22" charset="0"/>
              </a:rPr>
              <a:t>Source: </a:t>
            </a:r>
            <a:r>
              <a:rPr lang="en-US" dirty="0" err="1">
                <a:latin typeface="Arial" pitchFamily="22" charset="0"/>
              </a:rPr>
              <a:t>Vierling</a:t>
            </a:r>
            <a:r>
              <a:rPr lang="en-US" dirty="0">
                <a:latin typeface="Arial" pitchFamily="22" charset="0"/>
              </a:rPr>
              <a:t> JM, et al.  J </a:t>
            </a:r>
            <a:r>
              <a:rPr lang="en-US" dirty="0" err="1">
                <a:latin typeface="Arial" pitchFamily="22" charset="0"/>
              </a:rPr>
              <a:t>Hepatol</a:t>
            </a:r>
            <a:r>
              <a:rPr lang="en-US" dirty="0">
                <a:latin typeface="Arial" pitchFamily="22" charset="0"/>
              </a:rPr>
              <a:t>.  2013;Dec 19 [</a:t>
            </a:r>
            <a:r>
              <a:rPr lang="en-US" dirty="0" err="1">
                <a:latin typeface="Arial" pitchFamily="22" charset="0"/>
              </a:rPr>
              <a:t>Epub</a:t>
            </a:r>
            <a:r>
              <a:rPr lang="en-US" dirty="0">
                <a:latin typeface="Arial" pitchFamily="22" charset="0"/>
              </a:rPr>
              <a:t> ahead of print].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Boceprevir for Patients with Prior Failure to PEG + RIB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PROVIDE Study</a:t>
            </a:r>
            <a:r>
              <a:rPr lang="en-US" sz="2400"/>
              <a:t>: </a:t>
            </a:r>
            <a:r>
              <a:rPr lang="en-US" sz="2400" smtClean="0"/>
              <a:t>Conclusions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738272"/>
              </p:ext>
            </p:extLst>
          </p:nvPr>
        </p:nvGraphicFramePr>
        <p:xfrm>
          <a:off x="0" y="2590800"/>
          <a:ext cx="9144000" cy="20086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/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en-US" sz="24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</a:t>
                      </a:r>
                      <a:r>
                        <a:rPr lang="en-US" sz="24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</a:t>
                      </a:r>
                      <a:r>
                        <a:rPr lang="en-US" sz="2400" b="0" i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“</a:t>
                      </a:r>
                      <a:r>
                        <a:rPr lang="en-US" sz="2400" b="0" i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R</a:t>
                      </a: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e-treatment </a:t>
                      </a:r>
                      <a:r>
                        <a:rPr lang="en-US" sz="24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with boceprevir with peginterferon/ribavirin</a:t>
                      </a:r>
                      <a:r>
                        <a:rPr lang="en-US" sz="2400" b="0" kern="1200" baseline="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 (</a:t>
                      </a: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BOC/PR) improved SVR rates in all patient subgroups, including those with prior null response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6740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69660" y="1295400"/>
            <a:ext cx="8432465" cy="4382993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dirty="0" smtClean="0"/>
              <a:t>This slide deck is from the University of Washington’s </a:t>
            </a:r>
            <a:r>
              <a:rPr lang="en-US" i="1" dirty="0" smtClean="0"/>
              <a:t>Hepatitis C Online </a:t>
            </a:r>
            <a:r>
              <a:rPr lang="en-US" dirty="0" smtClean="0"/>
              <a:t>and </a:t>
            </a:r>
            <a:r>
              <a:rPr lang="en-US" i="1" dirty="0" smtClean="0"/>
              <a:t>Hepatitis Web Study</a:t>
            </a:r>
            <a:r>
              <a:rPr lang="en-US" dirty="0" smtClean="0"/>
              <a:t> projects. </a:t>
            </a:r>
            <a:br>
              <a:rPr lang="en-US" dirty="0" smtClean="0"/>
            </a:br>
            <a:endParaRPr lang="en-US" sz="2000" dirty="0" smtClean="0"/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C Online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rgbClr val="FCF5E6"/>
                </a:solidFill>
                <a:hlinkClick r:id="rId3"/>
              </a:rPr>
              <a:t>www.hepatitisc.uw.edu</a:t>
            </a:r>
            <a:endParaRPr lang="en-US" sz="2000" dirty="0" smtClean="0">
              <a:solidFill>
                <a:srgbClr val="FCF5E6"/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Web 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Study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4"/>
              </a:rPr>
              <a:t>http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  <a:hlinkClick r:id="rId4"/>
              </a:rPr>
              <a:t>://depts.washington.edu/hepstudy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4"/>
              </a:rPr>
              <a:t>/</a:t>
            </a: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1800" dirty="0" smtClean="0">
                <a:solidFill>
                  <a:schemeClr val="bg1"/>
                </a:solidFill>
              </a:rPr>
              <a:t>Funded </a:t>
            </a:r>
            <a:r>
              <a:rPr lang="en-US" sz="1800" dirty="0">
                <a:solidFill>
                  <a:schemeClr val="bg1"/>
                </a:solidFill>
              </a:rPr>
              <a:t>by a grant from  the Centers for Disease Control and Prevention</a:t>
            </a:r>
            <a:r>
              <a:rPr lang="en-US" sz="1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. </a:t>
            </a:r>
            <a:endParaRPr lang="en-US" sz="18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48319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44512</TotalTime>
  <Words>369</Words>
  <Application>Microsoft Office PowerPoint</Application>
  <PresentationFormat>On-screen Show (4:3)</PresentationFormat>
  <Paragraphs>61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Boceprevir for Patients with Prior Failure to PEG + RIB PROVIDE</vt:lpstr>
      <vt:lpstr>Boceprevir for Patients with Prior Failure to PEG + RIB PROVIDE Study: Features</vt:lpstr>
      <vt:lpstr>Boceprevir for Patients with Prior Failure to PEG + RIB PROVIDE Study: Treatment Regimens</vt:lpstr>
      <vt:lpstr>Boceprevir for Patients with Prior Failure to PEG + RIB PROVIDE Study: Results</vt:lpstr>
      <vt:lpstr>Boceprevir for Patients with Prior Failure to PEG + RIB PROVIDE Study: Conclusions</vt:lpstr>
      <vt:lpstr>PowerPoint Presentation</vt:lpstr>
    </vt:vector>
  </TitlesOfParts>
  <Company>HMC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1981</cp:revision>
  <cp:lastPrinted>2011-04-18T21:48:04Z</cp:lastPrinted>
  <dcterms:created xsi:type="dcterms:W3CDTF">2010-11-28T05:36:22Z</dcterms:created>
  <dcterms:modified xsi:type="dcterms:W3CDTF">2014-03-06T23:17:47Z</dcterms:modified>
</cp:coreProperties>
</file>