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539" r:id="rId2"/>
    <p:sldId id="540" r:id="rId3"/>
    <p:sldId id="541" r:id="rId4"/>
    <p:sldId id="542" r:id="rId5"/>
    <p:sldId id="547" r:id="rId6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4B7D"/>
    <a:srgbClr val="2A5480"/>
    <a:srgbClr val="657F21"/>
    <a:srgbClr val="826939"/>
    <a:srgbClr val="7D8C9A"/>
    <a:srgbClr val="A18246"/>
    <a:srgbClr val="D3BF97"/>
    <a:srgbClr val="B6D661"/>
    <a:srgbClr val="CEE496"/>
    <a:srgbClr val="E6E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460" autoAdjust="0"/>
    <p:restoredTop sz="95833" autoAdjust="0"/>
  </p:normalViewPr>
  <p:slideViewPr>
    <p:cSldViewPr showGuides="1">
      <p:cViewPr>
        <p:scale>
          <a:sx n="134" d="100"/>
          <a:sy n="134" d="100"/>
        </p:scale>
        <p:origin x="-2144" y="-1184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5.4971367215461697E-2"/>
          <c:w val="0.87636482939632498"/>
          <c:h val="0.81479670722977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A1824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A1824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lang="en-US"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Treatment-Naïve</c:v>
                </c:pt>
                <c:pt idx="2">
                  <c:v>Relapsers</c:v>
                </c:pt>
                <c:pt idx="3">
                  <c:v>Partial</c:v>
                </c:pt>
                <c:pt idx="4">
                  <c:v>Null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65.400000000000006</c:v>
                </c:pt>
                <c:pt idx="1">
                  <c:v>82.9</c:v>
                </c:pt>
                <c:pt idx="2">
                  <c:v>86.4</c:v>
                </c:pt>
                <c:pt idx="3">
                  <c:v>60</c:v>
                </c:pt>
                <c:pt idx="4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85159392"/>
        <c:axId val="385159952"/>
      </c:barChart>
      <c:catAx>
        <c:axId val="385159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851599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51599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3696754951085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515939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0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67185144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4611943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404228933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63" r:id="rId2"/>
    <p:sldLayoutId id="2147483664" r:id="rId3"/>
    <p:sldLayoutId id="2147483686" r:id="rId4"/>
    <p:sldLayoutId id="2147483697" r:id="rId5"/>
    <p:sldLayoutId id="2147483665" r:id="rId6"/>
    <p:sldLayoutId id="2147483689" r:id="rId7"/>
    <p:sldLayoutId id="2147483666" r:id="rId8"/>
    <p:sldLayoutId id="2147483668" r:id="rId9"/>
    <p:sldLayoutId id="2147483692" r:id="rId10"/>
    <p:sldLayoutId id="2147483694" r:id="rId11"/>
    <p:sldLayoutId id="2147483688" r:id="rId12"/>
    <p:sldLayoutId id="2147483687" r:id="rId13"/>
    <p:sldLayoutId id="2147483690" r:id="rId14"/>
    <p:sldLayoutId id="2147483693" r:id="rId15"/>
    <p:sldLayoutId id="2147483699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Simeprevir</a:t>
            </a:r>
            <a:r>
              <a:rPr lang="en-US" sz="2800" dirty="0" smtClean="0"/>
              <a:t> with Peginterferon and Ribavirin in GT-4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RESTORE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Naïve and Treatment </a:t>
            </a:r>
            <a:r>
              <a:rPr lang="en-US" sz="1800" dirty="0" smtClean="0">
                <a:solidFill>
                  <a:schemeClr val="bg1"/>
                </a:solidFill>
              </a:rPr>
              <a:t>Experienced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/>
              <a:t>Moreno </a:t>
            </a:r>
            <a:r>
              <a:rPr lang="en-US" sz="1400" dirty="0"/>
              <a:t>C, et al. 49</a:t>
            </a:r>
            <a:r>
              <a:rPr lang="en-US" sz="1400" baseline="30000" dirty="0"/>
              <a:t>th</a:t>
            </a:r>
            <a:r>
              <a:rPr lang="en-US" sz="1400" dirty="0"/>
              <a:t> EASL. April 2014: Abstract P1319.</a:t>
            </a:r>
            <a:endParaRPr lang="en-US" sz="1400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545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Moreno C, et al. 49</a:t>
            </a:r>
            <a:r>
              <a:rPr lang="en-US" baseline="30000" dirty="0"/>
              <a:t>th</a:t>
            </a:r>
            <a:r>
              <a:rPr lang="en-US" dirty="0"/>
              <a:t> EASL. April 2014: Abstract P1319.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Peginterferon + Ribavirin in Genotype 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RESTORE: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666002"/>
              </p:ext>
            </p:extLst>
          </p:nvPr>
        </p:nvGraphicFramePr>
        <p:xfrm>
          <a:off x="417513" y="1447800"/>
          <a:ext cx="8305800" cy="47859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305800"/>
              </a:tblGrid>
              <a:tr h="3667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RESTORE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pen-label, phase 3, study evaluating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simeprevir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PEG + RBV for treatment naïve and experienced patients with genotype 4 chronic HCV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Multicenter and International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4 (n = 107)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naïve (n = 35) or treatment experienced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relapsers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(n = 22)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Experienced (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Nonresponder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): partial (n = 10), null (n = 40)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Sex: male 79%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Race: white (72%); black (28%)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Median age: 49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IL genotype: 7.5% CC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METAVIR Fibrosis Stage: F4 = 29%; F3 = 14%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Efficacy (SVR12)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2723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Moreno C, et al. 49</a:t>
            </a:r>
            <a:r>
              <a:rPr lang="en-US" baseline="30000" dirty="0"/>
              <a:t>th</a:t>
            </a:r>
            <a:r>
              <a:rPr lang="en-US" dirty="0"/>
              <a:t> EASL. April 2014: Abstract </a:t>
            </a:r>
            <a:r>
              <a:rPr lang="en-US" dirty="0" smtClean="0"/>
              <a:t>P1319.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Peginterferon + Ribavirin in Genotype 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RESTORE: Study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ltGray">
          <a:xfrm>
            <a:off x="3267265" y="1818016"/>
            <a:ext cx="1364328" cy="457197"/>
          </a:xfrm>
          <a:prstGeom prst="rect">
            <a:avLst/>
          </a:prstGeom>
          <a:solidFill>
            <a:srgbClr val="CEE49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ltGray">
          <a:xfrm>
            <a:off x="3267265" y="2269120"/>
            <a:ext cx="2743200" cy="457197"/>
          </a:xfrm>
          <a:prstGeom prst="rect">
            <a:avLst/>
          </a:prstGeom>
          <a:solidFill>
            <a:srgbClr val="B6D661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39" name="Rectangle 38"/>
          <p:cNvSpPr/>
          <p:nvPr/>
        </p:nvSpPr>
        <p:spPr bwMode="ltGray">
          <a:xfrm>
            <a:off x="152400" y="2214283"/>
            <a:ext cx="1600200" cy="1143000"/>
          </a:xfrm>
          <a:prstGeom prst="rect">
            <a:avLst/>
          </a:prstGeom>
          <a:solidFill>
            <a:srgbClr val="000000">
              <a:alpha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400" dirty="0" smtClean="0"/>
              <a:t>Treatment-Naïve</a:t>
            </a:r>
            <a:br>
              <a:rPr lang="en-US" sz="1400" dirty="0" smtClean="0"/>
            </a:br>
            <a:r>
              <a:rPr lang="en-US" sz="1400" dirty="0" smtClean="0"/>
              <a:t>or</a:t>
            </a:r>
            <a:br>
              <a:rPr lang="en-US" sz="1400" dirty="0" smtClean="0"/>
            </a:br>
            <a:r>
              <a:rPr lang="en-US" sz="1400" dirty="0" smtClean="0"/>
              <a:t>Prior Relapse</a:t>
            </a:r>
            <a:endParaRPr lang="en-US" sz="1400" dirty="0"/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invGray">
          <a:xfrm>
            <a:off x="3254293" y="1818016"/>
            <a:ext cx="5510390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1382940"/>
            <a:ext cx="9162288" cy="350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45082" y="1328616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16682" y="1328616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24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358468" y="1328616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48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282" y="1328616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286000" y="1328616"/>
            <a:ext cx="838200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ltGray">
          <a:xfrm>
            <a:off x="3267265" y="2835223"/>
            <a:ext cx="1364328" cy="457197"/>
          </a:xfrm>
          <a:prstGeom prst="rect">
            <a:avLst/>
          </a:prstGeom>
          <a:solidFill>
            <a:srgbClr val="CEE49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ltGray">
          <a:xfrm>
            <a:off x="3267265" y="3286327"/>
            <a:ext cx="5486400" cy="457197"/>
          </a:xfrm>
          <a:prstGeom prst="rect">
            <a:avLst/>
          </a:prstGeom>
          <a:solidFill>
            <a:srgbClr val="B6D661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invGray">
          <a:xfrm>
            <a:off x="3254293" y="2835223"/>
            <a:ext cx="5510390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ltGray">
          <a:xfrm>
            <a:off x="3267265" y="3934917"/>
            <a:ext cx="1364328" cy="4571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ltGray">
          <a:xfrm>
            <a:off x="3267265" y="4386021"/>
            <a:ext cx="5486400" cy="457197"/>
          </a:xfrm>
          <a:prstGeom prst="rect">
            <a:avLst/>
          </a:prstGeom>
          <a:solidFill>
            <a:srgbClr val="D3BF97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invGray">
          <a:xfrm>
            <a:off x="3254293" y="3934917"/>
            <a:ext cx="5510390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 bwMode="ltGray">
          <a:xfrm>
            <a:off x="152400" y="3961682"/>
            <a:ext cx="1600200" cy="897974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1500"/>
              </a:lnSpc>
            </a:pPr>
            <a:r>
              <a:rPr lang="en-US" sz="1400" dirty="0" smtClean="0"/>
              <a:t>Partial Response</a:t>
            </a:r>
            <a:br>
              <a:rPr lang="en-US" sz="1400" dirty="0" smtClean="0"/>
            </a:br>
            <a:r>
              <a:rPr lang="en-US" sz="1400" dirty="0" smtClean="0"/>
              <a:t>or</a:t>
            </a:r>
            <a:br>
              <a:rPr lang="en-US" sz="1400" dirty="0" smtClean="0"/>
            </a:br>
            <a:r>
              <a:rPr lang="en-US" sz="1400" dirty="0" smtClean="0"/>
              <a:t>Null Response</a:t>
            </a:r>
            <a:endParaRPr lang="en-US" sz="1400" dirty="0"/>
          </a:p>
        </p:txBody>
      </p:sp>
      <p:sp>
        <p:nvSpPr>
          <p:cNvPr id="3" name="Rounded Rectangle 2"/>
          <p:cNvSpPr/>
          <p:nvPr/>
        </p:nvSpPr>
        <p:spPr>
          <a:xfrm>
            <a:off x="1819164" y="2218516"/>
            <a:ext cx="1347216" cy="114300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RGT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determines if PEG + RBV 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x 24 or 48 wks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-12330" y="5035560"/>
            <a:ext cx="9180577" cy="4937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6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Arial" pitchFamily="22" charset="0"/>
              </a:rPr>
              <a:t>Response Guided Therapy (RGT) Criteria: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W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eek 4 HCV RNA &lt; 25 IU/mL (detectable or undetectable) and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Week 12 HCV RNA &lt; 25 IU/mL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(undetectable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)  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-12330" y="5525944"/>
            <a:ext cx="9180577" cy="850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4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2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Simeprevir: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150 mg once daily</a:t>
            </a:r>
            <a:br>
              <a:rPr lang="en-US" sz="12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Peginterferon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alfa-2a (PEG): 180 mcg/week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Ribavirin (RBV) weight-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based (in 2 divided doses):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1000 mg if &lt; 75kg or 1200 mg/day if ≥ 75kg</a:t>
            </a:r>
          </a:p>
        </p:txBody>
      </p:sp>
    </p:spTree>
    <p:extLst>
      <p:ext uri="{BB962C8B-B14F-4D97-AF65-F5344CB8AC3E}">
        <p14:creationId xmlns:p14="http://schemas.microsoft.com/office/powerpoint/2010/main" val="38481781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Peginterferon + Ribavirin in Genotype 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RESTORE: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RESTORE: SVR12 by Prior Treatment Status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Moreno C, et al. </a:t>
            </a:r>
            <a:r>
              <a:rPr lang="en-US" dirty="0" smtClean="0"/>
              <a:t>49</a:t>
            </a:r>
            <a:r>
              <a:rPr lang="en-US" baseline="30000" dirty="0" smtClean="0"/>
              <a:t>th</a:t>
            </a:r>
            <a:r>
              <a:rPr lang="en-US" dirty="0" smtClean="0"/>
              <a:t> EASL. April 2014: </a:t>
            </a:r>
            <a:r>
              <a:rPr lang="en-US" dirty="0"/>
              <a:t>Abstract </a:t>
            </a:r>
            <a:r>
              <a:rPr lang="en-US" dirty="0" smtClean="0"/>
              <a:t>P1319.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351954"/>
              </p:ext>
            </p:extLst>
          </p:nvPr>
        </p:nvGraphicFramePr>
        <p:xfrm>
          <a:off x="647700" y="1813557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/>
          <p:nvPr/>
        </p:nvCxnSpPr>
        <p:spPr>
          <a:xfrm rot="5400000">
            <a:off x="1225296" y="3753101"/>
            <a:ext cx="3401568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38960" y="5080877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70/107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42000" y="5080877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29/35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06380" y="5080877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19/22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88140" y="5080877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6/10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5840" y="5080877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16/40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5638800" y="5883986"/>
            <a:ext cx="2895600" cy="463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lnSpc>
                <a:spcPts val="1800"/>
              </a:lnSpc>
              <a:spcBef>
                <a:spcPts val="12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Treatment-Experienced 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Nonresponders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743069" y="5781363"/>
            <a:ext cx="2606040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2857887" y="5883986"/>
            <a:ext cx="2895600" cy="463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lnSpc>
                <a:spcPts val="1800"/>
              </a:lnSpc>
              <a:spcBef>
                <a:spcPts val="12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Treatment-Naïve &amp;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Experienced Relapsers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74985" y="5781363"/>
            <a:ext cx="2606040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182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83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51293</TotalTime>
  <Words>232</Words>
  <Application>Microsoft Office PowerPoint</Application>
  <PresentationFormat>On-screen Show (4:3)</PresentationFormat>
  <Paragraphs>51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Simeprevir with Peginterferon and Ribavirin in GT-4 RESTORE</vt:lpstr>
      <vt:lpstr>Simeprevir + Peginterferon + Ribavirin in Genotype 4 RESTORE: Study Features</vt:lpstr>
      <vt:lpstr>Simeprevir + Peginterferon + Ribavirin in Genotype 4 RESTORE: Study Design</vt:lpstr>
      <vt:lpstr>Simeprevir + Peginterferon + Ribavirin in Genotype 4 RESTORE: Results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2486</cp:revision>
  <cp:lastPrinted>2011-04-18T21:48:04Z</cp:lastPrinted>
  <dcterms:created xsi:type="dcterms:W3CDTF">2010-11-28T05:36:22Z</dcterms:created>
  <dcterms:modified xsi:type="dcterms:W3CDTF">2014-10-27T20:17:47Z</dcterms:modified>
</cp:coreProperties>
</file>