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33" r:id="rId2"/>
    <p:sldId id="518" r:id="rId3"/>
    <p:sldId id="562" r:id="rId4"/>
    <p:sldId id="563" r:id="rId5"/>
    <p:sldId id="564" r:id="rId6"/>
    <p:sldId id="567" r:id="rId7"/>
    <p:sldId id="565" r:id="rId8"/>
    <p:sldId id="561" r:id="rId9"/>
    <p:sldId id="547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B7D"/>
    <a:srgbClr val="2A5480"/>
    <a:srgbClr val="657F21"/>
    <a:srgbClr val="826939"/>
    <a:srgbClr val="7D8C9A"/>
    <a:srgbClr val="A18246"/>
    <a:srgbClr val="D3BF97"/>
    <a:srgbClr val="B6D661"/>
    <a:srgbClr val="CEE496"/>
    <a:srgbClr val="E6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60" autoAdjust="0"/>
    <p:restoredTop sz="95833" autoAdjust="0"/>
  </p:normalViewPr>
  <p:slideViewPr>
    <p:cSldViewPr showGuides="1">
      <p:cViewPr>
        <p:scale>
          <a:sx n="134" d="100"/>
          <a:sy n="134" d="100"/>
        </p:scale>
        <p:origin x="-2144" y="-118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253617634078901E-2"/>
          <c:y val="2.7586206896551699E-2"/>
          <c:w val="0.88497305646528701"/>
          <c:h val="0.74291858991764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SVR 24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1824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7D8C9A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AC629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SMV 12 wks _x000d_PR 48 wks</c:v>
                </c:pt>
                <c:pt idx="1">
                  <c:v>SMV 24 wks _x000d_PR 48 wks</c:v>
                </c:pt>
                <c:pt idx="2">
                  <c:v>SMV 48 wks _x000d_PR 48 wks</c:v>
                </c:pt>
                <c:pt idx="3">
                  <c:v>SMV 12 wks _x000d_PR 48 wks</c:v>
                </c:pt>
                <c:pt idx="4">
                  <c:v>SMV 24 wks _x000d_PR 48 wks</c:v>
                </c:pt>
                <c:pt idx="5">
                  <c:v>SMV 48 wks _x000d_PR 48 wks</c:v>
                </c:pt>
                <c:pt idx="6">
                  <c:v>Placebo_x000d_PR 48 wks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69.7</c:v>
                </c:pt>
                <c:pt idx="1">
                  <c:v>66.2</c:v>
                </c:pt>
                <c:pt idx="2">
                  <c:v>60.6</c:v>
                </c:pt>
                <c:pt idx="3">
                  <c:v>66.7</c:v>
                </c:pt>
                <c:pt idx="4">
                  <c:v>72.099999999999994</c:v>
                </c:pt>
                <c:pt idx="5">
                  <c:v>80</c:v>
                </c:pt>
                <c:pt idx="6">
                  <c:v>22.7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3017008"/>
        <c:axId val="383017568"/>
      </c:barChart>
      <c:catAx>
        <c:axId val="383017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>
                <a:latin typeface="Arial"/>
                <a:cs typeface="Arial"/>
              </a:defRPr>
            </a:pPr>
            <a:endParaRPr lang="en-US"/>
          </a:p>
        </c:txPr>
        <c:crossAx val="38301756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30175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</a:t>
                </a:r>
                <a:r>
                  <a:rPr lang="en-US" sz="1400" dirty="0" smtClean="0">
                    <a:latin typeface="Arial"/>
                    <a:cs typeface="Arial"/>
                  </a:rPr>
                  <a:t>SVR 24 </a:t>
                </a:r>
                <a:r>
                  <a:rPr lang="en-US" sz="14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8.6956521739130401E-3"/>
              <c:y val="0.176063218390804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301700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0418792549899"/>
          <c:y val="0.11664685296690901"/>
          <c:w val="0.85850764141763902"/>
          <c:h val="0.76602104883948297"/>
        </c:manualLayout>
      </c:layout>
      <c:barChart>
        <c:barDir val="col"/>
        <c:grouping val="clustered"/>
        <c:varyColors val="0"/>
        <c:ser>
          <c:idx val="0"/>
          <c:order val="0"/>
          <c:tx>
            <c:v>Placebo + PEG/RBV</c:v>
          </c:tx>
          <c:spPr>
            <a:solidFill>
              <a:srgbClr val="6E4B7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Relapser</c:v>
                </c:pt>
                <c:pt idx="1">
                  <c:v>Partial Responder</c:v>
                </c:pt>
                <c:pt idx="2">
                  <c:v>Null Responder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37</c:v>
                </c:pt>
                <c:pt idx="1">
                  <c:v>9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v>SMV 100 mg + PEG/RBV</c:v>
          </c:tx>
          <c:spPr>
            <a:solidFill>
              <a:srgbClr val="808B67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Relapser</c:v>
                </c:pt>
                <c:pt idx="1">
                  <c:v>Partial Responder</c:v>
                </c:pt>
                <c:pt idx="2">
                  <c:v>Null Responder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85</c:v>
                </c:pt>
                <c:pt idx="1">
                  <c:v>57</c:v>
                </c:pt>
                <c:pt idx="2" formatCode="General">
                  <c:v>46</c:v>
                </c:pt>
              </c:numCache>
            </c:numRef>
          </c:val>
        </c:ser>
        <c:ser>
          <c:idx val="2"/>
          <c:order val="2"/>
          <c:tx>
            <c:v>SMV 150 mg + PEG/RBV</c:v>
          </c:tx>
          <c:spPr>
            <a:solidFill>
              <a:srgbClr val="58838C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5723973202882999E-3"/>
                  <c:y val="1.3071895424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Relapser</c:v>
                </c:pt>
                <c:pt idx="1">
                  <c:v>Partial Responder</c:v>
                </c:pt>
                <c:pt idx="2">
                  <c:v>Null Responder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85</c:v>
                </c:pt>
                <c:pt idx="1">
                  <c:v>75</c:v>
                </c:pt>
                <c:pt idx="2">
                  <c:v>51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3290592"/>
        <c:axId val="383291152"/>
      </c:barChart>
      <c:catAx>
        <c:axId val="38329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2911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329115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Patients with SVR 24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6250368357529E-3"/>
              <c:y val="0.164838850368218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29059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0816496404101"/>
          <c:y val="2.08499305233905E-2"/>
          <c:w val="0.85769286338647799"/>
          <c:h val="8.1794118955469494E-2"/>
        </c:manualLayout>
      </c:layout>
      <c:overlay val="0"/>
      <c:spPr>
        <a:solidFill>
          <a:sysClr val="window" lastClr="FFFFFF"/>
        </a:solidFill>
        <a:ln w="19050" cmpd="sng"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320418792549899"/>
          <c:y val="0.11664685296690901"/>
          <c:w val="0.87785327774535904"/>
          <c:h val="0.80451160516700104"/>
        </c:manualLayout>
      </c:layout>
      <c:barChart>
        <c:barDir val="col"/>
        <c:grouping val="clustered"/>
        <c:varyColors val="0"/>
        <c:ser>
          <c:idx val="0"/>
          <c:order val="0"/>
          <c:tx>
            <c:v>Placebo + PEG/RBV</c:v>
          </c:tx>
          <c:spPr>
            <a:solidFill>
              <a:srgbClr val="6E4B7D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1a</c:v>
                </c:pt>
                <c:pt idx="1">
                  <c:v>1b</c:v>
                </c:pt>
                <c:pt idx="2">
                  <c:v>1a</c:v>
                </c:pt>
                <c:pt idx="3">
                  <c:v>1b</c:v>
                </c:pt>
                <c:pt idx="4">
                  <c:v>1a</c:v>
                </c:pt>
                <c:pt idx="5">
                  <c:v>1b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40</c:v>
                </c:pt>
                <c:pt idx="2">
                  <c:v>13</c:v>
                </c:pt>
                <c:pt idx="3">
                  <c:v>7</c:v>
                </c:pt>
                <c:pt idx="4">
                  <c:v>0</c:v>
                </c:pt>
                <c:pt idx="5">
                  <c:v>33</c:v>
                </c:pt>
              </c:numCache>
            </c:numRef>
          </c:val>
        </c:ser>
        <c:ser>
          <c:idx val="1"/>
          <c:order val="1"/>
          <c:tx>
            <c:v>Simeprevir 100 mg + PEG/RBV</c:v>
          </c:tx>
          <c:spPr>
            <a:solidFill>
              <a:srgbClr val="808B67"/>
            </a:solidFill>
            <a:ln w="12694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1a</c:v>
                </c:pt>
                <c:pt idx="1">
                  <c:v>1b</c:v>
                </c:pt>
                <c:pt idx="2">
                  <c:v>1a</c:v>
                </c:pt>
                <c:pt idx="3">
                  <c:v>1b</c:v>
                </c:pt>
                <c:pt idx="4">
                  <c:v>1a</c:v>
                </c:pt>
                <c:pt idx="5">
                  <c:v>1b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82</c:v>
                </c:pt>
                <c:pt idx="1">
                  <c:v>89</c:v>
                </c:pt>
                <c:pt idx="2" formatCode="General">
                  <c:v>39</c:v>
                </c:pt>
                <c:pt idx="3" formatCode="General">
                  <c:v>68</c:v>
                </c:pt>
                <c:pt idx="4" formatCode="General">
                  <c:v>33</c:v>
                </c:pt>
                <c:pt idx="5" formatCode="General">
                  <c:v>56</c:v>
                </c:pt>
              </c:numCache>
            </c:numRef>
          </c:val>
        </c:ser>
        <c:ser>
          <c:idx val="2"/>
          <c:order val="2"/>
          <c:tx>
            <c:v>Simprevir 150 mg + PEG/RBV</c:v>
          </c:tx>
          <c:spPr>
            <a:solidFill>
              <a:srgbClr val="58838C"/>
            </a:solidFill>
            <a:ln w="12902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1.5723973202882999E-3"/>
                  <c:y val="1.3071895424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1a</c:v>
                </c:pt>
                <c:pt idx="1">
                  <c:v>1b</c:v>
                </c:pt>
                <c:pt idx="2">
                  <c:v>1a</c:v>
                </c:pt>
                <c:pt idx="3">
                  <c:v>1b</c:v>
                </c:pt>
                <c:pt idx="4">
                  <c:v>1a</c:v>
                </c:pt>
                <c:pt idx="5">
                  <c:v>1b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85</c:v>
                </c:pt>
                <c:pt idx="1">
                  <c:v>84</c:v>
                </c:pt>
                <c:pt idx="2">
                  <c:v>56</c:v>
                </c:pt>
                <c:pt idx="3">
                  <c:v>88</c:v>
                </c:pt>
                <c:pt idx="4">
                  <c:v>42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83294512"/>
        <c:axId val="383295072"/>
      </c:barChart>
      <c:catAx>
        <c:axId val="383294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2950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3295072"/>
        <c:scaling>
          <c:orientation val="minMax"/>
          <c:max val="100"/>
        </c:scaling>
        <c:delete val="0"/>
        <c:axPos val="l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600" dirty="0" smtClean="0"/>
                  <a:t>Patients with SVR 24 </a:t>
                </a:r>
                <a:r>
                  <a:rPr lang="en-US" sz="1600" dirty="0"/>
                  <a:t>(%)</a:t>
                </a:r>
              </a:p>
            </c:rich>
          </c:tx>
          <c:layout>
            <c:manualLayout>
              <c:xMode val="edge"/>
              <c:yMode val="edge"/>
              <c:x val="8.6250368357529E-3"/>
              <c:y val="0.16483885036821899"/>
            </c:manualLayout>
          </c:layout>
          <c:overlay val="0"/>
          <c:spPr>
            <a:noFill/>
            <a:ln w="2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4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83294512"/>
        <c:crosses val="autoZero"/>
        <c:crossBetween val="between"/>
        <c:majorUnit val="20"/>
      </c:valAx>
      <c:spPr>
        <a:solidFill>
          <a:srgbClr val="E6EBF2"/>
        </a:solidFill>
        <a:ln w="19044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0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112388893724389"/>
          <c:y val="1.24208738613556E-3"/>
          <c:w val="0.87719416654363203"/>
          <c:h val="8.9548659358756597E-2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24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62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7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26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Simeprevir in </a:t>
            </a:r>
            <a:r>
              <a:rPr lang="en-US" sz="2800" dirty="0" smtClean="0"/>
              <a:t>Treatment –Experienced Genotype </a:t>
            </a:r>
            <a:r>
              <a:rPr lang="en-US" sz="2800" dirty="0"/>
              <a:t>1 </a:t>
            </a:r>
            <a:r>
              <a:rPr lang="en-US" dirty="0" smtClean="0"/>
              <a:t>ASPIRE Trial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A703B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/>
              <a:t>Z</a:t>
            </a:r>
            <a:r>
              <a:rPr lang="en-US" sz="1400" dirty="0" err="1" smtClean="0"/>
              <a:t>euzem</a:t>
            </a:r>
            <a:r>
              <a:rPr lang="en-US" sz="1400" dirty="0" smtClean="0"/>
              <a:t> S</a:t>
            </a:r>
            <a:r>
              <a:rPr lang="en-US" sz="1400" dirty="0" smtClean="0">
                <a:latin typeface="Arial" pitchFamily="22" charset="0"/>
              </a:rPr>
              <a:t>, </a:t>
            </a:r>
            <a:r>
              <a:rPr lang="en-US" sz="1400" dirty="0">
                <a:latin typeface="Arial" pitchFamily="22" charset="0"/>
              </a:rPr>
              <a:t>et al.  </a:t>
            </a:r>
            <a:r>
              <a:rPr lang="en-US" sz="1400" dirty="0" err="1" smtClean="0">
                <a:latin typeface="Arial" pitchFamily="22" charset="0"/>
              </a:rPr>
              <a:t>Gastroenterol</a:t>
            </a:r>
            <a:r>
              <a:rPr lang="en-US" sz="1400" dirty="0" smtClean="0">
                <a:latin typeface="Arial" pitchFamily="22" charset="0"/>
              </a:rPr>
              <a:t>. 2014;146:430-41.</a:t>
            </a:r>
            <a:endParaRPr lang="en-US" sz="1400" dirty="0"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865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</a:t>
            </a:r>
            <a:r>
              <a:rPr lang="en-US" sz="2400" dirty="0" smtClean="0"/>
              <a:t>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74844"/>
              </p:ext>
            </p:extLst>
          </p:nvPr>
        </p:nvGraphicFramePr>
        <p:xfrm>
          <a:off x="838200" y="1454260"/>
          <a:ext cx="7467600" cy="4888266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7467600"/>
              </a:tblGrid>
              <a:tr h="38135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ASPIRE Trial: Study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Features</a:t>
                      </a: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Randomized,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double-blind, placebo-controlled, 7 arm,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2b trial of PEG and RBV with and without simeprevir in HCV GT1 for prior treatment failures with PEG and RBV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Europe, North America, Australia, and New Zealand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Treatment-experienced, chronic HCV GT-1 monoinfection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Prior failure with (≥ 12 weeks) of peginterferon-alfa plus ribavirin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&gt; 10,000 IU/mL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462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Genotype: 1a (41%); 1b (58%); other (1%)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IL28B Genotype: 82% non-CC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Demographics: median age 50; 67% male; 93% white </a:t>
                      </a:r>
                      <a:b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Metavir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Fibrosis: F3 = 19%; F4 = 18%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Efficacy (SVR24)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052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37300" y="17526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18289" y="5837434"/>
            <a:ext cx="9180577" cy="539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Simeprevir: 100 or 150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daily; 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weight-based (in 2 divided doses): 1000 mg if &lt; 75kg or 1200 mg/day if ≥ 75kg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ltGray">
          <a:xfrm>
            <a:off x="970201" y="1698560"/>
            <a:ext cx="1638648" cy="2560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ltGray">
          <a:xfrm>
            <a:off x="970201" y="1965808"/>
            <a:ext cx="658368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ltGray">
          <a:xfrm>
            <a:off x="2613397" y="1698560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ltGray">
          <a:xfrm>
            <a:off x="970201" y="2286698"/>
            <a:ext cx="1638648" cy="256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970201" y="2553946"/>
            <a:ext cx="6583680" cy="256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ltGray">
          <a:xfrm>
            <a:off x="970201" y="2874836"/>
            <a:ext cx="3291840" cy="256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ltGray">
          <a:xfrm>
            <a:off x="970201" y="3142084"/>
            <a:ext cx="6583680" cy="25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ltGray">
          <a:xfrm>
            <a:off x="970201" y="3462974"/>
            <a:ext cx="3291840" cy="2560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970201" y="3730222"/>
            <a:ext cx="6583680" cy="256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ltGray">
          <a:xfrm>
            <a:off x="970201" y="4051112"/>
            <a:ext cx="6583680" cy="256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ltGray">
          <a:xfrm>
            <a:off x="970201" y="4318360"/>
            <a:ext cx="6583680" cy="256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7" name="Rectangle 7"/>
          <p:cNvSpPr>
            <a:spLocks noChangeArrowheads="1"/>
          </p:cNvSpPr>
          <p:nvPr/>
        </p:nvSpPr>
        <p:spPr bwMode="invGray">
          <a:xfrm>
            <a:off x="964021" y="4056369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ltGray">
          <a:xfrm>
            <a:off x="970201" y="4639250"/>
            <a:ext cx="6583680" cy="256029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ltGray">
          <a:xfrm>
            <a:off x="970201" y="4906498"/>
            <a:ext cx="6583680" cy="256032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invGray">
          <a:xfrm>
            <a:off x="964021" y="464450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ltGray">
          <a:xfrm>
            <a:off x="970201" y="5227390"/>
            <a:ext cx="6583680" cy="2560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ltGray">
          <a:xfrm>
            <a:off x="970201" y="5494638"/>
            <a:ext cx="6583680" cy="256032"/>
          </a:xfrm>
          <a:prstGeom prst="rect">
            <a:avLst/>
          </a:prstGeom>
          <a:solidFill>
            <a:srgbClr val="D99BBE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5" name="Rectangle 7"/>
          <p:cNvSpPr>
            <a:spLocks noChangeArrowheads="1"/>
          </p:cNvSpPr>
          <p:nvPr/>
        </p:nvSpPr>
        <p:spPr bwMode="invGray">
          <a:xfrm>
            <a:off x="964021" y="523264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invGray">
          <a:xfrm>
            <a:off x="964021" y="170381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ltGray">
          <a:xfrm>
            <a:off x="2613397" y="2286698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ltGray">
          <a:xfrm>
            <a:off x="4262532" y="2874836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invGray">
          <a:xfrm>
            <a:off x="964021" y="2291955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ltGray">
          <a:xfrm>
            <a:off x="4262532" y="3462974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invGray">
          <a:xfrm>
            <a:off x="964021" y="2880093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invGray">
          <a:xfrm>
            <a:off x="964021" y="3468231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7300" y="233868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300" y="29474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7300" y="351650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300" y="4102588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300" y="471132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7300" y="529872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113" y="1279628"/>
            <a:ext cx="9165224" cy="369749"/>
            <a:chOff x="-6113" y="1279628"/>
            <a:chExt cx="9165224" cy="369749"/>
          </a:xfrm>
        </p:grpSpPr>
        <p:sp>
          <p:nvSpPr>
            <p:cNvPr id="26" name="Rectangle 25"/>
            <p:cNvSpPr/>
            <p:nvPr/>
          </p:nvSpPr>
          <p:spPr>
            <a:xfrm>
              <a:off x="-3180" y="1344581"/>
              <a:ext cx="9162291" cy="2735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412" y="1279628"/>
              <a:ext cx="838200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Week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1909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49405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052307" y="1281846"/>
              <a:ext cx="710693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3562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00836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-6113" y="1619700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cxnSpLocks noChangeAspect="1"/>
            </p:cNvCxnSpPr>
            <p:nvPr/>
          </p:nvCxnSpPr>
          <p:spPr>
            <a:xfrm flipV="1">
              <a:off x="7740193" y="1344580"/>
              <a:ext cx="124963" cy="304797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29674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37300" y="175260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Rectangle 25"/>
          <p:cNvSpPr>
            <a:spLocks noChangeArrowheads="1"/>
          </p:cNvSpPr>
          <p:nvPr/>
        </p:nvSpPr>
        <p:spPr bwMode="auto">
          <a:xfrm>
            <a:off x="-18289" y="5837434"/>
            <a:ext cx="9180577" cy="5394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</a:t>
            </a: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Dosing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: Simeprevir: 100 or 150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 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daily; Peginterferon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weight-based (in 2 divided doses): 1000 mg if &lt; 75kg or 1200 mg/day if ≥ 75kg</a:t>
            </a:r>
          </a:p>
        </p:txBody>
      </p:sp>
      <p:sp>
        <p:nvSpPr>
          <p:cNvPr id="69" name="Rectangle 7"/>
          <p:cNvSpPr>
            <a:spLocks noChangeArrowheads="1"/>
          </p:cNvSpPr>
          <p:nvPr/>
        </p:nvSpPr>
        <p:spPr bwMode="ltGray">
          <a:xfrm>
            <a:off x="970201" y="1698560"/>
            <a:ext cx="1638648" cy="2560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0" name="Rectangle 7"/>
          <p:cNvSpPr>
            <a:spLocks noChangeArrowheads="1"/>
          </p:cNvSpPr>
          <p:nvPr/>
        </p:nvSpPr>
        <p:spPr bwMode="ltGray">
          <a:xfrm>
            <a:off x="970201" y="1965808"/>
            <a:ext cx="6583680" cy="256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7" name="Rectangle 7"/>
          <p:cNvSpPr>
            <a:spLocks noChangeArrowheads="1"/>
          </p:cNvSpPr>
          <p:nvPr/>
        </p:nvSpPr>
        <p:spPr bwMode="ltGray">
          <a:xfrm>
            <a:off x="2613397" y="1698560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3" name="Rectangle 7"/>
          <p:cNvSpPr>
            <a:spLocks noChangeArrowheads="1"/>
          </p:cNvSpPr>
          <p:nvPr/>
        </p:nvSpPr>
        <p:spPr bwMode="ltGray">
          <a:xfrm>
            <a:off x="970201" y="2286698"/>
            <a:ext cx="1638648" cy="2560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4" name="Rectangle 7"/>
          <p:cNvSpPr>
            <a:spLocks noChangeArrowheads="1"/>
          </p:cNvSpPr>
          <p:nvPr/>
        </p:nvSpPr>
        <p:spPr bwMode="ltGray">
          <a:xfrm>
            <a:off x="970201" y="2553946"/>
            <a:ext cx="6583680" cy="256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07" name="Rectangle 7"/>
          <p:cNvSpPr>
            <a:spLocks noChangeArrowheads="1"/>
          </p:cNvSpPr>
          <p:nvPr/>
        </p:nvSpPr>
        <p:spPr bwMode="ltGray">
          <a:xfrm>
            <a:off x="970201" y="2874836"/>
            <a:ext cx="3291840" cy="2560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8" name="Rectangle 7"/>
          <p:cNvSpPr>
            <a:spLocks noChangeArrowheads="1"/>
          </p:cNvSpPr>
          <p:nvPr/>
        </p:nvSpPr>
        <p:spPr bwMode="ltGray">
          <a:xfrm>
            <a:off x="970201" y="3142084"/>
            <a:ext cx="6583680" cy="256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1" name="Rectangle 7"/>
          <p:cNvSpPr>
            <a:spLocks noChangeArrowheads="1"/>
          </p:cNvSpPr>
          <p:nvPr/>
        </p:nvSpPr>
        <p:spPr bwMode="ltGray">
          <a:xfrm>
            <a:off x="970201" y="3462974"/>
            <a:ext cx="3291840" cy="2560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2" name="Rectangle 7"/>
          <p:cNvSpPr>
            <a:spLocks noChangeArrowheads="1"/>
          </p:cNvSpPr>
          <p:nvPr/>
        </p:nvSpPr>
        <p:spPr bwMode="ltGray">
          <a:xfrm>
            <a:off x="970201" y="3730222"/>
            <a:ext cx="6583680" cy="256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5" name="Rectangle 7"/>
          <p:cNvSpPr>
            <a:spLocks noChangeArrowheads="1"/>
          </p:cNvSpPr>
          <p:nvPr/>
        </p:nvSpPr>
        <p:spPr bwMode="ltGray">
          <a:xfrm>
            <a:off x="970201" y="4051112"/>
            <a:ext cx="6583680" cy="256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100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6" name="Rectangle 7"/>
          <p:cNvSpPr>
            <a:spLocks noChangeArrowheads="1"/>
          </p:cNvSpPr>
          <p:nvPr/>
        </p:nvSpPr>
        <p:spPr bwMode="ltGray">
          <a:xfrm>
            <a:off x="970201" y="4318360"/>
            <a:ext cx="6583680" cy="256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17" name="Rectangle 7"/>
          <p:cNvSpPr>
            <a:spLocks noChangeArrowheads="1"/>
          </p:cNvSpPr>
          <p:nvPr/>
        </p:nvSpPr>
        <p:spPr bwMode="invGray">
          <a:xfrm>
            <a:off x="964021" y="4056369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9" name="Rectangle 7"/>
          <p:cNvSpPr>
            <a:spLocks noChangeArrowheads="1"/>
          </p:cNvSpPr>
          <p:nvPr/>
        </p:nvSpPr>
        <p:spPr bwMode="ltGray">
          <a:xfrm>
            <a:off x="970201" y="4639250"/>
            <a:ext cx="6583680" cy="256029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Simeprevir 150 mg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0" name="Rectangle 7"/>
          <p:cNvSpPr>
            <a:spLocks noChangeArrowheads="1"/>
          </p:cNvSpPr>
          <p:nvPr/>
        </p:nvSpPr>
        <p:spPr bwMode="ltGray">
          <a:xfrm>
            <a:off x="970201" y="4906498"/>
            <a:ext cx="6583680" cy="256032"/>
          </a:xfrm>
          <a:prstGeom prst="rect">
            <a:avLst/>
          </a:prstGeom>
          <a:solidFill>
            <a:srgbClr val="AABCCD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1" name="Rectangle 7"/>
          <p:cNvSpPr>
            <a:spLocks noChangeArrowheads="1"/>
          </p:cNvSpPr>
          <p:nvPr/>
        </p:nvSpPr>
        <p:spPr bwMode="invGray">
          <a:xfrm>
            <a:off x="964021" y="464450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3" name="Rectangle 7"/>
          <p:cNvSpPr>
            <a:spLocks noChangeArrowheads="1"/>
          </p:cNvSpPr>
          <p:nvPr/>
        </p:nvSpPr>
        <p:spPr bwMode="ltGray">
          <a:xfrm>
            <a:off x="970201" y="5227390"/>
            <a:ext cx="6583680" cy="2560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4" name="Rectangle 7"/>
          <p:cNvSpPr>
            <a:spLocks noChangeArrowheads="1"/>
          </p:cNvSpPr>
          <p:nvPr/>
        </p:nvSpPr>
        <p:spPr bwMode="ltGray">
          <a:xfrm>
            <a:off x="970201" y="5494638"/>
            <a:ext cx="6583680" cy="256032"/>
          </a:xfrm>
          <a:prstGeom prst="rect">
            <a:avLst/>
          </a:prstGeom>
          <a:solidFill>
            <a:srgbClr val="D99BBE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125" name="Rectangle 7"/>
          <p:cNvSpPr>
            <a:spLocks noChangeArrowheads="1"/>
          </p:cNvSpPr>
          <p:nvPr/>
        </p:nvSpPr>
        <p:spPr bwMode="invGray">
          <a:xfrm>
            <a:off x="964021" y="523264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1" name="Rectangle 7"/>
          <p:cNvSpPr>
            <a:spLocks noChangeArrowheads="1"/>
          </p:cNvSpPr>
          <p:nvPr/>
        </p:nvSpPr>
        <p:spPr bwMode="invGray">
          <a:xfrm>
            <a:off x="964021" y="1703817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8" name="Rectangle 7"/>
          <p:cNvSpPr>
            <a:spLocks noChangeArrowheads="1"/>
          </p:cNvSpPr>
          <p:nvPr/>
        </p:nvSpPr>
        <p:spPr bwMode="ltGray">
          <a:xfrm>
            <a:off x="2613397" y="2286698"/>
            <a:ext cx="493776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9" name="Rectangle 7"/>
          <p:cNvSpPr>
            <a:spLocks noChangeArrowheads="1"/>
          </p:cNvSpPr>
          <p:nvPr/>
        </p:nvSpPr>
        <p:spPr bwMode="ltGray">
          <a:xfrm>
            <a:off x="4262532" y="2874836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5" name="Rectangle 7"/>
          <p:cNvSpPr>
            <a:spLocks noChangeArrowheads="1"/>
          </p:cNvSpPr>
          <p:nvPr/>
        </p:nvSpPr>
        <p:spPr bwMode="invGray">
          <a:xfrm>
            <a:off x="964021" y="2291955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ltGray">
          <a:xfrm>
            <a:off x="4262532" y="3462974"/>
            <a:ext cx="3291840" cy="256029"/>
          </a:xfrm>
          <a:prstGeom prst="rect">
            <a:avLst/>
          </a:prstGeom>
          <a:solidFill>
            <a:srgbClr val="D9D9D9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</a:pP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Placebo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9" name="Rectangle 7"/>
          <p:cNvSpPr>
            <a:spLocks noChangeArrowheads="1"/>
          </p:cNvSpPr>
          <p:nvPr/>
        </p:nvSpPr>
        <p:spPr bwMode="invGray">
          <a:xfrm>
            <a:off x="964021" y="2880093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3" name="Rectangle 7"/>
          <p:cNvSpPr>
            <a:spLocks noChangeArrowheads="1"/>
          </p:cNvSpPr>
          <p:nvPr/>
        </p:nvSpPr>
        <p:spPr bwMode="invGray">
          <a:xfrm>
            <a:off x="964021" y="3468231"/>
            <a:ext cx="6583680" cy="512064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04552" y="1767840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70%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504552" y="2367852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62%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04552" y="2953936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66%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04552" y="3540474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72%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504552" y="4120452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61%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04552" y="4718294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80%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504552" y="5286968"/>
            <a:ext cx="1411224" cy="3657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SVR 24 = 23%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7300" y="233868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7300" y="2947420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37300" y="351650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37300" y="4102588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7300" y="4711324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r>
              <a:rPr lang="en-US" sz="1400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37300" y="5298726"/>
            <a:ext cx="70090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</a:rPr>
              <a:t>n</a:t>
            </a:r>
            <a:r>
              <a:rPr lang="en-US" sz="1400" dirty="0" smtClean="0">
                <a:solidFill>
                  <a:srgbClr val="000000"/>
                </a:solidFill>
              </a:rPr>
              <a:t> =</a:t>
            </a:r>
            <a:r>
              <a:rPr lang="en-US" sz="1400" dirty="0">
                <a:solidFill>
                  <a:srgbClr val="000000"/>
                </a:solidFill>
              </a:rPr>
              <a:t> 6</a:t>
            </a:r>
            <a:r>
              <a:rPr lang="en-US" sz="1400" dirty="0" smtClean="0">
                <a:solidFill>
                  <a:srgbClr val="000000"/>
                </a:solidFill>
              </a:rPr>
              <a:t>6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6113" y="1279628"/>
            <a:ext cx="9165224" cy="369749"/>
            <a:chOff x="-6113" y="1279628"/>
            <a:chExt cx="9165224" cy="369749"/>
          </a:xfrm>
        </p:grpSpPr>
        <p:sp>
          <p:nvSpPr>
            <p:cNvPr id="57" name="Rectangle 56"/>
            <p:cNvSpPr/>
            <p:nvPr/>
          </p:nvSpPr>
          <p:spPr>
            <a:xfrm>
              <a:off x="-3180" y="1344581"/>
              <a:ext cx="9162291" cy="2735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412" y="1279628"/>
              <a:ext cx="838200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Week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21909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49405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052307" y="1281846"/>
              <a:ext cx="710693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72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33562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08361" y="1281846"/>
              <a:ext cx="545592" cy="36576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-6113" y="1619700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cxnSpLocks noChangeAspect="1"/>
            </p:cNvCxnSpPr>
            <p:nvPr/>
          </p:nvCxnSpPr>
          <p:spPr>
            <a:xfrm flipV="1">
              <a:off x="7740193" y="1344580"/>
              <a:ext cx="124963" cy="304797"/>
            </a:xfrm>
            <a:prstGeom prst="line">
              <a:avLst/>
            </a:prstGeom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6661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ASPIRE: SVR 24, by Treatment Regimen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703824"/>
              </p:ext>
            </p:extLst>
          </p:nvPr>
        </p:nvGraphicFramePr>
        <p:xfrm>
          <a:off x="192088" y="1760760"/>
          <a:ext cx="8763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5790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46/66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102077" y="5766720"/>
            <a:ext cx="3201674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Simeprevir 100 mg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02077" y="5715000"/>
            <a:ext cx="320040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96200" y="1890480"/>
            <a:ext cx="0" cy="330403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357867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9944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0/66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9426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44/66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1503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49/68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9226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52/65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96845" y="48087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4472282" y="5766720"/>
            <a:ext cx="314771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Simeprevir 150 mg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7848600" y="5766720"/>
            <a:ext cx="9144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Placebo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430892" y="5715000"/>
            <a:ext cx="3200400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78045" y="5715000"/>
            <a:ext cx="100583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66918" y="1890480"/>
            <a:ext cx="0" cy="330403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60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ASPIRE: SVR 24, by Prior Treatment Response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5790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46/66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7867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9944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0/66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9426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44/66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1503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49/68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9226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52/65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96845" y="488496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15/66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0610725"/>
              </p:ext>
            </p:extLst>
          </p:nvPr>
        </p:nvGraphicFramePr>
        <p:xfrm>
          <a:off x="533580" y="1828800"/>
          <a:ext cx="830562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6" name="Straight Connector 35"/>
          <p:cNvCxnSpPr/>
          <p:nvPr/>
        </p:nvCxnSpPr>
        <p:spPr>
          <a:xfrm>
            <a:off x="3850923" y="2362200"/>
            <a:ext cx="0" cy="3432048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24882" y="2362200"/>
            <a:ext cx="0" cy="3432048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74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ASPIRE Trial: Results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ASPIRE: SVR 24, by Prior Treatment Response and GT 1 Subtype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55790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46/66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57867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59944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  <a:r>
              <a:rPr lang="en-US" sz="1400" dirty="0" smtClean="0">
                <a:solidFill>
                  <a:schemeClr val="bg1"/>
                </a:solidFill>
              </a:rPr>
              <a:t>0/66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9426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44/66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81503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49/68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89226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52/65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96845" y="4985640"/>
            <a:ext cx="701892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15/66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9449896"/>
              </p:ext>
            </p:extLst>
          </p:nvPr>
        </p:nvGraphicFramePr>
        <p:xfrm>
          <a:off x="304890" y="2005680"/>
          <a:ext cx="853422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264920" y="5943600"/>
            <a:ext cx="2468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err="1" smtClean="0">
                <a:solidFill>
                  <a:schemeClr val="tx2"/>
                </a:solidFill>
                <a:latin typeface="Arial" pitchFamily="22" charset="0"/>
              </a:rPr>
              <a:t>Relapser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80160" y="5891880"/>
            <a:ext cx="245059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821759" y="5943600"/>
            <a:ext cx="2468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Partial Responder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6324600" y="5943600"/>
            <a:ext cx="246888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b="1" dirty="0" smtClean="0">
                <a:solidFill>
                  <a:schemeClr val="tx2"/>
                </a:solidFill>
                <a:latin typeface="Arial" pitchFamily="22" charset="0"/>
              </a:rPr>
              <a:t>Null Responder</a:t>
            </a:r>
            <a:endParaRPr lang="en-US" sz="1400" b="1" dirty="0">
              <a:solidFill>
                <a:schemeClr val="tx2"/>
              </a:solidFill>
              <a:latin typeface="Arial" pitchFamily="22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768610" y="2462880"/>
            <a:ext cx="0" cy="316687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265805" y="2462880"/>
            <a:ext cx="0" cy="3166872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92128" y="5891880"/>
            <a:ext cx="245059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18487" y="5891880"/>
            <a:ext cx="2450592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975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dirty="0"/>
              <a:t> </a:t>
            </a:r>
            <a:r>
              <a:rPr lang="en-US" dirty="0" err="1"/>
              <a:t>Zeuzem</a:t>
            </a:r>
            <a:r>
              <a:rPr lang="en-US" dirty="0"/>
              <a:t> S</a:t>
            </a:r>
            <a:r>
              <a:rPr lang="en-US" dirty="0">
                <a:latin typeface="Arial" pitchFamily="22" charset="0"/>
              </a:rPr>
              <a:t>, et al.  </a:t>
            </a:r>
            <a:r>
              <a:rPr lang="en-US" dirty="0" err="1">
                <a:latin typeface="Arial" pitchFamily="22" charset="0"/>
              </a:rPr>
              <a:t>Gastroenterol</a:t>
            </a:r>
            <a:r>
              <a:rPr lang="en-US" dirty="0">
                <a:latin typeface="Arial" pitchFamily="22" charset="0"/>
              </a:rPr>
              <a:t>. 2014;146:430-41.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83473"/>
              </p:ext>
            </p:extLst>
          </p:nvPr>
        </p:nvGraphicFramePr>
        <p:xfrm>
          <a:off x="0" y="2362200"/>
          <a:ext cx="9144000" cy="29565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In treatment-experienced patients, 12, 24, or 48 weeks simeprevir (100 mg or 150 mg once daily) in combination with 48 weeks peginterferon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and ribavirin significantly increased rates of SVR at 24 weeks compared with patients given placebo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, peginterferon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and ribavirin,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and </a:t>
                      </a: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  <a:t>was generally well tolerated.”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in Treatment Experienced Genotype 1 HCV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ASPIRE </a:t>
            </a:r>
            <a:r>
              <a:rPr lang="en-US" sz="2400" dirty="0"/>
              <a:t>Trial: Conclusions</a:t>
            </a:r>
          </a:p>
        </p:txBody>
      </p:sp>
    </p:spTree>
    <p:extLst>
      <p:ext uri="{BB962C8B-B14F-4D97-AF65-F5344CB8AC3E}">
        <p14:creationId xmlns:p14="http://schemas.microsoft.com/office/powerpoint/2010/main" val="106338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51292</TotalTime>
  <Words>579</Words>
  <Application>Microsoft Office PowerPoint</Application>
  <PresentationFormat>On-screen Show (4:3)</PresentationFormat>
  <Paragraphs>152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in Treatment –Experienced Genotype 1 ASPIRE Trial</vt:lpstr>
      <vt:lpstr>Simeprevir in Treatment Experienced Genotype 1 HCV ASPIRE Trial: Features</vt:lpstr>
      <vt:lpstr>Simeprevir in Treatment Experienced Genotype 1 HCV ASPIRE Trial: Design</vt:lpstr>
      <vt:lpstr>Simeprevir in Treatment Experienced Genotype 1 HCV ASPIRE Trial: Results</vt:lpstr>
      <vt:lpstr>Simeprevir in Treatment Experienced Genotype 1 HCV ASPIRE Trial: Results</vt:lpstr>
      <vt:lpstr>Simeprevir in Treatment Experienced Genotype 1 HCV ASPIRE Trial: Results</vt:lpstr>
      <vt:lpstr>Simeprevir in Treatment Experienced Genotype 1 HCV ASPIRE Trial: Results</vt:lpstr>
      <vt:lpstr>Simeprevir in Treatment Experienced Genotype 1 HCV ASPIRE Trial: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2485</cp:revision>
  <cp:lastPrinted>2011-04-18T21:48:04Z</cp:lastPrinted>
  <dcterms:created xsi:type="dcterms:W3CDTF">2010-11-28T05:36:22Z</dcterms:created>
  <dcterms:modified xsi:type="dcterms:W3CDTF">2014-10-27T20:16:26Z</dcterms:modified>
</cp:coreProperties>
</file>