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76" r:id="rId2"/>
    <p:sldId id="577" r:id="rId3"/>
    <p:sldId id="585" r:id="rId4"/>
    <p:sldId id="579" r:id="rId5"/>
    <p:sldId id="581" r:id="rId6"/>
    <p:sldId id="546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CE1"/>
    <a:srgbClr val="CADCE1"/>
    <a:srgbClr val="7D9E29"/>
    <a:srgbClr val="381313"/>
    <a:srgbClr val="746650"/>
    <a:srgbClr val="5A6F74"/>
    <a:srgbClr val="72744E"/>
    <a:srgbClr val="D9DACE"/>
    <a:srgbClr val="CDD3DD"/>
    <a:srgbClr val="5A5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3" autoAdjust="0"/>
    <p:restoredTop sz="96398" autoAdjust="0"/>
  </p:normalViewPr>
  <p:slideViewPr>
    <p:cSldViewPr showGuides="1">
      <p:cViewPr varScale="1">
        <p:scale>
          <a:sx n="132" d="100"/>
          <a:sy n="132" d="100"/>
        </p:scale>
        <p:origin x="108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2288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7636482939632498"/>
          <c:h val="0.8169677748614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F834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Ledipasvir-sofosbuvir</c:v>
                </c:pt>
                <c:pt idx="1">
                  <c:v>Ledipasvir-sofosbuvir _x000d_+ GS-9669</c:v>
                </c:pt>
                <c:pt idx="2">
                  <c:v>Ledipasvir-sofosbuvir _x000d_+ GS-9451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95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390208016"/>
        <c:axId val="390208576"/>
      </c:barChart>
      <c:catAx>
        <c:axId val="39020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9020857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902085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25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7667930397589202E-3"/>
              <c:y val="4.346010326476509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902080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3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3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000"/>
              </a:spcBef>
            </a:pPr>
            <a:r>
              <a:rPr lang="en-US" sz="2800" dirty="0" smtClean="0"/>
              <a:t>Ledipasvir-Sofosbuvir +/- 3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DAA in HCV Genotype 1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NIH SYNERGY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(unfavorable baseline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characteristics)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Kohli</a:t>
            </a:r>
            <a:r>
              <a:rPr lang="en-US" sz="1400" dirty="0" smtClean="0"/>
              <a:t> </a:t>
            </a:r>
            <a:r>
              <a:rPr lang="en-US" sz="1400" dirty="0"/>
              <a:t>A, et al.  21</a:t>
            </a:r>
            <a:r>
              <a:rPr lang="en-US" sz="1400" baseline="30000" dirty="0"/>
              <a:t>st</a:t>
            </a:r>
            <a:r>
              <a:rPr lang="en-US" sz="1400" dirty="0"/>
              <a:t> CROI. 2014:Abstract 27LB. </a:t>
            </a:r>
          </a:p>
        </p:txBody>
      </p:sp>
    </p:spTree>
    <p:extLst>
      <p:ext uri="{BB962C8B-B14F-4D97-AF65-F5344CB8AC3E}">
        <p14:creationId xmlns:p14="http://schemas.microsoft.com/office/powerpoint/2010/main" val="1327545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/>
              <a:t>Kohli</a:t>
            </a:r>
            <a:r>
              <a:rPr lang="en-US" dirty="0"/>
              <a:t> A, et al.  21</a:t>
            </a:r>
            <a:r>
              <a:rPr lang="en-US" baseline="30000" dirty="0"/>
              <a:t>st</a:t>
            </a:r>
            <a:r>
              <a:rPr lang="en-US" dirty="0"/>
              <a:t> CROI. </a:t>
            </a:r>
            <a:r>
              <a:rPr lang="en-US" dirty="0" smtClean="0"/>
              <a:t>2014:Abstract 27LB.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[GS-9669 or GS-9451]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NIH </a:t>
            </a:r>
            <a:r>
              <a:rPr lang="en-US" sz="2700" dirty="0" smtClean="0"/>
              <a:t>SYNERGY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10619"/>
              </p:ext>
            </p:extLst>
          </p:nvPr>
        </p:nvGraphicFramePr>
        <p:xfrm>
          <a:off x="495300" y="1462446"/>
          <a:ext cx="8115300" cy="479357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NIH SYNERGY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fixed dose ledipasvir-sofosbuvir alone or in combination with either GS-9669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non-nucleoside NS5B inhibitor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 or GS-9451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NS3/4A protease inhibitor)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 treatment-naïve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site,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naive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50,000 IU/mL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b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60 adult patients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Demographics: 72% male; 88% black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IL28B Genotype: 80% with non-CC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Fibrosis: 70%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Knodell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HAI Fibrosis score 0-2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133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21</a:t>
            </a:r>
            <a:r>
              <a:rPr lang="en-US" baseline="30000" dirty="0"/>
              <a:t>st</a:t>
            </a:r>
            <a:r>
              <a:rPr lang="en-US" dirty="0"/>
              <a:t> CROI. 2014</a:t>
            </a:r>
            <a:r>
              <a:rPr lang="en-US" dirty="0" smtClean="0"/>
              <a:t>:Abstract </a:t>
            </a:r>
            <a:r>
              <a:rPr lang="en-US" dirty="0"/>
              <a:t>27LB.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NIH SYNERGY </a:t>
            </a:r>
            <a:r>
              <a:rPr lang="en-US" sz="2400" dirty="0"/>
              <a:t>Trial: Features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794347" y="3111202"/>
            <a:ext cx="1371598" cy="540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+ 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GS-9669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2301" y="2225984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All stages fibrosis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61800" y="31777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61800" y="22828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794347" y="4053120"/>
            <a:ext cx="1371598" cy="540442"/>
          </a:xfrm>
          <a:prstGeom prst="rect">
            <a:avLst/>
          </a:prstGeom>
          <a:solidFill>
            <a:srgbClr val="D4CBD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  <a:r>
              <a:rPr lang="en-US" sz="1400" b="1" dirty="0" smtClean="0">
                <a:latin typeface="Arial"/>
                <a:cs typeface="Arial"/>
              </a:rPr>
              <a:t>+ 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GS</a:t>
            </a:r>
            <a:r>
              <a:rPr lang="en-US" sz="1400" b="1" dirty="0">
                <a:latin typeface="Arial"/>
                <a:cs typeface="Arial"/>
              </a:rPr>
              <a:t>-</a:t>
            </a:r>
            <a:r>
              <a:rPr lang="en-US" sz="1400" b="1" dirty="0" smtClean="0">
                <a:latin typeface="Arial"/>
                <a:cs typeface="Arial"/>
              </a:rPr>
              <a:t>9451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61800" y="411628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794342" y="2225984"/>
            <a:ext cx="2743200" cy="540442"/>
          </a:xfrm>
          <a:prstGeom prst="rect">
            <a:avLst/>
          </a:prstGeom>
          <a:solidFill>
            <a:srgbClr val="B1C7D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02301" y="3111202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Cirrhosis excluded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301" y="4053120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Cirrhosis excluded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539920" y="249188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1000" y="338364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91000" y="432708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353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LDV-SOF=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GS-9669: 500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GS-9451: 80 mg once daily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4" name="Rectangle 33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716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445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228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903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81584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1723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829562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2796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55616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6625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694459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913460" y="228928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53200" y="31810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53200" y="41244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01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21</a:t>
            </a:r>
            <a:r>
              <a:rPr lang="en-US" baseline="30000" dirty="0"/>
              <a:t>st</a:t>
            </a:r>
            <a:r>
              <a:rPr lang="en-US" dirty="0"/>
              <a:t> CROI. 2014</a:t>
            </a:r>
            <a:r>
              <a:rPr lang="en-US" dirty="0" smtClean="0"/>
              <a:t>:Abstract </a:t>
            </a:r>
            <a:r>
              <a:rPr lang="en-US" dirty="0"/>
              <a:t>27LB.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NIH SYNERGY </a:t>
            </a:r>
            <a:r>
              <a:rPr lang="en-US" sz="2400" dirty="0"/>
              <a:t>Trial: </a:t>
            </a:r>
            <a:r>
              <a:rPr lang="en-US" sz="2400" dirty="0" smtClean="0"/>
              <a:t>Participants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3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866710"/>
              </p:ext>
            </p:extLst>
          </p:nvPr>
        </p:nvGraphicFramePr>
        <p:xfrm>
          <a:off x="228600" y="1455960"/>
          <a:ext cx="8686800" cy="470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125"/>
                <a:gridCol w="2176557"/>
                <a:gridCol w="2214829"/>
                <a:gridCol w="2138289"/>
              </a:tblGrid>
              <a:tr h="894675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Characteristic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 x 12 weeks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+ GS-9669 x 6 weeks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+ GS-9451 x 6 weeks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427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Age, mean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7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7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841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HCV genotype, %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1A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1B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713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IL28B CT/TT,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841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Advanced</a:t>
                      </a:r>
                      <a:r>
                        <a:rPr lang="en-US" sz="1600" baseline="0" dirty="0" smtClean="0"/>
                        <a:t> fibrosis, %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Knodell</a:t>
                      </a:r>
                      <a:r>
                        <a:rPr lang="en-US" sz="1600" baseline="0" dirty="0" smtClean="0"/>
                        <a:t> score 3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Knodell</a:t>
                      </a:r>
                      <a:r>
                        <a:rPr lang="en-US" sz="1600" baseline="0" dirty="0" smtClean="0"/>
                        <a:t> score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866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NIH SYNERGY Trial: Features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NIH SYNERGY: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 by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21</a:t>
            </a:r>
            <a:r>
              <a:rPr lang="en-US" baseline="30000" dirty="0"/>
              <a:t>st</a:t>
            </a:r>
            <a:r>
              <a:rPr lang="en-US" dirty="0"/>
              <a:t> CROI. 2014:Abstract 27LB. 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181463"/>
              </p:ext>
            </p:extLst>
          </p:nvPr>
        </p:nvGraphicFramePr>
        <p:xfrm>
          <a:off x="457200" y="19050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158502" y="503238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7826" y="503238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5040" y="503238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20/20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78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56984</TotalTime>
  <Words>321</Words>
  <Application>Microsoft Office PowerPoint</Application>
  <PresentationFormat>On-screen Show (4:3)</PresentationFormat>
  <Paragraphs>94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Ledipasvir-Sofosbuvir +/- 3rd DAA in HCV Genotype 1   NIH SYNERGY</vt:lpstr>
      <vt:lpstr>Ledipasvir-Sofosbuvir +/- [GS-9669 or GS-9451] in Naïve GT1 NIH SYNERGY Trial: Features</vt:lpstr>
      <vt:lpstr>Ledipasvir-Sofosbuvir +/- [GS-9669 or GS-9451] in Naïve GT1 NIH SYNERGY Trial: Features</vt:lpstr>
      <vt:lpstr>Ledipasvir-Sofosbuvir +/- [GS-9669 or GS-9451] in Naïve GT1 NIH SYNERGY Trial: Participants</vt:lpstr>
      <vt:lpstr>Ledipasvir-Sofosbuvir +/- [GS-9669 or GS-9451] in Naïve GT1 NIH SYNERGY Trial: Features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2944</cp:revision>
  <cp:lastPrinted>2011-04-18T21:48:04Z</cp:lastPrinted>
  <dcterms:created xsi:type="dcterms:W3CDTF">2010-11-28T05:36:22Z</dcterms:created>
  <dcterms:modified xsi:type="dcterms:W3CDTF">2014-09-29T23:37:38Z</dcterms:modified>
</cp:coreProperties>
</file>