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33" r:id="rId2"/>
    <p:sldId id="734" r:id="rId3"/>
    <p:sldId id="735" r:id="rId4"/>
    <p:sldId id="736" r:id="rId5"/>
    <p:sldId id="737" r:id="rId6"/>
    <p:sldId id="738" r:id="rId7"/>
    <p:sldId id="739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E55"/>
    <a:srgbClr val="D1D1D1"/>
    <a:srgbClr val="8B8E5E"/>
    <a:srgbClr val="7C7F54"/>
    <a:srgbClr val="826B3C"/>
    <a:srgbClr val="5D7520"/>
    <a:srgbClr val="7D8056"/>
    <a:srgbClr val="80683A"/>
    <a:srgbClr val="CBCF8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6401" autoAdjust="0"/>
  </p:normalViewPr>
  <p:slideViewPr>
    <p:cSldViewPr showGuides="1">
      <p:cViewPr varScale="1">
        <p:scale>
          <a:sx n="129" d="100"/>
          <a:sy n="129" d="100"/>
        </p:scale>
        <p:origin x="1086" y="96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-10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Ledipasvir-sofosbuvir</c:v>
                </c:pt>
                <c:pt idx="1">
                  <c:v>Ledipasvir-sofosbuvir _x000d_+ GS-9669</c:v>
                </c:pt>
                <c:pt idx="2">
                  <c:v>Ledipasvir-sofosbuvir _x000d_+ GS-9451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346873504"/>
        <c:axId val="346874064"/>
      </c:barChart>
      <c:catAx>
        <c:axId val="34687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4687406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468740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7667930397589202E-3"/>
              <c:y val="4.346010326476509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468735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2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3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smtClean="0"/>
              <a:t>Ledipasvir-Sofosbuvir +/- 3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DAA in HCV Genotype 1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NIAID SYNERGY: Genotype 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(unfavorable baseline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characteristics)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Kohli</a:t>
            </a:r>
            <a:r>
              <a:rPr lang="en-US" sz="1400" dirty="0" smtClean="0"/>
              <a:t> </a:t>
            </a:r>
            <a:r>
              <a:rPr lang="en-US" sz="1400" dirty="0"/>
              <a:t>A, et al.  </a:t>
            </a:r>
            <a:r>
              <a:rPr lang="en-US" sz="1400" dirty="0" smtClean="0"/>
              <a:t>Lancet. 2015:385:1107-13.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0651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/>
              <a:t>Kohli</a:t>
            </a:r>
            <a:r>
              <a:rPr lang="en-US" dirty="0"/>
              <a:t> A, et al.  Lancet. 2015:385:1107-13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[GS-9669 or GS-9451]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SYNERGY GT-1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20604"/>
              </p:ext>
            </p:extLst>
          </p:nvPr>
        </p:nvGraphicFramePr>
        <p:xfrm>
          <a:off x="495300" y="1676400"/>
          <a:ext cx="8115300" cy="404527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SYNERGY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588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using fixed dose ledipasvir-sofosbuvir alone or in combination with either GS-9669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non-nucleoside NS5B inhibitor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or GS-9451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NS3/4A protease inhibitor)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site,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- 18 years of age or older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naive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≥2,000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Patients in 6 week group excluded if cirrhotic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98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NIAID SYNERGY GT-1 </a:t>
            </a:r>
            <a:r>
              <a:rPr lang="en-US" sz="2400" dirty="0"/>
              <a:t>Trial: 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794347" y="3111202"/>
            <a:ext cx="1371598" cy="540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GS-9669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2301" y="2225984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All stages fibrosis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61800" y="31777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61800" y="22828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794347" y="4053120"/>
            <a:ext cx="1371598" cy="540442"/>
          </a:xfrm>
          <a:prstGeom prst="rect">
            <a:avLst/>
          </a:prstGeom>
          <a:solidFill>
            <a:srgbClr val="D4CBD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</a:t>
            </a:r>
            <a:r>
              <a:rPr lang="en-US" sz="1400" b="1" dirty="0">
                <a:latin typeface="Arial"/>
                <a:cs typeface="Arial"/>
              </a:rPr>
              <a:t>-</a:t>
            </a:r>
            <a:r>
              <a:rPr lang="en-US" sz="1400" b="1" dirty="0" smtClean="0">
                <a:latin typeface="Arial"/>
                <a:cs typeface="Arial"/>
              </a:rPr>
              <a:t>9451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61800" y="41162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794342" y="2225984"/>
            <a:ext cx="2743200" cy="540442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02301" y="3111202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301" y="4053120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539920" y="249188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38364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91000" y="43270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353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LDV-SOF=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GS-9669: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GS-9451: 80 mg once daily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4" name="Rectangle 3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716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445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228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903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81584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1723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29562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2691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55511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6625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694459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913460" y="228928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31810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53200" y="4124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102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SYNERGY </a:t>
            </a:r>
            <a:r>
              <a:rPr lang="en-US" sz="2400" dirty="0" smtClean="0"/>
              <a:t>GT-1 Trial</a:t>
            </a:r>
            <a:r>
              <a:rPr lang="en-US" sz="2400" dirty="0"/>
              <a:t>: </a:t>
            </a:r>
            <a:r>
              <a:rPr lang="en-US" sz="2400" dirty="0" smtClean="0"/>
              <a:t>Participants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174554"/>
              </p:ext>
            </p:extLst>
          </p:nvPr>
        </p:nvGraphicFramePr>
        <p:xfrm>
          <a:off x="228600" y="1455960"/>
          <a:ext cx="8686800" cy="486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600200"/>
                <a:gridCol w="2133600"/>
                <a:gridCol w="2133600"/>
              </a:tblGrid>
              <a:tr h="749553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Characteristic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 x 12 weeks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GS-9669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GS-9451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3432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mean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32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Black, 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White,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135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HCV genotype,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77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HCV RNA &gt;800,000 IU/ml,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77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IL28B CT/TT,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135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Advanced</a:t>
                      </a:r>
                      <a:r>
                        <a:rPr lang="en-US" sz="1600" baseline="0" dirty="0" smtClean="0"/>
                        <a:t> fibrosis,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3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837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[GS-9669 or GS-9451] 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NIAID SYNERGY </a:t>
            </a:r>
            <a:r>
              <a:rPr lang="en-US" dirty="0" smtClean="0"/>
              <a:t>GT-1 Trial</a:t>
            </a:r>
            <a:r>
              <a:rPr lang="en-US" dirty="0"/>
              <a:t>: Viral </a:t>
            </a:r>
            <a:r>
              <a:rPr lang="en-US" dirty="0" smtClean="0"/>
              <a:t>Kinetics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3826" y="1695918"/>
            <a:ext cx="6035019" cy="4023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77917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84245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92133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966291" y="2168667"/>
            <a:ext cx="5028163" cy="3514531"/>
          </a:xfrm>
          <a:custGeom>
            <a:avLst/>
            <a:gdLst>
              <a:gd name="connsiteX0" fmla="*/ 0 w 5028163"/>
              <a:gd name="connsiteY0" fmla="*/ 0 h 3514531"/>
              <a:gd name="connsiteX1" fmla="*/ 31102 w 5028163"/>
              <a:gd name="connsiteY1" fmla="*/ 466531 h 3514531"/>
              <a:gd name="connsiteX2" fmla="*/ 77755 w 5028163"/>
              <a:gd name="connsiteY2" fmla="*/ 1083388 h 3514531"/>
              <a:gd name="connsiteX3" fmla="*/ 134775 w 5028163"/>
              <a:gd name="connsiteY3" fmla="*/ 1534367 h 3514531"/>
              <a:gd name="connsiteX4" fmla="*/ 165877 w 5028163"/>
              <a:gd name="connsiteY4" fmla="*/ 1819469 h 3514531"/>
              <a:gd name="connsiteX5" fmla="*/ 279918 w 5028163"/>
              <a:gd name="connsiteY5" fmla="*/ 2197878 h 3514531"/>
              <a:gd name="connsiteX6" fmla="*/ 627224 w 5028163"/>
              <a:gd name="connsiteY6" fmla="*/ 2451878 h 3514531"/>
              <a:gd name="connsiteX7" fmla="*/ 1238898 w 5028163"/>
              <a:gd name="connsiteY7" fmla="*/ 2633306 h 3514531"/>
              <a:gd name="connsiteX8" fmla="*/ 2768081 w 5028163"/>
              <a:gd name="connsiteY8" fmla="*/ 2965061 h 3514531"/>
              <a:gd name="connsiteX9" fmla="*/ 5028163 w 5028163"/>
              <a:gd name="connsiteY9" fmla="*/ 3514531 h 3514531"/>
              <a:gd name="connsiteX0" fmla="*/ 0 w 5028163"/>
              <a:gd name="connsiteY0" fmla="*/ 0 h 3514531"/>
              <a:gd name="connsiteX1" fmla="*/ 31102 w 5028163"/>
              <a:gd name="connsiteY1" fmla="*/ 466531 h 3514531"/>
              <a:gd name="connsiteX2" fmla="*/ 77755 w 5028163"/>
              <a:gd name="connsiteY2" fmla="*/ 1083388 h 3514531"/>
              <a:gd name="connsiteX3" fmla="*/ 134775 w 5028163"/>
              <a:gd name="connsiteY3" fmla="*/ 1534367 h 3514531"/>
              <a:gd name="connsiteX4" fmla="*/ 165877 w 5028163"/>
              <a:gd name="connsiteY4" fmla="*/ 1819469 h 3514531"/>
              <a:gd name="connsiteX5" fmla="*/ 279918 w 5028163"/>
              <a:gd name="connsiteY5" fmla="*/ 2197878 h 3514531"/>
              <a:gd name="connsiteX6" fmla="*/ 627224 w 5028163"/>
              <a:gd name="connsiteY6" fmla="*/ 2451878 h 3514531"/>
              <a:gd name="connsiteX7" fmla="*/ 1238898 w 5028163"/>
              <a:gd name="connsiteY7" fmla="*/ 2633306 h 3514531"/>
              <a:gd name="connsiteX8" fmla="*/ 2768081 w 5028163"/>
              <a:gd name="connsiteY8" fmla="*/ 2965061 h 3514531"/>
              <a:gd name="connsiteX9" fmla="*/ 5028163 w 5028163"/>
              <a:gd name="connsiteY9" fmla="*/ 3514531 h 3514531"/>
              <a:gd name="connsiteX0" fmla="*/ 0 w 5028163"/>
              <a:gd name="connsiteY0" fmla="*/ 0 h 3514531"/>
              <a:gd name="connsiteX1" fmla="*/ 31102 w 5028163"/>
              <a:gd name="connsiteY1" fmla="*/ 466531 h 3514531"/>
              <a:gd name="connsiteX2" fmla="*/ 77755 w 5028163"/>
              <a:gd name="connsiteY2" fmla="*/ 1083388 h 3514531"/>
              <a:gd name="connsiteX3" fmla="*/ 134775 w 5028163"/>
              <a:gd name="connsiteY3" fmla="*/ 1534367 h 3514531"/>
              <a:gd name="connsiteX4" fmla="*/ 165877 w 5028163"/>
              <a:gd name="connsiteY4" fmla="*/ 1819469 h 3514531"/>
              <a:gd name="connsiteX5" fmla="*/ 279918 w 5028163"/>
              <a:gd name="connsiteY5" fmla="*/ 2197878 h 3514531"/>
              <a:gd name="connsiteX6" fmla="*/ 627224 w 5028163"/>
              <a:gd name="connsiteY6" fmla="*/ 2451878 h 3514531"/>
              <a:gd name="connsiteX7" fmla="*/ 1228531 w 5028163"/>
              <a:gd name="connsiteY7" fmla="*/ 2659224 h 3514531"/>
              <a:gd name="connsiteX8" fmla="*/ 2768081 w 5028163"/>
              <a:gd name="connsiteY8" fmla="*/ 2965061 h 3514531"/>
              <a:gd name="connsiteX9" fmla="*/ 5028163 w 5028163"/>
              <a:gd name="connsiteY9" fmla="*/ 3514531 h 35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8163" h="3514531">
                <a:moveTo>
                  <a:pt x="0" y="0"/>
                </a:moveTo>
                <a:cubicBezTo>
                  <a:pt x="9071" y="142983"/>
                  <a:pt x="18143" y="285966"/>
                  <a:pt x="31102" y="466531"/>
                </a:cubicBezTo>
                <a:cubicBezTo>
                  <a:pt x="44061" y="647096"/>
                  <a:pt x="60476" y="905415"/>
                  <a:pt x="77755" y="1083388"/>
                </a:cubicBezTo>
                <a:cubicBezTo>
                  <a:pt x="95034" y="1261361"/>
                  <a:pt x="120088" y="1411687"/>
                  <a:pt x="134775" y="1534367"/>
                </a:cubicBezTo>
                <a:cubicBezTo>
                  <a:pt x="149462" y="1657047"/>
                  <a:pt x="141687" y="1708884"/>
                  <a:pt x="165877" y="1819469"/>
                </a:cubicBezTo>
                <a:cubicBezTo>
                  <a:pt x="190067" y="1930054"/>
                  <a:pt x="203027" y="2092477"/>
                  <a:pt x="279918" y="2197878"/>
                </a:cubicBezTo>
                <a:cubicBezTo>
                  <a:pt x="356809" y="2303279"/>
                  <a:pt x="469122" y="2374987"/>
                  <a:pt x="627224" y="2451878"/>
                </a:cubicBezTo>
                <a:cubicBezTo>
                  <a:pt x="785326" y="2528769"/>
                  <a:pt x="845803" y="2568510"/>
                  <a:pt x="1228531" y="2659224"/>
                </a:cubicBezTo>
                <a:cubicBezTo>
                  <a:pt x="1611259" y="2749938"/>
                  <a:pt x="2136537" y="2818190"/>
                  <a:pt x="2768081" y="2965061"/>
                </a:cubicBezTo>
                <a:cubicBezTo>
                  <a:pt x="3399625" y="3111932"/>
                  <a:pt x="5028163" y="3514531"/>
                  <a:pt x="5028163" y="3514531"/>
                </a:cubicBezTo>
              </a:path>
            </a:pathLst>
          </a:custGeom>
          <a:ln w="38100" cmpd="sng">
            <a:solidFill>
              <a:srgbClr val="3264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90949" y="1494116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7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61107" y="2179034"/>
            <a:ext cx="3721877" cy="3508124"/>
          </a:xfrm>
          <a:custGeom>
            <a:avLst/>
            <a:gdLst>
              <a:gd name="connsiteX0" fmla="*/ 0 w 3721877"/>
              <a:gd name="connsiteY0" fmla="*/ 0 h 3498980"/>
              <a:gd name="connsiteX1" fmla="*/ 57020 w 3721877"/>
              <a:gd name="connsiteY1" fmla="*/ 979715 h 3498980"/>
              <a:gd name="connsiteX2" fmla="*/ 77755 w 3721877"/>
              <a:gd name="connsiteY2" fmla="*/ 1503266 h 3498980"/>
              <a:gd name="connsiteX3" fmla="*/ 176245 w 3721877"/>
              <a:gd name="connsiteY3" fmla="*/ 2146041 h 3498980"/>
              <a:gd name="connsiteX4" fmla="*/ 404326 w 3721877"/>
              <a:gd name="connsiteY4" fmla="*/ 2353388 h 3498980"/>
              <a:gd name="connsiteX5" fmla="*/ 575388 w 3721877"/>
              <a:gd name="connsiteY5" fmla="*/ 2586653 h 3498980"/>
              <a:gd name="connsiteX6" fmla="*/ 1005633 w 3721877"/>
              <a:gd name="connsiteY6" fmla="*/ 2711062 h 3498980"/>
              <a:gd name="connsiteX7" fmla="*/ 2571102 w 3721877"/>
              <a:gd name="connsiteY7" fmla="*/ 3193143 h 3498980"/>
              <a:gd name="connsiteX8" fmla="*/ 3721877 w 3721877"/>
              <a:gd name="connsiteY8" fmla="*/ 3498980 h 3498980"/>
              <a:gd name="connsiteX0" fmla="*/ 0 w 3721877"/>
              <a:gd name="connsiteY0" fmla="*/ 0 h 3498980"/>
              <a:gd name="connsiteX1" fmla="*/ 57020 w 3721877"/>
              <a:gd name="connsiteY1" fmla="*/ 979715 h 3498980"/>
              <a:gd name="connsiteX2" fmla="*/ 77755 w 3721877"/>
              <a:gd name="connsiteY2" fmla="*/ 1503266 h 3498980"/>
              <a:gd name="connsiteX3" fmla="*/ 176245 w 3721877"/>
              <a:gd name="connsiteY3" fmla="*/ 2146041 h 3498980"/>
              <a:gd name="connsiteX4" fmla="*/ 404326 w 3721877"/>
              <a:gd name="connsiteY4" fmla="*/ 2353388 h 3498980"/>
              <a:gd name="connsiteX5" fmla="*/ 622041 w 3721877"/>
              <a:gd name="connsiteY5" fmla="*/ 2581484 h 3498980"/>
              <a:gd name="connsiteX6" fmla="*/ 1005633 w 3721877"/>
              <a:gd name="connsiteY6" fmla="*/ 2711062 h 3498980"/>
              <a:gd name="connsiteX7" fmla="*/ 2571102 w 3721877"/>
              <a:gd name="connsiteY7" fmla="*/ 3193143 h 3498980"/>
              <a:gd name="connsiteX8" fmla="*/ 3721877 w 3721877"/>
              <a:gd name="connsiteY8" fmla="*/ 3498980 h 34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1877" h="3498980">
                <a:moveTo>
                  <a:pt x="0" y="0"/>
                </a:moveTo>
                <a:cubicBezTo>
                  <a:pt x="22030" y="364585"/>
                  <a:pt x="44061" y="729171"/>
                  <a:pt x="57020" y="979715"/>
                </a:cubicBezTo>
                <a:cubicBezTo>
                  <a:pt x="69979" y="1230259"/>
                  <a:pt x="57884" y="1308878"/>
                  <a:pt x="77755" y="1503266"/>
                </a:cubicBezTo>
                <a:cubicBezTo>
                  <a:pt x="97626" y="1697654"/>
                  <a:pt x="121817" y="2004354"/>
                  <a:pt x="176245" y="2146041"/>
                </a:cubicBezTo>
                <a:cubicBezTo>
                  <a:pt x="230673" y="2287728"/>
                  <a:pt x="330027" y="2280814"/>
                  <a:pt x="404326" y="2353388"/>
                </a:cubicBezTo>
                <a:cubicBezTo>
                  <a:pt x="478625" y="2425962"/>
                  <a:pt x="521823" y="2521872"/>
                  <a:pt x="622041" y="2581484"/>
                </a:cubicBezTo>
                <a:cubicBezTo>
                  <a:pt x="722259" y="2641096"/>
                  <a:pt x="1005633" y="2711062"/>
                  <a:pt x="1005633" y="2711062"/>
                </a:cubicBezTo>
                <a:lnTo>
                  <a:pt x="2571102" y="3193143"/>
                </a:lnTo>
                <a:cubicBezTo>
                  <a:pt x="3023809" y="3324463"/>
                  <a:pt x="3372843" y="3411721"/>
                  <a:pt x="3721877" y="3498980"/>
                </a:cubicBezTo>
              </a:path>
            </a:pathLst>
          </a:custGeom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90949" y="2153118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6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90949" y="2837358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90949" y="3498798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4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0949" y="4188222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0949" y="4865214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98813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15509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7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7845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14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20917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21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7613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28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993869" y="5576934"/>
            <a:ext cx="0" cy="128011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20930" y="5994846"/>
            <a:ext cx="1331976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Time (days)</a:t>
            </a:r>
            <a:endParaRPr lang="en-US" sz="1600" b="1" baseline="300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-647115" y="3508104"/>
            <a:ext cx="3810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Log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10</a:t>
            </a:r>
            <a:r>
              <a:rPr lang="en-US" sz="1600" b="1" dirty="0" smtClean="0">
                <a:solidFill>
                  <a:srgbClr val="000000"/>
                </a:solidFill>
              </a:rPr>
              <a:t> Median HCV RNA (IU/ml)</a:t>
            </a:r>
            <a:endParaRPr lang="en-US" sz="1600" b="1" baseline="300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34025" y="5687862"/>
            <a:ext cx="2865120" cy="0"/>
          </a:xfrm>
          <a:prstGeom prst="line">
            <a:avLst/>
          </a:prstGeom>
          <a:ln w="38100" cmpd="sng">
            <a:solidFill>
              <a:srgbClr val="8158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592110" y="5687862"/>
            <a:ext cx="393188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802276" y="1893414"/>
            <a:ext cx="2642983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Sofosbuvir + Ledipasvir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02277" y="2239218"/>
            <a:ext cx="3221136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Sofosbuvir + Ledipasvir + GS-9669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02277" y="2585022"/>
            <a:ext cx="3221136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Sofosbuvir + Ledipasvir + GS-9451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635293" y="4260798"/>
            <a:ext cx="1143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*p&lt;0.05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157949" y="4260798"/>
            <a:ext cx="1143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*p&lt;0.05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58869" y="4260798"/>
            <a:ext cx="1143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*p&lt;0.05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65916" y="2045814"/>
            <a:ext cx="359663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465916" y="2392086"/>
            <a:ext cx="359663" cy="0"/>
          </a:xfrm>
          <a:prstGeom prst="line">
            <a:avLst/>
          </a:prstGeom>
          <a:ln w="38100" cmpd="sng">
            <a:solidFill>
              <a:srgbClr val="B594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465916" y="2737422"/>
            <a:ext cx="359663" cy="0"/>
          </a:xfrm>
          <a:prstGeom prst="line">
            <a:avLst/>
          </a:prstGeom>
          <a:ln w="38100" cmpd="sng">
            <a:solidFill>
              <a:srgbClr val="8158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1966290" y="2230871"/>
            <a:ext cx="2773265" cy="3457511"/>
          </a:xfrm>
          <a:custGeom>
            <a:avLst/>
            <a:gdLst>
              <a:gd name="connsiteX0" fmla="*/ 0 w 2773265"/>
              <a:gd name="connsiteY0" fmla="*/ 0 h 3457511"/>
              <a:gd name="connsiteX1" fmla="*/ 10367 w 2773265"/>
              <a:gd name="connsiteY1" fmla="*/ 342123 h 3457511"/>
              <a:gd name="connsiteX2" fmla="*/ 31102 w 2773265"/>
              <a:gd name="connsiteY2" fmla="*/ 746449 h 3457511"/>
              <a:gd name="connsiteX3" fmla="*/ 62204 w 2773265"/>
              <a:gd name="connsiteY3" fmla="*/ 1181878 h 3457511"/>
              <a:gd name="connsiteX4" fmla="*/ 108857 w 2773265"/>
              <a:gd name="connsiteY4" fmla="*/ 1710613 h 3457511"/>
              <a:gd name="connsiteX5" fmla="*/ 160694 w 2773265"/>
              <a:gd name="connsiteY5" fmla="*/ 1964613 h 3457511"/>
              <a:gd name="connsiteX6" fmla="*/ 259184 w 2773265"/>
              <a:gd name="connsiteY6" fmla="*/ 2203062 h 3457511"/>
              <a:gd name="connsiteX7" fmla="*/ 471714 w 2773265"/>
              <a:gd name="connsiteY7" fmla="*/ 2394858 h 3457511"/>
              <a:gd name="connsiteX8" fmla="*/ 730898 w 2773265"/>
              <a:gd name="connsiteY8" fmla="*/ 2560735 h 3457511"/>
              <a:gd name="connsiteX9" fmla="*/ 1016000 w 2773265"/>
              <a:gd name="connsiteY9" fmla="*/ 2742164 h 3457511"/>
              <a:gd name="connsiteX10" fmla="*/ 1824653 w 2773265"/>
              <a:gd name="connsiteY10" fmla="*/ 3094654 h 3457511"/>
              <a:gd name="connsiteX11" fmla="*/ 2773265 w 2773265"/>
              <a:gd name="connsiteY11" fmla="*/ 3457511 h 34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3265" h="3457511">
                <a:moveTo>
                  <a:pt x="0" y="0"/>
                </a:moveTo>
                <a:cubicBezTo>
                  <a:pt x="2591" y="108857"/>
                  <a:pt x="5183" y="217715"/>
                  <a:pt x="10367" y="342123"/>
                </a:cubicBezTo>
                <a:cubicBezTo>
                  <a:pt x="15551" y="466531"/>
                  <a:pt x="22463" y="606490"/>
                  <a:pt x="31102" y="746449"/>
                </a:cubicBezTo>
                <a:cubicBezTo>
                  <a:pt x="39742" y="886408"/>
                  <a:pt x="49245" y="1021184"/>
                  <a:pt x="62204" y="1181878"/>
                </a:cubicBezTo>
                <a:cubicBezTo>
                  <a:pt x="75163" y="1342572"/>
                  <a:pt x="92442" y="1580157"/>
                  <a:pt x="108857" y="1710613"/>
                </a:cubicBezTo>
                <a:cubicBezTo>
                  <a:pt x="125272" y="1841069"/>
                  <a:pt x="135640" y="1882538"/>
                  <a:pt x="160694" y="1964613"/>
                </a:cubicBezTo>
                <a:cubicBezTo>
                  <a:pt x="185748" y="2046688"/>
                  <a:pt x="207347" y="2131355"/>
                  <a:pt x="259184" y="2203062"/>
                </a:cubicBezTo>
                <a:cubicBezTo>
                  <a:pt x="311021" y="2274770"/>
                  <a:pt x="393095" y="2335246"/>
                  <a:pt x="471714" y="2394858"/>
                </a:cubicBezTo>
                <a:cubicBezTo>
                  <a:pt x="550333" y="2454470"/>
                  <a:pt x="730898" y="2560735"/>
                  <a:pt x="730898" y="2560735"/>
                </a:cubicBezTo>
                <a:cubicBezTo>
                  <a:pt x="821612" y="2618619"/>
                  <a:pt x="833708" y="2653178"/>
                  <a:pt x="1016000" y="2742164"/>
                </a:cubicBezTo>
                <a:cubicBezTo>
                  <a:pt x="1198292" y="2831150"/>
                  <a:pt x="1531775" y="2975429"/>
                  <a:pt x="1824653" y="3094654"/>
                </a:cubicBezTo>
                <a:cubicBezTo>
                  <a:pt x="2117531" y="3213879"/>
                  <a:pt x="2773265" y="3457511"/>
                  <a:pt x="2773265" y="3457511"/>
                </a:cubicBezTo>
              </a:path>
            </a:pathLst>
          </a:custGeom>
          <a:ln w="38100" cmpd="sng">
            <a:solidFill>
              <a:srgbClr val="8158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55209" y="1695629"/>
            <a:ext cx="0" cy="4020305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983951" y="2681322"/>
            <a:ext cx="0" cy="6044184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71589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867870" y="1699739"/>
            <a:ext cx="76200" cy="3371850"/>
            <a:chOff x="1943100" y="1863725"/>
            <a:chExt cx="76200" cy="33718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943100" y="4552950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943100" y="5235575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943100" y="3873500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43100" y="3197225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943100" y="2533650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943100" y="1863725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43398" y="5238750"/>
            <a:ext cx="210311" cy="266940"/>
            <a:chOff x="1843398" y="5228604"/>
            <a:chExt cx="210311" cy="266940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952625" y="5295900"/>
              <a:ext cx="0" cy="107956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843398" y="5228604"/>
              <a:ext cx="210311" cy="16154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1843398" y="5334000"/>
              <a:ext cx="210311" cy="16154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32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SYNERGY </a:t>
            </a:r>
            <a:r>
              <a:rPr lang="en-US" sz="2400" dirty="0" smtClean="0"/>
              <a:t>GT-1 Trial</a:t>
            </a:r>
            <a:r>
              <a:rPr lang="en-US" sz="2400" dirty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NIH SYNERGY: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921831"/>
              </p:ext>
            </p:extLst>
          </p:nvPr>
        </p:nvGraphicFramePr>
        <p:xfrm>
          <a:off x="457200" y="1828800"/>
          <a:ext cx="822960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158502" y="4674119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7826" y="4674119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5040" y="4674119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19/20^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6950" y="5867401"/>
            <a:ext cx="9157047" cy="4625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*1 patient relapsed 2 weeks after completion </a:t>
            </a:r>
            <a:r>
              <a:rPr lang="en-US" sz="1300" dirty="0">
                <a:solidFill>
                  <a:srgbClr val="000000"/>
                </a:solidFill>
                <a:latin typeface="Arial" pitchFamily="22" charset="0"/>
              </a:rPr>
              <a:t>of treatment</a:t>
            </a:r>
            <a:br>
              <a:rPr lang="en-US" sz="13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^1 </a:t>
            </a:r>
            <a:r>
              <a:rPr lang="en-US" sz="1300" dirty="0">
                <a:solidFill>
                  <a:srgbClr val="000000"/>
                </a:solidFill>
                <a:latin typeface="Arial" pitchFamily="22" charset="0"/>
              </a:rPr>
              <a:t>patient </a:t>
            </a: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lost to follow-up after reaching SVR at 4 weeks</a:t>
            </a:r>
            <a:endParaRPr lang="en-US" sz="13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56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[GS-9669 or GS-9451] in Naïve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</a:t>
            </a:r>
            <a:r>
              <a:rPr lang="en-US" sz="2400"/>
              <a:t>SYNERGY </a:t>
            </a:r>
            <a:r>
              <a:rPr lang="en-US" sz="2400" smtClean="0"/>
              <a:t>GT-1 Trial</a:t>
            </a:r>
            <a:r>
              <a:rPr lang="en-US" sz="2400" dirty="0"/>
              <a:t>: </a:t>
            </a:r>
            <a:r>
              <a:rPr lang="en-US" sz="2400" dirty="0" smtClean="0"/>
              <a:t>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18533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 this small proof-of-concept study, two different three-drug regimens that were given for 6 weeks resulted in high cure rates for HCV infection with excellent tolerability. Addition of a third potent direct-acting antiviral drug can reduce the duration of treatment required to achieve sustained viral response in patients with chronic HCV genotype 1 infection without cirrhosis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61393</TotalTime>
  <Words>480</Words>
  <Application>Microsoft Office PowerPoint</Application>
  <PresentationFormat>On-screen Show (4:3)</PresentationFormat>
  <Paragraphs>122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Ledipasvir-Sofosbuvir +/- 3rd DAA in HCV Genotype 1   NIAID SYNERGY: Genotype 1</vt:lpstr>
      <vt:lpstr>Ledipasvir-Sofosbuvir +/- [GS-9669 or GS-9451] in Naïve GT1 NIAID SYNERGY GT-1 Trial: Features</vt:lpstr>
      <vt:lpstr>Ledipasvir-Sofosbuvir +/- [GS-9669 or GS-9451] in Naïve GT1 NIAID SYNERGY GT-1 Trial: Features</vt:lpstr>
      <vt:lpstr>Ledipasvir-Sofosbuvir +/- [GS-9669 or GS-9451] in Naïve GT1 NIAID SYNERGY GT-1 Trial: Participants</vt:lpstr>
      <vt:lpstr>Ledipasvir-Sofosbuvir +/- [GS-9669 or GS-9451] in Naïve GT1 NIAID SYNERGY GT-1 Trial: Viral Kinetics</vt:lpstr>
      <vt:lpstr>Ledipasvir-Sofosbuvir +/- [GS-9669 or GS-9451] in Naïve GT1 NIAID SYNERGY GT-1 Trial: Results</vt:lpstr>
      <vt:lpstr>Ledipasvir-Sofosbuvir +/- [GS-9669 or GS-9451] in Naïve GT1 NIAID SYNERGY GT-1 Trial: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3306</cp:revision>
  <cp:lastPrinted>2011-04-18T21:48:04Z</cp:lastPrinted>
  <dcterms:created xsi:type="dcterms:W3CDTF">2010-11-28T05:36:22Z</dcterms:created>
  <dcterms:modified xsi:type="dcterms:W3CDTF">2015-09-21T19:37:47Z</dcterms:modified>
</cp:coreProperties>
</file>