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70" r:id="rId2"/>
    <p:sldId id="571" r:id="rId3"/>
    <p:sldId id="572" r:id="rId4"/>
    <p:sldId id="573" r:id="rId5"/>
    <p:sldId id="575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119930161884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8959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7746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LDV _x000d_SOF _x000d_RBV</c:v>
                </c:pt>
                <c:pt idx="1">
                  <c:v>LDV _x000d_GS-9669_x000d_RBV</c:v>
                </c:pt>
                <c:pt idx="2">
                  <c:v>LDV-SOF_x000d_RBV_x000d_(6 wks)</c:v>
                </c:pt>
                <c:pt idx="3">
                  <c:v>LDV _x000d_SOF _x000d_RBV</c:v>
                </c:pt>
                <c:pt idx="4">
                  <c:v>LDV _x000d_GS-9669_x000d_RBV</c:v>
                </c:pt>
                <c:pt idx="5">
                  <c:v>LDV-SOF</c:v>
                </c:pt>
                <c:pt idx="6">
                  <c:v>LDV-SOF_x000d_RBV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100</c:v>
                </c:pt>
                <c:pt idx="1">
                  <c:v>92</c:v>
                </c:pt>
                <c:pt idx="2">
                  <c:v>68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0210816"/>
        <c:axId val="390211376"/>
      </c:barChart>
      <c:catAx>
        <c:axId val="3902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90211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2113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2108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Sofosbuvir</a:t>
            </a:r>
            <a:r>
              <a:rPr lang="en-US" sz="2400" dirty="0" smtClean="0">
                <a:solidFill>
                  <a:srgbClr val="001D48"/>
                </a:solidFill>
              </a:rPr>
              <a:t> + (</a:t>
            </a:r>
            <a:r>
              <a:rPr lang="en-US" sz="2400" dirty="0" err="1" smtClean="0">
                <a:solidFill>
                  <a:srgbClr val="001D48"/>
                </a:solidFill>
              </a:rPr>
              <a:t>Ledipasvir</a:t>
            </a:r>
            <a:r>
              <a:rPr lang="en-US" sz="2400" dirty="0" smtClean="0">
                <a:solidFill>
                  <a:srgbClr val="001D48"/>
                </a:solidFill>
              </a:rPr>
              <a:t> or GS-9669) +/- Ribavirin in GT-1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</a:t>
            </a:r>
            <a:r>
              <a:rPr lang="en-US" dirty="0">
                <a:solidFill>
                  <a:srgbClr val="001D48"/>
                </a:solidFill>
              </a:rPr>
              <a:t>A</a:t>
            </a:r>
            <a:r>
              <a:rPr lang="en-US" dirty="0" smtClean="0">
                <a:solidFill>
                  <a:srgbClr val="001D48"/>
                </a:solidFill>
              </a:rPr>
              <a:t>rms 12-17 &amp; 22)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err="1" smtClean="0">
                <a:latin typeface="Arial"/>
                <a:cs typeface="Arial"/>
              </a:rPr>
              <a:t>Gastroenterogy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:146:736-</a:t>
            </a:r>
            <a:r>
              <a:rPr lang="en-US" sz="1400" dirty="0">
                <a:latin typeface="Arial"/>
                <a:cs typeface="Arial"/>
              </a:rPr>
              <a:t>4</a:t>
            </a:r>
            <a:r>
              <a:rPr lang="en-US" sz="1400" dirty="0" smtClean="0">
                <a:latin typeface="Arial"/>
                <a:cs typeface="Arial"/>
              </a:rPr>
              <a:t>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25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</a:t>
            </a:r>
            <a:r>
              <a:rPr lang="en-US" sz="2400" dirty="0" smtClean="0"/>
              <a:t>(Arms 12-17 &amp; 22):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59392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Trial (Arms 12-17 &amp; 22)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sofosbuvir plus [ledipasvir or GS-9669] with or without ribavirin in treatment-naïve and treatment-experienced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two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&gt; 18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113 patients enrolled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of seven groups were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Four of seven groups were treatment experienced with prior null response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Two groups of seven groups were treatment experienced and cirrhotic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treatment arms used fixed dose ledipasvir-sofosbuvir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62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046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5245" y="289740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Trial Arms (12-17 &amp; 22):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1870980"/>
            <a:ext cx="3108960" cy="357567"/>
          </a:xfrm>
          <a:prstGeom prst="rect">
            <a:avLst/>
          </a:prstGeom>
          <a:solidFill>
            <a:srgbClr val="D8BDB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 + 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18661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870980"/>
            <a:ext cx="1612903" cy="118504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2255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1836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8301" y="2672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286000" y="2702820"/>
            <a:ext cx="1554480" cy="357567"/>
          </a:xfrm>
          <a:prstGeom prst="rect">
            <a:avLst/>
          </a:prstGeom>
          <a:solidFill>
            <a:srgbClr val="B2CE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4344" y="2717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32284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Null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34117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1977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228480"/>
            <a:ext cx="310946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 + SOF + RBV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2091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38235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36096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3640320"/>
            <a:ext cx="3109469" cy="357567"/>
          </a:xfrm>
          <a:prstGeom prst="rect">
            <a:avLst/>
          </a:prstGeom>
          <a:solidFill>
            <a:srgbClr val="ADC4C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GS-</a:t>
            </a:r>
            <a:r>
              <a:rPr lang="en-US" sz="1400" b="1" dirty="0" smtClean="0">
                <a:latin typeface="Arial"/>
                <a:cs typeface="Arial"/>
              </a:rPr>
              <a:t>9669 </a:t>
            </a:r>
            <a:r>
              <a:rPr lang="en-US" sz="1400" b="1" dirty="0">
                <a:latin typeface="Arial"/>
                <a:cs typeface="Arial"/>
              </a:rPr>
              <a:t>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36209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247104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2287800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</a:t>
            </a:r>
            <a:r>
              <a:rPr lang="en-US" sz="1400" b="1" dirty="0" smtClean="0">
                <a:latin typeface="Arial"/>
                <a:cs typeface="Arial"/>
              </a:rPr>
              <a:t>GS-9669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22570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4543" y="41569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Null 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22901" y="43402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78301" y="41262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286000" y="4156980"/>
            <a:ext cx="3109469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60660" y="41376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2901" y="4752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78301" y="4538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86000" y="4568820"/>
            <a:ext cx="3109469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160660" y="45494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53220"/>
            <a:ext cx="9162291" cy="515104"/>
            <a:chOff x="-6113" y="-1219200"/>
            <a:chExt cx="9162291" cy="515104"/>
          </a:xfrm>
        </p:grpSpPr>
        <p:sp>
          <p:nvSpPr>
            <p:cNvPr id="52" name="Rectangle 51"/>
            <p:cNvSpPr/>
            <p:nvPr/>
          </p:nvSpPr>
          <p:spPr>
            <a:xfrm>
              <a:off x="-6113" y="-113382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" y="-117043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4606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0176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-6113" y="-73150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317321" y="-810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863422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574564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12722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409250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29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6899627" y="-810748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-6949" y="5070191"/>
            <a:ext cx="9162288" cy="1307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daily; Ledipasvir: 90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 once daily;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 =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90040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05962"/>
              </p:ext>
            </p:extLst>
          </p:nvPr>
        </p:nvGraphicFramePr>
        <p:xfrm>
          <a:off x="226108" y="1760760"/>
          <a:ext cx="8723312" cy="41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</a:t>
            </a:r>
            <a:r>
              <a:rPr lang="en-US" sz="2400" dirty="0" smtClean="0"/>
              <a:t>17 &amp; 22</a:t>
            </a:r>
            <a:r>
              <a:rPr lang="en-US" sz="2400" dirty="0"/>
              <a:t>):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236" y="60674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*All regimens 12 weeks except treatment-naïve LDV-SOF + Ribavirin= 6 week regimen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640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082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Treatment-Naive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320" y="5441040"/>
            <a:ext cx="323101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48764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538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434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498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7/10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8876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600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804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5800" y="446676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7/10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9040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ELECTRON TRIAL, SVR 12 by Treatment Regimen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0560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irrhotic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461779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71580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12-17 &amp; 22): Conclusion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84123"/>
              </p:ext>
            </p:extLst>
          </p:nvPr>
        </p:nvGraphicFramePr>
        <p:xfrm>
          <a:off x="0" y="24384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combination of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a second direct-acting antiviral agent is highly effective in treatment-naïve patients with HCV genotype 1 infection and in patients that did not respond to previous treatment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56988</TotalTime>
  <Words>336</Words>
  <Application>Microsoft Office PowerPoint</Application>
  <PresentationFormat>On-screen Show (4:3)</PresentationFormat>
  <Paragraphs>72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(Ledipasvir or GS-9669) +/- Ribavirin in GT-1 ELECTRON Trial (Arms 12-17 &amp; 22)</vt:lpstr>
      <vt:lpstr>Sofosbuvir + (Ledipasvir or GS-9669) +/- Ribavirin in GT1 ELECTRON Trial (Arms 12-17 &amp; 22): Features</vt:lpstr>
      <vt:lpstr>Sofosbuvir + (Ledipasvir or GS-9669) +/- Ribavirin in GT1 ELECTRON Trial Arms (12-17 &amp; 22): Design</vt:lpstr>
      <vt:lpstr>Sofosbuvir + (Ledipasvir or GS-9669) +/- Ribavirin in GT1 ELECTRON Trial (Arms 12-17 &amp; 22): Results</vt:lpstr>
      <vt:lpstr>Sofosbuvir + (Ledipasvir or GS-9669) +/- Ribavirin in GT1 ELECTRON Trial (Arms 12-17 &amp; 22): Conclusion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2945</cp:revision>
  <cp:lastPrinted>2011-04-18T21:48:04Z</cp:lastPrinted>
  <dcterms:created xsi:type="dcterms:W3CDTF">2010-11-28T05:36:22Z</dcterms:created>
  <dcterms:modified xsi:type="dcterms:W3CDTF">2014-09-29T23:41:08Z</dcterms:modified>
</cp:coreProperties>
</file>