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618" r:id="rId2"/>
    <p:sldId id="619" r:id="rId3"/>
    <p:sldId id="620" r:id="rId4"/>
    <p:sldId id="621" r:id="rId5"/>
    <p:sldId id="622" r:id="rId6"/>
    <p:sldId id="557" r:id="rId7"/>
    <p:sldId id="546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CE1"/>
    <a:srgbClr val="CADCE1"/>
    <a:srgbClr val="7D9E29"/>
    <a:srgbClr val="381313"/>
    <a:srgbClr val="746650"/>
    <a:srgbClr val="5A6F74"/>
    <a:srgbClr val="72744E"/>
    <a:srgbClr val="D9DACE"/>
    <a:srgbClr val="CDD3DD"/>
    <a:srgbClr val="5A5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3" autoAdjust="0"/>
    <p:restoredTop sz="96398" autoAdjust="0"/>
  </p:normalViewPr>
  <p:slideViewPr>
    <p:cSldViewPr showGuides="1">
      <p:cViewPr varScale="1">
        <p:scale>
          <a:sx n="132" d="100"/>
          <a:sy n="132" d="100"/>
        </p:scale>
        <p:origin x="1080" y="102"/>
      </p:cViewPr>
      <p:guideLst>
        <p:guide orient="horz" pos="4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2288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B8E5E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LDV-SOF _x000d_x 8 wks</c:v>
                </c:pt>
                <c:pt idx="1">
                  <c:v>LDV-SOF + RBV _x000d_x 8 wks</c:v>
                </c:pt>
                <c:pt idx="2">
                  <c:v>LDV-SOF _x000d_x 12 wks</c:v>
                </c:pt>
                <c:pt idx="3">
                  <c:v>LDV-SOF _x000d_x 12 wks</c:v>
                </c:pt>
                <c:pt idx="4">
                  <c:v>LDV-SOF+ RBV _x000d_x 12 wks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95</c:v>
                </c:pt>
                <c:pt idx="1">
                  <c:v>100</c:v>
                </c:pt>
                <c:pt idx="2">
                  <c:v>95</c:v>
                </c:pt>
                <c:pt idx="3">
                  <c:v>95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74846272"/>
        <c:axId val="374846832"/>
      </c:barChart>
      <c:catAx>
        <c:axId val="374846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7484683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484683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0422418597318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484627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6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7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1D48"/>
                </a:solidFill>
              </a:rPr>
              <a:t>Sofosbuvir-Ledipasvir </a:t>
            </a:r>
            <a:r>
              <a:rPr lang="en-US" sz="2800" dirty="0">
                <a:solidFill>
                  <a:srgbClr val="001D48"/>
                </a:solidFill>
              </a:rPr>
              <a:t>+/- </a:t>
            </a:r>
            <a:r>
              <a:rPr lang="en-US" sz="2800" dirty="0" smtClean="0">
                <a:solidFill>
                  <a:srgbClr val="001D48"/>
                </a:solidFill>
              </a:rPr>
              <a:t>Ribavirin in GT-1</a:t>
            </a:r>
            <a:r>
              <a:rPr lang="en-US" dirty="0">
                <a:solidFill>
                  <a:srgbClr val="001D48"/>
                </a:solidFill>
              </a:rPr>
              <a:t/>
            </a:r>
            <a:br>
              <a:rPr lang="en-US" dirty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LONESTAR Trial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2a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latin typeface="Arial"/>
                <a:cs typeface="Arial"/>
              </a:rPr>
              <a:t>Source: </a:t>
            </a:r>
            <a:r>
              <a:rPr lang="en-US" sz="1400" dirty="0" err="1">
                <a:latin typeface="Arial"/>
                <a:cs typeface="Arial"/>
              </a:rPr>
              <a:t>Lawitz</a:t>
            </a:r>
            <a:r>
              <a:rPr lang="en-US" sz="1400" dirty="0">
                <a:latin typeface="Arial"/>
                <a:cs typeface="Arial"/>
              </a:rPr>
              <a:t> E, et al. Lancet. 2014:383:515-23</a:t>
            </a:r>
            <a:r>
              <a:rPr lang="en-US" sz="1400" dirty="0" smtClean="0">
                <a:latin typeface="Arial"/>
                <a:cs typeface="Arial"/>
              </a:rPr>
              <a:t>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8234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Lancet. 2014:383:515-23.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/- Ribavirin in Naïve &amp; Experienced GT1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LONESTAR Trial: </a:t>
            </a:r>
            <a:r>
              <a:rPr lang="en-US" sz="2700" dirty="0" smtClean="0"/>
              <a:t>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836471"/>
              </p:ext>
            </p:extLst>
          </p:nvPr>
        </p:nvGraphicFramePr>
        <p:xfrm>
          <a:off x="495300" y="1462446"/>
          <a:ext cx="8115300" cy="478595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LONESTAR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2, using fixed dose combination of ledipasvir-sofosbuvir +/- ribavirin in treatment-naïve and treatment-experienced GT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one center in USA (San Antonio, Texas)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Cohort A: Treatment-naïve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Cohort B: Prior virologic failure with protease inhibitor regimen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 (range in different treatment arms)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 = 100 adult patients 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Treatment-Naive: none with cirrhosis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Previously Treated: approximately 55% with cirrhosis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Previously Treated: approximately 2/3 non-responders and 1/3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relapsers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IL28B Genotype: non-CC (range of 67-95%) 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Primary = SVR12; safety and tolerability 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3787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Lancet. 2014:383:515-23.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Naïve &amp; Experienced 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LONESTAR: 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-6113" y="1313696"/>
            <a:ext cx="9162291" cy="515104"/>
            <a:chOff x="-6113" y="1362488"/>
            <a:chExt cx="9162291" cy="515104"/>
          </a:xfrm>
        </p:grpSpPr>
        <p:sp>
          <p:nvSpPr>
            <p:cNvPr id="75" name="Rectangle 74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68231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 flipV="1">
              <a:off x="709335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25"/>
          <p:cNvSpPr>
            <a:spLocks noChangeArrowheads="1"/>
          </p:cNvSpPr>
          <p:nvPr/>
        </p:nvSpPr>
        <p:spPr bwMode="auto">
          <a:xfrm>
            <a:off x="-6949" y="5181623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LDV-SOF= ledipasvir-sofosbuvir;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RBV = ribavirin </a:t>
            </a:r>
            <a:endParaRPr lang="en-US" sz="1400" dirty="0" smtClean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Ledipasvir-Sofosbuvir: 90/400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fixed dose combination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340220" y="221616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40220" y="267018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57800" y="318090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2504966" y="2018400"/>
            <a:ext cx="1826302" cy="357567"/>
          </a:xfrm>
          <a:prstGeom prst="rect">
            <a:avLst/>
          </a:prstGeom>
          <a:solidFill>
            <a:srgbClr val="BEB99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16940" y="201355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8901" y="1984380"/>
            <a:ext cx="1447801" cy="1383792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Cohort A</a:t>
            </a:r>
            <a:b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Naïve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n=60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40565" y="2482672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40565" y="198438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2504966" y="2509620"/>
            <a:ext cx="1826302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</a:t>
            </a:r>
            <a:r>
              <a:rPr lang="en-US" sz="1400" b="1" dirty="0" smtClean="0">
                <a:latin typeface="Arial"/>
                <a:cs typeface="Arial"/>
              </a:rPr>
              <a:t>SOF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740565" y="296695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2504964" y="2997660"/>
            <a:ext cx="2743709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16940" y="250159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620000" y="297829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8901" y="3970466"/>
            <a:ext cx="1447801" cy="921442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cs typeface="Arial"/>
              </a:rPr>
              <a:t>Cohort </a:t>
            </a:r>
            <a:r>
              <a:rPr lang="en-US" sz="1600" b="1" dirty="0" smtClean="0">
                <a:solidFill>
                  <a:srgbClr val="FFFFFF"/>
                </a:solidFill>
                <a:cs typeface="Arial"/>
              </a:rPr>
              <a:t>B</a:t>
            </a:r>
            <a:r>
              <a:rPr lang="en-US" sz="1600" b="1" dirty="0">
                <a:solidFill>
                  <a:srgbClr val="FFFFFF"/>
                </a:solidFill>
                <a:cs typeface="Arial"/>
              </a:rPr>
              <a:t/>
            </a:r>
            <a:br>
              <a:rPr lang="en-US" sz="1600" b="1" dirty="0">
                <a:solidFill>
                  <a:srgbClr val="FFFFFF"/>
                </a:solidFill>
                <a:cs typeface="Arial"/>
              </a:rPr>
            </a:br>
            <a:r>
              <a:rPr lang="en-US" sz="1600" dirty="0" smtClean="0">
                <a:solidFill>
                  <a:srgbClr val="FFFFFF"/>
                </a:solidFill>
                <a:cs typeface="Arial"/>
              </a:rPr>
              <a:t>Experienced</a:t>
            </a:r>
            <a:r>
              <a:rPr lang="en-US" sz="1600" b="1" dirty="0" smtClean="0">
                <a:solidFill>
                  <a:srgbClr val="FFFFFF"/>
                </a:solidFill>
                <a:cs typeface="Arial"/>
              </a:rPr>
              <a:t/>
            </a:r>
            <a:br>
              <a:rPr lang="en-US" sz="16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dirty="0" smtClean="0">
                <a:solidFill>
                  <a:srgbClr val="FFFFFF"/>
                </a:solidFill>
                <a:cs typeface="Arial"/>
              </a:rPr>
              <a:t>n=40</a:t>
            </a:r>
            <a:endParaRPr lang="en-US" sz="1400" dirty="0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5257800" y="4165046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740565" y="3951099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4" name="Rectangle 5"/>
          <p:cNvSpPr>
            <a:spLocks noChangeArrowheads="1"/>
          </p:cNvSpPr>
          <p:nvPr/>
        </p:nvSpPr>
        <p:spPr bwMode="auto">
          <a:xfrm>
            <a:off x="2504964" y="3981806"/>
            <a:ext cx="2743709" cy="3575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</a:t>
            </a:r>
          </a:p>
        </p:txBody>
      </p:sp>
      <p:sp>
        <p:nvSpPr>
          <p:cNvPr id="89" name="Rectangle 88"/>
          <p:cNvSpPr/>
          <p:nvPr/>
        </p:nvSpPr>
        <p:spPr>
          <a:xfrm>
            <a:off x="7620000" y="3962439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5257800" y="4678946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1740565" y="4464999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2504964" y="4495706"/>
            <a:ext cx="2743709" cy="3575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</a:t>
            </a:r>
            <a:r>
              <a:rPr lang="en-US" sz="1400" b="1" dirty="0" smtClean="0">
                <a:latin typeface="Arial"/>
                <a:cs typeface="Arial"/>
              </a:rPr>
              <a:t>SOF + </a:t>
            </a:r>
            <a:r>
              <a:rPr lang="en-US" sz="1400" b="1" dirty="0">
                <a:latin typeface="Arial"/>
                <a:cs typeface="Arial"/>
              </a:rPr>
              <a:t>RBV</a:t>
            </a:r>
          </a:p>
        </p:txBody>
      </p:sp>
      <p:sp>
        <p:nvSpPr>
          <p:cNvPr id="93" name="Rectangle 92"/>
          <p:cNvSpPr/>
          <p:nvPr/>
        </p:nvSpPr>
        <p:spPr>
          <a:xfrm>
            <a:off x="7620000" y="4476339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230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Naïve &amp; Experienced 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LONESTAR Trial: 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LONESTAR: SVR 12, by Cohort and Treatment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Lancet. 2014:383:515-23.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98174"/>
              </p:ext>
            </p:extLst>
          </p:nvPr>
        </p:nvGraphicFramePr>
        <p:xfrm>
          <a:off x="377820" y="18288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-5104" y="6044738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*One patient lost to follow-up; LDV-SOF = ledipasvir-sofosbuvir; RBV = ribavirin; PI = protease inhibitor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597020" y="46028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19/20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303920" y="5562600"/>
            <a:ext cx="43317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Cohort A: Treatment-Naive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68420" y="5562600"/>
            <a:ext cx="4306824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5830200" y="5562600"/>
            <a:ext cx="28194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Cohort B: Experienced (with PI)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784840" y="5562600"/>
            <a:ext cx="2798064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44820" y="460284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21/21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92620" y="460284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18*/19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10900" y="460284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21/21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00480" y="1958520"/>
            <a:ext cx="0" cy="304800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948580" y="460284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18/19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686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Lancet. 2014:383:515-23.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3837311"/>
              </p:ext>
            </p:extLst>
          </p:nvPr>
        </p:nvGraphicFramePr>
        <p:xfrm>
          <a:off x="314325" y="1402440"/>
          <a:ext cx="8515354" cy="4963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674"/>
                <a:gridCol w="1221601"/>
                <a:gridCol w="1600200"/>
                <a:gridCol w="1243007"/>
                <a:gridCol w="1119193"/>
                <a:gridCol w="1590679"/>
              </a:tblGrid>
              <a:tr h="298362"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Adverse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Event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(AE)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Cohort A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Cohort B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12626"/>
                    </a:solidFill>
                  </a:tcPr>
                </a:tc>
              </a:tr>
              <a:tr h="775437">
                <a:tc v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LDV-SOF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x 8 weeks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(n=20)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44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LDV-SOF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 + RBV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x 8 weeks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(n=21)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LDV-SOF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x 12 weeks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(n=19)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LDV-SOF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x 12 weeks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(n=19)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LDV-SOF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+ RBV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x 12 weeks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(n=21)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2626"/>
                    </a:solidFill>
                  </a:tcPr>
                </a:tc>
              </a:tr>
              <a:tr h="3487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Serious </a:t>
                      </a:r>
                      <a:r>
                        <a:rPr lang="en-US" sz="1400" baseline="0" dirty="0" smtClean="0"/>
                        <a:t>AE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(0%)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05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Nausea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(10%)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 (10%)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0 (0%)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(19%)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057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Anemia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0 (0%)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2 (10%)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0 (0%)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0 (0%)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 (29%)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7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Upper RTI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(10%)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(0%)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(19%)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7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Headache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(10%)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(14%)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(0%)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05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Abdominal</a:t>
                      </a:r>
                      <a:r>
                        <a:rPr lang="en-US" sz="1400" baseline="0" dirty="0" smtClean="0"/>
                        <a:t> pain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0 (0%)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7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Bronchitis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(0%)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7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Back</a:t>
                      </a:r>
                      <a:r>
                        <a:rPr lang="en-US" sz="1400" baseline="0" dirty="0" smtClean="0"/>
                        <a:t> pain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(5%)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(5%)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(5%)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(5%)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 (0%)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7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Decreased</a:t>
                      </a:r>
                      <a:r>
                        <a:rPr lang="en-US" sz="1400" baseline="0" dirty="0" smtClean="0"/>
                        <a:t> appetite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 (0%)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 (10%)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 (0%)</a:t>
                      </a:r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(5%)</a:t>
                      </a:r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 (0%)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05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Dermatitis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(5%)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(0%)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(0%)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0 (0%)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 (10%)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05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Muscle spasms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(5%)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 (0%)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 (0%)</a:t>
                      </a:r>
                      <a:endParaRPr lang="en-US" sz="1400" dirty="0"/>
                    </a:p>
                  </a:txBody>
                  <a:tcPr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0 (0%)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 (10%)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381000" y="228600"/>
            <a:ext cx="8515350" cy="99060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Naïve &amp; Experienced GT1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LONESTAR Trial: Adverse Events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76897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E, et al. Lancet. 2014:383:515-23.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/- Ribavirin in Naïve &amp; Experienced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LONESTAR Trial: </a:t>
            </a:r>
            <a:r>
              <a:rPr lang="en-US" sz="2400" dirty="0" smtClean="0"/>
              <a:t>Conclusion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502500"/>
              </p:ext>
            </p:extLst>
          </p:nvPr>
        </p:nvGraphicFramePr>
        <p:xfrm>
          <a:off x="0" y="2286000"/>
          <a:ext cx="9144000" cy="2651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These findings suggest that the fixed-dose combination of sofosbuvir-ledipasvir alone or with ribavirin has the potential to cure most patients with genotype-1 HCV, irrespective of treatment history or the presence of compensated cirrhosis. Further clinical trials are needed to establish the best treatment duration and to further assess the contribution of ribavirin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03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57007</TotalTime>
  <Words>605</Words>
  <Application>Microsoft Office PowerPoint</Application>
  <PresentationFormat>On-screen Show (4:3)</PresentationFormat>
  <Paragraphs>144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Sofosbuvir-Ledipasvir +/- Ribavirin in GT-1 LONESTAR Trial</vt:lpstr>
      <vt:lpstr>Ledipasvir-Sofosbuvir +/- Ribavirin in Naïve &amp; Experienced GT1 LONESTAR Trial: Features</vt:lpstr>
      <vt:lpstr>Ledipasvir-Sofosbuvir +/- Ribavirin in Naïve &amp; Experienced GT1 LONESTAR: Study Design</vt:lpstr>
      <vt:lpstr>Ledipasvir-Sofosbuvir +/- Ribavirin in Naïve &amp; Experienced GT1 LONESTAR Trial: Results</vt:lpstr>
      <vt:lpstr>PowerPoint Presentation</vt:lpstr>
      <vt:lpstr>Ledipasvir-Sofosbuvir +/- Ribavirin in Naïve &amp; Experienced GT1 LONESTAR Trial: Conclusion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2948</cp:revision>
  <cp:lastPrinted>2011-04-18T21:48:04Z</cp:lastPrinted>
  <dcterms:created xsi:type="dcterms:W3CDTF">2010-11-28T05:36:22Z</dcterms:created>
  <dcterms:modified xsi:type="dcterms:W3CDTF">2014-09-29T23:30:51Z</dcterms:modified>
</cp:coreProperties>
</file>