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1030" r:id="rId2"/>
    <p:sldId id="1157" r:id="rId3"/>
    <p:sldId id="1229" r:id="rId4"/>
    <p:sldId id="1230" r:id="rId5"/>
    <p:sldId id="1231" r:id="rId6"/>
    <p:sldId id="1221" r:id="rId7"/>
    <p:sldId id="1222" r:id="rId8"/>
    <p:sldId id="1225" r:id="rId9"/>
  </p:sldIdLst>
  <p:sldSz cx="9144000" cy="6858000" type="screen4x3"/>
  <p:notesSz cx="6858000" cy="10287000"/>
  <p:kinsoku lang="ja-JP" invalStChars="、。，．・：；？！゛゜ヽヾゝゞ々ー’”）〕］｝〉》」』】°‰′″℃％ぁぃぅぇぉっゃゅょゎァィゥェォッャュョヮヵヶ!%),.:;?]}｡｣､･ｧｨｩｪｫｬｭｮｯｰﾞﾟ¢" invalEndChars="‘“（〔［｛〈《「『【￥＄$([\{｢£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pitchFamily="3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6C3"/>
    <a:srgbClr val="88C2B7"/>
    <a:srgbClr val="D9D9D9"/>
    <a:srgbClr val="D7D7D7"/>
    <a:srgbClr val="66AD25"/>
    <a:srgbClr val="D7D9D6"/>
    <a:srgbClr val="CDC9BF"/>
    <a:srgbClr val="E1D4BA"/>
    <a:srgbClr val="E6EBF2"/>
    <a:srgbClr val="91C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868" autoAdjust="0"/>
  </p:normalViewPr>
  <p:slideViewPr>
    <p:cSldViewPr showGuides="1">
      <p:cViewPr>
        <p:scale>
          <a:sx n="100" d="100"/>
          <a:sy n="100" d="100"/>
        </p:scale>
        <p:origin x="-2320" y="-880"/>
      </p:cViewPr>
      <p:guideLst>
        <p:guide orient="horz" pos="816"/>
        <p:guide orient="horz" pos="3936"/>
        <p:guide pos="1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-1416" y="-112"/>
      </p:cViewPr>
      <p:guideLst>
        <p:guide orient="horz" pos="324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952701224847"/>
          <c:y val="0.0514815545580353"/>
          <c:w val="0.876364829396325"/>
          <c:h val="0.7664661094992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Regimen</c:v>
                </c:pt>
              </c:strCache>
            </c:strRef>
          </c:tx>
          <c:spPr>
            <a:solidFill>
              <a:srgbClr val="376EA7"/>
            </a:solidFill>
            <a:ln w="12700">
              <a:solidFill>
                <a:schemeClr val="tx1"/>
              </a:solidFill>
            </a:ln>
            <a:effectLst>
              <a:outerShdw blurRad="38100" dist="38100" dir="5400000" algn="tl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FA1BB"/>
              </a:solidFill>
              <a:ln w="12700">
                <a:solidFill>
                  <a:schemeClr val="tx1"/>
                </a:solidFill>
              </a:ln>
              <a:effectLst>
                <a:outerShdw blurRad="38100" dist="38100" dir="5400000" algn="tl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8590A1"/>
              </a:solidFill>
              <a:ln w="12700">
                <a:solidFill>
                  <a:schemeClr val="tx1"/>
                </a:solidFill>
              </a:ln>
              <a:effectLst>
                <a:outerShdw blurRad="38100" dist="38100" dir="5400000" algn="tl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6F9F8E"/>
              </a:solidFill>
              <a:ln w="12700">
                <a:solidFill>
                  <a:schemeClr val="tx1"/>
                </a:solidFill>
              </a:ln>
              <a:effectLst>
                <a:outerShdw blurRad="38100" dist="38100" dir="5400000" algn="tl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B59452"/>
              </a:solidFill>
              <a:ln w="12700">
                <a:solidFill>
                  <a:schemeClr val="tx1"/>
                </a:solidFill>
              </a:ln>
              <a:effectLst>
                <a:outerShdw blurRad="38100" dist="38100" dir="5400000" algn="tl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Sheet1!$A$2:$A$25</c:f>
              <c:strCache>
                <c:ptCount val="4"/>
                <c:pt idx="0">
                  <c:v>Dolutegravir: 10 mg</c:v>
                </c:pt>
                <c:pt idx="1">
                  <c:v>Dolutegravir: 25 mg</c:v>
                </c:pt>
                <c:pt idx="2">
                  <c:v>Dolutegravir: 50 mg</c:v>
                </c:pt>
                <c:pt idx="3">
                  <c:v>Efavirenz: 600 mg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91.0</c:v>
                </c:pt>
                <c:pt idx="1">
                  <c:v>88.0</c:v>
                </c:pt>
                <c:pt idx="2">
                  <c:v>90.0</c:v>
                </c:pt>
                <c:pt idx="3">
                  <c:v>82.0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1300799912"/>
        <c:axId val="1300236792"/>
      </c:barChart>
      <c:catAx>
        <c:axId val="130079991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19050" cap="flat" cmpd="sng" algn="ctr">
            <a:solidFill>
              <a:prstClr val="black"/>
            </a:solidFill>
            <a:prstDash val="solid"/>
            <a:round/>
            <a:headEnd type="none" w="med" len="med"/>
            <a:tailEnd type="none" w="med" len="med"/>
          </a:ln>
        </c:spPr>
        <c:txPr>
          <a:bodyPr/>
          <a:lstStyle/>
          <a:p>
            <a:pPr>
              <a:defRPr sz="1400" b="0" i="0">
                <a:latin typeface="Arial"/>
                <a:cs typeface="Arial"/>
              </a:defRPr>
            </a:pPr>
            <a:endParaRPr lang="en-US"/>
          </a:p>
        </c:txPr>
        <c:crossAx val="1300236792"/>
        <c:crosses val="autoZero"/>
        <c:auto val="1"/>
        <c:lblAlgn val="ctr"/>
        <c:lblOffset val="1"/>
        <c:tickLblSkip val="1"/>
        <c:tickMarkSkip val="1"/>
        <c:noMultiLvlLbl val="0"/>
      </c:catAx>
      <c:valAx>
        <c:axId val="1300236792"/>
        <c:scaling>
          <c:orientation val="minMax"/>
          <c:max val="1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800">
                    <a:latin typeface="Arial"/>
                    <a:cs typeface="Arial"/>
                  </a:defRPr>
                </a:pPr>
                <a:r>
                  <a:rPr lang="en-US" sz="1800" dirty="0">
                    <a:latin typeface="Arial"/>
                    <a:cs typeface="Arial"/>
                  </a:rPr>
                  <a:t>HIV RNA &lt; 50 copies/ml</a:t>
                </a:r>
              </a:p>
            </c:rich>
          </c:tx>
          <c:layout>
            <c:manualLayout>
              <c:xMode val="edge"/>
              <c:yMode val="edge"/>
              <c:x val="0.00368041885389326"/>
              <c:y val="0.17656231032623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300799912"/>
        <c:crosses val="autoZero"/>
        <c:crossBetween val="between"/>
        <c:majorUnit val="20.0"/>
        <c:minorUnit val="20.0"/>
      </c:valAx>
      <c:spPr>
        <a:solidFill>
          <a:srgbClr val="E6EBF2"/>
        </a:solidFill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38100" dist="38100" dir="2700000">
            <a:srgbClr val="000000">
              <a:alpha val="75000"/>
            </a:srgbClr>
          </a:outerShdw>
        </a:effectLst>
      </c:spPr>
    </c:plotArea>
    <c:plotVisOnly val="1"/>
    <c:dispBlanksAs val="gap"/>
    <c:showDLblsOverMax val="0"/>
  </c:chart>
  <c:spPr>
    <a:solidFill>
      <a:srgbClr val="FFFFFF"/>
    </a:solidFill>
    <a:ln w="25400" cap="flat" cmpd="sng" algn="ctr">
      <a:noFill/>
      <a:prstDash val="solid"/>
      <a:round/>
      <a:headEnd type="none" w="med" len="med"/>
      <a:tailEnd type="none" w="med" len="med"/>
    </a:ln>
    <a:effectLst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715000" y="533400"/>
            <a:ext cx="37510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AFADDE07-A3B2-714E-914F-4081EC661B9E}" type="slidenum">
              <a:rPr lang="en-US" sz="1200">
                <a:latin typeface="Arial"/>
                <a:cs typeface="Arial"/>
              </a:rPr>
              <a:pPr>
                <a:defRPr/>
              </a:pPr>
              <a:t>‹#›</a:t>
            </a:fld>
            <a:endParaRPr lang="en-US" sz="1200" dirty="0">
              <a:latin typeface="Arial"/>
              <a:cs typeface="Arial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90525" y="282575"/>
            <a:ext cx="91598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873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857250"/>
            <a:ext cx="5024438" cy="3768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897438"/>
            <a:ext cx="5013325" cy="464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80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9770865"/>
            <a:ext cx="2971800" cy="514350"/>
          </a:xfrm>
          <a:prstGeom prst="rect">
            <a:avLst/>
          </a:prstGeom>
        </p:spPr>
        <p:txBody>
          <a:bodyPr/>
          <a:lstStyle/>
          <a:p>
            <a:fld id="{68048787-E73A-F24F-A294-0EF32128AD5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ask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94" y="485032"/>
            <a:ext cx="940406" cy="1679048"/>
          </a:xfrm>
          <a:prstGeom prst="rect">
            <a:avLst/>
          </a:prstGeom>
        </p:spPr>
      </p:pic>
      <p:pic>
        <p:nvPicPr>
          <p:cNvPr id="8" name="Picture 7" descr="washingt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622110"/>
            <a:ext cx="958450" cy="1362898"/>
          </a:xfrm>
          <a:prstGeom prst="rect">
            <a:avLst/>
          </a:prstGeom>
        </p:spPr>
      </p:pic>
      <p:pic>
        <p:nvPicPr>
          <p:cNvPr id="9" name="Picture 8" descr="idah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238" y="401862"/>
            <a:ext cx="523628" cy="1731739"/>
          </a:xfrm>
          <a:prstGeom prst="rect">
            <a:avLst/>
          </a:prstGeom>
        </p:spPr>
      </p:pic>
      <p:pic>
        <p:nvPicPr>
          <p:cNvPr id="10" name="Picture 9" descr="montan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06" y="687627"/>
            <a:ext cx="1045167" cy="1299669"/>
          </a:xfrm>
          <a:prstGeom prst="rect">
            <a:avLst/>
          </a:prstGeom>
        </p:spPr>
      </p:pic>
      <p:pic>
        <p:nvPicPr>
          <p:cNvPr id="11" name="Picture 10" descr="oreg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512" y="568261"/>
            <a:ext cx="907251" cy="1527999"/>
          </a:xfrm>
          <a:prstGeom prst="rect">
            <a:avLst/>
          </a:prstGeom>
        </p:spPr>
      </p:pic>
      <p:pic>
        <p:nvPicPr>
          <p:cNvPr id="12" name="Picture 11" descr="background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1905000"/>
            <a:ext cx="9162289" cy="38939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79299" y="2209802"/>
            <a:ext cx="831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300"/>
              </a:spcAft>
            </a:pPr>
            <a:r>
              <a:rPr lang="en-US" sz="2400" cap="small" dirty="0" smtClean="0">
                <a:solidFill>
                  <a:srgbClr val="81AE28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Northwest Aids Education and Training Center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012" y="2686050"/>
            <a:ext cx="8314182" cy="1028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251" y="3695700"/>
            <a:ext cx="8314943" cy="133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76250" y="5071535"/>
            <a:ext cx="8314944" cy="6096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rgbClr val="6FC5FF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Add Presenter Information</a:t>
            </a: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0"/>
            <a:ext cx="9162288" cy="1277112"/>
          </a:xfrm>
          <a:prstGeom prst="rect">
            <a:avLst/>
          </a:prstGeom>
        </p:spPr>
      </p:pic>
      <p:sp>
        <p:nvSpPr>
          <p:cNvPr id="11" name="Text Placeholder 19"/>
          <p:cNvSpPr>
            <a:spLocks/>
          </p:cNvSpPr>
          <p:nvPr/>
        </p:nvSpPr>
        <p:spPr bwMode="invGray">
          <a:xfrm>
            <a:off x="-1" y="-12701"/>
            <a:ext cx="9162288" cy="316990"/>
          </a:xfrm>
          <a:prstGeom prst="rect">
            <a:avLst/>
          </a:prstGeom>
          <a:solidFill>
            <a:srgbClr val="001D48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defTabSz="457200">
              <a:lnSpc>
                <a:spcPct val="60000"/>
              </a:lnSpc>
              <a:buClr>
                <a:srgbClr val="7592A4"/>
              </a:buClr>
              <a:buFont typeface="Arial" pitchFamily="-110" charset="0"/>
              <a:buNone/>
            </a:pPr>
            <a:endParaRPr lang="en-US" sz="14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" y="1282700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04800"/>
            <a:ext cx="8515350" cy="990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 Slide: 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-9525"/>
            <a:ext cx="8515350" cy="304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00" b="0">
                <a:solidFill>
                  <a:srgbClr val="81AE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SECTION TOPIC (OPTIONAL)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invGray">
          <a:xfrm>
            <a:off x="-5588" y="1371602"/>
            <a:ext cx="9162288" cy="365755"/>
          </a:xfrm>
          <a:prstGeom prst="rect">
            <a:avLst/>
          </a:prstGeom>
          <a:solidFill>
            <a:srgbClr val="5A646E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85000"/>
              </a:lnSpc>
            </a:pPr>
            <a:endParaRPr lang="en-US" sz="20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0" y="1371600"/>
            <a:ext cx="9144000" cy="359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1"/>
            <a:ext cx="9162288" cy="5590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ackgroun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0"/>
            <a:ext cx="9162288" cy="1277112"/>
          </a:xfrm>
          <a:prstGeom prst="rect">
            <a:avLst/>
          </a:prstGeom>
        </p:spPr>
      </p:pic>
      <p:sp>
        <p:nvSpPr>
          <p:cNvPr id="11" name="Text Placeholder 19"/>
          <p:cNvSpPr>
            <a:spLocks/>
          </p:cNvSpPr>
          <p:nvPr/>
        </p:nvSpPr>
        <p:spPr bwMode="invGray">
          <a:xfrm>
            <a:off x="-1" y="-12701"/>
            <a:ext cx="9162288" cy="316990"/>
          </a:xfrm>
          <a:prstGeom prst="rect">
            <a:avLst/>
          </a:prstGeom>
          <a:solidFill>
            <a:srgbClr val="001D48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defTabSz="457200">
              <a:lnSpc>
                <a:spcPct val="60000"/>
              </a:lnSpc>
              <a:buClr>
                <a:srgbClr val="7592A4"/>
              </a:buClr>
              <a:buFont typeface="Arial" pitchFamily="-110" charset="0"/>
              <a:buNone/>
            </a:pPr>
            <a:endParaRPr lang="en-US" sz="14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" y="1282700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04800"/>
            <a:ext cx="8515350" cy="990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Slide: 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-9525"/>
            <a:ext cx="8515350" cy="304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00" b="0">
                <a:solidFill>
                  <a:srgbClr val="81AE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SECTION TOPIC (OPTIONAL)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27498"/>
      </p:ext>
    </p:extLst>
  </p:cSld>
  <p:clrMapOvr>
    <a:masterClrMapping/>
  </p:clrMapOvr>
  <p:transition xmlns:p14="http://schemas.microsoft.com/office/powerpoint/2010/main"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-76200"/>
            <a:ext cx="9162289" cy="6934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7" descr="NWAETC_logo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337" y="6294701"/>
            <a:ext cx="680863" cy="474399"/>
          </a:xfrm>
          <a:prstGeom prst="rect">
            <a:avLst/>
          </a:prstGeom>
          <a:noFill/>
          <a:ln w="9525">
            <a:solidFill>
              <a:srgbClr val="81AE28"/>
            </a:solidFill>
            <a:miter lim="800000"/>
            <a:headEnd/>
            <a:tailEnd/>
          </a:ln>
        </p:spPr>
      </p:pic>
      <p:sp>
        <p:nvSpPr>
          <p:cNvPr id="4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44001" cy="213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00" y="342902"/>
            <a:ext cx="75438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spcAft>
                <a:spcPts val="300"/>
              </a:spcAft>
            </a:pPr>
            <a:r>
              <a:rPr lang="en-US" sz="2400" cap="small" dirty="0" smtClean="0">
                <a:solidFill>
                  <a:schemeClr val="bg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Northwest Aids Education and Training Center</a:t>
            </a:r>
          </a:p>
        </p:txBody>
      </p:sp>
      <p:pic>
        <p:nvPicPr>
          <p:cNvPr id="14" name="Picture 13" descr="alask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9145" y="983575"/>
            <a:ext cx="940406" cy="1150027"/>
          </a:xfrm>
          <a:prstGeom prst="rect">
            <a:avLst/>
          </a:prstGeom>
        </p:spPr>
      </p:pic>
      <p:pic>
        <p:nvPicPr>
          <p:cNvPr id="15" name="Picture 14" descr="washing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77"/>
          <a:stretch>
            <a:fillRect/>
          </a:stretch>
        </p:blipFill>
        <p:spPr>
          <a:xfrm>
            <a:off x="7042550" y="1120653"/>
            <a:ext cx="958450" cy="1012949"/>
          </a:xfrm>
          <a:prstGeom prst="rect">
            <a:avLst/>
          </a:prstGeom>
        </p:spPr>
      </p:pic>
      <p:pic>
        <p:nvPicPr>
          <p:cNvPr id="16" name="Picture 15" descr="idah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8788" y="900403"/>
            <a:ext cx="523628" cy="1233199"/>
          </a:xfrm>
          <a:prstGeom prst="rect">
            <a:avLst/>
          </a:prstGeom>
        </p:spPr>
      </p:pic>
      <p:pic>
        <p:nvPicPr>
          <p:cNvPr id="17" name="Picture 16" descr="montan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102"/>
          <a:stretch>
            <a:fillRect/>
          </a:stretch>
        </p:blipFill>
        <p:spPr>
          <a:xfrm>
            <a:off x="3851656" y="1186166"/>
            <a:ext cx="1045167" cy="947434"/>
          </a:xfrm>
          <a:prstGeom prst="rect">
            <a:avLst/>
          </a:prstGeom>
        </p:spPr>
      </p:pic>
      <p:pic>
        <p:nvPicPr>
          <p:cNvPr id="18" name="Picture 17" descr="orego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6062" y="1066800"/>
            <a:ext cx="907251" cy="1066800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524250"/>
            <a:ext cx="8305800" cy="133350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03A7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</a:t>
            </a:r>
          </a:p>
          <a:p>
            <a:r>
              <a:rPr lang="en-US" dirty="0" smtClean="0"/>
              <a:t>Presenter title 1</a:t>
            </a:r>
          </a:p>
          <a:p>
            <a:r>
              <a:rPr lang="en-US" dirty="0" smtClean="0"/>
              <a:t>Presenter title 2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07484" y="6019800"/>
            <a:ext cx="2821516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003A78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Add Presenter Information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362200"/>
            <a:ext cx="8286750" cy="10287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000">
                <a:solidFill>
                  <a:srgbClr val="003A78"/>
                </a:solidFill>
              </a:defRPr>
            </a:lvl1pPr>
          </a:lstStyle>
          <a:p>
            <a:r>
              <a:rPr lang="en-US" dirty="0" smtClean="0"/>
              <a:t>Add title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flipH="1">
            <a:off x="-1" y="5029199"/>
            <a:ext cx="9162289" cy="1832458"/>
          </a:xfrm>
          <a:prstGeom prst="rect">
            <a:avLst/>
          </a:prstGeom>
        </p:spPr>
      </p:pic>
      <p:pic>
        <p:nvPicPr>
          <p:cNvPr id="8" name="Picture 7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-1"/>
            <a:ext cx="9162289" cy="1832458"/>
          </a:xfrm>
          <a:prstGeom prst="rect">
            <a:avLst/>
          </a:prstGeom>
        </p:spPr>
      </p:pic>
      <p:pic>
        <p:nvPicPr>
          <p:cNvPr id="9" name="Picture 7" descr="NWAETC_logo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238" y="6294703"/>
            <a:ext cx="680863" cy="474399"/>
          </a:xfrm>
          <a:prstGeom prst="rect">
            <a:avLst/>
          </a:prstGeom>
          <a:noFill/>
          <a:ln w="9525">
            <a:solidFill>
              <a:srgbClr val="81AE28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" y="1822978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" y="5040312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1" y="3276600"/>
            <a:ext cx="8077200" cy="123825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algn="ctr">
              <a:defRPr sz="3200" b="0" cap="none">
                <a:solidFill>
                  <a:srgbClr val="003A78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1" y="2476500"/>
            <a:ext cx="8077200" cy="790576"/>
          </a:xfrm>
          <a:prstGeom prst="rect">
            <a:avLst/>
          </a:prstGeom>
        </p:spPr>
        <p:txBody>
          <a:bodyPr bIns="0" anchor="b"/>
          <a:lstStyle>
            <a:lvl1pPr marL="0" indent="0" algn="ctr">
              <a:buNone/>
              <a:defRPr sz="2000" cap="small" baseline="0">
                <a:solidFill>
                  <a:srgbClr val="003A7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HEADER TEXT</a:t>
            </a: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flipH="1">
            <a:off x="-1" y="5029199"/>
            <a:ext cx="9162289" cy="1832458"/>
          </a:xfrm>
          <a:prstGeom prst="rect">
            <a:avLst/>
          </a:prstGeom>
        </p:spPr>
      </p:pic>
      <p:pic>
        <p:nvPicPr>
          <p:cNvPr id="8" name="Picture 7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-1"/>
            <a:ext cx="9162289" cy="1832458"/>
          </a:xfrm>
          <a:prstGeom prst="rect">
            <a:avLst/>
          </a:prstGeom>
        </p:spPr>
      </p:pic>
      <p:pic>
        <p:nvPicPr>
          <p:cNvPr id="9" name="Picture 7" descr="NWAETC_logo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238" y="6294703"/>
            <a:ext cx="680863" cy="474399"/>
          </a:xfrm>
          <a:prstGeom prst="rect">
            <a:avLst/>
          </a:prstGeom>
          <a:noFill/>
          <a:ln w="9525">
            <a:solidFill>
              <a:srgbClr val="81AE28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" y="1827212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" y="5040312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600325"/>
            <a:ext cx="3657600" cy="6858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algn="l">
              <a:defRPr sz="3200" b="0" cap="none">
                <a:solidFill>
                  <a:srgbClr val="003A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028825"/>
            <a:ext cx="3657600" cy="533400"/>
          </a:xfrm>
          <a:prstGeom prst="rect">
            <a:avLst/>
          </a:prstGeom>
        </p:spPr>
        <p:txBody>
          <a:bodyPr bIns="0" anchor="b"/>
          <a:lstStyle>
            <a:lvl1pPr marL="0" indent="0" algn="l">
              <a:buNone/>
              <a:defRPr sz="2400" cap="small" baseline="0">
                <a:solidFill>
                  <a:srgbClr val="003A7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25" y="3429002"/>
            <a:ext cx="4572001" cy="1612899"/>
          </a:xfrm>
          <a:prstGeom prst="rect">
            <a:avLst/>
          </a:prstGeom>
          <a:solidFill>
            <a:srgbClr val="81AE28"/>
          </a:solidFill>
          <a:ln>
            <a:solidFill>
              <a:srgbClr val="78A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8933" y="1828800"/>
            <a:ext cx="4572001" cy="1581150"/>
          </a:xfrm>
          <a:prstGeom prst="rect">
            <a:avLst/>
          </a:prstGeom>
          <a:solidFill>
            <a:srgbClr val="81AE28"/>
          </a:solidFill>
          <a:ln>
            <a:solidFill>
              <a:srgbClr val="78A0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 hasCustomPrompt="1"/>
          </p:nvPr>
        </p:nvSpPr>
        <p:spPr>
          <a:xfrm>
            <a:off x="4876800" y="3581400"/>
            <a:ext cx="3962400" cy="1219200"/>
          </a:xfrm>
          <a:prstGeom prst="rect">
            <a:avLst/>
          </a:prstGeom>
        </p:spPr>
        <p:txBody>
          <a:bodyPr/>
          <a:lstStyle>
            <a:lvl1pPr marL="228600" indent="-228600">
              <a:defRPr sz="2000">
                <a:solidFill>
                  <a:srgbClr val="003A78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 txBox="1">
            <a:spLocks/>
          </p:cNvSpPr>
          <p:nvPr userDrawn="1"/>
        </p:nvSpPr>
        <p:spPr>
          <a:xfrm>
            <a:off x="0" y="2794000"/>
            <a:ext cx="9143999" cy="1295400"/>
          </a:xfrm>
          <a:prstGeom prst="rect">
            <a:avLst/>
          </a:prstGeom>
          <a:solidFill>
            <a:srgbClr val="B6D661"/>
          </a:solidFill>
        </p:spPr>
        <p:txBody>
          <a:bodyPr t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flipH="1">
            <a:off x="-1" y="5029199"/>
            <a:ext cx="9162289" cy="1832458"/>
          </a:xfrm>
          <a:prstGeom prst="rect">
            <a:avLst/>
          </a:prstGeom>
        </p:spPr>
      </p:pic>
      <p:pic>
        <p:nvPicPr>
          <p:cNvPr id="8" name="Picture 7" descr="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-1"/>
            <a:ext cx="9162289" cy="1832458"/>
          </a:xfrm>
          <a:prstGeom prst="rect">
            <a:avLst/>
          </a:prstGeom>
        </p:spPr>
      </p:pic>
      <p:pic>
        <p:nvPicPr>
          <p:cNvPr id="9" name="Picture 7" descr="NWAETC_logo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238" y="6294703"/>
            <a:ext cx="680863" cy="474399"/>
          </a:xfrm>
          <a:prstGeom prst="rect">
            <a:avLst/>
          </a:prstGeom>
          <a:noFill/>
          <a:ln w="9525">
            <a:solidFill>
              <a:srgbClr val="81AE28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" y="1822978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" y="5040312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01" y="2806700"/>
            <a:ext cx="8686800" cy="1274826"/>
          </a:xfrm>
          <a:prstGeom prst="rect">
            <a:avLst/>
          </a:prstGeom>
        </p:spPr>
        <p:txBody>
          <a:bodyPr tIns="0" anchor="ctr">
            <a:normAutofit/>
          </a:bodyPr>
          <a:lstStyle>
            <a:lvl1pPr algn="ctr">
              <a:defRPr sz="3200" b="0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7319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0"/>
            <a:ext cx="9162288" cy="1277112"/>
          </a:xfrm>
          <a:prstGeom prst="rect">
            <a:avLst/>
          </a:prstGeom>
        </p:spPr>
      </p:pic>
      <p:sp>
        <p:nvSpPr>
          <p:cNvPr id="11" name="Text Placeholder 19"/>
          <p:cNvSpPr>
            <a:spLocks/>
          </p:cNvSpPr>
          <p:nvPr/>
        </p:nvSpPr>
        <p:spPr bwMode="invGray">
          <a:xfrm>
            <a:off x="-1" y="-12701"/>
            <a:ext cx="9162288" cy="316990"/>
          </a:xfrm>
          <a:prstGeom prst="rect">
            <a:avLst/>
          </a:prstGeom>
          <a:solidFill>
            <a:srgbClr val="001D48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defTabSz="457200">
              <a:lnSpc>
                <a:spcPct val="60000"/>
              </a:lnSpc>
              <a:buClr>
                <a:srgbClr val="7592A4"/>
              </a:buClr>
              <a:buFont typeface="Arial" pitchFamily="-110" charset="0"/>
              <a:buNone/>
            </a:pPr>
            <a:endParaRPr lang="en-US" sz="14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" y="1282700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04800"/>
            <a:ext cx="8515350" cy="990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Text Slide: 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-9525"/>
            <a:ext cx="8515350" cy="304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00" b="0" baseline="0">
                <a:solidFill>
                  <a:srgbClr val="81AE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SECTION TOPIC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850" y="1447800"/>
            <a:ext cx="8515350" cy="4800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chemeClr val="tx2"/>
              </a:buClr>
              <a:defRPr sz="2400">
                <a:solidFill>
                  <a:srgbClr val="000000"/>
                </a:solidFill>
              </a:defRPr>
            </a:lvl1pPr>
            <a:lvl2pPr marL="400050" indent="-171450">
              <a:buClr>
                <a:schemeClr val="tx2"/>
              </a:buClr>
              <a:buFont typeface="Arial" pitchFamily="34" charset="0"/>
              <a:buChar char="-"/>
              <a:defRPr sz="20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first level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0"/>
            <a:ext cx="9162288" cy="1277112"/>
          </a:xfrm>
          <a:prstGeom prst="rect">
            <a:avLst/>
          </a:prstGeom>
        </p:spPr>
      </p:pic>
      <p:sp>
        <p:nvSpPr>
          <p:cNvPr id="11" name="Text Placeholder 19"/>
          <p:cNvSpPr>
            <a:spLocks/>
          </p:cNvSpPr>
          <p:nvPr/>
        </p:nvSpPr>
        <p:spPr bwMode="invGray">
          <a:xfrm>
            <a:off x="-1" y="-12701"/>
            <a:ext cx="9162288" cy="316990"/>
          </a:xfrm>
          <a:prstGeom prst="rect">
            <a:avLst/>
          </a:prstGeom>
          <a:solidFill>
            <a:srgbClr val="001D48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defTabSz="457200">
              <a:lnSpc>
                <a:spcPct val="60000"/>
              </a:lnSpc>
              <a:buClr>
                <a:srgbClr val="7592A4"/>
              </a:buClr>
              <a:buFont typeface="Arial" pitchFamily="-110" charset="0"/>
              <a:buNone/>
            </a:pPr>
            <a:endParaRPr lang="en-US" sz="14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" y="1282700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04800"/>
            <a:ext cx="8515350" cy="990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Text Slide: 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-9525"/>
            <a:ext cx="8515350" cy="304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00" b="0" baseline="0">
                <a:solidFill>
                  <a:srgbClr val="81AE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SECTION TOPIC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28600" y="1600200"/>
            <a:ext cx="4248150" cy="46482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chemeClr val="tx2"/>
              </a:buClr>
              <a:defRPr sz="2400">
                <a:solidFill>
                  <a:srgbClr val="000000"/>
                </a:solidFill>
              </a:defRPr>
            </a:lvl1pPr>
            <a:lvl2pPr marL="400050" indent="-171450">
              <a:buClr>
                <a:schemeClr val="tx2"/>
              </a:buClr>
              <a:buFont typeface="Arial" pitchFamily="34" charset="0"/>
              <a:buChar char="-"/>
              <a:defRPr sz="20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first level text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979520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  <p:pic>
        <p:nvPicPr>
          <p:cNvPr id="10" name="Picture 9" descr="backgroun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0"/>
            <a:ext cx="9162288" cy="1277112"/>
          </a:xfrm>
          <a:prstGeom prst="rect">
            <a:avLst/>
          </a:prstGeom>
        </p:spPr>
      </p:pic>
      <p:sp>
        <p:nvSpPr>
          <p:cNvPr id="11" name="Text Placeholder 19"/>
          <p:cNvSpPr>
            <a:spLocks/>
          </p:cNvSpPr>
          <p:nvPr/>
        </p:nvSpPr>
        <p:spPr bwMode="invGray">
          <a:xfrm>
            <a:off x="-1" y="-12701"/>
            <a:ext cx="9162288" cy="316990"/>
          </a:xfrm>
          <a:prstGeom prst="rect">
            <a:avLst/>
          </a:prstGeom>
          <a:solidFill>
            <a:srgbClr val="001D48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defTabSz="457200">
              <a:lnSpc>
                <a:spcPct val="60000"/>
              </a:lnSpc>
              <a:buClr>
                <a:srgbClr val="7592A4"/>
              </a:buClr>
              <a:buFont typeface="Arial" pitchFamily="-110" charset="0"/>
              <a:buNone/>
            </a:pPr>
            <a:endParaRPr lang="en-US" sz="14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" y="1282700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04800"/>
            <a:ext cx="8515350" cy="990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Data/Image Slide: 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-9525"/>
            <a:ext cx="8515350" cy="304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00" b="0">
                <a:solidFill>
                  <a:srgbClr val="81AE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SECTION TOPIC (OPTIONAL)</a:t>
            </a: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-1" y="0"/>
            <a:ext cx="9162288" cy="1277112"/>
          </a:xfrm>
          <a:prstGeom prst="rect">
            <a:avLst/>
          </a:prstGeom>
        </p:spPr>
      </p:pic>
      <p:sp>
        <p:nvSpPr>
          <p:cNvPr id="11" name="Text Placeholder 19"/>
          <p:cNvSpPr>
            <a:spLocks/>
          </p:cNvSpPr>
          <p:nvPr/>
        </p:nvSpPr>
        <p:spPr bwMode="invGray">
          <a:xfrm>
            <a:off x="-1" y="-12701"/>
            <a:ext cx="9162288" cy="316990"/>
          </a:xfrm>
          <a:prstGeom prst="rect">
            <a:avLst/>
          </a:prstGeom>
          <a:solidFill>
            <a:srgbClr val="001D48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defTabSz="457200">
              <a:lnSpc>
                <a:spcPct val="60000"/>
              </a:lnSpc>
              <a:buClr>
                <a:srgbClr val="7592A4"/>
              </a:buClr>
              <a:buFont typeface="Arial" pitchFamily="-110" charset="0"/>
              <a:buNone/>
            </a:pPr>
            <a:endParaRPr lang="en-US" sz="1400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" y="1282700"/>
            <a:ext cx="9158733" cy="1588"/>
          </a:xfrm>
          <a:prstGeom prst="line">
            <a:avLst/>
          </a:prstGeom>
          <a:ln w="25400" cap="flat" cmpd="sng" algn="ctr">
            <a:solidFill>
              <a:srgbClr val="81AE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04800"/>
            <a:ext cx="8515350" cy="990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Data/Image slide two line title: 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-9525"/>
            <a:ext cx="8515350" cy="304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200" b="0">
                <a:solidFill>
                  <a:srgbClr val="81AE2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SECTION TOPIC (OPTIONAL)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04801" y="6461760"/>
            <a:ext cx="7772400" cy="32004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" b="1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WAETC_logo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0588" y="6299202"/>
            <a:ext cx="680863" cy="474399"/>
          </a:xfrm>
          <a:prstGeom prst="rect">
            <a:avLst/>
          </a:prstGeom>
          <a:noFill/>
          <a:ln w="9525">
            <a:solidFill>
              <a:srgbClr val="81AE28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6" r:id="rId5"/>
    <p:sldLayoutId id="2147483665" r:id="rId6"/>
    <p:sldLayoutId id="2147483688" r:id="rId7"/>
    <p:sldLayoutId id="2147483666" r:id="rId8"/>
    <p:sldLayoutId id="2147483667" r:id="rId9"/>
    <p:sldLayoutId id="2147483668" r:id="rId10"/>
    <p:sldLayoutId id="2147483687" r:id="rId11"/>
    <p:sldLayoutId id="2147483670" r:id="rId12"/>
  </p:sldLayoutIdLst>
  <p:transition xmlns:p14="http://schemas.microsoft.com/office/powerpoint/2010/main" spd="slow"/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6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.xml"/><Relationship Id="rId5" Type="http://schemas.openxmlformats.org/officeDocument/2006/relationships/chart" Target="../charts/chart1.xml"/><Relationship Id="rId6" Type="http://schemas.openxmlformats.org/officeDocument/2006/relationships/image" Target="../media/image16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6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Integrase Inhibitors on the Horizon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76251" y="3771900"/>
            <a:ext cx="8314943" cy="13335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E7F1CA"/>
                </a:solidFill>
              </a:rPr>
              <a:t>David Spach, MD</a:t>
            </a:r>
            <a:br>
              <a:rPr lang="en-US" sz="1800" dirty="0" smtClean="0">
                <a:solidFill>
                  <a:srgbClr val="E7F1CA"/>
                </a:solidFill>
              </a:rPr>
            </a:br>
            <a:r>
              <a:rPr lang="en-US" sz="1800" dirty="0" smtClean="0">
                <a:solidFill>
                  <a:srgbClr val="E7F1CA"/>
                </a:solidFill>
              </a:rPr>
              <a:t>Clinical Director, Northwest AETC</a:t>
            </a:r>
            <a:br>
              <a:rPr lang="en-US" sz="1800" dirty="0" smtClean="0">
                <a:solidFill>
                  <a:srgbClr val="E7F1CA"/>
                </a:solidFill>
              </a:rPr>
            </a:br>
            <a:r>
              <a:rPr lang="en-US" sz="1800" dirty="0" smtClean="0">
                <a:solidFill>
                  <a:srgbClr val="E7F1CA"/>
                </a:solidFill>
              </a:rPr>
              <a:t>Professor of Medicine, University of Washington</a:t>
            </a:r>
            <a:endParaRPr lang="en-US" sz="1800" dirty="0">
              <a:solidFill>
                <a:srgbClr val="E7F1CA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100" dirty="0" smtClean="0"/>
              <a:t>Presentation Prepared by: </a:t>
            </a:r>
            <a:br>
              <a:rPr lang="en-US" sz="1100" dirty="0" smtClean="0"/>
            </a:br>
            <a:r>
              <a:rPr lang="en-US" sz="1100" dirty="0" smtClean="0"/>
              <a:t>David Spach, MD</a:t>
            </a:r>
            <a:br>
              <a:rPr lang="en-US" sz="1100" dirty="0" smtClean="0"/>
            </a:br>
            <a:r>
              <a:rPr lang="en-US" sz="1100" dirty="0" smtClean="0"/>
              <a:t>Last Updated: January </a:t>
            </a:r>
            <a:r>
              <a:rPr lang="en-US" dirty="0" smtClean="0"/>
              <a:t>25</a:t>
            </a:r>
            <a:r>
              <a:rPr lang="en-US" sz="1100" dirty="0" smtClean="0"/>
              <a:t>, 2012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0" y="6032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9989"/>
      </p:ext>
    </p:extLst>
  </p:cSld>
  <p:clrMapOvr>
    <a:masterClrMapping/>
  </p:clrMapOvr>
  <p:transition xmlns:p14="http://schemas.microsoft.com/office/powerpoint/2010/main" spd="slow" advTm="1224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1447800"/>
            <a:ext cx="8610600" cy="48768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4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1.  Elvitegravir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2.  </a:t>
            </a:r>
            <a:r>
              <a:rPr lang="en-US" sz="2800" dirty="0" err="1" smtClean="0">
                <a:solidFill>
                  <a:schemeClr val="bg1"/>
                </a:solidFill>
              </a:rPr>
              <a:t>Dolutegravir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57200"/>
            <a:ext cx="9171433" cy="76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tIns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Integrase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Strand Transfer Inhibitors on the 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Horizon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25399" y="1231900"/>
            <a:ext cx="917143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25399" y="457200"/>
            <a:ext cx="917143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421880" y="64008"/>
            <a:ext cx="1645920" cy="316992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Investigational</a:t>
            </a:r>
            <a:endParaRPr lang="en-US" sz="16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67172"/>
      </p:ext>
    </p:extLst>
  </p:cSld>
  <p:clrMapOvr>
    <a:masterClrMapping/>
  </p:clrMapOvr>
  <p:transition xmlns:p14="http://schemas.microsoft.com/office/powerpoint/2010/main" spd="slow" advTm="178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Dolutegravir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Antiretroviral Therapy: Investigational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34300" y="508"/>
            <a:ext cx="1371600" cy="271269"/>
          </a:xfrm>
          <a:prstGeom prst="round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Investigational</a:t>
            </a:r>
            <a:endParaRPr lang="en-US" sz="14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8224"/>
      </p:ext>
    </p:extLst>
  </p:cSld>
  <p:clrMapOvr>
    <a:masterClrMapping/>
  </p:clrMapOvr>
  <p:transition xmlns:p14="http://schemas.microsoft.com/office/powerpoint/2010/main" spd="slow" advTm="46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Dolutegravir</a:t>
            </a:r>
            <a:r>
              <a:rPr lang="en-US" sz="2400" dirty="0" smtClean="0"/>
              <a:t>, formerly S/GSK-572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ANTIRETROVIRAL </a:t>
            </a:r>
            <a:r>
              <a:rPr lang="en-US" dirty="0" smtClean="0"/>
              <a:t>THERAPY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2000" b="1" dirty="0" smtClean="0"/>
              <a:t>Class</a:t>
            </a:r>
            <a:r>
              <a:rPr lang="en-US" sz="2000" dirty="0" smtClean="0"/>
              <a:t>: integrase strand transfer inhibitor 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2000" b="1" dirty="0" smtClean="0"/>
              <a:t>Approval</a:t>
            </a:r>
            <a:r>
              <a:rPr lang="en-US" sz="2000" dirty="0" smtClean="0"/>
              <a:t>: Not FDA Approved; in Phase 3 Trials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2000" b="1" dirty="0" smtClean="0"/>
              <a:t>Dose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- Treatment Naive: 50 mg once daily (with or without food) </a:t>
            </a:r>
            <a:br>
              <a:rPr lang="en-US" sz="2000" dirty="0" smtClean="0"/>
            </a:br>
            <a:r>
              <a:rPr lang="en-US" sz="2000" dirty="0" smtClean="0"/>
              <a:t>- Treatment Experienced: </a:t>
            </a:r>
            <a:r>
              <a:rPr lang="en-US" sz="2000" dirty="0"/>
              <a:t>50 mg </a:t>
            </a:r>
            <a:r>
              <a:rPr lang="en-US" sz="2000" dirty="0" smtClean="0"/>
              <a:t>twice </a:t>
            </a:r>
            <a:r>
              <a:rPr lang="en-US" sz="2000" dirty="0"/>
              <a:t>daily (with or without food) </a:t>
            </a:r>
            <a:endParaRPr lang="en-US" sz="2000" dirty="0" smtClean="0"/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2000" b="1" dirty="0" smtClean="0"/>
              <a:t>Fixed Dose Combination</a:t>
            </a:r>
            <a:r>
              <a:rPr lang="en-US" sz="2000" dirty="0" smtClean="0"/>
              <a:t>: </a:t>
            </a:r>
            <a:r>
              <a:rPr lang="en-US" sz="2000" dirty="0"/>
              <a:t>A</a:t>
            </a:r>
            <a:r>
              <a:rPr lang="en-US" sz="2000" dirty="0" smtClean="0"/>
              <a:t>bacavir-Lamivudine-</a:t>
            </a:r>
            <a:r>
              <a:rPr lang="en-US" sz="2000" dirty="0" err="1" smtClean="0"/>
              <a:t>Dolutegravir</a:t>
            </a:r>
            <a:r>
              <a:rPr lang="en-US" sz="2000" dirty="0" smtClean="0"/>
              <a:t> (</a:t>
            </a:r>
            <a:r>
              <a:rPr lang="en-US" sz="2000" i="1" dirty="0" smtClean="0"/>
              <a:t>572-Trii</a:t>
            </a:r>
            <a:r>
              <a:rPr lang="en-US" sz="2000" dirty="0" smtClean="0"/>
              <a:t>) 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2000" b="1" dirty="0" smtClean="0"/>
              <a:t>Pregnancy</a:t>
            </a:r>
            <a:r>
              <a:rPr lang="en-US" sz="2000" dirty="0" smtClean="0"/>
              <a:t>: category unknown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2000" b="1" dirty="0" smtClean="0"/>
              <a:t>Adverse Events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- Small increases in serum </a:t>
            </a:r>
            <a:r>
              <a:rPr lang="en-US" sz="2000" dirty="0" err="1" smtClean="0"/>
              <a:t>creatinine</a:t>
            </a:r>
            <a:r>
              <a:rPr lang="en-US" sz="2000" dirty="0" smtClean="0"/>
              <a:t> (inhibition of </a:t>
            </a:r>
            <a:r>
              <a:rPr lang="en-US" sz="2000" dirty="0" err="1" smtClean="0"/>
              <a:t>creatinine</a:t>
            </a:r>
            <a:r>
              <a:rPr lang="en-US" sz="2000" dirty="0" smtClean="0"/>
              <a:t> secretion)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734300" y="33531"/>
            <a:ext cx="1371600" cy="271269"/>
          </a:xfrm>
          <a:prstGeom prst="round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Investigational</a:t>
            </a:r>
            <a:endParaRPr lang="en-US" sz="14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46003"/>
      </p:ext>
    </p:extLst>
  </p:cSld>
  <p:clrMapOvr>
    <a:masterClrMapping/>
  </p:clrMapOvr>
  <p:transition xmlns:p14="http://schemas.microsoft.com/office/powerpoint/2010/main" spd="slow" advTm="600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28600"/>
            <a:ext cx="9162288" cy="588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tIns="0" anchor="ctr">
            <a:normAutofit/>
          </a:bodyPr>
          <a:lstStyle/>
          <a:p>
            <a:pPr lvl="0" eaLnBrk="1" fontAlgn="auto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en-US" sz="2800" dirty="0" err="1" smtClean="0">
                <a:solidFill>
                  <a:srgbClr val="FFFFFF"/>
                </a:solidFill>
              </a:rPr>
              <a:t>Dolutegravir</a:t>
            </a:r>
            <a:r>
              <a:rPr lang="en-US" sz="2800" dirty="0" smtClean="0">
                <a:solidFill>
                  <a:srgbClr val="FFFFFF"/>
                </a:solidFill>
              </a:rPr>
              <a:t>: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 of Key 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03201" y="1168401"/>
            <a:ext cx="8782303" cy="3708399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solidFill>
              <a:schemeClr val="bg1"/>
            </a:solidFill>
          </a:ln>
          <a:effectLst>
            <a:outerShdw blurRad="38100" dist="38100" dir="2700000" algn="tl" rotWithShape="0">
              <a:srgbClr val="000000">
                <a:alpha val="70000"/>
              </a:srgbClr>
            </a:outerShdw>
          </a:effectLst>
        </p:spPr>
        <p:txBody>
          <a:bodyPr tIns="137160" bIns="13716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lnSpc>
                <a:spcPts val="2900"/>
              </a:lnSpc>
              <a:spcBef>
                <a:spcPts val="2400"/>
              </a:spcBef>
              <a:buClr>
                <a:srgbClr val="D9D9D9"/>
              </a:buClr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Phase 2a Trial in </a:t>
            </a:r>
            <a:r>
              <a:rPr lang="en-US" sz="2400" dirty="0">
                <a:solidFill>
                  <a:srgbClr val="D9D9D9"/>
                </a:solidFill>
              </a:rPr>
              <a:t>Treatment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Naïve &amp; Experienced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- 10-Day dose-ranging, monotherapy trial</a:t>
            </a:r>
          </a:p>
          <a:p>
            <a:pPr marL="256032" indent="-256032">
              <a:lnSpc>
                <a:spcPts val="2900"/>
              </a:lnSpc>
              <a:spcBef>
                <a:spcPts val="240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400" dirty="0" smtClean="0">
                <a:solidFill>
                  <a:srgbClr val="CEE496"/>
                </a:solidFill>
              </a:rPr>
              <a:t>Phase 2b Trials in Treatment Naïve</a:t>
            </a:r>
            <a:br>
              <a:rPr lang="en-US" sz="2400" dirty="0" smtClean="0">
                <a:solidFill>
                  <a:srgbClr val="CEE496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- SPRING-1: Dose-ranging </a:t>
            </a:r>
            <a:r>
              <a:rPr lang="en-US" sz="2400" dirty="0" err="1" smtClean="0">
                <a:solidFill>
                  <a:schemeClr val="bg1"/>
                </a:solidFill>
              </a:rPr>
              <a:t>Dolutegravir</a:t>
            </a:r>
            <a:r>
              <a:rPr lang="en-US" sz="2400" dirty="0" smtClean="0">
                <a:solidFill>
                  <a:schemeClr val="bg1"/>
                </a:solidFill>
              </a:rPr>
              <a:t> versus Efavirenz</a:t>
            </a:r>
          </a:p>
          <a:p>
            <a:pPr marL="256032" indent="-256032">
              <a:lnSpc>
                <a:spcPts val="2900"/>
              </a:lnSpc>
              <a:spcBef>
                <a:spcPts val="2400"/>
              </a:spcBef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Phase 2b Trials in Treatment Experienced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- VIKING I: </a:t>
            </a:r>
            <a:r>
              <a:rPr lang="en-US" sz="2400" dirty="0" err="1" smtClean="0">
                <a:solidFill>
                  <a:schemeClr val="bg1"/>
                </a:solidFill>
              </a:rPr>
              <a:t>Dolutegravir</a:t>
            </a:r>
            <a:r>
              <a:rPr lang="en-US" sz="2400" dirty="0" smtClean="0">
                <a:solidFill>
                  <a:schemeClr val="bg1"/>
                </a:solidFill>
              </a:rPr>
              <a:t> 50 mg QD added to failing regimen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- VIKING II: </a:t>
            </a:r>
            <a:r>
              <a:rPr lang="en-US" sz="2400" dirty="0" err="1" smtClean="0">
                <a:solidFill>
                  <a:schemeClr val="bg1"/>
                </a:solidFill>
              </a:rPr>
              <a:t>Dolutegravir</a:t>
            </a:r>
            <a:r>
              <a:rPr lang="en-US" sz="2400" dirty="0" smtClean="0">
                <a:solidFill>
                  <a:schemeClr val="bg1"/>
                </a:solidFill>
              </a:rPr>
              <a:t> 50 mg BID added to failing regimen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734300" y="389131"/>
            <a:ext cx="1371600" cy="271269"/>
          </a:xfrm>
          <a:prstGeom prst="round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Investigational</a:t>
            </a:r>
            <a:endParaRPr lang="en-US" sz="14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187"/>
      </p:ext>
    </p:extLst>
  </p:cSld>
  <p:clrMapOvr>
    <a:masterClrMapping/>
  </p:clrMapOvr>
  <p:transition xmlns:p14="http://schemas.microsoft.com/office/powerpoint/2010/main" spd="slow" advTm="4359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Dolutegravir</a:t>
            </a:r>
            <a:r>
              <a:rPr lang="en-US" sz="2400" dirty="0" smtClean="0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 (“572”) vs. </a:t>
            </a:r>
            <a:r>
              <a:rPr lang="en-US" sz="2400" dirty="0" err="1" smtClean="0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Efavirenz</a:t>
            </a:r>
            <a:r>
              <a:rPr lang="en-US" sz="2400" dirty="0" smtClean="0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 in ARV-Naive </a:t>
            </a:r>
            <a:r>
              <a:rPr lang="en-US" dirty="0" smtClean="0">
                <a:solidFill>
                  <a:srgbClr val="FAFD00"/>
                </a:solidFill>
                <a:ea typeface="ＭＳ Ｐゴシック" pitchFamily="22" charset="-128"/>
                <a:cs typeface="ＭＳ Ｐゴシック" pitchFamily="22" charset="-128"/>
              </a:rPr>
              <a:t/>
            </a:r>
            <a:br>
              <a:rPr lang="en-US" dirty="0" smtClean="0">
                <a:solidFill>
                  <a:srgbClr val="FAFD00"/>
                </a:solidFill>
                <a:ea typeface="ＭＳ Ｐゴシック" pitchFamily="22" charset="-128"/>
                <a:cs typeface="ＭＳ Ｐゴシック" pitchFamily="22" charset="-128"/>
              </a:rPr>
            </a:br>
            <a:r>
              <a:rPr lang="en-US" sz="2800" dirty="0" smtClean="0">
                <a:solidFill>
                  <a:srgbClr val="FFFFFF"/>
                </a:solidFill>
                <a:ea typeface="ＭＳ Ｐゴシック" pitchFamily="22" charset="-128"/>
                <a:cs typeface="ＭＳ Ｐゴシック" pitchFamily="22" charset="-128"/>
              </a:rPr>
              <a:t>SPRING-1: Study Design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ANTIRETROVIRAL </a:t>
            </a:r>
            <a:r>
              <a:rPr lang="en-US" dirty="0" smtClean="0"/>
              <a:t>THERAPY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latin typeface="Arial" pitchFamily="22" charset="0"/>
              </a:rPr>
              <a:t>van </a:t>
            </a:r>
            <a:r>
              <a:rPr lang="en-US" dirty="0" err="1">
                <a:latin typeface="Arial" pitchFamily="22" charset="0"/>
              </a:rPr>
              <a:t>Lunzen</a:t>
            </a:r>
            <a:r>
              <a:rPr lang="en-US" dirty="0">
                <a:latin typeface="Arial" pitchFamily="22" charset="0"/>
              </a:rPr>
              <a:t> J, et al. Lancet Infect Dis</a:t>
            </a:r>
            <a:r>
              <a:rPr lang="en-US" dirty="0">
                <a:latin typeface="Arial" pitchFamily="31" charset="0"/>
              </a:rPr>
              <a:t> 2011;12:111-8.</a:t>
            </a:r>
            <a:endParaRPr lang="en-US" dirty="0">
              <a:latin typeface="Arial" pitchFamily="22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ltGray">
          <a:xfrm>
            <a:off x="5393267" y="1669799"/>
            <a:ext cx="2988733" cy="908301"/>
          </a:xfrm>
          <a:prstGeom prst="rect">
            <a:avLst/>
          </a:prstGeom>
          <a:solidFill>
            <a:srgbClr val="96BEDD"/>
          </a:solidFill>
          <a:ln w="254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30" tIns="45714" rIns="91430" bIns="45714" anchor="ctr">
            <a:prstTxWarp prst="textNoShape">
              <a:avLst/>
            </a:prstTxWarp>
          </a:bodyPr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Dolutegravir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: 10 mg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qd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+ 2NRTIs*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(n = 53)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ltGray">
          <a:xfrm>
            <a:off x="5393267" y="4743199"/>
            <a:ext cx="2988733" cy="9083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30" tIns="45714" rIns="91430" bIns="45714" anchor="ctr">
            <a:prstTxWarp prst="textNoShape">
              <a:avLst/>
            </a:prstTxWarp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Efavirenz: 600 mg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qd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+ 2NRTIs*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(n = 50)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3183741" flipV="1">
            <a:off x="3855703" y="4222511"/>
            <a:ext cx="1737395" cy="28426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rot="1169337" flipV="1">
            <a:off x="4332355" y="2903478"/>
            <a:ext cx="885691" cy="838924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ltGray">
          <a:xfrm>
            <a:off x="5393267" y="3718733"/>
            <a:ext cx="2988733" cy="908301"/>
          </a:xfrm>
          <a:prstGeom prst="rect">
            <a:avLst/>
          </a:prstGeom>
          <a:solidFill>
            <a:srgbClr val="8BC6C3"/>
          </a:solidFill>
          <a:ln w="254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30" tIns="45714" rIns="91430" bIns="45714" anchor="ctr">
            <a:prstTxWarp prst="textNoShape">
              <a:avLst/>
            </a:prstTxWarp>
          </a:bodyPr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Dolutegravi</a:t>
            </a:r>
            <a:r>
              <a:rPr lang="en-US" sz="1800" b="1" dirty="0" err="1" smtClean="0">
                <a:solidFill>
                  <a:srgbClr val="000000"/>
                </a:solidFill>
                <a:cs typeface="Arial"/>
              </a:rPr>
              <a:t>r</a:t>
            </a:r>
            <a:r>
              <a:rPr lang="en-US" sz="1800" b="1" dirty="0" smtClean="0">
                <a:solidFill>
                  <a:srgbClr val="000000"/>
                </a:solidFill>
                <a:cs typeface="Arial"/>
              </a:rPr>
              <a:t>: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50 mg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qd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+ 2NRTIs*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(n = 51)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rot="1169337" flipV="1">
            <a:off x="4440341" y="2191338"/>
            <a:ext cx="581612" cy="1513733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4086578" y="3412811"/>
            <a:ext cx="270933" cy="3048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rot="1169337">
            <a:off x="4189054" y="3794253"/>
            <a:ext cx="1172292" cy="7214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ltGray">
          <a:xfrm>
            <a:off x="5393267" y="2694266"/>
            <a:ext cx="2988733" cy="908301"/>
          </a:xfrm>
          <a:prstGeom prst="rect">
            <a:avLst/>
          </a:prstGeom>
          <a:solidFill>
            <a:srgbClr val="B8C8DF"/>
          </a:solidFill>
          <a:ln w="254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30" tIns="45714" rIns="91430" bIns="45714" anchor="ctr">
            <a:prstTxWarp prst="textNoShape">
              <a:avLst/>
            </a:prstTxWarp>
          </a:bodyPr>
          <a:lstStyle/>
          <a:p>
            <a:pPr algn="ctr"/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Dolutegravir</a:t>
            </a:r>
            <a:r>
              <a:rPr lang="en-US" sz="1800" b="1" dirty="0" smtClean="0">
                <a:solidFill>
                  <a:srgbClr val="000000"/>
                </a:solidFill>
                <a:cs typeface="Arial"/>
              </a:rPr>
              <a:t>: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25 mg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cs typeface="Arial"/>
              </a:rPr>
              <a:t>qd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+ 2NRTIs*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(n = 51)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4300" y="508"/>
            <a:ext cx="1371600" cy="271269"/>
          </a:xfrm>
          <a:prstGeom prst="round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Investigational</a:t>
            </a:r>
            <a:endParaRPr lang="en-US" sz="1400" dirty="0"/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0" y="5789613"/>
            <a:ext cx="9153144" cy="361251"/>
          </a:xfrm>
          <a:prstGeom prst="rect">
            <a:avLst/>
          </a:prstGeom>
          <a:solidFill>
            <a:srgbClr val="D7D7D7"/>
          </a:solidFill>
          <a:ln w="12700">
            <a:noFill/>
            <a:miter lim="800000"/>
            <a:headEnd/>
            <a:tailEnd/>
          </a:ln>
        </p:spPr>
        <p:txBody>
          <a:bodyPr lIns="548640" tIns="45431" rIns="92486" bIns="45431" anchor="ctr">
            <a:prstTxWarp prst="textNoShape">
              <a:avLst/>
            </a:prstTxWarp>
          </a:bodyPr>
          <a:lstStyle/>
          <a:p>
            <a:pPr defTabSz="935038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pitchFamily="22" charset="0"/>
              </a:rPr>
              <a:t>*2 NRTIs:  Tenofovir</a:t>
            </a:r>
            <a:r>
              <a:rPr lang="en-US" sz="1400" dirty="0">
                <a:solidFill>
                  <a:srgbClr val="000000"/>
                </a:solidFill>
                <a:latin typeface="Arial" pitchFamily="22" charset="0"/>
              </a:rPr>
              <a:t>-</a:t>
            </a:r>
            <a:r>
              <a:rPr lang="en-US" sz="1400" dirty="0" smtClean="0">
                <a:solidFill>
                  <a:srgbClr val="000000"/>
                </a:solidFill>
                <a:latin typeface="Arial" pitchFamily="22" charset="0"/>
              </a:rPr>
              <a:t>Emtricitabine + (67%); Abacavir-Lamivudine (33%</a:t>
            </a:r>
            <a:r>
              <a:rPr lang="en-US" sz="1400" dirty="0">
                <a:solidFill>
                  <a:srgbClr val="000000"/>
                </a:solidFill>
                <a:latin typeface="Arial" pitchFamily="22" charset="0"/>
              </a:rPr>
              <a:t>)</a:t>
            </a:r>
          </a:p>
        </p:txBody>
      </p:sp>
      <p:graphicFrame>
        <p:nvGraphicFramePr>
          <p:cNvPr id="3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97639"/>
              </p:ext>
            </p:extLst>
          </p:nvPr>
        </p:nvGraphicFramePr>
        <p:xfrm>
          <a:off x="609600" y="1639825"/>
          <a:ext cx="3589867" cy="3977640"/>
        </p:xfrm>
        <a:graphic>
          <a:graphicData uri="http://schemas.openxmlformats.org/drawingml/2006/table">
            <a:tbl>
              <a:tblPr>
                <a:effectLst>
                  <a:outerShdw blurRad="38100" dist="38100" dir="2700000">
                    <a:srgbClr val="000000">
                      <a:alpha val="50000"/>
                    </a:srgbClr>
                  </a:outerShdw>
                </a:effectLst>
              </a:tblPr>
              <a:tblGrid>
                <a:gridCol w="3589867"/>
              </a:tblGrid>
              <a:tr h="424061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592A4"/>
                        </a:buClr>
                        <a:buSzTx/>
                        <a:buFont typeface="Arial" pitchFamily="-108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-108" charset="-128"/>
                          <a:cs typeface="Arial"/>
                        </a:rPr>
                        <a:t>Study Design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itchFamily="-108" charset="-128"/>
                        <a:cs typeface="Arial"/>
                      </a:endParaRPr>
                    </a:p>
                  </a:txBody>
                  <a:tcPr marL="81280" marR="81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6772"/>
                    </a:solidFill>
                  </a:tcPr>
                </a:tc>
              </a:tr>
              <a:tr h="35535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u="sng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Protocol   </a:t>
                      </a:r>
                      <a:br>
                        <a:rPr lang="en-US" sz="1600" u="sng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N = 205</a:t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Dose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ranging, partially-blinded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Multicenter,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phase 2b trial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Antiretroviral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therapy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-naïve</a:t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Age </a:t>
                      </a:r>
                      <a:r>
                        <a:rPr lang="en-US" sz="1600" u="sng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&gt;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18</a:t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HIV RNA &gt; 1,000 copies/ml</a:t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CD4 &gt; 200 cells/mm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No baseline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NNRTI mutations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Randomized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to one of 4 arms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 </a:t>
                      </a:r>
                      <a:b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</a:b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" pitchFamily="22" charset="0"/>
                        </a:rPr>
                        <a:t>- All given 2 NRTIs*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6E3"/>
                    </a:solidFill>
                  </a:tcPr>
                </a:tc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3128"/>
      </p:ext>
    </p:extLst>
  </p:cSld>
  <p:clrMapOvr>
    <a:masterClrMapping/>
  </p:clrMapOvr>
  <p:transition xmlns:p14="http://schemas.microsoft.com/office/powerpoint/2010/main" spd="slow" advTm="579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Dolutegravir</a:t>
            </a:r>
            <a:r>
              <a:rPr lang="en-US" sz="2400" dirty="0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 (“572”) vs. Efavirenz in ARV-Naive </a:t>
            </a:r>
            <a:r>
              <a:rPr lang="en-US" dirty="0">
                <a:solidFill>
                  <a:srgbClr val="FAFD00"/>
                </a:solidFill>
                <a:ea typeface="ＭＳ Ｐゴシック" pitchFamily="22" charset="-128"/>
                <a:cs typeface="ＭＳ Ｐゴシック" pitchFamily="22" charset="-128"/>
              </a:rPr>
              <a:t/>
            </a:r>
            <a:br>
              <a:rPr lang="en-US" dirty="0">
                <a:solidFill>
                  <a:srgbClr val="FAFD00"/>
                </a:solidFill>
                <a:ea typeface="ＭＳ Ｐゴシック" pitchFamily="22" charset="-128"/>
                <a:cs typeface="ＭＳ Ｐゴシック" pitchFamily="22" charset="-128"/>
              </a:rPr>
            </a:br>
            <a:r>
              <a:rPr lang="en-US" dirty="0">
                <a:solidFill>
                  <a:srgbClr val="FFFFFF"/>
                </a:solidFill>
                <a:ea typeface="ＭＳ Ｐゴシック" pitchFamily="22" charset="-128"/>
                <a:cs typeface="ＭＳ Ｐゴシック" pitchFamily="22" charset="-128"/>
              </a:rPr>
              <a:t>SPRING-1: Study </a:t>
            </a:r>
            <a:r>
              <a:rPr lang="en-US" dirty="0" smtClean="0">
                <a:solidFill>
                  <a:srgbClr val="FFFFFF"/>
                </a:solidFill>
                <a:ea typeface="ＭＳ Ｐゴシック" pitchFamily="22" charset="-128"/>
                <a:cs typeface="ＭＳ Ｐゴシック" pitchFamily="22" charset="-128"/>
              </a:rPr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ANTIRETROVIRAL THERAPY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defTabSz="457200">
              <a:lnSpc>
                <a:spcPct val="85000"/>
              </a:lnSpc>
            </a:pPr>
            <a:r>
              <a:rPr lang="en-US" dirty="0" smtClean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48 Week Data: Virologic Response (TLOVR)</a:t>
            </a:r>
            <a:endParaRPr lang="en-US" dirty="0">
              <a:solidFill>
                <a:schemeClr val="bg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latin typeface="Arial" pitchFamily="22" charset="0"/>
              </a:rPr>
              <a:t>van </a:t>
            </a:r>
            <a:r>
              <a:rPr lang="en-US" dirty="0" err="1">
                <a:latin typeface="Arial" pitchFamily="22" charset="0"/>
              </a:rPr>
              <a:t>Lunzen</a:t>
            </a:r>
            <a:r>
              <a:rPr lang="en-US" dirty="0">
                <a:latin typeface="Arial" pitchFamily="22" charset="0"/>
              </a:rPr>
              <a:t> J, et al. Lancet Infect Dis</a:t>
            </a:r>
            <a:r>
              <a:rPr lang="en-US" dirty="0">
                <a:latin typeface="Arial" pitchFamily="31" charset="0"/>
              </a:rPr>
              <a:t> </a:t>
            </a:r>
            <a:r>
              <a:rPr lang="en-US" dirty="0" smtClean="0">
                <a:latin typeface="Arial" pitchFamily="31" charset="0"/>
              </a:rPr>
              <a:t>2011;12:111-8.</a:t>
            </a:r>
            <a:endParaRPr lang="en-US" dirty="0">
              <a:latin typeface="Arial" pitchFamily="22" charset="0"/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739464"/>
              </p:ext>
            </p:extLst>
          </p:nvPr>
        </p:nvGraphicFramePr>
        <p:xfrm>
          <a:off x="457200" y="1828804"/>
          <a:ext cx="8229600" cy="438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1066800" y="5943600"/>
            <a:ext cx="7786963" cy="3063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</p:spPr>
        <p:txBody>
          <a:bodyPr lIns="92486" tIns="45431" rIns="92486" bIns="45431">
            <a:prstTxWarp prst="textNoShape">
              <a:avLst/>
            </a:prstTxWarp>
          </a:bodyPr>
          <a:lstStyle/>
          <a:p>
            <a:pPr defTabSz="935038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 pitchFamily="22" charset="0"/>
              </a:rPr>
              <a:t>All regimens included 2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22" charset="0"/>
              </a:rPr>
              <a:t>NRTIs</a:t>
            </a:r>
            <a:r>
              <a:rPr lang="en-US" sz="1400" dirty="0" smtClean="0">
                <a:solidFill>
                  <a:srgbClr val="000000"/>
                </a:solidFill>
                <a:latin typeface="Arial" pitchFamily="22" charset="0"/>
              </a:rPr>
              <a:t>: Zidovudine </a:t>
            </a:r>
            <a:r>
              <a:rPr lang="en-US" sz="1400" dirty="0">
                <a:solidFill>
                  <a:srgbClr val="000000"/>
                </a:solidFill>
                <a:latin typeface="Arial" pitchFamily="22" charset="0"/>
              </a:rPr>
              <a:t>+ Lamivudine (75%</a:t>
            </a:r>
            <a:r>
              <a:rPr lang="en-US" sz="1400" dirty="0" smtClean="0">
                <a:solidFill>
                  <a:srgbClr val="000000"/>
                </a:solidFill>
                <a:latin typeface="Arial" pitchFamily="22" charset="0"/>
              </a:rPr>
              <a:t>); Tenofovir </a:t>
            </a:r>
            <a:r>
              <a:rPr lang="en-US" sz="1400" dirty="0">
                <a:solidFill>
                  <a:srgbClr val="000000"/>
                </a:solidFill>
                <a:latin typeface="Arial" pitchFamily="22" charset="0"/>
              </a:rPr>
              <a:t>+ Emtricitabine (25%)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734300" y="508"/>
            <a:ext cx="1371600" cy="271269"/>
          </a:xfrm>
          <a:prstGeom prst="round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Investigational</a:t>
            </a: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5051046" y="5473699"/>
            <a:ext cx="1706878" cy="274316"/>
          </a:xfrm>
          <a:prstGeom prst="roundRect">
            <a:avLst/>
          </a:prstGeom>
          <a:noFill/>
          <a:ln w="31750">
            <a:solidFill>
              <a:srgbClr val="9632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9307"/>
      </p:ext>
    </p:extLst>
  </p:cSld>
  <p:clrMapOvr>
    <a:masterClrMapping/>
  </p:clrMapOvr>
  <p:transition xmlns:p14="http://schemas.microsoft.com/office/powerpoint/2010/main" spd="slow" advTm="238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Dolutegravir</a:t>
            </a:r>
            <a:r>
              <a:rPr lang="en-US" sz="2400" dirty="0">
                <a:solidFill>
                  <a:srgbClr val="E7F1CA"/>
                </a:solidFill>
                <a:ea typeface="ＭＳ Ｐゴシック" pitchFamily="22" charset="-128"/>
                <a:cs typeface="ＭＳ Ｐゴシック" pitchFamily="22" charset="-128"/>
              </a:rPr>
              <a:t> (“572”) vs. Efavirenz in ARV-Naive </a:t>
            </a:r>
            <a:r>
              <a:rPr lang="en-US" sz="2400" dirty="0">
                <a:solidFill>
                  <a:srgbClr val="FAFD00"/>
                </a:solidFill>
                <a:ea typeface="ＭＳ Ｐゴシック" pitchFamily="22" charset="-128"/>
                <a:cs typeface="ＭＳ Ｐゴシック" pitchFamily="22" charset="-128"/>
              </a:rPr>
              <a:t/>
            </a:r>
            <a:br>
              <a:rPr lang="en-US" sz="2400" dirty="0">
                <a:solidFill>
                  <a:srgbClr val="FAFD00"/>
                </a:solidFill>
                <a:ea typeface="ＭＳ Ｐゴシック" pitchFamily="22" charset="-128"/>
                <a:cs typeface="ＭＳ Ｐゴシック" pitchFamily="22" charset="-128"/>
              </a:rPr>
            </a:br>
            <a:r>
              <a:rPr lang="en-US" sz="2800" dirty="0">
                <a:solidFill>
                  <a:srgbClr val="FFFFFF"/>
                </a:solidFill>
                <a:ea typeface="ＭＳ Ｐゴシック" pitchFamily="22" charset="-128"/>
                <a:cs typeface="ＭＳ Ｐゴシック" pitchFamily="22" charset="-128"/>
              </a:rPr>
              <a:t>SPRING-1</a:t>
            </a:r>
            <a:r>
              <a:rPr lang="en-US" sz="2800" dirty="0" smtClean="0">
                <a:solidFill>
                  <a:srgbClr val="FFFFFF"/>
                </a:solidFill>
                <a:ea typeface="ＭＳ Ｐゴシック" pitchFamily="22" charset="-128"/>
                <a:cs typeface="ＭＳ Ｐゴシック" pitchFamily="22" charset="-128"/>
              </a:rPr>
              <a:t>: Conclusions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latin typeface="Arial" pitchFamily="22" charset="0"/>
              </a:rPr>
              <a:t>van </a:t>
            </a:r>
            <a:r>
              <a:rPr lang="en-US" dirty="0" err="1">
                <a:latin typeface="Arial" pitchFamily="22" charset="0"/>
              </a:rPr>
              <a:t>Lunzen</a:t>
            </a:r>
            <a:r>
              <a:rPr lang="en-US" dirty="0">
                <a:latin typeface="Arial" pitchFamily="22" charset="0"/>
              </a:rPr>
              <a:t> J, et al. Lancet Infect Dis</a:t>
            </a:r>
            <a:r>
              <a:rPr lang="en-US" dirty="0">
                <a:latin typeface="Arial" pitchFamily="31" charset="0"/>
              </a:rPr>
              <a:t> 2011;12:111-8.</a:t>
            </a:r>
            <a:endParaRPr lang="en-US" dirty="0">
              <a:latin typeface="Arial" pitchFamily="2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723989"/>
              </p:ext>
            </p:extLst>
          </p:nvPr>
        </p:nvGraphicFramePr>
        <p:xfrm>
          <a:off x="0" y="2001520"/>
          <a:ext cx="9144000" cy="200863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144000"/>
              </a:tblGrid>
              <a:tr h="2008632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000" b="0" i="0" dirty="0" smtClean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Interpretation</a:t>
                      </a:r>
                      <a:r>
                        <a:rPr lang="en-US" sz="2000" b="0" i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“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Dolutegravir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was effective when given once daily without a pharmacokinetic booster and was well tolerated at all assessed doses. Our findings support the assessment of once daily 50 mg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dolutegravir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 in phase 3 trials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.”</a:t>
                      </a:r>
                    </a:p>
                  </a:txBody>
                  <a:tcPr marL="457200" marR="457200" marT="182880" marB="182880" anchor="ctr">
                    <a:lnT w="28575" cap="flat" cmpd="sng" algn="ctr">
                      <a:solidFill>
                        <a:srgbClr val="326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26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7734300" y="508"/>
            <a:ext cx="1371600" cy="271269"/>
          </a:xfrm>
          <a:prstGeom prst="round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Investigational</a:t>
            </a:r>
            <a:endParaRPr lang="en-US" sz="1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12836"/>
      </p:ext>
    </p:extLst>
  </p:cSld>
  <p:clrMapOvr>
    <a:masterClrMapping/>
  </p:clrMapOvr>
  <p:transition xmlns:p14="http://schemas.microsoft.com/office/powerpoint/2010/main" spd="slow" advTm="233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ETC_Master_Template_061510">
  <a:themeElements>
    <a:clrScheme name="NWAETC Final">
      <a:dk1>
        <a:srgbClr val="000000"/>
      </a:dk1>
      <a:lt1>
        <a:sysClr val="window" lastClr="FFFFFF"/>
      </a:lt1>
      <a:dk2>
        <a:srgbClr val="001D48"/>
      </a:dk2>
      <a:lt2>
        <a:srgbClr val="003A78"/>
      </a:lt2>
      <a:accent1>
        <a:srgbClr val="326496"/>
      </a:accent1>
      <a:accent2>
        <a:srgbClr val="718E25"/>
      </a:accent2>
      <a:accent3>
        <a:srgbClr val="D8D8D8"/>
      </a:accent3>
      <a:accent4>
        <a:srgbClr val="6E4B7D"/>
      </a:accent4>
      <a:accent5>
        <a:srgbClr val="B59452"/>
      </a:accent5>
      <a:accent6>
        <a:srgbClr val="963232"/>
      </a:accent6>
      <a:hlink>
        <a:srgbClr val="3973AD"/>
      </a:hlink>
      <a:folHlink>
        <a:srgbClr val="81AE2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WAETC Final">
    <a:dk1>
      <a:srgbClr val="000000"/>
    </a:dk1>
    <a:lt1>
      <a:sysClr val="window" lastClr="FFFFFF"/>
    </a:lt1>
    <a:dk2>
      <a:srgbClr val="001D48"/>
    </a:dk2>
    <a:lt2>
      <a:srgbClr val="003A78"/>
    </a:lt2>
    <a:accent1>
      <a:srgbClr val="326496"/>
    </a:accent1>
    <a:accent2>
      <a:srgbClr val="718E25"/>
    </a:accent2>
    <a:accent3>
      <a:srgbClr val="D8D8D8"/>
    </a:accent3>
    <a:accent4>
      <a:srgbClr val="6E4B7D"/>
    </a:accent4>
    <a:accent5>
      <a:srgbClr val="B59452"/>
    </a:accent5>
    <a:accent6>
      <a:srgbClr val="963232"/>
    </a:accent6>
    <a:hlink>
      <a:srgbClr val="3973AD"/>
    </a:hlink>
    <a:folHlink>
      <a:srgbClr val="81AE28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AETC_Master_Template_061510.potx</Template>
  <TotalTime>37672</TotalTime>
  <Words>301</Words>
  <Application>Microsoft Macintosh PowerPoint</Application>
  <PresentationFormat>On-screen Show (4:3)</PresentationFormat>
  <Paragraphs>50</Paragraphs>
  <Slides>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AETC_Master_Template_061510</vt:lpstr>
      <vt:lpstr>Integrase Inhibitors on the Horizon</vt:lpstr>
      <vt:lpstr>1.  Elvitegravir 2.  Dolutegravir</vt:lpstr>
      <vt:lpstr>Dolutegravir</vt:lpstr>
      <vt:lpstr>Dolutegravir, formerly S/GSK-572</vt:lpstr>
      <vt:lpstr>PowerPoint Presentation</vt:lpstr>
      <vt:lpstr>Dolutegravir (“572”) vs. Efavirenz in ARV-Naive  SPRING-1: Study Design</vt:lpstr>
      <vt:lpstr>Dolutegravir (“572”) vs. Efavirenz in ARV-Naive  SPRING-1: Study Results</vt:lpstr>
      <vt:lpstr>Dolutegravir (“572”) vs. Efavirenz in ARV-Naive  SPRING-1: Conclusions</vt:lpstr>
    </vt:vector>
  </TitlesOfParts>
  <Company>HMC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Spach</dc:creator>
  <cp:lastModifiedBy>David Spach</cp:lastModifiedBy>
  <cp:revision>1400</cp:revision>
  <cp:lastPrinted>2008-02-05T14:34:24Z</cp:lastPrinted>
  <dcterms:created xsi:type="dcterms:W3CDTF">2010-11-28T05:36:22Z</dcterms:created>
  <dcterms:modified xsi:type="dcterms:W3CDTF">2012-01-25T22:24:51Z</dcterms:modified>
</cp:coreProperties>
</file>