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81" r:id="rId2"/>
    <p:sldId id="582" r:id="rId3"/>
    <p:sldId id="579" r:id="rId4"/>
    <p:sldId id="609" r:id="rId5"/>
    <p:sldId id="607" r:id="rId6"/>
    <p:sldId id="608" r:id="rId7"/>
    <p:sldId id="583" r:id="rId8"/>
    <p:sldId id="588" r:id="rId9"/>
    <p:sldId id="649" r:id="rId10"/>
    <p:sldId id="546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725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A55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21487680"/>
        <c:axId val="321488240"/>
      </c:barChart>
      <c:catAx>
        <c:axId val="3214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21488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14882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14876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E725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A55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21490480"/>
        <c:axId val="321491040"/>
      </c:barChart>
      <c:catAx>
        <c:axId val="32149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214910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214910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214904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2129658792650901"/>
          <c:w val="0.84343893345107601"/>
          <c:h val="0.7689472679551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olidFill>
              <a:srgbClr val="2A55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92.9</c:v>
                </c:pt>
                <c:pt idx="1">
                  <c:v>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93840"/>
        <c:axId val="321494400"/>
      </c:barChart>
      <c:catAx>
        <c:axId val="32149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494400"/>
        <c:crosses val="autoZero"/>
        <c:auto val="1"/>
        <c:lblAlgn val="ctr"/>
        <c:lblOffset val="100"/>
        <c:noMultiLvlLbl val="0"/>
      </c:catAx>
      <c:valAx>
        <c:axId val="321494400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1493840"/>
        <c:crosses val="autoZero"/>
        <c:crossBetween val="between"/>
        <c:majorUnit val="2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58337621529703199"/>
          <c:y val="0.02"/>
          <c:w val="0.38723817973457503"/>
          <c:h val="9.29965879265091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8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Sofosbuvir + Peginterferon + Ribavirin in Genotype 2</a:t>
            </a:r>
            <a:r>
              <a:rPr lang="en-US" sz="2400" dirty="0"/>
              <a:t> </a:t>
            </a:r>
            <a:r>
              <a:rPr lang="en-US" sz="2400" dirty="0" smtClean="0"/>
              <a:t>or 3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>
                <a:solidFill>
                  <a:srgbClr val="001D48"/>
                </a:solidFill>
              </a:rPr>
              <a:t>LONESTAR-2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EADC"/>
                </a:solidFill>
              </a:rPr>
              <a:t>Phase 2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GB" sz="1400" dirty="0" err="1" smtClean="0"/>
              <a:t>Lawitz</a:t>
            </a:r>
            <a:r>
              <a:rPr lang="en-GB" sz="1400" dirty="0" smtClean="0"/>
              <a:t> </a:t>
            </a:r>
            <a:r>
              <a:rPr lang="en-GB" sz="1400" dirty="0"/>
              <a:t>E, et al. </a:t>
            </a:r>
            <a:r>
              <a:rPr lang="en-GB" sz="1400" dirty="0" err="1"/>
              <a:t>Hepatology</a:t>
            </a:r>
            <a:r>
              <a:rPr lang="en-GB" sz="1400" dirty="0"/>
              <a:t>. 2015:61:769-75.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577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</a:t>
            </a:r>
            <a:r>
              <a:rPr lang="en-GB" dirty="0" smtClean="0"/>
              <a:t>2015:61:769-75.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PEG + RBV </a:t>
            </a:r>
            <a:r>
              <a:rPr lang="en-US" sz="2400" dirty="0">
                <a:solidFill>
                  <a:srgbClr val="F0EADC"/>
                </a:solidFill>
              </a:rPr>
              <a:t>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LONESTAR-2 Trial: Features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07174"/>
              </p:ext>
            </p:extLst>
          </p:nvPr>
        </p:nvGraphicFramePr>
        <p:xfrm>
          <a:off x="512763" y="1447800"/>
          <a:ext cx="8115300" cy="48736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LONESTAR-2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single-arm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 trial of 12-week course of sofosbuvir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in treatment-experienced patients with HCV GT 2 or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Texas Liver Institute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47 patients with chronic hepatitis 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Previously failed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coinfected with HIV or HBV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2 (49%) or 3 (51%)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cirrhosis allowed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(All x 12 weeks)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Sofosbuvir: 400 mg once daily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Peginterferon alfa-2a: 180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µg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once weekly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Ribavirin (weight based): 1000-1200 mg/day in 2 divided doses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63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Patient Demographics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87716"/>
              </p:ext>
            </p:extLst>
          </p:nvPr>
        </p:nvGraphicFramePr>
        <p:xfrm>
          <a:off x="658813" y="1424284"/>
          <a:ext cx="782954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587"/>
                <a:gridCol w="3382962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 + PEG</a:t>
                      </a:r>
                      <a:r>
                        <a:rPr lang="en-US" sz="1600" baseline="0" dirty="0" smtClean="0"/>
                        <a:t>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(n = 47)</a:t>
                      </a:r>
                      <a:endParaRPr lang="en-US" sz="16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 (39-72)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(68)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 (96)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 (45)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(21-53)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CC,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(36)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GT3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(51)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 (4.0-7.2)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(55)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 Relapse</a:t>
                      </a:r>
                      <a:r>
                        <a:rPr lang="en-US" sz="1600" baseline="0" dirty="0" smtClean="0"/>
                        <a:t> / virologic breakthrough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(85)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12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10189" y="2964751"/>
            <a:ext cx="3786667" cy="769049"/>
            <a:chOff x="1364453" y="5021262"/>
            <a:chExt cx="3762217" cy="769049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Sofosbuvir +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Peginterferon + Ribavirin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5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N = 47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199869" y="3360628"/>
            <a:ext cx="303276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(weight-based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 divided doses)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1000 mg/day if &lt; 75 kg or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if ≥ 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71800"/>
            <a:ext cx="1390532" cy="771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 or 3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6113" y="1524000"/>
            <a:ext cx="9162291" cy="515104"/>
            <a:chOff x="-6113" y="1295400"/>
            <a:chExt cx="9162291" cy="515104"/>
          </a:xfrm>
        </p:grpSpPr>
        <p:sp>
          <p:nvSpPr>
            <p:cNvPr id="20" name="Rectangle 19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2662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173923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254078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960374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13814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02520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518454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7848600" y="3145748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15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199384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88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7352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8920" y="3429000"/>
            <a:ext cx="7266432" cy="1426464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0" rtlCol="0" anchor="ctr"/>
          <a:lstStyle/>
          <a:p>
            <a:pPr>
              <a:lnSpc>
                <a:spcPts val="2460"/>
              </a:lnSpc>
            </a:pPr>
            <a:r>
              <a:rPr lang="en-US" sz="1800" b="1" u="sng" dirty="0" smtClean="0"/>
              <a:t>Five Treatment Failures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- 1 patient with GT2 lost to follow-up</a:t>
            </a:r>
            <a:br>
              <a:rPr lang="en-US" sz="1800" dirty="0" smtClean="0"/>
            </a:br>
            <a:r>
              <a:rPr lang="en-US" sz="1800" dirty="0" smtClean="0"/>
              <a:t>- 2 patients with GT3 with virologic relapse</a:t>
            </a:r>
            <a:br>
              <a:rPr lang="en-US" sz="1800" dirty="0" smtClean="0"/>
            </a:br>
            <a:r>
              <a:rPr lang="en-US" sz="1800" dirty="0" smtClean="0"/>
              <a:t>- 2 patients with GT3 lost to follow-up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9469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LONESTAR-2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LONESTAR-2 </a:t>
            </a:r>
            <a:r>
              <a:rPr lang="en-US" dirty="0" smtClean="0"/>
              <a:t>Trial: SVR12 </a:t>
            </a:r>
            <a:r>
              <a:rPr lang="en-US" dirty="0"/>
              <a:t>by Cirrhosis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517299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9/9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561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13/14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45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Adverse Events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257946"/>
              </p:ext>
            </p:extLst>
          </p:nvPr>
        </p:nvGraphicFramePr>
        <p:xfrm>
          <a:off x="658813" y="1447800"/>
          <a:ext cx="782954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187"/>
                <a:gridCol w="3916362"/>
              </a:tblGrid>
              <a:tr h="42672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LONESTAR-2: Adverse Events in ≥ 15% of</a:t>
                      </a:r>
                      <a:r>
                        <a:rPr lang="en-US" sz="1600" baseline="0" dirty="0" smtClean="0"/>
                        <a:t> Patients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29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Preferred Term,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n (%)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 + PEG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+ RBV x 12 weeks (n = 47)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Adverse Event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 (96)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Flu-like Symptoms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(55)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(32)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(30)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(23)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(17)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Headache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Thrombocytopenia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01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</a:t>
            </a:r>
            <a:r>
              <a:rPr lang="en-GB" dirty="0" err="1"/>
              <a:t>Hepatology</a:t>
            </a:r>
            <a:r>
              <a:rPr lang="en-GB" dirty="0"/>
              <a:t>. 2015:61:769-75.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rgbClr val="F0EADC"/>
                </a:solidFill>
              </a:rPr>
              <a:t>Sofosbuvir</a:t>
            </a:r>
            <a:r>
              <a:rPr lang="en-US" sz="2400" dirty="0">
                <a:solidFill>
                  <a:srgbClr val="F0EADC"/>
                </a:solidFill>
              </a:rPr>
              <a:t>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</a:t>
            </a:r>
            <a:r>
              <a:rPr lang="en-US" sz="2700" dirty="0" smtClean="0"/>
              <a:t>: 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11056"/>
              </p:ext>
            </p:extLst>
          </p:nvPr>
        </p:nvGraphicFramePr>
        <p:xfrm>
          <a:off x="0" y="25908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treatment-experienced patients with HCV genotypes 2 and 3, 12-week administration of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+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peginterferon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ribavirin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provided high SVR rates, irrespective of cirrhosis status. No safety concerns were identified.”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61825</TotalTime>
  <Words>553</Words>
  <Application>Microsoft Office PowerPoint</Application>
  <PresentationFormat>On-screen Show (4:3)</PresentationFormat>
  <Paragraphs>104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Peginterferon + Ribavirin in Genotype 2 or 3   LONESTAR-2</vt:lpstr>
      <vt:lpstr>Sofosbuvir + PEG + RBV in Treatment-Experienced HCV GT 2 or 3 LONESTAR-2 Trial: Features</vt:lpstr>
      <vt:lpstr>Sofosbuvir + PEG + RBV in Treatment-Experienced HCV GT 2 or 3 LONESTAR-2 Trial: Patient Demographics</vt:lpstr>
      <vt:lpstr>Sofosbuvir + PEG + RBV in Treatment-Experienced HCV GT 2 or 3 LONESTAR-2 Trial: Design</vt:lpstr>
      <vt:lpstr>Sofosbuvir + PEG + RBV in Treatment-Experienced HCV GT 2 or 3 LONESTAR-2 Trial: Results</vt:lpstr>
      <vt:lpstr>Sofosbuvir + PEG + RBV in Treatment-Experienced HCV GT 2 or 3 LONESTAR-2 Trial: Results</vt:lpstr>
      <vt:lpstr>Sofosbuvir + PEG + RBV in Treatment-Experienced HCV GT 2 or 3 LONESTAR-2 Trial: Results</vt:lpstr>
      <vt:lpstr>Sofosbuvir + PEG + RBV in Treatment-Experienced HCV GT 2 or 3 LONESTAR-2 Trial: Adverse Events</vt:lpstr>
      <vt:lpstr>Sofosbuvir + PEG + RBV in Treatment-Experienced HCV GT 2 or 3 LONESTAR-2 Trial: Conclusion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3353</cp:revision>
  <cp:lastPrinted>2011-04-18T21:48:04Z</cp:lastPrinted>
  <dcterms:created xsi:type="dcterms:W3CDTF">2010-11-28T05:36:22Z</dcterms:created>
  <dcterms:modified xsi:type="dcterms:W3CDTF">2015-06-17T22:14:50Z</dcterms:modified>
</cp:coreProperties>
</file>