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86" r:id="rId2"/>
    <p:sldId id="484" r:id="rId3"/>
    <p:sldId id="487" r:id="rId4"/>
    <p:sldId id="488" r:id="rId5"/>
    <p:sldId id="489" r:id="rId6"/>
    <p:sldId id="490" r:id="rId7"/>
    <p:sldId id="514" r:id="rId8"/>
    <p:sldId id="491" r:id="rId9"/>
    <p:sldId id="546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2F"/>
    <a:srgbClr val="668121"/>
    <a:srgbClr val="7F6839"/>
    <a:srgbClr val="C2D9E1"/>
    <a:srgbClr val="06293B"/>
    <a:srgbClr val="0B3F5A"/>
    <a:srgbClr val="234D74"/>
    <a:srgbClr val="112436"/>
    <a:srgbClr val="163149"/>
    <a:srgbClr val="57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1" autoAdjust="0"/>
    <p:restoredTop sz="94636" autoAdjust="0"/>
  </p:normalViewPr>
  <p:slideViewPr>
    <p:cSldViewPr showGuides="1">
      <p:cViewPr>
        <p:scale>
          <a:sx n="134" d="100"/>
          <a:sy n="134" d="100"/>
        </p:scale>
        <p:origin x="1020" y="-96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3.0769230769230799E-2"/>
          <c:w val="0.86674944478094096"/>
          <c:h val="0.83822154175172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812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Week 24 (End of Tx)</c:v>
                </c:pt>
                <c:pt idx="2">
                  <c:v>SVR24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0018656"/>
        <c:axId val="380019216"/>
      </c:barChart>
      <c:catAx>
        <c:axId val="380018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00192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001921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 i="0" baseline="0" dirty="0" smtClean="0">
                    <a:effectLst/>
                  </a:rPr>
                  <a:t>Patients (%) with HCV RNA &lt; 12 IU/ml</a:t>
                </a:r>
                <a:endParaRPr lang="en-US" sz="1400" dirty="0">
                  <a:effectLst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001865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892149844906"/>
          <c:y val="0.106298982364047"/>
          <c:w val="0.88242543545693097"/>
          <c:h val="0.73466777179168397"/>
        </c:manualLayout>
      </c:layout>
      <c:barChart>
        <c:barDir val="col"/>
        <c:grouping val="clustered"/>
        <c:varyColors val="0"/>
        <c:ser>
          <c:idx val="0"/>
          <c:order val="0"/>
          <c:tx>
            <c:v>SOF + RBV (low dose)</c:v>
          </c:tx>
          <c:spPr>
            <a:solidFill>
              <a:srgbClr val="326496">
                <a:lumMod val="60000"/>
                <a:lumOff val="40000"/>
              </a:srgb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Week 24 (End of Tx)</c:v>
                </c:pt>
                <c:pt idx="2">
                  <c:v>SVR24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96</c:v>
                </c:pt>
                <c:pt idx="1">
                  <c:v>88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v>SOF + RBV (weight based)</c:v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Week 24 (End of Tx)</c:v>
                </c:pt>
                <c:pt idx="2">
                  <c:v>SVR24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96</c:v>
                </c:pt>
                <c:pt idx="1">
                  <c:v>96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0022016"/>
        <c:axId val="380022576"/>
      </c:barChart>
      <c:catAx>
        <c:axId val="38002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002257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00225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12 IU/ml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9093229736432094E-3"/>
              <c:y val="9.700603214071920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00220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41876163542227"/>
          <c:y val="1.6951466592991699E-2"/>
          <c:w val="0.65631147740597195"/>
          <c:h val="7.674886033982590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8095238095238101E-2"/>
          <c:w val="0.84724611346658596"/>
          <c:h val="0.67999132920884897"/>
        </c:manualLayout>
      </c:layout>
      <c:barChart>
        <c:barDir val="col"/>
        <c:grouping val="clustered"/>
        <c:varyColors val="0"/>
        <c:ser>
          <c:idx val="0"/>
          <c:order val="0"/>
          <c:tx>
            <c:v>SOF +RBV (Low Dose)</c:v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Early Stage (0-1*)</c:v>
                </c:pt>
                <c:pt idx="1">
                  <c:v>Advanced (3-4*)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56</c:v>
                </c:pt>
                <c:pt idx="1">
                  <c:v>29</c:v>
                </c:pt>
              </c:numCache>
            </c:numRef>
          </c:val>
        </c:ser>
        <c:ser>
          <c:idx val="1"/>
          <c:order val="1"/>
          <c:tx>
            <c:v>SOF +RBV (Wt-Based)</c:v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Early Stage (0-1*)</c:v>
                </c:pt>
                <c:pt idx="1">
                  <c:v>Advanced (3-4*)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74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380550032"/>
        <c:axId val="380550592"/>
      </c:barChart>
      <c:catAx>
        <c:axId val="380550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Fibrosis Stage </a:t>
                </a:r>
                <a:br>
                  <a:rPr lang="en-US" sz="1600" dirty="0" smtClean="0"/>
                </a:br>
                <a:r>
                  <a:rPr lang="en-US" sz="1600" dirty="0" smtClean="0"/>
                  <a:t>(</a:t>
                </a:r>
                <a:r>
                  <a:rPr lang="en-US" sz="1600" dirty="0" err="1" smtClean="0"/>
                  <a:t>Knodell</a:t>
                </a:r>
                <a:r>
                  <a:rPr lang="en-US" sz="1600" baseline="0" dirty="0" smtClean="0"/>
                  <a:t> Histology Activity Index Scoring System)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24134253242616499"/>
              <c:y val="0.841666666666667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05505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055059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  <a:latin typeface="Arial"/>
                    <a:cs typeface="Arial"/>
                  </a:rPr>
                  <a:t>Patients (%) with SVR24</a:t>
                </a:r>
                <a:endParaRPr lang="en-US" sz="1800" dirty="0">
                  <a:effectLst/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5.5668281849384198E-3"/>
              <c:y val="0.112911042369704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05500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219626993741201"/>
          <c:y val="0"/>
          <c:w val="0.60015874217645904"/>
          <c:h val="7.64620828646419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8095238095238101E-2"/>
          <c:w val="0.87636482939632498"/>
          <c:h val="0.71272942444694398"/>
        </c:manualLayout>
      </c:layout>
      <c:barChart>
        <c:barDir val="col"/>
        <c:grouping val="clustered"/>
        <c:varyColors val="0"/>
        <c:ser>
          <c:idx val="0"/>
          <c:order val="0"/>
          <c:tx>
            <c:v>SOF +RBV (Low Dose)</c:v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&gt;800,000 IU/ml</c:v>
                </c:pt>
                <c:pt idx="1">
                  <c:v>&lt;800,000 IU/ml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21</c:v>
                </c:pt>
                <c:pt idx="1">
                  <c:v>82</c:v>
                </c:pt>
              </c:numCache>
            </c:numRef>
          </c:val>
        </c:ser>
        <c:ser>
          <c:idx val="1"/>
          <c:order val="1"/>
          <c:tx>
            <c:v>SOF +RBV (Wt-Based)</c:v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&gt;800,000 IU/ml</c:v>
                </c:pt>
                <c:pt idx="1">
                  <c:v>&lt;800,000 IU/ml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63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380553392"/>
        <c:axId val="380553952"/>
      </c:barChart>
      <c:catAx>
        <c:axId val="380553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RNA</a:t>
                </a:r>
                <a:r>
                  <a:rPr lang="en-US" baseline="0" dirty="0" smtClean="0"/>
                  <a:t> Level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05539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055395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  <a:latin typeface="Arial"/>
                    <a:cs typeface="Arial"/>
                  </a:rPr>
                  <a:t>Patients (%) with SVR24</a:t>
                </a:r>
                <a:endParaRPr lang="en-US" sz="1800" dirty="0">
                  <a:effectLst/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41021936478124E-3"/>
              <c:y val="0.112911042369704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05533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8881841604661799"/>
          <c:y val="6.0133108361455005E-4"/>
          <c:w val="0.60191227816706405"/>
          <c:h val="7.0225909261342298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4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0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2000"/>
              </a:spcBef>
            </a:pPr>
            <a:r>
              <a:rPr lang="en-US" sz="2800" dirty="0" smtClean="0"/>
              <a:t>Sofosbuvir + Ribavirin in HCV Genotype 1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NIH SPARE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(unfavorable baseline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characteristics)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/>
                <a:cs typeface="Arial"/>
              </a:rPr>
              <a:t>Osinusi</a:t>
            </a:r>
            <a:r>
              <a:rPr lang="en-US" sz="1400" dirty="0">
                <a:latin typeface="Arial"/>
                <a:cs typeface="Arial"/>
              </a:rPr>
              <a:t> A, et al.  JAMA.  2013;310:804-11.</a:t>
            </a:r>
          </a:p>
        </p:txBody>
      </p:sp>
    </p:spTree>
    <p:extLst>
      <p:ext uri="{BB962C8B-B14F-4D97-AF65-F5344CB8AC3E}">
        <p14:creationId xmlns:p14="http://schemas.microsoft.com/office/powerpoint/2010/main" val="2347557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Osinusi</a:t>
            </a:r>
            <a:r>
              <a:rPr lang="en-US" dirty="0" smtClean="0"/>
              <a:t> A,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et al.  </a:t>
            </a:r>
            <a:r>
              <a:rPr lang="en-US" dirty="0" smtClean="0">
                <a:latin typeface="Arial" pitchFamily="22" charset="0"/>
              </a:rPr>
              <a:t>JAMA.  2013;310:804-11.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Treatment-Naïve HCV GT 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NIH SPARE Trial: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824524"/>
              </p:ext>
            </p:extLst>
          </p:nvPr>
        </p:nvGraphicFramePr>
        <p:xfrm>
          <a:off x="533400" y="1447800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NIAID/NIH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-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open-label, 2-part, phase 2 study of sofosbuvir and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- Part 1: “proof of concept”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- Part 2: low dose versus weight-based dose of ribavirin in GT-1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center: NIAID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HCV genotype 1; treatment-naïve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60 HCV-monoinfected patients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Genotype: 1A (70%), 1B (30%)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81% non-CC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and Sex: median 54 (range 48-57); 62% male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Race: 83% black; 13% white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disease: 23% had advanced fibrosis (F3-F4 by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Knodell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-HAI scoring)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Efficacy (SVR24) and safety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899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4949308" y="2603500"/>
            <a:ext cx="32004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49308" y="3787090"/>
            <a:ext cx="32004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49308" y="4764990"/>
            <a:ext cx="32004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Osinusi</a:t>
            </a:r>
            <a:r>
              <a:rPr lang="en-US" dirty="0"/>
              <a:t> A,</a:t>
            </a:r>
            <a:r>
              <a:rPr lang="en-US" dirty="0">
                <a:latin typeface="Arial" pitchFamily="22" charset="0"/>
              </a:rPr>
              <a:t> et al.  JAMA.  2013;310:804-11.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8486" y="4079190"/>
            <a:ext cx="810653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Part 2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N =50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64348" y="3393390"/>
            <a:ext cx="3200400" cy="76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+ RBV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(low-dose)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24 weeks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752600" y="2218796"/>
            <a:ext cx="3200400" cy="7690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7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cs typeface="Arial"/>
              </a:rPr>
              <a:t>+ RBV (</a:t>
            </a:r>
            <a:r>
              <a:rPr lang="en-US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wt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cs typeface="Arial"/>
              </a:rPr>
              <a:t>-based)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24 weeks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8486" y="2438400"/>
            <a:ext cx="9295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Part 1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N =10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NIH SPARE </a:t>
            </a:r>
            <a:r>
              <a:rPr lang="en-US" sz="2400" dirty="0" smtClean="0"/>
              <a:t>Trial: Design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7790980" y="358794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752600" y="4376433"/>
            <a:ext cx="3200400" cy="7695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+ RBV (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wt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-based)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24 weeks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90980" y="4549918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219200" y="3926790"/>
            <a:ext cx="408547" cy="35509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219200" y="4281880"/>
            <a:ext cx="408547" cy="40691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51700" y="344521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66800" y="466441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=25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11873" y="3200400"/>
            <a:ext cx="9162257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12330" y="5300482"/>
            <a:ext cx="9180577" cy="10241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Low-dose Ribavirin (divided bid): 800 mg/day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90980" y="237592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grpSp>
          <p:nvGrpSpPr>
            <p:cNvPr id="33" name="Group 32"/>
            <p:cNvGrpSpPr/>
            <p:nvPr/>
          </p:nvGrpSpPr>
          <p:grpSpPr>
            <a:xfrm>
              <a:off x="-6113" y="1371600"/>
              <a:ext cx="9162291" cy="515104"/>
              <a:chOff x="-6113" y="1362488"/>
              <a:chExt cx="9162291" cy="515104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-6113" y="1447868"/>
                <a:ext cx="9162291" cy="4107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511808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  <a:endParaRPr lang="en-US" sz="1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-6113" y="1850184"/>
                <a:ext cx="9162291" cy="11472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1783069" y="1770940"/>
                <a:ext cx="0" cy="8763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8206312" y="1770940"/>
                <a:ext cx="0" cy="8189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4674296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24</a:t>
                </a:r>
                <a:endParaRPr lang="en-US" sz="1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V="1">
                <a:off x="4956318" y="1770940"/>
                <a:ext cx="0" cy="8189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7912608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48</a:t>
                </a:r>
                <a:endParaRPr lang="en-US" sz="1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52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and Ribavirin 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GT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/>
              <a:t>NIH SPARE </a:t>
            </a:r>
            <a:r>
              <a:rPr lang="en-US" sz="2400" dirty="0" smtClean="0"/>
              <a:t>Trial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: Part 1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NIH SPARE Part 1: HCV &lt;12 IU/ml by Study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Timepoint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</a:t>
            </a:r>
            <a:r>
              <a:rPr lang="en-US" dirty="0">
                <a:latin typeface="Arial" pitchFamily="22" charset="0"/>
              </a:rPr>
              <a:t> et al.  JAMA.  2013;310:804-11.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24757"/>
              </p:ext>
            </p:extLst>
          </p:nvPr>
        </p:nvGraphicFramePr>
        <p:xfrm>
          <a:off x="608013" y="19050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0" y="6061046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All 10 patients in Part 1 received sofosbuvir plus weight-based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452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8</a:t>
            </a:r>
            <a:r>
              <a:rPr lang="en-US" sz="1400" dirty="0" smtClean="0">
                <a:solidFill>
                  <a:srgbClr val="FFFFFF"/>
                </a:solidFill>
              </a:rPr>
              <a:t>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6631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5104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9/10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58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and Ribavirin 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GT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/>
              <a:t>NIH SPARE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Trial: Part 2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NIAID/NIH Part 2: HCV RNA &lt;12 IU/ml by Study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Timepoint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</a:t>
            </a:r>
            <a:r>
              <a:rPr lang="en-US" dirty="0">
                <a:latin typeface="Arial" pitchFamily="22" charset="0"/>
              </a:rPr>
              <a:t> et al.  JAMA.  2013;310:804-11.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825371"/>
              </p:ext>
            </p:extLst>
          </p:nvPr>
        </p:nvGraphicFramePr>
        <p:xfrm>
          <a:off x="424643" y="1828800"/>
          <a:ext cx="8294714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5999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 = Sofosbuvir; 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9556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9028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2184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4852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38008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17/25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40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and Ribavirin 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GT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/>
              <a:t>NIH SPARE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Trial: </a:t>
            </a:r>
            <a:r>
              <a:rPr lang="en-US" sz="2400" dirty="0"/>
              <a:t>Part 2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NIH SPARE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Part 2: SVR24 by Fibrosis Stage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</a:t>
            </a:r>
            <a:r>
              <a:rPr lang="en-US" dirty="0">
                <a:latin typeface="Arial" pitchFamily="22" charset="0"/>
              </a:rPr>
              <a:t> et al.  JAMA.  2013;310:804-11.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737516"/>
              </p:ext>
            </p:extLst>
          </p:nvPr>
        </p:nvGraphicFramePr>
        <p:xfrm>
          <a:off x="609600" y="1905000"/>
          <a:ext cx="784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6000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 = Sofosbuvir;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5380" y="47244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3/</a:t>
            </a:r>
            <a:r>
              <a:rPr lang="en-US" sz="14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2600" y="47244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6220" y="47244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14/19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47244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10/18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837422"/>
              </p:ext>
            </p:extLst>
          </p:nvPr>
        </p:nvGraphicFramePr>
        <p:xfrm>
          <a:off x="419100" y="1905000"/>
          <a:ext cx="8305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and Ribavirin 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GT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/>
              <a:t>NIH SPARE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Trial: </a:t>
            </a:r>
            <a:r>
              <a:rPr lang="en-US" sz="2400" dirty="0"/>
              <a:t>Part </a:t>
            </a:r>
            <a:r>
              <a:rPr lang="en-US" sz="2400" dirty="0" smtClean="0"/>
              <a:t>2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NIH </a:t>
            </a:r>
            <a:r>
              <a:rPr lang="en-US" dirty="0" smtClean="0"/>
              <a:t>SPARE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Part 2: SVR24 by Baseline HCV RNA Level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</a:t>
            </a:r>
            <a:r>
              <a:rPr lang="en-US" dirty="0">
                <a:latin typeface="Arial" pitchFamily="22" charset="0"/>
              </a:rPr>
              <a:t> et al.  JAMA.  2013;310:804-11.</a:t>
            </a:r>
            <a:endParaRPr lang="en-US" dirty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5999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74842" y="494506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/9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4704" y="494506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9/11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8352" y="494506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10/16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1236" y="494506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3/14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7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dirty="0"/>
              <a:t> </a:t>
            </a:r>
            <a:r>
              <a:rPr lang="en-US" dirty="0" err="1"/>
              <a:t>Osinusi</a:t>
            </a:r>
            <a:r>
              <a:rPr lang="en-US" dirty="0"/>
              <a:t> A,</a:t>
            </a:r>
            <a:r>
              <a:rPr lang="en-US" dirty="0">
                <a:latin typeface="Arial" pitchFamily="22" charset="0"/>
              </a:rPr>
              <a:t> et al.  JAMA.  2013;310:804-11.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/>
              <a:t>NIH SPARE </a:t>
            </a:r>
            <a:r>
              <a:rPr lang="en-US" sz="2400">
                <a:ea typeface="ＭＳ Ｐゴシック" pitchFamily="22" charset="-128"/>
                <a:cs typeface="ＭＳ Ｐゴシック" pitchFamily="22" charset="-128"/>
              </a:rPr>
              <a:t>Trial</a:t>
            </a:r>
            <a:r>
              <a:rPr lang="en-US" sz="2400" smtClean="0"/>
              <a:t>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13246"/>
              </p:ext>
            </p:extLst>
          </p:nvPr>
        </p:nvGraphicFramePr>
        <p:xfrm>
          <a:off x="0" y="2362200"/>
          <a:ext cx="9144000" cy="2499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In conclusion, treatment with a 24-week regimen of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sofosbuvir and ribavirin resulted in an SVR rate of 68% in the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weight-based ribavirin regimen and </a:t>
                      </a:r>
                      <a:r>
                        <a:rPr lang="en-US" sz="20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48% in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the low-dose ribavirin regimen among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patients with chronic HCV and unfavorable traditional predictors of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treatment response who are representative of the demographics of the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US HCV epidemic.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9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59688</TotalTime>
  <Words>425</Words>
  <Application>Microsoft Office PowerPoint</Application>
  <PresentationFormat>On-screen Show (4:3)</PresentationFormat>
  <Paragraphs>86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+ Ribavirin in HCV Genotype 1   NIH SPARE</vt:lpstr>
      <vt:lpstr>Sofosbuvir and Ribavirin for Treatment-Naïve HCV GT 1 NIH SPARE Trial: Features</vt:lpstr>
      <vt:lpstr>Sofosbuvir and Ribavirin for Treatment-Naïve HCV GT 1 NIH SPARE Trial: Design</vt:lpstr>
      <vt:lpstr>Sofosbuvir and Ribavirin for Treatment-Naïve HCV GT 1 NIH SPARE Trial: Part 1 Results</vt:lpstr>
      <vt:lpstr>Sofosbuvir and Ribavirin for Treatment-Naïve HCV GT 1 NIH SPARE Trial: Part 2 Results</vt:lpstr>
      <vt:lpstr>Sofosbuvir and Ribavirin for Treatment-Naïve HCV GT 1 NIH SPARE Trial: Part 2 Results</vt:lpstr>
      <vt:lpstr>Sofosbuvir and Ribavirin for Treatment-Naïve HCV GT 1 NIH SPARE Trial: Part 2 Results</vt:lpstr>
      <vt:lpstr>Sofosbuvir and Ribavirin for Treatment-Naïve HCV GT 1 NIH SPARE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3106</cp:revision>
  <cp:lastPrinted>2011-04-18T21:48:04Z</cp:lastPrinted>
  <dcterms:created xsi:type="dcterms:W3CDTF">2010-11-28T05:36:22Z</dcterms:created>
  <dcterms:modified xsi:type="dcterms:W3CDTF">2014-10-21T17:06:23Z</dcterms:modified>
</cp:coreProperties>
</file>